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9" d="100"/>
          <a:sy n="89" d="100"/>
        </p:scale>
        <p:origin x="374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455920"/>
            <a:ext cx="7766936" cy="1173480"/>
          </a:xfrm>
        </p:spPr>
        <p:txBody>
          <a:bodyPr>
            <a:normAutofit/>
          </a:bodyPr>
          <a:lstStyle/>
          <a:p>
            <a:r>
              <a:rPr lang="fa-IR" sz="4000" dirty="0" smtClean="0">
                <a:solidFill>
                  <a:srgbClr val="C00000"/>
                </a:solidFill>
              </a:rPr>
              <a:t>مدرس : دکتر موریس شیخی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5" name="Flowchart: Punched Tape 4"/>
          <p:cNvSpPr/>
          <p:nvPr/>
        </p:nvSpPr>
        <p:spPr>
          <a:xfrm>
            <a:off x="883920" y="274320"/>
            <a:ext cx="8625840" cy="5135880"/>
          </a:xfrm>
          <a:prstGeom prst="flowChartPunchedTap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4400" dirty="0">
                <a:solidFill>
                  <a:srgbClr val="0070C0"/>
                </a:solidFill>
              </a:rPr>
              <a:t>درس :</a:t>
            </a:r>
            <a:r>
              <a:rPr lang="fa-IR" sz="4400" dirty="0">
                <a:solidFill>
                  <a:srgbClr val="FF0000"/>
                </a:solidFill>
              </a:rPr>
              <a:t/>
            </a:r>
            <a:br>
              <a:rPr lang="fa-IR" sz="4400" dirty="0">
                <a:solidFill>
                  <a:srgbClr val="FF0000"/>
                </a:solidFill>
              </a:rPr>
            </a:br>
            <a:r>
              <a:rPr lang="fa-IR" sz="4400" b="1" dirty="0">
                <a:solidFill>
                  <a:srgbClr val="FF0000"/>
                </a:solidFill>
              </a:rPr>
              <a:t>فلسفه تربیت رسمی و عمومی</a:t>
            </a:r>
            <a:r>
              <a:rPr lang="fa-IR" sz="4400" dirty="0">
                <a:solidFill>
                  <a:srgbClr val="FF0000"/>
                </a:solidFill>
              </a:rPr>
              <a:t> </a:t>
            </a:r>
            <a:endParaRPr lang="fa-IR" sz="4400" dirty="0" smtClean="0">
              <a:solidFill>
                <a:srgbClr val="FF0000"/>
              </a:solidFill>
            </a:endParaRPr>
          </a:p>
          <a:p>
            <a:pPr algn="ctr"/>
            <a:r>
              <a:rPr lang="fa-IR" sz="4400" b="1" dirty="0" smtClean="0">
                <a:solidFill>
                  <a:srgbClr val="FF0000"/>
                </a:solidFill>
              </a:rPr>
              <a:t>در </a:t>
            </a:r>
            <a:r>
              <a:rPr lang="fa-IR" sz="4400" b="1" dirty="0">
                <a:solidFill>
                  <a:srgbClr val="FF0000"/>
                </a:solidFill>
              </a:rPr>
              <a:t>جمهوری اسلامی </a:t>
            </a:r>
            <a:r>
              <a:rPr lang="fa-IR" sz="4400" b="1" dirty="0" smtClean="0">
                <a:solidFill>
                  <a:srgbClr val="FF0000"/>
                </a:solidFill>
              </a:rPr>
              <a:t>ایران</a:t>
            </a:r>
          </a:p>
          <a:p>
            <a:pPr algn="ctr"/>
            <a:r>
              <a:rPr lang="fa-IR" sz="4000" dirty="0" smtClean="0">
                <a:solidFill>
                  <a:srgbClr val="0070C0"/>
                </a:solidFill>
              </a:rPr>
              <a:t>بعد از عید جلسه اول</a:t>
            </a:r>
            <a:endParaRPr lang="en-US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1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a-IR" sz="54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6-1-1- رویکرد تمدن سازی در زمینه ی مواجهه با مظاهر مدرنیته جهت گیری        مختار و برگزیده است        </a:t>
            </a:r>
            <a:endParaRPr lang="en-US" sz="5400" dirty="0">
              <a:solidFill>
                <a:srgbClr val="C0000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7279" y="4470400"/>
            <a:ext cx="4366723" cy="15709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218" name="Picture 2" descr="C:\Users\DrSheikhi\Desktop\images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3581400"/>
            <a:ext cx="4058602" cy="245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۶_۱_۱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2303" y="50121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6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7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2042160"/>
            <a:ext cx="6781800" cy="361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lowchart: Punched Tape 2"/>
          <p:cNvSpPr/>
          <p:nvPr/>
        </p:nvSpPr>
        <p:spPr>
          <a:xfrm>
            <a:off x="1104900" y="167640"/>
            <a:ext cx="6858000" cy="1752600"/>
          </a:xfrm>
          <a:prstGeom prst="flowChartPunchedTap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3600" dirty="0" smtClean="0">
                <a:solidFill>
                  <a:srgbClr val="FF0000"/>
                </a:solidFill>
              </a:rPr>
              <a:t>تلاش امروز ضامن موفقیت فرداست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048000" y="5867400"/>
            <a:ext cx="2971800" cy="838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3600" dirty="0" smtClean="0">
                <a:solidFill>
                  <a:srgbClr val="0070C0"/>
                </a:solidFill>
                <a:cs typeface="B Nazanin" panose="00000400000000000000" pitchFamily="2" charset="-78"/>
              </a:rPr>
              <a:t>خسته نباشید</a:t>
            </a:r>
            <a:endParaRPr lang="en-US" sz="3600" dirty="0">
              <a:solidFill>
                <a:srgbClr val="0070C0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12013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799" y="609600"/>
            <a:ext cx="5159203" cy="2727960"/>
          </a:xfrm>
        </p:spPr>
        <p:txBody>
          <a:bodyPr/>
          <a:lstStyle/>
          <a:p>
            <a:pPr algn="r"/>
            <a:r>
              <a:rPr lang="fa-IR" dirty="0" smtClean="0"/>
              <a:t>مقدمه :</a:t>
            </a:r>
            <a:endParaRPr lang="en-US" dirty="0"/>
          </a:p>
        </p:txBody>
      </p:sp>
      <p:pic>
        <p:nvPicPr>
          <p:cNvPr id="1026" name="Picture 2" descr="C:\Users\DrSheikhi\Desktop\download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" y="381000"/>
            <a:ext cx="5852159" cy="573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مقدمه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61811" y="54532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6740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3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مبانی اساسی تربیت رسمی و عمومی :</a:t>
            </a:r>
            <a:r>
              <a:rPr lang="fa-IR" dirty="0" smtClean="0">
                <a:cs typeface="B Nazanin" panose="00000400000000000000" pitchFamily="2" charset="-78"/>
              </a:rPr>
              <a:t/>
            </a:r>
            <a:br>
              <a:rPr lang="fa-IR" dirty="0" smtClean="0">
                <a:cs typeface="B Nazanin" panose="00000400000000000000" pitchFamily="2" charset="-78"/>
              </a:rPr>
            </a:br>
            <a:r>
              <a:rPr lang="fa-IR" sz="2800" dirty="0" smtClean="0">
                <a:cs typeface="B Nazanin" panose="00000400000000000000" pitchFamily="2" charset="-78"/>
              </a:rPr>
              <a:t>مبانی سیاسی ، مبانی حقوقی ، مبانی روانشناختی و مبانی جامعه شناختی </a:t>
            </a:r>
            <a:endParaRPr lang="en-US" sz="2800" dirty="0">
              <a:cs typeface="B Nazanin" panose="00000400000000000000" pitchFamily="2" charset="-78"/>
            </a:endParaRPr>
          </a:p>
        </p:txBody>
      </p:sp>
      <p:pic>
        <p:nvPicPr>
          <p:cNvPr id="2050" name="Picture 2" descr="C:\Users\DrSheikhi\Desktop\images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307080"/>
            <a:ext cx="3642360" cy="272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مبانی رسم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03948" y="45367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3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6000" dirty="0" smtClean="0"/>
              <a:t>1-1- مبانی سیاسی : </a:t>
            </a:r>
            <a:endParaRPr lang="en-US" sz="6000" dirty="0"/>
          </a:p>
        </p:txBody>
      </p:sp>
      <p:pic>
        <p:nvPicPr>
          <p:cNvPr id="3074" name="Picture 2" descr="C:\Users\DrSheikhi\Desktop\images (19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956560"/>
            <a:ext cx="3962400" cy="321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مبانی سیاس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0929" y="46053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6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60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1-1-1 – هدف حکومت دینی زمینه سازی برای تحقق حیات طیبه است</a:t>
            </a:r>
            <a:endParaRPr lang="en-US" sz="6000" dirty="0">
              <a:solidFill>
                <a:srgbClr val="C0000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37759" y="4470400"/>
            <a:ext cx="4336243" cy="15709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098" name="Picture 2" descr="C:\Users\DrSheikhi\Desktop\images (1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4" y="3276600"/>
            <a:ext cx="4234815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۱_۱_۱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6702" y="49356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0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Low"/>
            <a:r>
              <a:rPr lang="fa-IR" sz="60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2-1-1- تربیت شایسته عموم مردم به لحاظ حاکمیت اصل مردم سالاری دینی در حکومت اسلامی ...</a:t>
            </a:r>
            <a:endParaRPr lang="en-US" sz="6000" dirty="0">
              <a:solidFill>
                <a:srgbClr val="C0000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7279" y="4470400"/>
            <a:ext cx="4366723" cy="15709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122" name="Picture 2" descr="C:\Users\DrSheikhi\Desktop\images (8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1" y="3779520"/>
            <a:ext cx="4191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۲_۱_۱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3510" y="50121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65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a-IR" dirty="0" smtClean="0">
                <a:solidFill>
                  <a:srgbClr val="C00000"/>
                </a:solidFill>
                <a:cs typeface="B Nazanin" panose="00000400000000000000" pitchFamily="2" charset="-78"/>
              </a:rPr>
              <a:t>3-1-1- در حکومت اسلامی پیشرفت جامعه وسیله ای برای بسط هماهنگ و متعادل ظرفیت های وجودی افراد و تعالی تجارب متراکم جامعه در جهت تحقق حیاط طیبه است        </a:t>
            </a:r>
            <a:endParaRPr lang="en-US" dirty="0">
              <a:solidFill>
                <a:srgbClr val="C0000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22519" y="4470400"/>
            <a:ext cx="4351483" cy="15709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146" name="Picture 2" descr="C:\Users\DrSheikhi\Desktop\images (17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8" y="3688080"/>
            <a:ext cx="4332922" cy="239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۳_۱_۱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66257" y="50121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1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1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a-IR" dirty="0" smtClean="0">
                <a:solidFill>
                  <a:srgbClr val="C00000"/>
                </a:solidFill>
                <a:cs typeface="B Nazanin" panose="00000400000000000000" pitchFamily="2" charset="-78"/>
              </a:rPr>
              <a:t>4-1-1- در حکومت اسلامی مجموعه ی نهادهای فرهنگی کشور باید به صورت هماهنگ و در چارچوب سیاستهای کلان کشور و سیاستهای کلی بخش فرهنگ ( مصوب مقام رهبری ) عمل کنند.</a:t>
            </a:r>
            <a:endParaRPr lang="en-US" dirty="0">
              <a:solidFill>
                <a:srgbClr val="C0000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7279" y="4470400"/>
            <a:ext cx="4366723" cy="15709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170" name="Picture 2" descr="C:\Users\DrSheikhi\Desktop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8" y="3749040"/>
            <a:ext cx="4020502" cy="239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۴_۱_۱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49005" y="5108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a-IR" dirty="0" smtClean="0">
                <a:solidFill>
                  <a:srgbClr val="C00000"/>
                </a:solidFill>
                <a:cs typeface="B Nazanin" panose="00000400000000000000" pitchFamily="2" charset="-78"/>
              </a:rPr>
              <a:t>5-1-1- در حکومت اسلامی جهت گیری تربیتی از جمله اولویتهای اساسی همه ی بخش ها و نهادهای اجتماعی و سیاسی و اقتصادی است. </a:t>
            </a:r>
            <a:endParaRPr lang="en-US" dirty="0">
              <a:solidFill>
                <a:srgbClr val="C0000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68239" y="4470400"/>
            <a:ext cx="4305763" cy="15709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194" name="Picture 2" descr="C:\Users\DrSheikhi\Desktop\images (1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" y="3398520"/>
            <a:ext cx="4362450" cy="264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۵_۱_۱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0544" y="52469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8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2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Override1.xml><?xml version="1.0" encoding="utf-8"?>
<a:themeOverride xmlns:a="http://schemas.openxmlformats.org/drawingml/2006/main">
  <a:clrScheme name="Facet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</TotalTime>
  <Words>156</Words>
  <Application>Microsoft Office PowerPoint</Application>
  <PresentationFormat>Widescreen</PresentationFormat>
  <Paragraphs>15</Paragraphs>
  <Slides>11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B Nazanin</vt:lpstr>
      <vt:lpstr>Tahoma</vt:lpstr>
      <vt:lpstr>Trebuchet MS</vt:lpstr>
      <vt:lpstr>Wingdings 3</vt:lpstr>
      <vt:lpstr>Facet</vt:lpstr>
      <vt:lpstr>PowerPoint Presentation</vt:lpstr>
      <vt:lpstr>مقدمه :</vt:lpstr>
      <vt:lpstr>مبانی اساسی تربیت رسمی و عمومی : مبانی سیاسی ، مبانی حقوقی ، مبانی روانشناختی و مبانی جامعه شناختی </vt:lpstr>
      <vt:lpstr>1-1- مبانی سیاسی : </vt:lpstr>
      <vt:lpstr>1-1-1 – هدف حکومت دینی زمینه سازی برای تحقق حیات طیبه است</vt:lpstr>
      <vt:lpstr>2-1-1- تربیت شایسته عموم مردم به لحاظ حاکمیت اصل مردم سالاری دینی در حکومت اسلامی ...</vt:lpstr>
      <vt:lpstr>3-1-1- در حکومت اسلامی پیشرفت جامعه وسیله ای برای بسط هماهنگ و متعادل ظرفیت های وجودی افراد و تعالی تجارب متراکم جامعه در جهت تحقق حیاط طیبه است        </vt:lpstr>
      <vt:lpstr>4-1-1- در حکومت اسلامی مجموعه ی نهادهای فرهنگی کشور باید به صورت هماهنگ و در چارچوب سیاستهای کلان کشور و سیاستهای کلی بخش فرهنگ ( مصوب مقام رهبری ) عمل کنند.</vt:lpstr>
      <vt:lpstr>5-1-1- در حکومت اسلامی جهت گیری تربیتی از جمله اولویتهای اساسی همه ی بخش ها و نهادهای اجتماعی و سیاسی و اقتصادی است. </vt:lpstr>
      <vt:lpstr>6-1-1- رویکرد تمدن سازی در زمینه ی مواجهه با مظاهر مدرنیته جهت گیری        مختار و برگزیده است        </vt:lpstr>
      <vt:lpstr>PowerPoint Presentation</vt:lpstr>
    </vt:vector>
  </TitlesOfParts>
  <Company>MRT www.Win2Farsi.com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تدریس درس ۶ ام هویت (بازتولید هویت اجتماعی )  نام دبیر : صدیقه اکبرزاده مدرسه مربوطه : نمونه دولتی شهید مسافری  ناحیه : ۴ شهر تبریز ( آذربایجان شرقی )</dc:title>
  <dc:creator>DrShaeikhi</dc:creator>
  <cp:lastModifiedBy>DrShaeikhi</cp:lastModifiedBy>
  <cp:revision>19</cp:revision>
  <dcterms:created xsi:type="dcterms:W3CDTF">2020-03-10T10:12:42Z</dcterms:created>
  <dcterms:modified xsi:type="dcterms:W3CDTF">2020-04-08T17:55:23Z</dcterms:modified>
</cp:coreProperties>
</file>