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290" r:id="rId50"/>
    <p:sldId id="291"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سبک متوسط 2 - آکسان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42" d="100"/>
          <a:sy n="42" d="100"/>
        </p:scale>
        <p:origin x="92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عنوان اسلاید">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a-IR"/>
              <a:t>برای ویرایش نسخه اصلی سبک عنوان کلیک کنید</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a-IR"/>
              <a:t>برای ویرایش نسخه اصلی سبک زیرنویس کلیک کنید</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86460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عنوان و زیرنوی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04793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نقل قول با زیرنویس">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a-IR"/>
              <a:t>برای ویرایش نسخه اصلی سبک عنوان کلیک کنید</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a-IR"/>
              <a:t>برای ویرایش سبک‌های متن اصلی، کلیک کنید</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0800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کارت نا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a-IR"/>
              <a:t>برای ویرایش نسخه اصلی سبک عنوان کلیک کنید</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a-IR"/>
              <a:t>برای ویرایش سبک‌های متن اصلی، کلیک کنید</a:t>
            </a:r>
          </a:p>
        </p:txBody>
      </p:sp>
      <p:sp>
        <p:nvSpPr>
          <p:cNvPr id="5" name="Date Placeholder 4"/>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566023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کارت نام نقل قول">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a-IR"/>
              <a:t>برای ویرایش نسخه اصلی سبک عنوان کلیک کنید</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a-IR"/>
              <a:t>برای ویرایش سبک‌های متن اصلی، کلیک کنید</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a-IR"/>
              <a:t>برای ویرایش سبک‌های متن اصلی، کلیک کنید</a:t>
            </a:r>
          </a:p>
        </p:txBody>
      </p:sp>
      <p:sp>
        <p:nvSpPr>
          <p:cNvPr id="5" name="Date Placeholder 4"/>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374313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حیح یا اشتباه">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a-IR"/>
              <a:t>برای ویرایش نسخه اصلی سبک عنوان کلیک کنید</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a-IR"/>
              <a:t>برای ویرایش سبک‌های متن اصلی، کلیک کنید</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a-IR"/>
              <a:t>برای ویرایش سبک‌های متن اصلی، کلیک کنید</a:t>
            </a:r>
          </a:p>
        </p:txBody>
      </p:sp>
      <p:sp>
        <p:nvSpPr>
          <p:cNvPr id="5" name="Date Placeholder 4"/>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226565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 متن عمود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a:t>برای ویرایش نسخه اصلی سبک عنوان کلیک کنید</a:t>
            </a:r>
            <a:endParaRPr lang="en-US" dirty="0"/>
          </a:p>
        </p:txBody>
      </p:sp>
      <p:sp>
        <p:nvSpPr>
          <p:cNvPr id="3" name="Vertical Text Placeholder 2"/>
          <p:cNvSpPr>
            <a:spLocks noGrp="1"/>
          </p:cNvSpPr>
          <p:nvPr>
            <p:ph type="body" orient="vert" idx="1"/>
          </p:nvPr>
        </p:nvSpPr>
        <p:spPr/>
        <p:txBody>
          <a:bodyPr vert="eaVert" anchor="t"/>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648331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عمودی و مت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a-IR"/>
              <a:t>برای ویرایش نسخه اصلی سبک عنوان کلیک کنید</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80229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 محتوی">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a-IR"/>
              <a:t>برای ویرایش نسخه اصلی سبک عنوان کلیک کنید</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50302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سربرگ بخش">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791136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دو محتوا">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a-IR"/>
              <a:t>برای ویرایش نسخه اصلی سبک عنوان کلیک کنید</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1093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یسه">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برای ویرایش سبک‌های متن اصلی، کلیک کنید</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برای ویرایش سبک‌های متن اصلی، کلیک کنید</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09406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تنها عنوا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a:t>برای ویرایش نسخه اصلی سبک عنوان کلیک کنید</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63837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خال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62988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ا با عنوان">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a-IR"/>
              <a:t>برای ویرایش نسخه اصلی سبک عنوان کلیک کنید</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a-IR"/>
              <a:t>برای ویرایش سبک‌های متن اصلی، کلیک کنید</a:t>
            </a:r>
          </a:p>
        </p:txBody>
      </p:sp>
      <p:sp>
        <p:nvSpPr>
          <p:cNvPr id="5" name="Date Placeholder 4"/>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5151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تصویر با عنوان">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a-IR"/>
              <a:t>برای ویرایش نسخه اصلی سبک عنوان کلیک کنید</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a-IR"/>
              <a:t>برای افزودن تصویر نماد را کلیک کنید</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a-IR"/>
              <a:t>برای ویرایش سبک‌های متن اصلی، کلیک کنید</a:t>
            </a:r>
          </a:p>
        </p:txBody>
      </p:sp>
      <p:sp>
        <p:nvSpPr>
          <p:cNvPr id="5" name="Date Placeholder 4"/>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73170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4/13/2020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88895000"/>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10CFE366-4C11-3F41-BC87-5CB91697290E}"/>
              </a:ext>
            </a:extLst>
          </p:cNvPr>
          <p:cNvSpPr>
            <a:spLocks noGrp="1"/>
          </p:cNvSpPr>
          <p:nvPr>
            <p:ph type="ctrTitle"/>
          </p:nvPr>
        </p:nvSpPr>
        <p:spPr/>
        <p:txBody>
          <a:bodyPr/>
          <a:lstStyle/>
          <a:p>
            <a:endParaRPr lang="fa-IR"/>
          </a:p>
        </p:txBody>
      </p:sp>
      <p:sp>
        <p:nvSpPr>
          <p:cNvPr id="3" name="زیر نویس 2">
            <a:extLst>
              <a:ext uri="{FF2B5EF4-FFF2-40B4-BE49-F238E27FC236}">
                <a16:creationId xmlns="" xmlns:a16="http://schemas.microsoft.com/office/drawing/2014/main" id="{338C1818-F5A2-0346-A4E7-45385FA2558C}"/>
              </a:ext>
            </a:extLst>
          </p:cNvPr>
          <p:cNvSpPr>
            <a:spLocks noGrp="1"/>
          </p:cNvSpPr>
          <p:nvPr>
            <p:ph type="subTitle" idx="1"/>
          </p:nvPr>
        </p:nvSpPr>
        <p:spPr/>
        <p:txBody>
          <a:bodyPr/>
          <a:lstStyle/>
          <a:p>
            <a:endParaRPr lang="fa-IR"/>
          </a:p>
        </p:txBody>
      </p:sp>
      <p:pic>
        <p:nvPicPr>
          <p:cNvPr id="4" name="تصویر 4">
            <a:extLst>
              <a:ext uri="{FF2B5EF4-FFF2-40B4-BE49-F238E27FC236}">
                <a16:creationId xmlns="" xmlns:a16="http://schemas.microsoft.com/office/drawing/2014/main" id="{545D121D-6969-C045-A901-0933EE4D60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7960" y="0"/>
            <a:ext cx="12429960" cy="6858000"/>
          </a:xfrm>
          <a:prstGeom prst="rect">
            <a:avLst/>
          </a:prstGeom>
        </p:spPr>
      </p:pic>
    </p:spTree>
    <p:extLst>
      <p:ext uri="{BB962C8B-B14F-4D97-AF65-F5344CB8AC3E}">
        <p14:creationId xmlns:p14="http://schemas.microsoft.com/office/powerpoint/2010/main" val="1569327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9538FD8E-DB4A-BA4B-A3D4-37465B6C6D02}"/>
              </a:ext>
            </a:extLst>
          </p:cNvPr>
          <p:cNvSpPr>
            <a:spLocks noGrp="1"/>
          </p:cNvSpPr>
          <p:nvPr>
            <p:ph type="title"/>
          </p:nvPr>
        </p:nvSpPr>
        <p:spPr>
          <a:xfrm>
            <a:off x="4708217" y="494224"/>
            <a:ext cx="8911687" cy="1280890"/>
          </a:xfrm>
        </p:spPr>
        <p:txBody>
          <a:bodyPr/>
          <a:lstStyle/>
          <a:p>
            <a:r>
              <a:rPr lang="fa-IR">
                <a:solidFill>
                  <a:srgbClr val="7030A0"/>
                </a:solidFill>
              </a:rPr>
              <a:t>_استنباط و پردازش مفاهیم کلیدی</a:t>
            </a:r>
          </a:p>
        </p:txBody>
      </p:sp>
      <p:sp>
        <p:nvSpPr>
          <p:cNvPr id="3" name="نگهدارنده مکان محتوا 2">
            <a:extLst>
              <a:ext uri="{FF2B5EF4-FFF2-40B4-BE49-F238E27FC236}">
                <a16:creationId xmlns="" xmlns:a16="http://schemas.microsoft.com/office/drawing/2014/main" id="{9A40C145-E089-1141-A733-D01EC9CB48D3}"/>
              </a:ext>
            </a:extLst>
          </p:cNvPr>
          <p:cNvSpPr>
            <a:spLocks noGrp="1"/>
          </p:cNvSpPr>
          <p:nvPr>
            <p:ph idx="1"/>
          </p:nvPr>
        </p:nvSpPr>
        <p:spPr/>
        <p:txBody>
          <a:bodyPr>
            <a:normAutofit fontScale="92500" lnSpcReduction="10000"/>
          </a:bodyPr>
          <a:lstStyle/>
          <a:p>
            <a:r>
              <a:rPr lang="fa-IR" sz="3600">
                <a:solidFill>
                  <a:schemeClr val="tx1"/>
                </a:solidFill>
              </a:rPr>
              <a:t>اینک یه نظر می رسد با توجه به مبانی مدلل سه محور پیشین(خصوصا محور سوم که عموم نکات آن را با توجه به مبانی قبلی و ترکیب منطقی آن ها با یکدیگر استنتاج نموده ایم)میتوانیم مهم ترین مفاهیم کلیدی مورد نیاز را برای تبیین چیستی،چرایی و چگونگی تربیت بر اساس دیدگاه اسلامی(با تکیه بر مبانی مستدل پیش)،به این شرح استنباط و پردازش کنیم:</a:t>
            </a:r>
          </a:p>
        </p:txBody>
      </p:sp>
    </p:spTree>
    <p:extLst>
      <p:ext uri="{BB962C8B-B14F-4D97-AF65-F5344CB8AC3E}">
        <p14:creationId xmlns:p14="http://schemas.microsoft.com/office/powerpoint/2010/main" val="3631010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3066AF98-BBD1-4C40-867B-7F0C5768F1CA}"/>
              </a:ext>
            </a:extLst>
          </p:cNvPr>
          <p:cNvSpPr>
            <a:spLocks noGrp="1"/>
          </p:cNvSpPr>
          <p:nvPr>
            <p:ph type="title"/>
          </p:nvPr>
        </p:nvSpPr>
        <p:spPr>
          <a:xfrm>
            <a:off x="5227763" y="568445"/>
            <a:ext cx="8911687" cy="1280890"/>
          </a:xfrm>
        </p:spPr>
        <p:txBody>
          <a:bodyPr/>
          <a:lstStyle/>
          <a:p>
            <a:r>
              <a:rPr lang="fa-IR">
                <a:solidFill>
                  <a:srgbClr val="7030A0"/>
                </a:solidFill>
              </a:rPr>
              <a:t>الف)مفاهیم کلیدی عام(گروه اول)</a:t>
            </a:r>
          </a:p>
        </p:txBody>
      </p:sp>
      <p:sp>
        <p:nvSpPr>
          <p:cNvPr id="3" name="نگهدارنده مکان محتوا 2">
            <a:extLst>
              <a:ext uri="{FF2B5EF4-FFF2-40B4-BE49-F238E27FC236}">
                <a16:creationId xmlns="" xmlns:a16="http://schemas.microsoft.com/office/drawing/2014/main" id="{0E47AC93-4CF4-FA41-9B9B-563DF1B70368}"/>
              </a:ext>
            </a:extLst>
          </p:cNvPr>
          <p:cNvSpPr>
            <a:spLocks noGrp="1"/>
          </p:cNvSpPr>
          <p:nvPr>
            <p:ph idx="1"/>
          </p:nvPr>
        </p:nvSpPr>
        <p:spPr>
          <a:xfrm>
            <a:off x="2663433" y="1577192"/>
            <a:ext cx="8915400" cy="4519582"/>
          </a:xfrm>
        </p:spPr>
        <p:txBody>
          <a:bodyPr>
            <a:normAutofit fontScale="70000" lnSpcReduction="20000"/>
          </a:bodyPr>
          <a:lstStyle/>
          <a:p>
            <a:r>
              <a:rPr lang="fa-IR" sz="3600">
                <a:solidFill>
                  <a:schemeClr val="accent1"/>
                </a:solidFill>
              </a:rPr>
              <a:t>حیات طیبه:</a:t>
            </a:r>
            <a:r>
              <a:rPr lang="fa-IR" sz="3600">
                <a:solidFill>
                  <a:schemeClr val="tx1"/>
                </a:solidFill>
              </a:rPr>
              <a:t>حیات طیبه وضع مطلوب زندگی بشر در همه ی ابعاد و مراتب،براساس نظام معیار ربوبی است که تحقق آن باعث دست یابی به غایت زندگی یعنی قرب ولی الله خواهد شد.البته حیات طیبه امری صرفا اخروی نیست(که تنها در عالم آخرت و پس از مرگ محقق گردد)بلکه درحقیقت حاصل ارتقا و استعلای حیات طبیعی ومتعارف آدمی در همین دنیا،با صبغه ی الهی بخشیدن به آن است که با پذیرش حاکمیت نظام معیار دینی(مبانی و ارزش های مقبول دین اسلام)برای باد فردی و اجتماعی زندگی آدمی و تمام شئون مختلف آن،جلوه ای از آن(درهمین دستای فانی و محدود)قابل تحقق اند و تحقق آن به شکوفایی فطرت و رشد همه جانبه ی استعدادهای طبیعی و تنظیم متعادل عواطف و تمایلات و درنتیجه تکوین و تعالی پیوسته هویت افراد جامعه(درراستای شکل گیری و پیشرفت مداوم جامعه ای صالح براساس نظام معیار دینی در مسیر قرب الی  الله)منجر میشود.</a:t>
            </a:r>
            <a:endParaRPr lang="fa-IR" sz="3600">
              <a:solidFill>
                <a:schemeClr val="accent1"/>
              </a:solidFill>
            </a:endParaRPr>
          </a:p>
        </p:txBody>
      </p:sp>
    </p:spTree>
    <p:extLst>
      <p:ext uri="{BB962C8B-B14F-4D97-AF65-F5344CB8AC3E}">
        <p14:creationId xmlns:p14="http://schemas.microsoft.com/office/powerpoint/2010/main" val="3899058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D674B4AC-AD65-194E-8E02-286F2957873E}"/>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4302DC60-F835-2045-835E-BF6E7C5F8B6C}"/>
              </a:ext>
            </a:extLst>
          </p:cNvPr>
          <p:cNvSpPr>
            <a:spLocks noGrp="1"/>
          </p:cNvSpPr>
          <p:nvPr>
            <p:ph idx="1"/>
          </p:nvPr>
        </p:nvSpPr>
        <p:spPr/>
        <p:txBody>
          <a:bodyPr>
            <a:normAutofit fontScale="70000" lnSpcReduction="20000"/>
          </a:bodyPr>
          <a:lstStyle/>
          <a:p>
            <a:r>
              <a:rPr lang="fa-IR" sz="3600">
                <a:solidFill>
                  <a:schemeClr val="accent1"/>
                </a:solidFill>
              </a:rPr>
              <a:t>تحقق در همه ی مراتب:</a:t>
            </a:r>
            <a:r>
              <a:rPr lang="fa-IR" sz="3600">
                <a:solidFill>
                  <a:schemeClr val="tx1"/>
                </a:solidFill>
              </a:rPr>
              <a:t>حیات طیبه امری دارای مراتب و درجات است که نه تنها دست یابی به آن مقصود هرانسان دیندار در دنیاست،بلکه وصول به برخی مراتب مقدماتی آن نظیر تامین متعادل نیازهای زیستی و طبیعی افراد جامعه یا رعایت بعضی از هنجارها و ارزش های اخلاقی مورد قبول عموم عقلا_هم مقبول و بلکه مورد تاکید فراوان همه ادیان الهی است و هم مورد درخواست هرشخص دارای عقل سلیم است.لذا میتوان و باید دعوت همه مردم بسوی این نوع زندگانی شایسته و تدبیر و تلاش برای تحقق حیات طیبه ار از این مراتب مقدماتی آغاز نمود.</a:t>
            </a:r>
            <a:endParaRPr lang="fa-IR" sz="3600">
              <a:solidFill>
                <a:schemeClr val="accent1"/>
              </a:solidFill>
            </a:endParaRPr>
          </a:p>
        </p:txBody>
      </p:sp>
    </p:spTree>
    <p:extLst>
      <p:ext uri="{BB962C8B-B14F-4D97-AF65-F5344CB8AC3E}">
        <p14:creationId xmlns:p14="http://schemas.microsoft.com/office/powerpoint/2010/main" val="2581246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محتوا 2">
            <a:extLst>
              <a:ext uri="{FF2B5EF4-FFF2-40B4-BE49-F238E27FC236}">
                <a16:creationId xmlns="" xmlns:a16="http://schemas.microsoft.com/office/drawing/2014/main" id="{A6E21810-D0BD-5B47-BF37-E9A3E578DD37}"/>
              </a:ext>
            </a:extLst>
          </p:cNvPr>
          <p:cNvSpPr>
            <a:spLocks noGrp="1"/>
          </p:cNvSpPr>
          <p:nvPr>
            <p:ph idx="1"/>
          </p:nvPr>
        </p:nvSpPr>
        <p:spPr/>
        <p:txBody>
          <a:bodyPr>
            <a:normAutofit fontScale="77500" lnSpcReduction="20000"/>
          </a:bodyPr>
          <a:lstStyle/>
          <a:p>
            <a:r>
              <a:rPr lang="fa-IR" sz="3600"/>
              <a:t>در نگرش اسلامی حیات طیبه مفهومی یکپارچه و کلی اما دارای دو بعد فردی و اجتماعی است که هردو اصالت دارند و لذا نمیتوان در مقام تلاش جهت تحقق حیات طیبه،هیچ یک از آن دو را به دیگری فروکاست یا یکی را بر دیگری بطور مطلق ترجیح داد.هم چنین حیات طیبه،باعنایت به جنبه های مختلف زندگی انسان و استقلال نسبی آن ها از یکدیگر،در بردارنده ی شئون متعددی است که در ارتباط و تعامل باهم،این مفهموم پویا و متکامل را محقق میسازند و نباید از توجه مناسب به هیچ یک از این شئون غافل شد.</a:t>
            </a:r>
          </a:p>
        </p:txBody>
      </p:sp>
      <p:sp>
        <p:nvSpPr>
          <p:cNvPr id="5" name="عنوان 4">
            <a:extLst>
              <a:ext uri="{FF2B5EF4-FFF2-40B4-BE49-F238E27FC236}">
                <a16:creationId xmlns="" xmlns:a16="http://schemas.microsoft.com/office/drawing/2014/main" id="{B01D6CCC-7D18-D340-B8EE-E820305DC3B9}"/>
              </a:ext>
            </a:extLst>
          </p:cNvPr>
          <p:cNvSpPr>
            <a:spLocks noGrp="1"/>
          </p:cNvSpPr>
          <p:nvPr>
            <p:ph type="title"/>
          </p:nvPr>
        </p:nvSpPr>
        <p:spPr>
          <a:xfrm>
            <a:off x="5817816" y="255683"/>
            <a:ext cx="9259434" cy="1011086"/>
          </a:xfrm>
        </p:spPr>
        <p:txBody>
          <a:bodyPr>
            <a:normAutofit fontScale="90000"/>
          </a:bodyPr>
          <a:lstStyle/>
          <a:p>
            <a:r>
              <a:rPr lang="fa-IR">
                <a:solidFill>
                  <a:srgbClr val="7030A0"/>
                </a:solidFill>
              </a:rPr>
              <a:t>تحقق در همه ابعاد فردی و جمعی</a:t>
            </a:r>
            <a:br>
              <a:rPr lang="fa-IR">
                <a:solidFill>
                  <a:srgbClr val="7030A0"/>
                </a:solidFill>
              </a:rPr>
            </a:br>
            <a:r>
              <a:rPr lang="fa-IR">
                <a:solidFill>
                  <a:srgbClr val="7030A0"/>
                </a:solidFill>
              </a:rPr>
              <a:t>(شئون مختلف زندگی)</a:t>
            </a:r>
            <a:br>
              <a:rPr lang="fa-IR">
                <a:solidFill>
                  <a:srgbClr val="7030A0"/>
                </a:solidFill>
              </a:rPr>
            </a:br>
            <a:endParaRPr lang="fa-IR">
              <a:solidFill>
                <a:srgbClr val="7030A0"/>
              </a:solidFill>
            </a:endParaRPr>
          </a:p>
        </p:txBody>
      </p:sp>
    </p:spTree>
    <p:extLst>
      <p:ext uri="{BB962C8B-B14F-4D97-AF65-F5344CB8AC3E}">
        <p14:creationId xmlns:p14="http://schemas.microsoft.com/office/powerpoint/2010/main" val="35284918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4AF951B6-A47B-6F4E-BC16-C3FCA6BF7769}"/>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ABFF78B8-D66E-CA40-8E11-9EBECCD6EA1B}"/>
              </a:ext>
            </a:extLst>
          </p:cNvPr>
          <p:cNvSpPr>
            <a:spLocks noGrp="1"/>
          </p:cNvSpPr>
          <p:nvPr>
            <p:ph idx="1"/>
          </p:nvPr>
        </p:nvSpPr>
        <p:spPr>
          <a:xfrm>
            <a:off x="2245179" y="0"/>
            <a:ext cx="9096151" cy="4700649"/>
          </a:xfrm>
        </p:spPr>
        <p:txBody>
          <a:bodyPr>
            <a:normAutofit fontScale="85000" lnSpcReduction="20000"/>
          </a:bodyPr>
          <a:lstStyle/>
          <a:p>
            <a:r>
              <a:rPr lang="fa-IR" sz="3600"/>
              <a:t>بطور کلی میتوان شئون گوناگون حیات طیبه را_که به نظر میرسد همه وجوه زندگانی شایسته ی آدمی در ابعاد فردی و اجتماعی را براساس نظام معیار دینی در برگیرند_به این شرح برشمرد:شان اعتقادی،عبادی و اخلاقی،شان بدنی وزیستی،شان اجتماعی و سیاسی،شان علمی و فناوری،شان اقتصادی و حرفه ای نشان هنر و زیبایی شناختی؛که هرکدام جایگاه مهمی در حیات طیبه_البته با محوریت شان اعتقادی،عبادی و اخلاقی حیات طیبه _دارند)اما نکته مهم آن است که این شئون مختلف کمابیش،هم در تحقق بعد فردی حیات طیبه و هم در دست یابی به بعد اجتماعی این نوع زندگانی،جلوه گر میشوند.</a:t>
            </a:r>
          </a:p>
        </p:txBody>
      </p:sp>
    </p:spTree>
    <p:extLst>
      <p:ext uri="{BB962C8B-B14F-4D97-AF65-F5344CB8AC3E}">
        <p14:creationId xmlns:p14="http://schemas.microsoft.com/office/powerpoint/2010/main" val="9434516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184391CA-5F91-2341-A37E-AF1DED8802A5}"/>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E290C299-2881-3646-BD77-83673FD4BBC1}"/>
              </a:ext>
            </a:extLst>
          </p:cNvPr>
          <p:cNvSpPr>
            <a:spLocks noGrp="1"/>
          </p:cNvSpPr>
          <p:nvPr>
            <p:ph idx="1"/>
          </p:nvPr>
        </p:nvSpPr>
        <p:spPr/>
        <p:txBody>
          <a:bodyPr>
            <a:normAutofit fontScale="92500"/>
          </a:bodyPr>
          <a:lstStyle/>
          <a:p>
            <a:r>
              <a:rPr lang="fa-IR" sz="3600">
                <a:solidFill>
                  <a:schemeClr val="accent1"/>
                </a:solidFill>
              </a:rPr>
              <a:t>نظام معیاراسلامی:</a:t>
            </a:r>
            <a:r>
              <a:rPr lang="fa-IR" sz="3600">
                <a:solidFill>
                  <a:schemeClr val="tx1"/>
                </a:solidFill>
              </a:rPr>
              <a:t>مقصود از این نظام،مجموعه ای منسجم از مبانی و ارزش های برگرفته از منابع معتبرترین حق(=اسلام)ویا متناسب با آن هاست که پذیرش این مجموعه و رعایت عملی آن در همه ابعاد و شئون زندگی وجه تمایز اساسی حیات طیبه از زندگی رایج غیردینی(=سکولار)محسوب میشود.</a:t>
            </a:r>
            <a:endParaRPr lang="fa-IR" sz="3600">
              <a:solidFill>
                <a:schemeClr val="accent1"/>
              </a:solidFill>
            </a:endParaRPr>
          </a:p>
        </p:txBody>
      </p:sp>
    </p:spTree>
    <p:extLst>
      <p:ext uri="{BB962C8B-B14F-4D97-AF65-F5344CB8AC3E}">
        <p14:creationId xmlns:p14="http://schemas.microsoft.com/office/powerpoint/2010/main" val="41703155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33F00D28-B055-E546-A4CD-C6631C6B6CFB}"/>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48610FA8-3C89-9E40-B20A-D9647419688F}"/>
              </a:ext>
            </a:extLst>
          </p:cNvPr>
          <p:cNvSpPr>
            <a:spLocks noGrp="1"/>
          </p:cNvSpPr>
          <p:nvPr>
            <p:ph idx="1"/>
          </p:nvPr>
        </p:nvSpPr>
        <p:spPr>
          <a:xfrm>
            <a:off x="3711038" y="2133600"/>
            <a:ext cx="7793573" cy="4342163"/>
          </a:xfrm>
        </p:spPr>
        <p:txBody>
          <a:bodyPr>
            <a:normAutofit fontScale="62500" lnSpcReduction="20000"/>
          </a:bodyPr>
          <a:lstStyle/>
          <a:p>
            <a:r>
              <a:rPr lang="fa-IR" sz="3600"/>
              <a:t>باید توجه داشت که نظام معیار اسلامی،مشتمل بر سلسله مراتبی از ارزشها ناظر به همه ابعاد زندگی انسان است که نه تنها همه آن ها به لحاظ اهمیت و اولویت تحقق در یک سطح و مرتبه نیستند،بلکه پذیرش برخی از ارزشهای اخلاقی و اساسی این نظام معیار دینی متوقف به شناخت و انتخاب دین حق نیز نیست(زیرا عقل سالم و فطرت الهی فعال در وجود الانسان نسبت به اینگونه ارزش ها بطور مستقل حکم میکند،هرچند دین هم آن هارا تایید میکند).البته نظام معیار اسلامی به لحاظ فردی در مصادیق انسان کامل(و در نمونه ی اعلایش پیامبراکرم(ص)و ائمه معصومین(ع)تجلی عینی و عملی می یابد و در بعد اجتماعی،نیز جامعه ی صالح اسلامی با محوریت و رهبری نظام امامت،مظهر تحقق نظام معیار اسلامی است.</a:t>
            </a:r>
          </a:p>
        </p:txBody>
      </p:sp>
    </p:spTree>
    <p:extLst>
      <p:ext uri="{BB962C8B-B14F-4D97-AF65-F5344CB8AC3E}">
        <p14:creationId xmlns:p14="http://schemas.microsoft.com/office/powerpoint/2010/main" val="3122796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7163CC15-8E0B-FC4D-8C7E-DEA256B927BA}"/>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120D96C9-C5FC-E34E-9D3D-E868B7885C4C}"/>
              </a:ext>
            </a:extLst>
          </p:cNvPr>
          <p:cNvSpPr>
            <a:spLocks noGrp="1"/>
          </p:cNvSpPr>
          <p:nvPr>
            <p:ph idx="1"/>
          </p:nvPr>
        </p:nvSpPr>
        <p:spPr/>
        <p:txBody>
          <a:bodyPr>
            <a:normAutofit fontScale="70000" lnSpcReduction="20000"/>
          </a:bodyPr>
          <a:lstStyle/>
          <a:p>
            <a:r>
              <a:rPr lang="fa-IR" sz="3600">
                <a:solidFill>
                  <a:schemeClr val="accent1"/>
                </a:solidFill>
              </a:rPr>
              <a:t>انتخاب و التزام آگاهان و اختیاری نظام معیار اسلامی:</a:t>
            </a:r>
            <a:r>
              <a:rPr lang="fa-IR" sz="3600">
                <a:solidFill>
                  <a:schemeClr val="tx1"/>
                </a:solidFill>
              </a:rPr>
              <a:t>پذیرش عقائد و تعهدعملی نسبت به ارزش های برآمده از این حق(=اسلام)ویا سازگار با آنها_که شرط اصلی تحقق حیات طیبه در همه ابعاد فردی و اجتماعی است_باید باتوجه به توانایی شناخت،عقل ورزی و اختیارانسان،به شکل آگاهان و اختیاری صورت پذیرد.البته این انتخاب و التزام،سطوح  متفاوتی از اسلام و ایمان ظاهری و تسلیم عملی نسبت به ظواهر شرعی(نذاشتن مخالفت ظاهری با ضوابط فقهی)  تا ایمان واعتقاد قلبی و تصمیم نسبت به رعایت احکام قطعی(واجبات و محرمات)ودر مرحله بالاتر</a:t>
            </a:r>
            <a:endParaRPr lang="fa-IR" sz="3600">
              <a:solidFill>
                <a:schemeClr val="accent1"/>
              </a:solidFill>
            </a:endParaRPr>
          </a:p>
        </p:txBody>
      </p:sp>
    </p:spTree>
    <p:extLst>
      <p:ext uri="{BB962C8B-B14F-4D97-AF65-F5344CB8AC3E}">
        <p14:creationId xmlns:p14="http://schemas.microsoft.com/office/powerpoint/2010/main" val="20948578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5AADE83A-C200-384F-8828-4EC312CFFEFC}"/>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D8F5D55A-B825-0B40-8A7F-170FA77FE133}"/>
              </a:ext>
            </a:extLst>
          </p:cNvPr>
          <p:cNvSpPr>
            <a:spLocks noGrp="1"/>
          </p:cNvSpPr>
          <p:nvPr>
            <p:ph idx="1"/>
          </p:nvPr>
        </p:nvSpPr>
        <p:spPr/>
        <p:txBody>
          <a:bodyPr>
            <a:normAutofit lnSpcReduction="10000"/>
          </a:bodyPr>
          <a:lstStyle/>
          <a:p>
            <a:r>
              <a:rPr lang="fa-IR" sz="3600"/>
              <a:t>اطمینان و یقین قلبی و تعهد به مراعات کامل همه حدود و ارزشهای نظام معیار دینی در زندگی روزمره(از مراعات موارد شبهه ناک و احتیاط در این امورات تقید به انجام مستحبات و ترک مکروهات در اعمال فردی و التزام و تلاش برای حاکمیت معیارهای دینی بر همه اعمال و شئون اجتماعی)را در بر میگیرد.</a:t>
            </a:r>
          </a:p>
        </p:txBody>
      </p:sp>
    </p:spTree>
    <p:extLst>
      <p:ext uri="{BB962C8B-B14F-4D97-AF65-F5344CB8AC3E}">
        <p14:creationId xmlns:p14="http://schemas.microsoft.com/office/powerpoint/2010/main" val="2042532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EBD69392-EE14-2849-957F-E87155879377}"/>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0F596E8B-2BB3-C44E-9F3E-957F6AFC2959}"/>
              </a:ext>
            </a:extLst>
          </p:cNvPr>
          <p:cNvSpPr>
            <a:spLocks noGrp="1"/>
          </p:cNvSpPr>
          <p:nvPr>
            <p:ph idx="1"/>
          </p:nvPr>
        </p:nvSpPr>
        <p:spPr/>
        <p:txBody>
          <a:bodyPr>
            <a:normAutofit fontScale="77500" lnSpcReduction="20000"/>
          </a:bodyPr>
          <a:lstStyle/>
          <a:p>
            <a:r>
              <a:rPr lang="fa-IR" sz="3600">
                <a:solidFill>
                  <a:schemeClr val="accent1"/>
                </a:solidFill>
              </a:rPr>
              <a:t>انطباق با نظام معیار اسلامی:</a:t>
            </a:r>
            <a:r>
              <a:rPr lang="fa-IR" sz="3600">
                <a:solidFill>
                  <a:schemeClr val="tx1"/>
                </a:solidFill>
              </a:rPr>
              <a:t>سازگاری همه ابعاد زندگی با ارزش های نظام معیار اسلامی که در تاسی و پیروی و اطاعت از انسان کامل(پیامبر(ص)و امامان معصوم(ع)و جانشینان برخی ایشان)تجلی می یابد و از آن در ادبیات دینی با تعبیر" تقوا"یاد میشود و دارای درجاتی متفاوت است؛برحسب میزان و حدود انطباق اعمال و اخلاق زندگی با ارزشها نظام معیار دینی و نیز کیفیت این سازگاری به لحاظ نوع نیت و انگیزه آن(جلب رضای الهی یا کسب منافع دنیوی_اخروی موافقت با نظام معیار دینی و یا پرهیز از عواقب دنیوی_اخروی مخالف با آن).</a:t>
            </a:r>
            <a:endParaRPr lang="fa-IR" sz="3600">
              <a:solidFill>
                <a:schemeClr val="accent1"/>
              </a:solidFill>
            </a:endParaRPr>
          </a:p>
        </p:txBody>
      </p:sp>
    </p:spTree>
    <p:extLst>
      <p:ext uri="{BB962C8B-B14F-4D97-AF65-F5344CB8AC3E}">
        <p14:creationId xmlns:p14="http://schemas.microsoft.com/office/powerpoint/2010/main" val="364941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کادر متن 1">
            <a:extLst>
              <a:ext uri="{FF2B5EF4-FFF2-40B4-BE49-F238E27FC236}">
                <a16:creationId xmlns="" xmlns:a16="http://schemas.microsoft.com/office/drawing/2014/main" id="{43641938-EC1A-BB4D-AA54-2E3164DA5AAF}"/>
              </a:ext>
            </a:extLst>
          </p:cNvPr>
          <p:cNvSpPr txBox="1"/>
          <p:nvPr/>
        </p:nvSpPr>
        <p:spPr>
          <a:xfrm flipV="1">
            <a:off x="1113312" y="2387600"/>
            <a:ext cx="5896469" cy="130711"/>
          </a:xfrm>
          <a:prstGeom prst="rect">
            <a:avLst/>
          </a:prstGeom>
          <a:noFill/>
        </p:spPr>
        <p:txBody>
          <a:bodyPr wrap="square" rtlCol="1">
            <a:spAutoFit/>
          </a:bodyPr>
          <a:lstStyle/>
          <a:p>
            <a:pPr algn="r"/>
            <a:endParaRPr lang="fa-IR"/>
          </a:p>
        </p:txBody>
      </p:sp>
      <p:sp>
        <p:nvSpPr>
          <p:cNvPr id="15" name="عنوان 14">
            <a:extLst>
              <a:ext uri="{FF2B5EF4-FFF2-40B4-BE49-F238E27FC236}">
                <a16:creationId xmlns="" xmlns:a16="http://schemas.microsoft.com/office/drawing/2014/main" id="{44F5BB4C-95E5-2E44-90FD-AA3B61B54827}"/>
              </a:ext>
            </a:extLst>
          </p:cNvPr>
          <p:cNvSpPr>
            <a:spLocks noGrp="1"/>
          </p:cNvSpPr>
          <p:nvPr>
            <p:ph type="title"/>
          </p:nvPr>
        </p:nvSpPr>
        <p:spPr>
          <a:xfrm>
            <a:off x="2552081" y="312717"/>
            <a:ext cx="8915399" cy="2619004"/>
          </a:xfrm>
        </p:spPr>
        <p:txBody>
          <a:bodyPr/>
          <a:lstStyle/>
          <a:p>
            <a:r>
              <a:rPr lang="fa-IR"/>
              <a:t>فلسفه تربیت در جمهوری اسلامی </a:t>
            </a:r>
          </a:p>
        </p:txBody>
      </p:sp>
      <p:sp>
        <p:nvSpPr>
          <p:cNvPr id="16" name="نگهدارنده مکان متن 15">
            <a:extLst>
              <a:ext uri="{FF2B5EF4-FFF2-40B4-BE49-F238E27FC236}">
                <a16:creationId xmlns="" xmlns:a16="http://schemas.microsoft.com/office/drawing/2014/main" id="{8723AD1F-CFAD-034C-855D-3CDE4DEA4DB3}"/>
              </a:ext>
            </a:extLst>
          </p:cNvPr>
          <p:cNvSpPr>
            <a:spLocks noGrp="1"/>
          </p:cNvSpPr>
          <p:nvPr>
            <p:ph type="body" idx="1"/>
          </p:nvPr>
        </p:nvSpPr>
        <p:spPr>
          <a:xfrm>
            <a:off x="3542678" y="2197290"/>
            <a:ext cx="7213837" cy="4299043"/>
          </a:xfrm>
        </p:spPr>
        <p:txBody>
          <a:bodyPr>
            <a:normAutofit/>
          </a:bodyPr>
          <a:lstStyle/>
          <a:p>
            <a:pPr algn="ctr"/>
            <a:r>
              <a:rPr lang="fa-IR" sz="3600" dirty="0"/>
              <a:t>فصل دوم:تبیین چیستی تربیت</a:t>
            </a:r>
          </a:p>
          <a:p>
            <a:pPr algn="ctr"/>
            <a:endParaRPr lang="fa-IR" sz="2800" dirty="0"/>
          </a:p>
          <a:p>
            <a:pPr algn="ctr"/>
            <a:r>
              <a:rPr lang="fa-IR" sz="2800" dirty="0"/>
              <a:t>استاد مربوطه:آقای دکتر </a:t>
            </a:r>
            <a:r>
              <a:rPr lang="fa-IR" sz="2800" dirty="0" smtClean="0"/>
              <a:t>سرابی</a:t>
            </a:r>
            <a:endParaRPr lang="en-US" sz="2800" dirty="0" smtClean="0"/>
          </a:p>
          <a:p>
            <a:pPr algn="ctr"/>
            <a:endParaRPr lang="fa-IR" sz="2800" dirty="0"/>
          </a:p>
          <a:p>
            <a:pPr algn="ctr"/>
            <a:endParaRPr lang="fa-IR" sz="3600" dirty="0"/>
          </a:p>
        </p:txBody>
      </p:sp>
    </p:spTree>
    <p:extLst>
      <p:ext uri="{BB962C8B-B14F-4D97-AF65-F5344CB8AC3E}">
        <p14:creationId xmlns:p14="http://schemas.microsoft.com/office/powerpoint/2010/main" val="20378258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668769C5-CA54-3E45-A149-42D197B65918}"/>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F0ED231E-761D-2144-91D5-6907349AAB96}"/>
              </a:ext>
            </a:extLst>
          </p:cNvPr>
          <p:cNvSpPr>
            <a:spLocks noGrp="1"/>
          </p:cNvSpPr>
          <p:nvPr>
            <p:ph idx="1"/>
          </p:nvPr>
        </p:nvSpPr>
        <p:spPr/>
        <p:txBody>
          <a:bodyPr>
            <a:normAutofit fontScale="85000" lnSpcReduction="20000"/>
          </a:bodyPr>
          <a:lstStyle/>
          <a:p>
            <a:r>
              <a:rPr lang="fa-IR" sz="3600">
                <a:solidFill>
                  <a:schemeClr val="accent1"/>
                </a:solidFill>
              </a:rPr>
              <a:t>هویت:</a:t>
            </a:r>
            <a:r>
              <a:rPr lang="fa-IR" sz="3600">
                <a:solidFill>
                  <a:schemeClr val="tx1"/>
                </a:solidFill>
              </a:rPr>
              <a:t>انسان با داشتن فطرت الهی،برخورداری از عواطف و تمایلات و استعدادهای طبیعی و تاثیرپذیری نسبی از عوامل محیطی و وراثتی،در اثرنوع استفاده از عقل خویش و چگونگی درک موقعیت های مختلف(معرفت)و نحوه مواجه اختیاری با آنها(باورها،گرایش،اراده و عمل فردی و جمعی)،به تدریج واقعیتی مشخص و سیال(پویا)در دو بعد فردی و جمعی می یابد که از آن با نام"هویت"(و"شاکله"در تعبیر قرآنی)یاد میشود.</a:t>
            </a:r>
            <a:endParaRPr lang="fa-IR" sz="3600">
              <a:solidFill>
                <a:schemeClr val="accent1"/>
              </a:solidFill>
            </a:endParaRPr>
          </a:p>
        </p:txBody>
      </p:sp>
    </p:spTree>
    <p:extLst>
      <p:ext uri="{BB962C8B-B14F-4D97-AF65-F5344CB8AC3E}">
        <p14:creationId xmlns:p14="http://schemas.microsoft.com/office/powerpoint/2010/main" val="815008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C9C093DC-D9AE-7A4D-83BC-15C53C8B74F3}"/>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9DD837E2-01D8-9E44-8935-43403795830D}"/>
              </a:ext>
            </a:extLst>
          </p:cNvPr>
          <p:cNvSpPr>
            <a:spLocks noGrp="1"/>
          </p:cNvSpPr>
          <p:nvPr>
            <p:ph idx="1"/>
          </p:nvPr>
        </p:nvSpPr>
        <p:spPr/>
        <p:txBody>
          <a:bodyPr>
            <a:normAutofit fontScale="62500" lnSpcReduction="20000"/>
          </a:bodyPr>
          <a:lstStyle/>
          <a:p>
            <a:r>
              <a:rPr lang="fa-IR" sz="3600"/>
              <a:t>هویت بطور کلی برآیند تعامل اختیاری آدمی با مجموعه ای از عوامل و موانع موثر بر وجود اوست که در قالب ترکیبی از بینش ها،باورها،گرایش ها،تصمیمات،اعمال مداوم(فردی و جمعی)و آثار تدریجی آنها به تدریج در درون خود فرد شکل میگیرد و به همین منوال متحول میگردد.از این رو نتیجه هویت متمایز هرانسان در نهایت،محصول اکتساب برخی صفات و توانمندی ها و مهارت ها،توسط خود اوست و از این رو،نه تنها امری ثابت و از پیش تعیین شده نیست،بلکه بیش از هرچیز،حاصل تلاش و توفیق شخص_درمورد اراده و عنایت الهی و البته تا حدودی متاثر از شرایط طبیعی زندگی و نظام فرهنگی،اقتصادی و سیاسی اجتماع_است.هرچند این تاثیر هرگز به آن پایه نیست کاوند تکوین و تحول هویت را بصورت تابعی مطلق از وضع محیط طبیعی و اجتماعی درآورد.</a:t>
            </a:r>
          </a:p>
        </p:txBody>
      </p:sp>
    </p:spTree>
    <p:extLst>
      <p:ext uri="{BB962C8B-B14F-4D97-AF65-F5344CB8AC3E}">
        <p14:creationId xmlns:p14="http://schemas.microsoft.com/office/powerpoint/2010/main" val="41137040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3F3C8930-461B-904D-9CF0-6A25A62BF947}"/>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677D5BE9-4A12-464E-B7FA-904FFB74501D}"/>
              </a:ext>
            </a:extLst>
          </p:cNvPr>
          <p:cNvSpPr>
            <a:spLocks noGrp="1"/>
          </p:cNvSpPr>
          <p:nvPr>
            <p:ph idx="1"/>
          </p:nvPr>
        </p:nvSpPr>
        <p:spPr/>
        <p:txBody>
          <a:bodyPr>
            <a:normAutofit fontScale="70000" lnSpcReduction="20000"/>
          </a:bodyPr>
          <a:lstStyle/>
          <a:p>
            <a:r>
              <a:rPr lang="fa-IR" sz="3600">
                <a:solidFill>
                  <a:schemeClr val="accent1"/>
                </a:solidFill>
              </a:rPr>
              <a:t>تکوین و تعالی پیوسته:</a:t>
            </a:r>
            <a:r>
              <a:rPr lang="fa-IR" sz="3600">
                <a:solidFill>
                  <a:schemeClr val="tx1"/>
                </a:solidFill>
              </a:rPr>
              <a:t>"هویت"انسان واقعیتی تدریجی،پویا و ناتمام است.یطوریکه_در عین متاثرشدن از عوامل ماوراء طبیعی و طبیعی بیرون از اختیار(علل و زمینه های خارج از انتخاب اگاهانه خود فرد)_با حضور اختیاری اش در موقعیت های گوناگون(و متاثر از نحوه درک و تغییر آنها)در طی زندگی این اینا به همین و تحول میرسد ودرحیات اخروی تداوم می یابد.بنابراین تحقق و تحول هویت فردی و جمعی بیش از هرچیز به جریان منحصر ب فرد زندگی فردی و اجتماعی هرشخص و نحوه خردورزی او و درنتیجه معرفت،باور،اراده و اعمال(فردی و جمعی)اختیاری خود او وابسته است،همچنان که تکوین و تحول هویت فردی و جمعی نیز بر اعمال و کوشش های افراد جامعه درآینده تاثیرات پیش رونده خواهد داشت.</a:t>
            </a:r>
            <a:endParaRPr lang="fa-IR" sz="3600">
              <a:solidFill>
                <a:schemeClr val="accent1"/>
              </a:solidFill>
            </a:endParaRPr>
          </a:p>
        </p:txBody>
      </p:sp>
    </p:spTree>
    <p:extLst>
      <p:ext uri="{BB962C8B-B14F-4D97-AF65-F5344CB8AC3E}">
        <p14:creationId xmlns:p14="http://schemas.microsoft.com/office/powerpoint/2010/main" val="26323000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7E6A329E-C162-4B4C-A561-C9348A0C8B5E}"/>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07A1ADD6-69C8-5744-B915-F508E69FB5ED}"/>
              </a:ext>
            </a:extLst>
          </p:cNvPr>
          <p:cNvSpPr>
            <a:spLocks noGrp="1"/>
          </p:cNvSpPr>
          <p:nvPr>
            <p:ph idx="1"/>
          </p:nvPr>
        </p:nvSpPr>
        <p:spPr/>
        <p:txBody>
          <a:bodyPr>
            <a:normAutofit fontScale="77500" lnSpcReduction="20000"/>
          </a:bodyPr>
          <a:lstStyle/>
          <a:p>
            <a:r>
              <a:rPr lang="fa-IR" sz="3600"/>
              <a:t>لذا هرشخص میتواند هویت فردی و جمعی خویش را چنان که میخواهد شکل دهد و آن را بطور مداوم متحول سازد.این تغییر و تحول اگر در جهت غایت حقیقی زندگی انسان(قرب الی الله)و براساس نظام معیار متناسب با این غایت انجام شود با شکوفایی فطرت الهی و رشد همه جانبه استعدادهای طبیعی و تنظیم حیات طیبه(در دو بعد فردی و اجتماعی)ملازم خواهد بود.در اینصورت میتوان از تعبیر"تکوین و تعالی پیوسته هویت براساس نظام معیار اسلامی"برای چنین روندی بهره گرفت.</a:t>
            </a:r>
          </a:p>
        </p:txBody>
      </p:sp>
    </p:spTree>
    <p:extLst>
      <p:ext uri="{BB962C8B-B14F-4D97-AF65-F5344CB8AC3E}">
        <p14:creationId xmlns:p14="http://schemas.microsoft.com/office/powerpoint/2010/main" val="34309143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5370C6F4-F9F7-5A41-ACF6-5F231474001D}"/>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459721E6-CE3F-C140-BE39-9A4C52467E4F}"/>
              </a:ext>
            </a:extLst>
          </p:cNvPr>
          <p:cNvSpPr>
            <a:spLocks noGrp="1"/>
          </p:cNvSpPr>
          <p:nvPr>
            <p:ph idx="1"/>
          </p:nvPr>
        </p:nvSpPr>
        <p:spPr/>
        <p:txBody>
          <a:bodyPr>
            <a:normAutofit fontScale="70000" lnSpcReduction="20000"/>
          </a:bodyPr>
          <a:lstStyle/>
          <a:p>
            <a:r>
              <a:rPr lang="fa-IR" sz="3600">
                <a:solidFill>
                  <a:schemeClr val="accent1"/>
                </a:solidFill>
              </a:rPr>
              <a:t>مولفه های هویت:</a:t>
            </a:r>
            <a:r>
              <a:rPr lang="fa-IR" sz="3600">
                <a:solidFill>
                  <a:schemeClr val="tx1"/>
                </a:solidFill>
              </a:rPr>
              <a:t>هویت آدمی میتواند و باید(در وجه مطلوب)تجلی ترکیبی داشته باشد د براساس خردورزی اش به برآیندی از شناخت و بینش،باور و گرایش،میل و کشش،اراده و انتخاب،عمل صالح فردی و جمعی مبتنی بر این مبادی و تداوم آن در گذر زمان برسد که به شکل گیری صفات و توانمندی ها و مهارت ها(شایستگی های فردی و جمعی لازم برای درک و بهبود مداوم موقعیت)و درنهایت به تکوین و تعالی هویت فردی و جمعی بصورتی یکپارچه و براساس نظام معیار ربوبی بینجامد.لذا هرچند میتوان با تسامح از وجوه معرفتی،عاطفی،آزادی و عملی هویت سخن گفت،اما هرگز نباید با توجه به نقش محوری خردورزی در همه این وجوه و درهم تنیدگی آنها با یکدیگر(در وضع مطلوب)مبنای عقلانیت را به یکی از این وجوه اختصاص داد</a:t>
            </a:r>
            <a:endParaRPr lang="fa-IR" sz="3600">
              <a:solidFill>
                <a:schemeClr val="accent1"/>
              </a:solidFill>
            </a:endParaRPr>
          </a:p>
        </p:txBody>
      </p:sp>
    </p:spTree>
    <p:extLst>
      <p:ext uri="{BB962C8B-B14F-4D97-AF65-F5344CB8AC3E}">
        <p14:creationId xmlns:p14="http://schemas.microsoft.com/office/powerpoint/2010/main" val="6291795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7109D258-9485-3F45-90F0-8DE4F8C2DC79}"/>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2D97C64D-4CAC-8447-A320-71820D6A705A}"/>
              </a:ext>
            </a:extLst>
          </p:cNvPr>
          <p:cNvSpPr>
            <a:spLocks noGrp="1"/>
          </p:cNvSpPr>
          <p:nvPr>
            <p:ph idx="1"/>
          </p:nvPr>
        </p:nvSpPr>
        <p:spPr/>
        <p:txBody>
          <a:bodyPr>
            <a:normAutofit fontScale="77500" lnSpcReduction="20000"/>
          </a:bodyPr>
          <a:lstStyle/>
          <a:p>
            <a:r>
              <a:rPr lang="fa-IR" sz="3600"/>
              <a:t>یا تمامی هویت را به یکی از این وجوه فروکاست؛همانطور که نباید هویت را صرفا به جنبه فردی درک و احساس و نگرش و تجربه شخصی فرد از خویش(ناظر به مفاهیمی روان شناختی نظیر خودپنداری)تقلیل دهیم و واقعیت وجودی هویت انسان(ناشی از ترکیب معرفت،باور،میل و عمل اختیاری و جمعی او)فراموش کنیم که مایه تشخص عینی(نه ذهنی یا احساسی )هر فرد از دیگران و نیز وجه اشتراک واقعی وجود هرفرد با هستی دیگران است.</a:t>
            </a:r>
          </a:p>
        </p:txBody>
      </p:sp>
    </p:spTree>
    <p:extLst>
      <p:ext uri="{BB962C8B-B14F-4D97-AF65-F5344CB8AC3E}">
        <p14:creationId xmlns:p14="http://schemas.microsoft.com/office/powerpoint/2010/main" val="4873116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AC267C3F-F44A-9B49-9380-D21F8B75D792}"/>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08AA8F65-A319-7044-8380-CE85FC774F07}"/>
              </a:ext>
            </a:extLst>
          </p:cNvPr>
          <p:cNvSpPr>
            <a:spLocks noGrp="1"/>
          </p:cNvSpPr>
          <p:nvPr>
            <p:ph idx="1"/>
          </p:nvPr>
        </p:nvSpPr>
        <p:spPr/>
        <p:txBody>
          <a:bodyPr>
            <a:normAutofit fontScale="70000" lnSpcReduction="20000"/>
          </a:bodyPr>
          <a:lstStyle/>
          <a:p>
            <a:r>
              <a:rPr lang="fa-IR" sz="3600">
                <a:solidFill>
                  <a:schemeClr val="accent1"/>
                </a:solidFill>
              </a:rPr>
              <a:t>ابعاد و لایه های هویت:</a:t>
            </a:r>
            <a:r>
              <a:rPr lang="fa-IR" sz="3600">
                <a:solidFill>
                  <a:schemeClr val="tx1"/>
                </a:solidFill>
              </a:rPr>
              <a:t>بطور کلی هویت آدمی به لحاظ تاثیرپذیری از حضور فرد در موقعیت های مختلف و عمل فردی و جمعس هرانسان،شامل دو بعد یا جنبه فردی و جمعی میشود.جنبه فردی هویت به وجه شخصی و منحصر به فرد وجور هر انسان اشاره دارد و وجه جمعی هویت ناظر به وجوه مشترک شخصیت فرد با دیگران است که شامل لایه های متعددی(نظیر هویت انسانی،هویت دینی/مدهبی،ملی،قومی،جنسیتی،حرفه ای و خانوادگی)میشود و چنان که گذشت،همه این ابعاد و لایه ها باید بطور ترکیبی و یکپارچه و متعادل براساس نظام معیار اسلامی تکوین و تحول یابند.</a:t>
            </a:r>
            <a:endParaRPr lang="fa-IR" sz="3600">
              <a:solidFill>
                <a:schemeClr val="accent1"/>
              </a:solidFill>
            </a:endParaRPr>
          </a:p>
        </p:txBody>
      </p:sp>
    </p:spTree>
    <p:extLst>
      <p:ext uri="{BB962C8B-B14F-4D97-AF65-F5344CB8AC3E}">
        <p14:creationId xmlns:p14="http://schemas.microsoft.com/office/powerpoint/2010/main" val="37028369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DC6B2116-1CC8-674A-B4DA-856AEAAB82B2}"/>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5492284E-98BF-9B4B-8933-189A72715549}"/>
              </a:ext>
            </a:extLst>
          </p:cNvPr>
          <p:cNvSpPr>
            <a:spLocks noGrp="1"/>
          </p:cNvSpPr>
          <p:nvPr>
            <p:ph idx="1"/>
          </p:nvPr>
        </p:nvSpPr>
        <p:spPr/>
        <p:txBody>
          <a:bodyPr>
            <a:normAutofit fontScale="77500" lnSpcReduction="20000"/>
          </a:bodyPr>
          <a:lstStyle/>
          <a:p>
            <a:r>
              <a:rPr lang="fa-IR" sz="3600">
                <a:solidFill>
                  <a:schemeClr val="accent1"/>
                </a:solidFill>
              </a:rPr>
              <a:t>جامعه صالح:</a:t>
            </a:r>
            <a:r>
              <a:rPr lang="fa-IR" sz="3600">
                <a:solidFill>
                  <a:schemeClr val="tx1"/>
                </a:solidFill>
              </a:rPr>
              <a:t>حیات طیبه در نگرش اسلامی تنها در بعد فردی زندگی و رابطه فردی و شخصی انسان با خداوند و نظام معیار ربوبی خلاصه نمی شود بلکه بعد دیگر مهم حیات طیبه،بعد اجتماعی این نوع زندگانی است که در مفهوم"جامعه صالح"تجلی می یابد.جامعه صالح در نگرش اسلامی،اجتماعی است که بر روی نمودن به خدا در حالت تسلیم د رضا استوار میشود نه بر روابط نژادی،خویشاوندی یا قبیله ای و نه روابط انتفاعی و ستمگرانه یا روابط قراردادی،که رویکرد استخدامی دارد و بر منفعت های یک طرف یادوطرف قرارداد متکی است.</a:t>
            </a:r>
            <a:endParaRPr lang="fa-IR" sz="3600">
              <a:solidFill>
                <a:schemeClr val="accent1"/>
              </a:solidFill>
            </a:endParaRPr>
          </a:p>
        </p:txBody>
      </p:sp>
    </p:spTree>
    <p:extLst>
      <p:ext uri="{BB962C8B-B14F-4D97-AF65-F5344CB8AC3E}">
        <p14:creationId xmlns:p14="http://schemas.microsoft.com/office/powerpoint/2010/main" val="18237100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BB91573D-9A37-E445-BA91-1D6D86A8CB91}"/>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7D612FC2-7332-B641-93AD-F2260FACE10A}"/>
              </a:ext>
            </a:extLst>
          </p:cNvPr>
          <p:cNvSpPr>
            <a:spLocks noGrp="1"/>
          </p:cNvSpPr>
          <p:nvPr>
            <p:ph idx="1"/>
          </p:nvPr>
        </p:nvSpPr>
        <p:spPr/>
        <p:txBody>
          <a:bodyPr>
            <a:normAutofit fontScale="77500" lnSpcReduction="20000"/>
          </a:bodyPr>
          <a:lstStyle/>
          <a:p>
            <a:r>
              <a:rPr lang="fa-IR" sz="3600"/>
              <a:t>در جامعه صالح که مظهر تحقق بعد اجتماعی حیات طیبه به شمار می آید،"پیوندها"خشونت امیز(ناشی از ترس و تهدید و ارعاب)یا انتفاعی(ناشی از سودگرایی و استثمار یا استخدام دیگران)نیست بلکه ارتباط میان اعضای جامعه به ارزشهای انسانی و اخلاقی،معرفت،محبت و اطاعت از خدا(پیروی اگاهانه و اختیاری از نظام معیار دینی)معطوف است.در  چنین جامعه ای روابط ظالمانه و اعصابت نژاد پرستانه طرد میشود و برتوحید ربوبی که اساس تکوین و گسترش روابط اجتماعی است تاکید می گردد.</a:t>
            </a:r>
          </a:p>
        </p:txBody>
      </p:sp>
    </p:spTree>
    <p:extLst>
      <p:ext uri="{BB962C8B-B14F-4D97-AF65-F5344CB8AC3E}">
        <p14:creationId xmlns:p14="http://schemas.microsoft.com/office/powerpoint/2010/main" val="33314142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181B164D-A262-E04F-89EA-1A9B92B617C9}"/>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BE4FB735-DD2F-7D4A-94BD-FD6E4AC9DA20}"/>
              </a:ext>
            </a:extLst>
          </p:cNvPr>
          <p:cNvSpPr>
            <a:spLocks noGrp="1"/>
          </p:cNvSpPr>
          <p:nvPr>
            <p:ph idx="1"/>
          </p:nvPr>
        </p:nvSpPr>
        <p:spPr/>
        <p:txBody>
          <a:bodyPr>
            <a:normAutofit fontScale="55000" lnSpcReduction="20000"/>
          </a:bodyPr>
          <a:lstStyle/>
          <a:p>
            <a:r>
              <a:rPr lang="fa-IR" sz="3600">
                <a:solidFill>
                  <a:schemeClr val="accent1"/>
                </a:solidFill>
              </a:rPr>
              <a:t>شکل گیری و پیشرفت مداوم:</a:t>
            </a:r>
            <a:r>
              <a:rPr lang="fa-IR" sz="3600">
                <a:solidFill>
                  <a:schemeClr val="tx1"/>
                </a:solidFill>
              </a:rPr>
              <a:t>پدیرش توحید ربوبی،قبول ولایت خداوند و اولیای خدا و تن ندادن به سرپرستی طاغوت(حاکمیت غیر الهی)امدادی تشکیل جامعه صالح اند و منتهای آن نیز وصول به فرد الی الله(تحقق حیات طیبه)است،هرچند دستیابی به رفاه و قدرت(نه همچون هدف اصلی بلکه به منزله پیامدی مهم)در جامعه صالح،ممکن و ضروری است.از سوی دیگر مستوان"حقیقت مداری"،"عقل گرایی"،"عدالت محوری"،"قانونمندی"،"کرامت انسان"،"مسئولیت پذیری"،"مهرورزی"و"رعایت حقوق و اخلاق انسانی"را از مولفه مهم جامعه صالح دانست.بی شک التزام همیشگی افراد جامعه به این مولفه ها در ساختارهای اجتماعی و روابط جمعی و اعمال ارتباطی،زمینه پیشرفت مداوم جامعه صالح را فراهم می آورد. </a:t>
            </a:r>
            <a:r>
              <a:rPr lang="fa-IR" sz="3600">
                <a:solidFill>
                  <a:srgbClr val="0070C0"/>
                </a:solidFill>
              </a:rPr>
              <a:t>بر این اساس مبنای اصلی تشکیل جامعه صالح و پیشرفت مداوم ان را باید انتخاب و التزام آگاهان و اختیاری نظام معیار اسلامی در عرصه زندگی اجتماعی و روابط جمعی میان انسان ها دانست.</a:t>
            </a:r>
            <a:endParaRPr lang="fa-IR" sz="3600">
              <a:solidFill>
                <a:schemeClr val="accent1"/>
              </a:solidFill>
            </a:endParaRPr>
          </a:p>
        </p:txBody>
      </p:sp>
    </p:spTree>
    <p:extLst>
      <p:ext uri="{BB962C8B-B14F-4D97-AF65-F5344CB8AC3E}">
        <p14:creationId xmlns:p14="http://schemas.microsoft.com/office/powerpoint/2010/main" val="2489869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146DF09C-DCCD-FC4F-B3B7-3DA38CF573AA}"/>
              </a:ext>
            </a:extLst>
          </p:cNvPr>
          <p:cNvSpPr>
            <a:spLocks noGrp="1"/>
          </p:cNvSpPr>
          <p:nvPr>
            <p:ph type="title"/>
          </p:nvPr>
        </p:nvSpPr>
        <p:spPr>
          <a:xfrm>
            <a:off x="7398720" y="278328"/>
            <a:ext cx="8911687" cy="1280890"/>
          </a:xfrm>
        </p:spPr>
        <p:txBody>
          <a:bodyPr/>
          <a:lstStyle/>
          <a:p>
            <a:r>
              <a:rPr lang="fa-IR">
                <a:solidFill>
                  <a:srgbClr val="7030A0"/>
                </a:solidFill>
              </a:rPr>
              <a:t>_تبیین چیستی تربیت</a:t>
            </a:r>
          </a:p>
        </p:txBody>
      </p:sp>
      <p:sp>
        <p:nvSpPr>
          <p:cNvPr id="3" name="نگهدارنده مکان محتوا 2">
            <a:extLst>
              <a:ext uri="{FF2B5EF4-FFF2-40B4-BE49-F238E27FC236}">
                <a16:creationId xmlns="" xmlns:a16="http://schemas.microsoft.com/office/drawing/2014/main" id="{D1110927-C110-8A46-AD18-C5753B5C48DC}"/>
              </a:ext>
            </a:extLst>
          </p:cNvPr>
          <p:cNvSpPr>
            <a:spLocks noGrp="1"/>
          </p:cNvSpPr>
          <p:nvPr>
            <p:ph idx="1"/>
          </p:nvPr>
        </p:nvSpPr>
        <p:spPr>
          <a:xfrm>
            <a:off x="986641" y="1987117"/>
            <a:ext cx="10515600" cy="4351338"/>
          </a:xfrm>
        </p:spPr>
        <p:txBody>
          <a:bodyPr>
            <a:normAutofit/>
          </a:bodyPr>
          <a:lstStyle/>
          <a:p>
            <a:pPr algn="just"/>
            <a:r>
              <a:rPr lang="fa-IR" sz="3600"/>
              <a:t>در این قسمت با توجه به مبانی اساسی و نکات مطرح شده در بخش باهم نگری،پس از تشریح و استنباط مفاهیم کلیدی به بیان تعریف برگزیده ی"تربیت"می پردازیم و سپس،ویژگی های این تعریف را بیان می نماییم .اما قبل از ورود به بحث،نکاتی را درخصوص تعریف "تربیت"یادآود می شویم:</a:t>
            </a:r>
          </a:p>
          <a:p>
            <a:pPr algn="just"/>
            <a:endParaRPr lang="fa-IR" sz="3600"/>
          </a:p>
        </p:txBody>
      </p:sp>
      <p:sp>
        <p:nvSpPr>
          <p:cNvPr id="8" name="کادر متن 7">
            <a:extLst>
              <a:ext uri="{FF2B5EF4-FFF2-40B4-BE49-F238E27FC236}">
                <a16:creationId xmlns="" xmlns:a16="http://schemas.microsoft.com/office/drawing/2014/main" id="{58841141-0C26-8D4D-BD73-29D6DA7C1A23}"/>
              </a:ext>
            </a:extLst>
          </p:cNvPr>
          <p:cNvSpPr txBox="1"/>
          <p:nvPr/>
        </p:nvSpPr>
        <p:spPr>
          <a:xfrm>
            <a:off x="3826451" y="2654590"/>
            <a:ext cx="1828800" cy="1828800"/>
          </a:xfrm>
          <a:prstGeom prst="rect">
            <a:avLst/>
          </a:prstGeom>
          <a:noFill/>
        </p:spPr>
        <p:txBody>
          <a:bodyPr wrap="square" rtlCol="1">
            <a:spAutoFit/>
          </a:bodyPr>
          <a:lstStyle/>
          <a:p>
            <a:pPr algn="r"/>
            <a:endParaRPr lang="fa-IR"/>
          </a:p>
        </p:txBody>
      </p:sp>
    </p:spTree>
    <p:extLst>
      <p:ext uri="{BB962C8B-B14F-4D97-AF65-F5344CB8AC3E}">
        <p14:creationId xmlns:p14="http://schemas.microsoft.com/office/powerpoint/2010/main" val="10731788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978EF2D3-765D-D346-BFFE-D758FEBBF2B4}"/>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861D96A8-4BC1-A04B-804D-997B0C500FCD}"/>
              </a:ext>
            </a:extLst>
          </p:cNvPr>
          <p:cNvSpPr>
            <a:spLocks noGrp="1"/>
          </p:cNvSpPr>
          <p:nvPr>
            <p:ph idx="1"/>
          </p:nvPr>
        </p:nvSpPr>
        <p:spPr/>
        <p:txBody>
          <a:bodyPr>
            <a:normAutofit fontScale="85000" lnSpcReduction="20000"/>
          </a:bodyPr>
          <a:lstStyle/>
          <a:p>
            <a:r>
              <a:rPr lang="fa-IR" sz="3600">
                <a:solidFill>
                  <a:schemeClr val="accent1"/>
                </a:solidFill>
              </a:rPr>
              <a:t>موقعیت:</a:t>
            </a:r>
            <a:r>
              <a:rPr lang="fa-IR" sz="3600">
                <a:solidFill>
                  <a:schemeClr val="tx1"/>
                </a:solidFill>
              </a:rPr>
              <a:t>منظور از موقعیت،نسبت مشخص،پویا،قابل درک و تغییری(توسط خود و دیگران)است که حاصل تعامل پیوسته انسان_به منزله عنصری آگاه،آزاد و دارای اختیار_بخداوند و گسترش ای از جهان هستی(خود،طبیعت و جامعه)در محضر خداوند متعال است(خدایی که حقیقت مطلق و برترین حقایق عالم،رب یگانه انسان و جهان و واقعیت اصیل محیط بر همه موجودات و موقعیت هاست؛هرچند انسان از او غافل باشه یا به انکار حقیقت بپردازد).</a:t>
            </a:r>
            <a:endParaRPr lang="fa-IR" sz="3600">
              <a:solidFill>
                <a:schemeClr val="accent1"/>
              </a:solidFill>
            </a:endParaRPr>
          </a:p>
        </p:txBody>
      </p:sp>
    </p:spTree>
    <p:extLst>
      <p:ext uri="{BB962C8B-B14F-4D97-AF65-F5344CB8AC3E}">
        <p14:creationId xmlns:p14="http://schemas.microsoft.com/office/powerpoint/2010/main" val="42816354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5BDCE4AE-436A-3747-8E1A-C8C9F8B03C71}"/>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EFA81517-81B1-3C49-A6AB-292CEA55F2A4}"/>
              </a:ext>
            </a:extLst>
          </p:cNvPr>
          <p:cNvSpPr>
            <a:spLocks noGrp="1"/>
          </p:cNvSpPr>
          <p:nvPr>
            <p:ph idx="1"/>
          </p:nvPr>
        </p:nvSpPr>
        <p:spPr/>
        <p:txBody>
          <a:bodyPr>
            <a:normAutofit fontScale="70000" lnSpcReduction="20000"/>
          </a:bodyPr>
          <a:lstStyle/>
          <a:p>
            <a:r>
              <a:rPr lang="fa-IR" sz="3600">
                <a:solidFill>
                  <a:schemeClr val="accent1"/>
                </a:solidFill>
              </a:rPr>
              <a:t>درک و بهبود مداوم موقعیت:</a:t>
            </a:r>
            <a:r>
              <a:rPr lang="fa-IR" sz="3600">
                <a:solidFill>
                  <a:schemeClr val="tx1"/>
                </a:solidFill>
              </a:rPr>
              <a:t>تعامل فعال انسان با عناصر گوناگون موقعیت از سوئی موجب تغییر مداوم مرتبه وجودی آدمی و درنتیجه تکوین و تحول پیوسته هویت فرد میشود و از دیگر سو،به خلق مداوم موقعیت های جدید می انجامد.البته درک موقعیت خود و دیگران(با تکیه بر نیروی عقل انسان و اکتساب انواع علوم و معارف)و تغییر آن با عمل فردی و جمعی می تواند_با توجه به ویژگی آزادی و اراده انسان_بطور صحیح یا نادرست انجام شود و در جهت صعود یا سقوط آدمی باشد.اما اگر این تعامل بصورت شایسته انجام پذیرد موجب تکین و تعالی پیوسته هویت فردی و جمعی انسان،متناسب با غایت حقیقی زندگی قرب الی الله خواهد شد.</a:t>
            </a:r>
            <a:endParaRPr lang="fa-IR" sz="3600">
              <a:solidFill>
                <a:schemeClr val="accent1"/>
              </a:solidFill>
            </a:endParaRPr>
          </a:p>
        </p:txBody>
      </p:sp>
    </p:spTree>
    <p:extLst>
      <p:ext uri="{BB962C8B-B14F-4D97-AF65-F5344CB8AC3E}">
        <p14:creationId xmlns:p14="http://schemas.microsoft.com/office/powerpoint/2010/main" val="14668584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342AB5D4-D42B-964F-B6BC-4E0CFCAC34E4}"/>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3510C279-1B2E-3741-9084-6E41FE7F63DB}"/>
              </a:ext>
            </a:extLst>
          </p:cNvPr>
          <p:cNvSpPr>
            <a:spLocks noGrp="1"/>
          </p:cNvSpPr>
          <p:nvPr>
            <p:ph idx="1"/>
          </p:nvPr>
        </p:nvSpPr>
        <p:spPr/>
        <p:txBody>
          <a:bodyPr>
            <a:normAutofit fontScale="62500" lnSpcReduction="20000"/>
          </a:bodyPr>
          <a:lstStyle/>
          <a:p>
            <a:r>
              <a:rPr lang="fa-IR" sz="3600"/>
              <a:t>در اینصورت باید از"درک درست موقعیت خویش و دیگران و عمل مداوم برای بهبود آنسان گفت که مستلزم اولا معرفت خود و اعتماد به نفس(یه منزله شناسنده و اصلاح کننده ی موقعیت)،ثانیا معرفت و باور به خداوند(حقیقت برتر فرا موقعیت)و ثالثا کشف  عناصر موقعیت و برقراری نسبت بین آنها با خداوند متعال(مبدا و مقصد هستی)است.ولی در عین حال امکان دارد که انسان خویشتن را نشناسد.یعنی موقعیت واقعی خود و دیگران(نسبت با خداوند و عناصر مختلف هستی در محضر حق  تعالی)را به درستی درک نکند،به لوازم این درک ملتزم نباشد یا در تغییر مناسب آن(متناسب با غایت حقیقی زندگی)تلاش شایسته به عمل نیاورد.بدیهی است در این فرض هویت انسان نیز به شکلی ناموزون و ازهم گسیخته شکل خواهد گرفت و در جهت سقوط و دوری از غایت حقیقی زندگی متحول خواهد شد.</a:t>
            </a:r>
          </a:p>
        </p:txBody>
      </p:sp>
    </p:spTree>
    <p:extLst>
      <p:ext uri="{BB962C8B-B14F-4D97-AF65-F5344CB8AC3E}">
        <p14:creationId xmlns:p14="http://schemas.microsoft.com/office/powerpoint/2010/main" val="17388592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6B1130C4-03D0-CB4E-900D-546161D7AD29}"/>
              </a:ext>
            </a:extLst>
          </p:cNvPr>
          <p:cNvSpPr>
            <a:spLocks noGrp="1"/>
          </p:cNvSpPr>
          <p:nvPr>
            <p:ph type="title"/>
          </p:nvPr>
        </p:nvSpPr>
        <p:spPr>
          <a:xfrm>
            <a:off x="5060766" y="365382"/>
            <a:ext cx="8911687" cy="1162792"/>
          </a:xfrm>
        </p:spPr>
        <p:txBody>
          <a:bodyPr/>
          <a:lstStyle/>
          <a:p>
            <a:r>
              <a:rPr lang="fa-IR">
                <a:solidFill>
                  <a:srgbClr val="7030A0"/>
                </a:solidFill>
              </a:rPr>
              <a:t>ب)مفاهیم کلیدی خاص(گروه دوم)</a:t>
            </a:r>
          </a:p>
        </p:txBody>
      </p:sp>
      <p:sp>
        <p:nvSpPr>
          <p:cNvPr id="3" name="نگهدارنده مکان محتوا 2">
            <a:extLst>
              <a:ext uri="{FF2B5EF4-FFF2-40B4-BE49-F238E27FC236}">
                <a16:creationId xmlns="" xmlns:a16="http://schemas.microsoft.com/office/drawing/2014/main" id="{C6C1047F-09D7-3E4B-A371-CB2C564E2CE7}"/>
              </a:ext>
            </a:extLst>
          </p:cNvPr>
          <p:cNvSpPr>
            <a:spLocks noGrp="1"/>
          </p:cNvSpPr>
          <p:nvPr>
            <p:ph idx="1"/>
          </p:nvPr>
        </p:nvSpPr>
        <p:spPr/>
        <p:txBody>
          <a:bodyPr>
            <a:normAutofit fontScale="55000" lnSpcReduction="20000"/>
          </a:bodyPr>
          <a:lstStyle/>
          <a:p>
            <a:r>
              <a:rPr lang="fa-IR" sz="3600">
                <a:solidFill>
                  <a:schemeClr val="tx1"/>
                </a:solidFill>
              </a:rPr>
              <a:t>افزون بر مفاهیم یادشده(که به لحاظ گستردگی مفهومی،مختص تربیت نیستند)به نظر می رسد معدودی مفاهیم نیز باید متناسب با موضوع تربیت ساخته و پرداخته شوند،که در این قسمت به توضیح آنها میپردازیم:</a:t>
            </a:r>
          </a:p>
          <a:p>
            <a:r>
              <a:rPr lang="fa-IR" sz="3600">
                <a:solidFill>
                  <a:schemeClr val="accent1"/>
                </a:solidFill>
              </a:rPr>
              <a:t>فرایند:</a:t>
            </a:r>
            <a:r>
              <a:rPr lang="fa-IR" sz="3600">
                <a:solidFill>
                  <a:schemeClr val="tx1"/>
                </a:solidFill>
              </a:rPr>
              <a:t>مهم ترین  مفهوم ناظربه بیان ماهیت تربیت را،با عنایت به صیرورت مداوم آدمی در طی حیات و تاثیرپذیری این نوع صیرورت از شرایط اجتماعی،میتوان مفهوم فرآیند دانست.بنابراین فرآیند ناظر به عمل اجتماعی مستمر،تدریجی،هدفمند(معطوف به هدایت افراد جامعه)،یکپارچه(دارای انسجام و سازواری درونی)،پویا و انعطاف پذیر است،که باید متناسب با مراحل تحول وجودی افراد(مخاطب و موضوع این عمل هدفمند)طراحی شود و توسط عوامل گوناگون،در قالب انواع مختلف،با پشتیبانی ارکان زندگی اجتماعی و حتی الامکان بصورت هماهنگ با دیگر عوامل اجتماعی موثر صورت پذیرد. </a:t>
            </a:r>
            <a:endParaRPr lang="fa-IR" sz="3600">
              <a:solidFill>
                <a:schemeClr val="accent1"/>
              </a:solidFill>
            </a:endParaRPr>
          </a:p>
        </p:txBody>
      </p:sp>
    </p:spTree>
    <p:extLst>
      <p:ext uri="{BB962C8B-B14F-4D97-AF65-F5344CB8AC3E}">
        <p14:creationId xmlns:p14="http://schemas.microsoft.com/office/powerpoint/2010/main" val="12089520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2BC16973-711F-134F-B56A-4B3FB2E90636}"/>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355654CD-4691-8349-8F35-EDE7CA39ECFA}"/>
              </a:ext>
            </a:extLst>
          </p:cNvPr>
          <p:cNvSpPr>
            <a:spLocks noGrp="1"/>
          </p:cNvSpPr>
          <p:nvPr>
            <p:ph idx="1"/>
          </p:nvPr>
        </p:nvSpPr>
        <p:spPr/>
        <p:txBody>
          <a:bodyPr>
            <a:normAutofit fontScale="77500" lnSpcReduction="20000"/>
          </a:bodyPr>
          <a:lstStyle/>
          <a:p>
            <a:r>
              <a:rPr lang="fa-IR" sz="3600">
                <a:solidFill>
                  <a:schemeClr val="accent1"/>
                </a:solidFill>
              </a:rPr>
              <a:t>تعامل:</a:t>
            </a:r>
            <a:r>
              <a:rPr lang="fa-IR" sz="3600">
                <a:solidFill>
                  <a:schemeClr val="tx1"/>
                </a:solidFill>
              </a:rPr>
              <a:t>فرآیند تربیت:(عمل زمینه ساز تکوین و تحول اختیاری هویت انسان)را باید تعاملی(کنش واکنش دوسویه)بین دو قطب فعال_مربیان و متربیان_به شمار آورد که درآن،علاوه بر ایجاد مقتضیات و برداشتن موانع(امر ضروری مورد تاکید مربیان)،لازم است حضور فعال متربیان را در این حرکت و کوشش اختیاری ایشان برای استفاده ی مناسب از این زمینه سازی مورد ملاحظه قرارداد،که این امر عمل دوسویه ی متربیان و مربیان را برای موفقیت فرآیند تربیت ایجاب می نماید.</a:t>
            </a:r>
          </a:p>
          <a:p>
            <a:endParaRPr lang="fa-IR" sz="3600">
              <a:solidFill>
                <a:schemeClr val="accent1"/>
              </a:solidFill>
            </a:endParaRPr>
          </a:p>
        </p:txBody>
      </p:sp>
    </p:spTree>
    <p:extLst>
      <p:ext uri="{BB962C8B-B14F-4D97-AF65-F5344CB8AC3E}">
        <p14:creationId xmlns:p14="http://schemas.microsoft.com/office/powerpoint/2010/main" val="31590397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AF4A05DF-FD50-F446-BCE4-AC28E6467726}"/>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D3CF0D02-D00E-0D47-A0BE-0242A98E11BC}"/>
              </a:ext>
            </a:extLst>
          </p:cNvPr>
          <p:cNvSpPr>
            <a:spLocks noGrp="1"/>
          </p:cNvSpPr>
          <p:nvPr>
            <p:ph idx="1"/>
          </p:nvPr>
        </p:nvSpPr>
        <p:spPr/>
        <p:txBody>
          <a:bodyPr>
            <a:normAutofit fontScale="62500" lnSpcReduction="20000"/>
          </a:bodyPr>
          <a:lstStyle/>
          <a:p>
            <a:r>
              <a:rPr lang="fa-IR" sz="3600"/>
              <a:t>البته منظور از تعامل در این فرآیند هرگز نوعی رابطه افقی و هم تراز بین دو سوی این فرآیند نیست؛بلکه در نگاه اسلامی،مربیان با متربیان از نظر تحقق (بالفعل)شایستگی های مورد نظر و نوع تلاش جهت تمهید مقدمات اکتساب آنها،در یک سطح قرار ندارند و گام نخست و محوری در این فرآیند را مربیان با فراهم آوردن شایسته ی مقتضیات رشد متربیان و رفع موانع آن برمیدارند؛اما با عنایت به خصوصیت اراده و اختیار در ادمی،مربیان در این فرآیند و وصول ان به نتایج موردنظر،فعال مایشاء نیستند،بلکه گام های ضروری و محوری دیگری در این فرآیند دوسویه،باید توسط متربیان برداشته شود.البته سطح و چگونگی این"تعامل ناهمتراز"باتوجه به میزان رشد و توانایی متربیان و نوع تربیت،متفاوت خواهد بود ولی بطور کلی"جهت گیری اساسی تربیت اسلامی درواقع حرکتی پویا و تدریجی است که متربیان را از وابستگی بسوی استقلال یابی ارتقا می بخشد".</a:t>
            </a:r>
          </a:p>
        </p:txBody>
      </p:sp>
    </p:spTree>
    <p:extLst>
      <p:ext uri="{BB962C8B-B14F-4D97-AF65-F5344CB8AC3E}">
        <p14:creationId xmlns:p14="http://schemas.microsoft.com/office/powerpoint/2010/main" val="1085991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16277B3D-7DDB-2441-A539-6CDD5086AD7D}"/>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BDE0F86F-5455-FD46-99AD-F880AAE0CBA3}"/>
              </a:ext>
            </a:extLst>
          </p:cNvPr>
          <p:cNvSpPr>
            <a:spLocks noGrp="1"/>
          </p:cNvSpPr>
          <p:nvPr>
            <p:ph idx="1"/>
          </p:nvPr>
        </p:nvSpPr>
        <p:spPr/>
        <p:txBody>
          <a:bodyPr>
            <a:normAutofit lnSpcReduction="10000"/>
          </a:bodyPr>
          <a:lstStyle/>
          <a:p>
            <a:r>
              <a:rPr lang="en-GB" sz="3600">
                <a:solidFill>
                  <a:schemeClr val="accent1"/>
                </a:solidFill>
              </a:rPr>
              <a:t>مربیان:</a:t>
            </a:r>
            <a:r>
              <a:rPr lang="en-GB" sz="3600">
                <a:solidFill>
                  <a:schemeClr val="tx1"/>
                </a:solidFill>
              </a:rPr>
              <a:t>مجموعه ای از افراد نسبتا رشد یافته،دلسوز و خیرخواهی که به لحاظ کسب شایستگی های فردی و جمعی و تحقق مراتب قابل  توجهی از حیات طیبه در وجود خویش مسئولیت سنگین کمک به هدایت دیگران و زمینه سازی برای رشد و تحول  وجودی افراد در را در راستای شکل گیری و پیشرفت مداوم جامعه ی صالح برعهده گرفته اند.</a:t>
            </a:r>
            <a:endParaRPr lang="fa-IR" sz="3600">
              <a:solidFill>
                <a:schemeClr val="accent1"/>
              </a:solidFill>
            </a:endParaRPr>
          </a:p>
        </p:txBody>
      </p:sp>
      <p:sp>
        <p:nvSpPr>
          <p:cNvPr id="4" name="کادر متن 3">
            <a:extLst>
              <a:ext uri="{FF2B5EF4-FFF2-40B4-BE49-F238E27FC236}">
                <a16:creationId xmlns="" xmlns:a16="http://schemas.microsoft.com/office/drawing/2014/main" id="{4427A7E4-8D43-6745-BFCC-646CEDD36005}"/>
              </a:ext>
            </a:extLst>
          </p:cNvPr>
          <p:cNvSpPr txBox="1"/>
          <p:nvPr/>
        </p:nvSpPr>
        <p:spPr>
          <a:xfrm>
            <a:off x="5180981" y="2518311"/>
            <a:ext cx="1828800" cy="369332"/>
          </a:xfrm>
          <a:prstGeom prst="rect">
            <a:avLst/>
          </a:prstGeom>
          <a:noFill/>
        </p:spPr>
        <p:txBody>
          <a:bodyPr wrap="square" rtlCol="1">
            <a:spAutoFit/>
          </a:bodyPr>
          <a:lstStyle/>
          <a:p>
            <a:pPr algn="r"/>
            <a:endParaRPr lang="fa-IR" i="1" u="sng"/>
          </a:p>
        </p:txBody>
      </p:sp>
    </p:spTree>
    <p:extLst>
      <p:ext uri="{BB962C8B-B14F-4D97-AF65-F5344CB8AC3E}">
        <p14:creationId xmlns:p14="http://schemas.microsoft.com/office/powerpoint/2010/main" val="32720718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360861AF-4D74-C842-90FB-5586391DBF77}"/>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6EB12186-769E-AB46-A41F-02660124BB80}"/>
              </a:ext>
            </a:extLst>
          </p:cNvPr>
          <p:cNvSpPr>
            <a:spLocks noGrp="1"/>
          </p:cNvSpPr>
          <p:nvPr>
            <p:ph idx="1"/>
          </p:nvPr>
        </p:nvSpPr>
        <p:spPr/>
        <p:txBody>
          <a:bodyPr>
            <a:normAutofit lnSpcReduction="10000"/>
          </a:bodyPr>
          <a:lstStyle/>
          <a:p>
            <a:r>
              <a:rPr lang="en-GB" sz="3600">
                <a:solidFill>
                  <a:schemeClr val="accent1"/>
                </a:solidFill>
              </a:rPr>
              <a:t>متربیان:</a:t>
            </a:r>
            <a:r>
              <a:rPr lang="en-GB" sz="3600">
                <a:solidFill>
                  <a:schemeClr val="tx1"/>
                </a:solidFill>
              </a:rPr>
              <a:t>افرادی که مخاطبان اصلی فرآیند دوسویه تربیت اند و از استعداد و توانایی بالقوه برای حرکت آگاهان و اختیاری بسوی مراتب کمال برخوردارند،ولی درحال حاضر شایستگی های لازم را جهت درک و بهبود موقعیت خود و دیگران ندارند،لذا به راهنمایی و مساعدت دیگران در این زمینه و درراستای تکوین و تعالی پیوسته ی هویت خویش نیازمندند.</a:t>
            </a:r>
            <a:endParaRPr lang="fa-IR" sz="3600">
              <a:solidFill>
                <a:schemeClr val="accent1"/>
              </a:solidFill>
            </a:endParaRPr>
          </a:p>
        </p:txBody>
      </p:sp>
    </p:spTree>
    <p:extLst>
      <p:ext uri="{BB962C8B-B14F-4D97-AF65-F5344CB8AC3E}">
        <p14:creationId xmlns:p14="http://schemas.microsoft.com/office/powerpoint/2010/main" val="25069189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6DA28DFF-9207-A445-9484-CD67DD8106CD}"/>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68C264A2-9028-294E-BB6E-3408224882C8}"/>
              </a:ext>
            </a:extLst>
          </p:cNvPr>
          <p:cNvSpPr>
            <a:spLocks noGrp="1"/>
          </p:cNvSpPr>
          <p:nvPr>
            <p:ph idx="1"/>
          </p:nvPr>
        </p:nvSpPr>
        <p:spPr/>
        <p:txBody>
          <a:bodyPr>
            <a:normAutofit fontScale="92500" lnSpcReduction="10000"/>
          </a:bodyPr>
          <a:lstStyle/>
          <a:p>
            <a:r>
              <a:rPr lang="en-GB" sz="3600">
                <a:solidFill>
                  <a:schemeClr val="accent1"/>
                </a:solidFill>
              </a:rPr>
              <a:t>زمینه سازی:</a:t>
            </a:r>
            <a:r>
              <a:rPr lang="en-GB" sz="3600">
                <a:solidFill>
                  <a:schemeClr val="tx1"/>
                </a:solidFill>
              </a:rPr>
              <a:t>طراحی و اجرای مجموعه ای از تدابیر و اعمال هماهنگ،سنجیده و عمدی،ازسوی مربیان،در قالب ایجاد مقتضیات و رفع ودفع موانع  تکوین و تحول شایسته ی هویت متربیان را،باتوجه به لزوم حرکت اختیاری و آگاهانه ی متربیان،باید تنها نوعی تمهید مقدمات مناسب برای این حرکت در نظر گرفت که از سوی مربیان و متولیان فرآیند تربیت،به منزله ی زمینه لازم(و نه شرط لازم و کافی)تشخیص داده شده اند.</a:t>
            </a:r>
            <a:endParaRPr lang="fa-IR" sz="3600">
              <a:solidFill>
                <a:schemeClr val="tx1"/>
              </a:solidFill>
            </a:endParaRPr>
          </a:p>
          <a:p>
            <a:pPr marL="0" indent="0">
              <a:buNone/>
            </a:pPr>
            <a:endParaRPr lang="fa-IR" sz="3600">
              <a:solidFill>
                <a:schemeClr val="accent1"/>
              </a:solidFill>
            </a:endParaRPr>
          </a:p>
        </p:txBody>
      </p:sp>
    </p:spTree>
    <p:extLst>
      <p:ext uri="{BB962C8B-B14F-4D97-AF65-F5344CB8AC3E}">
        <p14:creationId xmlns:p14="http://schemas.microsoft.com/office/powerpoint/2010/main" val="17264426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80522832-20D3-F649-AEFA-B0FCD4492A31}"/>
              </a:ext>
            </a:extLst>
          </p:cNvPr>
          <p:cNvSpPr>
            <a:spLocks noGrp="1"/>
          </p:cNvSpPr>
          <p:nvPr>
            <p:ph type="title"/>
          </p:nvPr>
        </p:nvSpPr>
        <p:spPr/>
        <p:txBody>
          <a:bodyPr/>
          <a:lstStyle/>
          <a:p>
            <a:endParaRPr lang="fa-IR"/>
          </a:p>
        </p:txBody>
      </p:sp>
      <p:sp>
        <p:nvSpPr>
          <p:cNvPr id="5" name="نگهدارنده مکان محتوا 4">
            <a:extLst>
              <a:ext uri="{FF2B5EF4-FFF2-40B4-BE49-F238E27FC236}">
                <a16:creationId xmlns="" xmlns:a16="http://schemas.microsoft.com/office/drawing/2014/main" id="{3C035C42-969D-4845-B806-924525DC0771}"/>
              </a:ext>
            </a:extLst>
          </p:cNvPr>
          <p:cNvSpPr>
            <a:spLocks noGrp="1"/>
          </p:cNvSpPr>
          <p:nvPr>
            <p:ph idx="1"/>
          </p:nvPr>
        </p:nvSpPr>
        <p:spPr/>
        <p:txBody>
          <a:bodyPr>
            <a:normAutofit fontScale="85000" lnSpcReduction="20000"/>
          </a:bodyPr>
          <a:lstStyle/>
          <a:p>
            <a:r>
              <a:rPr lang="fa-IR" sz="3200"/>
              <a:t>لذا باید زمینه سازی را دیگر ویژگی اصلی فرآیند تربیت به شمار آور.فزاهم نمودن شرایط مورد نیاز(ایجاد مقتضیات و علل و عوامل اِعدادی)برای حرکت اختیاری و آگاهانه فرد و جامعه بسوی هدف مطلوب،جنبه ی ایجابی این گونه زمینه سازی است؛چه این که زمینه سازی در بُعد سلبی نیز معطوف به رفع یا دفع موانع بیرونی و درونی این حرکت آگاهانه و اختیاری است.لذا لاژم است این گونه زمینه سازی در دو جنبه ی ایجابی و سلبی به صورتی باشه که با اصل وجود آزادی تکوینی انسان و لزوم تحقق اختیار او در اعمال و حرکات خویش منافات پیدا نکند.</a:t>
            </a:r>
          </a:p>
        </p:txBody>
      </p:sp>
    </p:spTree>
    <p:extLst>
      <p:ext uri="{BB962C8B-B14F-4D97-AF65-F5344CB8AC3E}">
        <p14:creationId xmlns:p14="http://schemas.microsoft.com/office/powerpoint/2010/main" val="1815491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کادر متن 4">
            <a:extLst>
              <a:ext uri="{FF2B5EF4-FFF2-40B4-BE49-F238E27FC236}">
                <a16:creationId xmlns="" xmlns:a16="http://schemas.microsoft.com/office/drawing/2014/main" id="{C38C1B1B-3617-2448-B8A2-81574FA67A8E}"/>
              </a:ext>
            </a:extLst>
          </p:cNvPr>
          <p:cNvSpPr txBox="1"/>
          <p:nvPr/>
        </p:nvSpPr>
        <p:spPr>
          <a:xfrm>
            <a:off x="2282287" y="4397581"/>
            <a:ext cx="10353799" cy="469075"/>
          </a:xfrm>
          <a:prstGeom prst="rect">
            <a:avLst/>
          </a:prstGeom>
          <a:noFill/>
        </p:spPr>
        <p:txBody>
          <a:bodyPr wrap="square" rtlCol="1">
            <a:spAutoFit/>
          </a:bodyPr>
          <a:lstStyle/>
          <a:p>
            <a:pPr algn="r"/>
            <a:endParaRPr lang="fa-IR"/>
          </a:p>
        </p:txBody>
      </p:sp>
      <p:sp>
        <p:nvSpPr>
          <p:cNvPr id="7" name="عنوان 6">
            <a:extLst>
              <a:ext uri="{FF2B5EF4-FFF2-40B4-BE49-F238E27FC236}">
                <a16:creationId xmlns="" xmlns:a16="http://schemas.microsoft.com/office/drawing/2014/main" id="{9D9D97E4-CF83-C045-B6F5-A473FCDCBA21}"/>
              </a:ext>
            </a:extLst>
          </p:cNvPr>
          <p:cNvSpPr>
            <a:spLocks noGrp="1"/>
          </p:cNvSpPr>
          <p:nvPr>
            <p:ph type="title"/>
          </p:nvPr>
        </p:nvSpPr>
        <p:spPr/>
        <p:txBody>
          <a:bodyPr/>
          <a:lstStyle/>
          <a:p>
            <a:endParaRPr lang="fa-IR"/>
          </a:p>
        </p:txBody>
      </p:sp>
      <p:sp>
        <p:nvSpPr>
          <p:cNvPr id="8" name="نگهدارنده مکان محتوا 7">
            <a:extLst>
              <a:ext uri="{FF2B5EF4-FFF2-40B4-BE49-F238E27FC236}">
                <a16:creationId xmlns="" xmlns:a16="http://schemas.microsoft.com/office/drawing/2014/main" id="{124FBCEB-DA97-894D-A976-5A2D5700AF6E}"/>
              </a:ext>
            </a:extLst>
          </p:cNvPr>
          <p:cNvSpPr>
            <a:spLocks noGrp="1"/>
          </p:cNvSpPr>
          <p:nvPr>
            <p:ph idx="1"/>
          </p:nvPr>
        </p:nvSpPr>
        <p:spPr/>
        <p:txBody>
          <a:bodyPr>
            <a:normAutofit lnSpcReduction="10000"/>
          </a:bodyPr>
          <a:lstStyle/>
          <a:p>
            <a:r>
              <a:rPr lang="fa-IR" sz="3600"/>
              <a:t>تعریف چیستی تربیت بصورت تجویزی (بیان حقیقت تربیت آن چنان که باید باشد)،امری است متکی بر مفروضات و مبانی اساسی مورد قبول در نگرش اسلامی،لذا،تعریف برگزیده،تعریفی از تربیت براساس دیدگاه اسلامی(یعنی تربیت اسلامی به معنای عام)محسوب میشود.</a:t>
            </a:r>
          </a:p>
        </p:txBody>
      </p:sp>
    </p:spTree>
    <p:extLst>
      <p:ext uri="{BB962C8B-B14F-4D97-AF65-F5344CB8AC3E}">
        <p14:creationId xmlns:p14="http://schemas.microsoft.com/office/powerpoint/2010/main" val="35999093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1C678304-4FA6-3D4F-B39F-17BD3DB30126}"/>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14271C6A-EBCD-CD44-99DC-F7E3693DD3BC}"/>
              </a:ext>
            </a:extLst>
          </p:cNvPr>
          <p:cNvSpPr>
            <a:spLocks noGrp="1"/>
          </p:cNvSpPr>
          <p:nvPr>
            <p:ph idx="1"/>
          </p:nvPr>
        </p:nvSpPr>
        <p:spPr/>
        <p:txBody>
          <a:bodyPr>
            <a:normAutofit fontScale="77500" lnSpcReduction="20000"/>
          </a:bodyPr>
          <a:lstStyle/>
          <a:p>
            <a:r>
              <a:rPr lang="fa-IR" sz="3200">
                <a:solidFill>
                  <a:schemeClr val="accent1"/>
                </a:solidFill>
              </a:rPr>
              <a:t>هدایت:</a:t>
            </a:r>
            <a:r>
              <a:rPr lang="fa-IR" sz="3200">
                <a:solidFill>
                  <a:schemeClr val="tx1"/>
                </a:solidFill>
              </a:rPr>
              <a:t>جهت دهی حرکت آگاهانه و اختیاری افراد جامعه است در مسیر دست یابی به هرنوع کمال شایسته ای که بتواند در راستای غایت زندگی انسان(قرب الی الله)و مراتب مختلف آن قرار گیرد.البته در نگرش اسلامی هدایت دارای دو وجه ارائه طریق(راهنمایی مقصد حرکت و نشان دادن طریق رسیدن به آن مقصد)و رساندن به مطلوب(کمک برای حرکت آگاهانه و اختیاری در راه رسیدن به مقصد)است.چنان که در مبانی دین شناختی گذشت،فلسفه ی توجه به انسان کامل(پیامبر(ص)و امامان معصوم(ع))و لزوم قبول ولایت و تاسی به ایشان،تحقق کامل این دو وجه(ارائه طریق و رساندن به مطلوب)در امر تربیت آدمی است.بنابراین در امر هدایت متربیان توسط مربیان نیز می باید این هردوشنبه مورد ملاحظه قرار گیرد.</a:t>
            </a:r>
            <a:endParaRPr lang="fa-IR" sz="3200">
              <a:solidFill>
                <a:schemeClr val="accent1"/>
              </a:solidFill>
            </a:endParaRPr>
          </a:p>
        </p:txBody>
      </p:sp>
    </p:spTree>
    <p:extLst>
      <p:ext uri="{BB962C8B-B14F-4D97-AF65-F5344CB8AC3E}">
        <p14:creationId xmlns:p14="http://schemas.microsoft.com/office/powerpoint/2010/main" val="21273215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8A68EBF8-B354-894F-9A2D-61FF5C01A147}"/>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9565D4C8-7B86-4843-A34C-3DDFBD552559}"/>
              </a:ext>
            </a:extLst>
          </p:cNvPr>
          <p:cNvSpPr>
            <a:spLocks noGrp="1"/>
          </p:cNvSpPr>
          <p:nvPr>
            <p:ph idx="1"/>
          </p:nvPr>
        </p:nvSpPr>
        <p:spPr/>
        <p:txBody>
          <a:bodyPr>
            <a:normAutofit fontScale="92500" lnSpcReduction="20000"/>
          </a:bodyPr>
          <a:lstStyle/>
          <a:p>
            <a:r>
              <a:rPr lang="fa-IR" sz="3200">
                <a:solidFill>
                  <a:schemeClr val="accent1"/>
                </a:solidFill>
              </a:rPr>
              <a:t>آماده شدن:</a:t>
            </a:r>
            <a:r>
              <a:rPr lang="fa-IR" sz="3200">
                <a:solidFill>
                  <a:schemeClr val="tx1"/>
                </a:solidFill>
              </a:rPr>
              <a:t>تحقق همه ابعاد و مراتب حیات طیبه،بر وجود آمادگی در افراد جامعه برای انتخاب و التزام آگاهانه  و اختیاری نظام معیار اسلامی و کسب شایستگی های فردی و جمعی لازم جهت درک و اصلاح موقعیت خود و دیگران براین مبنا،استوار است.زمینه سازی برای تکوین و تعالی پیوسته هویت فردی و جمعی متربیان،مهم ترین نقش را در اینگونه آماده سازی و آماده شدن فرد و جامعه برای تحقق آگاهانه و اختیاری حیات طیبه در همه مراتب و ابعاد برعهده دارد.</a:t>
            </a:r>
            <a:endParaRPr lang="fa-IR" sz="3200">
              <a:solidFill>
                <a:schemeClr val="accent1"/>
              </a:solidFill>
            </a:endParaRPr>
          </a:p>
        </p:txBody>
      </p:sp>
    </p:spTree>
    <p:extLst>
      <p:ext uri="{BB962C8B-B14F-4D97-AF65-F5344CB8AC3E}">
        <p14:creationId xmlns:p14="http://schemas.microsoft.com/office/powerpoint/2010/main" val="18888997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FC16D229-7131-444D-AA2F-15C063314966}"/>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AA83970B-C1BF-3745-B415-3A824398457D}"/>
              </a:ext>
            </a:extLst>
          </p:cNvPr>
          <p:cNvSpPr>
            <a:spLocks noGrp="1"/>
          </p:cNvSpPr>
          <p:nvPr>
            <p:ph idx="1"/>
          </p:nvPr>
        </p:nvSpPr>
        <p:spPr/>
        <p:txBody>
          <a:bodyPr>
            <a:normAutofit fontScale="77500" lnSpcReduction="20000"/>
          </a:bodyPr>
          <a:lstStyle/>
          <a:p>
            <a:r>
              <a:rPr lang="fa-IR" sz="3200">
                <a:solidFill>
                  <a:schemeClr val="accent1"/>
                </a:solidFill>
              </a:rPr>
              <a:t>کسب شایستگی های لازم:</a:t>
            </a:r>
            <a:r>
              <a:rPr lang="fa-IR" sz="3200">
                <a:solidFill>
                  <a:schemeClr val="tx1"/>
                </a:solidFill>
              </a:rPr>
              <a:t>منظور از شایستگی ها مجموعه ای ترکیبی از صفات،توانمندی ها ک مهارت های فردی و جمعی ناظر به همه جنبه های هویت(در ابعاد فردی و جمعی)است،که متربیان در جهت درک موقعیت خود و دیگران و عمل فردی و جمعی برای بهبود مستمر آن براساس نظام معیار اسلامی،باید اینگونه شایستگی هارا"کسب"کنند.مفهوم"کسب شایستگی"،ناظر به عمل آگاهانه و اختیاری متربیان طی فرآیند مستمر تربیت است که ایشان در زمینه های معرفتی،انگیزشی،ارادی و عملی فراهم شده ازسوی مربیان برای تکوین و تعالی پیوسته هویت فردی و جمعی خویش درراستای شکل‌گیری و پیشرفت جامعه صالح انجام می دهند.</a:t>
            </a:r>
            <a:endParaRPr lang="fa-IR" sz="3200">
              <a:solidFill>
                <a:schemeClr val="accent1"/>
              </a:solidFill>
            </a:endParaRPr>
          </a:p>
        </p:txBody>
      </p:sp>
    </p:spTree>
    <p:extLst>
      <p:ext uri="{BB962C8B-B14F-4D97-AF65-F5344CB8AC3E}">
        <p14:creationId xmlns:p14="http://schemas.microsoft.com/office/powerpoint/2010/main" val="23486323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4A0643EE-1907-7642-A73A-D7D86B5F49AB}"/>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B735DBD3-9912-E44C-ADD3-82348356F75A}"/>
              </a:ext>
            </a:extLst>
          </p:cNvPr>
          <p:cNvSpPr>
            <a:spLocks noGrp="1"/>
          </p:cNvSpPr>
          <p:nvPr>
            <p:ph idx="1"/>
          </p:nvPr>
        </p:nvSpPr>
        <p:spPr/>
        <p:txBody>
          <a:bodyPr>
            <a:normAutofit fontScale="55000" lnSpcReduction="20000"/>
          </a:bodyPr>
          <a:lstStyle/>
          <a:p>
            <a:r>
              <a:rPr lang="fa-IR" sz="3200"/>
              <a:t>روند کسب شایستگی های فردی و جمعی در فرایند تربیت دارای این ویژگی هاست:</a:t>
            </a:r>
          </a:p>
          <a:p>
            <a:pPr marL="514350" indent="-514350">
              <a:buFont typeface="+mj-lt"/>
              <a:buAutoNum type="arabicPeriod"/>
            </a:pPr>
            <a:r>
              <a:rPr lang="fa-IR" sz="3200"/>
              <a:t>موقعیت محور(شکل گیری تحت تاثیر موقعیت؛ودر تعامل با عناصر موقعیت البته برای درک و اصلاح مداوم آن براساس نظام معیار و نه صرفا سازگاری با آن به هرشکل)</a:t>
            </a:r>
          </a:p>
          <a:p>
            <a:pPr marL="514350" indent="-514350">
              <a:buFont typeface="+mj-lt"/>
              <a:buAutoNum type="arabicPeriod"/>
            </a:pPr>
            <a:r>
              <a:rPr lang="fa-IR" sz="3200"/>
              <a:t>جامع و ترکیبی(پرهیز از فروکاستن آن به حوزه دانش محض،گرایش،میل،اراده،عمل یا مهارت های عملی صرف و اجتناب از مواجه تجزیه نگر با این وجوه).</a:t>
            </a:r>
          </a:p>
          <a:p>
            <a:pPr marL="514350" indent="-514350">
              <a:buFont typeface="+mj-lt"/>
              <a:buAutoNum type="arabicPeriod"/>
            </a:pPr>
            <a:r>
              <a:rPr lang="fa-IR" sz="3200"/>
              <a:t>متربی محور(برخلاف زمینه سازی که نقش اصلی درآن برعهده مربی است).</a:t>
            </a:r>
          </a:p>
          <a:p>
            <a:pPr marL="514350" indent="-514350">
              <a:buFont typeface="+mj-lt"/>
              <a:buAutoNum type="arabicPeriod"/>
            </a:pPr>
            <a:r>
              <a:rPr lang="fa-IR" sz="3200"/>
              <a:t>مداوم (توجه به روند مستمر تکوین و تعالی هویت و شکل گیری و پیشرفت جامعه صالح)</a:t>
            </a:r>
          </a:p>
          <a:p>
            <a:pPr marL="514350" indent="-514350">
              <a:buFont typeface="+mj-lt"/>
              <a:buAutoNum type="arabicPeriod"/>
            </a:pPr>
            <a:r>
              <a:rPr lang="fa-IR" sz="3200"/>
              <a:t>آگاهانه و ارادی(متناسب با سطح رشد و آمادگی متربیان)</a:t>
            </a:r>
          </a:p>
          <a:p>
            <a:pPr marL="514350" indent="-514350">
              <a:buFont typeface="+mj-lt"/>
              <a:buAutoNum type="arabicPeriod"/>
            </a:pPr>
            <a:r>
              <a:rPr lang="fa-IR" sz="3200"/>
              <a:t>تکیه بر نظام معیار اسلامی</a:t>
            </a:r>
          </a:p>
        </p:txBody>
      </p:sp>
    </p:spTree>
    <p:extLst>
      <p:ext uri="{BB962C8B-B14F-4D97-AF65-F5344CB8AC3E}">
        <p14:creationId xmlns:p14="http://schemas.microsoft.com/office/powerpoint/2010/main" val="29776306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3B789454-99F7-0D44-985E-CD066A1F7BE3}"/>
              </a:ext>
            </a:extLst>
          </p:cNvPr>
          <p:cNvSpPr>
            <a:spLocks noGrp="1"/>
          </p:cNvSpPr>
          <p:nvPr>
            <p:ph type="title"/>
          </p:nvPr>
        </p:nvSpPr>
        <p:spPr>
          <a:xfrm>
            <a:off x="8813718" y="624110"/>
            <a:ext cx="2690894" cy="1101523"/>
          </a:xfrm>
        </p:spPr>
        <p:txBody>
          <a:bodyPr/>
          <a:lstStyle/>
          <a:p>
            <a:r>
              <a:rPr lang="fa-IR">
                <a:solidFill>
                  <a:srgbClr val="7030A0"/>
                </a:solidFill>
              </a:rPr>
              <a:t>تعریف تربیت</a:t>
            </a:r>
          </a:p>
        </p:txBody>
      </p:sp>
      <p:sp>
        <p:nvSpPr>
          <p:cNvPr id="3" name="نگهدارنده مکان محتوا 2">
            <a:extLst>
              <a:ext uri="{FF2B5EF4-FFF2-40B4-BE49-F238E27FC236}">
                <a16:creationId xmlns="" xmlns:a16="http://schemas.microsoft.com/office/drawing/2014/main" id="{1B5E5080-E2BA-2F46-9EC0-6463B0B6535F}"/>
              </a:ext>
            </a:extLst>
          </p:cNvPr>
          <p:cNvSpPr>
            <a:spLocks noGrp="1"/>
          </p:cNvSpPr>
          <p:nvPr>
            <p:ph idx="1"/>
          </p:nvPr>
        </p:nvSpPr>
        <p:spPr/>
        <p:txBody>
          <a:bodyPr>
            <a:normAutofit fontScale="85000" lnSpcReduction="10000"/>
          </a:bodyPr>
          <a:lstStyle/>
          <a:p>
            <a:r>
              <a:rPr lang="fa-IR" sz="3200">
                <a:solidFill>
                  <a:schemeClr val="tx1"/>
                </a:solidFill>
              </a:rPr>
              <a:t>اکنون با تعامل در دودسته مفاهیم کلیدی یادشده که از مبانی اساسی تربیت استنتاج شده و یا متناسب با موضوع تربیت ساخته و پرداخته شده اند؛به نظر میرسد میتوان براساس دیدگاه اسلامی تعریف ذیل را از تربیت ارائه نمود:</a:t>
            </a:r>
          </a:p>
          <a:p>
            <a:r>
              <a:rPr lang="fa-IR" sz="3200">
                <a:solidFill>
                  <a:schemeClr val="tx1"/>
                </a:solidFill>
              </a:rPr>
              <a:t>"</a:t>
            </a:r>
            <a:r>
              <a:rPr lang="fa-IR" sz="3200">
                <a:solidFill>
                  <a:srgbClr val="0070C0"/>
                </a:solidFill>
              </a:rPr>
              <a:t>تربیت عبارت است از فرآیند تعاملی زمینه ساز تکوین و تعالی پیوسته ی هویت متربیان،بصورتی یکپارچه و مبتنی بر نظام معیار اسلامی،به منظور هدایت ایشان در مسیر آماده شدن جهت تحقق آگاهانه و اختیاری مراتب حیات  طیبه در همه ابعاد</a:t>
            </a:r>
            <a:r>
              <a:rPr lang="fa-IR" sz="3200">
                <a:solidFill>
                  <a:schemeClr val="tx1"/>
                </a:solidFill>
              </a:rPr>
              <a:t>".</a:t>
            </a:r>
          </a:p>
        </p:txBody>
      </p:sp>
    </p:spTree>
    <p:extLst>
      <p:ext uri="{BB962C8B-B14F-4D97-AF65-F5344CB8AC3E}">
        <p14:creationId xmlns:p14="http://schemas.microsoft.com/office/powerpoint/2010/main" val="33969748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BF845C04-D4A2-5B4F-93E9-C0F8B81DEED7}"/>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52B7D72E-F4E5-CD43-9856-F54322850789}"/>
              </a:ext>
            </a:extLst>
          </p:cNvPr>
          <p:cNvSpPr>
            <a:spLocks noGrp="1"/>
          </p:cNvSpPr>
          <p:nvPr>
            <p:ph idx="1"/>
          </p:nvPr>
        </p:nvSpPr>
        <p:spPr/>
        <p:txBody>
          <a:bodyPr>
            <a:normAutofit fontScale="77500" lnSpcReduction="20000"/>
          </a:bodyPr>
          <a:lstStyle/>
          <a:p>
            <a:r>
              <a:rPr lang="fa-IR" sz="3200"/>
              <a:t>طی این حرکت هدفمند،پیوسته و تعاملی:</a:t>
            </a:r>
          </a:p>
          <a:p>
            <a:pPr marL="0" indent="0">
              <a:buNone/>
            </a:pPr>
            <a:r>
              <a:rPr lang="fa-IR" sz="3200">
                <a:solidFill>
                  <a:schemeClr val="accent1"/>
                </a:solidFill>
              </a:rPr>
              <a:t>1.</a:t>
            </a:r>
            <a:r>
              <a:rPr lang="fa-IR" sz="3200"/>
              <a:t>مربیان با طراحی،سازماندهی و تدارک فرصت های مناسب در قالب تدابیر و اعمالی تدریجی،سنجیده،هماهنگ و یکپارچه براساس نظام معیار اسلامی می کوشند،تا با ایجاد مقتضیات و رفع موانع موجود و دفع موانع محتمل،زمینه ای را فراهم‌سازند که ضمن شکوفایی فطرت،رشد همه جانبه ی استعدادهای طبیعی و تنظیم متعادل امیال و عواطف متربیان،هویت فردی و جمعی ایشان به تدریج و بصورتی یکپارچه برمبنای نظام معیار اسلامی شکل گیرد و بطور پیوسته تعالی یابد تا در نتیجه جامعه ی صالح تشکیل شود و بسوی پیشرفت همه جانبه و مداوم حرکت نماید.</a:t>
            </a:r>
          </a:p>
        </p:txBody>
      </p:sp>
    </p:spTree>
    <p:extLst>
      <p:ext uri="{BB962C8B-B14F-4D97-AF65-F5344CB8AC3E}">
        <p14:creationId xmlns:p14="http://schemas.microsoft.com/office/powerpoint/2010/main" val="412082056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D89FD091-3B2B-F243-B66F-F46A622A8526}"/>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45A79A98-6892-F746-824C-87D8048A2B5A}"/>
              </a:ext>
            </a:extLst>
          </p:cNvPr>
          <p:cNvSpPr>
            <a:spLocks noGrp="1"/>
          </p:cNvSpPr>
          <p:nvPr>
            <p:ph idx="1"/>
          </p:nvPr>
        </p:nvSpPr>
        <p:spPr>
          <a:xfrm>
            <a:off x="2589212" y="2291319"/>
            <a:ext cx="8915400" cy="3777622"/>
          </a:xfrm>
        </p:spPr>
        <p:txBody>
          <a:bodyPr>
            <a:normAutofit fontScale="77500" lnSpcReduction="20000"/>
          </a:bodyPr>
          <a:lstStyle/>
          <a:p>
            <a:pPr marL="0" indent="0">
              <a:buNone/>
            </a:pPr>
            <a:r>
              <a:rPr lang="fa-IR" sz="3200">
                <a:solidFill>
                  <a:schemeClr val="accent1"/>
                </a:solidFill>
              </a:rPr>
              <a:t>2.</a:t>
            </a:r>
            <a:r>
              <a:rPr lang="fa-IR" sz="3200">
                <a:solidFill>
                  <a:schemeClr val="tx1"/>
                </a:solidFill>
              </a:rPr>
              <a:t>متربیان نیز با مشارکت فعال در این فرآیند و استفاده مناسب از فرصت های فراهم‌شده توسط مربیان،شایستگی های فردی و جمعی لازم جهت درک و بهبود مداوم موقعیت خود و دیگران را براساس نظام معیار اسلامی،کسب می کنند و از این طریق آماده می‌شوند تا بطور آگاهانه و اختیاری مراتب حیات طیبه را در همه ابعاد محقق سازند.البته این فرآیند تعامل مستمر بین مربیان و متربیان،در خلا  صورت نپذیرفته است.و تحقق شایسته آن (که مهم ترین عمل اجتماعی و زمینه ساز تحقق حیات طیبه است)،مستلزم مشارکت فعال تمامی عوامل اجتماعی سهیم و موثر در ان،بویژه پشتیبانی موثر عناصر اصلی اجتماع و ارکان این فرآیند (خانواده،دولت،رسانه و سازمان ها و نهادهای غیردولتی)در دوران معاصر است.</a:t>
            </a:r>
            <a:endParaRPr lang="fa-IR" sz="3200">
              <a:solidFill>
                <a:schemeClr val="accent1"/>
              </a:solidFill>
            </a:endParaRPr>
          </a:p>
        </p:txBody>
      </p:sp>
    </p:spTree>
    <p:extLst>
      <p:ext uri="{BB962C8B-B14F-4D97-AF65-F5344CB8AC3E}">
        <p14:creationId xmlns:p14="http://schemas.microsoft.com/office/powerpoint/2010/main" val="18230885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5272C74E-3D8A-8544-939B-C172E83CBC99}"/>
              </a:ext>
            </a:extLst>
          </p:cNvPr>
          <p:cNvSpPr>
            <a:spLocks noGrp="1"/>
          </p:cNvSpPr>
          <p:nvPr>
            <p:ph type="title"/>
          </p:nvPr>
        </p:nvSpPr>
        <p:spPr>
          <a:xfrm>
            <a:off x="6266854" y="512779"/>
            <a:ext cx="8911687" cy="1280890"/>
          </a:xfrm>
        </p:spPr>
        <p:txBody>
          <a:bodyPr/>
          <a:lstStyle/>
          <a:p>
            <a:r>
              <a:rPr lang="fa-IR">
                <a:solidFill>
                  <a:srgbClr val="7030A0"/>
                </a:solidFill>
              </a:rPr>
              <a:t>تبیین ویژگی های تعریف</a:t>
            </a:r>
          </a:p>
        </p:txBody>
      </p:sp>
      <p:sp>
        <p:nvSpPr>
          <p:cNvPr id="3" name="نگهدارنده مکان محتوا 2">
            <a:extLst>
              <a:ext uri="{FF2B5EF4-FFF2-40B4-BE49-F238E27FC236}">
                <a16:creationId xmlns="" xmlns:a16="http://schemas.microsoft.com/office/drawing/2014/main" id="{DA1AA33C-AB42-9244-9036-2E5373C7A7F9}"/>
              </a:ext>
            </a:extLst>
          </p:cNvPr>
          <p:cNvSpPr>
            <a:spLocks noGrp="1"/>
          </p:cNvSpPr>
          <p:nvPr>
            <p:ph idx="1"/>
          </p:nvPr>
        </p:nvSpPr>
        <p:spPr>
          <a:xfrm>
            <a:off x="2440770" y="2282042"/>
            <a:ext cx="8915400" cy="3777622"/>
          </a:xfrm>
        </p:spPr>
        <p:txBody>
          <a:bodyPr>
            <a:normAutofit fontScale="70000" lnSpcReduction="20000"/>
          </a:bodyPr>
          <a:lstStyle/>
          <a:p>
            <a:r>
              <a:rPr lang="fa-IR" sz="3200">
                <a:solidFill>
                  <a:schemeClr val="tx1"/>
                </a:solidFill>
              </a:rPr>
              <a:t>به نظر میرسد با تعامل در تعریف ارائه شده برای فرآیند تربیت و مفاهیم کلیدی آن،میتوان نکات ذیل را از مهم ترین وجوه تمایز این تعریف بشمار آورد:</a:t>
            </a:r>
          </a:p>
          <a:p>
            <a:r>
              <a:rPr lang="fa-IR" sz="3200">
                <a:solidFill>
                  <a:schemeClr val="accent1"/>
                </a:solidFill>
              </a:rPr>
              <a:t>تکیه بر نظام معیار اسلامی:</a:t>
            </a:r>
            <a:r>
              <a:rPr lang="fa-IR" sz="3200">
                <a:solidFill>
                  <a:schemeClr val="tx1"/>
                </a:solidFill>
              </a:rPr>
              <a:t>مهم ترین ویژگی تربیت در این تعریف،اتکای همه عناصر و مولفه های آن (از هدایت و زمینه سازی جهت تکوین و تعالی هویت و نیز شکل گیری و پیشرفت همه جانبه ی جامعه ی صالح تا کسب شایستگی های فردی و درو ک بهبود مداوم موقعیت خود و دیگران)بر نظام معیار اسلامی است،یعنی مبانی و ارزش هایی که از تعالیم اسلامی گرفته شده اند یا یا آنها سازگارند.ضمنا اینگونه اتکا نه تنها با استفاده مناسب از دستاورد های اندیشه و تجربه بشری(در چارچوب این نظام معیار)منافات ندارد بلکه براین بهره مندی نیز تاکید دارند.</a:t>
            </a:r>
            <a:endParaRPr lang="fa-IR" sz="3200">
              <a:solidFill>
                <a:schemeClr val="accent1"/>
              </a:solidFill>
            </a:endParaRPr>
          </a:p>
        </p:txBody>
      </p:sp>
    </p:spTree>
    <p:extLst>
      <p:ext uri="{BB962C8B-B14F-4D97-AF65-F5344CB8AC3E}">
        <p14:creationId xmlns:p14="http://schemas.microsoft.com/office/powerpoint/2010/main" val="42741446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170ED34C-F7A8-C245-B994-DF5C4035FD29}"/>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DF9A7290-61BD-2345-A1C8-BDBEEB619FD8}"/>
              </a:ext>
            </a:extLst>
          </p:cNvPr>
          <p:cNvSpPr>
            <a:spLocks noGrp="1"/>
          </p:cNvSpPr>
          <p:nvPr>
            <p:ph idx="1"/>
          </p:nvPr>
        </p:nvSpPr>
        <p:spPr/>
        <p:txBody>
          <a:bodyPr>
            <a:normAutofit fontScale="70000" lnSpcReduction="20000"/>
          </a:bodyPr>
          <a:lstStyle/>
          <a:p>
            <a:r>
              <a:rPr lang="fa-IR" sz="3200">
                <a:solidFill>
                  <a:schemeClr val="accent1"/>
                </a:solidFill>
              </a:rPr>
              <a:t>توجه به مفاهیم اساسی قرانی:</a:t>
            </a:r>
            <a:r>
              <a:rPr lang="fa-IR" sz="3200">
                <a:solidFill>
                  <a:schemeClr val="tx1"/>
                </a:solidFill>
              </a:rPr>
              <a:t>مهم ترین مولفه های تعریف برگزیده و مبانی و مفروضات آن،مفاهیم و تعابیری است که بطور صریح(مواردی نظیر هدایت،رشد،قرب الی الله،حیات طیبه،و مراتب و ابعاد آن،اعتدال،فطرت،عمل،تعقل،اراده و اختیار،معرفت و صیرورت)یا بصورت ضمنی (مواردی نظیرزمینه سازی،هویت و تکوین و تعالی آن،جامعه صالح و پیشرفت آن،درک موقعیت و بهبود مداوم آن،تکیه بر نظام معیار اسلامی و انتخاب و التزام اختیاری و آگاهانه آن،آمادگی برای تحقق حیات طیبه،استمرار و پیوستگی حرکت کمال جویانه ی آدمی،رشد همه جانبه استعدادهای های طبیعی و تنظیم متعادل عواطف و تمایلات،کسب شایستگی های فردی و جمعی)از قرآن کریم و متون اسلامی در خصوص فرایند تحول و وجود آدمی برگرفته شده است.لذا ،معنای آنهارا نیز باید متناسب با مبانی و شبکه مفاهیم برآمده از تعالیم اسلامی در نظر گرفت.</a:t>
            </a:r>
            <a:endParaRPr lang="fa-IR" sz="3200">
              <a:solidFill>
                <a:schemeClr val="accent1"/>
              </a:solidFill>
            </a:endParaRPr>
          </a:p>
        </p:txBody>
      </p:sp>
    </p:spTree>
    <p:extLst>
      <p:ext uri="{BB962C8B-B14F-4D97-AF65-F5344CB8AC3E}">
        <p14:creationId xmlns:p14="http://schemas.microsoft.com/office/powerpoint/2010/main" val="76896615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06864FAF-1D06-CC49-B152-F8C4A3133A6D}"/>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05F23F9A-4F95-9445-99FE-7C3443844B3F}"/>
              </a:ext>
            </a:extLst>
          </p:cNvPr>
          <p:cNvSpPr>
            <a:spLocks noGrp="1"/>
          </p:cNvSpPr>
          <p:nvPr>
            <p:ph idx="1"/>
          </p:nvPr>
        </p:nvSpPr>
        <p:spPr/>
        <p:txBody>
          <a:bodyPr>
            <a:normAutofit fontScale="85000" lnSpcReduction="20000"/>
          </a:bodyPr>
          <a:lstStyle/>
          <a:p>
            <a:r>
              <a:rPr lang="fa-IR" sz="3200">
                <a:solidFill>
                  <a:schemeClr val="accent1"/>
                </a:solidFill>
              </a:rPr>
              <a:t>تاکید بر تکوین و تعالی پیوسته هویت:</a:t>
            </a:r>
            <a:r>
              <a:rPr lang="fa-IR" sz="3200">
                <a:solidFill>
                  <a:schemeClr val="tx1"/>
                </a:solidFill>
              </a:rPr>
              <a:t>با وجودی که در منابع و همتون اسلامی و نیز در حوزه انسان شناسی فلسفی و اخلاقی مفاهیمی نظیر نفس،قلب،فواد،شاکله،فطرت و روح بسیار مورد استفاده بوده اند.اما در این تعریف،بجای مفهوم نفس،مفهوم هویت محور فرآیند تربیت قرار گرفته است.به سخن دیگر،برخلاف علمای اخلاق که موضوع اخلاق را نفس تعریف کرده اند،در اینجا(هویت متربی) به منزله موضوع فرآیند تربیت_در جنبه ی فردی،و اجتماعی ان_محسوب شده‌است.(هرچند به واقع هویت نیز معادل مفهوم شاکله و تعبیر و تفسیر تربیتی دیگری ک از مفهوم نفس است).</a:t>
            </a:r>
            <a:endParaRPr lang="fa-IR" sz="3200">
              <a:solidFill>
                <a:schemeClr val="accent1"/>
              </a:solidFill>
            </a:endParaRPr>
          </a:p>
        </p:txBody>
      </p:sp>
    </p:spTree>
    <p:extLst>
      <p:ext uri="{BB962C8B-B14F-4D97-AF65-F5344CB8AC3E}">
        <p14:creationId xmlns:p14="http://schemas.microsoft.com/office/powerpoint/2010/main" val="631325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21A937BD-FE72-AF4B-B80E-EA6A9FDDB5FF}"/>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EB7A77C4-DBE3-4E4A-8584-B70C0BE33870}"/>
              </a:ext>
            </a:extLst>
          </p:cNvPr>
          <p:cNvSpPr>
            <a:spLocks noGrp="1"/>
          </p:cNvSpPr>
          <p:nvPr>
            <p:ph idx="1"/>
          </p:nvPr>
        </p:nvSpPr>
        <p:spPr/>
        <p:txBody>
          <a:bodyPr>
            <a:normAutofit fontScale="77500" lnSpcReduction="20000"/>
          </a:bodyPr>
          <a:lstStyle/>
          <a:p>
            <a:r>
              <a:rPr lang="fa-IR" sz="3600"/>
              <a:t>با اینکه تعریف تربیت از منظر اسلامی علی الاصول تمام تدابیر و تلاش های زمینه ساز تحول آگاهان و اختیاری تمام ابعاد وجودی آدمی را دربر میگیرد و دراین زمینه باید با عنایت به بخوبیت مطلقه ی الهی درخصوص انسان_که هم به شکل تکوینی و هم بصورت تشریعی  انجام میشود_تدابیر و افعال ربوبی خدا نسبت به انسان را مهم ترین و بلکه کاملترین مصداق تربیت آدمی بدانیم که هرنوع عمل تربیتی موفق از سوی انسان ها،صرفا ذیل آن معنا میشود و اساسا با اذن و عنایت حضرت حق تحقق می یابد؛</a:t>
            </a:r>
          </a:p>
        </p:txBody>
      </p:sp>
    </p:spTree>
    <p:extLst>
      <p:ext uri="{BB962C8B-B14F-4D97-AF65-F5344CB8AC3E}">
        <p14:creationId xmlns:p14="http://schemas.microsoft.com/office/powerpoint/2010/main" val="23112186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E8967207-2FCE-C540-A7BB-15DF0C1E8AF5}"/>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5FD735FA-3643-B84D-8DAE-E314241EFF24}"/>
              </a:ext>
            </a:extLst>
          </p:cNvPr>
          <p:cNvSpPr>
            <a:spLocks noGrp="1"/>
          </p:cNvSpPr>
          <p:nvPr>
            <p:ph idx="1"/>
          </p:nvPr>
        </p:nvSpPr>
        <p:spPr/>
        <p:txBody>
          <a:bodyPr>
            <a:normAutofit fontScale="77500" lnSpcReduction="20000"/>
          </a:bodyPr>
          <a:lstStyle/>
          <a:p>
            <a:r>
              <a:rPr lang="fa-IR" sz="3200"/>
              <a:t>زیرا باتوجه به نگرش اسلامی به انسان،میتوانیم هدف کلی فرآیند تربیت را،تکوین و تعالی پیوسته هویت فردی و جمعی ان هم از طریق درک موقعیت خویش و دیگران برای بهبود ان براساس انتخاب و التزام به نظام معیار اسلامی بدانیم و نقش اصلی فرآیند تربیت نیز نقش آفرینی در این روند و زمینه سازی جهت هدایت افراد جامعه به مسیر تکوین و تعالی پیوسته هویت فردی و جمعی خویش باشند.توجه به هویت و تکوین و تعالی پیوسته آن را که به مثابه محصول فرآیند تربیت است،می توان بیان دیگری از تعبیر امام خمینی(ره)بشمار آورد که اساسا جریان تربیت را برای انسان سازی می دانستند و غایت حرکت تمام انبیای الهی و اولیای خدایا همین مهم بر می شمردند.</a:t>
            </a:r>
          </a:p>
        </p:txBody>
      </p:sp>
    </p:spTree>
    <p:extLst>
      <p:ext uri="{BB962C8B-B14F-4D97-AF65-F5344CB8AC3E}">
        <p14:creationId xmlns:p14="http://schemas.microsoft.com/office/powerpoint/2010/main" val="419289135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9F81D942-DA39-F545-A4A1-573F9390F4C0}"/>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5F9AA6CF-8890-E749-9CA4-EEC1419D2418}"/>
              </a:ext>
            </a:extLst>
          </p:cNvPr>
          <p:cNvSpPr>
            <a:spLocks noGrp="1"/>
          </p:cNvSpPr>
          <p:nvPr>
            <p:ph idx="1"/>
          </p:nvPr>
        </p:nvSpPr>
        <p:spPr/>
        <p:txBody>
          <a:bodyPr>
            <a:normAutofit fontScale="70000" lnSpcReduction="20000"/>
          </a:bodyPr>
          <a:lstStyle/>
          <a:p>
            <a:r>
              <a:rPr lang="fa-IR" sz="3200"/>
              <a:t>البته مفهوم هویت(ویا شخصیت)پیش از این در مباحث جامعه شناسی و روان شناسی معاصر نیز مورد توجه قرار گرفته است،ولی تمایز تعریف برگزیده از هویت(از تعاریف رایج ان در روانشناسی و جامعه شناسی)،در تاکید و تصریح نسبت به سیالیت هویت و تحول پیوسته ی آن،ارائه تصویری مثبت و ارزش_مدار،یکپارچه و ترکیبی از هویت (دارای دو بعد در هم تنیده ی فردی و جمعی و برآیند معرفت،باور،میل،اراده و عمل فردی و جمعی مداوم براساس تعقل)،تاکید بر بعد وحودشناختی هویت علاوه بر بعد روان شناختی و جامعه شناختی آن،ارتباط دادن روند شایسته ی تکوین و تحول هویت با مفهوم اسلامی فطرت و شکوفایی آن و غایت زندگی،تاثیرپذیری نسبی روند تحول هویت از شرایط اجتماعی،در عین تاکید بر حضور فعال انسان در موقعیت و نقش اساسی خود فرد،در روند تکوین مولفه های اصلی هویت(معرفت،باور،اراده و عمل فردی و جمعی)و تحول مداوم آن است.</a:t>
            </a:r>
          </a:p>
        </p:txBody>
      </p:sp>
    </p:spTree>
    <p:extLst>
      <p:ext uri="{BB962C8B-B14F-4D97-AF65-F5344CB8AC3E}">
        <p14:creationId xmlns:p14="http://schemas.microsoft.com/office/powerpoint/2010/main" val="15317740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4A4FDC2C-E011-E54D-B5AE-DFD0EC4013F1}"/>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698AFA87-A152-2946-BA29-5F267907F5AB}"/>
              </a:ext>
            </a:extLst>
          </p:cNvPr>
          <p:cNvSpPr>
            <a:spLocks noGrp="1"/>
          </p:cNvSpPr>
          <p:nvPr>
            <p:ph idx="1"/>
          </p:nvPr>
        </p:nvSpPr>
        <p:spPr/>
        <p:txBody>
          <a:bodyPr>
            <a:normAutofit lnSpcReduction="10000"/>
          </a:bodyPr>
          <a:lstStyle/>
          <a:p>
            <a:r>
              <a:rPr lang="fa-IR" sz="3200">
                <a:solidFill>
                  <a:schemeClr val="accent1"/>
                </a:solidFill>
              </a:rPr>
              <a:t>تاکید بر درک و آگاهی:</a:t>
            </a:r>
            <a:r>
              <a:rPr lang="fa-IR" sz="3200">
                <a:solidFill>
                  <a:schemeClr val="tx1"/>
                </a:solidFill>
              </a:rPr>
              <a:t>آگاهانه بودن،ویژگی مهم هرگونه تکاپوی تربیتی است.نقش عنصر بینش و آگاهی بر عموم تحولات آدمی(بجز برخی تحولات جسمانی)کاملا هویداست.لذا،ارزش تحولات تربیتی به آگاهانه بودن ان است.این نکته حکایت از آن دارد که لازمه هرگونه تحول مثبت در حیثیت های وجودی انسان،تحقق آگاهی و بینش و تکیه بر خردورزی و معرفت آدمی است.</a:t>
            </a:r>
            <a:endParaRPr lang="fa-IR" sz="3200">
              <a:solidFill>
                <a:schemeClr val="accent1"/>
              </a:solidFill>
            </a:endParaRPr>
          </a:p>
        </p:txBody>
      </p:sp>
    </p:spTree>
    <p:extLst>
      <p:ext uri="{BB962C8B-B14F-4D97-AF65-F5344CB8AC3E}">
        <p14:creationId xmlns:p14="http://schemas.microsoft.com/office/powerpoint/2010/main" val="5582373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EDA5FEEC-B75C-0E44-AE94-915D562EA1CE}"/>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3ED7171D-B3DA-734C-8B95-DE8E648C5D0A}"/>
              </a:ext>
            </a:extLst>
          </p:cNvPr>
          <p:cNvSpPr>
            <a:spLocks noGrp="1"/>
          </p:cNvSpPr>
          <p:nvPr>
            <p:ph idx="1"/>
          </p:nvPr>
        </p:nvSpPr>
        <p:spPr/>
        <p:txBody>
          <a:bodyPr>
            <a:normAutofit fontScale="85000" lnSpcReduction="20000"/>
          </a:bodyPr>
          <a:lstStyle/>
          <a:p>
            <a:r>
              <a:rPr lang="fa-IR" sz="3200">
                <a:solidFill>
                  <a:schemeClr val="accent1"/>
                </a:solidFill>
              </a:rPr>
              <a:t>توجه به عنصرآزادی و اختیار:</a:t>
            </a:r>
            <a:r>
              <a:rPr lang="fa-IR" sz="3200">
                <a:solidFill>
                  <a:schemeClr val="tx1"/>
                </a:solidFill>
              </a:rPr>
              <a:t>ویژگی دیگر هر تکاپوی ارزشمند تربیتی آزادانه و اختیاری بودن ان است.ازادی ویژگی اساسی و ذاتی انسان است.براین اساس،باوجود آنکه تکوین و تعالی هویت در فضای اجتماعی و تحت تاثیر عواملی نظیر خانواده،دولت و نهادهای غیردولتی رخ میدهد،لیکن عامل نهایی دراین روند،اراده آزاد و اختیار مسبوق به آگاهی آدمی است.به بیان دیگر،از آنجا که آدمی استعداد صعود به اعلی علیین و سقوط به اسفل السافلین را دارد،جریان تکوین و تحول هویت نیز میتواند در جهت صعود و سقوط قرار گیرد.</a:t>
            </a:r>
            <a:endParaRPr lang="fa-IR" sz="3200">
              <a:solidFill>
                <a:schemeClr val="accent1"/>
              </a:solidFill>
            </a:endParaRPr>
          </a:p>
        </p:txBody>
      </p:sp>
    </p:spTree>
    <p:extLst>
      <p:ext uri="{BB962C8B-B14F-4D97-AF65-F5344CB8AC3E}">
        <p14:creationId xmlns:p14="http://schemas.microsoft.com/office/powerpoint/2010/main" val="231614539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1F6FDA02-50DE-D94F-911F-A03B0CB4FD3B}"/>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30488B95-0BC9-4747-A2EA-10D2A3D9F4EF}"/>
              </a:ext>
            </a:extLst>
          </p:cNvPr>
          <p:cNvSpPr>
            <a:spLocks noGrp="1"/>
          </p:cNvSpPr>
          <p:nvPr>
            <p:ph idx="1"/>
          </p:nvPr>
        </p:nvSpPr>
        <p:spPr/>
        <p:txBody>
          <a:bodyPr>
            <a:normAutofit fontScale="77500" lnSpcReduction="20000"/>
          </a:bodyPr>
          <a:lstStyle/>
          <a:p>
            <a:r>
              <a:rPr lang="fa-IR" sz="3200"/>
              <a:t>لذا نامتعین بودن سرنوشت آدمی و آزادی ذاتی او،امکان سقوط و صعود در هرزمان را در تکوین تحول هویت،برای هرفرد مهیا ساخته است.از این رو،جریان تربیت باید علی الاصول به شکل اختیاری ظهور نماید.زیرا بدون وجود این عنصر شاخص،عمل تربیتی از اعمال دیگر متمایز نخواهد شد.بنابراین هرگونه فعالیت تربیتی باید یا چنین شاخصه ای را در خود داشته باشد یا اینکه در راستای تحقق آن صورت پذیرد.از این رو،بهره مندی از روشهایی مانند تحمیل،تقلید،تلقین و عادت دادن تنها در مراحل آغازین تربیت و با ملاحظه محدودیت های گریز ناپذیر متربیان مجاز است و لذا،باید در جهت افزایش نقش اختیار متربی در اعمال خود،متناسب با مراحل رشد وی،از آنها با سرعتی مناسب گذر نمود.</a:t>
            </a:r>
          </a:p>
        </p:txBody>
      </p:sp>
    </p:spTree>
    <p:extLst>
      <p:ext uri="{BB962C8B-B14F-4D97-AF65-F5344CB8AC3E}">
        <p14:creationId xmlns:p14="http://schemas.microsoft.com/office/powerpoint/2010/main" val="372741828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52C9DB51-01CE-814A-B0F3-3C09713D0EC9}"/>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7499CF37-5C8D-6748-AC3A-CAE4D842F4C5}"/>
              </a:ext>
            </a:extLst>
          </p:cNvPr>
          <p:cNvSpPr>
            <a:spLocks noGrp="1"/>
          </p:cNvSpPr>
          <p:nvPr>
            <p:ph idx="1"/>
          </p:nvPr>
        </p:nvSpPr>
        <p:spPr/>
        <p:txBody>
          <a:bodyPr>
            <a:normAutofit fontScale="92500" lnSpcReduction="20000"/>
          </a:bodyPr>
          <a:lstStyle/>
          <a:p>
            <a:r>
              <a:rPr lang="fa-IR" sz="3200">
                <a:solidFill>
                  <a:schemeClr val="accent1"/>
                </a:solidFill>
              </a:rPr>
              <a:t>همه جانبه نگری:</a:t>
            </a:r>
            <a:r>
              <a:rPr lang="fa-IR" sz="3200">
                <a:solidFill>
                  <a:schemeClr val="tx1"/>
                </a:solidFill>
              </a:rPr>
              <a:t>انسان موجودی چند بعدی و درعین حال،یکپارچه و واحد است.تکاپو و تعالی وجودی آدمی مستلزم تحول در تمامی ابعاد وجودی اوست.بنابراین،در تعریف برگزیده،تکوین و تعالی تمام جنبه های هویت آدمی(ملازم با شکوفایی فطرت و رشد همه جانبه استعداد های طبیعی)،شکل گیری و پیشرفت مداوم جامعه صالح و توجه به همه شئون حیات طیبه در ابعاد فردی و جمعی به منزله مقاصدی مکمل در جهت تحقق"غایت تربیت"به شکل همه جانبه منظور شده است.</a:t>
            </a:r>
            <a:endParaRPr lang="fa-IR" sz="3200">
              <a:solidFill>
                <a:schemeClr val="accent1"/>
              </a:solidFill>
            </a:endParaRPr>
          </a:p>
        </p:txBody>
      </p:sp>
    </p:spTree>
    <p:extLst>
      <p:ext uri="{BB962C8B-B14F-4D97-AF65-F5344CB8AC3E}">
        <p14:creationId xmlns:p14="http://schemas.microsoft.com/office/powerpoint/2010/main" val="207800381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B1EB9D3D-BA99-4E48-B934-615F22A173DC}"/>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BB2DBB63-7ACC-EC44-993B-C21988F5E7BD}"/>
              </a:ext>
            </a:extLst>
          </p:cNvPr>
          <p:cNvSpPr>
            <a:spLocks noGrp="1"/>
          </p:cNvSpPr>
          <p:nvPr>
            <p:ph idx="1"/>
          </p:nvPr>
        </p:nvSpPr>
        <p:spPr/>
        <p:txBody>
          <a:bodyPr>
            <a:normAutofit fontScale="77500" lnSpcReduction="20000"/>
          </a:bodyPr>
          <a:lstStyle/>
          <a:p>
            <a:r>
              <a:rPr lang="fa-IR" sz="3200">
                <a:solidFill>
                  <a:schemeClr val="accent1"/>
                </a:solidFill>
              </a:rPr>
              <a:t>اعتدال و توازن:</a:t>
            </a:r>
            <a:r>
              <a:rPr lang="fa-IR" sz="3200">
                <a:solidFill>
                  <a:schemeClr val="tx1"/>
                </a:solidFill>
              </a:rPr>
              <a:t>یکی از مشخصات بارز اندیشه و عمل اسلامی اعتدال و پرهیز از افراط و تفریط در همه امور و شئون فردی و اجتماعی است.بنابراین ،در ذیل تعریف تربیت،توجه به رشد هماهنگ و متوازن همه جنبه های وجود آدمی و تنظیم متعادل عواطف و تمایلات او(متناسب با نقش آنها در تکوین و تعالی هویت و افراط و تفریط نذاشتن در توجه به برخی از جنبه های وجودی متربی)ملاحظه شده است.چه اینکه تعبیر قرآنی"امت وسط"نیز ناظر به این ویژگی جامعه ی صالح و آحاد ان است.لدا در این تعریف از برخی آموزه های یک سو نگرانه رایج و لازم آنها(نظیر تاکید بر مربی محوری دربرابر متربی مداری،اصالت جامعه در برابر اصالت فرد،دنیا گروی در برابر آخرت گرایی) پرهیز شده است.</a:t>
            </a:r>
            <a:endParaRPr lang="fa-IR" sz="3200">
              <a:solidFill>
                <a:schemeClr val="accent1"/>
              </a:solidFill>
            </a:endParaRPr>
          </a:p>
        </p:txBody>
      </p:sp>
    </p:spTree>
    <p:extLst>
      <p:ext uri="{BB962C8B-B14F-4D97-AF65-F5344CB8AC3E}">
        <p14:creationId xmlns:p14="http://schemas.microsoft.com/office/powerpoint/2010/main" val="285339599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85A1FDDA-8511-4B4D-AF7F-7CFBDF191092}"/>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FD55171B-83F2-8C4D-9777-1799BA290F93}"/>
              </a:ext>
            </a:extLst>
          </p:cNvPr>
          <p:cNvSpPr>
            <a:spLocks noGrp="1"/>
          </p:cNvSpPr>
          <p:nvPr>
            <p:ph idx="1"/>
          </p:nvPr>
        </p:nvSpPr>
        <p:spPr/>
        <p:txBody>
          <a:bodyPr>
            <a:normAutofit fontScale="70000" lnSpcReduction="20000"/>
          </a:bodyPr>
          <a:lstStyle/>
          <a:p>
            <a:r>
              <a:rPr lang="fa-IR" sz="3200">
                <a:solidFill>
                  <a:schemeClr val="accent1"/>
                </a:solidFill>
              </a:rPr>
              <a:t>توجه به شکوفایی فطرت همسو با رشد استعداد هاو تنظیم متعادل امیال و عواطف:</a:t>
            </a:r>
            <a:r>
              <a:rPr lang="fa-IR" sz="3200">
                <a:solidFill>
                  <a:schemeClr val="tx1"/>
                </a:solidFill>
              </a:rPr>
              <a:t>زمینه سازی برای تغییرات بالنده و نسبتا پایدار در ابعاد وجودی انسانها، بدون توجه متعادل به چگونگی تکوین و تحول وجود ایشان ،امری  نامعقول است.لزوم توجه متعادل به طبیعت و فطرت در فرایند تربیت،به معنای این است که در این فرآیند باید به هردودسته از خصوصیات (نوعی و فردی)طبیعی و فطری انسان اهمیت داد.در این صورت،هم از جنبه ی طبیعی،ویژگی های مشترک‌و تفاوت های فردی مربوط به واقعیت فعلیت یافته ی آدمی مورد توجه قرار می گیرد و هم از جنبه فطری،بینش و گرایش اولیه عموم انسانها نسبت به خداوند و امور معنوی لحاظ می گردد.چنان که فرآیند تکوین و تعالی هویت نیز هم در شکوفایی فطرت الهی(درواقع هسته یا بنیاد مرکزی هوبت)و هم بر پرورش همه جانبه استعدادهای طبیعی و تنظیم متعادل امیال و عواطف انسان استوار است.</a:t>
            </a:r>
            <a:endParaRPr lang="fa-IR" sz="3200">
              <a:solidFill>
                <a:schemeClr val="accent1"/>
              </a:solidFill>
            </a:endParaRPr>
          </a:p>
        </p:txBody>
      </p:sp>
    </p:spTree>
    <p:extLst>
      <p:ext uri="{BB962C8B-B14F-4D97-AF65-F5344CB8AC3E}">
        <p14:creationId xmlns:p14="http://schemas.microsoft.com/office/powerpoint/2010/main" val="173884646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24E84864-BA4B-0140-8E66-D936FD8E5161}"/>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EAACC189-5141-0B46-A9DF-BD87DED37030}"/>
              </a:ext>
            </a:extLst>
          </p:cNvPr>
          <p:cNvSpPr>
            <a:spLocks noGrp="1"/>
          </p:cNvSpPr>
          <p:nvPr>
            <p:ph idx="1"/>
          </p:nvPr>
        </p:nvSpPr>
        <p:spPr/>
        <p:txBody>
          <a:bodyPr>
            <a:normAutofit fontScale="70000" lnSpcReduction="20000"/>
          </a:bodyPr>
          <a:lstStyle/>
          <a:p>
            <a:r>
              <a:rPr lang="fa-IR" sz="3200">
                <a:solidFill>
                  <a:schemeClr val="accent1"/>
                </a:solidFill>
              </a:rPr>
              <a:t>توجه به ایجاد آمادگی برای حیات طیبه:</a:t>
            </a:r>
            <a:r>
              <a:rPr lang="fa-IR" sz="3200">
                <a:solidFill>
                  <a:schemeClr val="tx1"/>
                </a:solidFill>
              </a:rPr>
              <a:t>تربیت در معنای برگزیده،برمحور حیات طیبه(زندگی شایسته براساس نظام معیار اسلامی)و آمادگی برای تحقق مراتب ان در همه ابعاد مبتنی است.از آنجا که در نگرش اسلامی،واقعیت بخشیدن به مراتب حیات طیبه در همه ابعاد زندگی دنیایی مقدمه لازم برای تحصیل سعادت جاوید(حیات اخروی همراه با آسایش و رفاه و لذت)در جهت قرب الی الله است،فرآیند تربیت با زمینه ساز تکوین و تعالی پیوسته هویت،مهم ترین نقش را در آماده سازی افراد جامعه برای تحقق مراتب زندگی شایسته اسلامی در همه ابعاد ایفا می نماید،همچنان که از این طریق با بستر سازی برای شکل گیری جامعه صالح و پیشرفت مداوم ان،یکی از مقدمات لازم را برای تحقق حیات طیبه در بعد اجتماعی آن نیز فراهم‌میکند.از این رو،فرآیند تربیت در متن زندگی و در مسیر تکاپوی انسان برای نیل به زندگی متعالی و پایدار صورت می پذیرد.</a:t>
            </a:r>
            <a:endParaRPr lang="fa-IR" sz="3200">
              <a:solidFill>
                <a:schemeClr val="accent1"/>
              </a:solidFill>
            </a:endParaRPr>
          </a:p>
        </p:txBody>
      </p:sp>
    </p:spTree>
    <p:extLst>
      <p:ext uri="{BB962C8B-B14F-4D97-AF65-F5344CB8AC3E}">
        <p14:creationId xmlns:p14="http://schemas.microsoft.com/office/powerpoint/2010/main" val="279038147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9EA0D85F-AC22-8647-834E-30E95BC71BF7}"/>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DCE3F5F8-2D96-8144-807B-76B5A861402C}"/>
              </a:ext>
            </a:extLst>
          </p:cNvPr>
          <p:cNvSpPr>
            <a:spLocks noGrp="1"/>
          </p:cNvSpPr>
          <p:nvPr>
            <p:ph idx="1"/>
          </p:nvPr>
        </p:nvSpPr>
        <p:spPr/>
        <p:txBody>
          <a:bodyPr>
            <a:normAutofit fontScale="70000" lnSpcReduction="20000"/>
          </a:bodyPr>
          <a:lstStyle/>
          <a:p>
            <a:r>
              <a:rPr lang="fa-IR" sz="3200">
                <a:solidFill>
                  <a:schemeClr val="accent1"/>
                </a:solidFill>
              </a:rPr>
              <a:t>تاکید بر حیث اجتماعی تربیت:</a:t>
            </a:r>
            <a:r>
              <a:rPr lang="fa-IR" sz="3200">
                <a:solidFill>
                  <a:schemeClr val="tx1"/>
                </a:solidFill>
              </a:rPr>
              <a:t>نهاد تربیت،یگانه عامل گسترش و تعالی مداوم ظرفیت های وجودی افراد جامعه و بست و اعتلای تجارب متراکم بشری است،میتوانند در پیشرفت همه جانبه و پایدار جامعه براساس ارزشهای اصیل دینی و بومی نقشی اساسی و بنیادین داشته باشد.در این تعریف،ضمن توجه داشتن به نقش فرد،اساسا تربیت عمل اجتماعی هدفمندی تلقی میشود کا در ان زمینه سازی برای هدایت همه افراد جامعه از طریق برقراری رابطه ی تعاملی بین مربیان و متربیان،علاوه بر حصول وضع مطلوب برای متربیان و غایت و اهداف فردی و اجتماعی ایشان در راستای تحقق غرض معین دیگری_یعنی شکل گیری جامعه صالح و پیشرفت مداوم ان_توسط نظام اجتماعی صورت می پذیرد،که جنبه اجتماعی فرآیند تربیت به شمار می آید.</a:t>
            </a:r>
            <a:endParaRPr lang="fa-IR" sz="3200">
              <a:solidFill>
                <a:schemeClr val="accent1"/>
              </a:solidFill>
            </a:endParaRPr>
          </a:p>
        </p:txBody>
      </p:sp>
    </p:spTree>
    <p:extLst>
      <p:ext uri="{BB962C8B-B14F-4D97-AF65-F5344CB8AC3E}">
        <p14:creationId xmlns:p14="http://schemas.microsoft.com/office/powerpoint/2010/main" val="2361517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08C09BEE-0F5A-E149-9A60-3451291C1331}"/>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F70B2E8D-9EA8-514E-9024-384B511C2AB5}"/>
              </a:ext>
            </a:extLst>
          </p:cNvPr>
          <p:cNvSpPr>
            <a:spLocks noGrp="1"/>
          </p:cNvSpPr>
          <p:nvPr>
            <p:ph idx="1"/>
          </p:nvPr>
        </p:nvSpPr>
        <p:spPr/>
        <p:txBody>
          <a:bodyPr>
            <a:normAutofit fontScale="70000" lnSpcReduction="20000"/>
          </a:bodyPr>
          <a:lstStyle/>
          <a:p>
            <a:r>
              <a:rPr lang="fa-IR" sz="3600">
                <a:solidFill>
                  <a:srgbClr val="002060"/>
                </a:solidFill>
              </a:rPr>
              <a:t>لیکن موضوع تعریف تربیت،در این مجموعه(به لحاظ مقصود مدنظر از تعریف تربیت)و برحسب اصطلاح رایج تنها شامل آن دسته از تدابیر و فعالیت های اجتماعی هدفمندی است که از سوی انسان های نسبتا رشد یافته به منظور رشد و اصلاح پایدار همه ی جنبه های فردی و جمعی وجود دیگر افراد آدمی و طبیعتا به اَشکال مختلف نسبت به مخاطبان گوناگون درطول زندگی ایشان انجام میشود.(بنابراین اصطلاح،تعریف موردنظر به لحاظ صبغه ی انسانی و اجتماعی آن شامل تربیت الهی و حتی تدابیر و اعمال اصلاحی انسان های بزرگ سال نسبت به خویشتن_خودسازی و تهذیب نفس_نمیشود)</a:t>
            </a:r>
          </a:p>
        </p:txBody>
      </p:sp>
    </p:spTree>
    <p:extLst>
      <p:ext uri="{BB962C8B-B14F-4D97-AF65-F5344CB8AC3E}">
        <p14:creationId xmlns:p14="http://schemas.microsoft.com/office/powerpoint/2010/main" val="198312803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8C2F20CA-F1B2-094C-8726-2A4DAF9D8C21}"/>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7782F983-394E-4B4B-9398-CAD4FC79209C}"/>
              </a:ext>
            </a:extLst>
          </p:cNvPr>
          <p:cNvSpPr>
            <a:spLocks noGrp="1"/>
          </p:cNvSpPr>
          <p:nvPr>
            <p:ph idx="1"/>
          </p:nvPr>
        </p:nvSpPr>
        <p:spPr/>
        <p:txBody>
          <a:bodyPr>
            <a:normAutofit fontScale="62500" lnSpcReduction="20000"/>
          </a:bodyPr>
          <a:lstStyle/>
          <a:p>
            <a:r>
              <a:rPr lang="fa-IR" sz="3200">
                <a:solidFill>
                  <a:schemeClr val="tx1"/>
                </a:solidFill>
              </a:rPr>
              <a:t>مهم ترین مظاهر توجه به جنبه اجتماعی تربیت در تعریف برگزیده عبارتنداز:توجه به ابعاد جمعی هویت و بعد اجتماعی حیات طیبه(شکل‌گیری جامعه صالح و پیشرفت مداوم ان)،تاکید بر لزوم کسب شایستگی های جمعی توسط متربیان (علاوه بر شایستگی های فردی ایشان)توجه به نقش عوامل و نهاد های سهیم و موثر اجتماعی در فرایند تربیت؛همچنان که در تبیین چرایی تربیت نیز به نتیجه ی اجتماعی تربیت،رشد و تعالی ظرفیت های وجودی افراد جامعه(سرمایه ی انسانی جامعه)و گسترش و ارتقای تجارب متراکم بشری(سرمایه فرهنگی،معنوی و اجتماعی جامعه)توجه شده و نیز به برخس از کارکردهای اجتماعی تربیت که عبارتنداز:گسترش عدالت خواهی و بسط سایر ارزشهای اساسی اجتماع (جامعه پذیری در معنای تعالی معنا جویانه ی ان)،پذیرش نظام سیاسی حق (حاکمیت اسلامی)و مشارکت در تثبیت و تعالی پیوسته ان،تقویت امنیت ملی،گسترش وحدت ملی و یگانگی اجتماعی،توجه نموده ایم که همه آنها از جمله مصادیق تحقق ابعاد اجتماعی حیات طیبه هستند.</a:t>
            </a:r>
          </a:p>
        </p:txBody>
      </p:sp>
    </p:spTree>
    <p:extLst>
      <p:ext uri="{BB962C8B-B14F-4D97-AF65-F5344CB8AC3E}">
        <p14:creationId xmlns:p14="http://schemas.microsoft.com/office/powerpoint/2010/main" val="119314491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A8604055-F577-CB43-A848-361B6A7FB9B4}"/>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0A60B68A-A369-1E47-969F-50E0842E31A5}"/>
              </a:ext>
            </a:extLst>
          </p:cNvPr>
          <p:cNvSpPr>
            <a:spLocks noGrp="1"/>
          </p:cNvSpPr>
          <p:nvPr>
            <p:ph idx="1"/>
          </p:nvPr>
        </p:nvSpPr>
        <p:spPr/>
        <p:txBody>
          <a:bodyPr>
            <a:normAutofit fontScale="62500" lnSpcReduction="20000"/>
          </a:bodyPr>
          <a:lstStyle/>
          <a:p>
            <a:r>
              <a:rPr lang="fa-IR" sz="3200">
                <a:solidFill>
                  <a:schemeClr val="accent1"/>
                </a:solidFill>
              </a:rPr>
              <a:t>توجه به چالش های فعلی و تحولات آینده:</a:t>
            </a:r>
            <a:r>
              <a:rPr lang="fa-IR" sz="3200">
                <a:solidFill>
                  <a:schemeClr val="tx1"/>
                </a:solidFill>
              </a:rPr>
              <a:t>در تعریف برگزیده سعی شده انبیای پاسخگویی به شرایط چالش انگیز فعلی و تحولات در پیش روی معاصر(مواردی نظیر سکولاریزم و روند معرفی شدن جوامع معاصر،بحران هویت و اخلاق و معنویت،چالش عقلانیت مدرن در برابر سنت ها و ارزشهای دینی،کمرنگ شدن نقش خانواده در فرایند تربیت،کثرت گرایی و نسبی گرایی افراطی در برابر جزم اندیشی و مطلق انگاری همه امور،جهانی سازی یا جهانی شدن و انقلاب ارتباطات)،حاکمیت نگرش تفکیکی و تجزیه نگر به زندگی و شخصیت انسان،برعناصری نظر بدین مداری و حرکت در چارچوب نظام معیار اسلامی،تکوین یکپارچه هویت فردی و جمعی و نقش اصلی خود فرد در تکوین و تعالی پیوسته آن، تعامل بین مربیان و متربیان ،کسب شایستگی های لازم جهت درک موقعیت و عمل فردی و جمعی برای بهبود مداوم ان،تحقق حیات طیبه و همه ابعاد و مراتب ان،نقش آگاهی و تعلق و اختیار در انتخاب نظام معیار دینی و التزام به آن،نقش خانوادا،رسانه و سازمان ها و نهادهای غیردولتی در کنار دولت به مثابه ارکان تربیت ،تاکید گردد.</a:t>
            </a:r>
            <a:endParaRPr lang="fa-IR" sz="3200">
              <a:solidFill>
                <a:schemeClr val="accent1"/>
              </a:solidFill>
            </a:endParaRPr>
          </a:p>
        </p:txBody>
      </p:sp>
    </p:spTree>
    <p:extLst>
      <p:ext uri="{BB962C8B-B14F-4D97-AF65-F5344CB8AC3E}">
        <p14:creationId xmlns:p14="http://schemas.microsoft.com/office/powerpoint/2010/main" val="309837086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47D3A398-0309-DB43-8BCA-9B294AACEC3B}"/>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7896FBC8-AF68-794C-A501-38B491B69E04}"/>
              </a:ext>
            </a:extLst>
          </p:cNvPr>
          <p:cNvSpPr>
            <a:spLocks noGrp="1"/>
          </p:cNvSpPr>
          <p:nvPr>
            <p:ph idx="1"/>
          </p:nvPr>
        </p:nvSpPr>
        <p:spPr/>
        <p:txBody>
          <a:bodyPr>
            <a:normAutofit fontScale="62500" lnSpcReduction="20000"/>
          </a:bodyPr>
          <a:lstStyle/>
          <a:p>
            <a:r>
              <a:rPr lang="fa-IR" sz="3200">
                <a:solidFill>
                  <a:schemeClr val="accent1"/>
                </a:solidFill>
              </a:rPr>
              <a:t>یکپارچگی:</a:t>
            </a:r>
            <a:r>
              <a:rPr lang="fa-IR" sz="3200">
                <a:solidFill>
                  <a:schemeClr val="tx1"/>
                </a:solidFill>
              </a:rPr>
              <a:t>فرآیند تربیت در واقع امری واحد و یکپارچه و در بردارنده و جامع تمام اجزا عناصر مرتبط بافرایند زمینه سازی برای تحول آگاهانه و اختیاری آدمی در همه ابعاد فردی و اجتماعی هویت است.بدیهی است که هریک از فرآیندهای زیرمجموعه این عنوان جامع،نمی توانند در عرض ان مطرح یا به منزله رقیب ان تلقی شوند.لدا ان چه باید رخ دهد،همانا تربیت است؛با زمینه های گوناگون و توسط ابزارها و روشهای متفاوت.البته این نگرش یکپارچه و کل نگر به فرآیند تربیت،مقتضی تحولی اساسی(فراتر از تغییر در نام و عنوان نامناسب این فرایند)در روند تجربیه گرا و بخشی نگر رایج در زمینه ی سیاست گذاری و برنامه ریزی انواع  تدابیر و اقدامات تربیتی است. </a:t>
            </a:r>
            <a:r>
              <a:rPr lang="fa-IR" sz="3200">
                <a:solidFill>
                  <a:srgbClr val="0070C0"/>
                </a:solidFill>
              </a:rPr>
              <a:t>براین اساس،تربیت را باید عملی جامع و یکپارچه،تدریجی،هماهنگ،فراگیر و همیشگی(مادرم العمر)و مشتمل بر تمام فرآیند های زمینه ساز تحول اختیاری و آگاهانه آدمی دانست که به صورت امری واحد،با تکوین و تعالی پیوسته و یک‌پارچه ی تمام ابعاد فردی و اجتماعی وجود انسان،به منزله یک کل،سرو </a:t>
            </a:r>
            <a:endParaRPr lang="fa-IR" sz="3200">
              <a:solidFill>
                <a:schemeClr val="accent1"/>
              </a:solidFill>
            </a:endParaRPr>
          </a:p>
        </p:txBody>
      </p:sp>
    </p:spTree>
    <p:extLst>
      <p:ext uri="{BB962C8B-B14F-4D97-AF65-F5344CB8AC3E}">
        <p14:creationId xmlns:p14="http://schemas.microsoft.com/office/powerpoint/2010/main" val="413041298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کادر متن 7">
            <a:extLst>
              <a:ext uri="{FF2B5EF4-FFF2-40B4-BE49-F238E27FC236}">
                <a16:creationId xmlns="" xmlns:a16="http://schemas.microsoft.com/office/drawing/2014/main" id="{91D06D48-9076-CB49-8D2E-D6D32CF84A93}"/>
              </a:ext>
            </a:extLst>
          </p:cNvPr>
          <p:cNvSpPr txBox="1"/>
          <p:nvPr/>
        </p:nvSpPr>
        <p:spPr>
          <a:xfrm>
            <a:off x="5180981" y="2518311"/>
            <a:ext cx="1828800" cy="1828800"/>
          </a:xfrm>
          <a:prstGeom prst="rect">
            <a:avLst/>
          </a:prstGeom>
          <a:noFill/>
        </p:spPr>
        <p:txBody>
          <a:bodyPr wrap="square" rtlCol="1">
            <a:spAutoFit/>
          </a:bodyPr>
          <a:lstStyle/>
          <a:p>
            <a:pPr algn="r"/>
            <a:endParaRPr lang="fa-IR"/>
          </a:p>
        </p:txBody>
      </p:sp>
      <p:pic>
        <p:nvPicPr>
          <p:cNvPr id="9" name="تصویر 9">
            <a:extLst>
              <a:ext uri="{FF2B5EF4-FFF2-40B4-BE49-F238E27FC236}">
                <a16:creationId xmlns="" xmlns:a16="http://schemas.microsoft.com/office/drawing/2014/main" id="{DB5136DE-6381-314B-BC12-09607881A3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6168" y="1389040"/>
            <a:ext cx="8535389" cy="4381625"/>
          </a:xfrm>
          <a:prstGeom prst="rect">
            <a:avLst/>
          </a:prstGeom>
        </p:spPr>
      </p:pic>
    </p:spTree>
    <p:extLst>
      <p:ext uri="{BB962C8B-B14F-4D97-AF65-F5344CB8AC3E}">
        <p14:creationId xmlns:p14="http://schemas.microsoft.com/office/powerpoint/2010/main" val="58361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F2976F6C-56D9-C64F-9D69-FB982B90552F}"/>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415EB184-7B78-6949-BA2B-B42BF07AE357}"/>
              </a:ext>
            </a:extLst>
          </p:cNvPr>
          <p:cNvSpPr>
            <a:spLocks noGrp="1"/>
          </p:cNvSpPr>
          <p:nvPr>
            <p:ph idx="1"/>
          </p:nvPr>
        </p:nvSpPr>
        <p:spPr/>
        <p:txBody>
          <a:bodyPr>
            <a:normAutofit fontScale="92500" lnSpcReduction="10000"/>
          </a:bodyPr>
          <a:lstStyle/>
          <a:p>
            <a:r>
              <a:rPr lang="fa-IR" sz="3600">
                <a:solidFill>
                  <a:schemeClr val="tx1"/>
                </a:solidFill>
              </a:rPr>
              <a:t>در این تعریف،باتوجه به حیثیت اجتماعی تربیت،شمول آن نسبت به همه ی آحاد جامعه اسلامی(و در این متن همه شهروندان تابع جمهوری اسلامی)مدنظر است که باوجود تنوع چشم گیر فرهنگی و دینی و مذهبی،برمبنای قانون اساسی جمهوری اسلامی ایران ،حق دارند از تربیت شایسته براساس نظام معیار اسلامی،برخوردار باشند.</a:t>
            </a:r>
          </a:p>
          <a:p>
            <a:endParaRPr lang="fa-IR" sz="3600">
              <a:solidFill>
                <a:schemeClr val="tx1"/>
              </a:solidFill>
            </a:endParaRPr>
          </a:p>
        </p:txBody>
      </p:sp>
    </p:spTree>
    <p:extLst>
      <p:ext uri="{BB962C8B-B14F-4D97-AF65-F5344CB8AC3E}">
        <p14:creationId xmlns:p14="http://schemas.microsoft.com/office/powerpoint/2010/main" val="2057535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2E426DE4-4EA6-F348-875F-F5EA887F57D9}"/>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49EB07C2-9751-9940-BF25-EEEBE56B7D25}"/>
              </a:ext>
            </a:extLst>
          </p:cNvPr>
          <p:cNvSpPr>
            <a:spLocks noGrp="1"/>
          </p:cNvSpPr>
          <p:nvPr>
            <p:ph idx="1"/>
          </p:nvPr>
        </p:nvSpPr>
        <p:spPr/>
        <p:txBody>
          <a:bodyPr>
            <a:normAutofit fontScale="85000" lnSpcReduction="20000"/>
          </a:bodyPr>
          <a:lstStyle/>
          <a:p>
            <a:r>
              <a:rPr lang="fa-IR" sz="3600"/>
              <a:t>دراین تعریف کوشیده ایم تا،درعین رعایت جامعیت،به گونه ای تمایز قلمرو موضوع این تعریف را نسبت به دیگر فعالیت ها و برنامه های سودمند اجتماعی(نظیر اقدامات و طرح های سایر نهاد های اجتماعی همچون اقتصاد،سیاست،بهداشت و درمان)نشان دهیم؛فعالیت هایی که در جامعه صالح اسلامی،علی الاصول در مسیر تحقق مراتب و ابعاد حیات طیبه،ولی با مقاصد و خصوصیاتی متمایز،طراحی و انجام می شوند.</a:t>
            </a:r>
          </a:p>
        </p:txBody>
      </p:sp>
    </p:spTree>
    <p:extLst>
      <p:ext uri="{BB962C8B-B14F-4D97-AF65-F5344CB8AC3E}">
        <p14:creationId xmlns:p14="http://schemas.microsoft.com/office/powerpoint/2010/main" val="2422493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 xmlns:a16="http://schemas.microsoft.com/office/drawing/2014/main" id="{3B8E95E6-E5EA-8641-BE51-A018662F0B2D}"/>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 xmlns:a16="http://schemas.microsoft.com/office/drawing/2014/main" id="{88648DF4-DC7B-8C40-9049-DCD608952F61}"/>
              </a:ext>
            </a:extLst>
          </p:cNvPr>
          <p:cNvSpPr>
            <a:spLocks noGrp="1"/>
          </p:cNvSpPr>
          <p:nvPr>
            <p:ph idx="1"/>
          </p:nvPr>
        </p:nvSpPr>
        <p:spPr/>
        <p:txBody>
          <a:bodyPr>
            <a:normAutofit fontScale="92500" lnSpcReduction="20000"/>
          </a:bodyPr>
          <a:lstStyle/>
          <a:p>
            <a:r>
              <a:rPr lang="fa-IR" sz="3600"/>
              <a:t>در تعریف تربیت،سعی شده است تا هم هدف کلی و نتیجه ی موردنظر از آن(نتیجه ی اختصاصی،هدف کلی و اهداف تربیت)مورد ملاحظه قرار گیرد و هم به فرآیند عمل تدریجی و پیوسته ی تربیت(مجموع تدابیر و اقدامات هدفمند برای تحقق نتایج موردنطر)توجه شود.همان طور که در این جریان هم به نقش مربیان و هم به نقش متربیان(جنبه ی تعاملی تربیت)توجه نموده ایم.</a:t>
            </a:r>
          </a:p>
        </p:txBody>
      </p:sp>
    </p:spTree>
    <p:extLst>
      <p:ext uri="{BB962C8B-B14F-4D97-AF65-F5344CB8AC3E}">
        <p14:creationId xmlns:p14="http://schemas.microsoft.com/office/powerpoint/2010/main" val="3081966"/>
      </p:ext>
    </p:extLst>
  </p:cSld>
  <p:clrMapOvr>
    <a:masterClrMapping/>
  </p:clrMapOvr>
</p:sld>
</file>

<file path=ppt/theme/theme1.xml><?xml version="1.0" encoding="utf-8"?>
<a:theme xmlns:a="http://schemas.openxmlformats.org/drawingml/2006/main" name="باریک">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0</TotalTime>
  <Words>6028</Words>
  <Application>Microsoft Office PowerPoint</Application>
  <PresentationFormat>Widescreen</PresentationFormat>
  <Paragraphs>81</Paragraphs>
  <Slides>63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63</vt:i4>
      </vt:variant>
    </vt:vector>
  </HeadingPairs>
  <TitlesOfParts>
    <vt:vector size="68" baseType="lpstr">
      <vt:lpstr>Arial</vt:lpstr>
      <vt:lpstr>Century Gothic</vt:lpstr>
      <vt:lpstr>Tahoma</vt:lpstr>
      <vt:lpstr>Wingdings 3</vt:lpstr>
      <vt:lpstr>باریک</vt:lpstr>
      <vt:lpstr>PowerPoint Presentation</vt:lpstr>
      <vt:lpstr>فلسفه تربیت در جمهوری اسلامی </vt:lpstr>
      <vt:lpstr>_تبیین چیستی تربیت</vt:lpstr>
      <vt:lpstr>PowerPoint Presentation</vt:lpstr>
      <vt:lpstr>PowerPoint Presentation</vt:lpstr>
      <vt:lpstr>PowerPoint Presentation</vt:lpstr>
      <vt:lpstr>PowerPoint Presentation</vt:lpstr>
      <vt:lpstr>PowerPoint Presentation</vt:lpstr>
      <vt:lpstr>PowerPoint Presentation</vt:lpstr>
      <vt:lpstr>_استنباط و پردازش مفاهیم کلیدی</vt:lpstr>
      <vt:lpstr>الف)مفاهیم کلیدی عام(گروه اول)</vt:lpstr>
      <vt:lpstr>PowerPoint Presentation</vt:lpstr>
      <vt:lpstr>تحقق در همه ابعاد فردی و جمعی (شئون مختلف زندگی)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ب)مفاهیم کلیدی خاص(گروه دوم)</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تعریف تربیت</vt:lpstr>
      <vt:lpstr>PowerPoint Presentation</vt:lpstr>
      <vt:lpstr>PowerPoint Presentation</vt:lpstr>
      <vt:lpstr>تبیین ویژگی های تعریف</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ارائه PowerPoint</dc:title>
  <dc:creator>989330510837</dc:creator>
  <cp:lastModifiedBy>MRT www.Win2Farsi.com</cp:lastModifiedBy>
  <cp:revision>24</cp:revision>
  <dcterms:created xsi:type="dcterms:W3CDTF">2020-03-22T16:45:38Z</dcterms:created>
  <dcterms:modified xsi:type="dcterms:W3CDTF">2020-04-13T05:33:10Z</dcterms:modified>
</cp:coreProperties>
</file>