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04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73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5340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3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7596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81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79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50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4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14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7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87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08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69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99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3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D303E-63A4-4CEC-85E1-554FEB43D20D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38781B3-CDF2-4AC9-BF72-02383CB4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1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33778"/>
            <a:ext cx="9144000" cy="2048932"/>
          </a:xfrm>
        </p:spPr>
        <p:txBody>
          <a:bodyPr>
            <a:normAutofit fontScale="90000"/>
          </a:bodyPr>
          <a:lstStyle/>
          <a:p>
            <a:r>
              <a:rPr lang="fa-IR" sz="2800" dirty="0" smtClean="0">
                <a:cs typeface="B Nazanin" panose="00000400000000000000" pitchFamily="2" charset="-78"/>
              </a:rPr>
              <a:t>ادبیات کودک و نوجوان جلسه 3</a:t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/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>تدریس : دکتر بامدادی</a:t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> </a:t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>فروردین 1399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782710"/>
            <a:ext cx="9144000" cy="2475090"/>
          </a:xfrm>
        </p:spPr>
        <p:txBody>
          <a:bodyPr/>
          <a:lstStyle/>
          <a:p>
            <a:endParaRPr lang="fa-IR" dirty="0" smtClean="0">
              <a:cs typeface="B Nazanin" panose="00000400000000000000" pitchFamily="2" charset="-78"/>
            </a:endParaRPr>
          </a:p>
          <a:p>
            <a:endParaRPr lang="fa-IR" dirty="0">
              <a:cs typeface="B Nazanin" panose="00000400000000000000" pitchFamily="2" charset="-78"/>
            </a:endParaRPr>
          </a:p>
          <a:p>
            <a:endParaRPr lang="fa-IR" dirty="0" smtClean="0">
              <a:cs typeface="B Nazanin" panose="00000400000000000000" pitchFamily="2" charset="-78"/>
            </a:endParaRPr>
          </a:p>
          <a:p>
            <a:r>
              <a:rPr lang="fa-IR" sz="3600" dirty="0" smtClean="0">
                <a:cs typeface="B Nazanin" panose="00000400000000000000" pitchFamily="2" charset="-78"/>
              </a:rPr>
              <a:t>موضوع بحث :  شعر رسمی </a:t>
            </a:r>
            <a:endParaRPr lang="en-US" sz="3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2058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1800" dirty="0" smtClean="0">
                <a:cs typeface="B Nazanin" panose="00000400000000000000" pitchFamily="2" charset="-78"/>
              </a:rPr>
              <a:t>تعاریف و عناصِر شعر                  </a:t>
            </a:r>
            <a:endParaRPr lang="en-US" sz="1800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95023"/>
            <a:ext cx="8596668" cy="5249334"/>
          </a:xfrm>
        </p:spPr>
        <p:txBody>
          <a:bodyPr>
            <a:normAutofit lnSpcReduction="10000"/>
          </a:bodyPr>
          <a:lstStyle/>
          <a:p>
            <a:pPr algn="r" rtl="1"/>
            <a:r>
              <a:rPr lang="fa-IR" sz="1600" dirty="0" smtClean="0">
                <a:cs typeface="B Nazanin" panose="00000400000000000000" pitchFamily="2" charset="-78"/>
              </a:rPr>
              <a:t>از میان تعریف های زیاد که برای شعر گفته اند ، چند نکته ی مشترک وجود دارد  :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B Nazanin" panose="00000400000000000000" pitchFamily="2" charset="-78"/>
              </a:rPr>
              <a:t> 1- شکل شعر – هر قالب شعر برای خود شکلی دارد که دانشجویان کلاس قبل از دوره ی دانشگاه آن را با عنوان «شَمای شعر» یعنی شکل و ظاهر شعر 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B Nazanin" panose="00000400000000000000" pitchFamily="2" charset="-78"/>
              </a:rPr>
              <a:t>بررسی کرده اند و بی شک الآن فرق بین قصیده و غزل یا رباعی و مثنوی را می دانند. 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B Nazanin" panose="00000400000000000000" pitchFamily="2" charset="-78"/>
              </a:rPr>
              <a:t>2- </a:t>
            </a:r>
            <a:r>
              <a:rPr lang="fa-IR" sz="1600" dirty="0" smtClean="0">
                <a:cs typeface="B Nazanin" panose="00000400000000000000" pitchFamily="2" charset="-78"/>
              </a:rPr>
              <a:t> موسیقی (آهنگ )– </a:t>
            </a:r>
            <a:r>
              <a:rPr lang="fa-IR" sz="1600" dirty="0" smtClean="0">
                <a:cs typeface="B Nazanin" panose="00000400000000000000" pitchFamily="2" charset="-78"/>
              </a:rPr>
              <a:t>یکی از ویژگی های هر شعر آهنگ و موسیقی خاص آن است. .در قالب های سنتی شعر فارسی ، وزن هایی وجود دارد که به درست خواندن متن شعر کمک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B Nazanin" panose="00000400000000000000" pitchFamily="2" charset="-78"/>
              </a:rPr>
              <a:t> می کند. در قالب ها و انواع شعر نو با  اجرای آهنگ و رعایت تکیه ها ، تأکید ها و نوای مناسب شعر می توان به پیغام شعر دست یافت. </a:t>
            </a:r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(موسیقی بیرونی)</a:t>
            </a:r>
            <a:endParaRPr lang="fa-IR" sz="1600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600" dirty="0" smtClean="0">
                <a:cs typeface="B Nazanin" panose="00000400000000000000" pitchFamily="2" charset="-78"/>
              </a:rPr>
              <a:t>در بحث وزن و آهنگ شعر ، شما با برخی از اصطلاحات آشنا هستید : الف - ردیف : کلمه یا کلماتی که در آخر بیت می آید و ظاهر و معنی شان یکسان است.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B Nazanin" panose="00000400000000000000" pitchFamily="2" charset="-78"/>
              </a:rPr>
              <a:t>ب- قافیه : </a:t>
            </a:r>
          </a:p>
          <a:p>
            <a:pPr marL="0" indent="0" algn="r" rtl="1">
              <a:buNone/>
            </a:pPr>
            <a:r>
              <a:rPr lang="fa-IR" sz="1600" dirty="0" smtClean="0">
                <a:cs typeface="B Nazanin" panose="00000400000000000000" pitchFamily="2" charset="-78"/>
              </a:rPr>
              <a:t>به مجموع این دو یعنی قافیه و ردیف ، </a:t>
            </a:r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موسیقی کناری </a:t>
            </a:r>
            <a:r>
              <a:rPr lang="fa-IR" sz="1600" dirty="0" smtClean="0">
                <a:cs typeface="B Nazanin" panose="00000400000000000000" pitchFamily="2" charset="-78"/>
              </a:rPr>
              <a:t>شعر می </a:t>
            </a:r>
            <a:r>
              <a:rPr lang="fa-IR" sz="1600" dirty="0">
                <a:cs typeface="B Nazanin" panose="00000400000000000000" pitchFamily="2" charset="-78"/>
              </a:rPr>
              <a:t>گویند. </a:t>
            </a:r>
            <a:endParaRPr lang="fa-IR" sz="1600" dirty="0" smtClean="0"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sz="1600" dirty="0" smtClean="0">
                <a:cs typeface="B Nazanin" panose="00000400000000000000" pitchFamily="2" charset="-78"/>
              </a:rPr>
              <a:t>چه </a:t>
            </a:r>
            <a:r>
              <a:rPr lang="fa-IR" sz="1600" dirty="0">
                <a:cs typeface="B Nazanin" panose="00000400000000000000" pitchFamily="2" charset="-78"/>
              </a:rPr>
              <a:t>روح افزا و راحت بار</a:t>
            </a:r>
            <a:r>
              <a:rPr lang="fa-IR" sz="1600" b="1" dirty="0">
                <a:cs typeface="B Nazanin" panose="00000400000000000000" pitchFamily="2" charset="-78"/>
              </a:rPr>
              <a:t>ی ای باد             </a:t>
            </a:r>
            <a:r>
              <a:rPr lang="fa-IR" sz="1600" dirty="0">
                <a:cs typeface="B Nazanin" panose="00000400000000000000" pitchFamily="2" charset="-78"/>
              </a:rPr>
              <a:t>چه شادی بخش و غم بردار</a:t>
            </a:r>
            <a:r>
              <a:rPr lang="fa-IR" sz="1600" b="1" dirty="0">
                <a:cs typeface="B Nazanin" panose="00000400000000000000" pitchFamily="2" charset="-78"/>
              </a:rPr>
              <a:t>ی ای باد</a:t>
            </a:r>
          </a:p>
          <a:p>
            <a:pPr marL="0" indent="0" algn="ctr" rtl="1">
              <a:buNone/>
            </a:pPr>
            <a:r>
              <a:rPr lang="fa-IR" sz="1600" dirty="0">
                <a:cs typeface="B Nazanin" panose="00000400000000000000" pitchFamily="2" charset="-78"/>
              </a:rPr>
              <a:t>کبوتروارم آری نامۀ دوست                </a:t>
            </a:r>
            <a:r>
              <a:rPr lang="fa-IR" sz="1600" dirty="0" smtClean="0">
                <a:cs typeface="B Nazanin" panose="00000400000000000000" pitchFamily="2" charset="-78"/>
              </a:rPr>
              <a:t>         </a:t>
            </a:r>
            <a:r>
              <a:rPr lang="fa-IR" sz="1600" dirty="0">
                <a:cs typeface="B Nazanin" panose="00000400000000000000" pitchFamily="2" charset="-78"/>
              </a:rPr>
              <a:t>که </a:t>
            </a:r>
            <a:r>
              <a:rPr lang="fa-IR" sz="1600" dirty="0" smtClean="0">
                <a:cs typeface="B Nazanin" panose="00000400000000000000" pitchFamily="2" charset="-78"/>
              </a:rPr>
              <a:t> پیک </a:t>
            </a:r>
            <a:r>
              <a:rPr lang="fa-IR" sz="1600" dirty="0">
                <a:cs typeface="B Nazanin" panose="00000400000000000000" pitchFamily="2" charset="-78"/>
              </a:rPr>
              <a:t>نازنین </a:t>
            </a:r>
            <a:r>
              <a:rPr lang="fa-IR" sz="1600" dirty="0" smtClean="0">
                <a:cs typeface="B Nazanin" panose="00000400000000000000" pitchFamily="2" charset="-78"/>
              </a:rPr>
              <a:t> رفتار</a:t>
            </a:r>
            <a:r>
              <a:rPr lang="fa-IR" sz="1600" b="1" dirty="0" smtClean="0">
                <a:cs typeface="B Nazanin" panose="00000400000000000000" pitchFamily="2" charset="-78"/>
              </a:rPr>
              <a:t>ی </a:t>
            </a:r>
            <a:r>
              <a:rPr lang="fa-IR" sz="1600" b="1" dirty="0">
                <a:cs typeface="B Nazanin" panose="00000400000000000000" pitchFamily="2" charset="-78"/>
              </a:rPr>
              <a:t>ای باد</a:t>
            </a:r>
          </a:p>
          <a:p>
            <a:pPr marL="0" indent="0" algn="ctr" rtl="1">
              <a:buNone/>
            </a:pPr>
            <a:r>
              <a:rPr lang="fa-IR" sz="1600" dirty="0">
                <a:cs typeface="B Nazanin" panose="00000400000000000000" pitchFamily="2" charset="-78"/>
              </a:rPr>
              <a:t>به پیوند تو دارم چشم روشن                      که بوی یوسف من دار</a:t>
            </a:r>
            <a:r>
              <a:rPr lang="fa-IR" sz="1600" b="1" dirty="0">
                <a:cs typeface="B Nazanin" panose="00000400000000000000" pitchFamily="2" charset="-78"/>
              </a:rPr>
              <a:t>ی </a:t>
            </a:r>
            <a:r>
              <a:rPr lang="fa-IR" sz="1600" b="1" dirty="0" smtClean="0">
                <a:cs typeface="B Nazanin" panose="00000400000000000000" pitchFamily="2" charset="-78"/>
              </a:rPr>
              <a:t>ای باد </a:t>
            </a:r>
          </a:p>
          <a:p>
            <a:pPr marL="0" indent="0" algn="ctr" rtl="1">
              <a:buNone/>
            </a:pPr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موسیقی درونی </a:t>
            </a:r>
            <a:r>
              <a:rPr lang="fa-IR" sz="1600" b="1" dirty="0" smtClean="0">
                <a:cs typeface="B Nazanin" panose="00000400000000000000" pitchFamily="2" charset="-78"/>
              </a:rPr>
              <a:t>: </a:t>
            </a:r>
            <a:r>
              <a:rPr lang="fa-IR" sz="1600" dirty="0" smtClean="0">
                <a:cs typeface="B Nazanin" panose="00000400000000000000" pitchFamily="2" charset="-78"/>
              </a:rPr>
              <a:t>گاهی شاهر در میان کلمات مصرع و بیت تناسب موسیقایی خاص می آفریند که شعر به نظر خوش آهنگ و شنیدنی به نظر می آید . این موضوع یا با تکرار کلمه ممکن می شود یا با تکرار بخشی از کلمه </a:t>
            </a:r>
            <a:r>
              <a:rPr lang="fa-IR" sz="1600" b="1" dirty="0" smtClean="0">
                <a:cs typeface="B Nazanin" panose="00000400000000000000" pitchFamily="2" charset="-78"/>
              </a:rPr>
              <a:t>.</a:t>
            </a:r>
            <a:r>
              <a:rPr lang="fa-I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◄◄◄◄</a:t>
            </a:r>
            <a:endParaRPr lang="fa-IR" sz="1600" b="1" dirty="0" smtClean="0"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endParaRPr lang="fa-IR" sz="1600" b="1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sz="1600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sz="1600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048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3511"/>
            <a:ext cx="8596668" cy="1320800"/>
          </a:xfrm>
        </p:spPr>
        <p:txBody>
          <a:bodyPr/>
          <a:lstStyle/>
          <a:p>
            <a:r>
              <a:rPr lang="fa-IR" dirty="0" smtClean="0"/>
              <a:t>موسیقی درونی  (میانی)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957" y="1140179"/>
            <a:ext cx="8596668" cy="4765718"/>
          </a:xfrm>
        </p:spPr>
        <p:txBody>
          <a:bodyPr>
            <a:normAutofit/>
          </a:bodyPr>
          <a:lstStyle/>
          <a:p>
            <a:endParaRPr lang="fa-IR" dirty="0" smtClean="0"/>
          </a:p>
          <a:p>
            <a:pPr algn="r" rtl="1"/>
            <a:r>
              <a:rPr lang="fa-IR" sz="1700" dirty="0" smtClean="0">
                <a:cs typeface="B Nazanin" panose="00000400000000000000" pitchFamily="2" charset="-78"/>
              </a:rPr>
              <a:t>به این بیت ها توجه کنید :</a:t>
            </a:r>
            <a:endParaRPr lang="fa-IR" dirty="0"/>
          </a:p>
          <a:p>
            <a:pPr algn="r" rtl="1"/>
            <a:r>
              <a:rPr lang="fa-IR" sz="1700" dirty="0">
                <a:cs typeface="B Nazanin" panose="00000400000000000000" pitchFamily="2" charset="-78"/>
              </a:rPr>
              <a:t>زهی </a:t>
            </a:r>
            <a:r>
              <a:rPr lang="fa-IR" sz="1700" dirty="0">
                <a:solidFill>
                  <a:srgbClr val="FF0000"/>
                </a:solidFill>
                <a:cs typeface="B Nazanin" panose="00000400000000000000" pitchFamily="2" charset="-78"/>
              </a:rPr>
              <a:t>باغ</a:t>
            </a:r>
            <a:r>
              <a:rPr lang="fa-IR" sz="1700" dirty="0">
                <a:cs typeface="B Nazanin" panose="00000400000000000000" pitchFamily="2" charset="-78"/>
              </a:rPr>
              <a:t> زهی</a:t>
            </a:r>
            <a:r>
              <a:rPr lang="fa-IR" sz="1700" dirty="0">
                <a:solidFill>
                  <a:srgbClr val="FF0000"/>
                </a:solidFill>
                <a:cs typeface="B Nazanin" panose="00000400000000000000" pitchFamily="2" charset="-78"/>
              </a:rPr>
              <a:t> باغ </a:t>
            </a:r>
            <a:r>
              <a:rPr lang="fa-IR" sz="1700" dirty="0">
                <a:cs typeface="B Nazanin" panose="00000400000000000000" pitchFamily="2" charset="-78"/>
              </a:rPr>
              <a:t>که بشکفت ز </a:t>
            </a:r>
            <a:r>
              <a:rPr lang="fa-IR" sz="1700" dirty="0" smtClean="0">
                <a:cs typeface="B Nazanin" panose="00000400000000000000" pitchFamily="2" charset="-78"/>
              </a:rPr>
              <a:t>بالا            زهی</a:t>
            </a:r>
            <a:r>
              <a:rPr lang="fa-IR" sz="1700" dirty="0" smtClean="0">
                <a:solidFill>
                  <a:srgbClr val="00B0F0"/>
                </a:solidFill>
                <a:cs typeface="B Nazanin" panose="00000400000000000000" pitchFamily="2" charset="-78"/>
              </a:rPr>
              <a:t> </a:t>
            </a:r>
            <a:r>
              <a:rPr lang="fa-IR" sz="1700" dirty="0">
                <a:solidFill>
                  <a:srgbClr val="00B0F0"/>
                </a:solidFill>
                <a:cs typeface="B Nazanin" panose="00000400000000000000" pitchFamily="2" charset="-78"/>
              </a:rPr>
              <a:t>قدر </a:t>
            </a:r>
            <a:r>
              <a:rPr lang="fa-IR" sz="1700" dirty="0">
                <a:cs typeface="B Nazanin" panose="00000400000000000000" pitchFamily="2" charset="-78"/>
              </a:rPr>
              <a:t>و زهی </a:t>
            </a:r>
            <a:r>
              <a:rPr lang="fa-IR" sz="1700" dirty="0">
                <a:solidFill>
                  <a:srgbClr val="00B0F0"/>
                </a:solidFill>
                <a:cs typeface="B Nazanin" panose="00000400000000000000" pitchFamily="2" charset="-78"/>
              </a:rPr>
              <a:t>بدر</a:t>
            </a:r>
            <a:r>
              <a:rPr lang="fa-IR" sz="1700" dirty="0">
                <a:cs typeface="B Nazanin" panose="00000400000000000000" pitchFamily="2" charset="-78"/>
              </a:rPr>
              <a:t> تبارک و تعالی</a:t>
            </a:r>
          </a:p>
          <a:p>
            <a:pPr marL="0" indent="0" algn="r" rtl="1">
              <a:buNone/>
            </a:pPr>
            <a:r>
              <a:rPr lang="fa-IR" sz="1700" dirty="0" smtClean="0">
                <a:cs typeface="B Nazanin" panose="00000400000000000000" pitchFamily="2" charset="-78"/>
              </a:rPr>
              <a:t>     زهی </a:t>
            </a:r>
            <a:r>
              <a:rPr lang="fa-IR" sz="1700" dirty="0">
                <a:cs typeface="B Nazanin" panose="00000400000000000000" pitchFamily="2" charset="-78"/>
              </a:rPr>
              <a:t>ملک زهی </a:t>
            </a:r>
            <a:r>
              <a:rPr lang="fa-IR" sz="1700" dirty="0">
                <a:solidFill>
                  <a:srgbClr val="FF0000"/>
                </a:solidFill>
                <a:cs typeface="B Nazanin" panose="00000400000000000000" pitchFamily="2" charset="-78"/>
              </a:rPr>
              <a:t>مال</a:t>
            </a:r>
            <a:r>
              <a:rPr lang="fa-IR" sz="1700" dirty="0">
                <a:cs typeface="B Nazanin" panose="00000400000000000000" pitchFamily="2" charset="-78"/>
              </a:rPr>
              <a:t> زهی </a:t>
            </a:r>
            <a:r>
              <a:rPr lang="fa-IR" sz="1700" dirty="0">
                <a:solidFill>
                  <a:srgbClr val="FF0000"/>
                </a:solidFill>
                <a:cs typeface="B Nazanin" panose="00000400000000000000" pitchFamily="2" charset="-78"/>
              </a:rPr>
              <a:t>قال</a:t>
            </a:r>
            <a:r>
              <a:rPr lang="fa-IR" sz="1700" dirty="0">
                <a:cs typeface="B Nazanin" panose="00000400000000000000" pitchFamily="2" charset="-78"/>
              </a:rPr>
              <a:t> زهی</a:t>
            </a:r>
            <a:r>
              <a:rPr lang="fa-IR" sz="17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17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حال    </a:t>
            </a:r>
            <a:r>
              <a:rPr lang="fa-IR" sz="1700" dirty="0" smtClean="0">
                <a:cs typeface="B Nazanin" panose="00000400000000000000" pitchFamily="2" charset="-78"/>
              </a:rPr>
              <a:t>زهی </a:t>
            </a:r>
            <a:r>
              <a:rPr lang="fa-IR" sz="1700" dirty="0">
                <a:cs typeface="B Nazanin" panose="00000400000000000000" pitchFamily="2" charset="-78"/>
              </a:rPr>
              <a:t>پر و زهی </a:t>
            </a:r>
            <a:r>
              <a:rPr lang="fa-IR" sz="1700" dirty="0">
                <a:solidFill>
                  <a:srgbClr val="FF0000"/>
                </a:solidFill>
                <a:cs typeface="B Nazanin" panose="00000400000000000000" pitchFamily="2" charset="-78"/>
              </a:rPr>
              <a:t>بال</a:t>
            </a:r>
            <a:r>
              <a:rPr lang="fa-IR" sz="1700" dirty="0">
                <a:cs typeface="B Nazanin" panose="00000400000000000000" pitchFamily="2" charset="-78"/>
              </a:rPr>
              <a:t> بر افلاک </a:t>
            </a:r>
            <a:r>
              <a:rPr lang="fa-IR" sz="1700" dirty="0" smtClean="0">
                <a:cs typeface="B Nazanin" panose="00000400000000000000" pitchFamily="2" charset="-78"/>
              </a:rPr>
              <a:t>تجلی     (مولوی ، دیوان شمس )</a:t>
            </a:r>
          </a:p>
          <a:p>
            <a:pPr marL="0" indent="0" algn="r" rtl="1">
              <a:buNone/>
            </a:pPr>
            <a:r>
              <a:rPr lang="fa-IR" sz="1700" dirty="0" smtClean="0">
                <a:cs typeface="B Nazanin" panose="00000400000000000000" pitchFamily="2" charset="-78"/>
              </a:rPr>
              <a:t>     زهی</a:t>
            </a:r>
            <a:r>
              <a:rPr lang="fa-IR" sz="1700" dirty="0" smtClean="0">
                <a:solidFill>
                  <a:schemeClr val="accent5">
                    <a:lumMod val="7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1700" dirty="0" smtClean="0">
                <a:solidFill>
                  <a:srgbClr val="92D050"/>
                </a:solidFill>
                <a:cs typeface="B Nazanin" panose="00000400000000000000" pitchFamily="2" charset="-78"/>
              </a:rPr>
              <a:t>فر</a:t>
            </a:r>
            <a:r>
              <a:rPr lang="fa-IR" sz="1700" dirty="0" smtClean="0">
                <a:solidFill>
                  <a:schemeClr val="accent5">
                    <a:lumMod val="7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1700" dirty="0" smtClean="0">
                <a:cs typeface="B Nazanin" panose="00000400000000000000" pitchFamily="2" charset="-78"/>
              </a:rPr>
              <a:t>زهی</a:t>
            </a:r>
            <a:r>
              <a:rPr lang="fa-IR" sz="17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 نور </a:t>
            </a:r>
            <a:r>
              <a:rPr lang="fa-IR" sz="1700" dirty="0" smtClean="0">
                <a:cs typeface="B Nazanin" panose="00000400000000000000" pitchFamily="2" charset="-78"/>
              </a:rPr>
              <a:t>زهی</a:t>
            </a:r>
            <a:r>
              <a:rPr lang="fa-IR" sz="1700" dirty="0" smtClean="0">
                <a:solidFill>
                  <a:srgbClr val="92D050"/>
                </a:solidFill>
                <a:cs typeface="B Nazanin" panose="00000400000000000000" pitchFamily="2" charset="-78"/>
              </a:rPr>
              <a:t> شر </a:t>
            </a:r>
            <a:r>
              <a:rPr lang="fa-IR" sz="1700" dirty="0" smtClean="0">
                <a:cs typeface="B Nazanin" panose="00000400000000000000" pitchFamily="2" charset="-78"/>
              </a:rPr>
              <a:t>زهی </a:t>
            </a:r>
            <a:r>
              <a:rPr lang="fa-IR" sz="17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شور</a:t>
            </a:r>
            <a:r>
              <a:rPr lang="fa-IR" sz="1700" dirty="0" smtClean="0">
                <a:cs typeface="B Nazanin" panose="00000400000000000000" pitchFamily="2" charset="-78"/>
              </a:rPr>
              <a:t>        زهی </a:t>
            </a:r>
            <a:r>
              <a:rPr lang="fa-IR" sz="1600" b="1" dirty="0">
                <a:solidFill>
                  <a:srgbClr val="92D050"/>
                </a:solidFill>
                <a:cs typeface="B Nazanin" panose="00000400000000000000" pitchFamily="2" charset="-78"/>
              </a:rPr>
              <a:t>گوهر</a:t>
            </a:r>
            <a:r>
              <a:rPr lang="fa-IR" sz="1600" b="1" dirty="0" smtClean="0">
                <a:cs typeface="B Nazanin" panose="00000400000000000000" pitchFamily="2" charset="-78"/>
              </a:rPr>
              <a:t> </a:t>
            </a:r>
            <a:r>
              <a:rPr lang="fa-IR" sz="17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منثور</a:t>
            </a:r>
            <a:r>
              <a:rPr lang="fa-IR" sz="1700" dirty="0" smtClean="0">
                <a:cs typeface="B Nazanin" panose="00000400000000000000" pitchFamily="2" charset="-78"/>
              </a:rPr>
              <a:t> زهی پشت و تولا</a:t>
            </a:r>
          </a:p>
          <a:p>
            <a:pPr marL="0" indent="0" algn="r" rtl="1">
              <a:buNone/>
            </a:pPr>
            <a:endParaRPr lang="fa-IR" sz="1700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sz="1600" b="1" dirty="0" smtClean="0">
                <a:cs typeface="B Nazanin" panose="00000400000000000000" pitchFamily="2" charset="-78"/>
              </a:rPr>
              <a:t>مرا گر</a:t>
            </a:r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روز </a:t>
            </a:r>
            <a:r>
              <a:rPr lang="fa-IR" sz="1600" b="1" dirty="0" smtClean="0">
                <a:cs typeface="B Nazanin" panose="00000400000000000000" pitchFamily="2" charset="-78"/>
              </a:rPr>
              <a:t>و </a:t>
            </a:r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روزي</a:t>
            </a:r>
            <a:r>
              <a:rPr lang="fa-IR" sz="1600" b="1" dirty="0" smtClean="0">
                <a:cs typeface="B Nazanin" panose="00000400000000000000" pitchFamily="2" charset="-78"/>
              </a:rPr>
              <a:t>  رفت    بر باد	             ترا هر </a:t>
            </a:r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روز</a:t>
            </a:r>
            <a:r>
              <a:rPr lang="fa-IR" sz="1600" b="1" dirty="0" smtClean="0">
                <a:cs typeface="B Nazanin" panose="00000400000000000000" pitchFamily="2" charset="-78"/>
              </a:rPr>
              <a:t>، </a:t>
            </a:r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روز </a:t>
            </a:r>
            <a:r>
              <a:rPr lang="fa-IR" sz="1600" b="1" dirty="0" smtClean="0">
                <a:cs typeface="B Nazanin" panose="00000400000000000000" pitchFamily="2" charset="-78"/>
              </a:rPr>
              <a:t>از </a:t>
            </a:r>
            <a:r>
              <a:rPr lang="fa-IR" sz="16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روز   </a:t>
            </a:r>
            <a:r>
              <a:rPr lang="fa-IR" sz="1600" b="1" dirty="0" smtClean="0">
                <a:cs typeface="B Nazanin" panose="00000400000000000000" pitchFamily="2" charset="-78"/>
              </a:rPr>
              <a:t>بهْ  باد         (نظامی خسرو و شيرين )</a:t>
            </a:r>
            <a:endParaRPr lang="en-US" sz="1600" b="1" dirty="0" smtClean="0">
              <a:cs typeface="B Nazanin" panose="00000400000000000000" pitchFamily="2" charset="-78"/>
            </a:endParaRPr>
          </a:p>
          <a:p>
            <a:pPr algn="r" rtl="1"/>
            <a:endParaRPr lang="fa-IR" sz="1400" dirty="0">
              <a:cs typeface="B Nazanin" panose="00000400000000000000" pitchFamily="2" charset="-78"/>
            </a:endParaRPr>
          </a:p>
          <a:p>
            <a:pPr algn="r" rtl="1"/>
            <a:r>
              <a:rPr lang="fa-IR" sz="1700" b="1" dirty="0" smtClean="0">
                <a:solidFill>
                  <a:srgbClr val="00B0F0"/>
                </a:solidFill>
                <a:cs typeface="B Nazanin" panose="00000400000000000000" pitchFamily="2" charset="-78"/>
              </a:rPr>
              <a:t>درون ْ مایه </a:t>
            </a:r>
            <a:r>
              <a:rPr lang="fa-IR" sz="1700" dirty="0" smtClean="0">
                <a:cs typeface="B Nazanin" panose="00000400000000000000" pitchFamily="2" charset="-78"/>
              </a:rPr>
              <a:t>: </a:t>
            </a:r>
            <a:r>
              <a:rPr lang="fa-IR" sz="1600" dirty="0">
                <a:cs typeface="B Nazanin" panose="00000400000000000000" pitchFamily="2" charset="-78"/>
              </a:rPr>
              <a:t>موضوع  مورد نظر شاعر را  در شعر ،  درون مایه می گویند . می توان شعر را  در موضوعات زیر جدید:  غنایی،  تعلیمی،   حماسی،  عرفانی،  انتقادی -اجتماعی </a:t>
            </a:r>
            <a:r>
              <a:rPr lang="fa-IR" sz="1700" dirty="0">
                <a:cs typeface="B Nazanin" panose="00000400000000000000" pitchFamily="2" charset="-78"/>
              </a:rPr>
              <a:t>و... .</a:t>
            </a:r>
          </a:p>
          <a:p>
            <a:pPr algn="r" rtl="1"/>
            <a:r>
              <a:rPr lang="fa-IR" sz="1400" b="1" dirty="0" smtClean="0">
                <a:solidFill>
                  <a:srgbClr val="00B0F0"/>
                </a:solidFill>
                <a:cs typeface="B Nazanin" panose="00000400000000000000" pitchFamily="2" charset="-78"/>
              </a:rPr>
              <a:t>قالب </a:t>
            </a:r>
            <a:r>
              <a:rPr lang="fa-IR" sz="1400" b="1" dirty="0">
                <a:solidFill>
                  <a:srgbClr val="00B0F0"/>
                </a:solidFill>
                <a:cs typeface="B Nazanin" panose="00000400000000000000" pitchFamily="2" charset="-78"/>
              </a:rPr>
              <a:t>های شعر</a:t>
            </a:r>
            <a:r>
              <a:rPr lang="fa-IR" sz="1400" dirty="0" smtClean="0">
                <a:cs typeface="B Nazanin" panose="00000400000000000000" pitchFamily="2" charset="-78"/>
              </a:rPr>
              <a:t>: </a:t>
            </a:r>
            <a:r>
              <a:rPr lang="fa-IR" sz="1600" dirty="0">
                <a:cs typeface="B Nazanin" panose="00000400000000000000" pitchFamily="2" charset="-78"/>
              </a:rPr>
              <a:t>قصیده ،  قطعه، مثنوی ، غزل ،  رباعی ،  </a:t>
            </a:r>
            <a:r>
              <a:rPr lang="fa-IR" sz="1600" dirty="0" smtClean="0">
                <a:cs typeface="B Nazanin" panose="00000400000000000000" pitchFamily="2" charset="-78"/>
              </a:rPr>
              <a:t>چهارپاره ، دوبیتی</a:t>
            </a:r>
            <a:r>
              <a:rPr lang="fa-IR" sz="1600" dirty="0">
                <a:cs typeface="B Nazanin" panose="00000400000000000000" pitchFamily="2" charset="-78"/>
              </a:rPr>
              <a:t>،  ترکیب بند و ترجیع بند، مسمّط ، مستزاد و قالب های نوین مثل : نیمایی ، سپید ، حجمی و....</a:t>
            </a:r>
            <a:r>
              <a:rPr lang="fa-IR" sz="1400" dirty="0">
                <a:cs typeface="B Nazanin" panose="00000400000000000000" pitchFamily="2" charset="-78"/>
              </a:rPr>
              <a:t>		</a:t>
            </a:r>
            <a:endParaRPr lang="en-US" sz="1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157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8933"/>
          </a:xfrm>
        </p:spPr>
        <p:txBody>
          <a:bodyPr>
            <a:normAutofit/>
          </a:bodyPr>
          <a:lstStyle/>
          <a:p>
            <a:pPr algn="ctr"/>
            <a:r>
              <a:rPr lang="fa-IR" sz="2800" dirty="0" smtClean="0"/>
              <a:t>همانندی ها و تفاوت های شعر کودکان و بزرگسالان 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4000"/>
            <a:ext cx="8596668" cy="4413956"/>
          </a:xfrm>
        </p:spPr>
        <p:txBody>
          <a:bodyPr>
            <a:noAutofit/>
          </a:bodyPr>
          <a:lstStyle/>
          <a:p>
            <a:pPr algn="r" rtl="1"/>
            <a:r>
              <a:rPr lang="fa-IR" sz="1600" dirty="0">
                <a:cs typeface="B Nazanin" panose="00000400000000000000" pitchFamily="2" charset="-78"/>
              </a:rPr>
              <a:t>۱-  شعر بزرگسالان مخاطبی معین ندارد امّا مخاطب شعر کودکان  معلوم است. پس رعایت وضعیت و شرایط گروه های سنی آنان ضروری است</a:t>
            </a:r>
            <a:r>
              <a:rPr lang="fa-IR" sz="1600" dirty="0" smtClean="0">
                <a:cs typeface="B Nazanin" panose="00000400000000000000" pitchFamily="2" charset="-78"/>
              </a:rPr>
              <a:t>.</a:t>
            </a:r>
            <a:endParaRPr lang="fa-IR" sz="1600" dirty="0">
              <a:cs typeface="B Nazanin" panose="00000400000000000000" pitchFamily="2" charset="-78"/>
            </a:endParaRP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۲- حوزه واژه  و عنصرهای شعری بزرگسالان ، گسترده است  اما در شعر کودکان محدود است. از این رو  رعایت حوزه واژگان زبان  و تناسب عنصر های شعری با وضعیت و شرایط آنان،  لازم است.</a:t>
            </a:r>
          </a:p>
          <a:p>
            <a:pPr algn="r" rtl="1"/>
            <a:r>
              <a:rPr lang="fa-IR" sz="1600" dirty="0" smtClean="0">
                <a:cs typeface="B Nazanin" panose="00000400000000000000" pitchFamily="2" charset="-78"/>
              </a:rPr>
              <a:t>۳-  </a:t>
            </a:r>
            <a:r>
              <a:rPr lang="fa-IR" sz="1600" dirty="0">
                <a:cs typeface="B Nazanin" panose="00000400000000000000" pitchFamily="2" charset="-78"/>
              </a:rPr>
              <a:t>لحن و بیان در شعر بزرگسالان،  اغلب جدی و سخن وران است  است اما در شعر کودکان،  طنز ، شوخی ، معما ، بازی گونه  و موسیقایی است.</a:t>
            </a:r>
          </a:p>
          <a:p>
            <a:pPr algn="r" rtl="1"/>
            <a:r>
              <a:rPr lang="fa-IR" sz="1600" dirty="0" smtClean="0">
                <a:cs typeface="B Nazanin" panose="00000400000000000000" pitchFamily="2" charset="-78"/>
              </a:rPr>
              <a:t>۴- </a:t>
            </a:r>
            <a:r>
              <a:rPr lang="fa-IR" sz="1600" dirty="0">
                <a:cs typeface="B Nazanin" panose="00000400000000000000" pitchFamily="2" charset="-78"/>
              </a:rPr>
              <a:t>زاویه دید شعر بزرگسالان،  گوناگون  و گاه به اقتضای  زندگی بزرگسالی ، بدبینانه است  زنی در شعر کودکان  نیازمند زاویه دیدی خوش بینانه ، فضاهای شادی بخش و حرکت آفرین است</a:t>
            </a:r>
            <a:r>
              <a:rPr lang="fa-IR" sz="1600" dirty="0" smtClean="0">
                <a:cs typeface="B Nazanin" panose="00000400000000000000" pitchFamily="2" charset="-78"/>
              </a:rPr>
              <a:t>.</a:t>
            </a:r>
            <a:endParaRPr lang="fa-IR" sz="1600" dirty="0">
              <a:cs typeface="B Nazanin" panose="00000400000000000000" pitchFamily="2" charset="-78"/>
            </a:endParaRPr>
          </a:p>
          <a:p>
            <a:pPr algn="r" rtl="1"/>
            <a:r>
              <a:rPr lang="fa-IR" sz="1600" dirty="0">
                <a:cs typeface="B Nazanin" panose="00000400000000000000" pitchFamily="2" charset="-78"/>
              </a:rPr>
              <a:t>۵-  قالب های شعری،  آرایه ها و وزن در شعر بزرگسالان،  گسترده است  اما در شعر کودکان محدود است</a:t>
            </a:r>
            <a:r>
              <a:rPr lang="fa-IR" sz="1600" dirty="0" smtClean="0">
                <a:cs typeface="B Nazanin" panose="00000400000000000000" pitchFamily="2" charset="-78"/>
              </a:rPr>
              <a:t>.</a:t>
            </a:r>
            <a:endParaRPr lang="fa-IR" sz="1600" dirty="0">
              <a:cs typeface="B Nazanin" panose="00000400000000000000" pitchFamily="2" charset="-78"/>
            </a:endParaRPr>
          </a:p>
          <a:p>
            <a:pPr algn="r" rtl="1"/>
            <a:r>
              <a:rPr lang="fa-IR" sz="1600" dirty="0" smtClean="0">
                <a:cs typeface="B Nazanin" panose="00000400000000000000" pitchFamily="2" charset="-78"/>
              </a:rPr>
              <a:t>۶-  دامنۀ تصویرسازی  و خیال پردازی  در شعر بزرگسالان ،  وسیع است اما در شعر کودکان محدود  و گاه به دور از این عنصر هاست.</a:t>
            </a:r>
          </a:p>
          <a:p>
            <a:pPr algn="r" rtl="1"/>
            <a:r>
              <a:rPr lang="fa-IR" sz="1600" dirty="0" smtClean="0">
                <a:cs typeface="B Nazanin" panose="00000400000000000000" pitchFamily="2" charset="-78"/>
              </a:rPr>
              <a:t>۷-  </a:t>
            </a:r>
            <a:r>
              <a:rPr lang="fa-IR" sz="1600" dirty="0">
                <a:cs typeface="B Nazanin" panose="00000400000000000000" pitchFamily="2" charset="-78"/>
              </a:rPr>
              <a:t>درون مایه در شعر بزرگسالان،  گوناگون است  اما در شعر کودکان محدود است  و گاه  درون مایه </a:t>
            </a:r>
            <a:r>
              <a:rPr lang="fa-IR" sz="1600" dirty="0" smtClean="0">
                <a:cs typeface="B Nazanin" panose="00000400000000000000" pitchFamily="2" charset="-78"/>
              </a:rPr>
              <a:t>ای خاص ندارد.</a:t>
            </a:r>
            <a:endParaRPr lang="en-US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9055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درونْ مایه های شعر کودک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4979"/>
            <a:ext cx="8596668" cy="5068710"/>
          </a:xfrm>
        </p:spPr>
        <p:txBody>
          <a:bodyPr>
            <a:normAutofit fontScale="62500" lnSpcReduction="20000"/>
          </a:bodyPr>
          <a:lstStyle/>
          <a:p>
            <a:pPr algn="r" rtl="1"/>
            <a:r>
              <a:rPr lang="fa-IR" dirty="0"/>
              <a:t>۱-  درون مایۀ  وصفی :  در شعر کودکان وصف بیشتر از هر موضوع دیگری جاری است .  زیرا شاعر به تناسب  </a:t>
            </a:r>
            <a:r>
              <a:rPr lang="fa-IR" dirty="0" smtClean="0"/>
              <a:t>سن کودکان  ، برای آن ها </a:t>
            </a:r>
          </a:p>
          <a:p>
            <a:pPr marL="0" indent="0" algn="r" rtl="1">
              <a:buNone/>
            </a:pPr>
            <a:r>
              <a:rPr lang="fa-IR" dirty="0"/>
              <a:t> </a:t>
            </a:r>
            <a:r>
              <a:rPr lang="fa-IR" dirty="0" smtClean="0"/>
              <a:t>      </a:t>
            </a:r>
            <a:r>
              <a:rPr lang="fa-IR" dirty="0"/>
              <a:t>دریچه‌هایی برای آشنایی با موضوعات اطراف کودکان ،  مناظر  و چشم انداز های  طبیعت،  افراد  و مشاغل،  دانش ها و  </a:t>
            </a:r>
            <a:r>
              <a:rPr lang="fa-IR" dirty="0" smtClean="0"/>
              <a:t>شناختنی ها باز         </a:t>
            </a:r>
          </a:p>
          <a:p>
            <a:pPr marL="0" indent="0" algn="r" rtl="1">
              <a:buNone/>
            </a:pPr>
            <a:r>
              <a:rPr lang="fa-IR" dirty="0"/>
              <a:t> </a:t>
            </a:r>
            <a:r>
              <a:rPr lang="fa-IR" dirty="0" smtClean="0"/>
              <a:t>         </a:t>
            </a:r>
            <a:r>
              <a:rPr lang="fa-IR" dirty="0"/>
              <a:t>کند.  به همین خاطر  وصف  از بهترین درون‌مایه‌های شعر کودکان شمرده می شود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/>
              <a:t>شعر کودکان پر از شادی و شور، صمیمیت ، بازی ،  موسیقی و یادگرفتنی است .  درزبان هر ملتی ، شعر کودکان پر از این ظرافت‌ها و </a:t>
            </a:r>
            <a:endParaRPr lang="fa-IR" dirty="0" smtClean="0"/>
          </a:p>
          <a:p>
            <a:pPr marL="0" indent="0" algn="r" rtl="1">
              <a:buNone/>
            </a:pPr>
            <a:r>
              <a:rPr lang="fa-IR" dirty="0" smtClean="0"/>
              <a:t>         زیبایی‌های هاست . در این بخش یکی از شعر های کودکانۀ ترکی و ترجمه ی فارسی آن را می خوانیم. لطفا شیرینی زبان اصلی و ترجمه را </a:t>
            </a:r>
          </a:p>
          <a:p>
            <a:pPr marL="0" indent="0" algn="r" rtl="1">
              <a:buNone/>
            </a:pPr>
            <a:r>
              <a:rPr lang="fa-IR" dirty="0"/>
              <a:t> </a:t>
            </a:r>
            <a:r>
              <a:rPr lang="fa-IR" dirty="0" smtClean="0"/>
              <a:t>          هم مقایسه بکنید : </a:t>
            </a:r>
            <a:endParaRPr lang="fa-IR" dirty="0"/>
          </a:p>
          <a:p>
            <a:pPr algn="r" rtl="1"/>
            <a:r>
              <a:rPr lang="fa-IR" dirty="0" smtClean="0"/>
              <a:t>جیققیلی </a:t>
            </a:r>
            <a:r>
              <a:rPr lang="fa-IR" dirty="0"/>
              <a:t>، جیققیلی  دور چای قوی / ائوی سوپور ناهار قوی / منیم آدیم حلمه دی /قاراباغ دان گلمه دی /قاراباغ منیم اولسون / قئرمئزی </a:t>
            </a:r>
            <a:endParaRPr lang="fa-IR" dirty="0" smtClean="0"/>
          </a:p>
          <a:p>
            <a:pPr marL="0" indent="0" algn="r" rtl="1">
              <a:buNone/>
            </a:pPr>
            <a:r>
              <a:rPr lang="fa-IR" dirty="0" smtClean="0"/>
              <a:t>        اولسون </a:t>
            </a:r>
            <a:r>
              <a:rPr lang="fa-IR" dirty="0"/>
              <a:t>/ گئییم گئدیم تبریزه /تبریزده تویوم اولسون / قئزلار گلسین تویوما  گول سپسین لربویوما</a:t>
            </a:r>
            <a:r>
              <a:rPr lang="fa-IR" dirty="0" smtClean="0"/>
              <a:t>.</a:t>
            </a:r>
            <a:endParaRPr lang="fa-IR" dirty="0"/>
          </a:p>
          <a:p>
            <a:pPr algn="r" rtl="1"/>
            <a:r>
              <a:rPr lang="fa-IR" dirty="0"/>
              <a:t>ترجمه : جیقیلی  پاشو چای بزار/  چای بیار غذا بیار/   اسمم حلیمه جونه /  قره باغ شهر مونه/  دارم به تبریز میرم /  تا عروسی بگیرم /  </a:t>
            </a:r>
            <a:endParaRPr lang="fa-IR" dirty="0" smtClean="0"/>
          </a:p>
          <a:p>
            <a:pPr marL="0" indent="0" algn="r" rtl="1">
              <a:buNone/>
            </a:pPr>
            <a:r>
              <a:rPr lang="fa-IR" dirty="0" smtClean="0"/>
              <a:t>        دست </a:t>
            </a:r>
            <a:r>
              <a:rPr lang="fa-IR" dirty="0"/>
              <a:t>دست دخترها /   می خوام بیان تماشا /  دست بزنن برایم /  گل بپاشن به پایم .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اطلاعات عمومی برای کودکان </a:t>
            </a:r>
            <a:r>
              <a:rPr lang="fa-IR" dirty="0" smtClean="0"/>
              <a:t>: </a:t>
            </a:r>
            <a:r>
              <a:rPr lang="fa-IR" dirty="0"/>
              <a:t>شانه به سر </a:t>
            </a:r>
            <a:r>
              <a:rPr lang="fa-IR" dirty="0" smtClean="0"/>
              <a:t> </a:t>
            </a:r>
            <a:r>
              <a:rPr lang="fa-IR" dirty="0" smtClean="0">
                <a:latin typeface="Arial" panose="020B0604020202020204" pitchFamily="34" charset="0"/>
                <a:cs typeface="Arial" panose="020B0604020202020204" pitchFamily="34" charset="0"/>
              </a:rPr>
              <a:t>◄◄ </a:t>
            </a:r>
            <a:r>
              <a:rPr lang="fa-IR" dirty="0" smtClean="0"/>
              <a:t>اون </a:t>
            </a:r>
            <a:r>
              <a:rPr lang="fa-IR" dirty="0"/>
              <a:t>چیه که پر داره       یه شونه بر سر داره 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دارکوب  </a:t>
            </a:r>
            <a:r>
              <a:rPr lang="fa-IR" dirty="0" smtClean="0">
                <a:latin typeface="Arial" panose="020B0604020202020204" pitchFamily="34" charset="0"/>
                <a:cs typeface="Arial" panose="020B0604020202020204" pitchFamily="34" charset="0"/>
              </a:rPr>
              <a:t>◄◄</a:t>
            </a:r>
            <a:r>
              <a:rPr lang="fa-IR" dirty="0" smtClean="0"/>
              <a:t> </a:t>
            </a:r>
            <a:r>
              <a:rPr lang="fa-IR" dirty="0"/>
              <a:t>می کوبم و می کوبم      دنبالِ کرمِ چوب    //  قند </a:t>
            </a:r>
            <a:r>
              <a:rPr lang="fa-IR" dirty="0" smtClean="0">
                <a:latin typeface="Arial" panose="020B0604020202020204" pitchFamily="34" charset="0"/>
                <a:cs typeface="Arial" panose="020B0604020202020204" pitchFamily="34" charset="0"/>
              </a:rPr>
              <a:t>◄◄</a:t>
            </a:r>
            <a:r>
              <a:rPr lang="fa-IR" dirty="0" smtClean="0"/>
              <a:t> </a:t>
            </a:r>
            <a:r>
              <a:rPr lang="fa-IR" dirty="0"/>
              <a:t>اون چیه که تو قندون     دعوا داره با دندون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زرافه (شتر گاو پلنگ)   </a:t>
            </a:r>
            <a:r>
              <a:rPr lang="fa-IR" dirty="0" smtClean="0">
                <a:latin typeface="Arial" panose="020B0604020202020204" pitchFamily="34" charset="0"/>
                <a:cs typeface="Arial" panose="020B0604020202020204" pitchFamily="34" charset="0"/>
              </a:rPr>
              <a:t>◄◄</a:t>
            </a:r>
            <a:r>
              <a:rPr lang="fa-IR" dirty="0" smtClean="0"/>
              <a:t>خیلی </a:t>
            </a:r>
            <a:r>
              <a:rPr lang="fa-IR" dirty="0"/>
              <a:t>درازه گردنم   /    خال خالیه پوست تنم  /  چارپایه نیستم ولی چهار پا دارم  / تو جنگلا،  تو بیشه ها </a:t>
            </a:r>
            <a:r>
              <a:rPr lang="fa-IR" dirty="0" smtClean="0"/>
              <a:t>جا</a:t>
            </a:r>
          </a:p>
          <a:p>
            <a:pPr algn="r" rtl="1"/>
            <a:endParaRPr lang="fa-IR" dirty="0" smtClean="0"/>
          </a:p>
          <a:p>
            <a:pPr marL="0" indent="0" algn="r" rtl="1">
              <a:buNone/>
            </a:pPr>
            <a:r>
              <a:rPr lang="fa-IR" dirty="0" smtClean="0"/>
              <a:t>      دارم / پیرهن </a:t>
            </a:r>
            <a:r>
              <a:rPr lang="fa-IR" dirty="0"/>
              <a:t>زرد به تنم  / دراز تر از شتر منم  /  پیرهن من پر از لکه /  کله من چه کوچکه  / همسایۀ گور خرم  / وقتی که گردن بکشم /  </a:t>
            </a:r>
            <a:r>
              <a:rPr lang="fa-IR" dirty="0" smtClean="0"/>
              <a:t>از</a:t>
            </a:r>
          </a:p>
          <a:p>
            <a:pPr marL="0" indent="0" algn="r" rtl="1">
              <a:buNone/>
            </a:pPr>
            <a:r>
              <a:rPr lang="fa-IR" dirty="0" smtClean="0"/>
              <a:t>       سر شاخه </a:t>
            </a:r>
            <a:r>
              <a:rPr lang="fa-IR" dirty="0"/>
              <a:t>می چَرَم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273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درونْ مایۀ تمثیلی :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/>
            <a:r>
              <a:rPr lang="fa-IR" sz="1600" dirty="0" smtClean="0">
                <a:cs typeface="B Nazanin" panose="00000400000000000000" pitchFamily="2" charset="-78"/>
              </a:rPr>
              <a:t> یکی از مفاهیم </a:t>
            </a:r>
            <a:r>
              <a:rPr lang="fa-IR" sz="1600" dirty="0">
                <a:cs typeface="B Nazanin" panose="00000400000000000000" pitchFamily="2" charset="-78"/>
              </a:rPr>
              <a:t>تمثیل ،  دیدن کار های  انسان از  موجودات بی جان اطراف است   یا خواندن  داستان ها از زبان  قهرمانان حیوانی است .  در کتاب های مثل  منطق الطیر عطار ،  کلیله و دمنه،   مرزبان نامه یا تولکو ناغیل لاری (ثعلبیه ) از  مرحوم  محمد باقر خلخالی است. در این داستان ها  قهرمانان داستان ،  حیوان ها هستند  ولی  همه این کارها  به انسانها مربوط اند . ادبیات کودکان  همه عناصر طبیعت  مثل انسانها  سخن می گویند  و اجزای طبیعت  جا ن دارند  همه آنها می ‌توانند صاحب نقش درد در ناحیه تمثیلی </a:t>
            </a:r>
            <a:r>
              <a:rPr lang="fa-IR" sz="1600" dirty="0" smtClean="0">
                <a:cs typeface="B Nazanin" panose="00000400000000000000" pitchFamily="2" charset="-78"/>
              </a:rPr>
              <a:t>باشند  .</a:t>
            </a:r>
          </a:p>
          <a:p>
            <a:pPr algn="just" rtl="1"/>
            <a:r>
              <a:rPr lang="fa-IR" sz="1600" dirty="0">
                <a:cs typeface="B Nazanin" panose="00000400000000000000" pitchFamily="2" charset="-78"/>
              </a:rPr>
              <a:t> </a:t>
            </a:r>
            <a:r>
              <a:rPr lang="fa-IR" sz="1600" b="1" dirty="0">
                <a:cs typeface="B Nazanin" panose="00000400000000000000" pitchFamily="2" charset="-78"/>
              </a:rPr>
              <a:t>جوجه جوجه </a:t>
            </a:r>
            <a:r>
              <a:rPr lang="fa-IR" sz="1600" b="1" dirty="0" smtClean="0">
                <a:cs typeface="B Nazanin" panose="00000400000000000000" pitchFamily="2" charset="-78"/>
              </a:rPr>
              <a:t>طلایی </a:t>
            </a:r>
            <a:r>
              <a:rPr lang="fa-I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◄◄</a:t>
            </a:r>
            <a:r>
              <a:rPr lang="fa-IR" sz="1600" dirty="0" smtClean="0">
                <a:cs typeface="B Nazanin" panose="00000400000000000000" pitchFamily="2" charset="-78"/>
              </a:rPr>
              <a:t> </a:t>
            </a:r>
            <a:r>
              <a:rPr lang="fa-IR" sz="1600" dirty="0">
                <a:cs typeface="B Nazanin" panose="00000400000000000000" pitchFamily="2" charset="-78"/>
              </a:rPr>
              <a:t>من جوجه را گرفتم/ او  را بوسیدم  گفتم  / جوجه جوجه طلایی/  نوکت سرخ و حنایی / تخم خود را شکستی /چگونه بیرون جستی ؟ / گفتا جایم تنگ بود /  دیوارش از سنگ بود  / نه پنجره  ، نه در داشت / نه کس از من خبر داشت  /  به خود دادم یک تکان  / مثل  رستمْ پهلوان / تخم خود را شکستم / از اینجا بیرون جستم .   ( جبار باغچه بان </a:t>
            </a:r>
            <a:r>
              <a:rPr lang="fa-IR" sz="1600" dirty="0" smtClean="0">
                <a:cs typeface="B Nazanin" panose="00000400000000000000" pitchFamily="2" charset="-78"/>
              </a:rPr>
              <a:t>)</a:t>
            </a:r>
          </a:p>
          <a:p>
            <a:pPr algn="just" rtl="1"/>
            <a:r>
              <a:rPr lang="fa-IR" sz="1600" dirty="0" smtClean="0">
                <a:cs typeface="B Nazanin" panose="00000400000000000000" pitchFamily="2" charset="-78"/>
              </a:rPr>
              <a:t> </a:t>
            </a:r>
            <a:r>
              <a:rPr lang="fa-IR" sz="1600" b="1" dirty="0" smtClean="0">
                <a:cs typeface="B Nazanin" panose="00000400000000000000" pitchFamily="2" charset="-78"/>
              </a:rPr>
              <a:t>زنبور عسل </a:t>
            </a:r>
            <a:r>
              <a:rPr lang="fa-I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◄◄</a:t>
            </a:r>
            <a:r>
              <a:rPr lang="fa-IR" sz="1600" b="1" dirty="0" smtClean="0">
                <a:cs typeface="B Nazanin" panose="00000400000000000000" pitchFamily="2" charset="-78"/>
              </a:rPr>
              <a:t> </a:t>
            </a:r>
            <a:r>
              <a:rPr lang="fa-IR" sz="1600" dirty="0" smtClean="0">
                <a:cs typeface="B Nazanin" panose="00000400000000000000" pitchFamily="2" charset="-78"/>
              </a:rPr>
              <a:t>هنگام </a:t>
            </a:r>
            <a:r>
              <a:rPr lang="fa-IR" sz="1600" dirty="0">
                <a:cs typeface="B Nazanin" panose="00000400000000000000" pitchFamily="2" charset="-78"/>
              </a:rPr>
              <a:t>سحر / زنبور عسل / گل را از شادی /  می کند بغل /  با مهربانی / دانۀ  شبنم / بیدار می کند /  گل ها را کم کم /  شیرۀ گل در /  کاسۀ بلور /  صبحانه ای خوب /  برای زنبور /  با بال زرین /  می پرد هرسو / عسل می سازد / درون کندو / خانه اش دارد /   هزاران اتاق /  هر </a:t>
            </a:r>
            <a:r>
              <a:rPr lang="fa-IR" sz="1600" dirty="0" smtClean="0">
                <a:cs typeface="B Nazanin" panose="00000400000000000000" pitchFamily="2" charset="-78"/>
              </a:rPr>
              <a:t>گوشهآن </a:t>
            </a:r>
            <a:r>
              <a:rPr lang="fa-IR" sz="1600" dirty="0">
                <a:cs typeface="B Nazanin" panose="00000400000000000000" pitchFamily="2" charset="-78"/>
              </a:rPr>
              <a:t>/  تمیز و براق /  هر صبح روشن /  در فصل بهار /  می بینی او را / سرگرم کار و کار /  سلام می کند /  ویز ویز  ویز / صبح تو به خیر/  زنبور عزیز.  ( شاعر : صفورا </a:t>
            </a:r>
            <a:r>
              <a:rPr lang="fa-IR" sz="1600" dirty="0" smtClean="0">
                <a:cs typeface="B Nazanin" panose="00000400000000000000" pitchFamily="2" charset="-78"/>
              </a:rPr>
              <a:t>نیّری)</a:t>
            </a:r>
            <a:endParaRPr lang="fa-IR" sz="1600" dirty="0">
              <a:cs typeface="B Nazanin" panose="00000400000000000000" pitchFamily="2" charset="-78"/>
            </a:endParaRPr>
          </a:p>
          <a:p>
            <a:pPr algn="just" rtl="1"/>
            <a:r>
              <a:rPr lang="fa-IR" sz="1600" dirty="0">
                <a:cs typeface="B Nazanin" panose="00000400000000000000" pitchFamily="2" charset="-78"/>
              </a:rPr>
              <a:t>اشعار این درس را از کتاب </a:t>
            </a:r>
            <a:r>
              <a:rPr lang="fa-IR" sz="1600" dirty="0" smtClean="0">
                <a:cs typeface="B Nazanin" panose="00000400000000000000" pitchFamily="2" charset="-78"/>
              </a:rPr>
              <a:t> « </a:t>
            </a:r>
            <a:r>
              <a:rPr lang="fa-IR" b="1" dirty="0" smtClean="0">
                <a:cs typeface="B Nazanin" panose="00000400000000000000" pitchFamily="2" charset="-78"/>
              </a:rPr>
              <a:t>خرمن  </a:t>
            </a:r>
            <a:r>
              <a:rPr lang="fa-IR" b="1" dirty="0">
                <a:cs typeface="B Nazanin" panose="00000400000000000000" pitchFamily="2" charset="-78"/>
              </a:rPr>
              <a:t>شعر </a:t>
            </a:r>
            <a:r>
              <a:rPr lang="fa-IR" b="1" dirty="0" smtClean="0">
                <a:cs typeface="B Nazanin" panose="00000400000000000000" pitchFamily="2" charset="-78"/>
              </a:rPr>
              <a:t>خردسالان</a:t>
            </a:r>
            <a:r>
              <a:rPr lang="fa-IR" sz="1600" dirty="0" smtClean="0">
                <a:cs typeface="B Nazanin" panose="00000400000000000000" pitchFamily="2" charset="-78"/>
              </a:rPr>
              <a:t>"  انتخاب کرده‌ام که اسد الله </a:t>
            </a:r>
            <a:r>
              <a:rPr lang="fa-IR" sz="1600" dirty="0">
                <a:cs typeface="B Nazanin" panose="00000400000000000000" pitchFamily="2" charset="-78"/>
              </a:rPr>
              <a:t>شعبانی جمع کرده است.  در این کتاب می توانید با اشعار  چهل و چند شاعر </a:t>
            </a:r>
            <a:r>
              <a:rPr lang="fa-IR" sz="1600" dirty="0" smtClean="0">
                <a:cs typeface="B Nazanin" panose="00000400000000000000" pitchFamily="2" charset="-78"/>
              </a:rPr>
              <a:t> کودکان  </a:t>
            </a:r>
            <a:r>
              <a:rPr lang="fa-IR" sz="1600" dirty="0">
                <a:cs typeface="B Nazanin" panose="00000400000000000000" pitchFamily="2" charset="-78"/>
              </a:rPr>
              <a:t>آشنا شوید.</a:t>
            </a:r>
            <a:endParaRPr lang="en-US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50201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درونْ مایۀ تعلیمی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dirty="0"/>
              <a:t>تعلیم به معنای آموزش  و یاد دادن است.  ادبیات تعلیمی بخشی از ادبیات است که با آن  دانش ،  هنر،  اخلاق ، فلسفه  و آموزه های اجتماعی  به دیگران می آموزند. بخشی وسیع از ادبیات کودک و نوجوان به ادبیات  تعلیمی  اختصاص دارد.  شاعر کودک برای ساخت درون مایه های تعلیمی - تربیتی وصف و تمثیل را به کار می گیرد. زمینه ای مناسب می آفریند تا با توجه به تجربه و سن کودکان مباحث مورد نیاز آنان را تعلیم می‌دهد</a:t>
            </a:r>
            <a:r>
              <a:rPr lang="fa-IR" dirty="0" smtClean="0"/>
              <a:t>.</a:t>
            </a:r>
          </a:p>
          <a:p>
            <a:pPr algn="just" rtl="1"/>
            <a:endParaRPr lang="fa-IR" dirty="0"/>
          </a:p>
          <a:p>
            <a:pPr algn="just" rtl="1"/>
            <a:r>
              <a:rPr lang="fa-IR" smtClean="0"/>
              <a:t>ان شاءالله جلسه ی چهارم را به بیان ویژگی های شعر کودکان و بررسی صنایع و ظرافت های ادبی اختصاص خواهیم داد.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603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332</TotalTime>
  <Words>1380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 Nazanin</vt:lpstr>
      <vt:lpstr>Tahoma</vt:lpstr>
      <vt:lpstr>Trebuchet MS</vt:lpstr>
      <vt:lpstr>Wingdings 3</vt:lpstr>
      <vt:lpstr>Facet</vt:lpstr>
      <vt:lpstr>ادبیات کودک و نوجوان جلسه 3  تدریس : دکتر بامدادی   فروردین 1399</vt:lpstr>
      <vt:lpstr>تعاریف و عناصِر شعر                  </vt:lpstr>
      <vt:lpstr>موسیقی درونی  (میانی)        </vt:lpstr>
      <vt:lpstr>همانندی ها و تفاوت های شعر کودکان و بزرگسالان  </vt:lpstr>
      <vt:lpstr>درونْ مایه های شعر کودک         </vt:lpstr>
      <vt:lpstr>درونْ مایۀ تمثیلی :           </vt:lpstr>
      <vt:lpstr>درونْ مایۀ تعلیمی        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ادبیات کودک و نوجوان جلسه 3 تدریس : دکتر بامدادی  فروردین 1399</dc:title>
  <dc:creator>Bamdadi</dc:creator>
  <cp:lastModifiedBy>Bamdadi</cp:lastModifiedBy>
  <cp:revision>24</cp:revision>
  <dcterms:created xsi:type="dcterms:W3CDTF">2020-04-11T19:53:26Z</dcterms:created>
  <dcterms:modified xsi:type="dcterms:W3CDTF">2020-04-12T09:09:36Z</dcterms:modified>
</cp:coreProperties>
</file>