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7" d="100"/>
          <a:sy n="47" d="100"/>
        </p:scale>
        <p:origin x="7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4/13/2020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57D7C8-E0EB-4D02-9B88-21D997BFF4A1}"/>
              </a:ext>
            </a:extLst>
          </p:cNvPr>
          <p:cNvSpPr>
            <a:spLocks noGrp="1"/>
          </p:cNvSpPr>
          <p:nvPr>
            <p:ph type="ctrTitle"/>
          </p:nvPr>
        </p:nvSpPr>
        <p:spPr>
          <a:xfrm>
            <a:off x="1507067" y="987858"/>
            <a:ext cx="7766936" cy="596243"/>
          </a:xfrm>
        </p:spPr>
        <p:txBody>
          <a:bodyPr/>
          <a:lstStyle/>
          <a:p>
            <a:pPr algn="ctr"/>
            <a:r>
              <a:rPr lang="fa-IR" sz="3200" dirty="0"/>
              <a:t>بسم الله الرحمن الرحیم</a:t>
            </a:r>
            <a:endParaRPr lang="en-US" sz="3200" dirty="0"/>
          </a:p>
        </p:txBody>
      </p:sp>
      <p:sp>
        <p:nvSpPr>
          <p:cNvPr id="3" name="Subtitle 2">
            <a:extLst>
              <a:ext uri="{FF2B5EF4-FFF2-40B4-BE49-F238E27FC236}">
                <a16:creationId xmlns:a16="http://schemas.microsoft.com/office/drawing/2014/main" xmlns="" id="{B3951B6B-D6E5-42EE-99F9-4673F4FAA545}"/>
              </a:ext>
            </a:extLst>
          </p:cNvPr>
          <p:cNvSpPr>
            <a:spLocks noGrp="1"/>
          </p:cNvSpPr>
          <p:nvPr>
            <p:ph type="subTitle" idx="1"/>
          </p:nvPr>
        </p:nvSpPr>
        <p:spPr>
          <a:xfrm>
            <a:off x="1507067" y="2472745"/>
            <a:ext cx="7766936" cy="2674988"/>
          </a:xfrm>
        </p:spPr>
        <p:txBody>
          <a:bodyPr/>
          <a:lstStyle/>
          <a:p>
            <a:pPr algn="ctr"/>
            <a:r>
              <a:rPr lang="fa-IR" sz="3200" dirty="0">
                <a:solidFill>
                  <a:schemeClr val="tx1">
                    <a:lumMod val="95000"/>
                    <a:lumOff val="5000"/>
                  </a:schemeClr>
                </a:solidFill>
              </a:rPr>
              <a:t>فلسفه تربیت در جمهوری اسلامی ایران</a:t>
            </a:r>
          </a:p>
          <a:p>
            <a:pPr algn="ctr"/>
            <a:endParaRPr lang="fa-IR" sz="3200" dirty="0">
              <a:solidFill>
                <a:schemeClr val="tx1">
                  <a:lumMod val="95000"/>
                  <a:lumOff val="5000"/>
                </a:schemeClr>
              </a:solidFill>
            </a:endParaRPr>
          </a:p>
          <a:p>
            <a:pPr algn="ctr"/>
            <a:r>
              <a:rPr lang="fa-IR" sz="2400" b="1" dirty="0" smtClean="0">
                <a:latin typeface="Aharoni" panose="02010803020104030203" pitchFamily="2" charset="-79"/>
                <a:cs typeface="B Nasim" panose="00000700000000000000" pitchFamily="2" charset="-78"/>
              </a:rPr>
              <a:t>استاد مر بو طه : دکتر سرابی</a:t>
            </a:r>
            <a:endParaRPr lang="en-US" sz="2400" b="1" dirty="0">
              <a:latin typeface="Aharoni" panose="02010803020104030203" pitchFamily="2" charset="-79"/>
              <a:cs typeface="B Nasim" panose="00000700000000000000" pitchFamily="2" charset="-78"/>
            </a:endParaRPr>
          </a:p>
        </p:txBody>
      </p:sp>
    </p:spTree>
    <p:extLst>
      <p:ext uri="{BB962C8B-B14F-4D97-AF65-F5344CB8AC3E}">
        <p14:creationId xmlns:p14="http://schemas.microsoft.com/office/powerpoint/2010/main" val="3015730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E0D411-AE3D-446B-92E7-85900758F0AC}"/>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0D66AEA3-4BA7-4A58-9891-11B2E53F3FF9}"/>
              </a:ext>
            </a:extLst>
          </p:cNvPr>
          <p:cNvSpPr>
            <a:spLocks noGrp="1"/>
          </p:cNvSpPr>
          <p:nvPr>
            <p:ph idx="1"/>
          </p:nvPr>
        </p:nvSpPr>
        <p:spPr>
          <a:xfrm>
            <a:off x="677334" y="2977227"/>
            <a:ext cx="8596668" cy="3880773"/>
          </a:xfrm>
        </p:spPr>
        <p:txBody>
          <a:bodyPr>
            <a:normAutofit/>
          </a:bodyPr>
          <a:lstStyle/>
          <a:p>
            <a:pPr algn="r"/>
            <a:r>
              <a:rPr lang="fa-IR" sz="2400" dirty="0"/>
              <a:t>ميل طبيعي عموم آدميان به بقا و توسعة وجود خويش به شکل آرمانی در طول زمان،مقتضی تلاش برای پرورش آینده است گه جریان تربیت ناظر به ارضای این میل طبیعی در انسان است</a:t>
            </a:r>
            <a:endParaRPr lang="en-US" sz="2400" dirty="0"/>
          </a:p>
        </p:txBody>
      </p:sp>
    </p:spTree>
    <p:extLst>
      <p:ext uri="{BB962C8B-B14F-4D97-AF65-F5344CB8AC3E}">
        <p14:creationId xmlns:p14="http://schemas.microsoft.com/office/powerpoint/2010/main" val="2970170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CA04A4-CCFA-4C74-A7BD-20D2F7667615}"/>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A2F24BB9-B291-45C5-B585-D651CE454582}"/>
              </a:ext>
            </a:extLst>
          </p:cNvPr>
          <p:cNvSpPr>
            <a:spLocks noGrp="1"/>
          </p:cNvSpPr>
          <p:nvPr>
            <p:ph idx="1"/>
          </p:nvPr>
        </p:nvSpPr>
        <p:spPr>
          <a:xfrm>
            <a:off x="677334" y="2224984"/>
            <a:ext cx="8596668" cy="3880773"/>
          </a:xfrm>
        </p:spPr>
        <p:txBody>
          <a:bodyPr>
            <a:normAutofit/>
          </a:bodyPr>
          <a:lstStyle/>
          <a:p>
            <a:pPr algn="r"/>
            <a:r>
              <a:rPr lang="fa-IR" sz="2800" dirty="0"/>
              <a:t>پيشرفت همه جانبه و پايدار هر جامعه، نيازمند وجود انسان هاي مؤمن، متعهد، خلاق، كارآمد، منضبط، داراي انگيزه، اميدوار، فعال و درستكاري است كه در حركت جامعه به سوي پيشرفت مورد نظر نقش اساسي را ايفا مي نمايد سازوكار مطمئني است كه با تمهيد رشد همه جانبة این امکان را برای تربیت افراد شاخص فراهم میکند</a:t>
            </a:r>
            <a:endParaRPr lang="en-US" sz="2800" dirty="0"/>
          </a:p>
        </p:txBody>
      </p:sp>
    </p:spTree>
    <p:extLst>
      <p:ext uri="{BB962C8B-B14F-4D97-AF65-F5344CB8AC3E}">
        <p14:creationId xmlns:p14="http://schemas.microsoft.com/office/powerpoint/2010/main" val="2818295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661A50-3712-4498-8238-470657241E82}"/>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A775E2C8-26EB-45F0-8CFB-A83F841E7D6B}"/>
              </a:ext>
            </a:extLst>
          </p:cNvPr>
          <p:cNvSpPr>
            <a:spLocks noGrp="1"/>
          </p:cNvSpPr>
          <p:nvPr>
            <p:ph idx="1"/>
          </p:nvPr>
        </p:nvSpPr>
        <p:spPr>
          <a:xfrm>
            <a:off x="677334" y="3100747"/>
            <a:ext cx="8596668" cy="2767012"/>
          </a:xfrm>
        </p:spPr>
        <p:txBody>
          <a:bodyPr>
            <a:normAutofit/>
          </a:bodyPr>
          <a:lstStyle/>
          <a:p>
            <a:pPr algn="r"/>
            <a:r>
              <a:rPr lang="fa-IR" sz="2400" dirty="0"/>
              <a:t>هر جامعه، در جهت بقا و پيشرفت پايدار خود در طول زمان، بايد سازوكارهاي مناسب را براي انتقال، تداوم وتعالي فرهنگ خود را فراهم کندفرايند تربيت با فراهم آوردن زمينةپذيرش وگرايش آگاهانه و آزادانة افراد جامعه از مهم ترین ساز وکارها به شمار می آید</a:t>
            </a:r>
            <a:endParaRPr lang="en-US" sz="2400" dirty="0"/>
          </a:p>
        </p:txBody>
      </p:sp>
    </p:spTree>
    <p:extLst>
      <p:ext uri="{BB962C8B-B14F-4D97-AF65-F5344CB8AC3E}">
        <p14:creationId xmlns:p14="http://schemas.microsoft.com/office/powerpoint/2010/main" val="3439751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873AEE-482B-4848-A4AD-688B4891F7FD}"/>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C3B400E2-36E7-4003-BC6D-3A487E950083}"/>
              </a:ext>
            </a:extLst>
          </p:cNvPr>
          <p:cNvSpPr>
            <a:spLocks noGrp="1"/>
          </p:cNvSpPr>
          <p:nvPr>
            <p:ph idx="1"/>
          </p:nvPr>
        </p:nvSpPr>
        <p:spPr/>
        <p:txBody>
          <a:bodyPr>
            <a:normAutofit/>
          </a:bodyPr>
          <a:lstStyle/>
          <a:p>
            <a:pPr algn="ctr"/>
            <a:r>
              <a:rPr lang="fa-IR" sz="3200" dirty="0"/>
              <a:t>جایگاه تربیت</a:t>
            </a:r>
          </a:p>
          <a:p>
            <a:pPr algn="r"/>
            <a:r>
              <a:rPr lang="fa-IR" dirty="0"/>
              <a:t>انسان ها براي تحقق زندگي سعادتمند و همراه آسايش و آرامش به طراحي نهادهاي گوناگوني متوسل مي شوند كه هر يك از آن ها پايه اي لازم را از بناي اجتماع انسانی تشکيل می دهنداما نقش تربيت در دست يابي آگاهانه و آزادانة انسان هستي متعالي و جاودانه، مقام و جايگاه آن را در اجتماع بالا مي برد آن را به مثابة فلسفةوجودي ديگر نهادهاي اجتماعي جلوه گر مي سازد تربيت فرايندی فراگير و شامل، جهت دهنده و اساس ديگرنهادهاي اجتماعي محسوب مي شود</a:t>
            </a:r>
          </a:p>
          <a:p>
            <a:pPr algn="ctr"/>
            <a:r>
              <a:rPr lang="fa-IR" sz="2400" dirty="0">
                <a:solidFill>
                  <a:srgbClr val="FF0000"/>
                </a:solidFill>
              </a:rPr>
              <a:t>بنابراين، بي ترديد موفقيت ساير نهادهاي اجتماعي در كاركرد اصلي خود، در راستاي دست يابي به حيات طيبه نيز، مستلزم كمك فرايند تربيت به آن هاست </a:t>
            </a:r>
            <a:endParaRPr lang="en-US" sz="2400" dirty="0">
              <a:solidFill>
                <a:srgbClr val="FF0000"/>
              </a:solidFill>
            </a:endParaRPr>
          </a:p>
        </p:txBody>
      </p:sp>
    </p:spTree>
    <p:extLst>
      <p:ext uri="{BB962C8B-B14F-4D97-AF65-F5344CB8AC3E}">
        <p14:creationId xmlns:p14="http://schemas.microsoft.com/office/powerpoint/2010/main" val="3843096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07902-F1E1-4F95-8011-ACE817AE94AA}"/>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D4D1AEF7-8112-44E0-9520-34047FF97BE9}"/>
              </a:ext>
            </a:extLst>
          </p:cNvPr>
          <p:cNvSpPr>
            <a:spLocks noGrp="1"/>
          </p:cNvSpPr>
          <p:nvPr>
            <p:ph idx="1"/>
          </p:nvPr>
        </p:nvSpPr>
        <p:spPr/>
        <p:txBody>
          <a:bodyPr>
            <a:normAutofit/>
          </a:bodyPr>
          <a:lstStyle/>
          <a:p>
            <a:pPr algn="ctr"/>
            <a:r>
              <a:rPr lang="fa-IR" sz="2800" b="1" dirty="0">
                <a:solidFill>
                  <a:schemeClr val="accent2">
                    <a:lumMod val="75000"/>
                  </a:schemeClr>
                </a:solidFill>
              </a:rPr>
              <a:t>تربيت، محور اساسي ارتقاي حيات آدمي است ودر نتيجه، بايد مصالح تربيتي در تمام تصميم گيري ها و برنامه ريزي هاي اجتماعي، مورد تأكيد قرار گيرد و كمك به فرايند تربيت، مهم ترين معيار در سياست گذاري ها و تعيين اولويت هاي اجتماعي محسوب گردد</a:t>
            </a:r>
            <a:endParaRPr lang="en-US" sz="2800" dirty="0">
              <a:solidFill>
                <a:schemeClr val="accent2">
                  <a:lumMod val="75000"/>
                </a:schemeClr>
              </a:solidFill>
            </a:endParaRPr>
          </a:p>
        </p:txBody>
      </p:sp>
    </p:spTree>
    <p:extLst>
      <p:ext uri="{BB962C8B-B14F-4D97-AF65-F5344CB8AC3E}">
        <p14:creationId xmlns:p14="http://schemas.microsoft.com/office/powerpoint/2010/main" val="3427976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CFD211-544E-43A5-A45F-A6EA0076F7EB}"/>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2EA37BD3-BE11-4F07-803E-DE52A65CA429}"/>
              </a:ext>
            </a:extLst>
          </p:cNvPr>
          <p:cNvSpPr>
            <a:spLocks noGrp="1"/>
          </p:cNvSpPr>
          <p:nvPr>
            <p:ph idx="1"/>
          </p:nvPr>
        </p:nvSpPr>
        <p:spPr/>
        <p:txBody>
          <a:bodyPr>
            <a:normAutofit lnSpcReduction="10000"/>
          </a:bodyPr>
          <a:lstStyle/>
          <a:p>
            <a:pPr marL="0" indent="0" algn="ctr">
              <a:buNone/>
            </a:pPr>
            <a:r>
              <a:rPr lang="fa-IR" b="1" dirty="0"/>
              <a:t>غايت زندگي انسان</a:t>
            </a:r>
            <a:endParaRPr lang="en-US" sz="2400" b="1" dirty="0"/>
          </a:p>
          <a:p>
            <a:pPr algn="r"/>
            <a:r>
              <a:rPr lang="fa-IR" sz="2400" dirty="0"/>
              <a:t>غايت هستي خداوند است و تمامي اجزا و عناصر هستي، كه از هدايت تكوينيِ او بهره مي برند، به سوي مقصود و غايت هستي، يعني خداوند در حركت اند و انسان، به منزلة موجودی آزاد و دارای اختيار، از اين امكان و فرصت برخوردار است تا به سوي غايت هستي حركتي اختياري و آگاهانه داشته باشد که هدايت تشريعي خداوند به انسان به خاطر عمین حرکت آگاهانه است که انسان به سوی قرب الهی در حرکت باشد حیات طیبه وضعيت مطلوبي از زندگانی است که در آن انسان با عنایت به شناخت و پذیرش خداوند نسبت به همه عوامل هستی اقدام میکند</a:t>
            </a:r>
            <a:endParaRPr lang="en-US" sz="2400" dirty="0"/>
          </a:p>
        </p:txBody>
      </p:sp>
    </p:spTree>
    <p:extLst>
      <p:ext uri="{BB962C8B-B14F-4D97-AF65-F5344CB8AC3E}">
        <p14:creationId xmlns:p14="http://schemas.microsoft.com/office/powerpoint/2010/main" val="3083743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7C2F95-8B9D-4057-B241-002100BB79D4}"/>
              </a:ext>
            </a:extLst>
          </p:cNvPr>
          <p:cNvSpPr>
            <a:spLocks noGrp="1"/>
          </p:cNvSpPr>
          <p:nvPr>
            <p:ph type="title"/>
          </p:nvPr>
        </p:nvSpPr>
        <p:spPr>
          <a:xfrm>
            <a:off x="677334" y="609600"/>
            <a:ext cx="8596668" cy="781318"/>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582D02F4-7991-4AD9-8E3F-4BC7A59C5CD7}"/>
              </a:ext>
            </a:extLst>
          </p:cNvPr>
          <p:cNvSpPr>
            <a:spLocks noGrp="1"/>
          </p:cNvSpPr>
          <p:nvPr>
            <p:ph idx="1"/>
          </p:nvPr>
        </p:nvSpPr>
        <p:spPr>
          <a:xfrm>
            <a:off x="677334" y="3107060"/>
            <a:ext cx="8596668" cy="3041500"/>
          </a:xfrm>
        </p:spPr>
        <p:txBody>
          <a:bodyPr>
            <a:normAutofit/>
          </a:bodyPr>
          <a:lstStyle/>
          <a:p>
            <a:pPr algn="ctr"/>
            <a:r>
              <a:rPr lang="fa-IR" sz="2400" b="1" dirty="0">
                <a:solidFill>
                  <a:schemeClr val="accent5">
                    <a:lumMod val="50000"/>
                  </a:schemeClr>
                </a:solidFill>
              </a:rPr>
              <a:t>از منظر اسلامي، تحقق مراتب حيات طيبه در همةابعاد، غايت مشترک تمامي نهادها و عوامل اجتماعي و مقصود نهايي همة فعاليت هاي فردي و جمعي براي حرکت در مسير کمال شايستة انسان (قرب الي الله) است</a:t>
            </a:r>
            <a:endParaRPr lang="en-US" sz="2400" dirty="0">
              <a:solidFill>
                <a:schemeClr val="accent5">
                  <a:lumMod val="50000"/>
                </a:schemeClr>
              </a:solidFill>
            </a:endParaRPr>
          </a:p>
        </p:txBody>
      </p:sp>
    </p:spTree>
    <p:extLst>
      <p:ext uri="{BB962C8B-B14F-4D97-AF65-F5344CB8AC3E}">
        <p14:creationId xmlns:p14="http://schemas.microsoft.com/office/powerpoint/2010/main" val="7629732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1D2378-BFDE-46DE-9E78-31D788BEDA25}"/>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042EA5EE-2F72-4D92-8EFC-B1D35A3E79B4}"/>
              </a:ext>
            </a:extLst>
          </p:cNvPr>
          <p:cNvSpPr>
            <a:spLocks noGrp="1"/>
          </p:cNvSpPr>
          <p:nvPr>
            <p:ph idx="1"/>
          </p:nvPr>
        </p:nvSpPr>
        <p:spPr/>
        <p:txBody>
          <a:bodyPr>
            <a:normAutofit/>
          </a:bodyPr>
          <a:lstStyle/>
          <a:p>
            <a:pPr algn="ctr"/>
            <a:r>
              <a:rPr lang="fa-IR" sz="2800" dirty="0">
                <a:solidFill>
                  <a:srgbClr val="FF0000"/>
                </a:solidFill>
              </a:rPr>
              <a:t>  نتیجه تربیت</a:t>
            </a:r>
          </a:p>
          <a:p>
            <a:pPr algn="r"/>
            <a:r>
              <a:rPr lang="fa-IR" sz="2400" dirty="0"/>
              <a:t>در مسير وصول جامعة اسلامی به قرب الي الله، لازم است كه زمينة هدايت افراد جامعه در جهت تحقق مراتب حيات طيبه در همةابعاد فراهم آيد. لذا، جامعة اسلامي براي رسيدن به اين مقصود از فرايند تربيت كمك مي گيرد تا افراد اختياری و آگاهانه براي تحقق مراتب حيات طيبه در همة ابعاد آماده شوند.</a:t>
            </a:r>
            <a:endParaRPr lang="en-US" sz="2400" dirty="0"/>
          </a:p>
        </p:txBody>
      </p:sp>
    </p:spTree>
    <p:extLst>
      <p:ext uri="{BB962C8B-B14F-4D97-AF65-F5344CB8AC3E}">
        <p14:creationId xmlns:p14="http://schemas.microsoft.com/office/powerpoint/2010/main" val="219183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07EEC2-4C43-4A0E-AFCB-8370AFBDB271}"/>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DE711DEC-B651-4AE4-A452-7759C24221C4}"/>
              </a:ext>
            </a:extLst>
          </p:cNvPr>
          <p:cNvSpPr>
            <a:spLocks noGrp="1"/>
          </p:cNvSpPr>
          <p:nvPr>
            <p:ph idx="1"/>
          </p:nvPr>
        </p:nvSpPr>
        <p:spPr/>
        <p:txBody>
          <a:bodyPr/>
          <a:lstStyle/>
          <a:p>
            <a:pPr algn="r"/>
            <a:r>
              <a:rPr lang="fa-IR" sz="3200" b="1" dirty="0"/>
              <a:t>نتيجة فرايند تربيت، آماده شدن افراد جامعه برای تحقق </a:t>
            </a:r>
            <a:r>
              <a:rPr lang="fa-IR" sz="3200" b="1" dirty="0">
                <a:solidFill>
                  <a:srgbClr val="FF0000"/>
                </a:solidFill>
              </a:rPr>
              <a:t>آگاهانه </a:t>
            </a:r>
            <a:r>
              <a:rPr lang="fa-IR" sz="3200" b="1" dirty="0"/>
              <a:t>و</a:t>
            </a:r>
            <a:r>
              <a:rPr lang="fa-IR" sz="3200" b="1" dirty="0">
                <a:solidFill>
                  <a:srgbClr val="FF0000"/>
                </a:solidFill>
              </a:rPr>
              <a:t>اختياري</a:t>
            </a:r>
            <a:r>
              <a:rPr lang="fa-IR" sz="3200" b="1" dirty="0"/>
              <a:t> مراتب حيات طيبه در همة ابعاد، در مسير قر بالي الله است</a:t>
            </a:r>
            <a:r>
              <a:rPr lang="fa-IR" b="1" dirty="0"/>
              <a:t>.</a:t>
            </a:r>
            <a:endParaRPr lang="en-US" dirty="0"/>
          </a:p>
        </p:txBody>
      </p:sp>
    </p:spTree>
    <p:extLst>
      <p:ext uri="{BB962C8B-B14F-4D97-AF65-F5344CB8AC3E}">
        <p14:creationId xmlns:p14="http://schemas.microsoft.com/office/powerpoint/2010/main" val="1016925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185131-CEDA-40C9-A852-2CE7966DB0C0}"/>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6DA609C4-C7A9-4079-B732-E98D0464D91F}"/>
              </a:ext>
            </a:extLst>
          </p:cNvPr>
          <p:cNvSpPr>
            <a:spLocks noGrp="1"/>
          </p:cNvSpPr>
          <p:nvPr>
            <p:ph idx="1"/>
          </p:nvPr>
        </p:nvSpPr>
        <p:spPr/>
        <p:txBody>
          <a:bodyPr/>
          <a:lstStyle/>
          <a:p>
            <a:pPr algn="r"/>
            <a:r>
              <a:rPr lang="fa-IR" dirty="0"/>
              <a:t>دو پيامد اجتماعی بس گران قدرِ فرايند تربيت براي جامعه عبارت اند از:</a:t>
            </a:r>
            <a:endParaRPr lang="fa-IR" sz="3200" dirty="0"/>
          </a:p>
          <a:p>
            <a:pPr algn="r"/>
            <a:endParaRPr lang="fa-IR" sz="3200" dirty="0"/>
          </a:p>
          <a:p>
            <a:pPr algn="r"/>
            <a:r>
              <a:rPr lang="fa-IR" sz="2000" dirty="0"/>
              <a:t>١. </a:t>
            </a:r>
            <a:r>
              <a:rPr lang="fa-IR" dirty="0"/>
              <a:t>گسترش و تعالي مداوم ظرفيت وجودی آحاد جامعه در ابعاد مختلف</a:t>
            </a:r>
          </a:p>
          <a:p>
            <a:pPr algn="r"/>
            <a:r>
              <a:rPr lang="fa-IR" sz="2000" dirty="0"/>
              <a:t>٢. </a:t>
            </a:r>
            <a:r>
              <a:rPr lang="fa-IR" dirty="0"/>
              <a:t>بسط و اعتلاي مجموعة باورها، نگرش ها و هنجارهاي مقبول افراد جامعه که در باورها،عقايد، آداب، سنن، قوانين و ارزش هاي نهادينة حاکم بر روابط فردي، مدني و اجتماعي وانواع دانش، هنر و فناوريِ محصول تجربه و خرد جمعي تجلي مي يابند</a:t>
            </a:r>
            <a:endParaRPr lang="en-US" sz="3200" dirty="0"/>
          </a:p>
        </p:txBody>
      </p:sp>
    </p:spTree>
    <p:extLst>
      <p:ext uri="{BB962C8B-B14F-4D97-AF65-F5344CB8AC3E}">
        <p14:creationId xmlns:p14="http://schemas.microsoft.com/office/powerpoint/2010/main" val="935001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D46911-2D71-4960-9ED3-90CA7381E573}"/>
              </a:ext>
            </a:extLst>
          </p:cNvPr>
          <p:cNvSpPr>
            <a:spLocks noGrp="1"/>
          </p:cNvSpPr>
          <p:nvPr>
            <p:ph type="title"/>
          </p:nvPr>
        </p:nvSpPr>
        <p:spPr>
          <a:xfrm>
            <a:off x="677334" y="609600"/>
            <a:ext cx="8596668" cy="807076"/>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451BBBD4-6D71-4F59-8864-018214AA9497}"/>
              </a:ext>
            </a:extLst>
          </p:cNvPr>
          <p:cNvSpPr>
            <a:spLocks noGrp="1"/>
          </p:cNvSpPr>
          <p:nvPr>
            <p:ph idx="1"/>
          </p:nvPr>
        </p:nvSpPr>
        <p:spPr/>
        <p:txBody>
          <a:bodyPr/>
          <a:lstStyle/>
          <a:p>
            <a:pPr algn="ctr"/>
            <a:r>
              <a:rPr lang="fa-IR" dirty="0"/>
              <a:t>     اهمیت و ضروریت تربیت</a:t>
            </a:r>
          </a:p>
          <a:p>
            <a:pPr algn="ctr"/>
            <a:endParaRPr lang="fa-IR" dirty="0"/>
          </a:p>
          <a:p>
            <a:pPr algn="ctr"/>
            <a:r>
              <a:rPr lang="fa-IR" sz="2800" dirty="0"/>
              <a:t>تداوم و پيشرفت هستي خود، خواست حقيقي هر انساني استاند. به سبب همين خواست، آدمي پيوسته در تكاپوي پيشرفت هستي خود است</a:t>
            </a:r>
          </a:p>
          <a:p>
            <a:pPr algn="ctr"/>
            <a:r>
              <a:rPr lang="fa-IR" sz="2800" dirty="0"/>
              <a:t>و فرايند تربيت در واقع تلاشي اجتماعي برای رسیدن آن است</a:t>
            </a:r>
          </a:p>
          <a:p>
            <a:pPr algn="ctr"/>
            <a:endParaRPr lang="en-US" dirty="0"/>
          </a:p>
        </p:txBody>
      </p:sp>
    </p:spTree>
    <p:extLst>
      <p:ext uri="{BB962C8B-B14F-4D97-AF65-F5344CB8AC3E}">
        <p14:creationId xmlns:p14="http://schemas.microsoft.com/office/powerpoint/2010/main" val="37713999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7F7A24-4E00-46A1-B62D-23B6F1A2CA8E}"/>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8ADD2559-FAF9-4591-853B-FBCE93E74EFB}"/>
              </a:ext>
            </a:extLst>
          </p:cNvPr>
          <p:cNvSpPr>
            <a:spLocks noGrp="1"/>
          </p:cNvSpPr>
          <p:nvPr>
            <p:ph idx="1"/>
          </p:nvPr>
        </p:nvSpPr>
        <p:spPr/>
        <p:txBody>
          <a:bodyPr/>
          <a:lstStyle/>
          <a:p>
            <a:pPr marL="0" indent="0" algn="ctr">
              <a:buNone/>
            </a:pPr>
            <a:r>
              <a:rPr lang="fa-IR" b="1" dirty="0">
                <a:solidFill>
                  <a:schemeClr val="accent5">
                    <a:lumMod val="50000"/>
                  </a:schemeClr>
                </a:solidFill>
              </a:rPr>
              <a:t>هدف كلي تربيت</a:t>
            </a:r>
          </a:p>
          <a:p>
            <a:pPr marL="0" indent="0" algn="ctr">
              <a:buNone/>
            </a:pPr>
            <a:endParaRPr lang="fa-IR" b="1" dirty="0">
              <a:solidFill>
                <a:schemeClr val="accent5">
                  <a:lumMod val="50000"/>
                </a:schemeClr>
              </a:solidFill>
            </a:endParaRPr>
          </a:p>
          <a:p>
            <a:pPr algn="r"/>
            <a:r>
              <a:rPr lang="fa-IR" dirty="0"/>
              <a:t>نتيجة تربيت يعني آماده شدن افراد جامعه براي تحقق آگاهانه و اختياري مراتب حيات طيبه در همة ابعاد، تنها با تكوين و تعالي پيوستةهويت افراد جامعه بر اساس نظام معيار اسلامی در راستای تشکيل جامعة صالح وپيشرفت مداوم آن برهمين اساس محقق می شود</a:t>
            </a:r>
            <a:endParaRPr lang="en-US" dirty="0">
              <a:solidFill>
                <a:schemeClr val="accent5">
                  <a:lumMod val="50000"/>
                </a:schemeClr>
              </a:solidFill>
            </a:endParaRPr>
          </a:p>
        </p:txBody>
      </p:sp>
    </p:spTree>
    <p:extLst>
      <p:ext uri="{BB962C8B-B14F-4D97-AF65-F5344CB8AC3E}">
        <p14:creationId xmlns:p14="http://schemas.microsoft.com/office/powerpoint/2010/main" val="1281048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A5D076-263D-4E52-9443-7C8B2A1149AF}"/>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D3F45A1D-0A80-4E86-A675-F23E933A3D1D}"/>
              </a:ext>
            </a:extLst>
          </p:cNvPr>
          <p:cNvSpPr>
            <a:spLocks noGrp="1"/>
          </p:cNvSpPr>
          <p:nvPr>
            <p:ph idx="1"/>
          </p:nvPr>
        </p:nvSpPr>
        <p:spPr/>
        <p:txBody>
          <a:bodyPr/>
          <a:lstStyle/>
          <a:p>
            <a:pPr algn="ctr"/>
            <a:r>
              <a:rPr lang="fa-IR" dirty="0"/>
              <a:t>اهداف کلی تزبیت</a:t>
            </a:r>
          </a:p>
          <a:p>
            <a:pPr algn="ctr"/>
            <a:endParaRPr lang="fa-IR" sz="1600" b="1" dirty="0">
              <a:solidFill>
                <a:schemeClr val="accent2">
                  <a:lumMod val="50000"/>
                </a:schemeClr>
              </a:solidFill>
            </a:endParaRPr>
          </a:p>
          <a:p>
            <a:pPr algn="r"/>
            <a:r>
              <a:rPr lang="fa-IR" sz="1600" b="1" dirty="0">
                <a:solidFill>
                  <a:schemeClr val="accent2">
                    <a:lumMod val="50000"/>
                  </a:schemeClr>
                </a:solidFill>
              </a:rPr>
              <a:t> 1آمادگي متربيان براي تحقق آگاهانه واختياری مراتب حيات طيبه در همة ابعاد</a:t>
            </a:r>
          </a:p>
          <a:p>
            <a:pPr algn="r"/>
            <a:r>
              <a:rPr lang="fa-IR" b="1" dirty="0"/>
              <a:t>2تکوين و تعالي پيوستة هويت متربيان، به صورتي يك پارچه براساس نظام معياراسلامی و در راستاي شکل گيری جامعة صالح وپيشرفت مداوم آن برهمين اساس</a:t>
            </a:r>
          </a:p>
          <a:p>
            <a:pPr algn="r"/>
            <a:r>
              <a:rPr lang="fa-IR" b="1" dirty="0"/>
              <a:t>3تکوين وتعالي پيوستة هويت متربيان به گون هاي که بتوانند موقعيت خود وديگران در هستي را به درستي درک و آن را به طور مستمر با عمل صالح فردی وجمعی متناسب با نظام معيار اسلامی اصلاح نمايند</a:t>
            </a:r>
            <a:endParaRPr lang="fa-IR" dirty="0"/>
          </a:p>
        </p:txBody>
      </p:sp>
    </p:spTree>
    <p:extLst>
      <p:ext uri="{BB962C8B-B14F-4D97-AF65-F5344CB8AC3E}">
        <p14:creationId xmlns:p14="http://schemas.microsoft.com/office/powerpoint/2010/main" val="1786584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B5C734-9704-438F-9A93-F72E19FE3300}"/>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97C137D0-009A-4D16-A69C-51A45AE02FE1}"/>
              </a:ext>
            </a:extLst>
          </p:cNvPr>
          <p:cNvSpPr>
            <a:spLocks noGrp="1"/>
          </p:cNvSpPr>
          <p:nvPr>
            <p:ph idx="1"/>
          </p:nvPr>
        </p:nvSpPr>
        <p:spPr/>
        <p:txBody>
          <a:bodyPr>
            <a:normAutofit/>
          </a:bodyPr>
          <a:lstStyle/>
          <a:p>
            <a:pPr algn="ctr"/>
            <a:r>
              <a:rPr lang="fa-IR" sz="2800" dirty="0">
                <a:solidFill>
                  <a:srgbClr val="7030A0"/>
                </a:solidFill>
              </a:rPr>
              <a:t>اهداف تربیت</a:t>
            </a:r>
          </a:p>
          <a:p>
            <a:pPr algn="ctr"/>
            <a:r>
              <a:rPr lang="fa-IR" dirty="0">
                <a:solidFill>
                  <a:schemeClr val="tx1">
                    <a:lumMod val="95000"/>
                    <a:lumOff val="5000"/>
                  </a:schemeClr>
                </a:solidFill>
              </a:rPr>
              <a:t>تحقق هدف تربیت یعنی آمادگی افراد برای دریافت مراتب حیات طیبه به جریان منحصر به فرد زندگی هر شخصی واراده واعمال اختیاری خود او وابسته است متربیان باید مجموعه ای از شایستگی ها را کسب کنند و منظور از شایستگی ها مجموعه ای ترکیبی از صفات توانمندی ها و مهارت های فردی و جمعی در تمام شئون زندگی ومولفه های جامعه صالح است  </a:t>
            </a:r>
            <a:endParaRPr lang="en-US" dirty="0">
              <a:solidFill>
                <a:schemeClr val="tx1">
                  <a:lumMod val="95000"/>
                  <a:lumOff val="5000"/>
                </a:schemeClr>
              </a:solidFill>
            </a:endParaRPr>
          </a:p>
        </p:txBody>
      </p:sp>
    </p:spTree>
    <p:extLst>
      <p:ext uri="{BB962C8B-B14F-4D97-AF65-F5344CB8AC3E}">
        <p14:creationId xmlns:p14="http://schemas.microsoft.com/office/powerpoint/2010/main" val="28416393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05D76A-C9B2-478F-9FB8-E140ABB35AA7}"/>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543D9865-69C8-42A5-8D07-7B7E730579B1}"/>
              </a:ext>
            </a:extLst>
          </p:cNvPr>
          <p:cNvSpPr>
            <a:spLocks noGrp="1"/>
          </p:cNvSpPr>
          <p:nvPr>
            <p:ph idx="1"/>
          </p:nvPr>
        </p:nvSpPr>
        <p:spPr>
          <a:xfrm>
            <a:off x="677334" y="1930400"/>
            <a:ext cx="8596668" cy="4431763"/>
          </a:xfrm>
        </p:spPr>
        <p:txBody>
          <a:bodyPr>
            <a:normAutofit/>
          </a:bodyPr>
          <a:lstStyle/>
          <a:p>
            <a:pPr algn="ctr"/>
            <a:r>
              <a:rPr lang="fa-IR" b="1" dirty="0"/>
              <a:t>اهداف جريان تربيت (با توجه به ساحت های تربيت)</a:t>
            </a:r>
          </a:p>
          <a:p>
            <a:pPr algn="ctr"/>
            <a:r>
              <a:rPr lang="fa-IR" b="1" dirty="0">
                <a:solidFill>
                  <a:srgbClr val="FF0000"/>
                </a:solidFill>
              </a:rPr>
              <a:t>اهداف ساحت تربيت اعتقادی، عبادی و اخلاقي</a:t>
            </a:r>
          </a:p>
          <a:p>
            <a:pPr algn="r"/>
            <a:r>
              <a:rPr lang="fa-IR" b="1" dirty="0">
                <a:solidFill>
                  <a:schemeClr val="accent4">
                    <a:lumMod val="75000"/>
                  </a:schemeClr>
                </a:solidFill>
              </a:rPr>
              <a:t>-</a:t>
            </a:r>
            <a:r>
              <a:rPr lang="fa-IR" sz="1600" b="1" dirty="0">
                <a:solidFill>
                  <a:schemeClr val="tx1">
                    <a:lumMod val="85000"/>
                    <a:lumOff val="15000"/>
                  </a:schemeClr>
                </a:solidFill>
              </a:rPr>
              <a:t>پذیزش آزادانه و آگاهانهدین اسلام برای تکیه بر آن در راستای تشکیل جامعه صالح </a:t>
            </a:r>
          </a:p>
          <a:p>
            <a:pPr algn="r"/>
            <a:r>
              <a:rPr lang="fa-IR" sz="1400" b="1" dirty="0">
                <a:solidFill>
                  <a:schemeClr val="tx1">
                    <a:lumMod val="85000"/>
                    <a:lumOff val="15000"/>
                  </a:schemeClr>
                </a:solidFill>
              </a:rPr>
              <a:t>-تلاش جهت ارتقای ابعاد معنوی خویش و دیگزان از طریق ارتباط با خدا</a:t>
            </a:r>
          </a:p>
          <a:p>
            <a:pPr algn="r"/>
            <a:r>
              <a:rPr lang="fa-IR" b="1" dirty="0">
                <a:solidFill>
                  <a:schemeClr val="tx1">
                    <a:lumMod val="85000"/>
                    <a:lumOff val="15000"/>
                  </a:schemeClr>
                </a:solidFill>
              </a:rPr>
              <a:t>-</a:t>
            </a:r>
            <a:r>
              <a:rPr lang="fa-IR" dirty="0">
                <a:solidFill>
                  <a:schemeClr val="tx1">
                    <a:lumMod val="95000"/>
                    <a:lumOff val="5000"/>
                  </a:schemeClr>
                </a:solidFill>
              </a:rPr>
              <a:t>خودشناسي وديگرشناسی براي پاسخ گويي مسئولانه به نياز ها، محدوديت ها و پيشرفت ظرفيت هاي وجودي خويش وديگران از طريق درك و اصلاح موقعيت خود وديگران براساس نظام معيار اسلامی؛</a:t>
            </a:r>
          </a:p>
          <a:p>
            <a:pPr algn="r"/>
            <a:r>
              <a:rPr lang="fa-IR" dirty="0">
                <a:solidFill>
                  <a:schemeClr val="tx1">
                    <a:lumMod val="95000"/>
                    <a:lumOff val="5000"/>
                  </a:schemeClr>
                </a:solidFill>
              </a:rPr>
              <a:t>-</a:t>
            </a:r>
            <a:r>
              <a:rPr lang="fa-IR" dirty="0"/>
              <a:t>تلاش پيوسته براي خودسازي واصلاح ديگران براساس نظام معياراسلامی ازطريق مهار غرايز طبيعي، تعديل عواطف و تمايلات و...</a:t>
            </a:r>
          </a:p>
          <a:p>
            <a:pPr algn="r"/>
            <a:r>
              <a:rPr lang="fa-IR" dirty="0">
                <a:solidFill>
                  <a:schemeClr val="tx1">
                    <a:lumMod val="95000"/>
                    <a:lumOff val="5000"/>
                  </a:schemeClr>
                </a:solidFill>
              </a:rPr>
              <a:t>-</a:t>
            </a:r>
            <a:r>
              <a:rPr lang="fa-IR" dirty="0"/>
              <a:t>تلاش پيوسته براي حضور مؤثر و سازندة دين واخلاق در تمام ابعاد فردی واجتماعی زندگي با التزام عملي به نظام معيار اسلامی</a:t>
            </a:r>
            <a:endParaRPr lang="en-US" dirty="0">
              <a:solidFill>
                <a:schemeClr val="tx1">
                  <a:lumMod val="95000"/>
                  <a:lumOff val="5000"/>
                </a:schemeClr>
              </a:solidFill>
            </a:endParaRPr>
          </a:p>
        </p:txBody>
      </p:sp>
    </p:spTree>
    <p:extLst>
      <p:ext uri="{BB962C8B-B14F-4D97-AF65-F5344CB8AC3E}">
        <p14:creationId xmlns:p14="http://schemas.microsoft.com/office/powerpoint/2010/main" val="38772802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BBBC53-12EA-482A-8135-F2F0DF722F65}"/>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A53CC333-98EE-4ED5-B48F-30673E852766}"/>
              </a:ext>
            </a:extLst>
          </p:cNvPr>
          <p:cNvSpPr>
            <a:spLocks noGrp="1"/>
          </p:cNvSpPr>
          <p:nvPr>
            <p:ph idx="1"/>
          </p:nvPr>
        </p:nvSpPr>
        <p:spPr>
          <a:xfrm>
            <a:off x="677334" y="1648496"/>
            <a:ext cx="8596668" cy="4726545"/>
          </a:xfrm>
        </p:spPr>
        <p:txBody>
          <a:bodyPr>
            <a:normAutofit/>
          </a:bodyPr>
          <a:lstStyle/>
          <a:p>
            <a:pPr algn="ctr"/>
            <a:r>
              <a:rPr lang="fa-IR" b="1" dirty="0">
                <a:solidFill>
                  <a:srgbClr val="FF0000"/>
                </a:solidFill>
              </a:rPr>
              <a:t>اهداف ساحت تربيت اجتماعي و سياسي</a:t>
            </a:r>
          </a:p>
          <a:p>
            <a:pPr algn="r"/>
            <a:r>
              <a:rPr lang="fa-IR" dirty="0"/>
              <a:t>-بازشناسي، حفظ و اصلاح آداب، رسوم، هنجار ها و ارزش هاي جامعه در پرتو نظام معياراسلامی؛</a:t>
            </a:r>
          </a:p>
          <a:p>
            <a:pPr algn="r"/>
            <a:r>
              <a:rPr lang="fa-IR" dirty="0"/>
              <a:t>-درک مناسب موقعيت اجتماعي و سياسي خود و جامعه و مواجهة خردمندانه با تحولات اجتماعی وسياسی بر اساس نظام معيار اسلامی، به منظور ساختن آينده اي روشن وتأثيرگذاري بر آيندة خود و جامعه در سطح ملي و جهاني</a:t>
            </a:r>
          </a:p>
          <a:p>
            <a:pPr algn="r"/>
            <a:r>
              <a:rPr lang="fa-IR" dirty="0"/>
              <a:t>-آمادگي جهت تشكيل خانواده و حفظ وتداوم آن به مثابة مهم ترين نهاد تحقق بخش جامعة صالح براساس ارز شهاي نظام معيار اسلامي؛</a:t>
            </a:r>
          </a:p>
          <a:p>
            <a:pPr algn="r"/>
            <a:r>
              <a:rPr lang="fa-IR" dirty="0"/>
              <a:t>-بازشناسي فرهنگ وتمدن اسلامي، همراه با توجه به نياز هاي حال و آيندة جامعه و تلاش جهت تحقق امت واحدة اسلامي بر اساس نظام معيار اسلامی؛</a:t>
            </a:r>
          </a:p>
          <a:p>
            <a:pPr algn="r"/>
            <a:r>
              <a:rPr lang="fa-IR" dirty="0"/>
              <a:t>-مشارکت جمعی مؤثر در حيات اجتماعي وسياسي با رعايت اصول حق طلبي، حفظ کرامت وعزت، ظلم ستيزي، عدالت خواهي،</a:t>
            </a:r>
            <a:endParaRPr lang="en-US" dirty="0"/>
          </a:p>
        </p:txBody>
      </p:sp>
    </p:spTree>
    <p:extLst>
      <p:ext uri="{BB962C8B-B14F-4D97-AF65-F5344CB8AC3E}">
        <p14:creationId xmlns:p14="http://schemas.microsoft.com/office/powerpoint/2010/main" val="2941631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A721F6-73B9-4B88-B2B7-E6D5A60AC94D}"/>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8EED8EEB-A6CB-4685-83BA-9CFE189D2ACF}"/>
              </a:ext>
            </a:extLst>
          </p:cNvPr>
          <p:cNvSpPr>
            <a:spLocks noGrp="1"/>
          </p:cNvSpPr>
          <p:nvPr>
            <p:ph idx="1"/>
          </p:nvPr>
        </p:nvSpPr>
        <p:spPr>
          <a:xfrm>
            <a:off x="677334" y="2160589"/>
            <a:ext cx="8596668" cy="4420515"/>
          </a:xfrm>
        </p:spPr>
        <p:txBody>
          <a:bodyPr/>
          <a:lstStyle/>
          <a:p>
            <a:pPr algn="ctr"/>
            <a:r>
              <a:rPr lang="fa-IR" b="1" dirty="0">
                <a:solidFill>
                  <a:srgbClr val="FF0000"/>
                </a:solidFill>
              </a:rPr>
              <a:t>اهداف ساحت تربيت زيستي و بدني</a:t>
            </a:r>
          </a:p>
          <a:p>
            <a:pPr algn="r"/>
            <a:r>
              <a:rPr lang="fa-IR" dirty="0"/>
              <a:t>-درک ويژگي هاي زيستي خود و پاسخ گويي مسئولانه به نياز هاي جسمي و رواني خويش از طريق کنترل غرایز و تقویت قوای روحی</a:t>
            </a:r>
          </a:p>
          <a:p>
            <a:pPr algn="r"/>
            <a:r>
              <a:rPr lang="fa-IR" dirty="0"/>
              <a:t> -تلاش پيوسته جهت حفظ و ارتقاي سلامت و بهداشت جسمي و رواني خود و ديگران براساس نظام معيار اسلامی؛</a:t>
            </a:r>
          </a:p>
          <a:p>
            <a:pPr algn="r"/>
            <a:r>
              <a:rPr lang="fa-IR" dirty="0"/>
              <a:t>-بصيرت نسبت به سبك زندگي انتخاب شده و ارزيابي پيامد هاي آن دربارة خود، جامعه و طبيعت بر اساس نظام معيار اسلامی</a:t>
            </a:r>
          </a:p>
          <a:p>
            <a:pPr algn="r"/>
            <a:r>
              <a:rPr lang="fa-IR" dirty="0"/>
              <a:t>-تلاش فردي وجمعی براي حفظ و ارتقاي سلامت وايمني افراد جامعه در سطح محلي، ملي و جهاني بر اساس نظام معيار اسلامی</a:t>
            </a:r>
          </a:p>
          <a:p>
            <a:pPr algn="r"/>
            <a:r>
              <a:rPr lang="fa-IR" dirty="0"/>
              <a:t>-كوشش مداوم فردي و جمعی برای حفاظت از محيط زيست و احترام به طبيعت بر</a:t>
            </a:r>
            <a:endParaRPr lang="en-US" dirty="0"/>
          </a:p>
          <a:p>
            <a:pPr algn="r"/>
            <a:r>
              <a:rPr lang="fa-IR" dirty="0"/>
              <a:t>اساس نظام معيار اسلامی</a:t>
            </a:r>
          </a:p>
        </p:txBody>
      </p:sp>
    </p:spTree>
    <p:extLst>
      <p:ext uri="{BB962C8B-B14F-4D97-AF65-F5344CB8AC3E}">
        <p14:creationId xmlns:p14="http://schemas.microsoft.com/office/powerpoint/2010/main" val="1741960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79944E-5BC9-4927-B547-5DF9F931E12A}"/>
              </a:ext>
            </a:extLst>
          </p:cNvPr>
          <p:cNvSpPr>
            <a:spLocks noGrp="1"/>
          </p:cNvSpPr>
          <p:nvPr>
            <p:ph type="title"/>
          </p:nvPr>
        </p:nvSpPr>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58CD9EB0-6EA5-4CA0-B88B-39E59F755A31}"/>
              </a:ext>
            </a:extLst>
          </p:cNvPr>
          <p:cNvSpPr>
            <a:spLocks noGrp="1"/>
          </p:cNvSpPr>
          <p:nvPr>
            <p:ph idx="1"/>
          </p:nvPr>
        </p:nvSpPr>
        <p:spPr>
          <a:xfrm>
            <a:off x="677334" y="2160589"/>
            <a:ext cx="8596668" cy="4304605"/>
          </a:xfrm>
        </p:spPr>
        <p:txBody>
          <a:bodyPr/>
          <a:lstStyle/>
          <a:p>
            <a:pPr algn="ctr"/>
            <a:r>
              <a:rPr lang="fa-IR" b="1" dirty="0">
                <a:solidFill>
                  <a:srgbClr val="FF0000"/>
                </a:solidFill>
              </a:rPr>
              <a:t>اهداف ساحت تربيت زيبايی شناختی و هنري</a:t>
            </a:r>
          </a:p>
          <a:p>
            <a:pPr algn="r"/>
            <a:r>
              <a:rPr lang="fa-IR" dirty="0"/>
              <a:t>-درك معناي پديده ها وهدف رويدادهاي طبيعت/هستي براي دست يابي به درک کلي ازجهان هستي و جايگاه خويش در آن بر اساس نظام معيار اسلامی</a:t>
            </a:r>
          </a:p>
          <a:p>
            <a:pPr algn="r"/>
            <a:r>
              <a:rPr lang="fa-IR" dirty="0"/>
              <a:t>-رمزگشايي و رمزگرداني از پديده هاي آشكار و پنهان طبيعت/ هستي و ابراز آن به زبان هنری</a:t>
            </a:r>
          </a:p>
          <a:p>
            <a:pPr algn="r"/>
            <a:r>
              <a:rPr lang="fa-IR" dirty="0"/>
              <a:t>-پرورش حواس و قدرت تخيل براي بازخواني فطرت الهي خويش و دريافت تجليات حقدر سراسر طبيعت/ هستي با توجه به نظام معيار اسلامی</a:t>
            </a:r>
          </a:p>
          <a:p>
            <a:pPr algn="r"/>
            <a:r>
              <a:rPr lang="fa-IR" dirty="0"/>
              <a:t>-درک زيبايي هاي جهان آفرينش به منزلة مظاهر جمال و کمال الهي و ارتقاي ذائقةزيباشناسانة خود</a:t>
            </a:r>
          </a:p>
          <a:p>
            <a:pPr algn="r"/>
            <a:r>
              <a:rPr lang="fa-IR" dirty="0"/>
              <a:t>زيبا سازی محيط زندگی وپيراستن آن از انواع زشتی های معنوی، اخلاقی وزيستی-</a:t>
            </a:r>
            <a:endParaRPr lang="en-US" dirty="0">
              <a:solidFill>
                <a:srgbClr val="FF0000"/>
              </a:solidFill>
            </a:endParaRPr>
          </a:p>
        </p:txBody>
      </p:sp>
    </p:spTree>
    <p:extLst>
      <p:ext uri="{BB962C8B-B14F-4D97-AF65-F5344CB8AC3E}">
        <p14:creationId xmlns:p14="http://schemas.microsoft.com/office/powerpoint/2010/main" val="5032098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25C9F8-5F6B-4E33-9521-5C4D3B2CBB11}"/>
              </a:ext>
            </a:extLst>
          </p:cNvPr>
          <p:cNvSpPr>
            <a:spLocks noGrp="1"/>
          </p:cNvSpPr>
          <p:nvPr>
            <p:ph type="title"/>
          </p:nvPr>
        </p:nvSpPr>
        <p:spPr>
          <a:xfrm>
            <a:off x="677334" y="609600"/>
            <a:ext cx="8596668" cy="807076"/>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25EBD98D-1054-43F1-A30A-657F29623DE4}"/>
              </a:ext>
            </a:extLst>
          </p:cNvPr>
          <p:cNvSpPr>
            <a:spLocks noGrp="1"/>
          </p:cNvSpPr>
          <p:nvPr>
            <p:ph idx="1"/>
          </p:nvPr>
        </p:nvSpPr>
        <p:spPr>
          <a:xfrm>
            <a:off x="677334" y="1854559"/>
            <a:ext cx="8596668" cy="4186804"/>
          </a:xfrm>
        </p:spPr>
        <p:txBody>
          <a:bodyPr/>
          <a:lstStyle/>
          <a:p>
            <a:pPr algn="ctr"/>
            <a:r>
              <a:rPr lang="fa-IR" b="1" dirty="0">
                <a:solidFill>
                  <a:srgbClr val="FF0000"/>
                </a:solidFill>
              </a:rPr>
              <a:t>اهداف ساحت تربيت اقتصادي و حرفه اي</a:t>
            </a:r>
          </a:p>
          <a:p>
            <a:pPr algn="r"/>
            <a:r>
              <a:rPr lang="fa-IR" dirty="0"/>
              <a:t>-تدبير امر معاش و زندگي اقتصادي با درک موقعيت اقتصادي خود و جامعه و مشارکت در فعالیت های اقتصادی</a:t>
            </a:r>
          </a:p>
          <a:p>
            <a:pPr algn="r"/>
            <a:r>
              <a:rPr lang="fa-IR" dirty="0">
                <a:solidFill>
                  <a:schemeClr val="tx1">
                    <a:lumMod val="95000"/>
                    <a:lumOff val="5000"/>
                  </a:schemeClr>
                </a:solidFill>
              </a:rPr>
              <a:t>-</a:t>
            </a:r>
            <a:r>
              <a:rPr lang="fa-IR" dirty="0"/>
              <a:t>درك و فهم مسائل اقتصادي خود و جامعه ودرك و فهم مسائل اقتصادي خود و جامعه</a:t>
            </a:r>
          </a:p>
          <a:p>
            <a:pPr algn="r"/>
            <a:r>
              <a:rPr lang="fa-IR" dirty="0">
                <a:solidFill>
                  <a:schemeClr val="tx1">
                    <a:lumMod val="95000"/>
                    <a:lumOff val="5000"/>
                  </a:schemeClr>
                </a:solidFill>
              </a:rPr>
              <a:t>-</a:t>
            </a:r>
            <a:r>
              <a:rPr lang="fa-IR" dirty="0"/>
              <a:t>مراعات قوانين و احكام معاملات و التزام به ارزش هاي اخلاقي و رعايت حق، عدالت وانصاف در روابط اقتصادي با ديگران بر اساس نظام معيار اسلامی</a:t>
            </a:r>
          </a:p>
          <a:p>
            <a:pPr algn="r"/>
            <a:r>
              <a:rPr lang="fa-IR" dirty="0">
                <a:solidFill>
                  <a:schemeClr val="tx1">
                    <a:lumMod val="95000"/>
                    <a:lumOff val="5000"/>
                  </a:schemeClr>
                </a:solidFill>
              </a:rPr>
              <a:t>-کسب شایستگی های لازم جهت تعالی مداوم هویت حرفع ای و انتخاب آگاهانه  شغل متناسب با توانایی ها</a:t>
            </a:r>
          </a:p>
        </p:txBody>
      </p:sp>
    </p:spTree>
    <p:extLst>
      <p:ext uri="{BB962C8B-B14F-4D97-AF65-F5344CB8AC3E}">
        <p14:creationId xmlns:p14="http://schemas.microsoft.com/office/powerpoint/2010/main" val="17645133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A81027-4E12-4A08-A818-8D2D19811B33}"/>
              </a:ext>
            </a:extLst>
          </p:cNvPr>
          <p:cNvSpPr>
            <a:spLocks noGrp="1"/>
          </p:cNvSpPr>
          <p:nvPr>
            <p:ph type="title"/>
          </p:nvPr>
        </p:nvSpPr>
        <p:spPr>
          <a:xfrm>
            <a:off x="677334" y="609600"/>
            <a:ext cx="8596668" cy="691166"/>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0905AE42-62A1-4D15-8D51-867AB07AB56C}"/>
              </a:ext>
            </a:extLst>
          </p:cNvPr>
          <p:cNvSpPr>
            <a:spLocks noGrp="1"/>
          </p:cNvSpPr>
          <p:nvPr>
            <p:ph idx="1"/>
          </p:nvPr>
        </p:nvSpPr>
        <p:spPr/>
        <p:txBody>
          <a:bodyPr/>
          <a:lstStyle/>
          <a:p>
            <a:pPr algn="ctr"/>
            <a:r>
              <a:rPr lang="fa-IR" b="1" dirty="0">
                <a:solidFill>
                  <a:srgbClr val="FF0000"/>
                </a:solidFill>
              </a:rPr>
              <a:t>اهداف ساحت تربيت علمي و فناوري</a:t>
            </a:r>
          </a:p>
          <a:p>
            <a:pPr algn="r"/>
            <a:r>
              <a:rPr lang="fa-IR" b="1" dirty="0">
                <a:solidFill>
                  <a:srgbClr val="FF0000"/>
                </a:solidFill>
              </a:rPr>
              <a:t>-</a:t>
            </a:r>
            <a:r>
              <a:rPr lang="fa-IR" dirty="0"/>
              <a:t>شناخت وبهره گيري از نتايج تجارب متراکم بشري در حوزة علم و فناوري</a:t>
            </a:r>
          </a:p>
          <a:p>
            <a:pPr algn="r"/>
            <a:r>
              <a:rPr lang="fa-IR" dirty="0">
                <a:solidFill>
                  <a:srgbClr val="FF0000"/>
                </a:solidFill>
              </a:rPr>
              <a:t>-</a:t>
            </a:r>
            <a:r>
              <a:rPr lang="fa-IR" dirty="0"/>
              <a:t>بهره گيري و ارزيابي از يافته هاي علمي و فناورانه و ايجاد خلاقيت و نوآوري</a:t>
            </a:r>
          </a:p>
          <a:p>
            <a:pPr algn="r"/>
            <a:r>
              <a:rPr lang="fa-IR" dirty="0">
                <a:solidFill>
                  <a:srgbClr val="FF0000"/>
                </a:solidFill>
              </a:rPr>
              <a:t>-</a:t>
            </a:r>
            <a:r>
              <a:rPr lang="fa-IR" dirty="0"/>
              <a:t>برنامه ريزي و اجراي آگاهانة فعاليت هاي علمي پژوهشي براي دست يابي خود وجامعه به آینده مطلوب</a:t>
            </a:r>
          </a:p>
          <a:p>
            <a:pPr algn="r"/>
            <a:r>
              <a:rPr lang="fa-IR" dirty="0">
                <a:solidFill>
                  <a:srgbClr val="FF0000"/>
                </a:solidFill>
              </a:rPr>
              <a:t>-</a:t>
            </a:r>
            <a:r>
              <a:rPr lang="fa-IR" dirty="0"/>
              <a:t>برقراري ارتباط سازنده با طبيعت از طريق شناخت و استفاده از طبيعت با هدف تکريم، تسخير، آباداني و آموختن از آن براي ايفاي نقش سازنده در فعاليت هاي علمي در سطح ملي و جهاني بر اساس نظام معيار اسلامی</a:t>
            </a:r>
            <a:endParaRPr lang="en-US" dirty="0">
              <a:solidFill>
                <a:srgbClr val="FF0000"/>
              </a:solidFill>
            </a:endParaRPr>
          </a:p>
        </p:txBody>
      </p:sp>
    </p:spTree>
    <p:extLst>
      <p:ext uri="{BB962C8B-B14F-4D97-AF65-F5344CB8AC3E}">
        <p14:creationId xmlns:p14="http://schemas.microsoft.com/office/powerpoint/2010/main" val="2099291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226DFE-452E-40F5-A91E-5F7E67217951}"/>
              </a:ext>
            </a:extLst>
          </p:cNvPr>
          <p:cNvSpPr>
            <a:spLocks noGrp="1"/>
          </p:cNvSpPr>
          <p:nvPr>
            <p:ph type="title"/>
          </p:nvPr>
        </p:nvSpPr>
        <p:spPr>
          <a:xfrm>
            <a:off x="677334" y="609600"/>
            <a:ext cx="8596668" cy="691166"/>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1347602C-5C92-480C-9F6F-6A58EE0111CF}"/>
              </a:ext>
            </a:extLst>
          </p:cNvPr>
          <p:cNvSpPr>
            <a:spLocks noGrp="1"/>
          </p:cNvSpPr>
          <p:nvPr>
            <p:ph idx="1"/>
          </p:nvPr>
        </p:nvSpPr>
        <p:spPr/>
        <p:txBody>
          <a:bodyPr>
            <a:normAutofit/>
          </a:bodyPr>
          <a:lstStyle/>
          <a:p>
            <a:pPr algn="ctr"/>
            <a:r>
              <a:rPr lang="fa-IR" sz="2400" dirty="0"/>
              <a:t>تزبیت از چند جهت</a:t>
            </a:r>
          </a:p>
          <a:p>
            <a:pPr algn="ctr"/>
            <a:r>
              <a:rPr lang="fa-IR" sz="2400" dirty="0"/>
              <a:t>  هستی انسانی</a:t>
            </a:r>
            <a:r>
              <a:rPr lang="fa-IR" dirty="0"/>
              <a:t>امري در حال شدن است و به ويژه هرگونه كمال ارزشي اومتأخر ازاصل وجودش رخ مي دهد. درواقع تربيت، راه رسیدن به کمال انسان است وتلاش برای تحقق هدف افرینش در واقع تربیت از یک سو از طریق شناسایی منابع هستی بخش وجود ادمی واز سوی دیگر باشناخت منابع هستی  به تکامل وتداوم هستی انسان کمک میکند</a:t>
            </a:r>
            <a:endParaRPr lang="en-US" sz="2400" dirty="0"/>
          </a:p>
        </p:txBody>
      </p:sp>
    </p:spTree>
    <p:extLst>
      <p:ext uri="{BB962C8B-B14F-4D97-AF65-F5344CB8AC3E}">
        <p14:creationId xmlns:p14="http://schemas.microsoft.com/office/powerpoint/2010/main" val="1545479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4353BA-CD3C-449B-90DD-B1310D45E6BB}"/>
              </a:ext>
            </a:extLst>
          </p:cNvPr>
          <p:cNvSpPr>
            <a:spLocks noGrp="1"/>
          </p:cNvSpPr>
          <p:nvPr>
            <p:ph type="title"/>
          </p:nvPr>
        </p:nvSpPr>
        <p:spPr>
          <a:xfrm>
            <a:off x="677334" y="609600"/>
            <a:ext cx="8596668" cy="845713"/>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5F433496-8697-4907-B7F2-26AA79BF223D}"/>
              </a:ext>
            </a:extLst>
          </p:cNvPr>
          <p:cNvSpPr>
            <a:spLocks noGrp="1"/>
          </p:cNvSpPr>
          <p:nvPr>
            <p:ph idx="1"/>
          </p:nvPr>
        </p:nvSpPr>
        <p:spPr/>
        <p:txBody>
          <a:bodyPr/>
          <a:lstStyle/>
          <a:p>
            <a:pPr algn="r"/>
            <a:r>
              <a:rPr lang="fa-IR" dirty="0"/>
              <a:t>هر چند كه فطرت الهي انسان، سرماية اصلي حرکت او به سوي کمال است ولی این فطرت به طور خودکار فعلیت پیدا نمیکندجريانات اجتماعی</a:t>
            </a:r>
          </a:p>
          <a:p>
            <a:pPr algn="r"/>
            <a:r>
              <a:rPr lang="fa-IR" dirty="0"/>
              <a:t>زمينة بروز و ظهور مناسب فطرت را فراهم سازد تا اين سرمايه با حرکت اختياري خود</a:t>
            </a:r>
          </a:p>
          <a:p>
            <a:pPr algn="r"/>
            <a:r>
              <a:rPr lang="fa-IR" dirty="0"/>
              <a:t>فرد شکوفا گردد و الا ممکن است به سبب تأثيرپذيري از عوامل بيروني يا با سوء اختيار</a:t>
            </a:r>
          </a:p>
          <a:p>
            <a:pPr algn="r"/>
            <a:r>
              <a:rPr lang="fa-IR" dirty="0"/>
              <a:t>فرد در استفادة ناشايست از استعدادهاي طبيعي و پيروي از عواطف و تمايلات طغيانگر،</a:t>
            </a:r>
          </a:p>
          <a:p>
            <a:pPr algn="r"/>
            <a:r>
              <a:rPr lang="fa-IR" dirty="0"/>
              <a:t>اين فطرت پاک هرگز مجال بروز و شکوفايي نيابد.</a:t>
            </a:r>
            <a:endParaRPr lang="en-US" dirty="0"/>
          </a:p>
        </p:txBody>
      </p:sp>
    </p:spTree>
    <p:extLst>
      <p:ext uri="{BB962C8B-B14F-4D97-AF65-F5344CB8AC3E}">
        <p14:creationId xmlns:p14="http://schemas.microsoft.com/office/powerpoint/2010/main" val="2517188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6FEF61-E9F7-4987-963F-3853D96860AD}"/>
              </a:ext>
            </a:extLst>
          </p:cNvPr>
          <p:cNvSpPr>
            <a:spLocks noGrp="1"/>
          </p:cNvSpPr>
          <p:nvPr>
            <p:ph type="title"/>
          </p:nvPr>
        </p:nvSpPr>
        <p:spPr>
          <a:xfrm>
            <a:off x="677334" y="609600"/>
            <a:ext cx="8596668" cy="768439"/>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4F958BE1-AC60-4950-A1C7-303818CFC32C}"/>
              </a:ext>
            </a:extLst>
          </p:cNvPr>
          <p:cNvSpPr>
            <a:spLocks noGrp="1"/>
          </p:cNvSpPr>
          <p:nvPr>
            <p:ph idx="1"/>
          </p:nvPr>
        </p:nvSpPr>
        <p:spPr/>
        <p:txBody>
          <a:bodyPr>
            <a:normAutofit/>
          </a:bodyPr>
          <a:lstStyle/>
          <a:p>
            <a:pPr algn="r"/>
            <a:r>
              <a:rPr lang="fa-IR" sz="2400" dirty="0"/>
              <a:t>فلسفة وجودي دين ناشی از، نياز بشر به هدايت است.به همین دلیل ارسال پیامبران العی و انزال کتاب وشرایع ناظرواجب میباشدبه همین علت که پیامبران از گذشته برای هدایت بشر آمده اند در تداوم این حرکت باید برنامه جامعی برای ساماندهی عوامل اجتماعی وایجاد زمینه های مناسب جهت هدایت آحاد مردم طراحی گردد تربیت میتواند چنین مسئولیتی را به عهده بگیرد</a:t>
            </a:r>
            <a:endParaRPr lang="en-US" sz="2400" dirty="0"/>
          </a:p>
        </p:txBody>
      </p:sp>
    </p:spTree>
    <p:extLst>
      <p:ext uri="{BB962C8B-B14F-4D97-AF65-F5344CB8AC3E}">
        <p14:creationId xmlns:p14="http://schemas.microsoft.com/office/powerpoint/2010/main" val="4079437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BCB5A9-13A7-4C34-BF50-FE82F5A8B8C2}"/>
              </a:ext>
            </a:extLst>
          </p:cNvPr>
          <p:cNvSpPr>
            <a:spLocks noGrp="1"/>
          </p:cNvSpPr>
          <p:nvPr>
            <p:ph type="title"/>
          </p:nvPr>
        </p:nvSpPr>
        <p:spPr>
          <a:xfrm>
            <a:off x="677334" y="609600"/>
            <a:ext cx="8596668" cy="910107"/>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095C98F7-7774-44A1-8291-CDCFEEAB6F0E}"/>
              </a:ext>
            </a:extLst>
          </p:cNvPr>
          <p:cNvSpPr>
            <a:spLocks noGrp="1"/>
          </p:cNvSpPr>
          <p:nvPr>
            <p:ph idx="1"/>
          </p:nvPr>
        </p:nvSpPr>
        <p:spPr/>
        <p:txBody>
          <a:bodyPr>
            <a:normAutofit/>
          </a:bodyPr>
          <a:lstStyle/>
          <a:p>
            <a:pPr algn="r"/>
            <a:r>
              <a:rPr lang="fa-IR" sz="2400" dirty="0"/>
              <a:t>آدمي موجودي است در معرض انواع مخاطرات و تهديدهای درونی و برونی؛ لذا براي کمک به او در رويارويي مناسب با خطرات باید جریانی اجتماعی از بیرونو توسط خيرخواهان جامعه، هم سو</a:t>
            </a:r>
          </a:p>
          <a:p>
            <a:pPr algn="r"/>
            <a:r>
              <a:rPr lang="fa-IR" sz="2400" dirty="0"/>
              <a:t>با جريان هدايت الهي دين و عوامل اصلي آن کمک هاي فکري و عاطفي لازم را به اين موجود برساند و اورا در مواجهه با خطریاری دهد</a:t>
            </a:r>
            <a:endParaRPr lang="en-US" sz="2400" dirty="0"/>
          </a:p>
        </p:txBody>
      </p:sp>
    </p:spTree>
    <p:extLst>
      <p:ext uri="{BB962C8B-B14F-4D97-AF65-F5344CB8AC3E}">
        <p14:creationId xmlns:p14="http://schemas.microsoft.com/office/powerpoint/2010/main" val="1213901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ADAF95-2596-4437-B4C5-2B9879F0F911}"/>
              </a:ext>
            </a:extLst>
          </p:cNvPr>
          <p:cNvSpPr>
            <a:spLocks noGrp="1"/>
          </p:cNvSpPr>
          <p:nvPr>
            <p:ph type="title"/>
          </p:nvPr>
        </p:nvSpPr>
        <p:spPr>
          <a:xfrm>
            <a:off x="677334" y="609600"/>
            <a:ext cx="8596668" cy="768439"/>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CED4DFA0-5662-41D0-8EB2-FD027BCFB83F}"/>
              </a:ext>
            </a:extLst>
          </p:cNvPr>
          <p:cNvSpPr>
            <a:spLocks noGrp="1"/>
          </p:cNvSpPr>
          <p:nvPr>
            <p:ph idx="1"/>
          </p:nvPr>
        </p:nvSpPr>
        <p:spPr/>
        <p:txBody>
          <a:bodyPr>
            <a:normAutofit/>
          </a:bodyPr>
          <a:lstStyle/>
          <a:p>
            <a:pPr algn="r"/>
            <a:r>
              <a:rPr lang="fa-IR" sz="2400" dirty="0"/>
              <a:t>انسان موجودي آزاد و مختار است و حق انتخاب و اختيار داردبنابراين،تربيت که جزء ناگزير و لاينفک زيست انساني به شمار می رود، بهترين طريق كمك به گزينش احسن و التزام آگاهانه واختيار ي نظام معيار مطلوب،در جهت تحقق کمال شایسته آدمی است</a:t>
            </a:r>
            <a:endParaRPr lang="en-US" sz="2400" dirty="0"/>
          </a:p>
        </p:txBody>
      </p:sp>
    </p:spTree>
    <p:extLst>
      <p:ext uri="{BB962C8B-B14F-4D97-AF65-F5344CB8AC3E}">
        <p14:creationId xmlns:p14="http://schemas.microsoft.com/office/powerpoint/2010/main" val="1759350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5AC99A-F5F4-48AD-B384-DA416D45E22E}"/>
              </a:ext>
            </a:extLst>
          </p:cNvPr>
          <p:cNvSpPr>
            <a:spLocks noGrp="1"/>
          </p:cNvSpPr>
          <p:nvPr>
            <p:ph type="title"/>
          </p:nvPr>
        </p:nvSpPr>
        <p:spPr>
          <a:xfrm>
            <a:off x="677334" y="609600"/>
            <a:ext cx="8596668" cy="819955"/>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3711CB3E-A4D8-414B-B593-F677D854335C}"/>
              </a:ext>
            </a:extLst>
          </p:cNvPr>
          <p:cNvSpPr>
            <a:spLocks noGrp="1"/>
          </p:cNvSpPr>
          <p:nvPr>
            <p:ph idx="1"/>
          </p:nvPr>
        </p:nvSpPr>
        <p:spPr/>
        <p:txBody>
          <a:bodyPr>
            <a:normAutofit/>
          </a:bodyPr>
          <a:lstStyle/>
          <a:p>
            <a:pPr algn="r"/>
            <a:r>
              <a:rPr lang="fa-IR" sz="2400" dirty="0"/>
              <a:t>در جريان تحول و توسعة وجودي آدمي، هويت و تشخص فرد رقم مي خورد گرچه آدمیان مبنای هویتی مشترکی دارند در جريان زندگي و حضور در اجتماع، ضمن تعامل مؤثر باعوامل طبيعي و محيطي، در نهايت با اراده و تلاش شخصی، هويت و تشخص مستقلي مي يابندفرايند تربيت با تقويت سهم اراده و كوشش فردي انسان در روند تكوين و تحول هويت خود، درگسترش حيات انساني و بسط آزادي فرد نقش بسزایی دارد</a:t>
            </a:r>
            <a:endParaRPr lang="en-US" sz="2400" dirty="0"/>
          </a:p>
        </p:txBody>
      </p:sp>
    </p:spTree>
    <p:extLst>
      <p:ext uri="{BB962C8B-B14F-4D97-AF65-F5344CB8AC3E}">
        <p14:creationId xmlns:p14="http://schemas.microsoft.com/office/powerpoint/2010/main" val="3953087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B14D8E-796D-4035-8FFE-00A639D3EDC1}"/>
              </a:ext>
            </a:extLst>
          </p:cNvPr>
          <p:cNvSpPr>
            <a:spLocks noGrp="1"/>
          </p:cNvSpPr>
          <p:nvPr>
            <p:ph type="title"/>
          </p:nvPr>
        </p:nvSpPr>
        <p:spPr>
          <a:xfrm>
            <a:off x="677334" y="609600"/>
            <a:ext cx="8596668" cy="832834"/>
          </a:xfrm>
        </p:spPr>
        <p:txBody>
          <a:bodyPr/>
          <a:lstStyle/>
          <a:p>
            <a:pPr algn="ctr"/>
            <a:r>
              <a:rPr lang="fa-IR" dirty="0"/>
              <a:t>تبیین چرایی تربیت</a:t>
            </a:r>
            <a:endParaRPr lang="en-US" dirty="0"/>
          </a:p>
        </p:txBody>
      </p:sp>
      <p:sp>
        <p:nvSpPr>
          <p:cNvPr id="3" name="Content Placeholder 2">
            <a:extLst>
              <a:ext uri="{FF2B5EF4-FFF2-40B4-BE49-F238E27FC236}">
                <a16:creationId xmlns:a16="http://schemas.microsoft.com/office/drawing/2014/main" xmlns="" id="{39A0EE97-B0F8-4731-B55D-69CEE09E47F5}"/>
              </a:ext>
            </a:extLst>
          </p:cNvPr>
          <p:cNvSpPr>
            <a:spLocks noGrp="1"/>
          </p:cNvSpPr>
          <p:nvPr>
            <p:ph idx="1"/>
          </p:nvPr>
        </p:nvSpPr>
        <p:spPr>
          <a:xfrm>
            <a:off x="1037943" y="2186347"/>
            <a:ext cx="8596668" cy="3880773"/>
          </a:xfrm>
        </p:spPr>
        <p:txBody>
          <a:bodyPr>
            <a:normAutofit/>
          </a:bodyPr>
          <a:lstStyle/>
          <a:p>
            <a:pPr algn="r"/>
            <a:r>
              <a:rPr lang="fa-IR" sz="2800" dirty="0"/>
              <a:t>شكل گيري هويت انسان، به مثابة موجودي ناگزير از حضور در اجتماع، ب هناچار متأثراز شرايط و محيطي است كه در آن زندگي مي كند لذا حرکت تکاملی انسان نیازمند آن است که تربیت جریانی اجتماعی برای حرکت متعالی هدایت بشر حداکثر کمک را کند</a:t>
            </a:r>
            <a:endParaRPr lang="en-US" sz="2800" dirty="0"/>
          </a:p>
        </p:txBody>
      </p:sp>
    </p:spTree>
    <p:extLst>
      <p:ext uri="{BB962C8B-B14F-4D97-AF65-F5344CB8AC3E}">
        <p14:creationId xmlns:p14="http://schemas.microsoft.com/office/powerpoint/2010/main" val="32134629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156</TotalTime>
  <Words>2083</Words>
  <Application>Microsoft Office PowerPoint</Application>
  <PresentationFormat>Widescreen</PresentationFormat>
  <Paragraphs>111</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Aharoni</vt:lpstr>
      <vt:lpstr>Arial</vt:lpstr>
      <vt:lpstr>B Nasim</vt:lpstr>
      <vt:lpstr>Tahoma</vt:lpstr>
      <vt:lpstr>Trebuchet MS</vt:lpstr>
      <vt:lpstr>Wingdings 3</vt:lpstr>
      <vt:lpstr>Facet</vt:lpstr>
      <vt:lpstr>بسم الله الرحمن الرحیم</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lpstr>تبیین چرایی تربیت</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mohammad</dc:creator>
  <cp:lastModifiedBy>MRT www.Win2Farsi.com</cp:lastModifiedBy>
  <cp:revision>20</cp:revision>
  <dcterms:created xsi:type="dcterms:W3CDTF">2020-03-24T15:44:50Z</dcterms:created>
  <dcterms:modified xsi:type="dcterms:W3CDTF">2020-04-13T05:36:52Z</dcterms:modified>
</cp:coreProperties>
</file>