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285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720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298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6756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31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436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98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54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4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51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59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86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9252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7106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3/28/2020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52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2557A-7053-4340-A874-8AB926A8EDA1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00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906073"/>
            <a:ext cx="7766936" cy="2144763"/>
          </a:xfrm>
        </p:spPr>
        <p:txBody>
          <a:bodyPr/>
          <a:lstStyle/>
          <a:p>
            <a:r>
              <a:rPr lang="fa-IR" sz="4400" dirty="0" smtClean="0"/>
              <a:t>درس ادبیات کودک و نوجوان 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fa-IR" dirty="0" smtClean="0"/>
              <a:t>جلسۀ دوم قالب های نثر غیر روایی </a:t>
            </a:r>
          </a:p>
          <a:p>
            <a:pPr algn="ctr"/>
            <a:r>
              <a:rPr lang="fa-IR" dirty="0" smtClean="0"/>
              <a:t>تهیه کننده و مدرس : دکتر بامدادی </a:t>
            </a:r>
          </a:p>
          <a:p>
            <a:pPr algn="ctr"/>
            <a:r>
              <a:rPr lang="fa-IR" dirty="0" smtClean="0"/>
              <a:t>اسفند 1398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866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-170985"/>
            <a:ext cx="8596668" cy="13208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15845"/>
            <a:ext cx="8596668" cy="4895384"/>
          </a:xfrm>
        </p:spPr>
        <p:txBody>
          <a:bodyPr>
            <a:noAutofit/>
          </a:bodyPr>
          <a:lstStyle/>
          <a:p>
            <a:pPr algn="r" rtl="1"/>
            <a:r>
              <a:rPr lang="fa-IR" sz="1200" b="1" dirty="0" smtClean="0">
                <a:cs typeface="B Nazanin" panose="00000400000000000000" pitchFamily="2" charset="-78"/>
              </a:rPr>
              <a:t>الف </a:t>
            </a:r>
            <a:r>
              <a:rPr lang="fa-IR" sz="1200" b="1" dirty="0">
                <a:cs typeface="B Nazanin" panose="00000400000000000000" pitchFamily="2" charset="-78"/>
              </a:rPr>
              <a:t>– لالایی : موضوع این نوع سروده ها </a:t>
            </a:r>
            <a:r>
              <a:rPr lang="fa-IR" sz="1200" b="1" dirty="0" smtClean="0">
                <a:cs typeface="B Nazanin" panose="00000400000000000000" pitchFamily="2" charset="-78"/>
              </a:rPr>
              <a:t>،زمزمه های زیرلبی مادران برای بیان  آرزوها و آرمان های آنا</a:t>
            </a:r>
            <a:r>
              <a:rPr lang="fa-IR" sz="1200" b="1" dirty="0">
                <a:cs typeface="B Nazanin" panose="00000400000000000000" pitchFamily="2" charset="-78"/>
              </a:rPr>
              <a:t>ن برای عزیزان و دلبندان </a:t>
            </a:r>
            <a:r>
              <a:rPr lang="fa-IR" sz="1200" b="1" dirty="0" smtClean="0">
                <a:cs typeface="B Nazanin" panose="00000400000000000000" pitchFamily="2" charset="-78"/>
              </a:rPr>
              <a:t>شان است. در این </a:t>
            </a:r>
            <a:r>
              <a:rPr lang="fa-IR" sz="1200" b="1" dirty="0">
                <a:cs typeface="B Nazanin" panose="00000400000000000000" pitchFamily="2" charset="-78"/>
              </a:rPr>
              <a:t>نواهای  عامیانه و شفاهی نباید زیاد دنبال قواعد شعر رسمی بگردیم  آنچه در آن </a:t>
            </a:r>
            <a:r>
              <a:rPr lang="fa-IR" sz="1200" b="1" dirty="0" smtClean="0">
                <a:cs typeface="B Nazanin" panose="00000400000000000000" pitchFamily="2" charset="-78"/>
              </a:rPr>
              <a:t> </a:t>
            </a:r>
            <a:r>
              <a:rPr lang="fa-IR" sz="1200" b="1" dirty="0">
                <a:cs typeface="B Nazanin" panose="00000400000000000000" pitchFamily="2" charset="-78"/>
              </a:rPr>
              <a:t>آهنگ گوش نواز ، آرامش آفرین و</a:t>
            </a:r>
            <a:r>
              <a:rPr lang="fa-IR" sz="1200" b="1" dirty="0" smtClean="0">
                <a:cs typeface="B Nazanin" panose="00000400000000000000" pitchFamily="2" charset="-78"/>
              </a:rPr>
              <a:t> </a:t>
            </a:r>
            <a:r>
              <a:rPr lang="fa-IR" sz="1200" b="1" dirty="0">
                <a:cs typeface="B Nazanin" panose="00000400000000000000" pitchFamily="2" charset="-78"/>
              </a:rPr>
              <a:t>آرزوهای مادر نسبت به فرزند خویش </a:t>
            </a:r>
            <a:r>
              <a:rPr lang="fa-IR" sz="1200" b="1" dirty="0" smtClean="0">
                <a:cs typeface="B Nazanin" panose="00000400000000000000" pitchFamily="2" charset="-78"/>
              </a:rPr>
              <a:t> </a:t>
            </a:r>
            <a:r>
              <a:rPr lang="fa-IR" sz="1200" b="1" dirty="0">
                <a:cs typeface="B Nazanin" panose="00000400000000000000" pitchFamily="2" charset="-78"/>
              </a:rPr>
              <a:t>است : </a:t>
            </a: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                                   </a:t>
            </a:r>
            <a:r>
              <a:rPr lang="fa-IR" sz="1200" b="1" dirty="0" smtClean="0">
                <a:cs typeface="B Nazanin" panose="00000400000000000000" pitchFamily="2" charset="-78"/>
              </a:rPr>
              <a:t>        لالا ، </a:t>
            </a:r>
            <a:r>
              <a:rPr lang="fa-IR" sz="1200" b="1" dirty="0">
                <a:cs typeface="B Nazanin" panose="00000400000000000000" pitchFamily="2" charset="-78"/>
              </a:rPr>
              <a:t>لالا گل </a:t>
            </a:r>
            <a:r>
              <a:rPr lang="fa-IR" sz="1200" b="1" dirty="0" smtClean="0">
                <a:cs typeface="B Nazanin" panose="00000400000000000000" pitchFamily="2" charset="-78"/>
              </a:rPr>
              <a:t>پونه          </a:t>
            </a:r>
            <a:r>
              <a:rPr lang="fa-IR" sz="1200" b="1" dirty="0">
                <a:cs typeface="B Nazanin" panose="00000400000000000000" pitchFamily="2" charset="-78"/>
              </a:rPr>
              <a:t>گل زیبای </a:t>
            </a:r>
            <a:r>
              <a:rPr lang="fa-IR" sz="1200" b="1" dirty="0" smtClean="0">
                <a:cs typeface="B Nazanin" panose="00000400000000000000" pitchFamily="2" charset="-78"/>
              </a:rPr>
              <a:t>بابونه</a:t>
            </a:r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 smtClean="0">
                <a:cs typeface="B Nazanin" panose="00000400000000000000" pitchFamily="2" charset="-78"/>
              </a:rPr>
              <a:t>                                  بپوش </a:t>
            </a:r>
            <a:r>
              <a:rPr lang="fa-IR" sz="1200" b="1" dirty="0">
                <a:cs typeface="B Nazanin" panose="00000400000000000000" pitchFamily="2" charset="-78"/>
              </a:rPr>
              <a:t>از برگ گل پیرهن       هوا گرمه تابستونه </a:t>
            </a:r>
            <a:endParaRPr lang="fa-IR" sz="1200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 smtClean="0">
                <a:cs typeface="B Nazanin" panose="00000400000000000000" pitchFamily="2" charset="-78"/>
              </a:rPr>
              <a:t>                                                                 ----</a:t>
            </a:r>
          </a:p>
          <a:p>
            <a:pPr algn="r" rtl="1"/>
            <a:r>
              <a:rPr lang="fa-IR" sz="1200" b="1" dirty="0" smtClean="0">
                <a:cs typeface="B Nazanin" panose="00000400000000000000" pitchFamily="2" charset="-78"/>
              </a:rPr>
              <a:t>                                       لالا ،لالا </a:t>
            </a:r>
            <a:r>
              <a:rPr lang="fa-IR" sz="1200" b="1" dirty="0">
                <a:cs typeface="B Nazanin" panose="00000400000000000000" pitchFamily="2" charset="-78"/>
              </a:rPr>
              <a:t>گل تازه    </a:t>
            </a:r>
            <a:r>
              <a:rPr lang="fa-IR" sz="1200" b="1" dirty="0" smtClean="0">
                <a:cs typeface="B Nazanin" panose="00000400000000000000" pitchFamily="2" charset="-78"/>
              </a:rPr>
              <a:t>        </a:t>
            </a:r>
            <a:r>
              <a:rPr lang="fa-IR" sz="1200" b="1" dirty="0">
                <a:cs typeface="B Nazanin" panose="00000400000000000000" pitchFamily="2" charset="-78"/>
              </a:rPr>
              <a:t>که شبها چشم تو بازه</a:t>
            </a: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                            </a:t>
            </a:r>
            <a:r>
              <a:rPr lang="fa-IR" sz="1200" b="1" dirty="0" smtClean="0">
                <a:cs typeface="B Nazanin" panose="00000400000000000000" pitchFamily="2" charset="-78"/>
              </a:rPr>
              <a:t>       </a:t>
            </a:r>
            <a:r>
              <a:rPr lang="fa-IR" sz="1200" b="1" dirty="0">
                <a:cs typeface="B Nazanin" panose="00000400000000000000" pitchFamily="2" charset="-78"/>
              </a:rPr>
              <a:t>ببین دنیا پر از </a:t>
            </a:r>
            <a:r>
              <a:rPr lang="fa-IR" sz="1200" b="1" dirty="0" smtClean="0">
                <a:cs typeface="B Nazanin" panose="00000400000000000000" pitchFamily="2" charset="-78"/>
              </a:rPr>
              <a:t>رنگه        </a:t>
            </a:r>
            <a:r>
              <a:rPr lang="fa-IR" sz="1200" b="1" dirty="0">
                <a:cs typeface="B Nazanin" panose="00000400000000000000" pitchFamily="2" charset="-78"/>
              </a:rPr>
              <a:t>ببین دنیا پر از </a:t>
            </a:r>
            <a:r>
              <a:rPr lang="fa-IR" sz="1200" b="1" dirty="0" smtClean="0">
                <a:cs typeface="B Nazanin" panose="00000400000000000000" pitchFamily="2" charset="-78"/>
              </a:rPr>
              <a:t>رازه</a:t>
            </a: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ب: سرود </a:t>
            </a:r>
            <a:r>
              <a:rPr lang="fa-IR" sz="1200" b="1" dirty="0" smtClean="0">
                <a:cs typeface="B Nazanin" panose="00000400000000000000" pitchFamily="2" charset="-78"/>
              </a:rPr>
              <a:t> : سرود و ترانه نیز از بیان احساسات جاری زندگی مثل فلسفۀ حیات ، شادی ، غم ، احساس آزادگی ، دلاوری ، ستایش ،توصیف عناصر طبیعت  و... .</a:t>
            </a:r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پ- </a:t>
            </a:r>
            <a:r>
              <a:rPr lang="fa-IR" sz="1200" b="1" dirty="0" smtClean="0">
                <a:cs typeface="B Nazanin" panose="00000400000000000000" pitchFamily="2" charset="-78"/>
              </a:rPr>
              <a:t>ترانه : اغلب،  اشعار کوتاه با آهنگ های شاد یا حزین برای بیان مسائل زندگی است که بر زبان مردم جاری می شود.</a:t>
            </a: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 اگرغم را چو آتش دود بودی     جهان تاریک بودی </a:t>
            </a:r>
            <a:r>
              <a:rPr lang="fa-IR" sz="1200" b="1" dirty="0" smtClean="0">
                <a:cs typeface="B Nazanin" panose="00000400000000000000" pitchFamily="2" charset="-78"/>
              </a:rPr>
              <a:t>جاودانه</a:t>
            </a:r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   در این گیتی سراسر گر بگردی     خردمندی نیابی شادمانه   (شهید بلخی)</a:t>
            </a:r>
          </a:p>
          <a:p>
            <a:pPr algn="r" rtl="1"/>
            <a:r>
              <a:rPr lang="fa-IR" sz="1200" b="1" dirty="0" smtClean="0">
                <a:cs typeface="B Nazanin" panose="00000400000000000000" pitchFamily="2" charset="-78"/>
              </a:rPr>
              <a:t>بیا </a:t>
            </a:r>
            <a:r>
              <a:rPr lang="fa-IR" sz="1200" b="1" dirty="0">
                <a:cs typeface="B Nazanin" panose="00000400000000000000" pitchFamily="2" charset="-78"/>
              </a:rPr>
              <a:t>جانا که دنیا را وفا نیست               جُوِی راحت  در این محنت سرا </a:t>
            </a:r>
            <a:r>
              <a:rPr lang="fa-IR" sz="1200" b="1" dirty="0" smtClean="0">
                <a:cs typeface="B Nazanin" panose="00000400000000000000" pitchFamily="2" charset="-78"/>
              </a:rPr>
              <a:t>نیست</a:t>
            </a:r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 درین ره هرچه " فایز"  دیده بگشود      ز همراهان اثر جز نقش پا نیست    (فایز دشتستانی )</a:t>
            </a: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endParaRPr lang="en-US" sz="1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1350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dirty="0"/>
              <a:t>برخورداری شعر عامیانه از موسیقی پر جنب و جوش وزن و قافیه زنده با گویا بودن طبیعت و پدیده های آن ،  لحظه های با معنا و بی معنا و  اهنگ، شادی بخش</a:t>
            </a:r>
            <a:r>
              <a:rPr lang="fa-IR" dirty="0" smtClean="0"/>
              <a:t>، </a:t>
            </a:r>
            <a:r>
              <a:rPr lang="fa-IR" dirty="0"/>
              <a:t>حزن آور،  اندیشه برانگیز،  بازی ساز </a:t>
            </a:r>
            <a:r>
              <a:rPr lang="fa-IR" dirty="0" smtClean="0"/>
              <a:t>و حرکت </a:t>
            </a:r>
            <a:r>
              <a:rPr lang="fa-IR" dirty="0"/>
              <a:t>آفرین  علاوه بر سر گرم کردن کودکان ، الهام بخش شاعران گروه‌های </a:t>
            </a:r>
            <a:r>
              <a:rPr lang="fa-IR" dirty="0" smtClean="0"/>
              <a:t>سِنّی </a:t>
            </a:r>
            <a:r>
              <a:rPr lang="fa-IR" dirty="0"/>
              <a:t>نیز هست </a:t>
            </a:r>
            <a:r>
              <a:rPr lang="fa-IR" dirty="0" smtClean="0"/>
              <a:t>. </a:t>
            </a:r>
          </a:p>
          <a:p>
            <a:pPr algn="ctr" rtl="1"/>
            <a:r>
              <a:rPr lang="fa-IR" dirty="0" smtClean="0"/>
              <a:t>     ما </a:t>
            </a:r>
            <a:r>
              <a:rPr lang="fa-IR" dirty="0"/>
              <a:t>کودکانیم      شیرین </a:t>
            </a:r>
            <a:r>
              <a:rPr lang="fa-IR" dirty="0" smtClean="0"/>
              <a:t>زبانیم</a:t>
            </a:r>
            <a:endParaRPr lang="fa-IR" dirty="0"/>
          </a:p>
          <a:p>
            <a:pPr algn="ctr" rtl="1"/>
            <a:r>
              <a:rPr lang="fa-IR" dirty="0" smtClean="0"/>
              <a:t>تنها </a:t>
            </a:r>
            <a:r>
              <a:rPr lang="fa-IR" dirty="0"/>
              <a:t>و باهم      کتاب می خوانیم</a:t>
            </a:r>
          </a:p>
          <a:p>
            <a:pPr algn="ctr" rtl="1"/>
            <a:endParaRPr lang="fa-IR" dirty="0"/>
          </a:p>
          <a:p>
            <a:pPr algn="ctr" rtl="1"/>
            <a:r>
              <a:rPr lang="fa-IR" dirty="0"/>
              <a:t>  ما  در دبستان    شادیم و </a:t>
            </a:r>
            <a:r>
              <a:rPr lang="fa-IR" dirty="0" smtClean="0"/>
              <a:t>خندان</a:t>
            </a:r>
            <a:endParaRPr lang="fa-IR" dirty="0"/>
          </a:p>
          <a:p>
            <a:pPr algn="ctr" rtl="1"/>
            <a:r>
              <a:rPr lang="fa-IR" dirty="0"/>
              <a:t> چون گل که دارد    جا در گلستان</a:t>
            </a:r>
          </a:p>
          <a:p>
            <a:pPr algn="ctr" rtl="1"/>
            <a:endParaRPr lang="fa-IR" dirty="0"/>
          </a:p>
          <a:p>
            <a:pPr algn="ctr" rtl="1"/>
            <a:r>
              <a:rPr lang="fa-IR" dirty="0"/>
              <a:t> گفتار ما خوب     هر کار ما خوب</a:t>
            </a:r>
          </a:p>
          <a:p>
            <a:pPr algn="ctr" rtl="1"/>
            <a:r>
              <a:rPr lang="fa-IR" smtClean="0"/>
              <a:t>با </a:t>
            </a:r>
            <a:r>
              <a:rPr lang="fa-IR" dirty="0"/>
              <a:t>هر کسی هست    که رفتار ما خوب</a:t>
            </a: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3242650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قالب های نثر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8039"/>
            <a:ext cx="8596668" cy="4663323"/>
          </a:xfrm>
        </p:spPr>
        <p:txBody>
          <a:bodyPr>
            <a:normAutofit fontScale="92500"/>
          </a:bodyPr>
          <a:lstStyle/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قالب های نثر:  ۱- روایی   ۲- غیر روایی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 در درس  جلسه اول  در مورد  نثر روایی بحث کردیم  و متوجه شدیم که  نثر روایی به نثری گفته می‌شود که  موضوعی را روایت کند  مثل تعریف کردن قصه یا داستان.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 بحث امروز ما  نثر غیر روایی است.  از نام این نوع نثر پیداست که  نباید چیزی را روایت کنیم. بلکه  موضوعی را نظم و سامان می دهیم و به دیگران گزارش می کنیم یا نظرمان را طرح می کنیم.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قالبهای نثر غیرروایی    ۱-  مقاله :  از ریشۀ " قول"  به معنای گفته یا گفتن است.  هرگاه  در مورد  موضوعی  تحقیق کنید  و نتیجۀ تحقیق تان را  به صورت نوشته ای  به مخاطبان ارائه کنید. ساختار مقاله  سه بخش عمده دارد :  مقدمه ،  متن  و  فرجام</a:t>
            </a:r>
            <a:r>
              <a:rPr lang="fa-IR" sz="1600" b="1" dirty="0" smtClean="0">
                <a:cs typeface="B Nazanin" panose="00000400000000000000" pitchFamily="2" charset="-78"/>
              </a:rPr>
              <a:t>.</a:t>
            </a:r>
          </a:p>
          <a:p>
            <a:pPr algn="r" rtl="1"/>
            <a:r>
              <a:rPr lang="fa-IR" sz="1600" b="1" dirty="0" smtClean="0">
                <a:cs typeface="B Nazanin" panose="00000400000000000000" pitchFamily="2" charset="-78"/>
              </a:rPr>
              <a:t>2- گزارش </a:t>
            </a:r>
            <a:r>
              <a:rPr lang="fa-IR" sz="1600" b="1" dirty="0">
                <a:cs typeface="B Nazanin" panose="00000400000000000000" pitchFamily="2" charset="-78"/>
              </a:rPr>
              <a:t>: گزارش  اسم مصدر از "گزاردن " به معنای شرح ، تفسیر ، انجام دادن ، رسانیدن است و در اصطلاح  ، اطلاع رسانی رسمی یا غیر رسمی پیرامون یک موضوع ، رویداد ، مکان ، شخص ، سفر و...  به مخاطبی خاص یا مخاطبان عام است. 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گزارش، قالبی عام و فراگیر برای اطلاع رسانی  درباره واقعیت های محیط زندگی گروه های سنی فعالیت‌های  اجتماعی است.</a:t>
            </a:r>
            <a:endParaRPr lang="en-US" sz="16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88142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58839"/>
            <a:ext cx="8596668" cy="1320800"/>
          </a:xfrm>
        </p:spPr>
        <p:txBody>
          <a:bodyPr/>
          <a:lstStyle/>
          <a:p>
            <a:r>
              <a:rPr lang="fa-IR" dirty="0" smtClean="0"/>
              <a:t>قالب های نثر غیر روایی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39403"/>
            <a:ext cx="8596668" cy="4701959"/>
          </a:xfrm>
        </p:spPr>
        <p:txBody>
          <a:bodyPr>
            <a:normAutofit/>
          </a:bodyPr>
          <a:lstStyle/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۳-  زندگی نامه :  گزارش ،  شرح یا بازآفرینی  یک زندگی است که بر پایۀ واقعیت و به یاری سند ها ، مدرک ها ، خاطره ها و شاهد های در دسترس نوشته می شود.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زندگی نامه قالبی ویژه  برای شناسایی  تجربه های زندگی  افراد بزرگ مثل دانشمندان  و بزرگان  به گروه های سنّی است.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 ممکن است  شخصی  زندگی نامه خود را برای دیگران بنویسد . آن را" اتوبیوگرافی"  می نامند.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برای نوشتن و پرداختن متن زندگی نامۀ  شخص مورد نظر باید به این موارد توجه کرد :  پژوهش های پیرامون زندگی وی ،  تدوین حوادث دوره های کودکی ، نوجوانی ، جوانی ، میان سالی ، پیری  و پس از مرگ او در بستر تاریخ اجتماعی ، سیاسی و عامل های اثرگذار در زندگی وی در هر دوره  و تاثیر او او بر زندگی مردم.</a:t>
            </a:r>
            <a:endParaRPr lang="en-US" sz="16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199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قالب های نثر روایی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71977"/>
            <a:ext cx="8596668" cy="4906851"/>
          </a:xfrm>
        </p:spPr>
        <p:txBody>
          <a:bodyPr>
            <a:normAutofit fontScale="40000" lnSpcReduction="20000"/>
          </a:bodyPr>
          <a:lstStyle/>
          <a:p>
            <a:pPr algn="r" rtl="1"/>
            <a:r>
              <a:rPr lang="fa-IR" dirty="0"/>
              <a:t> </a:t>
            </a:r>
            <a:r>
              <a:rPr lang="fa-IR" sz="3000" b="1" dirty="0"/>
              <a:t>اگر برای کودک و نوجوان مقاله ای بنویسید ،  باید ویژگی های را  رعایت کنید: </a:t>
            </a:r>
          </a:p>
          <a:p>
            <a:pPr algn="r" rtl="1"/>
            <a:endParaRPr lang="fa-IR" sz="3000" b="1" dirty="0"/>
          </a:p>
          <a:p>
            <a:pPr algn="r" rtl="1"/>
            <a:r>
              <a:rPr lang="fa-IR" sz="3000" b="1" dirty="0"/>
              <a:t> الف- استفاده از واژه های آشنا برای کودکان و نوجوانان  هر عصر و منطقه</a:t>
            </a:r>
          </a:p>
          <a:p>
            <a:pPr algn="r" rtl="1"/>
            <a:endParaRPr lang="fa-IR" sz="3000" b="1" dirty="0"/>
          </a:p>
          <a:p>
            <a:pPr algn="r" rtl="1"/>
            <a:r>
              <a:rPr lang="fa-IR" sz="3000" b="1" dirty="0"/>
              <a:t>ب-  استفاده از واژه های چند بخشی سازگار با توان و آگاهی های گروه های سِنّی</a:t>
            </a:r>
          </a:p>
          <a:p>
            <a:pPr algn="r" rtl="1"/>
            <a:endParaRPr lang="fa-IR" sz="3000" b="1" dirty="0"/>
          </a:p>
          <a:p>
            <a:pPr algn="r" rtl="1"/>
            <a:r>
              <a:rPr lang="fa-IR" sz="3000" b="1" dirty="0"/>
              <a:t>پ-  استفاده از تکرار واژه های مترادف برای شناساندن واژه های نا آشنا</a:t>
            </a:r>
          </a:p>
          <a:p>
            <a:pPr algn="r" rtl="1"/>
            <a:endParaRPr lang="fa-IR" sz="3000" b="1" dirty="0"/>
          </a:p>
          <a:p>
            <a:pPr algn="r" rtl="1"/>
            <a:r>
              <a:rPr lang="fa-IR" sz="3000" b="1" dirty="0"/>
              <a:t>ت-  اِعراب  (حرکه ) گذاری واژه های دشوار و نا آشنا</a:t>
            </a:r>
          </a:p>
          <a:p>
            <a:pPr algn="r" rtl="1"/>
            <a:endParaRPr lang="fa-IR" sz="3000" b="1" dirty="0"/>
          </a:p>
          <a:p>
            <a:pPr algn="r" rtl="1"/>
            <a:r>
              <a:rPr lang="fa-IR" sz="3000" b="1" dirty="0"/>
              <a:t>ث-  درست نویسی واژه ها  و پرهیز از شکستن  آن ها</a:t>
            </a:r>
          </a:p>
          <a:p>
            <a:pPr algn="r" rtl="1"/>
            <a:endParaRPr lang="fa-IR" sz="3000" b="1" dirty="0"/>
          </a:p>
          <a:p>
            <a:pPr algn="r" rtl="1"/>
            <a:r>
              <a:rPr lang="fa-IR" sz="3000" b="1" dirty="0"/>
              <a:t>ج-  کوتاه نوشتن  جمله ها و عبارت ها</a:t>
            </a:r>
          </a:p>
          <a:p>
            <a:pPr algn="r" rtl="1"/>
            <a:endParaRPr lang="fa-IR" sz="3000" b="1" dirty="0"/>
          </a:p>
          <a:p>
            <a:pPr algn="r" rtl="1"/>
            <a:r>
              <a:rPr lang="fa-IR" sz="3000" b="1" dirty="0"/>
              <a:t>چ-  استفاده محدود از نشانه های خط فارسی برای شناساندن تدریجی آن به گروه های سِنّی</a:t>
            </a:r>
          </a:p>
          <a:p>
            <a:endParaRPr lang="fa-IR" sz="3000" b="1" dirty="0"/>
          </a:p>
          <a:p>
            <a:pPr algn="r" rtl="1"/>
            <a:r>
              <a:rPr lang="fa-IR" sz="3000" b="1" dirty="0"/>
              <a:t>ح-  ویرایش متن (رعایت درست نویسی و نشانه گذاری  نگارشی)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444101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قالب های نظم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8009"/>
            <a:ext cx="8596668" cy="4768244"/>
          </a:xfrm>
        </p:spPr>
        <p:txBody>
          <a:bodyPr>
            <a:normAutofit fontScale="77500" lnSpcReduction="20000"/>
          </a:bodyPr>
          <a:lstStyle/>
          <a:p>
            <a:pPr algn="just" rtl="1"/>
            <a:r>
              <a:rPr lang="fa-IR" sz="1600" b="1" dirty="0">
                <a:cs typeface="B Nazanin" panose="00000400000000000000" pitchFamily="2" charset="-78"/>
              </a:rPr>
              <a:t>هرگاه کلمات مورد  نظر را  مثل دانه های مروارید  که در نخ کشیده باشند ، مرتب کنید و آن را مطابق قواعد وزن و موسیقی خاص  در کنار هم بچینید ،  </a:t>
            </a:r>
            <a:r>
              <a:rPr lang="fa-IR" sz="1600" b="1" dirty="0" smtClean="0">
                <a:cs typeface="B Nazanin" panose="00000400000000000000" pitchFamily="2" charset="-78"/>
              </a:rPr>
              <a:t>نظم</a:t>
            </a:r>
          </a:p>
          <a:p>
            <a:pPr algn="just" rtl="1"/>
            <a:r>
              <a:rPr lang="fa-IR" sz="1600" b="1" dirty="0" smtClean="0">
                <a:cs typeface="B Nazanin" panose="00000400000000000000" pitchFamily="2" charset="-78"/>
              </a:rPr>
              <a:t> </a:t>
            </a:r>
            <a:r>
              <a:rPr lang="fa-IR" sz="1600" b="1" dirty="0">
                <a:cs typeface="B Nazanin" panose="00000400000000000000" pitchFamily="2" charset="-78"/>
              </a:rPr>
              <a:t>نوشته اید.  اگر زینت و زیوری  به آخر آنها بیفزایید  قافیه و ردیف هم درست کرده‌اید. اگر در موارد بالا،   عنصرخیال را هم  اضافه کنید،  نظم به شعر تبدیل می شود</a:t>
            </a:r>
            <a:r>
              <a:rPr lang="fa-IR" sz="1600" b="1" dirty="0" smtClean="0">
                <a:cs typeface="B Nazanin" panose="00000400000000000000" pitchFamily="2" charset="-78"/>
              </a:rPr>
              <a:t>.</a:t>
            </a:r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نظم هم مثل نثر،  به  روایی و غیر روایی تقسیم می شود</a:t>
            </a:r>
            <a:r>
              <a:rPr lang="fa-IR" sz="1600" b="1" dirty="0" smtClean="0">
                <a:cs typeface="B Nazanin" panose="00000400000000000000" pitchFamily="2" charset="-78"/>
              </a:rPr>
              <a:t>.</a:t>
            </a: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نظم روایی ( قصۀ منظوم)   هر گاه به جای نثر ،  قصه و داستان به نظم  نوشته شود ، نظم روایی نوشته شده است.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یقین همه شما داستان های  منظوم  کتاب های درسی را  به یاد دارید  مثل :  روباه و زاغ،  چشمه و سنگ و...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داستان بز زنگوله پا که سه بزغاله به نام های شنگول ، منگول و حبه انگور داشت :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                       روزگاری داشت، یک بز دانا       بر سرکوه خانه ای زیبا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                      در خانه خود،زندگی می کرد        سه تا بچه داشت، همه زرد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                     شنگول و منگول،حبّۀ انگور          سه تا بزغاله ، زیبا و پرشور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                 روزی آن بزی ، گفت: "ای بچه ها    باید بروم، به سوی صحرا... </a:t>
            </a:r>
            <a:endParaRPr lang="en-US" sz="16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3171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نظم غیر روایی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0888"/>
            <a:ext cx="8596668" cy="4600819"/>
          </a:xfrm>
        </p:spPr>
        <p:txBody>
          <a:bodyPr>
            <a:noAutofit/>
          </a:bodyPr>
          <a:lstStyle/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نظم غیر روایی ،نوعی از نظم است  که در آنروایت داستان یا قصه منظور نیست ، بلکه طرح یک مسئله یا موضوع پس در اینجا منظوراطلاع رسانی یا مطرح کردن یک بحث است.</a:t>
            </a:r>
          </a:p>
          <a:p>
            <a:pPr algn="r" rtl="1"/>
            <a:r>
              <a:rPr lang="fa-IR" sz="1600" b="1" dirty="0" smtClean="0">
                <a:cs typeface="B Nazanin" panose="00000400000000000000" pitchFamily="2" charset="-78"/>
              </a:rPr>
              <a:t>بازی </a:t>
            </a:r>
            <a:r>
              <a:rPr lang="fa-IR" sz="1600" b="1" dirty="0">
                <a:cs typeface="B Nazanin" panose="00000400000000000000" pitchFamily="2" charset="-78"/>
              </a:rPr>
              <a:t>های منظوم از نوع  نظم غیر روایی است. </a:t>
            </a:r>
          </a:p>
          <a:p>
            <a:pPr algn="r" rtl="1"/>
            <a:r>
              <a:rPr lang="fa-IR" sz="1600" b="1" dirty="0">
                <a:solidFill>
                  <a:srgbClr val="FF0000"/>
                </a:solidFill>
                <a:cs typeface="B Nazanin" panose="00000400000000000000" pitchFamily="2" charset="-78"/>
              </a:rPr>
              <a:t>۱) نظم های مُهمَل </a:t>
            </a:r>
            <a:r>
              <a:rPr lang="fa-IR" sz="1600" b="1" dirty="0">
                <a:cs typeface="B Nazanin" panose="00000400000000000000" pitchFamily="2" charset="-78"/>
              </a:rPr>
              <a:t>: در بازی‌های منظوم که با شرکت بچه ها،حرکت آن ها و خواندن آنهاهمراه است ، اغلب موسیقی ونظم در حرکت مهم است بعضی مواقع لغات و کلماتی را می بینید که یا چندان معنی روشنی ندارد یا با متن سخنان بازی چندان تناسب ندارد و بیشتر برای ایجاد موسیقی یا قافیه بازی است. این نوع را نظم محمل یا بی معنی نام نهادند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نمونه : اَتَل ، مَتَل توتوله / گاو حسن چه جوره؟ /نه شیر داره نه پستون / شیرشو ببر هندستون/...</a:t>
            </a:r>
          </a:p>
          <a:p>
            <a:pPr algn="r" rtl="1"/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۲)  نظم هایی برای  بازی و سرگرمی (بازی های منظوم ) </a:t>
            </a:r>
            <a:r>
              <a:rPr lang="fa-IR" sz="1600" b="1" dirty="0" smtClean="0">
                <a:cs typeface="B Nazanin" panose="00000400000000000000" pitchFamily="2" charset="-78"/>
              </a:rPr>
              <a:t>: در این نوع سروده هاعلاوه بر موسیقی، وزن و قافیه و       رِنگ (نوا) ، جنب و جوش آفرین و بازی ساز است . بچه هاباید بتوانند آن نظم و نوا  ، دَم بگیرندو شعار بازی خود را       با هم تکرار کنند.</a:t>
            </a:r>
            <a:endParaRPr lang="fa-IR" sz="16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نمونه: عمو زنجیر باف/ -بعله / - زنجیر منو بافتی؟ / -بعله /پشت کوه انداختی؟ /-بعله .</a:t>
            </a:r>
            <a:endParaRPr lang="en-US" sz="16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791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/>
              <a:t>نظم آموزشی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122" y="1365161"/>
            <a:ext cx="8596668" cy="4997002"/>
          </a:xfrm>
        </p:spPr>
        <p:txBody>
          <a:bodyPr>
            <a:noAutofit/>
          </a:bodyPr>
          <a:lstStyle/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همچنان که از نامش پیداست ،از این نظم برای آموزش مطالب به کودکان استفاده می کنند.  آموزشی به دو نوع تقسیم می شود: </a:t>
            </a:r>
          </a:p>
          <a:p>
            <a:pPr algn="r" rtl="1"/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3) نظم آموزشی </a:t>
            </a:r>
            <a:endParaRPr lang="fa-IR" sz="1600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 الف:  نظم آموزشی (غیر رسمی)  نوعی از نظام آموزشی است که با  تکیه بر جنبه های قوی موسیقی و سرود  برخی از مطالب را به کودکان می آموزند. </a:t>
            </a:r>
            <a:r>
              <a:rPr lang="fa-IR" sz="1200" b="1" dirty="0" smtClean="0">
                <a:cs typeface="B Nazanin" panose="00000400000000000000" pitchFamily="2" charset="-78"/>
              </a:rPr>
              <a:t>این نوع نظم تقسیم می شود به: </a:t>
            </a: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●</a:t>
            </a: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مَتَل</a:t>
            </a:r>
            <a:r>
              <a:rPr lang="fa-IR" sz="1200" b="1" dirty="0" smtClean="0">
                <a:cs typeface="B Nazanin" panose="00000400000000000000" pitchFamily="2" charset="-78"/>
              </a:rPr>
              <a:t> </a:t>
            </a:r>
            <a:r>
              <a:rPr lang="fa-IR" sz="1200" b="1" dirty="0">
                <a:cs typeface="B Nazanin" panose="00000400000000000000" pitchFamily="2" charset="-78"/>
              </a:rPr>
              <a:t>: در اصطلاح ادب  به  داستان های موزون با قافیه های جالب توجه، سرگرم کننده ، دنباله دار اطلاق می شود. متل منظوم ، چنین  ویژگی هایی دارد: </a:t>
            </a: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□</a:t>
            </a:r>
            <a:r>
              <a:rPr lang="fa-IR" sz="1200" b="1" dirty="0" smtClean="0">
                <a:cs typeface="B Nazanin" panose="00000400000000000000" pitchFamily="2" charset="-78"/>
              </a:rPr>
              <a:t>-  </a:t>
            </a:r>
            <a:r>
              <a:rPr lang="fa-IR" sz="1200" b="1" dirty="0">
                <a:cs typeface="B Nazanin" panose="00000400000000000000" pitchFamily="2" charset="-78"/>
              </a:rPr>
              <a:t>سرگرم کننده </a:t>
            </a:r>
            <a:r>
              <a:rPr lang="fa-IR" sz="1200" b="1" dirty="0" smtClean="0">
                <a:cs typeface="B Nazanin" panose="00000400000000000000" pitchFamily="2" charset="-78"/>
              </a:rPr>
              <a:t>است. □ - جنبه </a:t>
            </a:r>
            <a:r>
              <a:rPr lang="fa-IR" sz="1200" b="1" dirty="0">
                <a:cs typeface="B Nazanin" panose="00000400000000000000" pitchFamily="2" charset="-78"/>
              </a:rPr>
              <a:t>های آموزشی </a:t>
            </a:r>
            <a:r>
              <a:rPr lang="fa-IR" sz="1200" b="1" dirty="0" smtClean="0">
                <a:cs typeface="B Nazanin" panose="00000400000000000000" pitchFamily="2" charset="-78"/>
              </a:rPr>
              <a:t>دارد. □ - خواندن </a:t>
            </a:r>
            <a:r>
              <a:rPr lang="fa-IR" sz="1200" b="1" dirty="0">
                <a:cs typeface="B Nazanin" panose="00000400000000000000" pitchFamily="2" charset="-78"/>
              </a:rPr>
              <a:t>آن هنگام بازی  باعث جنب و جوش ،  هیجان و شادی کودکان می شود.</a:t>
            </a: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□-  این نوع نظم ،  با معنایی گسترده و عمیق ،  مانند گونه های دیگر ادبیات   عامیانه،  همواره سرچشمه الهام سخنوران بزرگ بوده است.</a:t>
            </a: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□- کلام آن بسیار ساده و دور از پیچیدگی های لفظی و معنوی است</a:t>
            </a:r>
            <a:r>
              <a:rPr lang="fa-IR" sz="1200" b="1" dirty="0" smtClean="0">
                <a:cs typeface="B Nazanin" panose="00000400000000000000" pitchFamily="2" charset="-78"/>
              </a:rPr>
              <a:t>.  - </a:t>
            </a:r>
            <a:r>
              <a:rPr lang="fa-IR" sz="1200" b="1" dirty="0">
                <a:cs typeface="B Nazanin" panose="00000400000000000000" pitchFamily="2" charset="-78"/>
              </a:rPr>
              <a:t>موضوع های آن  گسترده و گوناگون  و گاهی آمیخته با طنز گزنده است.</a:t>
            </a: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□- وزن های ضربی و فولکلوریک دارد  و با قافیه های یکسان ، موسیقی کناری می سازد و با حرکت ،  بازی و آواز قابلیت هماهنگی دارد : </a:t>
            </a:r>
          </a:p>
          <a:p>
            <a:pPr algn="r" rtl="1"/>
            <a:endParaRPr lang="fa-IR" sz="12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 دویدم و دویدم /  سر کوهی رسیدم /  دو تا خاتون دیدم /  یکیش به من نون داد /  یکیش به من آب داد / نون رو خودم خوردم/  آب رو دادم به صحرا /  </a:t>
            </a:r>
            <a:r>
              <a:rPr lang="fa-IR" sz="1200" b="1" dirty="0" smtClean="0">
                <a:cs typeface="B Nazanin" panose="00000400000000000000" pitchFamily="2" charset="-78"/>
              </a:rPr>
              <a:t>صحرا</a:t>
            </a:r>
            <a:endParaRPr lang="en-US" sz="1200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1200" b="1" dirty="0" smtClean="0">
                <a:cs typeface="B Nazanin" panose="00000400000000000000" pitchFamily="2" charset="-78"/>
              </a:rPr>
              <a:t> </a:t>
            </a:r>
            <a:r>
              <a:rPr lang="fa-IR" sz="1200" b="1" dirty="0">
                <a:cs typeface="B Nazanin" panose="00000400000000000000" pitchFamily="2" charset="-78"/>
              </a:rPr>
              <a:t>به من علف داد /  علف رو دادم به بُزی / بُزی  به من شیر داد / شیر رو دادم به بقّال / بقّال به  من مویز داد ... .</a:t>
            </a:r>
            <a:endParaRPr lang="en-US" sz="1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583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001" y="0"/>
            <a:ext cx="8596668" cy="1320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212" y="1635617"/>
            <a:ext cx="8596668" cy="4713667"/>
          </a:xfrm>
        </p:spPr>
        <p:txBody>
          <a:bodyPr>
            <a:noAutofit/>
          </a:bodyPr>
          <a:lstStyle/>
          <a:p>
            <a:pPr algn="r" rtl="1"/>
            <a:r>
              <a:rPr lang="en-US" sz="1400" dirty="0" smtClean="0">
                <a:cs typeface="B Nazanin" panose="00000400000000000000" pitchFamily="2" charset="-78"/>
              </a:rPr>
              <a:t>●</a:t>
            </a:r>
            <a:r>
              <a:rPr lang="fa-IR" sz="1400" dirty="0" smtClean="0">
                <a:cs typeface="B Nazanin" panose="00000400000000000000" pitchFamily="2" charset="-78"/>
              </a:rPr>
              <a:t> </a:t>
            </a: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لُغَز  یا چیستان </a:t>
            </a:r>
            <a:r>
              <a:rPr lang="fa-IR" sz="1400" b="1" dirty="0">
                <a:cs typeface="B Nazanin" panose="00000400000000000000" pitchFamily="2" charset="-78"/>
              </a:rPr>
              <a:t>: سخنی است که گوینده صفت ها و ویژگی های شخص یا چیزی را در آن بیان می شود و بدون اینکه نامی از آن ببرد </a:t>
            </a:r>
            <a:endParaRPr lang="fa-IR" sz="1400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cs typeface="B Nazanin" panose="00000400000000000000" pitchFamily="2" charset="-78"/>
              </a:rPr>
              <a:t>شنونده </a:t>
            </a:r>
            <a:r>
              <a:rPr lang="fa-IR" sz="1400" b="1" dirty="0">
                <a:cs typeface="B Nazanin" panose="00000400000000000000" pitchFamily="2" charset="-78"/>
              </a:rPr>
              <a:t>را به  </a:t>
            </a:r>
            <a:r>
              <a:rPr lang="fa-IR" sz="1400" b="1" dirty="0" smtClean="0">
                <a:cs typeface="B Nazanin" panose="00000400000000000000" pitchFamily="2" charset="-78"/>
              </a:rPr>
              <a:t>پاسخگویی </a:t>
            </a:r>
            <a:r>
              <a:rPr lang="fa-IR" sz="1400" b="1" dirty="0">
                <a:cs typeface="B Nazanin" panose="00000400000000000000" pitchFamily="2" charset="-78"/>
              </a:rPr>
              <a:t>فرا می خواند.  معمولاً آن را با جملۀ "چیست آن ؟ </a:t>
            </a:r>
            <a:r>
              <a:rPr lang="fa-IR" sz="1400" b="1" dirty="0" smtClean="0">
                <a:cs typeface="B Nazanin" panose="00000400000000000000" pitchFamily="2" charset="-78"/>
              </a:rPr>
              <a:t>"شروع </a:t>
            </a:r>
            <a:r>
              <a:rPr lang="fa-IR" sz="1400" b="1" dirty="0">
                <a:cs typeface="B Nazanin" panose="00000400000000000000" pitchFamily="2" charset="-78"/>
              </a:rPr>
              <a:t>می کنند  از این رو  آن را" چیستان"  نیز می </a:t>
            </a:r>
            <a:r>
              <a:rPr lang="fa-IR" sz="1400" b="1" dirty="0" smtClean="0">
                <a:cs typeface="B Nazanin" panose="00000400000000000000" pitchFamily="2" charset="-78"/>
              </a:rPr>
              <a:t>نامند:  </a:t>
            </a:r>
          </a:p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۱- دستمال انار/  پیش زن سالار/ اگه جرات داری/ یکیش رو بردار/ جواب  </a:t>
            </a:r>
            <a:r>
              <a:rPr lang="fa-IR" sz="1400" b="1" dirty="0" smtClean="0">
                <a:cs typeface="B Nazanin" panose="00000400000000000000" pitchFamily="2" charset="-78"/>
              </a:rPr>
              <a:t>  </a:t>
            </a:r>
            <a:r>
              <a:rPr lang="fa-IR" sz="1400" b="1" dirty="0">
                <a:cs typeface="B Nazanin" panose="00000400000000000000" pitchFamily="2" charset="-78"/>
              </a:rPr>
              <a:t>← ← (آتش در منقل </a:t>
            </a:r>
            <a:r>
              <a:rPr lang="fa-IR" sz="1400" b="1" dirty="0" smtClean="0">
                <a:cs typeface="B Nazanin" panose="00000400000000000000" pitchFamily="2" charset="-78"/>
              </a:rPr>
              <a:t>)</a:t>
            </a:r>
            <a:endParaRPr lang="fa-IR" sz="14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۲-  لعبتی چیست  نغز و خاک مزاج      که به آبی است  از جهان </a:t>
            </a:r>
            <a:r>
              <a:rPr lang="fa-IR" sz="1400" b="1" dirty="0" smtClean="0">
                <a:cs typeface="B Nazanin" panose="00000400000000000000" pitchFamily="2" charset="-78"/>
              </a:rPr>
              <a:t>خرسند</a:t>
            </a:r>
            <a:endParaRPr lang="fa-IR" sz="14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      دست بر سر نهاد،  پنداری            به سر خویش می خورد سوگند   جواب  ← ← ( کوزه </a:t>
            </a:r>
            <a:r>
              <a:rPr lang="fa-IR" sz="1400" b="1" dirty="0" smtClean="0">
                <a:cs typeface="B Nazanin" panose="00000400000000000000" pitchFamily="2" charset="-78"/>
              </a:rPr>
              <a:t>)</a:t>
            </a:r>
          </a:p>
          <a:p>
            <a:pPr algn="r" rtl="1"/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معَمّا</a:t>
            </a:r>
            <a:r>
              <a:rPr lang="fa-IR" sz="1400" b="1" dirty="0" smtClean="0">
                <a:cs typeface="B Nazanin" panose="00000400000000000000" pitchFamily="2" charset="-78"/>
              </a:rPr>
              <a:t> </a:t>
            </a:r>
            <a:r>
              <a:rPr lang="fa-IR" sz="1400" b="1" dirty="0">
                <a:cs typeface="B Nazanin" panose="00000400000000000000" pitchFamily="2" charset="-78"/>
              </a:rPr>
              <a:t>:  شناسایی نشانه های رمز گونه از نام یک شخص یا پدیده در قالب شعری کوتاه و مستقل (با رویکرد بازی با حروف و واژگان). گاهی  معانی بسیار پیچیده </a:t>
            </a:r>
            <a:r>
              <a:rPr lang="fa-IR" sz="1400" b="1" dirty="0" smtClean="0">
                <a:cs typeface="B Nazanin" panose="00000400000000000000" pitchFamily="2" charset="-78"/>
              </a:rPr>
              <a:t>و </a:t>
            </a:r>
            <a:r>
              <a:rPr lang="fa-IR" sz="1400" b="1" dirty="0">
                <a:cs typeface="B Nazanin" panose="00000400000000000000" pitchFamily="2" charset="-78"/>
              </a:rPr>
              <a:t>تو در تو  در آن به کار می رود : </a:t>
            </a:r>
          </a:p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         -    آه مقلوب  در میانۀ شب     نام آن ماه مهربان من است </a:t>
            </a:r>
          </a:p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جواب   ( آه مقلوب یعنی برعکس شده پس می شود  </a:t>
            </a:r>
            <a:r>
              <a:rPr lang="fa-IR" sz="1400" b="1" dirty="0" smtClean="0">
                <a:latin typeface="Calibri" panose="020F0502020204030204" pitchFamily="34" charset="0"/>
                <a:cs typeface="B Nazanin" panose="00000400000000000000" pitchFamily="2" charset="-78"/>
              </a:rPr>
              <a:t>←</a:t>
            </a:r>
            <a:r>
              <a:rPr lang="fa-IR" sz="1400" b="1" dirty="0" smtClean="0">
                <a:cs typeface="B Nazanin" panose="00000400000000000000" pitchFamily="2" charset="-78"/>
              </a:rPr>
              <a:t>   </a:t>
            </a:r>
            <a:r>
              <a:rPr lang="fa-IR" sz="1400" b="1" dirty="0">
                <a:cs typeface="B Nazanin" panose="00000400000000000000" pitchFamily="2" charset="-78"/>
              </a:rPr>
              <a:t>ها / اگر کلمۀ "ها " را در میان </a:t>
            </a:r>
            <a:r>
              <a:rPr lang="fa-IR" sz="1400" b="1" dirty="0" smtClean="0">
                <a:cs typeface="B Nazanin" panose="00000400000000000000" pitchFamily="2" charset="-78"/>
              </a:rPr>
              <a:t>کلمۀ شب </a:t>
            </a:r>
            <a:r>
              <a:rPr lang="fa-IR" sz="1400" b="1" dirty="0">
                <a:cs typeface="B Nazanin" panose="00000400000000000000" pitchFamily="2" charset="-78"/>
              </a:rPr>
              <a:t>بگذارید می شود </a:t>
            </a:r>
            <a:r>
              <a:rPr lang="fa-IR" sz="1400" b="1" dirty="0" smtClean="0">
                <a:cs typeface="B Nazanin" panose="00000400000000000000" pitchFamily="2" charset="-78"/>
              </a:rPr>
              <a:t> </a:t>
            </a:r>
            <a:r>
              <a:rPr lang="fa-IR" sz="1400" b="1" dirty="0" smtClean="0">
                <a:latin typeface="Calibri" panose="020F0502020204030204" pitchFamily="34" charset="0"/>
                <a:cs typeface="B Nazanin" panose="00000400000000000000" pitchFamily="2" charset="-78"/>
              </a:rPr>
              <a:t>←</a:t>
            </a:r>
            <a:r>
              <a:rPr lang="fa-IR" sz="1400" b="1" dirty="0" smtClean="0">
                <a:cs typeface="B Nazanin" panose="00000400000000000000" pitchFamily="2" charset="-78"/>
              </a:rPr>
              <a:t>"</a:t>
            </a:r>
            <a:r>
              <a:rPr lang="fa-IR" sz="1400" b="1" dirty="0">
                <a:cs typeface="B Nazanin" panose="00000400000000000000" pitchFamily="2" charset="-78"/>
              </a:rPr>
              <a:t>شهاب "</a:t>
            </a:r>
          </a:p>
          <a:p>
            <a:pPr algn="r" rtl="1"/>
            <a:r>
              <a:rPr lang="fa-IR" sz="1400" b="1" dirty="0" smtClean="0">
                <a:cs typeface="B Nazanin" panose="00000400000000000000" pitchFamily="2" charset="-78"/>
              </a:rPr>
              <a:t>-  </a:t>
            </a:r>
            <a:r>
              <a:rPr lang="fa-IR" sz="1400" b="1" dirty="0">
                <a:cs typeface="B Nazanin" panose="00000400000000000000" pitchFamily="2" charset="-78"/>
              </a:rPr>
              <a:t>دندان اسب بشکن و  شه را  بر او نشان       تا نام آن پری رخ  نسرین بدن </a:t>
            </a:r>
            <a:r>
              <a:rPr lang="fa-IR" sz="1400" b="1" dirty="0" smtClean="0">
                <a:cs typeface="B Nazanin" panose="00000400000000000000" pitchFamily="2" charset="-78"/>
              </a:rPr>
              <a:t>شود</a:t>
            </a:r>
            <a:endParaRPr lang="fa-IR" sz="14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جواب    ( اگر دندانه های اسب را بشکنی می ماند </a:t>
            </a:r>
            <a:r>
              <a:rPr lang="fa-IR" sz="1400" b="1" dirty="0" smtClean="0">
                <a:latin typeface="Calibri" panose="020F0502020204030204" pitchFamily="34" charset="0"/>
                <a:cs typeface="B Nazanin" panose="00000400000000000000" pitchFamily="2" charset="-78"/>
              </a:rPr>
              <a:t>←</a:t>
            </a:r>
            <a:r>
              <a:rPr lang="fa-IR" sz="1400" b="1" dirty="0" smtClean="0">
                <a:cs typeface="B Nazanin" panose="00000400000000000000" pitchFamily="2" charset="-78"/>
              </a:rPr>
              <a:t>  </a:t>
            </a:r>
            <a:r>
              <a:rPr lang="fa-IR" sz="1400" b="1" dirty="0">
                <a:cs typeface="B Nazanin" panose="00000400000000000000" pitchFamily="2" charset="-78"/>
              </a:rPr>
              <a:t>اب و اگر شه را به اول آن بیاوری ( برآن سوار کنی ، می شود </a:t>
            </a:r>
            <a:r>
              <a:rPr lang="fa-IR" sz="1400" b="1" dirty="0" smtClean="0">
                <a:cs typeface="B Nazanin" panose="00000400000000000000" pitchFamily="2" charset="-78"/>
              </a:rPr>
              <a:t>شهاب) </a:t>
            </a:r>
          </a:p>
          <a:p>
            <a:pPr algn="r" rtl="1"/>
            <a:r>
              <a:rPr lang="fa-IR" sz="1400" b="1" dirty="0" smtClean="0">
                <a:cs typeface="B Nazanin" panose="00000400000000000000" pitchFamily="2" charset="-78"/>
              </a:rPr>
              <a:t>تفاوت اغز و معما در این است که در لغز هرچه بیشتر توضیح داده شود ، فهمیدنش راحت تر می شود یعنی ما به مقصود نزدیک تر می شویم اما در معما هر چه توضیحات بیشتر بشود ، ما از مطلب دورتر می شویم.</a:t>
            </a:r>
            <a:endParaRPr lang="en-US" sz="1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65728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90293"/>
            <a:ext cx="8596668" cy="879707"/>
          </a:xfrm>
        </p:spPr>
        <p:txBody>
          <a:bodyPr>
            <a:normAutofit fontScale="90000"/>
          </a:bodyPr>
          <a:lstStyle/>
          <a:p>
            <a:pPr algn="ctr"/>
            <a:r>
              <a:rPr lang="fa-IR" b="1" dirty="0" smtClean="0">
                <a:cs typeface="B Nazanin" panose="00000400000000000000" pitchFamily="2" charset="-78"/>
              </a:rPr>
              <a:t> </a:t>
            </a:r>
            <a:r>
              <a:rPr lang="fa-IR" b="1" dirty="0">
                <a:cs typeface="B Nazanin" panose="00000400000000000000" pitchFamily="2" charset="-78"/>
              </a:rPr>
              <a:t>ب : نظم آموزشی (رسمی )</a:t>
            </a:r>
            <a:br>
              <a:rPr lang="fa-IR" b="1" dirty="0"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754" y="1270000"/>
            <a:ext cx="8596668" cy="4829717"/>
          </a:xfrm>
        </p:spPr>
        <p:txBody>
          <a:bodyPr>
            <a:normAutofit/>
          </a:bodyPr>
          <a:lstStyle/>
          <a:p>
            <a:pPr algn="r" rtl="1"/>
            <a:r>
              <a:rPr lang="fa-IR" sz="1400" b="1" dirty="0" smtClean="0">
                <a:cs typeface="B Nazanin" panose="00000400000000000000" pitchFamily="2" charset="-78"/>
              </a:rPr>
              <a:t>۱- </a:t>
            </a:r>
            <a:r>
              <a:rPr lang="fa-IR" sz="1400" b="1" dirty="0" smtClean="0">
                <a:cs typeface="B Nazanin" panose="00000400000000000000" pitchFamily="2" charset="-78"/>
              </a:rPr>
              <a:t>درسی – مهارتی </a:t>
            </a:r>
            <a:r>
              <a:rPr lang="fa-IR" sz="1400" b="1" dirty="0">
                <a:cs typeface="B Nazanin" panose="00000400000000000000" pitchFamily="2" charset="-78"/>
              </a:rPr>
              <a:t>:از زمان های قدیم  در مکتب خانه ها برای یادگیری آسان تر مطالب  و ماندگاری در ذهن دانش آموزان از روش منظوم کردن مطالب استفاده می کردند کتاب های خاصی به نام نصاب  این کار اختصاص داشتند  از جمله نصاب الصبیان اثر ابونصر </a:t>
            </a:r>
            <a:r>
              <a:rPr lang="fa-IR" sz="1400" b="1" dirty="0" smtClean="0">
                <a:cs typeface="B Nazanin" panose="00000400000000000000" pitchFamily="2" charset="-78"/>
              </a:rPr>
              <a:t>فراهی.در این دو بیت شاعر می خواهد به کودکان مکتب یاد بدهد که این حروف در هر کلمه ای باشد، فارسی نیست: </a:t>
            </a:r>
          </a:p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هشت حرف است آن که اندر فارسی  ناید همی      تا نیاموزی نباشی </a:t>
            </a:r>
            <a:r>
              <a:rPr lang="fa-IR" sz="1400" b="1" dirty="0" smtClean="0">
                <a:cs typeface="B Nazanin" panose="00000400000000000000" pitchFamily="2" charset="-78"/>
              </a:rPr>
              <a:t>اندرین  </a:t>
            </a:r>
            <a:r>
              <a:rPr lang="fa-IR" sz="1400" b="1" dirty="0">
                <a:cs typeface="B Nazanin" panose="00000400000000000000" pitchFamily="2" charset="-78"/>
              </a:rPr>
              <a:t>معنی </a:t>
            </a:r>
            <a:r>
              <a:rPr lang="fa-IR" sz="1400" b="1" dirty="0" smtClean="0">
                <a:cs typeface="B Nazanin" panose="00000400000000000000" pitchFamily="2" charset="-78"/>
              </a:rPr>
              <a:t>معاف</a:t>
            </a:r>
            <a:endParaRPr lang="fa-IR" sz="14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 بشنو اکنون  آن کدام است آن حروف و یادگیر   تا و حا و صاد و طا و طا و عین وقاف </a:t>
            </a:r>
            <a:endParaRPr lang="fa-IR" sz="1400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cs typeface="B Nazanin" panose="00000400000000000000" pitchFamily="2" charset="-78"/>
              </a:rPr>
              <a:t>  ۲- آموزشی –تربیتی (اخلاقی ) </a:t>
            </a:r>
            <a:r>
              <a:rPr lang="fa-IR" sz="1400" b="1" dirty="0">
                <a:cs typeface="B Nazanin" panose="00000400000000000000" pitchFamily="2" charset="-78"/>
              </a:rPr>
              <a:t>این نوع از نظم  که ساده کوتاه و با قافیه های  غنی و زیبا گفته می شود برای آموزش فضایل اخلاقی و تربیتی به کودکان مناسب است : </a:t>
            </a:r>
          </a:p>
          <a:p>
            <a:pPr marL="0" indent="0" algn="r" rtl="1">
              <a:buNone/>
            </a:pPr>
            <a:r>
              <a:rPr lang="fa-IR" sz="1400" b="1" dirty="0" smtClean="0">
                <a:cs typeface="B Nazanin" panose="00000400000000000000" pitchFamily="2" charset="-78"/>
              </a:rPr>
              <a:t>                     هان </a:t>
            </a:r>
            <a:r>
              <a:rPr lang="fa-IR" sz="1400" b="1" dirty="0">
                <a:cs typeface="B Nazanin" panose="00000400000000000000" pitchFamily="2" charset="-78"/>
              </a:rPr>
              <a:t>ای پسر عزیز و دلبند        </a:t>
            </a:r>
            <a:r>
              <a:rPr lang="fa-IR" sz="1400" b="1" dirty="0" smtClean="0">
                <a:cs typeface="B Nazanin" panose="00000400000000000000" pitchFamily="2" charset="-78"/>
              </a:rPr>
              <a:t>      </a:t>
            </a:r>
            <a:r>
              <a:rPr lang="fa-IR" sz="1400" b="1" dirty="0">
                <a:cs typeface="B Nazanin" panose="00000400000000000000" pitchFamily="2" charset="-78"/>
              </a:rPr>
              <a:t>بشنو ز پدر نصیحتی </a:t>
            </a:r>
            <a:r>
              <a:rPr lang="fa-IR" sz="1400" b="1" dirty="0" smtClean="0">
                <a:cs typeface="B Nazanin" panose="00000400000000000000" pitchFamily="2" charset="-78"/>
              </a:rPr>
              <a:t>چند</a:t>
            </a:r>
            <a:endParaRPr lang="fa-IR" sz="14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 </a:t>
            </a:r>
            <a:r>
              <a:rPr lang="fa-IR" sz="1400" b="1" dirty="0" smtClean="0">
                <a:cs typeface="B Nazanin" panose="00000400000000000000" pitchFamily="2" charset="-78"/>
              </a:rPr>
              <a:t>       می </a:t>
            </a:r>
            <a:r>
              <a:rPr lang="fa-IR" sz="1400" b="1" dirty="0">
                <a:cs typeface="B Nazanin" panose="00000400000000000000" pitchFamily="2" charset="-78"/>
              </a:rPr>
              <a:t>باش به عمر خود سحرخیز    </a:t>
            </a:r>
            <a:r>
              <a:rPr lang="fa-IR" sz="1400" b="1" dirty="0" smtClean="0">
                <a:cs typeface="B Nazanin" panose="00000400000000000000" pitchFamily="2" charset="-78"/>
              </a:rPr>
              <a:t>       </a:t>
            </a:r>
            <a:r>
              <a:rPr lang="fa-IR" sz="1400" b="1" dirty="0">
                <a:cs typeface="B Nazanin" panose="00000400000000000000" pitchFamily="2" charset="-78"/>
              </a:rPr>
              <a:t>و از خواب سحر گهان </a:t>
            </a:r>
            <a:r>
              <a:rPr lang="fa-IR" sz="1400" b="1" dirty="0" smtClean="0">
                <a:cs typeface="B Nazanin" panose="00000400000000000000" pitchFamily="2" charset="-78"/>
              </a:rPr>
              <a:t>بپرهیز</a:t>
            </a:r>
            <a:endParaRPr lang="fa-IR" sz="1400" b="1" dirty="0"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cs typeface="B Nazanin" panose="00000400000000000000" pitchFamily="2" charset="-78"/>
              </a:rPr>
              <a:t>            </a:t>
            </a:r>
            <a:r>
              <a:rPr lang="fa-IR" sz="1400" b="1" dirty="0">
                <a:cs typeface="B Nazanin" panose="00000400000000000000" pitchFamily="2" charset="-78"/>
              </a:rPr>
              <a:t>اندر نفس سحر نشاطی است        کان را با روح ارتباطی است </a:t>
            </a:r>
            <a:r>
              <a:rPr lang="fa-IR" sz="1400" b="1" dirty="0" smtClean="0">
                <a:cs typeface="B Nazanin" panose="00000400000000000000" pitchFamily="2" charset="-78"/>
              </a:rPr>
              <a:t>...</a:t>
            </a:r>
          </a:p>
          <a:p>
            <a:pPr algn="r" rtl="1"/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4) شعر (نظم خیال انگیز ) </a:t>
            </a:r>
            <a:r>
              <a:rPr lang="fa-IR" sz="1400" b="1" dirty="0" smtClean="0">
                <a:cs typeface="B Nazanin" panose="00000400000000000000" pitchFamily="2" charset="-78"/>
              </a:rPr>
              <a:t>تفاوت نظم و شعر در چیست؟ وزن و آهنگ ، قافیه (واحتمالاً ردیف ) بین شعر و نظم مشترک است ولی  عنصر خیال فقط مختصۀ شعر است یعنی نظم از خیال تهی است.</a:t>
            </a:r>
            <a:endParaRPr lang="fa-IR" sz="1400" b="1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cs typeface="B Nazanin" panose="00000400000000000000" pitchFamily="2" charset="-78"/>
              </a:rPr>
              <a:t>● شعر غیر رسمی (عامیانه </a:t>
            </a:r>
            <a:r>
              <a:rPr lang="fa-IR" sz="1400" b="1" dirty="0" smtClean="0">
                <a:cs typeface="B Nazanin" panose="00000400000000000000" pitchFamily="2" charset="-78"/>
              </a:rPr>
              <a:t>): اشعار عامیانه نماد احساسات قلبی هر ملتی است و زمزمه های آنان در زمان  شادی ، غم ، احساس قهرمانی و وطن دوستی ، بیان احساسات مادرانه و دیگر احساسات درونی. هیچ شاعر معینی ندارد و زبان حال همه </a:t>
            </a:r>
            <a:r>
              <a:rPr lang="fa-IR" sz="1400" b="1" dirty="0">
                <a:cs typeface="B Nazanin" panose="00000400000000000000" pitchFamily="2" charset="-78"/>
              </a:rPr>
              <a:t>ی ملت است </a:t>
            </a:r>
            <a:r>
              <a:rPr lang="fa-IR" sz="1400" b="1" dirty="0" smtClean="0">
                <a:cs typeface="B Nazanin" panose="00000400000000000000" pitchFamily="2" charset="-78"/>
              </a:rPr>
              <a:t>.</a:t>
            </a:r>
            <a:endParaRPr lang="fa-IR" sz="1400" b="1" dirty="0" smtClean="0">
              <a:cs typeface="B Nazanin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3901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382</TotalTime>
  <Words>2139</Words>
  <Application>Microsoft Office PowerPoint</Application>
  <PresentationFormat>Widescreen</PresentationFormat>
  <Paragraphs>131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B Nazanin</vt:lpstr>
      <vt:lpstr>Calibri</vt:lpstr>
      <vt:lpstr>Tahoma</vt:lpstr>
      <vt:lpstr>Trebuchet MS</vt:lpstr>
      <vt:lpstr>Wingdings 3</vt:lpstr>
      <vt:lpstr>Facet</vt:lpstr>
      <vt:lpstr>درس ادبیات کودک و نوجوان </vt:lpstr>
      <vt:lpstr>قالب های نثر</vt:lpstr>
      <vt:lpstr>قالب های نثر غیر روایی          </vt:lpstr>
      <vt:lpstr>قالب های نثر روایی             </vt:lpstr>
      <vt:lpstr>قالب های نظم                   </vt:lpstr>
      <vt:lpstr>نظم غیر روایی                   </vt:lpstr>
      <vt:lpstr>نظم آموزشی</vt:lpstr>
      <vt:lpstr>PowerPoint Presentation</vt:lpstr>
      <vt:lpstr> ب : نظم آموزشی (رسمی )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Bamdadi</dc:creator>
  <cp:lastModifiedBy>Bamdadi</cp:lastModifiedBy>
  <cp:revision>28</cp:revision>
  <dcterms:created xsi:type="dcterms:W3CDTF">2020-03-17T04:24:48Z</dcterms:created>
  <dcterms:modified xsi:type="dcterms:W3CDTF">2020-03-28T08:20:07Z</dcterms:modified>
</cp:coreProperties>
</file>