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0" r:id="rId3"/>
    <p:sldId id="261" r:id="rId4"/>
    <p:sldId id="262" r:id="rId5"/>
    <p:sldId id="263" r:id="rId6"/>
    <p:sldId id="265" r:id="rId7"/>
    <p:sldId id="266" r:id="rId8"/>
    <p:sldId id="267" r:id="rId9"/>
    <p:sldId id="268" r:id="rId10"/>
    <p:sldId id="269" r:id="rId11"/>
    <p:sldId id="274" r:id="rId12"/>
    <p:sldId id="275" r:id="rId13"/>
    <p:sldId id="272" r:id="rId1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2" d="100"/>
          <a:sy n="92" d="100"/>
        </p:scale>
        <p:origin x="-942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6BD7D2-0693-4D06-AAB7-060A75CB0605}" type="datetimeFigureOut">
              <a:rPr lang="en-US" smtClean="0"/>
              <a:t>2020-04-12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789A41-008F-4D8E-BB09-5ACDD15FF9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5050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6BD7D2-0693-4D06-AAB7-060A75CB0605}" type="datetimeFigureOut">
              <a:rPr lang="en-US" smtClean="0"/>
              <a:t>2020-04-12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789A41-008F-4D8E-BB09-5ACDD15FF9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14134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6BD7D2-0693-4D06-AAB7-060A75CB0605}" type="datetimeFigureOut">
              <a:rPr lang="en-US" smtClean="0"/>
              <a:t>2020-04-12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789A41-008F-4D8E-BB09-5ACDD15FF9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77186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6BD7D2-0693-4D06-AAB7-060A75CB0605}" type="datetimeFigureOut">
              <a:rPr lang="en-US" smtClean="0"/>
              <a:t>2020-04-12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789A41-008F-4D8E-BB09-5ACDD15FF9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28843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6BD7D2-0693-4D06-AAB7-060A75CB0605}" type="datetimeFigureOut">
              <a:rPr lang="en-US" smtClean="0"/>
              <a:t>2020-04-12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789A41-008F-4D8E-BB09-5ACDD15FF9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24971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6BD7D2-0693-4D06-AAB7-060A75CB0605}" type="datetimeFigureOut">
              <a:rPr lang="en-US" smtClean="0"/>
              <a:t>2020-04-12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789A41-008F-4D8E-BB09-5ACDD15FF9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57328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6BD7D2-0693-4D06-AAB7-060A75CB0605}" type="datetimeFigureOut">
              <a:rPr lang="en-US" smtClean="0"/>
              <a:t>2020-04-12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789A41-008F-4D8E-BB09-5ACDD15FF9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6823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6BD7D2-0693-4D06-AAB7-060A75CB0605}" type="datetimeFigureOut">
              <a:rPr lang="en-US" smtClean="0"/>
              <a:t>2020-04-12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789A41-008F-4D8E-BB09-5ACDD15FF9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60260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6BD7D2-0693-4D06-AAB7-060A75CB0605}" type="datetimeFigureOut">
              <a:rPr lang="en-US" smtClean="0"/>
              <a:t>2020-04-12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789A41-008F-4D8E-BB09-5ACDD15FF9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96937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6BD7D2-0693-4D06-AAB7-060A75CB0605}" type="datetimeFigureOut">
              <a:rPr lang="en-US" smtClean="0"/>
              <a:t>2020-04-12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789A41-008F-4D8E-BB09-5ACDD15FF9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70779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6BD7D2-0693-4D06-AAB7-060A75CB0605}" type="datetimeFigureOut">
              <a:rPr lang="en-US" smtClean="0"/>
              <a:t>2020-04-12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789A41-008F-4D8E-BB09-5ACDD15FF9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74025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6BD7D2-0693-4D06-AAB7-060A75CB0605}" type="datetimeFigureOut">
              <a:rPr lang="en-US" smtClean="0"/>
              <a:t>2020-04-12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789A41-008F-4D8E-BB09-5ACDD15FF9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24987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10" Type="http://schemas.openxmlformats.org/officeDocument/2006/relationships/image" Target="../media/image47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5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9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png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12.png"/><Relationship Id="rId11" Type="http://schemas.openxmlformats.org/officeDocument/2006/relationships/image" Target="../media/image1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533400"/>
            <a:ext cx="7772400" cy="1470025"/>
          </a:xfrm>
        </p:spPr>
        <p:txBody>
          <a:bodyPr>
            <a:normAutofit fontScale="90000"/>
          </a:bodyPr>
          <a:lstStyle/>
          <a:p>
            <a:pPr rtl="1"/>
            <a:r>
              <a:rPr lang="fa-IR" sz="3600" b="1" dirty="0" smtClean="0"/>
              <a:t/>
            </a:r>
            <a:br>
              <a:rPr lang="fa-IR" sz="3600" b="1" dirty="0" smtClean="0"/>
            </a:br>
            <a:r>
              <a:rPr lang="fa-IR" sz="3600" b="1" dirty="0" smtClean="0"/>
              <a:t/>
            </a:r>
            <a:br>
              <a:rPr lang="fa-IR" sz="3600" b="1" dirty="0" smtClean="0"/>
            </a:br>
            <a:r>
              <a:rPr lang="fa-IR" sz="3600" b="1" dirty="0"/>
              <a:t/>
            </a:r>
            <a:br>
              <a:rPr lang="fa-IR" sz="3600" b="1" dirty="0"/>
            </a:br>
            <a:r>
              <a:rPr lang="fa-IR" sz="3600" b="1" dirty="0" smtClean="0"/>
              <a:t/>
            </a:r>
            <a:br>
              <a:rPr lang="fa-IR" sz="3600" b="1" dirty="0" smtClean="0"/>
            </a:br>
            <a:r>
              <a:rPr lang="fa-IR" sz="3600" b="1" dirty="0"/>
              <a:t/>
            </a:r>
            <a:br>
              <a:rPr lang="fa-IR" sz="3600" b="1" dirty="0"/>
            </a:br>
            <a:r>
              <a:rPr lang="fa-IR" sz="3600" b="1" dirty="0" smtClean="0"/>
              <a:t/>
            </a:r>
            <a:br>
              <a:rPr lang="fa-IR" sz="3600" b="1" dirty="0" smtClean="0"/>
            </a:br>
            <a:r>
              <a:rPr lang="fa-IR" sz="6000" b="1" dirty="0" smtClean="0"/>
              <a:t>فصل دوم</a:t>
            </a:r>
            <a:r>
              <a:rPr lang="fa-IR" sz="3600" b="1" dirty="0" smtClean="0"/>
              <a:t/>
            </a:r>
            <a:br>
              <a:rPr lang="fa-IR" sz="3600" b="1" dirty="0" smtClean="0"/>
            </a:br>
            <a:r>
              <a:rPr lang="fa-IR" sz="3600" b="1" dirty="0" smtClean="0"/>
              <a:t/>
            </a:r>
            <a:br>
              <a:rPr lang="fa-IR" sz="3600" b="1" dirty="0" smtClean="0"/>
            </a:br>
            <a:r>
              <a:rPr lang="fa-IR" sz="3600" b="1" dirty="0"/>
              <a:t/>
            </a:r>
            <a:br>
              <a:rPr lang="fa-IR" sz="3600" b="1" dirty="0"/>
            </a:br>
            <a:r>
              <a:rPr lang="fa-IR" sz="5300" b="1" dirty="0" smtClean="0"/>
              <a:t>دینامیک نسبیتی</a:t>
            </a:r>
            <a:br>
              <a:rPr lang="fa-IR" sz="5300" b="1" dirty="0" smtClean="0"/>
            </a:br>
            <a:r>
              <a:rPr lang="fa-IR" sz="5300" b="1" dirty="0" smtClean="0"/>
              <a:t/>
            </a:r>
            <a:br>
              <a:rPr lang="fa-IR" sz="5300" b="1" dirty="0" smtClean="0"/>
            </a:br>
            <a:r>
              <a:rPr lang="fa-IR" sz="5300" b="1" dirty="0" smtClean="0"/>
              <a:t>مفهوم فضا و زمان</a:t>
            </a:r>
            <a:endParaRPr lang="en-US" sz="53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rtl="1"/>
            <a:endParaRPr lang="en-US" dirty="0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08727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2539"/>
    </mc:Choice>
    <mc:Fallback>
      <p:transition spd="slow" advTm="925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 smtClean="0"/>
              <a:t>حد کلاسیک تبدیلات لورنتس</a:t>
            </a:r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Rectangle 2"/>
              <p:cNvSpPr/>
              <p:nvPr/>
            </p:nvSpPr>
            <p:spPr>
              <a:xfrm>
                <a:off x="0" y="1905000"/>
                <a:ext cx="8116261" cy="95712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i="1"/>
                      <m:t>𝑣</m:t>
                    </m:r>
                    <m:r>
                      <a:rPr lang="en-US" i="1"/>
                      <m:t>≪</m:t>
                    </m:r>
                    <m:r>
                      <a:rPr lang="en-US" i="1"/>
                      <m:t>𝑐</m:t>
                    </m:r>
                    <m:r>
                      <a:rPr lang="en-US" i="1"/>
                      <m:t>→(</m:t>
                    </m:r>
                    <m:r>
                      <a:rPr lang="en-US" i="1"/>
                      <m:t>𝛾</m:t>
                    </m:r>
                    <m:r>
                      <a:rPr lang="en-US" i="1"/>
                      <m:t>→</m:t>
                    </m:r>
                    <m:r>
                      <a:rPr lang="en-US" i="1"/>
                      <m:t>1</m:t>
                    </m:r>
                    <m:r>
                      <a:rPr lang="en-US" i="1"/>
                      <m:t>)</m:t>
                    </m:r>
                  </m:oMath>
                </a14:m>
                <a:r>
                  <a:rPr lang="fa-IR" dirty="0" smtClean="0"/>
                  <a:t>در حد کلاسیک وقتی سرعت نسبی دو دستگاه خیلی کوچکتر از سرعت نور باشد </a:t>
                </a:r>
              </a:p>
              <a:p>
                <a:pPr algn="r" rtl="1"/>
                <a:endParaRPr lang="fa-IR" dirty="0"/>
              </a:p>
              <a:p>
                <a:pPr algn="r" rtl="1"/>
                <a:r>
                  <a:rPr lang="fa-IR" dirty="0" smtClean="0"/>
                  <a:t>تبدیلات لورنتس به تبدیلات گالیله میل میکند.</a:t>
                </a:r>
                <a:endParaRPr lang="en-US" dirty="0"/>
              </a:p>
            </p:txBody>
          </p:sp>
        </mc:Choice>
        <mc:Fallback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1905000"/>
                <a:ext cx="8116261" cy="957121"/>
              </a:xfrm>
              <a:prstGeom prst="rect">
                <a:avLst/>
              </a:prstGeom>
              <a:blipFill rotWithShape="1">
                <a:blip r:embed="rId2"/>
                <a:stretch>
                  <a:fillRect t="-3185" r="-601" b="-44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43448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a-IR" sz="3200" b="1" dirty="0" smtClean="0"/>
              <a:t>بازه های فضا و زمان در فیزیک نسبیتی</a:t>
            </a:r>
            <a:endParaRPr lang="en-US" sz="32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r" rtl="1"/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5540" y="1828800"/>
            <a:ext cx="145646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2687" y="2438400"/>
            <a:ext cx="3190875" cy="542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3022" y="3200400"/>
            <a:ext cx="911802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2665" y="3694401"/>
            <a:ext cx="1952625" cy="65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9231" y="3571009"/>
            <a:ext cx="2414587" cy="85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11762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295400"/>
            <a:ext cx="3238500" cy="485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0" y="2286000"/>
            <a:ext cx="219075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3505200"/>
            <a:ext cx="1076325" cy="209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4495800"/>
            <a:ext cx="1762125" cy="65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4634345" y="4624365"/>
            <a:ext cx="1676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/>
            <a:r>
              <a:rPr lang="fa-IR" dirty="0" smtClean="0"/>
              <a:t>انبساط زمان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6482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a-IR" sz="3200" b="1" dirty="0" smtClean="0"/>
              <a:t>مخروط نوری</a:t>
            </a:r>
            <a:endParaRPr lang="en-US" sz="32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9" y="1143000"/>
            <a:ext cx="6067425" cy="866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262" y="2009775"/>
            <a:ext cx="5257800" cy="37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262" y="2514600"/>
            <a:ext cx="3943350" cy="190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217" y="2873086"/>
            <a:ext cx="3676650" cy="190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6582" y="2990850"/>
            <a:ext cx="809625" cy="200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6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262" y="3229840"/>
            <a:ext cx="36576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7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6582" y="3281362"/>
            <a:ext cx="704850" cy="200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8" name="Picture 1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992706"/>
            <a:ext cx="2847975" cy="285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9" name="Picture 11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0911" y="3983181"/>
            <a:ext cx="2886075" cy="2867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50537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1"/>
            <a:r>
              <a:rPr lang="fa-IR" sz="3200" b="1" dirty="0" smtClean="0"/>
              <a:t>اصول نسبیت</a:t>
            </a:r>
            <a:endParaRPr lang="en-US" sz="3200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algn="r" rtl="1"/>
            <a:r>
              <a:rPr lang="fa-IR" dirty="0" smtClean="0"/>
              <a:t>تبدیلات گالیله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algn="r" rtl="1"/>
            <a:r>
              <a:rPr lang="fa-IR" dirty="0" smtClean="0">
                <a:solidFill>
                  <a:srgbClr val="FF0000"/>
                </a:solidFill>
              </a:rPr>
              <a:t>اصل اول : </a:t>
            </a:r>
            <a:r>
              <a:rPr lang="fa-IR" dirty="0" smtClean="0"/>
              <a:t>در تمام دستگاه های اینرسی قوانین فیزیکی یا کاملا یکسان هستند و یا شکل ریاضی یکسانی دارند.</a:t>
            </a:r>
          </a:p>
          <a:p>
            <a:pPr algn="r" rtl="1"/>
            <a:endParaRPr lang="fa-IR" dirty="0" smtClean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500" y="3429000"/>
            <a:ext cx="4000500" cy="2828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764" y="2161309"/>
            <a:ext cx="1752600" cy="12676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6891" y="2971800"/>
            <a:ext cx="1546514" cy="1191491"/>
          </a:xfrm>
          <a:prstGeom prst="rect">
            <a:avLst/>
          </a:prstGeom>
          <a:gradFill>
            <a:gsLst>
              <a:gs pos="49218">
                <a:srgbClr val="C0CFEB"/>
              </a:gs>
              <a:gs pos="48437">
                <a:srgbClr val="BDCCE8"/>
              </a:gs>
              <a:gs pos="46875">
                <a:srgbClr val="B7C7E3"/>
              </a:gs>
              <a:gs pos="43750">
                <a:srgbClr val="ACBCD8"/>
              </a:gs>
              <a:gs pos="37500">
                <a:srgbClr val="96A6C2"/>
              </a:gs>
              <a:gs pos="25000">
                <a:srgbClr val="697B96"/>
              </a:gs>
              <a:gs pos="0">
                <a:schemeClr val="tx2">
                  <a:lumMod val="5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  <a:effectLst/>
        </p:spPr>
      </p:pic>
      <p:cxnSp>
        <p:nvCxnSpPr>
          <p:cNvPr id="6" name="Straight Arrow Connector 5"/>
          <p:cNvCxnSpPr/>
          <p:nvPr/>
        </p:nvCxnSpPr>
        <p:spPr>
          <a:xfrm>
            <a:off x="1828800" y="3183082"/>
            <a:ext cx="609600" cy="245918"/>
          </a:xfrm>
          <a:prstGeom prst="straightConnector1">
            <a:avLst/>
          </a:prstGeom>
          <a:ln w="476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164" y="4843462"/>
            <a:ext cx="1371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1" name="Straight Arrow Connector 10"/>
          <p:cNvCxnSpPr/>
          <p:nvPr/>
        </p:nvCxnSpPr>
        <p:spPr>
          <a:xfrm flipH="1">
            <a:off x="1794164" y="4174980"/>
            <a:ext cx="457200" cy="457200"/>
          </a:xfrm>
          <a:prstGeom prst="straightConnector1">
            <a:avLst/>
          </a:prstGeom>
          <a:ln w="476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Audio 1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3476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3083"/>
    </mc:Choice>
    <mc:Fallback>
      <p:transition spd="slow" advTm="4030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a-IR" sz="3200" b="1" dirty="0" smtClean="0"/>
              <a:t>تحقیق قانون بقا اندازه حرکت خطی</a:t>
            </a:r>
            <a:endParaRPr lang="en-US" sz="3200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algn="r" rtl="1"/>
            <a:r>
              <a:rPr lang="fa-IR" dirty="0" smtClean="0"/>
              <a:t>در دستگاه </a:t>
            </a:r>
            <a:r>
              <a:rPr lang="en-US" dirty="0" smtClean="0"/>
              <a:t>S2</a:t>
            </a:r>
            <a:r>
              <a:rPr lang="fa-IR" dirty="0" smtClean="0"/>
              <a:t> پایستگی اندازه حرکت :</a:t>
            </a:r>
            <a:endParaRPr lang="en-US" dirty="0" smtClean="0"/>
          </a:p>
          <a:p>
            <a:pPr algn="r" rtl="1"/>
            <a:endParaRPr lang="en-US" dirty="0"/>
          </a:p>
          <a:p>
            <a:pPr algn="r" rtl="1"/>
            <a:endParaRPr lang="en-US" dirty="0" smtClean="0"/>
          </a:p>
          <a:p>
            <a:pPr algn="r" rtl="1"/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3564" y="1600200"/>
            <a:ext cx="4410075" cy="449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514600"/>
            <a:ext cx="28956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989" y="3592657"/>
            <a:ext cx="4143375" cy="5983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Down Arrow 4"/>
          <p:cNvSpPr/>
          <p:nvPr/>
        </p:nvSpPr>
        <p:spPr>
          <a:xfrm>
            <a:off x="1981044" y="4343400"/>
            <a:ext cx="484632" cy="685800"/>
          </a:xfrm>
          <a:prstGeom prst="down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5410200"/>
            <a:ext cx="27432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3757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046"/>
    </mc:Choice>
    <mc:Fallback>
      <p:transition spd="slow" advTm="110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a-IR" sz="3200" b="1" dirty="0" smtClean="0"/>
              <a:t>ناوردایی قانون های نیویتون</a:t>
            </a:r>
            <a:endParaRPr lang="en-US" sz="32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r" rtl="1"/>
            <a:r>
              <a:rPr lang="fa-IR" sz="1800" b="1" dirty="0" smtClean="0"/>
              <a:t>پایستگی اندازه حرکت خطی</a:t>
            </a:r>
          </a:p>
          <a:p>
            <a:pPr algn="r" rtl="1"/>
            <a:endParaRPr lang="fa-IR" sz="1800" b="1" dirty="0"/>
          </a:p>
          <a:p>
            <a:pPr algn="r" rtl="1"/>
            <a:endParaRPr lang="fa-IR" sz="1800" b="1" dirty="0" smtClean="0"/>
          </a:p>
          <a:p>
            <a:pPr algn="r" rtl="1"/>
            <a:endParaRPr lang="fa-IR" sz="1800" b="1" dirty="0"/>
          </a:p>
          <a:p>
            <a:pPr marL="0" indent="0" algn="r" rtl="1">
              <a:buNone/>
            </a:pPr>
            <a:endParaRPr lang="en-US" sz="1800" b="1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1447" y="1485900"/>
            <a:ext cx="21336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902" y="2209800"/>
            <a:ext cx="2094201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2243137"/>
            <a:ext cx="1365972" cy="6191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5057" y="3081336"/>
            <a:ext cx="1812780" cy="500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3066616"/>
            <a:ext cx="2046361" cy="548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7040" y="3962400"/>
            <a:ext cx="831923" cy="4571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5101935"/>
            <a:ext cx="1219200" cy="5368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  <p:cxnSp>
        <p:nvCxnSpPr>
          <p:cNvPr id="7" name="Straight Arrow Connector 6"/>
          <p:cNvCxnSpPr>
            <a:stCxn id="3075" idx="3"/>
            <a:endCxn id="3076" idx="1"/>
          </p:cNvCxnSpPr>
          <p:nvPr/>
        </p:nvCxnSpPr>
        <p:spPr>
          <a:xfrm>
            <a:off x="5330103" y="2552700"/>
            <a:ext cx="384897" cy="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stCxn id="3077" idx="2"/>
          </p:cNvCxnSpPr>
          <p:nvPr/>
        </p:nvCxnSpPr>
        <p:spPr>
          <a:xfrm>
            <a:off x="3261447" y="3581399"/>
            <a:ext cx="472353" cy="457201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H="1">
            <a:off x="4876801" y="3733800"/>
            <a:ext cx="645750" cy="30480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>
            <a:off x="4267848" y="4419599"/>
            <a:ext cx="0" cy="682336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121586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953"/>
    </mc:Choice>
    <mc:Fallback>
      <p:transition spd="slow" advTm="129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a-IR" sz="3200" b="1" dirty="0" smtClean="0"/>
              <a:t>ناوردایی قانون بقا انرژی</a:t>
            </a:r>
            <a:endParaRPr lang="en-US" sz="3200" b="1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532" y="1627907"/>
            <a:ext cx="3962400" cy="8104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055" y="2514600"/>
            <a:ext cx="5553075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191000"/>
            <a:ext cx="40386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866159"/>
            <a:ext cx="4495800" cy="3981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48430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1"/>
            <a:r>
              <a:rPr lang="fa-IR" sz="3200" b="1" dirty="0" smtClean="0"/>
              <a:t>اصل دوم نسبیت و تبدیلات لورنتس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r" rtl="1"/>
            <a:r>
              <a:rPr lang="fa-IR" b="1" dirty="0" smtClean="0"/>
              <a:t>شکست تبدیلات گالیله با اندازه گیری سرعت نور توسط مایکلسون و مورلی-تبدیلات لورنتز  </a:t>
            </a:r>
            <a:endParaRPr lang="en-US" dirty="0" smtClean="0"/>
          </a:p>
          <a:p>
            <a:pPr algn="r" rtl="1"/>
            <a:r>
              <a:rPr lang="fa-IR" dirty="0" smtClean="0"/>
              <a:t>اصل دوم: سرعت نور در تمام دستگاههای مرجع اینرسی یکسان است.</a:t>
            </a: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733800"/>
            <a:ext cx="2971800" cy="22247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6" name="Straight Connector 5"/>
          <p:cNvCxnSpPr/>
          <p:nvPr/>
        </p:nvCxnSpPr>
        <p:spPr>
          <a:xfrm>
            <a:off x="4267200" y="4267200"/>
            <a:ext cx="0" cy="1295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6705600" y="4267200"/>
            <a:ext cx="0" cy="10668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4267200" y="5562600"/>
            <a:ext cx="17526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6705600" y="5334000"/>
            <a:ext cx="16002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13" name="TextBox 12"/>
              <p:cNvSpPr txBox="1"/>
              <p:nvPr/>
            </p:nvSpPr>
            <p:spPr>
              <a:xfrm>
                <a:off x="4419600" y="3929041"/>
                <a:ext cx="48763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/>
                        </a:rPr>
                        <m:t>𝑆</m:t>
                      </m:r>
                      <m:r>
                        <a:rPr lang="en-US" b="0" i="1" smtClean="0">
                          <a:latin typeface="Cambria Math"/>
                        </a:rPr>
                        <m:t>1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19600" y="3929041"/>
                <a:ext cx="487633" cy="369332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4" name="TextBox 13"/>
              <p:cNvSpPr txBox="1"/>
              <p:nvPr/>
            </p:nvSpPr>
            <p:spPr>
              <a:xfrm>
                <a:off x="6705600" y="3944356"/>
                <a:ext cx="48763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/>
                        </a:rPr>
                        <m:t>𝑆</m:t>
                      </m:r>
                      <m:r>
                        <a:rPr lang="en-US" b="0" i="1" smtClean="0">
                          <a:latin typeface="Cambria Math"/>
                        </a:rPr>
                        <m:t>2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05600" y="3944356"/>
                <a:ext cx="487633" cy="369332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/>
          <p:cNvSpPr txBox="1"/>
          <p:nvPr/>
        </p:nvSpPr>
        <p:spPr>
          <a:xfrm>
            <a:off x="6705600" y="4431268"/>
            <a:ext cx="296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Y</a:t>
            </a:r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6" name="TextBox 15"/>
              <p:cNvSpPr txBox="1"/>
              <p:nvPr/>
            </p:nvSpPr>
            <p:spPr>
              <a:xfrm>
                <a:off x="3638724" y="5958548"/>
                <a:ext cx="37946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/>
                        </a:rPr>
                        <m:t>𝑍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38724" y="5958548"/>
                <a:ext cx="379463" cy="369332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/>
          <p:cNvSpPr txBox="1"/>
          <p:nvPr/>
        </p:nvSpPr>
        <p:spPr>
          <a:xfrm>
            <a:off x="5996916" y="5281136"/>
            <a:ext cx="304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X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8227142" y="5206030"/>
            <a:ext cx="304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X</a:t>
            </a:r>
            <a:endParaRPr lang="en-US" dirty="0"/>
          </a:p>
        </p:txBody>
      </p:sp>
      <p:cxnSp>
        <p:nvCxnSpPr>
          <p:cNvPr id="20" name="Straight Connector 19"/>
          <p:cNvCxnSpPr/>
          <p:nvPr/>
        </p:nvCxnSpPr>
        <p:spPr>
          <a:xfrm flipH="1">
            <a:off x="3581400" y="5571898"/>
            <a:ext cx="685800" cy="52410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H="1">
            <a:off x="6019800" y="5334000"/>
            <a:ext cx="685800" cy="762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4419600" y="4313688"/>
            <a:ext cx="296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Y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5921131" y="4754046"/>
            <a:ext cx="2888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</a:t>
            </a:r>
            <a:endParaRPr lang="en-US" dirty="0"/>
          </a:p>
        </p:txBody>
      </p:sp>
      <p:cxnSp>
        <p:nvCxnSpPr>
          <p:cNvPr id="28" name="Straight Arrow Connector 27"/>
          <p:cNvCxnSpPr/>
          <p:nvPr/>
        </p:nvCxnSpPr>
        <p:spPr>
          <a:xfrm>
            <a:off x="5638800" y="5105400"/>
            <a:ext cx="990600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11057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 smtClean="0"/>
              <a:t>تبدیلات لورنتسی سرعت</a:t>
            </a:r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en-US" sz="2800" i="1" smtClean="0"/>
                      <m:t>𝛾</m:t>
                    </m:r>
                    <m:r>
                      <a:rPr lang="en-US" sz="2800" i="1" smtClean="0"/>
                      <m:t>=</m:t>
                    </m:r>
                    <m:f>
                      <m:fPr>
                        <m:ctrlPr>
                          <a:rPr lang="en-US" sz="2800" i="1"/>
                        </m:ctrlPr>
                      </m:fPr>
                      <m:num>
                        <m:r>
                          <a:rPr lang="en-US" sz="2800" i="1"/>
                          <m:t>1</m:t>
                        </m:r>
                      </m:num>
                      <m:den>
                        <m:r>
                          <a:rPr lang="en-US" sz="2800" i="1"/>
                          <m:t>1</m:t>
                        </m:r>
                        <m:r>
                          <a:rPr lang="en-US" sz="2800" i="1"/>
                          <m:t>−</m:t>
                        </m:r>
                        <m:f>
                          <m:fPr>
                            <m:ctrlPr>
                              <a:rPr lang="en-US" sz="2800" i="1"/>
                            </m:ctrlPr>
                          </m:fPr>
                          <m:num>
                            <m:r>
                              <a:rPr lang="en-US" sz="2800" i="1"/>
                              <m:t>𝑣</m:t>
                            </m:r>
                          </m:num>
                          <m:den>
                            <m:sSup>
                              <m:sSupPr>
                                <m:ctrlPr>
                                  <a:rPr lang="en-US" sz="2800" i="1"/>
                                </m:ctrlPr>
                              </m:sSupPr>
                              <m:e>
                                <m:r>
                                  <a:rPr lang="en-US" sz="2800" i="1"/>
                                  <m:t>𝑐</m:t>
                                </m:r>
                              </m:e>
                              <m:sup>
                                <m:r>
                                  <a:rPr lang="en-US" sz="2800" i="1"/>
                                  <m:t>2</m:t>
                                </m:r>
                              </m:sup>
                            </m:sSup>
                          </m:den>
                        </m:f>
                      </m:den>
                    </m:f>
                  </m:oMath>
                </a14:m>
                <a:r>
                  <a:rPr lang="en-US" sz="2800" dirty="0" smtClean="0"/>
                  <a:t>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/>
                          </a:rPr>
                          <m:t>           </m:t>
                        </m:r>
                        <m:r>
                          <a:rPr lang="en-US" sz="2800" i="1">
                            <a:latin typeface="Cambria Math"/>
                          </a:rPr>
                          <m:t>𝑥</m:t>
                        </m:r>
                      </m:e>
                      <m:sub>
                        <m:r>
                          <a:rPr lang="en-US" sz="2800" i="1">
                            <a:latin typeface="Cambria Math"/>
                          </a:rPr>
                          <m:t>2</m:t>
                        </m:r>
                      </m:sub>
                    </m:sSub>
                    <m:r>
                      <a:rPr lang="en-US" sz="2800" i="1">
                        <a:latin typeface="Cambria Math"/>
                      </a:rPr>
                      <m:t>=</m:t>
                    </m:r>
                    <m:r>
                      <a:rPr lang="en-US" sz="2800" i="1">
                        <a:latin typeface="Cambria Math"/>
                      </a:rPr>
                      <m:t>𝛾</m:t>
                    </m:r>
                    <m:d>
                      <m:dPr>
                        <m:ctrlPr>
                          <a:rPr lang="en-US" sz="2800" i="1">
                            <a:latin typeface="Cambria Math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800" i="1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2800" i="1">
                                <a:latin typeface="Cambria Math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800" i="1">
                                <a:latin typeface="Cambria Math"/>
                              </a:rPr>
                              <m:t>1</m:t>
                            </m:r>
                          </m:sub>
                        </m:sSub>
                        <m:r>
                          <a:rPr lang="en-US" sz="2800" i="1">
                            <a:latin typeface="Cambria Math"/>
                          </a:rPr>
                          <m:t>−</m:t>
                        </m:r>
                        <m:r>
                          <a:rPr lang="en-US" sz="2800" i="1">
                            <a:latin typeface="Cambria Math"/>
                          </a:rPr>
                          <m:t>𝑣</m:t>
                        </m:r>
                        <m:sSub>
                          <m:sSubPr>
                            <m:ctrlPr>
                              <a:rPr lang="en-US" sz="2800" i="1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2800" i="1">
                                <a:latin typeface="Cambria Math"/>
                              </a:rPr>
                              <m:t>𝑡</m:t>
                            </m:r>
                          </m:e>
                          <m:sub>
                            <m:r>
                              <a:rPr lang="en-US" sz="2800" i="1">
                                <a:latin typeface="Cambria Math"/>
                              </a:rPr>
                              <m:t>1</m:t>
                            </m:r>
                          </m:sub>
                        </m:sSub>
                      </m:e>
                    </m:d>
                  </m:oMath>
                </a14:m>
                <a:endParaRPr lang="en-US" sz="2800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/>
                          </m:ctrlPr>
                        </m:sSubPr>
                        <m:e>
                          <m:r>
                            <a:rPr lang="en-US" sz="2800" i="1"/>
                            <m:t>𝑥</m:t>
                          </m:r>
                          <m:r>
                            <a:rPr lang="en-US" sz="2800" i="1"/>
                            <m:t> ̇</m:t>
                          </m:r>
                        </m:e>
                        <m:sub>
                          <m:r>
                            <a:rPr lang="en-US" sz="2800" i="1"/>
                            <m:t>2</m:t>
                          </m:r>
                        </m:sub>
                      </m:sSub>
                      <m:r>
                        <a:rPr lang="en-US" sz="2800" i="1"/>
                        <m:t>=</m:t>
                      </m:r>
                      <m:f>
                        <m:fPr>
                          <m:ctrlPr>
                            <a:rPr lang="en-US" sz="2800" i="1"/>
                          </m:ctrlPr>
                        </m:fPr>
                        <m:num>
                          <m:sSub>
                            <m:sSubPr>
                              <m:ctrlPr>
                                <a:rPr lang="en-US" sz="2800" i="1"/>
                              </m:ctrlPr>
                            </m:sSubPr>
                            <m:e>
                              <m:r>
                                <a:rPr lang="en-US" sz="2800" i="1"/>
                                <m:t>𝑑𝑥</m:t>
                              </m:r>
                            </m:e>
                            <m:sub>
                              <m:r>
                                <a:rPr lang="en-US" sz="2800" i="1"/>
                                <m:t>2</m:t>
                              </m:r>
                            </m:sub>
                          </m:sSub>
                        </m:num>
                        <m:den>
                          <m:r>
                            <a:rPr lang="en-US" sz="2800" i="1"/>
                            <m:t>𝑑</m:t>
                          </m:r>
                          <m:sSub>
                            <m:sSubPr>
                              <m:ctrlPr>
                                <a:rPr lang="en-US" sz="2800" i="1"/>
                              </m:ctrlPr>
                            </m:sSubPr>
                            <m:e>
                              <m:r>
                                <a:rPr lang="en-US" sz="2800" i="1"/>
                                <m:t>𝑡</m:t>
                              </m:r>
                            </m:e>
                            <m:sub>
                              <m:r>
                                <a:rPr lang="en-US" sz="2800" i="1"/>
                                <m:t>2</m:t>
                              </m:r>
                            </m:sub>
                          </m:sSub>
                        </m:den>
                      </m:f>
                      <m:r>
                        <a:rPr lang="en-US" sz="2800" i="1"/>
                        <m:t>=</m:t>
                      </m:r>
                      <m:f>
                        <m:fPr>
                          <m:ctrlPr>
                            <a:rPr lang="en-US" sz="2800" i="1"/>
                          </m:ctrlPr>
                        </m:fPr>
                        <m:num>
                          <m:sSub>
                            <m:sSubPr>
                              <m:ctrlPr>
                                <a:rPr lang="en-US" sz="2800" i="1"/>
                              </m:ctrlPr>
                            </m:sSubPr>
                            <m:e>
                              <m:r>
                                <a:rPr lang="en-US" sz="2800" i="1"/>
                                <m:t>𝑑𝑥</m:t>
                              </m:r>
                            </m:e>
                            <m:sub>
                              <m:r>
                                <a:rPr lang="en-US" sz="2800" i="1"/>
                                <m:t>2</m:t>
                              </m:r>
                            </m:sub>
                          </m:sSub>
                        </m:num>
                        <m:den>
                          <m:r>
                            <a:rPr lang="en-US" sz="2800" i="1"/>
                            <m:t>𝑑</m:t>
                          </m:r>
                          <m:sSub>
                            <m:sSubPr>
                              <m:ctrlPr>
                                <a:rPr lang="en-US" sz="2800" i="1"/>
                              </m:ctrlPr>
                            </m:sSubPr>
                            <m:e>
                              <m:r>
                                <a:rPr lang="en-US" sz="2800" i="1"/>
                                <m:t>𝑡</m:t>
                              </m:r>
                            </m:e>
                            <m:sub>
                              <m:r>
                                <a:rPr lang="en-US" sz="2800" i="1"/>
                                <m:t>1</m:t>
                              </m:r>
                            </m:sub>
                          </m:sSub>
                        </m:den>
                      </m:f>
                      <m:f>
                        <m:fPr>
                          <m:ctrlPr>
                            <a:rPr lang="en-US" sz="2800" i="1"/>
                          </m:ctrlPr>
                        </m:fPr>
                        <m:num>
                          <m:sSub>
                            <m:sSubPr>
                              <m:ctrlPr>
                                <a:rPr lang="en-US" sz="2800" i="1"/>
                              </m:ctrlPr>
                            </m:sSubPr>
                            <m:e>
                              <m:r>
                                <a:rPr lang="en-US" sz="2800" i="1"/>
                                <m:t>𝑑𝑡</m:t>
                              </m:r>
                            </m:e>
                            <m:sub>
                              <m:r>
                                <a:rPr lang="en-US" sz="2800" i="1"/>
                                <m:t>1</m:t>
                              </m:r>
                            </m:sub>
                          </m:sSub>
                        </m:num>
                        <m:den>
                          <m:r>
                            <a:rPr lang="en-US" sz="2800" i="1"/>
                            <m:t>𝑑</m:t>
                          </m:r>
                          <m:sSub>
                            <m:sSubPr>
                              <m:ctrlPr>
                                <a:rPr lang="en-US" sz="2800" i="1"/>
                              </m:ctrlPr>
                            </m:sSubPr>
                            <m:e>
                              <m:r>
                                <a:rPr lang="en-US" sz="2800" i="1"/>
                                <m:t>𝑡</m:t>
                              </m:r>
                            </m:e>
                            <m:sub>
                              <m:r>
                                <a:rPr lang="en-US" sz="2800" i="1"/>
                                <m:t>2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2800" i="1" dirty="0" smtClean="0"/>
              </a:p>
              <a:p>
                <a:pPr marL="0" indent="0">
                  <a:buNone/>
                </a:pPr>
                <a:endParaRPr lang="en-US" sz="2800" i="1" dirty="0" smtClean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 smtClean="0"/>
                          </m:ctrlPr>
                        </m:sSubPr>
                        <m:e>
                          <m:r>
                            <a:rPr lang="en-US" sz="2800" i="1"/>
                            <m:t>𝑑𝑥</m:t>
                          </m:r>
                        </m:e>
                        <m:sub>
                          <m:r>
                            <a:rPr lang="en-US" sz="2800" i="1"/>
                            <m:t>2</m:t>
                          </m:r>
                        </m:sub>
                      </m:sSub>
                      <m:r>
                        <a:rPr lang="en-US" sz="2800" i="1"/>
                        <m:t>=</m:t>
                      </m:r>
                      <m:r>
                        <a:rPr lang="en-US" sz="2800" i="1"/>
                        <m:t>𝛾</m:t>
                      </m:r>
                      <m:d>
                        <m:dPr>
                          <m:ctrlPr>
                            <a:rPr lang="en-US" sz="2800" i="1"/>
                          </m:ctrlPr>
                        </m:dPr>
                        <m:e>
                          <m:sSub>
                            <m:sSubPr>
                              <m:ctrlPr>
                                <a:rPr lang="en-US" sz="2800" i="1"/>
                              </m:ctrlPr>
                            </m:sSubPr>
                            <m:e>
                              <m:r>
                                <a:rPr lang="en-US" sz="2800" i="1"/>
                                <m:t>𝑑𝑥</m:t>
                              </m:r>
                            </m:e>
                            <m:sub>
                              <m:r>
                                <a:rPr lang="en-US" sz="2800" i="1"/>
                                <m:t>1</m:t>
                              </m:r>
                            </m:sub>
                          </m:sSub>
                          <m:r>
                            <a:rPr lang="en-US" sz="2800" i="1"/>
                            <m:t>−</m:t>
                          </m:r>
                          <m:r>
                            <a:rPr lang="en-US" sz="2800" i="1"/>
                            <m:t>𝑣</m:t>
                          </m:r>
                          <m:r>
                            <a:rPr lang="en-US" sz="2800" i="1"/>
                            <m:t> </m:t>
                          </m:r>
                          <m:r>
                            <a:rPr lang="en-US" sz="2800" i="1"/>
                            <m:t>𝑑</m:t>
                          </m:r>
                          <m:sSub>
                            <m:sSubPr>
                              <m:ctrlPr>
                                <a:rPr lang="en-US" sz="2800" i="1"/>
                              </m:ctrlPr>
                            </m:sSubPr>
                            <m:e>
                              <m:r>
                                <a:rPr lang="en-US" sz="2800" i="1"/>
                                <m:t>𝑡</m:t>
                              </m:r>
                            </m:e>
                            <m:sub>
                              <m:r>
                                <a:rPr lang="en-US" sz="2800" i="1"/>
                                <m:t>1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sz="2800" dirty="0" smtClean="0"/>
              </a:p>
              <a:p>
                <a:pPr marL="0" indent="0">
                  <a:buNone/>
                </a:pPr>
                <a:endParaRPr lang="en-US" sz="2800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i="1"/>
                          </m:ctrlPr>
                        </m:fPr>
                        <m:num>
                          <m:sSub>
                            <m:sSubPr>
                              <m:ctrlPr>
                                <a:rPr lang="en-US" sz="2800" i="1"/>
                              </m:ctrlPr>
                            </m:sSubPr>
                            <m:e>
                              <m:r>
                                <a:rPr lang="en-US" sz="2800" i="1"/>
                                <m:t>𝑑𝑥</m:t>
                              </m:r>
                            </m:e>
                            <m:sub>
                              <m:r>
                                <a:rPr lang="en-US" sz="2800" i="1"/>
                                <m:t>2</m:t>
                              </m:r>
                            </m:sub>
                          </m:sSub>
                        </m:num>
                        <m:den>
                          <m:r>
                            <a:rPr lang="en-US" sz="2800" i="1"/>
                            <m:t>𝑑</m:t>
                          </m:r>
                          <m:sSub>
                            <m:sSubPr>
                              <m:ctrlPr>
                                <a:rPr lang="en-US" sz="2800" i="1"/>
                              </m:ctrlPr>
                            </m:sSubPr>
                            <m:e>
                              <m:r>
                                <a:rPr lang="en-US" sz="2800" i="1"/>
                                <m:t>𝑡</m:t>
                              </m:r>
                            </m:e>
                            <m:sub>
                              <m:r>
                                <a:rPr lang="en-US" sz="2800" i="1"/>
                                <m:t>1</m:t>
                              </m:r>
                            </m:sub>
                          </m:sSub>
                        </m:den>
                      </m:f>
                      <m:r>
                        <a:rPr lang="en-US" sz="2800" i="1"/>
                        <m:t>=</m:t>
                      </m:r>
                      <m:r>
                        <a:rPr lang="en-US" sz="2800" i="1"/>
                        <m:t>𝛾</m:t>
                      </m:r>
                      <m:d>
                        <m:dPr>
                          <m:ctrlPr>
                            <a:rPr lang="en-US" sz="2800" i="1"/>
                          </m:ctrlPr>
                        </m:dPr>
                        <m:e>
                          <m:f>
                            <m:fPr>
                              <m:ctrlPr>
                                <a:rPr lang="en-US" sz="2800" i="1"/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sz="2800" i="1"/>
                                  </m:ctrlPr>
                                </m:sSubPr>
                                <m:e>
                                  <m:r>
                                    <a:rPr lang="en-US" sz="2800" i="1"/>
                                    <m:t>𝑑𝑥</m:t>
                                  </m:r>
                                </m:e>
                                <m:sub>
                                  <m:r>
                                    <a:rPr lang="en-US" sz="2800" i="1"/>
                                    <m:t>1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US" sz="2800" i="1"/>
                                <m:t>𝑑</m:t>
                              </m:r>
                              <m:sSub>
                                <m:sSubPr>
                                  <m:ctrlPr>
                                    <a:rPr lang="en-US" sz="2800" i="1"/>
                                  </m:ctrlPr>
                                </m:sSubPr>
                                <m:e>
                                  <m:r>
                                    <a:rPr lang="en-US" sz="2800" i="1"/>
                                    <m:t>𝑡</m:t>
                                  </m:r>
                                </m:e>
                                <m:sub>
                                  <m:r>
                                    <a:rPr lang="en-US" sz="2800" i="1"/>
                                    <m:t>1</m:t>
                                  </m:r>
                                </m:sub>
                              </m:sSub>
                            </m:den>
                          </m:f>
                          <m:r>
                            <a:rPr lang="en-US" sz="2800" i="1"/>
                            <m:t>−</m:t>
                          </m:r>
                          <m:r>
                            <a:rPr lang="en-US" sz="2800" i="1"/>
                            <m:t>𝑣</m:t>
                          </m:r>
                        </m:e>
                      </m:d>
                      <m:r>
                        <a:rPr lang="en-US" sz="2800" i="1"/>
                        <m:t>= </m:t>
                      </m:r>
                      <m:r>
                        <a:rPr lang="en-US" sz="2800" i="1"/>
                        <m:t>𝛾</m:t>
                      </m:r>
                      <m:r>
                        <a:rPr lang="en-US" sz="2800" i="1"/>
                        <m:t>(</m:t>
                      </m:r>
                      <m:sSub>
                        <m:sSubPr>
                          <m:ctrlPr>
                            <a:rPr lang="en-US" sz="2800" i="1"/>
                          </m:ctrlPr>
                        </m:sSubPr>
                        <m:e>
                          <m:acc>
                            <m:accPr>
                              <m:chr m:val="̇"/>
                              <m:ctrlPr>
                                <a:rPr lang="en-US" sz="2800" i="1"/>
                              </m:ctrlPr>
                            </m:accPr>
                            <m:e>
                              <m:r>
                                <a:rPr lang="en-US" sz="2800" i="1"/>
                                <m:t>𝑥</m:t>
                              </m:r>
                            </m:e>
                          </m:acc>
                        </m:e>
                        <m:sub>
                          <m:r>
                            <a:rPr lang="en-US" sz="2800" i="1"/>
                            <m:t>1</m:t>
                          </m:r>
                        </m:sub>
                      </m:sSub>
                      <m:r>
                        <a:rPr lang="en-US" sz="2800" i="1"/>
                        <m:t>−</m:t>
                      </m:r>
                      <m:r>
                        <a:rPr lang="en-US" sz="2800" i="1"/>
                        <m:t>𝑣</m:t>
                      </m:r>
                      <m:r>
                        <a:rPr lang="en-US" sz="2800" i="1"/>
                        <m:t>)</m:t>
                      </m:r>
                    </m:oMath>
                  </m:oMathPara>
                </a14:m>
                <a:endParaRPr lang="en-US" sz="2800" dirty="0"/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" name="Straight Arrow Connector 4"/>
          <p:cNvCxnSpPr/>
          <p:nvPr/>
        </p:nvCxnSpPr>
        <p:spPr>
          <a:xfrm>
            <a:off x="1905000" y="1981200"/>
            <a:ext cx="914400" cy="0"/>
          </a:xfrm>
          <a:prstGeom prst="straightConnector1">
            <a:avLst/>
          </a:prstGeom>
          <a:ln w="317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31264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 smtClean="0"/>
              <a:t>تبدیلات لورنتسی سرعت</a:t>
            </a:r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Rectangle 2"/>
              <p:cNvSpPr/>
              <p:nvPr/>
            </p:nvSpPr>
            <p:spPr>
              <a:xfrm>
                <a:off x="1219200" y="1524000"/>
                <a:ext cx="4458015" cy="134004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i="1"/>
                          </m:ctrlPr>
                        </m:fPr>
                        <m:num>
                          <m:sSub>
                            <m:sSubPr>
                              <m:ctrlPr>
                                <a:rPr lang="en-US" sz="2800" i="1"/>
                              </m:ctrlPr>
                            </m:sSubPr>
                            <m:e>
                              <m:r>
                                <a:rPr lang="en-US" sz="2800" i="1"/>
                                <m:t>𝑑𝑡</m:t>
                              </m:r>
                            </m:e>
                            <m:sub>
                              <m:r>
                                <a:rPr lang="en-US" sz="2800" i="1"/>
                                <m:t>1</m:t>
                              </m:r>
                            </m:sub>
                          </m:sSub>
                        </m:num>
                        <m:den>
                          <m:r>
                            <a:rPr lang="en-US" sz="2800" i="1"/>
                            <m:t>𝑑</m:t>
                          </m:r>
                          <m:sSub>
                            <m:sSubPr>
                              <m:ctrlPr>
                                <a:rPr lang="en-US" sz="2800" i="1"/>
                              </m:ctrlPr>
                            </m:sSubPr>
                            <m:e>
                              <m:r>
                                <a:rPr lang="en-US" sz="2800" i="1"/>
                                <m:t>𝑡</m:t>
                              </m:r>
                            </m:e>
                            <m:sub>
                              <m:r>
                                <a:rPr lang="en-US" sz="2800" i="1"/>
                                <m:t>2</m:t>
                              </m:r>
                            </m:sub>
                          </m:sSub>
                        </m:den>
                      </m:f>
                      <m:r>
                        <a:rPr lang="en-US" sz="2800" i="1"/>
                        <m:t>= </m:t>
                      </m:r>
                      <m:f>
                        <m:fPr>
                          <m:ctrlPr>
                            <a:rPr lang="en-US" sz="2800" i="1"/>
                          </m:ctrlPr>
                        </m:fPr>
                        <m:num>
                          <m:r>
                            <a:rPr lang="en-US" sz="2800" i="1"/>
                            <m:t>1</m:t>
                          </m:r>
                        </m:num>
                        <m:den>
                          <m:f>
                            <m:fPr>
                              <m:ctrlPr>
                                <a:rPr lang="en-US" sz="2800" i="1"/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sz="2800" i="1"/>
                                  </m:ctrlPr>
                                </m:sSubPr>
                                <m:e>
                                  <m:r>
                                    <a:rPr lang="en-US" sz="2800" i="1"/>
                                    <m:t>𝑑𝑡</m:t>
                                  </m:r>
                                </m:e>
                                <m:sub>
                                  <m:r>
                                    <a:rPr lang="en-US" sz="2800" i="1"/>
                                    <m:t>2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US" sz="2800" i="1"/>
                                <m:t>𝑑</m:t>
                              </m:r>
                              <m:sSub>
                                <m:sSubPr>
                                  <m:ctrlPr>
                                    <a:rPr lang="en-US" sz="2800" i="1"/>
                                  </m:ctrlPr>
                                </m:sSubPr>
                                <m:e>
                                  <m:r>
                                    <a:rPr lang="en-US" sz="2800" i="1"/>
                                    <m:t>𝑡</m:t>
                                  </m:r>
                                </m:e>
                                <m:sub>
                                  <m:r>
                                    <a:rPr lang="en-US" sz="2800" i="1"/>
                                    <m:t>1</m:t>
                                  </m:r>
                                </m:sub>
                              </m:sSub>
                            </m:den>
                          </m:f>
                        </m:den>
                      </m:f>
                      <m:r>
                        <a:rPr lang="en-US" sz="2800" i="1"/>
                        <m:t>=</m:t>
                      </m:r>
                      <m:f>
                        <m:fPr>
                          <m:ctrlPr>
                            <a:rPr lang="en-US" sz="2800" i="1"/>
                          </m:ctrlPr>
                        </m:fPr>
                        <m:num>
                          <m:r>
                            <a:rPr lang="en-US" sz="2800" i="1"/>
                            <m:t>1</m:t>
                          </m:r>
                        </m:num>
                        <m:den>
                          <m:r>
                            <a:rPr lang="en-US" sz="2800" i="1"/>
                            <m:t> </m:t>
                          </m:r>
                          <m:r>
                            <a:rPr lang="en-US" sz="2800" i="1"/>
                            <m:t>𝛾</m:t>
                          </m:r>
                          <m:r>
                            <a:rPr lang="en-US" sz="2800" i="1"/>
                            <m:t>(</m:t>
                          </m:r>
                          <m:r>
                            <a:rPr lang="en-US" sz="2800" i="1"/>
                            <m:t>1</m:t>
                          </m:r>
                          <m:r>
                            <a:rPr lang="en-US" sz="2800" i="1"/>
                            <m:t>−</m:t>
                          </m:r>
                          <m:f>
                            <m:fPr>
                              <m:ctrlPr>
                                <a:rPr lang="en-US" sz="2800" i="1"/>
                              </m:ctrlPr>
                            </m:fPr>
                            <m:num>
                              <m:r>
                                <a:rPr lang="en-US" sz="2800" i="1"/>
                                <m:t>𝑣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en-US" sz="2800" i="1"/>
                                  </m:ctrlPr>
                                </m:sSupPr>
                                <m:e>
                                  <m:r>
                                    <a:rPr lang="en-US" sz="2800" i="1"/>
                                    <m:t>𝑐</m:t>
                                  </m:r>
                                </m:e>
                                <m:sup>
                                  <m:r>
                                    <a:rPr lang="en-US" sz="2800" i="1"/>
                                    <m:t>2</m:t>
                                  </m:r>
                                </m:sup>
                              </m:sSup>
                            </m:den>
                          </m:f>
                          <m:sSub>
                            <m:sSubPr>
                              <m:ctrlPr>
                                <a:rPr lang="en-US" sz="2800" i="1"/>
                              </m:ctrlPr>
                            </m:sSubPr>
                            <m:e>
                              <m:r>
                                <a:rPr lang="en-US" sz="2800" i="1"/>
                                <m:t> </m:t>
                              </m:r>
                              <m:r>
                                <a:rPr lang="en-US" sz="2800" i="1"/>
                                <m:t>𝑥</m:t>
                              </m:r>
                              <m:r>
                                <a:rPr lang="en-US" sz="2800" i="1"/>
                                <m:t> ̇</m:t>
                              </m:r>
                            </m:e>
                            <m:sub>
                              <m:r>
                                <a:rPr lang="en-US" sz="2800" i="1"/>
                                <m:t>1</m:t>
                              </m:r>
                            </m:sub>
                          </m:sSub>
                          <m:r>
                            <a:rPr lang="en-US" sz="2800" i="1"/>
                            <m:t> )</m:t>
                          </m:r>
                        </m:den>
                      </m:f>
                    </m:oMath>
                  </m:oMathPara>
                </a14:m>
                <a:endParaRPr lang="en-US" sz="2800" dirty="0"/>
              </a:p>
            </p:txBody>
          </p:sp>
        </mc:Choice>
        <mc:Fallback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9200" y="1524000"/>
                <a:ext cx="4458015" cy="1340047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" name="Rectangle 3"/>
              <p:cNvSpPr/>
              <p:nvPr/>
            </p:nvSpPr>
            <p:spPr>
              <a:xfrm>
                <a:off x="2590800" y="3428999"/>
                <a:ext cx="3505200" cy="121526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/>
                          </m:ctrlPr>
                        </m:sSubPr>
                        <m:e>
                          <m:r>
                            <a:rPr lang="en-US" sz="2800" i="1"/>
                            <m:t>𝑥</m:t>
                          </m:r>
                          <m:r>
                            <a:rPr lang="en-US" sz="2800" i="1"/>
                            <m:t> ̇</m:t>
                          </m:r>
                        </m:e>
                        <m:sub>
                          <m:r>
                            <a:rPr lang="en-US" sz="2800" i="1"/>
                            <m:t>2</m:t>
                          </m:r>
                        </m:sub>
                      </m:sSub>
                      <m:r>
                        <a:rPr lang="en-US" sz="2800" i="1"/>
                        <m:t>=</m:t>
                      </m:r>
                      <m:f>
                        <m:fPr>
                          <m:ctrlPr>
                            <a:rPr lang="en-US" sz="2800" i="1"/>
                          </m:ctrlPr>
                        </m:fPr>
                        <m:num>
                          <m:sSub>
                            <m:sSubPr>
                              <m:ctrlPr>
                                <a:rPr lang="en-US" sz="2800" i="1"/>
                              </m:ctrlPr>
                            </m:sSubPr>
                            <m:e>
                              <m:acc>
                                <m:accPr>
                                  <m:chr m:val="̇"/>
                                  <m:ctrlPr>
                                    <a:rPr lang="en-US" sz="2800" i="1"/>
                                  </m:ctrlPr>
                                </m:accPr>
                                <m:e>
                                  <m:r>
                                    <a:rPr lang="en-US" sz="2800" i="1"/>
                                    <m:t>𝑥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sz="2800" i="1"/>
                                <m:t>1</m:t>
                              </m:r>
                            </m:sub>
                          </m:sSub>
                          <m:r>
                            <a:rPr lang="en-US" sz="2800" i="1"/>
                            <m:t>−</m:t>
                          </m:r>
                          <m:r>
                            <a:rPr lang="en-US" sz="2800" i="1"/>
                            <m:t>𝑣</m:t>
                          </m:r>
                        </m:num>
                        <m:den>
                          <m:r>
                            <a:rPr lang="en-US" sz="2800" i="1"/>
                            <m:t>1</m:t>
                          </m:r>
                          <m:r>
                            <a:rPr lang="en-US" sz="2800" i="1"/>
                            <m:t>−</m:t>
                          </m:r>
                          <m:f>
                            <m:fPr>
                              <m:ctrlPr>
                                <a:rPr lang="en-US" sz="2800" i="1"/>
                              </m:ctrlPr>
                            </m:fPr>
                            <m:num>
                              <m:r>
                                <a:rPr lang="en-US" sz="2800" i="1"/>
                                <m:t>𝑣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en-US" sz="2800" i="1"/>
                                  </m:ctrlPr>
                                </m:sSupPr>
                                <m:e>
                                  <m:r>
                                    <a:rPr lang="en-US" sz="2800" i="1"/>
                                    <m:t>𝑐</m:t>
                                  </m:r>
                                </m:e>
                                <m:sup>
                                  <m:r>
                                    <a:rPr lang="en-US" sz="2800" i="1"/>
                                    <m:t>2</m:t>
                                  </m:r>
                                </m:sup>
                              </m:sSup>
                            </m:den>
                          </m:f>
                          <m:sSub>
                            <m:sSubPr>
                              <m:ctrlPr>
                                <a:rPr lang="en-US" sz="2800" i="1"/>
                              </m:ctrlPr>
                            </m:sSubPr>
                            <m:e>
                              <m:r>
                                <a:rPr lang="en-US" sz="2800" i="1"/>
                                <m:t> </m:t>
                              </m:r>
                              <m:r>
                                <a:rPr lang="en-US" sz="2800" i="1"/>
                                <m:t>𝑥</m:t>
                              </m:r>
                              <m:r>
                                <a:rPr lang="en-US" sz="2800" i="1"/>
                                <m:t> ̇</m:t>
                              </m:r>
                            </m:e>
                            <m:sub>
                              <m:r>
                                <a:rPr lang="en-US" sz="2800" i="1"/>
                                <m:t>1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2800" dirty="0"/>
              </a:p>
            </p:txBody>
          </p:sp>
        </mc:Choice>
        <mc:Fallback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90800" y="3428999"/>
                <a:ext cx="3505200" cy="1215269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28660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Rectangle 1"/>
              <p:cNvSpPr/>
              <p:nvPr/>
            </p:nvSpPr>
            <p:spPr>
              <a:xfrm>
                <a:off x="1295400" y="914400"/>
                <a:ext cx="4724691" cy="246086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/>
                            </a:rPr>
                            <m:t>𝑦</m:t>
                          </m:r>
                          <m:r>
                            <a:rPr lang="en-US" sz="2800" i="1">
                              <a:latin typeface="Cambria Math"/>
                            </a:rPr>
                            <m:t> ̇</m:t>
                          </m:r>
                        </m:e>
                        <m:sub>
                          <m:r>
                            <a:rPr lang="en-US" sz="2800" i="1">
                              <a:latin typeface="Cambria Math"/>
                            </a:rPr>
                            <m:t>2</m:t>
                          </m:r>
                        </m:sub>
                      </m:sSub>
                      <m:r>
                        <a:rPr lang="en-US" sz="2800" i="1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sz="2800" i="1">
                              <a:latin typeface="Cambria Math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800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latin typeface="Cambria Math"/>
                                </a:rPr>
                                <m:t>𝑑</m:t>
                              </m:r>
                              <m:r>
                                <a:rPr lang="en-US" sz="2800" b="0" i="1" smtClean="0">
                                  <a:latin typeface="Cambria Math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sz="2800" i="1">
                                  <a:latin typeface="Cambria Math"/>
                                </a:rPr>
                                <m:t>2</m:t>
                              </m:r>
                            </m:sub>
                          </m:sSub>
                        </m:num>
                        <m:den>
                          <m:r>
                            <a:rPr lang="en-US" sz="2800" i="1">
                              <a:latin typeface="Cambria Math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sz="2800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latin typeface="Cambria Math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sz="2800" i="1">
                                  <a:latin typeface="Cambria Math"/>
                                </a:rPr>
                                <m:t>2</m:t>
                              </m:r>
                            </m:sub>
                          </m:sSub>
                        </m:den>
                      </m:f>
                      <m:r>
                        <a:rPr lang="en-US" sz="2800" i="1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sz="2800" i="1">
                              <a:latin typeface="Cambria Math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800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latin typeface="Cambria Math"/>
                                </a:rPr>
                                <m:t>𝑑</m:t>
                              </m:r>
                              <m:r>
                                <a:rPr lang="en-US" sz="2800" b="0" i="1" smtClean="0">
                                  <a:latin typeface="Cambria Math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sz="2800" b="0" i="1" smtClean="0">
                                  <a:latin typeface="Cambria Math"/>
                                </a:rPr>
                                <m:t>1</m:t>
                              </m:r>
                            </m:sub>
                          </m:sSub>
                        </m:num>
                        <m:den>
                          <m:r>
                            <a:rPr lang="en-US" sz="2800" i="1">
                              <a:latin typeface="Cambria Math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sz="2800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latin typeface="Cambria Math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sz="2800" i="1">
                                  <a:latin typeface="Cambria Math"/>
                                </a:rPr>
                                <m:t>1</m:t>
                              </m:r>
                            </m:sub>
                          </m:sSub>
                        </m:den>
                      </m:f>
                      <m:f>
                        <m:fPr>
                          <m:ctrlPr>
                            <a:rPr lang="en-US" sz="2800" i="1">
                              <a:latin typeface="Cambria Math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800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latin typeface="Cambria Math"/>
                                </a:rPr>
                                <m:t>𝑑𝑡</m:t>
                              </m:r>
                            </m:e>
                            <m:sub>
                              <m:r>
                                <a:rPr lang="en-US" sz="2800" i="1">
                                  <a:latin typeface="Cambria Math"/>
                                </a:rPr>
                                <m:t>1</m:t>
                              </m:r>
                            </m:sub>
                          </m:sSub>
                        </m:num>
                        <m:den>
                          <m:r>
                            <a:rPr lang="en-US" sz="2800" i="1">
                              <a:latin typeface="Cambria Math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sz="2800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latin typeface="Cambria Math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sz="2800" i="1">
                                  <a:latin typeface="Cambria Math"/>
                                </a:rPr>
                                <m:t>2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2800" dirty="0" smtClean="0"/>
              </a:p>
              <a:p>
                <a:r>
                  <a:rPr lang="en-US" sz="2800" dirty="0"/>
                  <a:t> </a:t>
                </a:r>
                <a:r>
                  <a:rPr lang="en-US" sz="2800" dirty="0" smtClean="0"/>
                  <a:t>                    </a:t>
                </a:r>
              </a:p>
              <a:p>
                <a:r>
                  <a:rPr lang="en-US" sz="2800" dirty="0" smtClean="0"/>
                  <a:t>            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/>
                          </a:rPr>
                          <m:t>𝑦</m:t>
                        </m:r>
                        <m:r>
                          <a:rPr lang="en-US" sz="2800" i="1">
                            <a:latin typeface="Cambria Math"/>
                          </a:rPr>
                          <m:t> ̇</m:t>
                        </m:r>
                      </m:e>
                      <m:sub>
                        <m:r>
                          <a:rPr lang="en-US" sz="2800" i="1">
                            <a:latin typeface="Cambria Math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2800" dirty="0" smtClean="0"/>
                  <a:t>    =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/>
                          </a:rPr>
                          <m:t> </m:t>
                        </m:r>
                        <m:r>
                          <a:rPr lang="en-US" sz="2800" b="0" i="1" smtClean="0">
                            <a:latin typeface="Cambria Math"/>
                          </a:rPr>
                          <m:t>𝑦</m:t>
                        </m:r>
                        <m:r>
                          <a:rPr lang="en-US" sz="2800" i="1">
                            <a:latin typeface="Cambria Math"/>
                          </a:rPr>
                          <m:t> ̇</m:t>
                        </m:r>
                      </m:e>
                      <m:sub>
                        <m:r>
                          <a:rPr lang="en-US" sz="2800" b="0" i="1" smtClean="0">
                            <a:latin typeface="Cambria Math"/>
                          </a:rPr>
                          <m:t>1</m:t>
                        </m:r>
                      </m:sub>
                    </m:sSub>
                    <m:r>
                      <a:rPr lang="en-US" sz="2800" b="0" i="1" smtClean="0">
                        <a:latin typeface="Cambria Math"/>
                      </a:rPr>
                      <m:t> </m:t>
                    </m:r>
                    <m:f>
                      <m:fPr>
                        <m:ctrlPr>
                          <a:rPr lang="en-US" sz="280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sz="2800" i="1"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a:rPr lang="en-US" sz="2800" i="1">
                            <a:latin typeface="Cambria Math"/>
                          </a:rPr>
                          <m:t> </m:t>
                        </m:r>
                        <m:r>
                          <a:rPr lang="en-US" sz="2800" i="1">
                            <a:latin typeface="Cambria Math"/>
                          </a:rPr>
                          <m:t>𝛾</m:t>
                        </m:r>
                        <m:r>
                          <a:rPr lang="en-US" sz="2800" i="1">
                            <a:latin typeface="Cambria Math"/>
                          </a:rPr>
                          <m:t>(</m:t>
                        </m:r>
                        <m:r>
                          <a:rPr lang="en-US" sz="2800" i="1">
                            <a:latin typeface="Cambria Math"/>
                          </a:rPr>
                          <m:t>1</m:t>
                        </m:r>
                        <m:r>
                          <a:rPr lang="en-US" sz="2800" i="1">
                            <a:latin typeface="Cambria Math"/>
                          </a:rPr>
                          <m:t>−</m:t>
                        </m:r>
                        <m:f>
                          <m:fPr>
                            <m:ctrlPr>
                              <a:rPr lang="en-US" sz="2800" i="1"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en-US" sz="2800" i="1">
                                <a:latin typeface="Cambria Math"/>
                              </a:rPr>
                              <m:t>𝑣</m:t>
                            </m:r>
                          </m:num>
                          <m:den>
                            <m:sSup>
                              <m:sSupPr>
                                <m:ctrlPr>
                                  <a:rPr lang="en-US" sz="2800" i="1">
                                    <a:latin typeface="Cambria Math"/>
                                  </a:rPr>
                                </m:ctrlPr>
                              </m:sSupPr>
                              <m:e>
                                <m:r>
                                  <a:rPr lang="en-US" sz="2800" i="1">
                                    <a:latin typeface="Cambria Math"/>
                                  </a:rPr>
                                  <m:t>𝑐</m:t>
                                </m:r>
                              </m:e>
                              <m:sup>
                                <m:r>
                                  <a:rPr lang="en-US" sz="2800" i="1">
                                    <a:latin typeface="Cambria Math"/>
                                  </a:rPr>
                                  <m:t>2</m:t>
                                </m:r>
                              </m:sup>
                            </m:sSup>
                          </m:den>
                        </m:f>
                        <m:sSub>
                          <m:sSubPr>
                            <m:ctrlPr>
                              <a:rPr lang="en-US" sz="2800" i="1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2800" i="1">
                                <a:latin typeface="Cambria Math"/>
                              </a:rPr>
                              <m:t> </m:t>
                            </m:r>
                            <m:r>
                              <a:rPr lang="en-US" sz="2800" i="1">
                                <a:latin typeface="Cambria Math"/>
                              </a:rPr>
                              <m:t>𝑥</m:t>
                            </m:r>
                            <m:r>
                              <a:rPr lang="en-US" sz="2800" i="1">
                                <a:latin typeface="Cambria Math"/>
                              </a:rPr>
                              <m:t> ̇</m:t>
                            </m:r>
                          </m:e>
                          <m:sub>
                            <m:r>
                              <a:rPr lang="en-US" sz="2800" i="1">
                                <a:latin typeface="Cambria Math"/>
                              </a:rPr>
                              <m:t>1</m:t>
                            </m:r>
                          </m:sub>
                        </m:sSub>
                        <m:r>
                          <a:rPr lang="en-US" sz="2800" i="1">
                            <a:latin typeface="Cambria Math"/>
                          </a:rPr>
                          <m:t> )</m:t>
                        </m:r>
                      </m:den>
                    </m:f>
                  </m:oMath>
                </a14:m>
                <a:endParaRPr lang="en-US" sz="2800" dirty="0" smtClean="0"/>
              </a:p>
              <a:p>
                <a:endParaRPr lang="en-US" dirty="0"/>
              </a:p>
            </p:txBody>
          </p:sp>
        </mc:Choice>
        <mc:Fallback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5400" y="914400"/>
                <a:ext cx="4724691" cy="2460866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" name="Straight Arrow Connector 3"/>
          <p:cNvCxnSpPr/>
          <p:nvPr/>
        </p:nvCxnSpPr>
        <p:spPr>
          <a:xfrm>
            <a:off x="1600200" y="2667000"/>
            <a:ext cx="990600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Rectangle 4"/>
              <p:cNvSpPr/>
              <p:nvPr/>
            </p:nvSpPr>
            <p:spPr>
              <a:xfrm>
                <a:off x="2821458" y="4547033"/>
                <a:ext cx="3198633" cy="86446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/>
                          </a:rPr>
                          <m:t>𝑧</m:t>
                        </m:r>
                        <m:r>
                          <a:rPr lang="en-US" sz="2800" i="1">
                            <a:latin typeface="Cambria Math"/>
                          </a:rPr>
                          <m:t> ̇</m:t>
                        </m:r>
                      </m:e>
                      <m:sub>
                        <m:r>
                          <a:rPr lang="en-US" sz="2800" i="1">
                            <a:latin typeface="Cambria Math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2800" dirty="0" smtClean="0"/>
                  <a:t>    =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/>
                          </a:rPr>
                          <m:t> </m:t>
                        </m:r>
                        <m:r>
                          <a:rPr lang="en-US" sz="2800" b="0" i="1" smtClean="0">
                            <a:latin typeface="Cambria Math"/>
                          </a:rPr>
                          <m:t>𝑧</m:t>
                        </m:r>
                        <m:r>
                          <a:rPr lang="en-US" sz="2800" i="1">
                            <a:latin typeface="Cambria Math"/>
                          </a:rPr>
                          <m:t> ̇</m:t>
                        </m:r>
                      </m:e>
                      <m:sub>
                        <m:r>
                          <a:rPr lang="en-US" sz="2800" b="0" i="1" smtClean="0">
                            <a:latin typeface="Cambria Math"/>
                          </a:rPr>
                          <m:t>1</m:t>
                        </m:r>
                      </m:sub>
                    </m:sSub>
                    <m:r>
                      <a:rPr lang="en-US" sz="2800" b="0" i="1" smtClean="0">
                        <a:latin typeface="Cambria Math"/>
                      </a:rPr>
                      <m:t> </m:t>
                    </m:r>
                    <m:f>
                      <m:fPr>
                        <m:ctrlPr>
                          <a:rPr lang="en-US" sz="280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sz="2800" i="1"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a:rPr lang="en-US" sz="2800" i="1">
                            <a:latin typeface="Cambria Math"/>
                          </a:rPr>
                          <m:t> </m:t>
                        </m:r>
                        <m:r>
                          <a:rPr lang="en-US" sz="2800" i="1">
                            <a:latin typeface="Cambria Math"/>
                          </a:rPr>
                          <m:t>𝛾</m:t>
                        </m:r>
                        <m:r>
                          <a:rPr lang="en-US" sz="2800" i="1">
                            <a:latin typeface="Cambria Math"/>
                          </a:rPr>
                          <m:t>(</m:t>
                        </m:r>
                        <m:r>
                          <a:rPr lang="en-US" sz="2800" i="1">
                            <a:latin typeface="Cambria Math"/>
                          </a:rPr>
                          <m:t>1</m:t>
                        </m:r>
                        <m:r>
                          <a:rPr lang="en-US" sz="2800" i="1">
                            <a:latin typeface="Cambria Math"/>
                          </a:rPr>
                          <m:t>−</m:t>
                        </m:r>
                        <m:f>
                          <m:fPr>
                            <m:ctrlPr>
                              <a:rPr lang="en-US" sz="2800" i="1"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en-US" sz="2800" i="1">
                                <a:latin typeface="Cambria Math"/>
                              </a:rPr>
                              <m:t>𝑣</m:t>
                            </m:r>
                          </m:num>
                          <m:den>
                            <m:sSup>
                              <m:sSupPr>
                                <m:ctrlPr>
                                  <a:rPr lang="en-US" sz="2800" i="1">
                                    <a:latin typeface="Cambria Math"/>
                                  </a:rPr>
                                </m:ctrlPr>
                              </m:sSupPr>
                              <m:e>
                                <m:r>
                                  <a:rPr lang="en-US" sz="2800" i="1">
                                    <a:latin typeface="Cambria Math"/>
                                  </a:rPr>
                                  <m:t>𝑐</m:t>
                                </m:r>
                              </m:e>
                              <m:sup>
                                <m:r>
                                  <a:rPr lang="en-US" sz="2800" i="1">
                                    <a:latin typeface="Cambria Math"/>
                                  </a:rPr>
                                  <m:t>2</m:t>
                                </m:r>
                              </m:sup>
                            </m:sSup>
                          </m:den>
                        </m:f>
                        <m:sSub>
                          <m:sSubPr>
                            <m:ctrlPr>
                              <a:rPr lang="en-US" sz="2800" i="1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2800" i="1">
                                <a:latin typeface="Cambria Math"/>
                              </a:rPr>
                              <m:t> </m:t>
                            </m:r>
                            <m:r>
                              <a:rPr lang="en-US" sz="2800" i="1">
                                <a:latin typeface="Cambria Math"/>
                              </a:rPr>
                              <m:t>𝑥</m:t>
                            </m:r>
                            <m:r>
                              <a:rPr lang="en-US" sz="2800" i="1">
                                <a:latin typeface="Cambria Math"/>
                              </a:rPr>
                              <m:t> ̇</m:t>
                            </m:r>
                          </m:e>
                          <m:sub>
                            <m:r>
                              <a:rPr lang="en-US" sz="2800" i="1">
                                <a:latin typeface="Cambria Math"/>
                              </a:rPr>
                              <m:t>1</m:t>
                            </m:r>
                          </m:sub>
                        </m:sSub>
                        <m:r>
                          <a:rPr lang="en-US" sz="2800" i="1">
                            <a:latin typeface="Cambria Math"/>
                          </a:rPr>
                          <m:t> )</m:t>
                        </m:r>
                      </m:den>
                    </m:f>
                  </m:oMath>
                </a14:m>
                <a:endParaRPr lang="en-US" sz="2800" dirty="0"/>
              </a:p>
            </p:txBody>
          </p:sp>
        </mc:Choice>
        <mc:Fallback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21458" y="4547033"/>
                <a:ext cx="3198633" cy="864467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" name="Straight Arrow Connector 5"/>
          <p:cNvCxnSpPr/>
          <p:nvPr/>
        </p:nvCxnSpPr>
        <p:spPr>
          <a:xfrm>
            <a:off x="4191000" y="3124200"/>
            <a:ext cx="0" cy="114300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75050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887</TotalTime>
  <Words>437</Words>
  <Application>Microsoft Office PowerPoint</Application>
  <PresentationFormat>On-screen Show (4:3)</PresentationFormat>
  <Paragraphs>44</Paragraphs>
  <Slides>13</Slides>
  <Notes>0</Notes>
  <HiddenSlides>0</HiddenSlides>
  <MMClips>4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Office Theme</vt:lpstr>
      <vt:lpstr>      فصل دوم   دینامیک نسبیتی  مفهوم فضا و زمان</vt:lpstr>
      <vt:lpstr>اصول نسبیت</vt:lpstr>
      <vt:lpstr>تحقیق قانون بقا اندازه حرکت خطی</vt:lpstr>
      <vt:lpstr>ناوردایی قانون های نیویتون</vt:lpstr>
      <vt:lpstr>ناوردایی قانون بقا انرژی</vt:lpstr>
      <vt:lpstr>اصل دوم نسبیت و تبدیلات لورنتس</vt:lpstr>
      <vt:lpstr>تبدیلات لورنتسی سرعت</vt:lpstr>
      <vt:lpstr>تبدیلات لورنتسی سرعت</vt:lpstr>
      <vt:lpstr>PowerPoint Presentation</vt:lpstr>
      <vt:lpstr>حد کلاسیک تبدیلات لورنتس</vt:lpstr>
      <vt:lpstr>بازه های فضا و زمان در فیزیک نسبیتی</vt:lpstr>
      <vt:lpstr>PowerPoint Presentation</vt:lpstr>
      <vt:lpstr>مخروط نوری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فصل دوم دینامیک نسبیتی-مفهوم فضا و زمان</dc:title>
  <dc:creator>admin</dc:creator>
  <cp:lastModifiedBy>admin</cp:lastModifiedBy>
  <cp:revision>38</cp:revision>
  <dcterms:created xsi:type="dcterms:W3CDTF">2020-04-12T02:22:57Z</dcterms:created>
  <dcterms:modified xsi:type="dcterms:W3CDTF">2020-04-12T17:10:02Z</dcterms:modified>
</cp:coreProperties>
</file>