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2" r:id="rId3"/>
    <p:sldId id="314" r:id="rId4"/>
    <p:sldId id="315" r:id="rId5"/>
    <p:sldId id="317" r:id="rId6"/>
    <p:sldId id="316" r:id="rId7"/>
    <p:sldId id="318" r:id="rId8"/>
    <p:sldId id="319" r:id="rId9"/>
    <p:sldId id="320" r:id="rId10"/>
    <p:sldId id="321" r:id="rId11"/>
    <p:sldId id="31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884"/>
    <a:srgbClr val="FFCC66"/>
    <a:srgbClr val="FFA405"/>
    <a:srgbClr val="E60000"/>
    <a:srgbClr val="FFCCFF"/>
    <a:srgbClr val="A66BD3"/>
    <a:srgbClr val="FF9900"/>
    <a:srgbClr val="1A2884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693" autoAdjust="0"/>
  </p:normalViewPr>
  <p:slideViewPr>
    <p:cSldViewPr snapToGrid="0">
      <p:cViewPr>
        <p:scale>
          <a:sx n="94" d="100"/>
          <a:sy n="94" d="100"/>
        </p:scale>
        <p:origin x="-38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46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72415-1543-480D-A6A5-19309A8A8E0D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SG"/>
        </a:p>
      </dgm:t>
    </dgm:pt>
    <dgm:pt modelId="{EEB7130B-CF67-43BD-9BA5-BC0810802DD3}">
      <dgm:prSet phldrT="[Text]" custT="1"/>
      <dgm:spPr/>
      <dgm:t>
        <a:bodyPr/>
        <a:lstStyle/>
        <a:p>
          <a:r>
            <a:rPr lang="fa-IR" sz="2800" b="1" dirty="0" smtClean="0">
              <a:solidFill>
                <a:schemeClr val="tx1"/>
              </a:solidFill>
              <a:cs typeface="B Nazanin" panose="00000400000000000000" pitchFamily="2" charset="-78"/>
            </a:rPr>
            <a:t>اقلام اصلی</a:t>
          </a:r>
          <a:endParaRPr lang="en-SG" sz="28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8F3BA826-7A0A-448F-9100-4405E4B4DBCE}" type="parTrans" cxnId="{BF98ADFB-39CD-4423-83C8-9B7884CF12A3}">
      <dgm:prSet/>
      <dgm:spPr/>
      <dgm:t>
        <a:bodyPr/>
        <a:lstStyle/>
        <a:p>
          <a:endParaRPr lang="en-SG" sz="2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F90F371E-53FE-4FD8-9F0A-4232E191DE95}" type="sibTrans" cxnId="{BF98ADFB-39CD-4423-83C8-9B7884CF12A3}">
      <dgm:prSet/>
      <dgm:spPr/>
      <dgm:t>
        <a:bodyPr/>
        <a:lstStyle/>
        <a:p>
          <a:endParaRPr lang="en-SG" sz="2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249E04F8-C3B8-4E2D-9C49-A64FBE70EDED}">
      <dgm:prSet phldrT="[Text]" custT="1"/>
      <dgm:spPr/>
      <dgm:t>
        <a:bodyPr/>
        <a:lstStyle/>
        <a:p>
          <a:r>
            <a:rPr lang="fa-IR" sz="2800" b="1" dirty="0" smtClean="0">
              <a:solidFill>
                <a:schemeClr val="tx1"/>
              </a:solidFill>
              <a:cs typeface="B Nazanin" panose="00000400000000000000" pitchFamily="2" charset="-78"/>
            </a:rPr>
            <a:t>اقلام تکمیلی</a:t>
          </a:r>
          <a:endParaRPr lang="en-SG" sz="28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B42E8FE2-BB01-4AAA-AF9A-1A3602D02704}" type="parTrans" cxnId="{D0223927-3F97-4A25-8794-0C7E236C1398}">
      <dgm:prSet/>
      <dgm:spPr/>
      <dgm:t>
        <a:bodyPr/>
        <a:lstStyle/>
        <a:p>
          <a:endParaRPr lang="en-SG" sz="2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416BD8BB-7752-4672-8B8D-62DC0595A7DA}" type="sibTrans" cxnId="{D0223927-3F97-4A25-8794-0C7E236C1398}">
      <dgm:prSet/>
      <dgm:spPr/>
      <dgm:t>
        <a:bodyPr/>
        <a:lstStyle/>
        <a:p>
          <a:endParaRPr lang="en-SG" sz="2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B4AA16E9-D2FE-4752-9BAB-366051CC16FD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800" b="1" smtClean="0">
              <a:solidFill>
                <a:schemeClr val="tx1"/>
              </a:solidFill>
              <a:cs typeface="B Nazanin" panose="00000400000000000000" pitchFamily="2" charset="-78"/>
            </a:rPr>
            <a:t>محتویات کیف</a:t>
          </a: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8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1414706-E5F1-43FE-9F31-3E23016D458A}" type="sibTrans" cxnId="{F0C7B147-98D7-42C5-BE27-F9416B717F41}">
      <dgm:prSet/>
      <dgm:spPr/>
      <dgm:t>
        <a:bodyPr/>
        <a:lstStyle/>
        <a:p>
          <a:endParaRPr lang="en-SG" sz="2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81B6D747-FCD4-44FB-A4BB-BD6045973B12}" type="parTrans" cxnId="{F0C7B147-98D7-42C5-BE27-F9416B717F41}">
      <dgm:prSet/>
      <dgm:spPr/>
      <dgm:t>
        <a:bodyPr/>
        <a:lstStyle/>
        <a:p>
          <a:endParaRPr lang="en-SG" sz="2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45C3729F-71C6-4F62-A637-8A5DAEA5D86D}" type="pres">
      <dgm:prSet presAssocID="{1D572415-1543-480D-A6A5-19309A8A8E0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1E2A69D0-05A0-4D3E-BBE5-C72CBFDE966E}" type="pres">
      <dgm:prSet presAssocID="{1D572415-1543-480D-A6A5-19309A8A8E0D}" presName="ellipse" presStyleLbl="trBgShp" presStyleIdx="0" presStyleCnt="1"/>
      <dgm:spPr/>
    </dgm:pt>
    <dgm:pt modelId="{AEBC9CB9-2A08-43B8-8BA5-E70143690A38}" type="pres">
      <dgm:prSet presAssocID="{1D572415-1543-480D-A6A5-19309A8A8E0D}" presName="arrow1" presStyleLbl="fgShp" presStyleIdx="0" presStyleCnt="1"/>
      <dgm:spPr/>
    </dgm:pt>
    <dgm:pt modelId="{034C8D08-D90F-4D1A-8A95-407915CEFCBF}" type="pres">
      <dgm:prSet presAssocID="{1D572415-1543-480D-A6A5-19309A8A8E0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137A061-FA6F-4E60-BE8F-411187B36BD3}" type="pres">
      <dgm:prSet presAssocID="{249E04F8-C3B8-4E2D-9C49-A64FBE70EDED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7FF2573-11A8-4935-80BB-AD4FF4B0BB89}" type="pres">
      <dgm:prSet presAssocID="{B4AA16E9-D2FE-4752-9BAB-366051CC16FD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5C609B2-7576-4D50-8FCD-8F6F93E8E4B6}" type="pres">
      <dgm:prSet presAssocID="{1D572415-1543-480D-A6A5-19309A8A8E0D}" presName="funnel" presStyleLbl="trAlignAcc1" presStyleIdx="0" presStyleCnt="1"/>
      <dgm:spPr/>
    </dgm:pt>
  </dgm:ptLst>
  <dgm:cxnLst>
    <dgm:cxn modelId="{F0C7B147-98D7-42C5-BE27-F9416B717F41}" srcId="{1D572415-1543-480D-A6A5-19309A8A8E0D}" destId="{B4AA16E9-D2FE-4752-9BAB-366051CC16FD}" srcOrd="2" destOrd="0" parTransId="{81B6D747-FCD4-44FB-A4BB-BD6045973B12}" sibTransId="{01414706-E5F1-43FE-9F31-3E23016D458A}"/>
    <dgm:cxn modelId="{D0223927-3F97-4A25-8794-0C7E236C1398}" srcId="{1D572415-1543-480D-A6A5-19309A8A8E0D}" destId="{249E04F8-C3B8-4E2D-9C49-A64FBE70EDED}" srcOrd="1" destOrd="0" parTransId="{B42E8FE2-BB01-4AAA-AF9A-1A3602D02704}" sibTransId="{416BD8BB-7752-4672-8B8D-62DC0595A7DA}"/>
    <dgm:cxn modelId="{9DCB18EC-821A-4558-ADDA-03593FBBD574}" type="presOf" srcId="{1D572415-1543-480D-A6A5-19309A8A8E0D}" destId="{45C3729F-71C6-4F62-A637-8A5DAEA5D86D}" srcOrd="0" destOrd="0" presId="urn:microsoft.com/office/officeart/2005/8/layout/funnel1"/>
    <dgm:cxn modelId="{6EC79895-CF7E-40B7-BA0C-6D0385DCF650}" type="presOf" srcId="{B4AA16E9-D2FE-4752-9BAB-366051CC16FD}" destId="{034C8D08-D90F-4D1A-8A95-407915CEFCBF}" srcOrd="0" destOrd="0" presId="urn:microsoft.com/office/officeart/2005/8/layout/funnel1"/>
    <dgm:cxn modelId="{23AC0726-02A7-4BA8-9371-E403BB666839}" type="presOf" srcId="{EEB7130B-CF67-43BD-9BA5-BC0810802DD3}" destId="{07FF2573-11A8-4935-80BB-AD4FF4B0BB89}" srcOrd="0" destOrd="0" presId="urn:microsoft.com/office/officeart/2005/8/layout/funnel1"/>
    <dgm:cxn modelId="{BF98ADFB-39CD-4423-83C8-9B7884CF12A3}" srcId="{1D572415-1543-480D-A6A5-19309A8A8E0D}" destId="{EEB7130B-CF67-43BD-9BA5-BC0810802DD3}" srcOrd="0" destOrd="0" parTransId="{8F3BA826-7A0A-448F-9100-4405E4B4DBCE}" sibTransId="{F90F371E-53FE-4FD8-9F0A-4232E191DE95}"/>
    <dgm:cxn modelId="{1A620D64-5B3C-4D85-A24A-C5972BF2964F}" type="presOf" srcId="{249E04F8-C3B8-4E2D-9C49-A64FBE70EDED}" destId="{9137A061-FA6F-4E60-BE8F-411187B36BD3}" srcOrd="0" destOrd="0" presId="urn:microsoft.com/office/officeart/2005/8/layout/funnel1"/>
    <dgm:cxn modelId="{DD3C1308-7B4D-419B-927F-BA84364C83DB}" type="presParOf" srcId="{45C3729F-71C6-4F62-A637-8A5DAEA5D86D}" destId="{1E2A69D0-05A0-4D3E-BBE5-C72CBFDE966E}" srcOrd="0" destOrd="0" presId="urn:microsoft.com/office/officeart/2005/8/layout/funnel1"/>
    <dgm:cxn modelId="{ABB1F97B-E0E5-41DC-9214-0C55FB87BCD8}" type="presParOf" srcId="{45C3729F-71C6-4F62-A637-8A5DAEA5D86D}" destId="{AEBC9CB9-2A08-43B8-8BA5-E70143690A38}" srcOrd="1" destOrd="0" presId="urn:microsoft.com/office/officeart/2005/8/layout/funnel1"/>
    <dgm:cxn modelId="{2C537C87-B641-4389-B4F9-CC79C6D9CFD7}" type="presParOf" srcId="{45C3729F-71C6-4F62-A637-8A5DAEA5D86D}" destId="{034C8D08-D90F-4D1A-8A95-407915CEFCBF}" srcOrd="2" destOrd="0" presId="urn:microsoft.com/office/officeart/2005/8/layout/funnel1"/>
    <dgm:cxn modelId="{426ED9CF-4C0D-4CEB-A016-0FA0AF17BD1C}" type="presParOf" srcId="{45C3729F-71C6-4F62-A637-8A5DAEA5D86D}" destId="{9137A061-FA6F-4E60-BE8F-411187B36BD3}" srcOrd="3" destOrd="0" presId="urn:microsoft.com/office/officeart/2005/8/layout/funnel1"/>
    <dgm:cxn modelId="{613C91DF-5A86-4124-BF69-823911CC1923}" type="presParOf" srcId="{45C3729F-71C6-4F62-A637-8A5DAEA5D86D}" destId="{07FF2573-11A8-4935-80BB-AD4FF4B0BB89}" srcOrd="4" destOrd="0" presId="urn:microsoft.com/office/officeart/2005/8/layout/funnel1"/>
    <dgm:cxn modelId="{D823CE8B-D787-4EA9-8544-78FCD5989358}" type="presParOf" srcId="{45C3729F-71C6-4F62-A637-8A5DAEA5D86D}" destId="{85C609B2-7576-4D50-8FCD-8F6F93E8E4B6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A69D0-05A0-4D3E-BBE5-C72CBFDE966E}">
      <dsp:nvSpPr>
        <dsp:cNvPr id="0" name=""/>
        <dsp:cNvSpPr/>
      </dsp:nvSpPr>
      <dsp:spPr>
        <a:xfrm>
          <a:off x="1828346" y="266747"/>
          <a:ext cx="5293910" cy="183850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C9CB9-2A08-43B8-8BA5-E70143690A38}">
      <dsp:nvSpPr>
        <dsp:cNvPr id="0" name=""/>
        <dsp:cNvSpPr/>
      </dsp:nvSpPr>
      <dsp:spPr>
        <a:xfrm>
          <a:off x="3970533" y="4768623"/>
          <a:ext cx="1025951" cy="65660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C8D08-D90F-4D1A-8A95-407915CEFCBF}">
      <dsp:nvSpPr>
        <dsp:cNvPr id="0" name=""/>
        <dsp:cNvSpPr/>
      </dsp:nvSpPr>
      <dsp:spPr>
        <a:xfrm>
          <a:off x="2021225" y="5293910"/>
          <a:ext cx="4924568" cy="1231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800" b="1" kern="1200" smtClean="0">
              <a:solidFill>
                <a:schemeClr val="tx1"/>
              </a:solidFill>
              <a:cs typeface="B Nazanin" panose="00000400000000000000" pitchFamily="2" charset="-78"/>
            </a:rPr>
            <a:t>محتویات کیف</a:t>
          </a: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8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2021225" y="5293910"/>
        <a:ext cx="4924568" cy="1231142"/>
      </dsp:txXfrm>
    </dsp:sp>
    <dsp:sp modelId="{9137A061-FA6F-4E60-BE8F-411187B36BD3}">
      <dsp:nvSpPr>
        <dsp:cNvPr id="0" name=""/>
        <dsp:cNvSpPr/>
      </dsp:nvSpPr>
      <dsp:spPr>
        <a:xfrm>
          <a:off x="3753031" y="2247244"/>
          <a:ext cx="1846713" cy="18467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اقلام تکمیلی</a:t>
          </a:r>
          <a:endParaRPr lang="en-SG" sz="28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4023476" y="2517689"/>
        <a:ext cx="1305823" cy="1305823"/>
      </dsp:txXfrm>
    </dsp:sp>
    <dsp:sp modelId="{07FF2573-11A8-4935-80BB-AD4FF4B0BB89}">
      <dsp:nvSpPr>
        <dsp:cNvPr id="0" name=""/>
        <dsp:cNvSpPr/>
      </dsp:nvSpPr>
      <dsp:spPr>
        <a:xfrm>
          <a:off x="2431606" y="861799"/>
          <a:ext cx="1846713" cy="1846713"/>
        </a:xfrm>
        <a:prstGeom prst="ellips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اقلام اصلی</a:t>
          </a:r>
          <a:endParaRPr lang="en-SG" sz="28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2702051" y="1132244"/>
        <a:ext cx="1305823" cy="1305823"/>
      </dsp:txXfrm>
    </dsp:sp>
    <dsp:sp modelId="{85C609B2-7576-4D50-8FCD-8F6F93E8E4B6}">
      <dsp:nvSpPr>
        <dsp:cNvPr id="0" name=""/>
        <dsp:cNvSpPr/>
      </dsp:nvSpPr>
      <dsp:spPr>
        <a:xfrm>
          <a:off x="1610844" y="41038"/>
          <a:ext cx="5745329" cy="459626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B7078-6388-4AB8-BF9E-BE9DD8A2CBFB}" type="datetimeFigureOut">
              <a:rPr lang="en-SG" smtClean="0"/>
              <a:t>1/2/2022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9BC6-B13C-4D0B-AF30-F6CB10E29DB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8633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E8531E8-BBF9-4A7B-A99A-4D5F4A81CBA0}" type="datetimeFigureOut">
              <a:rPr lang="fa-IR" smtClean="0"/>
              <a:t>1443/06/29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BD56B19-9F1B-4F3E-B8CE-502AE93F7B3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819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58F0374A-449C-42A5-8943-722E34989576}" type="datetime8">
              <a:rPr lang="fa-IR" smtClean="0"/>
              <a:t>22/فوريه/1</a:t>
            </a:fld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844484" y="6629400"/>
            <a:ext cx="4822804" cy="235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 cap="all" baseline="0">
                <a:solidFill>
                  <a:srgbClr val="FFFFFF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164303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9F434D3-C056-4CFA-9415-C6D18B0DF146}" type="datetime8">
              <a:rPr lang="fa-IR" smtClean="0"/>
              <a:t>22/فوريه/1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008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0415A9F0-26DB-47BD-AA3F-6502481BD37A}" type="datetime8">
              <a:rPr lang="fa-IR" smtClean="0"/>
              <a:t>22/فوريه/1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276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" y="6447015"/>
            <a:ext cx="4822804" cy="365125"/>
          </a:xfrm>
        </p:spPr>
        <p:txBody>
          <a:bodyPr/>
          <a:lstStyle>
            <a:lvl1pPr algn="l">
              <a:defRPr sz="1600" b="1"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معلم آماده</a:t>
            </a:r>
            <a:r>
              <a:rPr lang="fa-IR" baseline="0" dirty="0" smtClean="0"/>
              <a:t>، جامعه آماده (</a:t>
            </a:r>
            <a:r>
              <a:rPr lang="fa-IR" dirty="0" smtClean="0"/>
              <a:t> آمادگی در برابر زلزله)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9330" y="6426695"/>
            <a:ext cx="415953" cy="398215"/>
          </a:xfrm>
        </p:spPr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840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30410CC-B8D3-4389-A41F-94B516CB7134}" type="datetime8">
              <a:rPr lang="fa-IR" smtClean="0"/>
              <a:t>22/فوريه/1</a:t>
            </a:fld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89579"/>
            <a:ext cx="4822804" cy="235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FFFFFF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معلم آماده</a:t>
            </a:r>
            <a:r>
              <a:rPr lang="fa-IR" baseline="0" dirty="0" smtClean="0"/>
              <a:t>، جامعه آماده (</a:t>
            </a:r>
            <a:r>
              <a:rPr lang="fa-IR" dirty="0" smtClean="0"/>
              <a:t> آمادگی در برابر زلزله)</a:t>
            </a:r>
          </a:p>
          <a:p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98465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BE9163A-642B-41C5-8065-59E1DC070F40}" type="datetime8">
              <a:rPr lang="fa-IR" smtClean="0"/>
              <a:t>22/فوريه/1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89579"/>
            <a:ext cx="4822804" cy="235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FFFFFF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کارگاه آمادگی در برابر زلزله ( فرد – خانواده )</a:t>
            </a:r>
          </a:p>
          <a:p>
            <a:endParaRPr lang="fa-IR" sz="16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0019" y="0"/>
            <a:ext cx="126198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6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5B27B955-9DF8-4D7B-875C-CF11D0B66BE5}" type="datetime8">
              <a:rPr lang="fa-IR" smtClean="0"/>
              <a:t>22/فوريه/1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70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9350E9B4-13E5-4341-8FAF-8F7DEB519CB1}" type="datetime8">
              <a:rPr lang="fa-IR" smtClean="0"/>
              <a:t>22/فوريه/1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89579"/>
            <a:ext cx="4822804" cy="235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FFFFFF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کارگاه آمادگی در برابر زلزله ( فرد – خانواده )</a:t>
            </a:r>
          </a:p>
          <a:p>
            <a:endParaRPr lang="fa-IR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4719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566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89065DE-1A8B-4175-886F-DB40F13F2725}" type="datetime8">
              <a:rPr lang="fa-IR" smtClean="0"/>
              <a:t>22/فوريه/1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972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715FA6E3-95D1-4AD6-8E61-DFDA88C36013}" type="datetime8">
              <a:rPr lang="fa-IR" smtClean="0"/>
              <a:t>22/فوريه/1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810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A96A833D-11DE-4E9D-8EB0-42F398D952BA}" type="datetime8">
              <a:rPr lang="fa-IR" smtClean="0"/>
              <a:t>22/فوريه/1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54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286" y="286603"/>
            <a:ext cx="10472634" cy="1093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286" y="1553378"/>
            <a:ext cx="10472634" cy="43157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89579"/>
            <a:ext cx="4822804" cy="235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FFFFFF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کارگاه آمادگی در برابر زلزله ( فرد – خانواده )</a:t>
            </a:r>
          </a:p>
          <a:p>
            <a:endParaRPr lang="fa-IR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90" y="6459785"/>
            <a:ext cx="415953" cy="398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  <a:cs typeface="B Titr" panose="00000700000000000000" pitchFamily="2" charset="-78"/>
              </a:defRPr>
            </a:lvl1pPr>
          </a:lstStyle>
          <a:p>
            <a:fld id="{5E06D493-CC72-4747-AA42-57CB2ED8C083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1071978" y="1396318"/>
            <a:ext cx="10476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61940"/>
          <a:stretch/>
        </p:blipFill>
        <p:spPr bwMode="auto">
          <a:xfrm>
            <a:off x="132750" y="112030"/>
            <a:ext cx="720586" cy="7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132750" y="812800"/>
            <a:ext cx="7205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100" dirty="0" smtClean="0">
                <a:solidFill>
                  <a:srgbClr val="192884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گروه</a:t>
            </a:r>
            <a:r>
              <a:rPr lang="fa-IR" sz="1100" baseline="0" dirty="0" smtClean="0">
                <a:solidFill>
                  <a:srgbClr val="192884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سلامت در بلایا و فوریت‌ها</a:t>
            </a:r>
            <a:endParaRPr lang="fa-IR" sz="1100" dirty="0">
              <a:solidFill>
                <a:srgbClr val="192884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1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rgbClr val="B40000"/>
          </a:solidFill>
          <a:latin typeface="+mj-lt"/>
          <a:ea typeface="+mj-ea"/>
          <a:cs typeface="B Titr" panose="00000700000000000000" pitchFamily="2" charset="-78"/>
        </a:defRPr>
      </a:lvl1pPr>
    </p:titleStyle>
    <p:bodyStyle>
      <a:lvl1pPr marL="91440" indent="-91440" algn="r" defTabSz="914400" rtl="1" eaLnBrk="1" latinLnBrk="0" hangingPunct="1">
        <a:lnSpc>
          <a:spcPct val="15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1pPr>
      <a:lvl2pPr marL="384048" indent="-182880" algn="r" defTabSz="914400" rtl="1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2pPr>
      <a:lvl3pPr marL="566928" indent="-182880" algn="r" defTabSz="914400" rtl="1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3pPr>
      <a:lvl4pPr marL="749808" indent="-182880" algn="r" defTabSz="914400" rtl="1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4pPr>
      <a:lvl5pPr marL="932688" indent="-182880" algn="r" defTabSz="914400" rtl="1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846" y="2165063"/>
            <a:ext cx="9144000" cy="2029994"/>
          </a:xfrm>
        </p:spPr>
        <p:txBody>
          <a:bodyPr anchor="ctr" anchorCtr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fa-IR" sz="4400" dirty="0" smtClean="0">
                <a:solidFill>
                  <a:srgbClr val="1A2884"/>
                </a:solidFill>
              </a:rPr>
              <a:t>کیف نجات خانواده</a:t>
            </a:r>
            <a:endParaRPr lang="fa-IR" sz="2800" dirty="0">
              <a:solidFill>
                <a:srgbClr val="1A288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2548"/>
            <a:ext cx="9239693" cy="1832706"/>
          </a:xfrm>
        </p:spPr>
        <p:txBody>
          <a:bodyPr anchor="ctr" anchorCtr="0">
            <a:normAutofit/>
          </a:bodyPr>
          <a:lstStyle/>
          <a:p>
            <a:pPr algn="ctr">
              <a:lnSpc>
                <a:spcPct val="150000"/>
              </a:lnSpc>
            </a:pPr>
            <a:endParaRPr lang="fa-IR" sz="2800" spc="0" dirty="0" smtClean="0">
              <a:solidFill>
                <a:srgbClr val="B4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1872" y="76318"/>
            <a:ext cx="2863642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15104" y="3622556"/>
            <a:ext cx="4822804" cy="235331"/>
          </a:xfrm>
        </p:spPr>
        <p:txBody>
          <a:bodyPr/>
          <a:lstStyle/>
          <a:p>
            <a:r>
              <a:rPr lang="en-SG" cap="none" dirty="0" smtClean="0"/>
              <a:t>Dehghani.Am64@gmail.Com</a:t>
            </a:r>
            <a:endParaRPr lang="fa-IR" cap="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1</a:t>
            </a:fld>
            <a:endParaRPr lang="fa-I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43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شرایط نگهداری </a:t>
            </a: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کیف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indent="-2286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در </a:t>
            </a:r>
            <a:r>
              <a:rPr lang="fa-IR" dirty="0" smtClean="0">
                <a:cs typeface="B Nazanin" panose="00000400000000000000" pitchFamily="2" charset="-78"/>
              </a:rPr>
              <a:t>جای خشک و </a:t>
            </a:r>
            <a:r>
              <a:rPr lang="fa-IR" dirty="0">
                <a:cs typeface="B Nazanin" panose="00000400000000000000" pitchFamily="2" charset="-78"/>
              </a:rPr>
              <a:t>خنک: 15 تا 30 درجه</a:t>
            </a:r>
          </a:p>
          <a:p>
            <a:pPr marL="857250" indent="-228600" algn="r" rtl="1"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نزدیک مسیر خروج</a:t>
            </a:r>
          </a:p>
          <a:p>
            <a:pPr marL="857250" indent="-228600" algn="r" rtl="1"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در </a:t>
            </a:r>
            <a:r>
              <a:rPr lang="fa-IR" dirty="0" smtClean="0">
                <a:cs typeface="B Nazanin" panose="00000400000000000000" pitchFamily="2" charset="-78"/>
              </a:rPr>
              <a:t>خودرو</a:t>
            </a:r>
          </a:p>
          <a:p>
            <a:pPr marL="857250" indent="-228600" algn="r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اسناد در پوشش ضد آب باشد</a:t>
            </a:r>
          </a:p>
          <a:p>
            <a:pPr marL="857250" indent="-228600" algn="r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چک کردن کیف در زمانهای منظم</a:t>
            </a:r>
            <a:endParaRPr lang="fa-IR" dirty="0">
              <a:cs typeface="B Nazanin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 descr="Image result for Emergency family kit in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204864"/>
            <a:ext cx="4874462" cy="3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925" y="54809"/>
            <a:ext cx="126198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 تشکر </a:t>
            </a:r>
            <a:endParaRPr lang="en-S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88" y="1766540"/>
            <a:ext cx="7670800" cy="43148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11</a:t>
            </a:fld>
            <a:endParaRPr lang="fa-I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1546" y="123886"/>
            <a:ext cx="1150374" cy="115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21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Image result for بسم الله الرحمن الرحي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67236"/>
            <a:ext cx="1387011" cy="59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15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dirty="0" smtClean="0">
                <a:solidFill>
                  <a:srgbClr val="C00000"/>
                </a:solidFill>
                <a:cs typeface="B Titr" panose="00000700000000000000" pitchFamily="2" charset="-78"/>
              </a:rPr>
              <a:t>نحوه تهیه کیف</a:t>
            </a:r>
            <a:endParaRPr lang="fa-IR" sz="5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25512" indent="-742950" algn="r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تهیه چک لیستی از وسایل مورد نیاز </a:t>
            </a:r>
          </a:p>
          <a:p>
            <a:pPr marL="925512" indent="-742950" algn="r" rtl="1">
              <a:lnSpc>
                <a:spcPct val="150000"/>
              </a:lnSpc>
              <a:buFont typeface="+mj-lt"/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آماده کردن وسایل </a:t>
            </a:r>
            <a:r>
              <a:rPr lang="fa-IR" b="1" dirty="0" smtClean="0">
                <a:cs typeface="B Nazanin" panose="00000400000000000000" pitchFamily="2" charset="-78"/>
              </a:rPr>
              <a:t>مطابق با لیست تهیه شده</a:t>
            </a:r>
          </a:p>
          <a:p>
            <a:pPr marL="925512" indent="-742950" algn="r" rtl="1">
              <a:lnSpc>
                <a:spcPct val="200000"/>
              </a:lnSpc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دسته بندی همه وسایل و جاگذاری در کیف</a:t>
            </a:r>
          </a:p>
          <a:p>
            <a:pPr marL="925512" indent="-742950" algn="r" rtl="1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کیف قابل شستشو و قابل حمل </a:t>
            </a:r>
            <a:endParaRPr lang="fa-IR" b="1" dirty="0" smtClean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265"/>
          <a:stretch/>
        </p:blipFill>
        <p:spPr>
          <a:xfrm>
            <a:off x="638319" y="1805203"/>
            <a:ext cx="4196694" cy="41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59950525"/>
              </p:ext>
            </p:extLst>
          </p:nvPr>
        </p:nvGraphicFramePr>
        <p:xfrm>
          <a:off x="1557430" y="224065"/>
          <a:ext cx="8967019" cy="6566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3925" y="54809"/>
            <a:ext cx="126198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dirty="0">
                <a:solidFill>
                  <a:srgbClr val="C00000"/>
                </a:solidFill>
                <a:cs typeface="B Titr" panose="00000700000000000000" pitchFamily="2" charset="-78"/>
              </a:rPr>
              <a:t>محتویات </a:t>
            </a:r>
            <a:r>
              <a:rPr lang="fa-IR" sz="5400" dirty="0" smtClean="0">
                <a:solidFill>
                  <a:srgbClr val="C00000"/>
                </a:solidFill>
                <a:cs typeface="B Titr" panose="00000700000000000000" pitchFamily="2" charset="-78"/>
              </a:rPr>
              <a:t>کیف</a:t>
            </a:r>
            <a:endParaRPr lang="fa-IR" sz="5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3220" y="1196752"/>
            <a:ext cx="7185387" cy="5275942"/>
          </a:xfrm>
        </p:spPr>
        <p:txBody>
          <a:bodyPr>
            <a:normAutofit/>
          </a:bodyPr>
          <a:lstStyle/>
          <a:p>
            <a:pPr marL="182562" indent="0" algn="r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اقلام اصلی شامل:</a:t>
            </a:r>
          </a:p>
          <a:p>
            <a:pPr marL="925512" indent="-742950" algn="r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آب برای 3 روز به ازای هر فرد 7-5 لیتر</a:t>
            </a:r>
          </a:p>
          <a:p>
            <a:pPr marL="925512" indent="-742950"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غذا </a:t>
            </a:r>
            <a:r>
              <a:rPr lang="fa-IR" dirty="0">
                <a:cs typeface="B Nazanin" panose="00000400000000000000" pitchFamily="2" charset="-78"/>
              </a:rPr>
              <a:t>غیر فاسدشدنی  </a:t>
            </a:r>
            <a:r>
              <a:rPr lang="fa-IR" b="1" dirty="0" smtClean="0">
                <a:cs typeface="B Nazanin" panose="00000400000000000000" pitchFamily="2" charset="-78"/>
              </a:rPr>
              <a:t>برای حداقل 3 </a:t>
            </a:r>
            <a:r>
              <a:rPr lang="fa-IR" b="1" dirty="0">
                <a:cs typeface="B Nazanin" panose="00000400000000000000" pitchFamily="2" charset="-78"/>
              </a:rPr>
              <a:t>روز </a:t>
            </a:r>
            <a:r>
              <a:rPr lang="fa-IR" b="1" dirty="0" smtClean="0">
                <a:cs typeface="B Nazanin" panose="00000400000000000000" pitchFamily="2" charset="-78"/>
              </a:rPr>
              <a:t>: کنسرو</a:t>
            </a:r>
            <a:r>
              <a:rPr lang="fa-IR" b="1" dirty="0">
                <a:cs typeface="B Nazanin" panose="00000400000000000000" pitchFamily="2" charset="-78"/>
              </a:rPr>
              <a:t>، نان خشک و  بیسکویت </a:t>
            </a:r>
            <a:endParaRPr lang="fa-IR" b="1" dirty="0" smtClean="0">
              <a:cs typeface="B Nazanin" panose="00000400000000000000" pitchFamily="2" charset="-78"/>
            </a:endParaRPr>
          </a:p>
          <a:p>
            <a:pPr marL="925512" indent="-742950"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جعبه </a:t>
            </a:r>
            <a:r>
              <a:rPr lang="fa-IR" b="1" dirty="0">
                <a:cs typeface="B Nazanin" panose="00000400000000000000" pitchFamily="2" charset="-78"/>
              </a:rPr>
              <a:t>کمکهای اولیه</a:t>
            </a:r>
          </a:p>
          <a:p>
            <a:pPr marL="925512" indent="-742950" algn="r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رادیو و باتری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925" y="54809"/>
            <a:ext cx="1261981" cy="1261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39" y="4094152"/>
            <a:ext cx="3199082" cy="2228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39" y="1535184"/>
            <a:ext cx="3199082" cy="248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dirty="0">
                <a:solidFill>
                  <a:srgbClr val="C00000"/>
                </a:solidFill>
                <a:cs typeface="B Titr" panose="00000700000000000000" pitchFamily="2" charset="-78"/>
              </a:rPr>
              <a:t>محتویات </a:t>
            </a:r>
            <a:r>
              <a:rPr lang="fa-IR" sz="5400" dirty="0" smtClean="0">
                <a:solidFill>
                  <a:srgbClr val="C00000"/>
                </a:solidFill>
                <a:cs typeface="B Titr" panose="00000700000000000000" pitchFamily="2" charset="-78"/>
              </a:rPr>
              <a:t>کیف</a:t>
            </a:r>
            <a:endParaRPr lang="fa-IR" sz="5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380512"/>
            <a:ext cx="11089232" cy="5092182"/>
          </a:xfrm>
        </p:spPr>
        <p:txBody>
          <a:bodyPr>
            <a:normAutofit fontScale="77500" lnSpcReduction="20000"/>
          </a:bodyPr>
          <a:lstStyle/>
          <a:p>
            <a:pPr marL="182562" indent="0" algn="r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اقلام اصلی شامل:</a:t>
            </a:r>
          </a:p>
          <a:p>
            <a:pPr marL="925512" indent="-742950" algn="r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چراغ قوه</a:t>
            </a:r>
          </a:p>
          <a:p>
            <a:pPr marL="925512" indent="-742950" algn="r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سوت</a:t>
            </a:r>
          </a:p>
          <a:p>
            <a:pPr marL="925512" indent="-742950" algn="r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تلفن </a:t>
            </a:r>
            <a:r>
              <a:rPr lang="fa-IR" dirty="0">
                <a:cs typeface="B Nazanin" panose="00000400000000000000" pitchFamily="2" charset="-78"/>
              </a:rPr>
              <a:t>همراه با شارژر و باتری پشتیبان</a:t>
            </a:r>
          </a:p>
          <a:p>
            <a:pPr marL="925512" indent="-742950">
              <a:buFont typeface="+mj-lt"/>
              <a:buAutoNum type="arabicPeriod" startAt="8"/>
            </a:pPr>
            <a:r>
              <a:rPr lang="fa-IR" dirty="0" smtClean="0">
                <a:cs typeface="B Nazanin" panose="00000400000000000000" pitchFamily="2" charset="-78"/>
              </a:rPr>
              <a:t>ماسک</a:t>
            </a:r>
          </a:p>
          <a:p>
            <a:pPr marL="925512" indent="-742950">
              <a:buFont typeface="+mj-lt"/>
              <a:buAutoNum type="arabicPeriod" startAt="8"/>
            </a:pPr>
            <a:r>
              <a:rPr lang="fa-IR" dirty="0" smtClean="0">
                <a:cs typeface="B Nazanin" panose="00000400000000000000" pitchFamily="2" charset="-78"/>
              </a:rPr>
              <a:t>چادر </a:t>
            </a:r>
            <a:r>
              <a:rPr lang="fa-IR" dirty="0">
                <a:cs typeface="B Nazanin" panose="00000400000000000000" pitchFamily="2" charset="-78"/>
              </a:rPr>
              <a:t>مسافرتی یا مشمع و نوار </a:t>
            </a:r>
            <a:r>
              <a:rPr lang="fa-IR" dirty="0" smtClean="0">
                <a:cs typeface="B Nazanin" panose="00000400000000000000" pitchFamily="2" charset="-78"/>
              </a:rPr>
              <a:t>چسب</a:t>
            </a:r>
            <a:endParaRPr lang="fa-IR" dirty="0">
              <a:cs typeface="B Nazanin" panose="00000400000000000000" pitchFamily="2" charset="-78"/>
            </a:endParaRPr>
          </a:p>
          <a:p>
            <a:pPr marL="925512" indent="-742950">
              <a:buFont typeface="+mj-lt"/>
              <a:buAutoNum type="arabicPeriod" startAt="8"/>
            </a:pPr>
            <a:r>
              <a:rPr lang="fa-IR" dirty="0">
                <a:cs typeface="B Nazanin" panose="00000400000000000000" pitchFamily="2" charset="-78"/>
              </a:rPr>
              <a:t>درب بازکن </a:t>
            </a:r>
            <a:endParaRPr lang="fa-IR" dirty="0" smtClean="0">
              <a:cs typeface="B Nazanin" panose="00000400000000000000" pitchFamily="2" charset="-78"/>
            </a:endParaRPr>
          </a:p>
          <a:p>
            <a:pPr marL="925512" indent="-742950">
              <a:buFont typeface="+mj-lt"/>
              <a:buAutoNum type="arabicPeriod" startAt="8"/>
            </a:pPr>
            <a:r>
              <a:rPr lang="fa-IR" dirty="0" smtClean="0">
                <a:cs typeface="B Nazanin" panose="00000400000000000000" pitchFamily="2" charset="-78"/>
              </a:rPr>
              <a:t>نقشه </a:t>
            </a:r>
            <a:r>
              <a:rPr lang="fa-IR" dirty="0">
                <a:cs typeface="B Nazanin" panose="00000400000000000000" pitchFamily="2" charset="-78"/>
              </a:rPr>
              <a:t>های محلی</a:t>
            </a:r>
          </a:p>
          <a:p>
            <a:pPr marL="925512" indent="-742950" algn="r" rtl="1">
              <a:lnSpc>
                <a:spcPct val="150000"/>
              </a:lnSpc>
              <a:buFont typeface="+mj-lt"/>
              <a:buAutoNum type="arabicPeriod"/>
            </a:pPr>
            <a:endParaRPr lang="fa-IR" b="1" dirty="0" smtClean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925" y="54809"/>
            <a:ext cx="1261981" cy="1261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40" y="1671093"/>
            <a:ext cx="3264553" cy="45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dirty="0">
                <a:solidFill>
                  <a:srgbClr val="C00000"/>
                </a:solidFill>
                <a:cs typeface="B Titr" panose="00000700000000000000" pitchFamily="2" charset="-78"/>
              </a:rPr>
              <a:t>محتویات </a:t>
            </a:r>
            <a:r>
              <a:rPr lang="fa-IR" sz="5400" dirty="0" smtClean="0">
                <a:solidFill>
                  <a:srgbClr val="C00000"/>
                </a:solidFill>
                <a:cs typeface="B Titr" panose="00000700000000000000" pitchFamily="2" charset="-78"/>
              </a:rPr>
              <a:t>کیف</a:t>
            </a:r>
            <a:endParaRPr lang="fa-IR" sz="5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65" y="1332437"/>
            <a:ext cx="11126155" cy="4896544"/>
          </a:xfrm>
        </p:spPr>
        <p:txBody>
          <a:bodyPr>
            <a:normAutofit lnSpcReduction="10000"/>
          </a:bodyPr>
          <a:lstStyle/>
          <a:p>
            <a:pPr marL="182562" indent="0" algn="r" rtl="1">
              <a:lnSpc>
                <a:spcPct val="150000"/>
              </a:lnSpc>
              <a:buNone/>
            </a:pPr>
            <a:r>
              <a:rPr lang="fa-IR" sz="3000" dirty="0">
                <a:cs typeface="B Nazanin" panose="00000400000000000000" pitchFamily="2" charset="-78"/>
              </a:rPr>
              <a:t>اقلام تکمیلی شامل:</a:t>
            </a:r>
          </a:p>
          <a:p>
            <a:pPr marL="925512" indent="-7429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3000" b="0" dirty="0">
                <a:cs typeface="B Nazanin" panose="00000400000000000000" pitchFamily="2" charset="-78"/>
              </a:rPr>
              <a:t>وسایل بهداشت </a:t>
            </a:r>
            <a:r>
              <a:rPr lang="fa-IR" sz="3000" b="0" dirty="0" smtClean="0">
                <a:cs typeface="B Nazanin" panose="00000400000000000000" pitchFamily="2" charset="-78"/>
              </a:rPr>
              <a:t>شخصی:صابون، </a:t>
            </a:r>
            <a:r>
              <a:rPr lang="fa-IR" sz="3000" b="0" dirty="0">
                <a:cs typeface="B Nazanin" panose="00000400000000000000" pitchFamily="2" charset="-78"/>
              </a:rPr>
              <a:t>ضد عفونی کننده دست</a:t>
            </a:r>
          </a:p>
          <a:p>
            <a:pPr marL="925512" indent="-7429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3000" b="0" dirty="0">
                <a:cs typeface="B Nazanin" panose="00000400000000000000" pitchFamily="2" charset="-78"/>
              </a:rPr>
              <a:t>وسایل بهداشتی مورد نیاز بانوان، کودکان و </a:t>
            </a:r>
            <a:r>
              <a:rPr lang="fa-IR" sz="3000" b="0" dirty="0" smtClean="0">
                <a:cs typeface="B Nazanin" panose="00000400000000000000" pitchFamily="2" charset="-78"/>
              </a:rPr>
              <a:t>سالمندان</a:t>
            </a:r>
            <a:endParaRPr lang="fa-IR" sz="3000" b="0" dirty="0">
              <a:cs typeface="B Nazanin" panose="00000400000000000000" pitchFamily="2" charset="-78"/>
            </a:endParaRPr>
          </a:p>
          <a:p>
            <a:pPr marL="925512" indent="-7429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3000" b="0" dirty="0">
                <a:cs typeface="B Nazanin" panose="00000400000000000000" pitchFamily="2" charset="-78"/>
              </a:rPr>
              <a:t>داروهای بدون نسخه: مسکن، ضد تهوع و اسهال، داروهای ضداسید </a:t>
            </a:r>
            <a:r>
              <a:rPr lang="fa-IR" sz="3000" b="0" dirty="0" smtClean="0">
                <a:cs typeface="B Nazanin" panose="00000400000000000000" pitchFamily="2" charset="-78"/>
              </a:rPr>
              <a:t>معده، </a:t>
            </a:r>
            <a:r>
              <a:rPr lang="fa-IR" sz="3000" b="0" dirty="0">
                <a:cs typeface="B Nazanin" panose="00000400000000000000" pitchFamily="2" charset="-78"/>
              </a:rPr>
              <a:t>پمادهای موضعی و ...</a:t>
            </a:r>
          </a:p>
          <a:p>
            <a:pPr marL="925512" indent="-7429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3000" b="0" dirty="0" smtClean="0">
                <a:cs typeface="B Nazanin" panose="00000400000000000000" pitchFamily="2" charset="-78"/>
              </a:rPr>
              <a:t>کیسه </a:t>
            </a:r>
            <a:r>
              <a:rPr lang="fa-IR" sz="3000" b="0" dirty="0">
                <a:cs typeface="B Nazanin" panose="00000400000000000000" pitchFamily="2" charset="-78"/>
              </a:rPr>
              <a:t>خواب یا پتو گرم برای هر شخص</a:t>
            </a:r>
          </a:p>
          <a:p>
            <a:pPr marL="182562" indent="0" algn="r" rtl="1">
              <a:lnSpc>
                <a:spcPct val="150000"/>
              </a:lnSpc>
              <a:buNone/>
            </a:pPr>
            <a:endParaRPr lang="fa-IR" b="1" dirty="0" smtClean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925" y="54809"/>
            <a:ext cx="1261981" cy="1261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5" y="1759596"/>
            <a:ext cx="2854276" cy="22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dirty="0">
                <a:solidFill>
                  <a:srgbClr val="C00000"/>
                </a:solidFill>
                <a:cs typeface="B Titr" panose="00000700000000000000" pitchFamily="2" charset="-78"/>
              </a:rPr>
              <a:t>محتویات </a:t>
            </a:r>
            <a:r>
              <a:rPr lang="fa-IR" sz="5400" dirty="0" smtClean="0">
                <a:solidFill>
                  <a:srgbClr val="C00000"/>
                </a:solidFill>
                <a:cs typeface="B Titr" panose="00000700000000000000" pitchFamily="2" charset="-78"/>
              </a:rPr>
              <a:t>کیف</a:t>
            </a:r>
            <a:endParaRPr lang="fa-IR" sz="5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65" y="1332437"/>
            <a:ext cx="11126155" cy="4896544"/>
          </a:xfrm>
        </p:spPr>
        <p:txBody>
          <a:bodyPr>
            <a:normAutofit fontScale="85000" lnSpcReduction="20000"/>
          </a:bodyPr>
          <a:lstStyle/>
          <a:p>
            <a:pPr marL="182562" indent="0" algn="r" rtl="1">
              <a:lnSpc>
                <a:spcPct val="150000"/>
              </a:lnSpc>
              <a:buNone/>
            </a:pPr>
            <a:r>
              <a:rPr lang="fa-IR" sz="3700" b="0" dirty="0">
                <a:cs typeface="B Nazanin" panose="00000400000000000000" pitchFamily="2" charset="-78"/>
              </a:rPr>
              <a:t>اقلام تکمیلی شامل:</a:t>
            </a:r>
          </a:p>
          <a:p>
            <a:pPr marL="925512" indent="-742950">
              <a:buFont typeface="+mj-lt"/>
              <a:buAutoNum type="arabicPeriod"/>
            </a:pPr>
            <a:r>
              <a:rPr lang="fa-IR" sz="3700" b="0" dirty="0">
                <a:cs typeface="B Nazanin" panose="00000400000000000000" pitchFamily="2" charset="-78"/>
              </a:rPr>
              <a:t>لباس متناسب با آب و هوا و کفشهای محکم</a:t>
            </a:r>
          </a:p>
          <a:p>
            <a:pPr marL="925512" indent="-742950">
              <a:buFont typeface="+mj-lt"/>
              <a:buAutoNum type="arabicPeriod"/>
            </a:pPr>
            <a:r>
              <a:rPr lang="fa-IR" sz="3700" b="0" dirty="0">
                <a:cs typeface="B Nazanin" panose="00000400000000000000" pitchFamily="2" charset="-78"/>
              </a:rPr>
              <a:t>اسناد مهم: کپی بیمه نامه ها ، شناسنامه و سوابق حساب بانکی و ... </a:t>
            </a:r>
          </a:p>
          <a:p>
            <a:pPr marL="925512" indent="-742950">
              <a:buFont typeface="+mj-lt"/>
              <a:buAutoNum type="arabicPeriod"/>
            </a:pPr>
            <a:r>
              <a:rPr lang="fa-IR" sz="3700" b="0" dirty="0">
                <a:cs typeface="B Nazanin" panose="00000400000000000000" pitchFamily="2" charset="-78"/>
              </a:rPr>
              <a:t>کپسول آتش نشانی کوچک</a:t>
            </a:r>
          </a:p>
          <a:p>
            <a:pPr marL="925512" indent="-742950">
              <a:buFont typeface="+mj-lt"/>
              <a:buAutoNum type="arabicPeriod"/>
            </a:pPr>
            <a:r>
              <a:rPr lang="fa-IR" sz="3700" b="0" dirty="0">
                <a:cs typeface="B Nazanin" panose="00000400000000000000" pitchFamily="2" charset="-78"/>
              </a:rPr>
              <a:t>اسباب بازی و سرگرمی برای گودکان</a:t>
            </a:r>
          </a:p>
          <a:p>
            <a:pPr marL="925512" indent="-742950">
              <a:buFont typeface="+mj-lt"/>
              <a:buAutoNum type="arabicPeriod"/>
            </a:pPr>
            <a:r>
              <a:rPr lang="fa-IR" sz="3700" b="0" dirty="0">
                <a:cs typeface="B Nazanin" panose="00000400000000000000" pitchFamily="2" charset="-78"/>
              </a:rPr>
              <a:t>کتاب های مورد علاقه : ادعیه</a:t>
            </a:r>
          </a:p>
          <a:p>
            <a:pPr marL="182562" indent="0" algn="r" rtl="1">
              <a:lnSpc>
                <a:spcPct val="150000"/>
              </a:lnSpc>
              <a:buNone/>
            </a:pPr>
            <a:endParaRPr lang="fa-IR" b="1" dirty="0" smtClean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925" y="54809"/>
            <a:ext cx="1261981" cy="1261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86" y="3815300"/>
            <a:ext cx="2878762" cy="223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محتویات </a:t>
            </a: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کیف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2882850" y="1533833"/>
            <a:ext cx="9070848" cy="4463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algn="r" rtl="1"/>
            <a:r>
              <a:rPr lang="fa-IR" sz="2800" b="1" dirty="0" smtClean="0">
                <a:cs typeface="B Nazanin" panose="00000400000000000000" pitchFamily="2" charset="-78"/>
              </a:rPr>
              <a:t>تجهیزات کنترل قند خون: </a:t>
            </a:r>
          </a:p>
          <a:p>
            <a:pPr marL="628650" algn="r" rtl="1"/>
            <a:endParaRPr lang="fa-IR" sz="2800" b="1" dirty="0" smtClean="0">
              <a:cs typeface="B Nazanin" panose="00000400000000000000" pitchFamily="2" charset="-78"/>
            </a:endParaRPr>
          </a:p>
          <a:p>
            <a:pPr marL="1314450" lvl="1" indent="-2286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انسولین</a:t>
            </a:r>
          </a:p>
          <a:p>
            <a:pPr marL="1314450" lvl="1" indent="-2286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سرنگ</a:t>
            </a:r>
          </a:p>
          <a:p>
            <a:pPr marL="1314450" lvl="1" indent="-2286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گلوکومتر</a:t>
            </a:r>
          </a:p>
          <a:p>
            <a:pPr marL="1314450" lvl="1" indent="-2286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نوار تست قند</a:t>
            </a:r>
          </a:p>
          <a:p>
            <a:pPr marL="1314450" lvl="1" indent="-2286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گلوکاگون</a:t>
            </a:r>
          </a:p>
          <a:p>
            <a:pPr marL="1314450" lvl="1" indent="-2286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کیف یخ خشک</a:t>
            </a:r>
          </a:p>
          <a:p>
            <a:pPr marL="1314450" lvl="1" indent="-2286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پنبه الکلی</a:t>
            </a:r>
          </a:p>
          <a:p>
            <a:pPr marL="1543050" lvl="2" algn="r" rtl="1"/>
            <a:endParaRPr lang="fa-IR" sz="2800" dirty="0" smtClean="0">
              <a:cs typeface="B Titr" panose="00000700000000000000" pitchFamily="2" charset="-78"/>
            </a:endParaRPr>
          </a:p>
        </p:txBody>
      </p:sp>
      <p:pic>
        <p:nvPicPr>
          <p:cNvPr id="9" name="Picture 2" descr="Image result for ‫ویال گلوکاگون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4" y="4435383"/>
            <a:ext cx="3860673" cy="19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‫دستگاه گلوکومتر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6" y="1886936"/>
            <a:ext cx="2996187" cy="196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3925" y="54809"/>
            <a:ext cx="126198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FFFFFF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10580</TotalTime>
  <Words>267</Words>
  <Application>Microsoft Office PowerPoint</Application>
  <PresentationFormat>Custom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Retrospect</vt:lpstr>
      <vt:lpstr>کیف نجات خانواده</vt:lpstr>
      <vt:lpstr>PowerPoint Presentation</vt:lpstr>
      <vt:lpstr>نحوه تهیه کیف</vt:lpstr>
      <vt:lpstr>PowerPoint Presentation</vt:lpstr>
      <vt:lpstr>محتویات کیف</vt:lpstr>
      <vt:lpstr>محتویات کیف</vt:lpstr>
      <vt:lpstr>محتویات کیف</vt:lpstr>
      <vt:lpstr>محتویات کیف</vt:lpstr>
      <vt:lpstr>محتویات کیف</vt:lpstr>
      <vt:lpstr>شرایط نگهداری کیف</vt:lpstr>
      <vt:lpstr>با تشکر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 Gh</dc:creator>
  <cp:lastModifiedBy>karim</cp:lastModifiedBy>
  <cp:revision>137</cp:revision>
  <dcterms:created xsi:type="dcterms:W3CDTF">2019-02-03T12:17:57Z</dcterms:created>
  <dcterms:modified xsi:type="dcterms:W3CDTF">2022-02-01T06:15:29Z</dcterms:modified>
</cp:coreProperties>
</file>