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0" r:id="rId3"/>
    <p:sldId id="274" r:id="rId4"/>
    <p:sldId id="261" r:id="rId5"/>
    <p:sldId id="262" r:id="rId6"/>
    <p:sldId id="263" r:id="rId7"/>
    <p:sldId id="275" r:id="rId8"/>
    <p:sldId id="264" r:id="rId9"/>
    <p:sldId id="276" r:id="rId10"/>
    <p:sldId id="272" r:id="rId11"/>
    <p:sldId id="277" r:id="rId12"/>
    <p:sldId id="273" r:id="rId13"/>
    <p:sldId id="265" r:id="rId14"/>
    <p:sldId id="278" r:id="rId15"/>
    <p:sldId id="266" r:id="rId16"/>
    <p:sldId id="267"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11" autoAdjust="0"/>
    <p:restoredTop sz="94660"/>
  </p:normalViewPr>
  <p:slideViewPr>
    <p:cSldViewPr>
      <p:cViewPr varScale="1">
        <p:scale>
          <a:sx n="54" d="100"/>
          <a:sy n="54" d="100"/>
        </p:scale>
        <p:origin x="1086" y="3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20C65EC-88A2-4F80-9BF8-9B0A15938CF1}" type="datetimeFigureOut">
              <a:rPr lang="en-US" smtClean="0"/>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15D7D6-9DF5-4390-9E9B-EEA1F6A96C4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0C65EC-88A2-4F80-9BF8-9B0A15938CF1}" type="datetimeFigureOut">
              <a:rPr lang="en-US" smtClean="0"/>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15D7D6-9DF5-4390-9E9B-EEA1F6A96C4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0C65EC-88A2-4F80-9BF8-9B0A15938CF1}" type="datetimeFigureOut">
              <a:rPr lang="en-US" smtClean="0"/>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15D7D6-9DF5-4390-9E9B-EEA1F6A96C4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0C65EC-88A2-4F80-9BF8-9B0A15938CF1}" type="datetimeFigureOut">
              <a:rPr lang="en-US" smtClean="0"/>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15D7D6-9DF5-4390-9E9B-EEA1F6A96C4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0C65EC-88A2-4F80-9BF8-9B0A15938CF1}" type="datetimeFigureOut">
              <a:rPr lang="en-US" smtClean="0"/>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15D7D6-9DF5-4390-9E9B-EEA1F6A96C4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20C65EC-88A2-4F80-9BF8-9B0A15938CF1}" type="datetimeFigureOut">
              <a:rPr lang="en-US" smtClean="0"/>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15D7D6-9DF5-4390-9E9B-EEA1F6A96C4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0C65EC-88A2-4F80-9BF8-9B0A15938CF1}" type="datetimeFigureOut">
              <a:rPr lang="en-US" smtClean="0"/>
              <a:t>4/15/2020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15D7D6-9DF5-4390-9E9B-EEA1F6A96C4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0C65EC-88A2-4F80-9BF8-9B0A15938CF1}" type="datetimeFigureOut">
              <a:rPr lang="en-US" smtClean="0"/>
              <a:t>4/15/2020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15D7D6-9DF5-4390-9E9B-EEA1F6A96C4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C65EC-88A2-4F80-9BF8-9B0A15938CF1}" type="datetimeFigureOut">
              <a:rPr lang="en-US" smtClean="0"/>
              <a:t>4/15/2020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15D7D6-9DF5-4390-9E9B-EEA1F6A96C4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0C65EC-88A2-4F80-9BF8-9B0A15938CF1}" type="datetimeFigureOut">
              <a:rPr lang="en-US" smtClean="0"/>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15D7D6-9DF5-4390-9E9B-EEA1F6A96C47}"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020C65EC-88A2-4F80-9BF8-9B0A15938CF1}" type="datetimeFigureOut">
              <a:rPr lang="en-US" smtClean="0"/>
              <a:t>4/15/2020</a:t>
            </a:fld>
            <a:endParaRPr lang="en-US"/>
          </a:p>
        </p:txBody>
      </p:sp>
      <p:sp>
        <p:nvSpPr>
          <p:cNvPr id="9" name="Slide Number Placeholder 8"/>
          <p:cNvSpPr>
            <a:spLocks noGrp="1"/>
          </p:cNvSpPr>
          <p:nvPr>
            <p:ph type="sldNum" sz="quarter" idx="11"/>
          </p:nvPr>
        </p:nvSpPr>
        <p:spPr/>
        <p:txBody>
          <a:bodyPr/>
          <a:lstStyle/>
          <a:p>
            <a:fld id="{A715D7D6-9DF5-4390-9E9B-EEA1F6A96C47}"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715D7D6-9DF5-4390-9E9B-EEA1F6A96C47}"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020C65EC-88A2-4F80-9BF8-9B0A15938CF1}" type="datetimeFigureOut">
              <a:rPr lang="en-US" smtClean="0"/>
              <a:t>4/15/2020</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4.GIF"/>
          <p:cNvPicPr>
            <a:picLocks noChangeAspect="1"/>
          </p:cNvPicPr>
          <p:nvPr/>
        </p:nvPicPr>
        <p:blipFill>
          <a:blip r:embed="rId2" cstate="print">
            <a:clrChange>
              <a:clrFrom>
                <a:srgbClr val="FFFFFF"/>
              </a:clrFrom>
              <a:clrTo>
                <a:srgbClr val="FFFFFF">
                  <a:alpha val="0"/>
                </a:srgbClr>
              </a:clrTo>
            </a:clrChange>
          </a:blip>
          <a:srcRect/>
          <a:stretch>
            <a:fillRect/>
          </a:stretch>
        </p:blipFill>
        <p:spPr bwMode="auto">
          <a:xfrm>
            <a:off x="642910" y="214290"/>
            <a:ext cx="7639050" cy="2857500"/>
          </a:xfrm>
          <a:prstGeom prst="rect">
            <a:avLst/>
          </a:prstGeom>
          <a:noFill/>
          <a:ln w="9525">
            <a:noFill/>
            <a:miter lim="800000"/>
            <a:headEnd/>
            <a:tailEnd/>
          </a:ln>
        </p:spPr>
      </p:pic>
      <p:pic>
        <p:nvPicPr>
          <p:cNvPr id="4" name="Picture 3" descr="docu0122.jpg"/>
          <p:cNvPicPr>
            <a:picLocks noChangeAspect="1"/>
          </p:cNvPicPr>
          <p:nvPr/>
        </p:nvPicPr>
        <p:blipFill>
          <a:blip r:embed="rId3" cstate="print">
            <a:clrChange>
              <a:clrFrom>
                <a:srgbClr val="FFFFFF"/>
              </a:clrFrom>
              <a:clrTo>
                <a:srgbClr val="FFFFFF">
                  <a:alpha val="0"/>
                </a:srgbClr>
              </a:clrTo>
            </a:clrChange>
            <a:duotone>
              <a:prstClr val="black"/>
              <a:srgbClr val="C00000">
                <a:tint val="45000"/>
                <a:satMod val="400000"/>
              </a:srgbClr>
            </a:duotone>
          </a:blip>
          <a:stretch>
            <a:fillRect/>
          </a:stretch>
        </p:blipFill>
        <p:spPr>
          <a:xfrm>
            <a:off x="3399075" y="1196752"/>
            <a:ext cx="2253045" cy="3571900"/>
          </a:xfrm>
          <a:prstGeom prst="rect">
            <a:avLst/>
          </a:prstGeom>
        </p:spPr>
      </p:pic>
      <p:sp>
        <p:nvSpPr>
          <p:cNvPr id="7" name="Text Placeholder 6"/>
          <p:cNvSpPr>
            <a:spLocks noGrp="1"/>
          </p:cNvSpPr>
          <p:nvPr>
            <p:ph type="body" sz="half" idx="2"/>
          </p:nvPr>
        </p:nvSpPr>
        <p:spPr>
          <a:xfrm>
            <a:off x="762000" y="5029200"/>
            <a:ext cx="7086600" cy="1066800"/>
          </a:xfrm>
        </p:spPr>
        <p:txBody>
          <a:bodyPr>
            <a:noAutofit/>
          </a:bodyPr>
          <a:lstStyle/>
          <a:p>
            <a:pPr algn="ctr">
              <a:lnSpc>
                <a:spcPct val="170000"/>
              </a:lnSpc>
            </a:pPr>
            <a:r>
              <a:rPr lang="fa-IR" sz="3600" cap="all" dirty="0" smtClean="0">
                <a:effectLst>
                  <a:reflection blurRad="12700" stA="48000" endA="300" endPos="55000" dir="5400000" sy="-90000" algn="bl" rotWithShape="0"/>
                </a:effectLst>
                <a:latin typeface="Franklin Gothic Medium"/>
                <a:ea typeface="+mj-ea"/>
                <a:cs typeface="B Titr" pitchFamily="2" charset="-78"/>
              </a:rPr>
              <a:t>روشهای تدریس ادبیات دوره ی دبستان</a:t>
            </a:r>
          </a:p>
        </p:txBody>
      </p:sp>
    </p:spTree>
    <p:extLst>
      <p:ext uri="{BB962C8B-B14F-4D97-AF65-F5344CB8AC3E}">
        <p14:creationId xmlns:p14="http://schemas.microsoft.com/office/powerpoint/2010/main" val="2035895419"/>
      </p:ext>
    </p:extLst>
  </p:cSld>
  <p:clrMapOvr>
    <a:masterClrMapping/>
  </p:clrMapOvr>
  <mc:AlternateContent xmlns:mc="http://schemas.openxmlformats.org/markup-compatibility/2006" xmlns:p14="http://schemas.microsoft.com/office/powerpoint/2010/main">
    <mc:Choice Requires="p14">
      <p:transition spd="slow" p14:dur="4400" advClick="0" advTm="0">
        <p14:honeycomb/>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3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out)">
                                      <p:cBhvr>
                                        <p:cTn id="7" dur="2000"/>
                                        <p:tgtEl>
                                          <p:spTgt spid="4"/>
                                        </p:tgtEl>
                                      </p:cBhvr>
                                    </p:animEffect>
                                  </p:childTnLst>
                                </p:cTn>
                              </p:par>
                              <p:par>
                                <p:cTn id="8" presetID="8" presetClass="entr" presetSubtype="32"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amond(out)">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0"/>
            <a:ext cx="8077200" cy="5181600"/>
          </a:xfrm>
        </p:spPr>
        <p:style>
          <a:lnRef idx="2">
            <a:schemeClr val="dk1"/>
          </a:lnRef>
          <a:fillRef idx="1">
            <a:schemeClr val="lt1"/>
          </a:fillRef>
          <a:effectRef idx="0">
            <a:schemeClr val="dk1"/>
          </a:effectRef>
          <a:fontRef idx="minor">
            <a:schemeClr val="dk1"/>
          </a:fontRef>
        </p:style>
        <p:txBody>
          <a:bodyPr>
            <a:noAutofit/>
          </a:bodyPr>
          <a:lstStyle/>
          <a:p>
            <a:pPr marL="114300" indent="0" algn="r">
              <a:lnSpc>
                <a:spcPct val="150000"/>
              </a:lnSpc>
              <a:buNone/>
            </a:pPr>
            <a:r>
              <a:rPr lang="fa-IR" sz="1800" b="1" dirty="0" smtClean="0">
                <a:solidFill>
                  <a:schemeClr val="tx1"/>
                </a:solidFill>
                <a:cs typeface="B Nazanin" pitchFamily="2" charset="-78"/>
              </a:rPr>
              <a:t>بر </a:t>
            </a:r>
            <a:r>
              <a:rPr lang="fa-IR" sz="1800" b="1" dirty="0">
                <a:solidFill>
                  <a:schemeClr val="tx1"/>
                </a:solidFill>
                <a:cs typeface="B Nazanin" pitchFamily="2" charset="-78"/>
              </a:rPr>
              <a:t>این اساس این الگو معلم به دانش آموزان مجموعه ای از اطلاعات در قلمرو خاصی مثل فرهنگ کشورها ارائه می دهد .وظیفه اصلی معلم درک آمادگی دانش آموزان برای کسب تجربه، فعالیتهای شناختی جدید ومورد استفاده قرار دادن  تجارب در موقعیت جدید است دانش آموزان اطلاعات را در مغز خود سازمان دهی می کنند نکات ومطالب مستتر در آنرا به یکدیگر ارتباط می دهند وسپس آموخته های خود را در موقعیت جدیدبه </a:t>
            </a:r>
            <a:r>
              <a:rPr lang="fa-IR" sz="1800" b="1" dirty="0" smtClean="0">
                <a:solidFill>
                  <a:schemeClr val="tx1"/>
                </a:solidFill>
                <a:cs typeface="B Nazanin" pitchFamily="2" charset="-78"/>
              </a:rPr>
              <a:t>کار </a:t>
            </a:r>
            <a:r>
              <a:rPr lang="fa-IR" sz="1800" b="1" dirty="0">
                <a:solidFill>
                  <a:schemeClr val="tx1"/>
                </a:solidFill>
                <a:cs typeface="B Nazanin" pitchFamily="2" charset="-78"/>
              </a:rPr>
              <a:t>گرفته وتعمیم می </a:t>
            </a:r>
            <a:r>
              <a:rPr lang="fa-IR" sz="1800" b="1" dirty="0" smtClean="0">
                <a:solidFill>
                  <a:schemeClr val="tx1"/>
                </a:solidFill>
                <a:cs typeface="B Nazanin" pitchFamily="2" charset="-78"/>
              </a:rPr>
              <a:t>دهند.</a:t>
            </a:r>
            <a:endParaRPr lang="fa-IR" sz="1800" b="1" dirty="0">
              <a:solidFill>
                <a:schemeClr val="tx1"/>
              </a:solidFill>
              <a:cs typeface="B Nazanin" pitchFamily="2" charset="-78"/>
            </a:endParaRPr>
          </a:p>
          <a:p>
            <a:pPr marL="114300" indent="0" algn="r">
              <a:lnSpc>
                <a:spcPct val="150000"/>
              </a:lnSpc>
              <a:buNone/>
            </a:pPr>
            <a:r>
              <a:rPr lang="fa-IR" sz="1800" b="1" dirty="0" smtClean="0">
                <a:solidFill>
                  <a:schemeClr val="tx1"/>
                </a:solidFill>
                <a:cs typeface="B Nazanin" pitchFamily="2" charset="-78"/>
              </a:rPr>
              <a:t>بدین </a:t>
            </a:r>
            <a:r>
              <a:rPr lang="fa-IR" sz="1800" b="1" dirty="0">
                <a:solidFill>
                  <a:schemeClr val="tx1"/>
                </a:solidFill>
                <a:cs typeface="B Nazanin" pitchFamily="2" charset="-78"/>
              </a:rPr>
              <a:t>وسیله به پیش گویی، فرضیه سازی وتوضیح پدیده های نا آشنا یی می پردازد . الگوی تفکر استقرائی موجب می شود که دانش آموزان اطلاعات را گرد آورند به دقت بررسی کنند به شکل مفاهیم در آورند ودست ورزی با آن مفاهیم را یاد بگیرند . دانش آموزان با استفاده منظم از این شیوه توانایی کارآمدتری را در تکوین مفاهیم می یابند وبر چشم اندازهای خود در نگرش به اطلاعات می افزایند . </a:t>
            </a:r>
            <a:r>
              <a:rPr lang="fa-IR" sz="1800" b="1" dirty="0" smtClean="0">
                <a:solidFill>
                  <a:schemeClr val="tx1"/>
                </a:solidFill>
                <a:cs typeface="B Nazanin" pitchFamily="2" charset="-78"/>
              </a:rPr>
              <a:t>الگوی </a:t>
            </a:r>
            <a:r>
              <a:rPr lang="fa-IR" sz="1800" b="1" dirty="0">
                <a:solidFill>
                  <a:schemeClr val="tx1"/>
                </a:solidFill>
                <a:cs typeface="B Nazanin" pitchFamily="2" charset="-78"/>
              </a:rPr>
              <a:t>تفکر استقرائی برای تدریس تکوین مفهوم وهمزمان آموزش مفاهیم به دانش آموزان تدوین شده وتوجه به منطق، زبان ومعانی کلمات، وماهیت دانش را پرورش می دهد.سه شیوه ی تدریس در این </a:t>
            </a:r>
            <a:r>
              <a:rPr lang="fa-IR" sz="1800" b="1" dirty="0" smtClean="0">
                <a:solidFill>
                  <a:schemeClr val="tx1"/>
                </a:solidFill>
                <a:cs typeface="B Nazanin" pitchFamily="2" charset="-78"/>
              </a:rPr>
              <a:t>الگووجود </a:t>
            </a:r>
            <a:r>
              <a:rPr lang="fa-IR" sz="1800" b="1" dirty="0">
                <a:solidFill>
                  <a:schemeClr val="tx1"/>
                </a:solidFill>
                <a:cs typeface="B Nazanin" pitchFamily="2" charset="-78"/>
              </a:rPr>
              <a:t>دارد .نخستین آن تکوین مفهوم دومی تفسیرمطالب وسومی کاربرد اصول است . </a:t>
            </a:r>
          </a:p>
        </p:txBody>
      </p:sp>
      <p:sp>
        <p:nvSpPr>
          <p:cNvPr id="4" name="Title 1"/>
          <p:cNvSpPr>
            <a:spLocks noGrp="1"/>
          </p:cNvSpPr>
          <p:nvPr>
            <p:ph type="title"/>
          </p:nvPr>
        </p:nvSpPr>
        <p:spPr>
          <a:xfrm>
            <a:off x="152400" y="274638"/>
            <a:ext cx="8077200" cy="1143000"/>
          </a:xfrm>
        </p:spPr>
        <p:style>
          <a:lnRef idx="2">
            <a:schemeClr val="dk1"/>
          </a:lnRef>
          <a:fillRef idx="1">
            <a:schemeClr val="lt1"/>
          </a:fillRef>
          <a:effectRef idx="0">
            <a:schemeClr val="dk1"/>
          </a:effectRef>
          <a:fontRef idx="minor">
            <a:schemeClr val="dk1"/>
          </a:fontRef>
        </p:style>
        <p:txBody>
          <a:bodyPr/>
          <a:lstStyle/>
          <a:p>
            <a:pPr algn="ctr"/>
            <a:r>
              <a:rPr lang="fa-IR" sz="2400" dirty="0">
                <a:solidFill>
                  <a:schemeClr val="tx1"/>
                </a:solidFill>
                <a:cs typeface="B Titr" panose="00000700000000000000" pitchFamily="2" charset="-78"/>
              </a:rPr>
              <a:t> </a:t>
            </a:r>
            <a:r>
              <a:rPr lang="fa-IR" sz="2400" b="1" dirty="0">
                <a:solidFill>
                  <a:schemeClr val="tx1"/>
                </a:solidFill>
                <a:cs typeface="B Titr" panose="00000700000000000000" pitchFamily="2" charset="-78"/>
              </a:rPr>
              <a:t>5 - الگوی تفکر </a:t>
            </a:r>
            <a:r>
              <a:rPr lang="fa-IR" sz="2400" b="1" dirty="0" smtClean="0">
                <a:solidFill>
                  <a:schemeClr val="tx1"/>
                </a:solidFill>
                <a:cs typeface="B Titr" panose="00000700000000000000" pitchFamily="2" charset="-78"/>
              </a:rPr>
              <a:t>استقرائی</a:t>
            </a:r>
            <a:endParaRPr lang="fa-IR" sz="2400" dirty="0">
              <a:cs typeface="B Titr" panose="00000700000000000000" pitchFamily="2" charset="-78"/>
            </a:endParaRPr>
          </a:p>
        </p:txBody>
      </p:sp>
    </p:spTree>
    <p:extLst>
      <p:ext uri="{BB962C8B-B14F-4D97-AF65-F5344CB8AC3E}">
        <p14:creationId xmlns:p14="http://schemas.microsoft.com/office/powerpoint/2010/main" val="19454549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pPr marL="114300" indent="0" algn="ctr" rtl="1"/>
            <a:r>
              <a:rPr lang="fa-IR" sz="2400" b="1" dirty="0" smtClean="0">
                <a:cs typeface="B Titr" panose="00000700000000000000" pitchFamily="2" charset="-78"/>
              </a:rPr>
              <a:t>این </a:t>
            </a:r>
            <a:r>
              <a:rPr lang="fa-IR" sz="2400" b="1" dirty="0">
                <a:cs typeface="B Titr" panose="00000700000000000000" pitchFamily="2" charset="-78"/>
              </a:rPr>
              <a:t>شیوه دارای سه گام می باشد</a:t>
            </a:r>
            <a:endParaRPr lang="fa-IR" sz="2400" dirty="0">
              <a:cs typeface="B Titr" panose="00000700000000000000" pitchFamily="2" charset="-78"/>
            </a:endParaRPr>
          </a:p>
        </p:txBody>
      </p:sp>
      <p:sp>
        <p:nvSpPr>
          <p:cNvPr id="3" name="Content Placeholder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marL="114300" indent="0" algn="r" rtl="1">
              <a:buNone/>
            </a:pPr>
            <a:r>
              <a:rPr lang="fa-IR" sz="2000" b="1" dirty="0" smtClean="0">
                <a:solidFill>
                  <a:srgbClr val="C00000"/>
                </a:solidFill>
                <a:cs typeface="B Nazanin" pitchFamily="2" charset="-78"/>
              </a:rPr>
              <a:t>مرحله </a:t>
            </a:r>
            <a:r>
              <a:rPr lang="fa-IR" sz="2000" b="1" dirty="0">
                <a:solidFill>
                  <a:srgbClr val="C00000"/>
                </a:solidFill>
                <a:cs typeface="B Nazanin" pitchFamily="2" charset="-78"/>
              </a:rPr>
              <a:t>اول</a:t>
            </a:r>
            <a:r>
              <a:rPr lang="fa-IR" sz="2000" b="1" dirty="0" smtClean="0">
                <a:solidFill>
                  <a:srgbClr val="C00000"/>
                </a:solidFill>
                <a:cs typeface="B Nazanin" pitchFamily="2" charset="-78"/>
              </a:rPr>
              <a:t>:</a:t>
            </a:r>
          </a:p>
          <a:p>
            <a:pPr marL="114300" indent="0" algn="r" rtl="1">
              <a:buNone/>
            </a:pPr>
            <a:r>
              <a:rPr lang="fa-IR" sz="2000" b="1" dirty="0" smtClean="0">
                <a:cs typeface="B Nazanin" pitchFamily="2" charset="-78"/>
              </a:rPr>
              <a:t> </a:t>
            </a:r>
            <a:r>
              <a:rPr lang="fa-IR" sz="2000" b="1" dirty="0">
                <a:cs typeface="B Nazanin" pitchFamily="2" charset="-78"/>
              </a:rPr>
              <a:t>ا- فهرست </a:t>
            </a:r>
            <a:r>
              <a:rPr lang="fa-IR" sz="2000" b="1" dirty="0" smtClean="0">
                <a:cs typeface="B Nazanin" pitchFamily="2" charset="-78"/>
              </a:rPr>
              <a:t>گیری</a:t>
            </a:r>
          </a:p>
          <a:p>
            <a:pPr marL="114300" indent="0" algn="r" rtl="1">
              <a:buNone/>
            </a:pPr>
            <a:r>
              <a:rPr lang="fa-IR" sz="2000" b="1" dirty="0" smtClean="0">
                <a:cs typeface="B Nazanin" pitchFamily="2" charset="-78"/>
              </a:rPr>
              <a:t> 2- </a:t>
            </a:r>
            <a:r>
              <a:rPr lang="fa-IR" sz="2000" b="1" dirty="0">
                <a:cs typeface="B Nazanin" pitchFamily="2" charset="-78"/>
              </a:rPr>
              <a:t>گروه </a:t>
            </a:r>
            <a:r>
              <a:rPr lang="fa-IR" sz="2000" b="1" dirty="0" smtClean="0">
                <a:cs typeface="B Nazanin" pitchFamily="2" charset="-78"/>
              </a:rPr>
              <a:t>بندی</a:t>
            </a:r>
          </a:p>
          <a:p>
            <a:pPr marL="114300" indent="0" algn="r" rtl="1">
              <a:buNone/>
            </a:pPr>
            <a:r>
              <a:rPr lang="fa-IR" sz="2000" b="1" dirty="0" smtClean="0">
                <a:cs typeface="B Nazanin" pitchFamily="2" charset="-78"/>
              </a:rPr>
              <a:t> </a:t>
            </a:r>
            <a:r>
              <a:rPr lang="fa-IR" sz="2000" b="1" dirty="0">
                <a:cs typeface="B Nazanin" pitchFamily="2" charset="-78"/>
              </a:rPr>
              <a:t>3- عنوان دهی            </a:t>
            </a:r>
          </a:p>
          <a:p>
            <a:pPr marL="114300" indent="0" algn="r" rtl="1">
              <a:buNone/>
            </a:pPr>
            <a:r>
              <a:rPr lang="fa-IR" sz="2000" b="1" dirty="0">
                <a:solidFill>
                  <a:srgbClr val="C00000"/>
                </a:solidFill>
                <a:cs typeface="B Nazanin" pitchFamily="2" charset="-78"/>
              </a:rPr>
              <a:t>مرحله دوم </a:t>
            </a:r>
            <a:r>
              <a:rPr lang="fa-IR" sz="2000" b="1" dirty="0" smtClean="0">
                <a:solidFill>
                  <a:srgbClr val="C00000"/>
                </a:solidFill>
                <a:cs typeface="B Nazanin" pitchFamily="2" charset="-78"/>
              </a:rPr>
              <a:t>:</a:t>
            </a:r>
          </a:p>
          <a:p>
            <a:pPr marL="114300" indent="0" algn="r" rtl="1">
              <a:buNone/>
            </a:pPr>
            <a:r>
              <a:rPr lang="fa-IR" sz="2000" b="1" dirty="0" smtClean="0">
                <a:cs typeface="B Nazanin" pitchFamily="2" charset="-78"/>
              </a:rPr>
              <a:t>1- </a:t>
            </a:r>
            <a:r>
              <a:rPr lang="fa-IR" sz="2000" b="1" dirty="0">
                <a:cs typeface="B Nazanin" pitchFamily="2" charset="-78"/>
              </a:rPr>
              <a:t>تعیین جنبه های </a:t>
            </a:r>
            <a:r>
              <a:rPr lang="fa-IR" sz="2000" b="1" dirty="0" smtClean="0">
                <a:cs typeface="B Nazanin" pitchFamily="2" charset="-78"/>
              </a:rPr>
              <a:t>شاخص</a:t>
            </a:r>
          </a:p>
          <a:p>
            <a:pPr marL="114300" indent="0" algn="r" rtl="1">
              <a:buNone/>
            </a:pPr>
            <a:r>
              <a:rPr lang="fa-IR" sz="2000" b="1" dirty="0" smtClean="0">
                <a:cs typeface="B Nazanin" pitchFamily="2" charset="-78"/>
              </a:rPr>
              <a:t> </a:t>
            </a:r>
            <a:r>
              <a:rPr lang="fa-IR" sz="2000" b="1" dirty="0">
                <a:cs typeface="B Nazanin" pitchFamily="2" charset="-78"/>
              </a:rPr>
              <a:t>2-کشف </a:t>
            </a:r>
            <a:r>
              <a:rPr lang="fa-IR" sz="2000" b="1" dirty="0" smtClean="0">
                <a:cs typeface="B Nazanin" pitchFamily="2" charset="-78"/>
              </a:rPr>
              <a:t>روابط</a:t>
            </a:r>
          </a:p>
          <a:p>
            <a:pPr marL="114300" indent="0" algn="r" rtl="1">
              <a:buNone/>
            </a:pPr>
            <a:r>
              <a:rPr lang="fa-IR" sz="2000" b="1" dirty="0" smtClean="0">
                <a:cs typeface="B Nazanin" pitchFamily="2" charset="-78"/>
              </a:rPr>
              <a:t> </a:t>
            </a:r>
            <a:r>
              <a:rPr lang="fa-IR" sz="2000" b="1" dirty="0">
                <a:cs typeface="B Nazanin" pitchFamily="2" charset="-78"/>
              </a:rPr>
              <a:t>3- استنباط </a:t>
            </a:r>
          </a:p>
          <a:p>
            <a:pPr marL="114300" indent="0" algn="r" rtl="1">
              <a:buNone/>
            </a:pPr>
            <a:r>
              <a:rPr lang="fa-IR" sz="2000" b="1" dirty="0">
                <a:solidFill>
                  <a:srgbClr val="C00000"/>
                </a:solidFill>
                <a:cs typeface="B Nazanin" pitchFamily="2" charset="-78"/>
              </a:rPr>
              <a:t>مرحله </a:t>
            </a:r>
            <a:r>
              <a:rPr lang="fa-IR" sz="2000" b="1" dirty="0" smtClean="0">
                <a:solidFill>
                  <a:srgbClr val="C00000"/>
                </a:solidFill>
                <a:cs typeface="B Nazanin" pitchFamily="2" charset="-78"/>
              </a:rPr>
              <a:t>سوم:</a:t>
            </a:r>
          </a:p>
          <a:p>
            <a:pPr marL="114300" indent="0" algn="r" rtl="1">
              <a:buNone/>
            </a:pPr>
            <a:r>
              <a:rPr lang="fa-IR" sz="2000" b="1" dirty="0" smtClean="0">
                <a:cs typeface="B Nazanin" pitchFamily="2" charset="-78"/>
              </a:rPr>
              <a:t> </a:t>
            </a:r>
            <a:r>
              <a:rPr lang="fa-IR" sz="2000" b="1" dirty="0">
                <a:cs typeface="B Nazanin" pitchFamily="2" charset="-78"/>
              </a:rPr>
              <a:t>1-پیشگویی </a:t>
            </a:r>
            <a:r>
              <a:rPr lang="fa-IR" sz="2000" b="1" dirty="0" smtClean="0">
                <a:cs typeface="B Nazanin" pitchFamily="2" charset="-78"/>
              </a:rPr>
              <a:t>نتایج</a:t>
            </a:r>
          </a:p>
          <a:p>
            <a:pPr marL="114300" indent="0" algn="r" rtl="1">
              <a:buNone/>
            </a:pPr>
            <a:r>
              <a:rPr lang="fa-IR" sz="2000" b="1" dirty="0" smtClean="0">
                <a:cs typeface="B Nazanin" pitchFamily="2" charset="-78"/>
              </a:rPr>
              <a:t> </a:t>
            </a:r>
            <a:r>
              <a:rPr lang="fa-IR" sz="2000" b="1" dirty="0">
                <a:cs typeface="B Nazanin" pitchFamily="2" charset="-78"/>
              </a:rPr>
              <a:t>2- توضیح </a:t>
            </a:r>
            <a:r>
              <a:rPr lang="fa-IR" sz="2000" b="1" dirty="0" smtClean="0">
                <a:cs typeface="B Nazanin" pitchFamily="2" charset="-78"/>
              </a:rPr>
              <a:t>پیشگوییها</a:t>
            </a:r>
          </a:p>
          <a:p>
            <a:pPr marL="114300" indent="0" algn="r" rtl="1">
              <a:buNone/>
            </a:pPr>
            <a:r>
              <a:rPr lang="fa-IR" sz="2000" b="1" dirty="0" smtClean="0">
                <a:cs typeface="B Nazanin" pitchFamily="2" charset="-78"/>
              </a:rPr>
              <a:t> </a:t>
            </a:r>
            <a:r>
              <a:rPr lang="fa-IR" sz="2000" b="1" dirty="0">
                <a:cs typeface="B Nazanin" pitchFamily="2" charset="-78"/>
              </a:rPr>
              <a:t>3-تصدیق پیشگویی </a:t>
            </a:r>
          </a:p>
          <a:p>
            <a:pPr algn="r" rtl="1"/>
            <a:endParaRPr lang="fa-IR" sz="2000"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0" y="2286000"/>
            <a:ext cx="2857500" cy="297180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val="859511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600200"/>
            <a:ext cx="8229600" cy="5105400"/>
          </a:xfrm>
        </p:spPr>
        <p:style>
          <a:lnRef idx="2">
            <a:schemeClr val="dk1"/>
          </a:lnRef>
          <a:fillRef idx="1">
            <a:schemeClr val="lt1"/>
          </a:fillRef>
          <a:effectRef idx="0">
            <a:schemeClr val="dk1"/>
          </a:effectRef>
          <a:fontRef idx="minor">
            <a:schemeClr val="dk1"/>
          </a:fontRef>
        </p:style>
        <p:txBody>
          <a:bodyPr>
            <a:normAutofit/>
          </a:bodyPr>
          <a:lstStyle/>
          <a:p>
            <a:pPr marL="114300" indent="0" algn="r">
              <a:lnSpc>
                <a:spcPct val="150000"/>
              </a:lnSpc>
              <a:buNone/>
            </a:pPr>
            <a:r>
              <a:rPr lang="fa-IR" sz="2000" b="1" dirty="0" smtClean="0">
                <a:solidFill>
                  <a:schemeClr val="tx1"/>
                </a:solidFill>
                <a:cs typeface="B Nazanin" pitchFamily="2" charset="-78"/>
              </a:rPr>
              <a:t>تفکر </a:t>
            </a:r>
            <a:r>
              <a:rPr lang="fa-IR" sz="2000" b="1" dirty="0">
                <a:solidFill>
                  <a:schemeClr val="tx1"/>
                </a:solidFill>
                <a:cs typeface="B Nazanin" pitchFamily="2" charset="-78"/>
              </a:rPr>
              <a:t>، عالی ترین مراتب عبادت است </a:t>
            </a:r>
            <a:r>
              <a:rPr lang="fa-IR" sz="2000" b="1" dirty="0" smtClean="0">
                <a:solidFill>
                  <a:schemeClr val="tx1"/>
                </a:solidFill>
                <a:cs typeface="B Nazanin" pitchFamily="2" charset="-78"/>
              </a:rPr>
              <a:t>. در </a:t>
            </a:r>
            <a:r>
              <a:rPr lang="fa-IR" sz="2000" b="1" dirty="0">
                <a:solidFill>
                  <a:schemeClr val="tx1"/>
                </a:solidFill>
                <a:cs typeface="B Nazanin" pitchFamily="2" charset="-78"/>
              </a:rPr>
              <a:t>رویکردهای نوین آموزش ، قصد این است که آموزش و پرورش دانش آموزان را برای نزدیکی در فضای اجتماعی آینده ، آماده سازد . هدف تعلیم وتربیت نوین ، بروفق آرای پیشگامان آموزش وپرورش پیشرو ، ارتقای سطح توانایی همه یادگیرندگان برای حل مسأله است. </a:t>
            </a:r>
          </a:p>
          <a:p>
            <a:pPr marL="114300" indent="0" algn="r">
              <a:lnSpc>
                <a:spcPct val="150000"/>
              </a:lnSpc>
              <a:buNone/>
            </a:pPr>
            <a:r>
              <a:rPr lang="fa-IR" sz="2000" b="1" dirty="0">
                <a:solidFill>
                  <a:schemeClr val="tx1"/>
                </a:solidFill>
                <a:cs typeface="B Nazanin" pitchFamily="2" charset="-78"/>
              </a:rPr>
              <a:t>یکی از شناخته شده ترین شیوه های برگزاری جلسات هم فکری و مشاوره بوده و کاربرد جهانی دارد. این روش دارای مزایا و ویژگیهایی منحصر به فرد است. آموزش دادن دانش آموزان با روش بارش مغزی حل مساله را به نحو خلاقانه ای در آنان بالا می برد . «روش بارش مغزی می تواند به عنوان وسیله ای برای یادآوری مفاهیم و اصول مورد نیاز برای حل مسئله به یادگیرندگان کمک می کند</a:t>
            </a:r>
            <a:r>
              <a:rPr lang="fa-IR" sz="2000" b="1" dirty="0" smtClean="0">
                <a:solidFill>
                  <a:schemeClr val="tx1"/>
                </a:solidFill>
                <a:cs typeface="B Nazanin" pitchFamily="2" charset="-78"/>
              </a:rPr>
              <a:t>.</a:t>
            </a:r>
            <a:endParaRPr lang="fa-IR" sz="2000" b="1" dirty="0">
              <a:solidFill>
                <a:schemeClr val="tx1"/>
              </a:solidFill>
              <a:cs typeface="B Nazanin" pitchFamily="2" charset="-78"/>
            </a:endParaRPr>
          </a:p>
        </p:txBody>
      </p:sp>
      <p:sp>
        <p:nvSpPr>
          <p:cNvPr id="4" name="Title 1"/>
          <p:cNvSpPr>
            <a:spLocks noGrp="1"/>
          </p:cNvSpPr>
          <p:nvPr>
            <p:ph type="title"/>
          </p:nvPr>
        </p:nvSpPr>
        <p:spPr>
          <a:xfrm>
            <a:off x="76200" y="274638"/>
            <a:ext cx="8229600" cy="1143000"/>
          </a:xfrm>
        </p:spPr>
        <p:style>
          <a:lnRef idx="2">
            <a:schemeClr val="dk1"/>
          </a:lnRef>
          <a:fillRef idx="1">
            <a:schemeClr val="lt1"/>
          </a:fillRef>
          <a:effectRef idx="0">
            <a:schemeClr val="dk1"/>
          </a:effectRef>
          <a:fontRef idx="minor">
            <a:schemeClr val="dk1"/>
          </a:fontRef>
        </p:style>
        <p:txBody>
          <a:bodyPr/>
          <a:lstStyle/>
          <a:p>
            <a:pPr marL="114300" algn="ctr">
              <a:lnSpc>
                <a:spcPct val="150000"/>
              </a:lnSpc>
            </a:pPr>
            <a:r>
              <a:rPr lang="fa-IR" sz="2400" b="1" smtClean="0">
                <a:solidFill>
                  <a:schemeClr val="tx1"/>
                </a:solidFill>
                <a:cs typeface="B Titr" panose="00000700000000000000" pitchFamily="2" charset="-78"/>
              </a:rPr>
              <a:t>6- </a:t>
            </a:r>
            <a:r>
              <a:rPr lang="fa-IR" sz="2400" b="1" dirty="0">
                <a:solidFill>
                  <a:schemeClr val="tx1"/>
                </a:solidFill>
                <a:cs typeface="B Titr" panose="00000700000000000000" pitchFamily="2" charset="-78"/>
              </a:rPr>
              <a:t>روش یورش مغزی در تدریس انشاء</a:t>
            </a:r>
          </a:p>
        </p:txBody>
      </p:sp>
    </p:spTree>
    <p:extLst>
      <p:ext uri="{BB962C8B-B14F-4D97-AF65-F5344CB8AC3E}">
        <p14:creationId xmlns:p14="http://schemas.microsoft.com/office/powerpoint/2010/main" val="19454549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pPr algn="ctr" rtl="1"/>
            <a:r>
              <a:rPr lang="fa-IR" sz="2400" b="1" dirty="0">
                <a:solidFill>
                  <a:schemeClr val="tx1"/>
                </a:solidFill>
                <a:cs typeface="B Titr" pitchFamily="2" charset="-78"/>
              </a:rPr>
              <a:t>چهار قاعده اساسی بارش مغزی</a:t>
            </a:r>
          </a:p>
        </p:txBody>
      </p:sp>
      <p:sp>
        <p:nvSpPr>
          <p:cNvPr id="3" name="Content Placeholder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marL="114300" indent="0" algn="r">
              <a:lnSpc>
                <a:spcPct val="150000"/>
              </a:lnSpc>
              <a:buNone/>
            </a:pPr>
            <a:r>
              <a:rPr lang="fa-IR" sz="2000" b="1" dirty="0" smtClean="0">
                <a:solidFill>
                  <a:srgbClr val="FF0000"/>
                </a:solidFill>
                <a:cs typeface="B Nazanin" pitchFamily="2" charset="-78"/>
              </a:rPr>
              <a:t>1.انتقاد </a:t>
            </a:r>
            <a:r>
              <a:rPr lang="fa-IR" sz="2000" b="1" dirty="0">
                <a:solidFill>
                  <a:srgbClr val="FF0000"/>
                </a:solidFill>
                <a:cs typeface="B Nazanin" pitchFamily="2" charset="-78"/>
              </a:rPr>
              <a:t>ممنوع: </a:t>
            </a:r>
            <a:r>
              <a:rPr lang="fa-IR" sz="2000" b="1" dirty="0">
                <a:solidFill>
                  <a:schemeClr val="tx1"/>
                </a:solidFill>
                <a:cs typeface="B Nazanin" pitchFamily="2" charset="-78"/>
              </a:rPr>
              <a:t>این مهمترین قاعده است و لازم است تمام اعضا به آن توجه کرده و بررسی و ارزیابی پیشنهاد را به آخر جلسه موکول کنند</a:t>
            </a:r>
            <a:r>
              <a:rPr lang="fa-IR" sz="2000" b="1" dirty="0" smtClean="0">
                <a:solidFill>
                  <a:schemeClr val="tx1"/>
                </a:solidFill>
                <a:cs typeface="B Nazanin" pitchFamily="2" charset="-78"/>
              </a:rPr>
              <a:t>.</a:t>
            </a:r>
          </a:p>
          <a:p>
            <a:pPr marL="114300" indent="0" algn="r">
              <a:lnSpc>
                <a:spcPct val="150000"/>
              </a:lnSpc>
              <a:buNone/>
            </a:pPr>
            <a:endParaRPr lang="fa-IR" sz="2000" b="1" dirty="0">
              <a:solidFill>
                <a:schemeClr val="tx1"/>
              </a:solidFill>
              <a:cs typeface="B Nazanin" pitchFamily="2" charset="-78"/>
            </a:endParaRPr>
          </a:p>
          <a:p>
            <a:pPr marL="114300" indent="0" algn="r">
              <a:lnSpc>
                <a:spcPct val="150000"/>
              </a:lnSpc>
              <a:buNone/>
            </a:pPr>
            <a:r>
              <a:rPr lang="fa-IR" sz="2000" b="1" dirty="0">
                <a:solidFill>
                  <a:srgbClr val="FF0000"/>
                </a:solidFill>
                <a:cs typeface="B Nazanin" pitchFamily="2" charset="-78"/>
              </a:rPr>
              <a:t>2. اظهار نظر آزاد و بی واسطه: </a:t>
            </a:r>
            <a:r>
              <a:rPr lang="fa-IR" sz="2000" b="1" dirty="0">
                <a:solidFill>
                  <a:schemeClr val="tx1"/>
                </a:solidFill>
                <a:cs typeface="B Nazanin" pitchFamily="2" charset="-78"/>
              </a:rPr>
              <a:t>این قاعده برای جرأت بخشیدن به شرکت کنندگان برای ارایه پیشنهاداتی است که به ذهن آنها خطور می کند، به عبارت دیگر در یک جلسه بارش مغزی تمام اعضا باید جسارت و شهامت اظهار نظر را پیدا کرده باشند و بدون آنکه ترسی از ارزیابی و بعضاً انتقاد مستقیم داشته باشند ؛ بتوانند پیشنهاد و نظر خود را بیان کنند. هر چه پیشنهادات جسورانه تر باشد نشان دهنده ی اجرای موفق تر جلسه است.</a:t>
            </a:r>
          </a:p>
          <a:p>
            <a:pPr marL="114300" indent="0" algn="r">
              <a:lnSpc>
                <a:spcPct val="150000"/>
              </a:lnSpc>
              <a:buNone/>
            </a:pPr>
            <a:endParaRPr lang="fa-IR" sz="2000" b="1" dirty="0">
              <a:solidFill>
                <a:schemeClr val="tx1"/>
              </a:solidFill>
              <a:cs typeface="B Nazanin" pitchFamily="2" charset="-78"/>
            </a:endParaRPr>
          </a:p>
          <a:p>
            <a:pPr marL="114300" indent="0" algn="r">
              <a:lnSpc>
                <a:spcPct val="150000"/>
              </a:lnSpc>
              <a:buNone/>
            </a:pPr>
            <a:endParaRPr lang="fa-IR" sz="2000" b="1" dirty="0" smtClean="0">
              <a:solidFill>
                <a:schemeClr val="tx1"/>
              </a:solidFill>
              <a:cs typeface="B Nazanin" pitchFamily="2" charset="-78"/>
            </a:endParaRPr>
          </a:p>
        </p:txBody>
      </p:sp>
    </p:spTree>
    <p:extLst>
      <p:ext uri="{BB962C8B-B14F-4D97-AF65-F5344CB8AC3E}">
        <p14:creationId xmlns:p14="http://schemas.microsoft.com/office/powerpoint/2010/main" val="42606517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7620000" cy="6019800"/>
          </a:xfrm>
        </p:spPr>
        <p:style>
          <a:lnRef idx="2">
            <a:schemeClr val="dk1"/>
          </a:lnRef>
          <a:fillRef idx="1">
            <a:schemeClr val="lt1"/>
          </a:fillRef>
          <a:effectRef idx="0">
            <a:schemeClr val="dk1"/>
          </a:effectRef>
          <a:fontRef idx="minor">
            <a:schemeClr val="dk1"/>
          </a:fontRef>
        </p:style>
        <p:txBody>
          <a:bodyPr>
            <a:normAutofit/>
          </a:bodyPr>
          <a:lstStyle/>
          <a:p>
            <a:pPr marL="114300" indent="0" algn="r" rtl="1">
              <a:lnSpc>
                <a:spcPct val="150000"/>
              </a:lnSpc>
              <a:buNone/>
            </a:pPr>
            <a:r>
              <a:rPr lang="fa-IR" sz="2000" dirty="0">
                <a:solidFill>
                  <a:srgbClr val="FF0000"/>
                </a:solidFill>
                <a:cs typeface="B Nazanin" pitchFamily="2" charset="-78"/>
              </a:rPr>
              <a:t>3. تأکید بر کمیت : </a:t>
            </a:r>
            <a:r>
              <a:rPr lang="fa-IR" sz="2000" dirty="0">
                <a:cs typeface="B Nazanin" pitchFamily="2" charset="-78"/>
              </a:rPr>
              <a:t>هر چه تعداد نظرات بیشتر باشد، احتمال وجود پیشنهادات مفید و کارسازتر در بین آنها بیشتر می شود. موفقیت اجرای روش بارش مغزی با تعداد پیشنهادات مطرح شده در جلسه رابطه مستقیم دارد. در این روش این گونه عنوان می شود که هر چه تعداد پیشنهاد بیشتر باشد احتمال وجود طرح پیشنهاد کیفی بیشتر است</a:t>
            </a:r>
            <a:r>
              <a:rPr lang="fa-IR" sz="2000" dirty="0" smtClean="0">
                <a:cs typeface="B Nazanin" pitchFamily="2" charset="-78"/>
              </a:rPr>
              <a:t>.</a:t>
            </a:r>
          </a:p>
          <a:p>
            <a:pPr marL="114300" indent="0" algn="r" rtl="1">
              <a:lnSpc>
                <a:spcPct val="150000"/>
              </a:lnSpc>
              <a:buNone/>
            </a:pPr>
            <a:endParaRPr lang="fa-IR" sz="2000" dirty="0">
              <a:cs typeface="B Nazanin" pitchFamily="2" charset="-78"/>
            </a:endParaRPr>
          </a:p>
          <a:p>
            <a:pPr marL="114300" indent="0" algn="r" rtl="1">
              <a:lnSpc>
                <a:spcPct val="150000"/>
              </a:lnSpc>
              <a:buNone/>
            </a:pPr>
            <a:r>
              <a:rPr lang="fa-IR" sz="2000" dirty="0">
                <a:solidFill>
                  <a:srgbClr val="FF0000"/>
                </a:solidFill>
                <a:cs typeface="B Nazanin" pitchFamily="2" charset="-78"/>
              </a:rPr>
              <a:t>4. تلفیق و بهبود پیشنهادات : </a:t>
            </a:r>
            <a:r>
              <a:rPr lang="fa-IR" sz="2000" dirty="0">
                <a:cs typeface="B Nazanin" pitchFamily="2" charset="-78"/>
              </a:rPr>
              <a:t>اعضا می توانند علاوه بر ارایه پیشنهاد، نسبت به بهبود پیشنهاد خود اقدام کنند. روش بارش مغزی این امکان را به اعضا می دهد که پس از شنیدن پیشنهادات دیگران پیشنهاد اولیه بهبود داده شود. آنها همچنین می توانند پیشنهاد خود را با چند پیشنهاد دیگر تلفیق کرده و پیشنهاد بهتر و کاملتری را به دست آورند</a:t>
            </a:r>
            <a:endParaRPr lang="fa-IR" sz="2000" dirty="0"/>
          </a:p>
        </p:txBody>
      </p:sp>
    </p:spTree>
    <p:extLst>
      <p:ext uri="{BB962C8B-B14F-4D97-AF65-F5344CB8AC3E}">
        <p14:creationId xmlns:p14="http://schemas.microsoft.com/office/powerpoint/2010/main" val="3711860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pPr algn="ctr" rtl="1"/>
            <a:r>
              <a:rPr lang="ug-CN" sz="3000" b="1" dirty="0">
                <a:solidFill>
                  <a:schemeClr val="tx1"/>
                </a:solidFill>
                <a:cs typeface="B Titr" pitchFamily="2" charset="-78"/>
              </a:rPr>
              <a:t>پیشنهادات </a:t>
            </a:r>
            <a:endParaRPr lang="en-US" sz="3000" b="1" dirty="0">
              <a:solidFill>
                <a:schemeClr val="tx1"/>
              </a:solidFill>
              <a:cs typeface="B Titr" pitchFamily="2" charset="-78"/>
            </a:endParaRPr>
          </a:p>
        </p:txBody>
      </p:sp>
      <p:sp>
        <p:nvSpPr>
          <p:cNvPr id="3" name="Content Placeholder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114300" indent="0" algn="r">
              <a:lnSpc>
                <a:spcPct val="150000"/>
              </a:lnSpc>
              <a:buNone/>
            </a:pPr>
            <a:r>
              <a:rPr lang="fa-IR" dirty="0" smtClean="0">
                <a:solidFill>
                  <a:schemeClr val="tx1"/>
                </a:solidFill>
                <a:cs typeface="B Nazanin" pitchFamily="2" charset="-78"/>
              </a:rPr>
              <a:t>1- </a:t>
            </a:r>
            <a:r>
              <a:rPr lang="fa-IR" dirty="0">
                <a:solidFill>
                  <a:schemeClr val="tx1"/>
                </a:solidFill>
                <a:cs typeface="B Nazanin" pitchFamily="2" charset="-78"/>
              </a:rPr>
              <a:t>معلم باید روش های تدریس خود را به شیوه ای طراحی کند که در آن موقعیت های فراوانی برای ارتباط دروس با زندگی پیش بینی شود.</a:t>
            </a:r>
          </a:p>
          <a:p>
            <a:pPr marL="114300" indent="0" algn="r">
              <a:lnSpc>
                <a:spcPct val="150000"/>
              </a:lnSpc>
              <a:buNone/>
            </a:pPr>
            <a:r>
              <a:rPr lang="fa-IR" dirty="0">
                <a:solidFill>
                  <a:schemeClr val="tx1"/>
                </a:solidFill>
                <a:cs typeface="B Nazanin" pitchFamily="2" charset="-78"/>
              </a:rPr>
              <a:t>2- استفاده از وسایل کمک آموزشی از قبیل فیلم و سی‌دی و اسلاید و نوار کاست </a:t>
            </a:r>
            <a:r>
              <a:rPr lang="fa-IR" dirty="0" smtClean="0">
                <a:solidFill>
                  <a:schemeClr val="tx1"/>
                </a:solidFill>
                <a:cs typeface="B Nazanin" pitchFamily="2" charset="-78"/>
              </a:rPr>
              <a:t>و... </a:t>
            </a:r>
            <a:r>
              <a:rPr lang="fa-IR" dirty="0">
                <a:solidFill>
                  <a:schemeClr val="tx1"/>
                </a:solidFill>
                <a:cs typeface="B Nazanin" pitchFamily="2" charset="-78"/>
              </a:rPr>
              <a:t>بسیار مؤثر است.</a:t>
            </a:r>
          </a:p>
          <a:p>
            <a:pPr marL="114300" indent="0" algn="r">
              <a:lnSpc>
                <a:spcPct val="150000"/>
              </a:lnSpc>
              <a:buNone/>
            </a:pPr>
            <a:r>
              <a:rPr lang="fa-IR" dirty="0">
                <a:solidFill>
                  <a:schemeClr val="tx1"/>
                </a:solidFill>
                <a:cs typeface="B Nazanin" pitchFamily="2" charset="-78"/>
              </a:rPr>
              <a:t>3- بالا بردن سطح علمی معلما ن و استادان از آخرین و تازه‌ترین اطلاعات در حوزه زبان </a:t>
            </a:r>
            <a:r>
              <a:rPr lang="fa-IR" dirty="0" smtClean="0">
                <a:solidFill>
                  <a:schemeClr val="tx1"/>
                </a:solidFill>
                <a:cs typeface="B Nazanin" pitchFamily="2" charset="-78"/>
              </a:rPr>
              <a:t>و ادبیات </a:t>
            </a:r>
            <a:r>
              <a:rPr lang="fa-IR" dirty="0">
                <a:solidFill>
                  <a:schemeClr val="tx1"/>
                </a:solidFill>
                <a:cs typeface="B Nazanin" pitchFamily="2" charset="-78"/>
              </a:rPr>
              <a:t>و فرهنگ </a:t>
            </a:r>
            <a:r>
              <a:rPr lang="fa-IR" dirty="0" smtClean="0">
                <a:solidFill>
                  <a:schemeClr val="tx1"/>
                </a:solidFill>
                <a:cs typeface="B Nazanin" pitchFamily="2" charset="-78"/>
              </a:rPr>
              <a:t>ایران. </a:t>
            </a:r>
            <a:endParaRPr lang="fa-IR" dirty="0">
              <a:solidFill>
                <a:schemeClr val="tx1"/>
              </a:solidFill>
              <a:cs typeface="B Nazanin" pitchFamily="2" charset="-78"/>
            </a:endParaRPr>
          </a:p>
          <a:p>
            <a:pPr marL="114300" indent="0" algn="r">
              <a:lnSpc>
                <a:spcPct val="150000"/>
              </a:lnSpc>
              <a:buNone/>
            </a:pPr>
            <a:r>
              <a:rPr lang="fa-IR" dirty="0">
                <a:solidFill>
                  <a:schemeClr val="tx1"/>
                </a:solidFill>
                <a:cs typeface="B Nazanin" pitchFamily="2" charset="-78"/>
              </a:rPr>
              <a:t>4- معلمان جهت ارتقای سطح دانش آموزان و بهتر یاد دادن این زبان از روش های جدید تدریس استفاده کنند . </a:t>
            </a:r>
          </a:p>
          <a:p>
            <a:pPr marL="114300" indent="0" algn="r">
              <a:lnSpc>
                <a:spcPct val="150000"/>
              </a:lnSpc>
              <a:buNone/>
            </a:pPr>
            <a:r>
              <a:rPr lang="fa-IR" dirty="0">
                <a:solidFill>
                  <a:schemeClr val="tx1"/>
                </a:solidFill>
                <a:cs typeface="B Nazanin" pitchFamily="2" charset="-78"/>
              </a:rPr>
              <a:t>5- اجرای جشنواره‌ی الگوهای فعال تدریس با شرکت فعال وحضور گسترده‌ی معلمان</a:t>
            </a:r>
          </a:p>
          <a:p>
            <a:pPr marL="114300" indent="0" algn="r">
              <a:lnSpc>
                <a:spcPct val="150000"/>
              </a:lnSpc>
              <a:buNone/>
            </a:pPr>
            <a:r>
              <a:rPr lang="fa-IR" dirty="0">
                <a:solidFill>
                  <a:schemeClr val="tx1"/>
                </a:solidFill>
                <a:cs typeface="B Nazanin" pitchFamily="2" charset="-78"/>
              </a:rPr>
              <a:t>6- معرفی منابع و کتابهای روش های تدریس نوین به معلمان وبرگزاری مسابقات </a:t>
            </a:r>
            <a:r>
              <a:rPr lang="fa-IR" dirty="0" smtClean="0">
                <a:solidFill>
                  <a:schemeClr val="tx1"/>
                </a:solidFill>
                <a:cs typeface="B Nazanin" pitchFamily="2" charset="-78"/>
              </a:rPr>
              <a:t>کتابخوانی</a:t>
            </a:r>
            <a:r>
              <a:rPr lang="fa-IR" dirty="0">
                <a:solidFill>
                  <a:schemeClr val="tx1"/>
                </a:solidFill>
                <a:cs typeface="B Nazanin" pitchFamily="2" charset="-78"/>
              </a:rPr>
              <a:t>.</a:t>
            </a:r>
          </a:p>
        </p:txBody>
      </p:sp>
    </p:spTree>
    <p:extLst>
      <p:ext uri="{BB962C8B-B14F-4D97-AF65-F5344CB8AC3E}">
        <p14:creationId xmlns:p14="http://schemas.microsoft.com/office/powerpoint/2010/main" val="42606517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pPr algn="ctr" rtl="1"/>
            <a:r>
              <a:rPr lang="fa-IR" sz="2800" b="1" dirty="0" smtClean="0">
                <a:solidFill>
                  <a:schemeClr val="tx1"/>
                </a:solidFill>
                <a:cs typeface="B Titr" pitchFamily="2" charset="-78"/>
              </a:rPr>
              <a:t>منابع</a:t>
            </a:r>
            <a:endParaRPr lang="en-US" sz="2800" b="1" dirty="0">
              <a:solidFill>
                <a:schemeClr val="tx1"/>
              </a:solidFill>
              <a:cs typeface="B Titr" pitchFamily="2" charset="-78"/>
            </a:endParaRPr>
          </a:p>
        </p:txBody>
      </p:sp>
      <p:sp>
        <p:nvSpPr>
          <p:cNvPr id="3" name="Content Placeholder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114300" indent="0" algn="r">
              <a:lnSpc>
                <a:spcPct val="150000"/>
              </a:lnSpc>
              <a:buNone/>
            </a:pPr>
            <a:r>
              <a:rPr lang="fa-IR" dirty="0" smtClean="0">
                <a:solidFill>
                  <a:schemeClr val="tx1"/>
                </a:solidFill>
                <a:cs typeface="B Nazanin" pitchFamily="2" charset="-78"/>
              </a:rPr>
              <a:t>1- </a:t>
            </a:r>
            <a:r>
              <a:rPr lang="fa-IR" dirty="0">
                <a:solidFill>
                  <a:schemeClr val="tx1"/>
                </a:solidFill>
                <a:cs typeface="B Nazanin" pitchFamily="2" charset="-78"/>
              </a:rPr>
              <a:t>آقازاده محرم .راهنمای روش های نوین تدریس بر پایه پژوهش های مغز محوری</a:t>
            </a:r>
            <a:r>
              <a:rPr lang="fa-IR" dirty="0" smtClean="0">
                <a:solidFill>
                  <a:schemeClr val="tx1"/>
                </a:solidFill>
                <a:cs typeface="B Nazanin" pitchFamily="2" charset="-78"/>
              </a:rPr>
              <a:t>.</a:t>
            </a:r>
          </a:p>
          <a:p>
            <a:pPr marL="114300" indent="0" algn="r">
              <a:lnSpc>
                <a:spcPct val="150000"/>
              </a:lnSpc>
              <a:buNone/>
            </a:pPr>
            <a:r>
              <a:rPr lang="fa-IR" dirty="0" smtClean="0">
                <a:solidFill>
                  <a:schemeClr val="tx1"/>
                </a:solidFill>
                <a:cs typeface="B Nazanin" pitchFamily="2" charset="-78"/>
              </a:rPr>
              <a:t>2- </a:t>
            </a:r>
            <a:r>
              <a:rPr lang="fa-IR" dirty="0">
                <a:solidFill>
                  <a:schemeClr val="tx1"/>
                </a:solidFill>
                <a:cs typeface="B Nazanin" pitchFamily="2" charset="-78"/>
              </a:rPr>
              <a:t>شعبانی .حسن .مهارت های آموزشی وپرورشی انتشارات سمت . </a:t>
            </a:r>
            <a:br>
              <a:rPr lang="fa-IR" dirty="0">
                <a:solidFill>
                  <a:schemeClr val="tx1"/>
                </a:solidFill>
                <a:cs typeface="B Nazanin" pitchFamily="2" charset="-78"/>
              </a:rPr>
            </a:br>
            <a:r>
              <a:rPr lang="fa-IR" dirty="0">
                <a:solidFill>
                  <a:schemeClr val="tx1"/>
                </a:solidFill>
                <a:cs typeface="B Nazanin" pitchFamily="2" charset="-78"/>
              </a:rPr>
              <a:t>3- دکتر ذوالفقاری .حسن .راهنمای تدریس کد 51 ناشر ک اداره کل چاپ وتوزیع کتاب های درسی سال 1381 .</a:t>
            </a:r>
            <a:br>
              <a:rPr lang="fa-IR" dirty="0">
                <a:solidFill>
                  <a:schemeClr val="tx1"/>
                </a:solidFill>
                <a:cs typeface="B Nazanin" pitchFamily="2" charset="-78"/>
              </a:rPr>
            </a:br>
            <a:r>
              <a:rPr lang="fa-IR" dirty="0">
                <a:solidFill>
                  <a:schemeClr val="tx1"/>
                </a:solidFill>
                <a:cs typeface="B Nazanin" pitchFamily="2" charset="-78"/>
              </a:rPr>
              <a:t>4- رستگار ،طاهره - مجید ملکان " . آشنایی با یاد گیری از طریق همیاری</a:t>
            </a:r>
            <a:r>
              <a:rPr lang="fa-IR" dirty="0" smtClean="0">
                <a:solidFill>
                  <a:schemeClr val="tx1"/>
                </a:solidFill>
                <a:cs typeface="B Nazanin" pitchFamily="2" charset="-78"/>
              </a:rPr>
              <a:t>.</a:t>
            </a:r>
            <a:r>
              <a:rPr lang="fa-IR" dirty="0">
                <a:solidFill>
                  <a:schemeClr val="tx1"/>
                </a:solidFill>
                <a:cs typeface="B Nazanin" pitchFamily="2" charset="-78"/>
              </a:rPr>
              <a:t/>
            </a:r>
            <a:br>
              <a:rPr lang="fa-IR" dirty="0">
                <a:solidFill>
                  <a:schemeClr val="tx1"/>
                </a:solidFill>
                <a:cs typeface="B Nazanin" pitchFamily="2" charset="-78"/>
              </a:rPr>
            </a:br>
            <a:r>
              <a:rPr lang="fa-IR" dirty="0">
                <a:solidFill>
                  <a:schemeClr val="tx1"/>
                </a:solidFill>
                <a:cs typeface="B Nazanin" pitchFamily="2" charset="-78"/>
              </a:rPr>
              <a:t>5-عباسی، محمد رضا(1379)، عناصر ساختاری روش حل مسئله، مجله رشد تکنولوژی آموزشی، شماره5.</a:t>
            </a:r>
            <a:br>
              <a:rPr lang="fa-IR" dirty="0">
                <a:solidFill>
                  <a:schemeClr val="tx1"/>
                </a:solidFill>
                <a:cs typeface="B Nazanin" pitchFamily="2" charset="-78"/>
              </a:rPr>
            </a:br>
            <a:r>
              <a:rPr lang="fa-IR" dirty="0">
                <a:solidFill>
                  <a:schemeClr val="tx1"/>
                </a:solidFill>
                <a:cs typeface="B Nazanin" pitchFamily="2" charset="-78"/>
              </a:rPr>
              <a:t>6--قربانی .قربانعلی .وهمکاران .آموزش راههای یادگیری نشر دانشجو . .سال 1382.</a:t>
            </a:r>
            <a:br>
              <a:rPr lang="fa-IR" dirty="0">
                <a:solidFill>
                  <a:schemeClr val="tx1"/>
                </a:solidFill>
                <a:cs typeface="B Nazanin" pitchFamily="2" charset="-78"/>
              </a:rPr>
            </a:br>
            <a:r>
              <a:rPr lang="fa-IR" dirty="0" smtClean="0">
                <a:solidFill>
                  <a:schemeClr val="tx1"/>
                </a:solidFill>
                <a:cs typeface="B Nazanin" pitchFamily="2" charset="-78"/>
              </a:rPr>
              <a:t>7-موسی زاده، </a:t>
            </a:r>
            <a:r>
              <a:rPr lang="fa-IR" dirty="0">
                <a:solidFill>
                  <a:schemeClr val="tx1"/>
                </a:solidFill>
                <a:cs typeface="B Nazanin" pitchFamily="2" charset="-78"/>
              </a:rPr>
              <a:t>احمد زبان فارسی در مغرب : وضعیت، بررسی و نقد روش‌های آموزشی دانشجوی دانشگاه تهران.</a:t>
            </a:r>
            <a:br>
              <a:rPr lang="fa-IR" dirty="0">
                <a:solidFill>
                  <a:schemeClr val="tx1"/>
                </a:solidFill>
                <a:cs typeface="B Nazanin" pitchFamily="2" charset="-78"/>
              </a:rPr>
            </a:br>
            <a:endParaRPr lang="fa-IR" dirty="0" smtClean="0">
              <a:solidFill>
                <a:schemeClr val="tx1"/>
              </a:solidFill>
              <a:cs typeface="B Nazanin" pitchFamily="2" charset="-78"/>
            </a:endParaRPr>
          </a:p>
        </p:txBody>
      </p:sp>
    </p:spTree>
    <p:extLst>
      <p:ext uri="{BB962C8B-B14F-4D97-AF65-F5344CB8AC3E}">
        <p14:creationId xmlns:p14="http://schemas.microsoft.com/office/powerpoint/2010/main" val="6670521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458200" cy="6858000"/>
          </a:xfrm>
        </p:spPr>
        <p:style>
          <a:lnRef idx="2">
            <a:schemeClr val="dk1"/>
          </a:lnRef>
          <a:fillRef idx="1">
            <a:schemeClr val="lt1"/>
          </a:fillRef>
          <a:effectRef idx="0">
            <a:schemeClr val="dk1"/>
          </a:effectRef>
          <a:fontRef idx="minor">
            <a:schemeClr val="dk1"/>
          </a:fontRef>
        </p:style>
        <p:txBody>
          <a:bodyPr vert="horz" anchor="t">
            <a:normAutofit/>
          </a:bodyPr>
          <a:lstStyle/>
          <a:p>
            <a:pPr marL="114300" indent="0" algn="ctr">
              <a:buNone/>
            </a:pPr>
            <a:endParaRPr lang="fa-IR" sz="9600" b="1" dirty="0" smtClean="0">
              <a:solidFill>
                <a:schemeClr val="tx1"/>
              </a:solidFill>
              <a:cs typeface="B Nazanin" pitchFamily="2" charset="-78"/>
            </a:endParaRPr>
          </a:p>
          <a:p>
            <a:pPr marL="114300" indent="0" algn="ctr">
              <a:buNone/>
            </a:pPr>
            <a:r>
              <a:rPr lang="fa-IR" sz="9600" b="1" smtClean="0">
                <a:solidFill>
                  <a:schemeClr val="tx1"/>
                </a:solidFill>
                <a:cs typeface="B Nazanin" pitchFamily="2" charset="-78"/>
              </a:rPr>
              <a:t> </a:t>
            </a:r>
            <a:r>
              <a:rPr lang="fa-IR" sz="9600" b="1" smtClean="0">
                <a:solidFill>
                  <a:srgbClr val="FF0000"/>
                </a:solidFill>
                <a:cs typeface="B Nazanin" pitchFamily="2" charset="-78"/>
              </a:rPr>
              <a:t> </a:t>
            </a:r>
            <a:r>
              <a:rPr lang="fa-IR" sz="9600" b="1" smtClean="0">
                <a:solidFill>
                  <a:srgbClr val="FF0000"/>
                </a:solidFill>
                <a:cs typeface="B Kamran" pitchFamily="2" charset="-78"/>
              </a:rPr>
              <a:t> «پایان» </a:t>
            </a:r>
            <a:endParaRPr lang="en-US" sz="9600" b="1" dirty="0" smtClean="0">
              <a:solidFill>
                <a:srgbClr val="FF0000"/>
              </a:solidFill>
              <a:cs typeface="B Kamran" pitchFamily="2" charset="-78"/>
            </a:endParaRPr>
          </a:p>
          <a:p>
            <a:pPr marL="114300" indent="0" algn="ctr">
              <a:buNone/>
            </a:pPr>
            <a:r>
              <a:rPr lang="fa-IR" sz="9600" b="1" dirty="0" smtClean="0">
                <a:solidFill>
                  <a:srgbClr val="FF0000"/>
                </a:solidFill>
                <a:cs typeface="B Kamran" pitchFamily="2" charset="-78"/>
              </a:rPr>
              <a:t>  مراقب سلامتی خود باشیم.  </a:t>
            </a:r>
          </a:p>
        </p:txBody>
      </p:sp>
    </p:spTree>
    <p:extLst>
      <p:ext uri="{BB962C8B-B14F-4D97-AF65-F5344CB8AC3E}">
        <p14:creationId xmlns:p14="http://schemas.microsoft.com/office/powerpoint/2010/main" val="23735695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382000" cy="1143000"/>
          </a:xfrm>
        </p:spPr>
        <p:style>
          <a:lnRef idx="2">
            <a:schemeClr val="dk1"/>
          </a:lnRef>
          <a:fillRef idx="1">
            <a:schemeClr val="lt1"/>
          </a:fillRef>
          <a:effectRef idx="0">
            <a:schemeClr val="dk1"/>
          </a:effectRef>
          <a:fontRef idx="minor">
            <a:schemeClr val="dk1"/>
          </a:fontRef>
        </p:style>
        <p:txBody>
          <a:bodyPr/>
          <a:lstStyle/>
          <a:p>
            <a:pPr algn="r"/>
            <a:r>
              <a:rPr lang="fa-IR" sz="6000" b="1" dirty="0" smtClean="0">
                <a:cs typeface="B Titr" pitchFamily="2" charset="-78"/>
              </a:rPr>
              <a:t>مقدمه:</a:t>
            </a:r>
            <a:endParaRPr lang="en-US" sz="6000" b="1" dirty="0">
              <a:cs typeface="B Titr" pitchFamily="2" charset="-78"/>
            </a:endParaRPr>
          </a:p>
        </p:txBody>
      </p:sp>
      <p:sp>
        <p:nvSpPr>
          <p:cNvPr id="3" name="Content Placeholder 2"/>
          <p:cNvSpPr>
            <a:spLocks noGrp="1"/>
          </p:cNvSpPr>
          <p:nvPr>
            <p:ph idx="1"/>
          </p:nvPr>
        </p:nvSpPr>
        <p:spPr>
          <a:xfrm>
            <a:off x="0" y="1600200"/>
            <a:ext cx="8382000" cy="5257800"/>
          </a:xfrm>
        </p:spPr>
        <p:style>
          <a:lnRef idx="2">
            <a:schemeClr val="dk1"/>
          </a:lnRef>
          <a:fillRef idx="1">
            <a:schemeClr val="lt1"/>
          </a:fillRef>
          <a:effectRef idx="0">
            <a:schemeClr val="dk1"/>
          </a:effectRef>
          <a:fontRef idx="minor">
            <a:schemeClr val="dk1"/>
          </a:fontRef>
        </p:style>
        <p:txBody>
          <a:bodyPr>
            <a:noAutofit/>
          </a:bodyPr>
          <a:lstStyle/>
          <a:p>
            <a:pPr marL="114300" indent="0" algn="r">
              <a:lnSpc>
                <a:spcPct val="150000"/>
              </a:lnSpc>
              <a:buNone/>
            </a:pPr>
            <a:r>
              <a:rPr lang="ug-CN" sz="2000" b="1" dirty="0">
                <a:cs typeface="B Nazanin" pitchFamily="2" charset="-78"/>
              </a:rPr>
              <a:t>یکی از مشکلات مهم و اساسی در نظام آموزش و پرورش خصوصاٌ در کشور ما، به کار نگرفتن روش های تدریس نوین در آموزش است. به همین سبب کیفیت آموزشی از سطح مطلوب برخوردار نیست و دانش آموزان علاقه زیادی به تحصیل نشان نمی دهند. یکی از دلائل آن عدم آشنایی معلمان با روش های نوین تدریس در ادبیات فارسی است. </a:t>
            </a:r>
          </a:p>
          <a:p>
            <a:pPr marL="114300" indent="0" algn="r">
              <a:lnSpc>
                <a:spcPct val="150000"/>
              </a:lnSpc>
              <a:buNone/>
            </a:pPr>
            <a:r>
              <a:rPr lang="ug-CN" sz="2000" b="1" dirty="0">
                <a:cs typeface="B Nazanin" pitchFamily="2" charset="-78"/>
              </a:rPr>
              <a:t> پیشرفت روز افزون علوم و تحقیقات گوناگون در حیطه های مختلف حاکی از آن است که اطلاعات بشر روز به روز افزایش می یابد و مطالب جدیدی به دست می آید.امروزه هر فرد بشر ناچار از استفاده یافته های جدید است .</a:t>
            </a:r>
          </a:p>
          <a:p>
            <a:pPr marL="114300" indent="0" algn="r">
              <a:lnSpc>
                <a:spcPct val="150000"/>
              </a:lnSpc>
              <a:buNone/>
            </a:pPr>
            <a:r>
              <a:rPr lang="ug-CN" sz="2000" b="1" dirty="0">
                <a:cs typeface="B Nazanin" pitchFamily="2" charset="-78"/>
              </a:rPr>
              <a:t>معلم بایدباروشهای مختلف تدریس آشنا باشد و باید بدانددر کدامین موقعیت آموزشی از کدامین روش استفاده نماید. آنچه دراین مقاله خواهد آمد، نگاهی است کوتاه و گذرا به روش های نوین تدریس فارسی ونقد آن سخن به میان خواهد آمد .سپس نتیجه گیری بعمل آمده ودر پایان پیشنهاداتی ارائه می </a:t>
            </a:r>
            <a:r>
              <a:rPr lang="ug-CN" sz="2000" b="1" dirty="0" smtClean="0">
                <a:cs typeface="B Nazanin" pitchFamily="2" charset="-78"/>
              </a:rPr>
              <a:t>شود.</a:t>
            </a:r>
            <a:endParaRPr lang="ug-CN" sz="2000" b="1" dirty="0">
              <a:cs typeface="B Nazanin"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304736"/>
            <a:ext cx="1143128" cy="99072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6432870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458200" cy="6858000"/>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114300" indent="0" algn="just" rtl="1">
              <a:lnSpc>
                <a:spcPct val="200000"/>
              </a:lnSpc>
              <a:buNone/>
            </a:pPr>
            <a:r>
              <a:rPr lang="ug-CN" sz="2400" b="1" dirty="0">
                <a:cs typeface="B Nazanin" pitchFamily="2" charset="-78"/>
              </a:rPr>
              <a:t>زبان فارسی به عنوان یکی از زبان‌های غنی و کهن دنیا و زبان دوم اسلام، به لحاظ گستره واژگانی و توانایی‌های خود، در ردیف زبان‌های مهم دنیا جای دارد و از ارزش شایانی برای انتقال مفاهیم دوستی و معاونی بلند برخوردار است. زبان فارسی امروز بی‌گمان در ایجاد پیوند دوستی ملل هم جوار و سایر ملت‌ها در تحقق و شکل‌گیری طرح گفت وگوی ملت‌ها و تمدن‌ها نقش بسزایی ایفا می‌کند، و بیش از پیش توانسته است توجه جهانیان را به خود جلب کند و آنها را به اندیشیدن در ایجاد روابط و پیوندهای دوستی با این زبان تشویق کرده است. زبان فارسی که عهده‌دار برقراری ارتباط بین ملل مختلف دنیا شده ، به همین سبب در پیشرفت فرهنگی و هنری در زبان‌های سایر ملل و کشورها تأثیرگذار بوده است.پس اگر از جنبه‌های فرهنگی، ادبی، علمی، و تمدن‌های کهن جهانی به این قضیه بنگریم، ضرورت آموزش زبان وادبیات فارسی محسوس می‌گردد</a:t>
            </a:r>
            <a:r>
              <a:rPr lang="fa-IR" sz="2400" b="1" dirty="0">
                <a:cs typeface="B Nazanin" pitchFamily="2" charset="-78"/>
              </a:rPr>
              <a:t>.</a:t>
            </a:r>
            <a:endParaRPr lang="ug-CN" sz="2400" b="1" dirty="0">
              <a:cs typeface="B Nazanin" pitchFamily="2" charset="-78"/>
            </a:endParaRPr>
          </a:p>
          <a:p>
            <a:pPr marL="114300" indent="0" algn="just" rtl="1">
              <a:lnSpc>
                <a:spcPct val="200000"/>
              </a:lnSpc>
              <a:buNone/>
            </a:pPr>
            <a:endParaRPr lang="fa-IR" sz="1800" b="1" dirty="0"/>
          </a:p>
        </p:txBody>
      </p:sp>
    </p:spTree>
    <p:extLst>
      <p:ext uri="{BB962C8B-B14F-4D97-AF65-F5344CB8AC3E}">
        <p14:creationId xmlns:p14="http://schemas.microsoft.com/office/powerpoint/2010/main" val="724023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pPr algn="ctr"/>
            <a:r>
              <a:rPr lang="ug-CN" sz="2800" b="1" dirty="0">
                <a:solidFill>
                  <a:schemeClr val="tx1"/>
                </a:solidFill>
                <a:cs typeface="B Titr" pitchFamily="2" charset="-78"/>
              </a:rPr>
              <a:t>هدف های کلی برنامه ی </a:t>
            </a:r>
            <a:r>
              <a:rPr lang="fa-IR" sz="2800" b="1" dirty="0">
                <a:solidFill>
                  <a:schemeClr val="tx1"/>
                </a:solidFill>
                <a:cs typeface="B Titr" pitchFamily="2" charset="-78"/>
              </a:rPr>
              <a:t>آ</a:t>
            </a:r>
            <a:r>
              <a:rPr lang="ug-CN" sz="2800" b="1" dirty="0" smtClean="0">
                <a:solidFill>
                  <a:schemeClr val="tx1"/>
                </a:solidFill>
                <a:cs typeface="B Titr" pitchFamily="2" charset="-78"/>
              </a:rPr>
              <a:t>موزشی </a:t>
            </a:r>
            <a:r>
              <a:rPr lang="ug-CN" sz="2800" b="1" dirty="0">
                <a:solidFill>
                  <a:schemeClr val="tx1"/>
                </a:solidFill>
                <a:cs typeface="B Titr" pitchFamily="2" charset="-78"/>
              </a:rPr>
              <a:t>زبان فارسی در دوره ی ابتدایی</a:t>
            </a:r>
            <a:endParaRPr lang="en-US" sz="2800" b="1" dirty="0">
              <a:solidFill>
                <a:schemeClr val="tx1"/>
              </a:solidFill>
              <a:cs typeface="B Titr" pitchFamily="2" charset="-78"/>
            </a:endParaRPr>
          </a:p>
        </p:txBody>
      </p:sp>
      <p:sp>
        <p:nvSpPr>
          <p:cNvPr id="3" name="Content Placeholder 2"/>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marL="2103120" lvl="8" indent="0" algn="r">
              <a:buNone/>
            </a:pPr>
            <a:r>
              <a:rPr lang="ar-SA" sz="2200" b="1" dirty="0" smtClean="0">
                <a:solidFill>
                  <a:srgbClr val="FF0000"/>
                </a:solidFill>
                <a:cs typeface="B Nazanin" pitchFamily="2" charset="-78"/>
              </a:rPr>
              <a:t>حیطه </a:t>
            </a:r>
            <a:r>
              <a:rPr lang="ar-SA" sz="2200" b="1" dirty="0">
                <a:solidFill>
                  <a:srgbClr val="FF0000"/>
                </a:solidFill>
                <a:cs typeface="B Nazanin" pitchFamily="2" charset="-78"/>
              </a:rPr>
              <a:t>شناختی  </a:t>
            </a:r>
            <a:endParaRPr lang="fa-IR" sz="2200" b="1" dirty="0" smtClean="0">
              <a:solidFill>
                <a:srgbClr val="FF0000"/>
              </a:solidFill>
              <a:cs typeface="B Nazanin" pitchFamily="2" charset="-78"/>
            </a:endParaRPr>
          </a:p>
          <a:p>
            <a:pPr marL="114300" indent="0" algn="r">
              <a:buNone/>
            </a:pPr>
            <a:r>
              <a:rPr lang="ar-SA" dirty="0" smtClean="0">
                <a:cs typeface="B Nazanin" pitchFamily="2" charset="-78"/>
              </a:rPr>
              <a:t>1-</a:t>
            </a:r>
            <a:r>
              <a:rPr lang="fa-IR" dirty="0" smtClean="0">
                <a:cs typeface="B Nazanin" pitchFamily="2" charset="-78"/>
              </a:rPr>
              <a:t>آ</a:t>
            </a:r>
            <a:r>
              <a:rPr lang="ar-SA" dirty="0" smtClean="0">
                <a:cs typeface="B Nazanin" pitchFamily="2" charset="-78"/>
              </a:rPr>
              <a:t>شنا </a:t>
            </a:r>
            <a:r>
              <a:rPr lang="ar-SA" dirty="0">
                <a:cs typeface="B Nazanin" pitchFamily="2" charset="-78"/>
              </a:rPr>
              <a:t>یی  </a:t>
            </a:r>
            <a:r>
              <a:rPr lang="ar-SA" dirty="0" smtClean="0">
                <a:cs typeface="B Nazanin" pitchFamily="2" charset="-78"/>
              </a:rPr>
              <a:t>مختصر</a:t>
            </a:r>
            <a:r>
              <a:rPr lang="fa-IR" dirty="0" smtClean="0">
                <a:cs typeface="B Nazanin" pitchFamily="2" charset="-78"/>
              </a:rPr>
              <a:t> </a:t>
            </a:r>
            <a:r>
              <a:rPr lang="ar-SA" dirty="0" smtClean="0">
                <a:cs typeface="B Nazanin" pitchFamily="2" charset="-78"/>
              </a:rPr>
              <a:t>با </a:t>
            </a:r>
            <a:r>
              <a:rPr lang="ar-SA" dirty="0">
                <a:cs typeface="B Nazanin" pitchFamily="2" charset="-78"/>
              </a:rPr>
              <a:t>زبان فارسی </a:t>
            </a:r>
            <a:r>
              <a:rPr lang="ar-SA" dirty="0" smtClean="0">
                <a:cs typeface="B Nazanin" pitchFamily="2" charset="-78"/>
              </a:rPr>
              <a:t>معیار</a:t>
            </a:r>
            <a:endParaRPr lang="fa-IR" dirty="0" smtClean="0">
              <a:cs typeface="B Nazanin" pitchFamily="2" charset="-78"/>
            </a:endParaRPr>
          </a:p>
          <a:p>
            <a:pPr marL="114300" indent="0" algn="r">
              <a:buNone/>
            </a:pPr>
            <a:r>
              <a:rPr lang="ar-SA" dirty="0" smtClean="0">
                <a:cs typeface="B Nazanin" pitchFamily="2" charset="-78"/>
              </a:rPr>
              <a:t>2</a:t>
            </a:r>
            <a:r>
              <a:rPr lang="fa-IR" dirty="0" smtClean="0">
                <a:cs typeface="B Nazanin" pitchFamily="2" charset="-78"/>
              </a:rPr>
              <a:t> </a:t>
            </a:r>
            <a:r>
              <a:rPr lang="ar-SA" dirty="0" smtClean="0">
                <a:cs typeface="B Nazanin" pitchFamily="2" charset="-78"/>
              </a:rPr>
              <a:t>-گسترش </a:t>
            </a:r>
            <a:r>
              <a:rPr lang="ar-SA" dirty="0">
                <a:cs typeface="B Nazanin" pitchFamily="2" charset="-78"/>
              </a:rPr>
              <a:t>حوزه ی نمادها </a:t>
            </a:r>
            <a:r>
              <a:rPr lang="ar-SA" dirty="0" smtClean="0">
                <a:cs typeface="B Nazanin" pitchFamily="2" charset="-78"/>
              </a:rPr>
              <a:t>ومعانی</a:t>
            </a:r>
            <a:endParaRPr lang="fa-IR" dirty="0" smtClean="0">
              <a:cs typeface="B Nazanin" pitchFamily="2" charset="-78"/>
            </a:endParaRPr>
          </a:p>
          <a:p>
            <a:pPr marL="114300" indent="0" algn="r">
              <a:buNone/>
            </a:pPr>
            <a:r>
              <a:rPr lang="ar-SA" dirty="0" smtClean="0">
                <a:cs typeface="B Nazanin" pitchFamily="2" charset="-78"/>
              </a:rPr>
              <a:t>3-</a:t>
            </a:r>
            <a:r>
              <a:rPr lang="fa-IR" dirty="0" smtClean="0">
                <a:cs typeface="B Nazanin" pitchFamily="2" charset="-78"/>
              </a:rPr>
              <a:t>آ</a:t>
            </a:r>
            <a:r>
              <a:rPr lang="ar-SA" dirty="0" smtClean="0">
                <a:cs typeface="B Nazanin" pitchFamily="2" charset="-78"/>
              </a:rPr>
              <a:t>شنا </a:t>
            </a:r>
            <a:r>
              <a:rPr lang="ar-SA" dirty="0">
                <a:cs typeface="B Nazanin" pitchFamily="2" charset="-78"/>
              </a:rPr>
              <a:t>یی با گفتار ونوشتار و درک تفاوت </a:t>
            </a:r>
            <a:r>
              <a:rPr lang="fa-IR" dirty="0">
                <a:cs typeface="B Nazanin" pitchFamily="2" charset="-78"/>
              </a:rPr>
              <a:t>آ</a:t>
            </a:r>
            <a:r>
              <a:rPr lang="ar-SA" dirty="0" smtClean="0">
                <a:cs typeface="B Nazanin" pitchFamily="2" charset="-78"/>
              </a:rPr>
              <a:t>ن ها</a:t>
            </a:r>
            <a:r>
              <a:rPr lang="fa-IR" dirty="0" smtClean="0">
                <a:cs typeface="B Nazanin" pitchFamily="2" charset="-78"/>
              </a:rPr>
              <a:t> </a:t>
            </a:r>
          </a:p>
          <a:p>
            <a:pPr marL="114300" indent="0" algn="r">
              <a:buNone/>
            </a:pPr>
            <a:r>
              <a:rPr lang="fa-IR" dirty="0" smtClean="0">
                <a:cs typeface="B Nazanin" pitchFamily="2" charset="-78"/>
              </a:rPr>
              <a:t>4</a:t>
            </a:r>
            <a:r>
              <a:rPr lang="ar-SA" dirty="0" smtClean="0">
                <a:cs typeface="B Nazanin" pitchFamily="2" charset="-78"/>
              </a:rPr>
              <a:t>-</a:t>
            </a:r>
            <a:r>
              <a:rPr lang="fa-IR" dirty="0" smtClean="0">
                <a:cs typeface="B Nazanin" pitchFamily="2" charset="-78"/>
              </a:rPr>
              <a:t>آ</a:t>
            </a:r>
            <a:r>
              <a:rPr lang="ar-SA" dirty="0" smtClean="0">
                <a:cs typeface="B Nazanin" pitchFamily="2" charset="-78"/>
              </a:rPr>
              <a:t>شنایی </a:t>
            </a:r>
            <a:r>
              <a:rPr lang="ar-SA" dirty="0">
                <a:cs typeface="B Nazanin" pitchFamily="2" charset="-78"/>
              </a:rPr>
              <a:t>مختصر با جلوهای هنری زبان5-اشنایی با مسائل </a:t>
            </a:r>
            <a:r>
              <a:rPr lang="ar-SA" dirty="0" smtClean="0">
                <a:cs typeface="B Nazanin" pitchFamily="2" charset="-78"/>
              </a:rPr>
              <a:t>اعتقاداجتماعی</a:t>
            </a:r>
            <a:r>
              <a:rPr lang="fa-IR" dirty="0" smtClean="0">
                <a:cs typeface="B Nazanin" pitchFamily="2" charset="-78"/>
              </a:rPr>
              <a:t>، </a:t>
            </a:r>
            <a:r>
              <a:rPr lang="ar-SA" dirty="0" smtClean="0">
                <a:cs typeface="B Nazanin" pitchFamily="2" charset="-78"/>
              </a:rPr>
              <a:t>سیاسی</a:t>
            </a:r>
            <a:r>
              <a:rPr lang="fa-IR" dirty="0" smtClean="0">
                <a:cs typeface="B Nazanin" pitchFamily="2" charset="-78"/>
              </a:rPr>
              <a:t>، </a:t>
            </a:r>
            <a:r>
              <a:rPr lang="ar-SA" dirty="0" smtClean="0">
                <a:cs typeface="B Nazanin" pitchFamily="2" charset="-78"/>
              </a:rPr>
              <a:t>ملی</a:t>
            </a:r>
            <a:r>
              <a:rPr lang="fa-IR" dirty="0" smtClean="0">
                <a:cs typeface="B Nazanin" pitchFamily="2" charset="-78"/>
              </a:rPr>
              <a:t>، </a:t>
            </a:r>
            <a:r>
              <a:rPr lang="ar-SA" dirty="0" smtClean="0">
                <a:cs typeface="B Nazanin" pitchFamily="2" charset="-78"/>
              </a:rPr>
              <a:t>علمی </a:t>
            </a:r>
            <a:r>
              <a:rPr lang="ar-SA" dirty="0">
                <a:cs typeface="B Nazanin" pitchFamily="2" charset="-78"/>
              </a:rPr>
              <a:t>و هنری در قالب زبان</a:t>
            </a:r>
            <a:endParaRPr lang="en-US" dirty="0">
              <a:cs typeface="B Nazanin" pitchFamily="2" charset="-78"/>
            </a:endParaRPr>
          </a:p>
          <a:p>
            <a:pPr marL="114300" indent="0" algn="r">
              <a:buNone/>
            </a:pPr>
            <a:endParaRPr lang="fa-IR" dirty="0" smtClean="0">
              <a:cs typeface="B Nazanin" pitchFamily="2" charset="-78"/>
            </a:endParaRPr>
          </a:p>
          <a:p>
            <a:pPr marL="114300" indent="0" algn="r">
              <a:buNone/>
            </a:pPr>
            <a:r>
              <a:rPr lang="ar-SA" b="1" dirty="0" smtClean="0">
                <a:solidFill>
                  <a:srgbClr val="FF0000"/>
                </a:solidFill>
                <a:cs typeface="B Nazanin" pitchFamily="2" charset="-78"/>
              </a:rPr>
              <a:t>حیطه </a:t>
            </a:r>
            <a:r>
              <a:rPr lang="ar-SA" b="1" dirty="0">
                <a:solidFill>
                  <a:srgbClr val="FF0000"/>
                </a:solidFill>
                <a:cs typeface="B Nazanin" pitchFamily="2" charset="-78"/>
              </a:rPr>
              <a:t>ی </a:t>
            </a:r>
            <a:r>
              <a:rPr lang="ar-SA" b="1" dirty="0" smtClean="0">
                <a:solidFill>
                  <a:srgbClr val="FF0000"/>
                </a:solidFill>
                <a:cs typeface="B Nazanin" pitchFamily="2" charset="-78"/>
              </a:rPr>
              <a:t>عاطفی</a:t>
            </a:r>
            <a:endParaRPr lang="fa-IR" dirty="0" smtClean="0">
              <a:solidFill>
                <a:srgbClr val="FF0000"/>
              </a:solidFill>
              <a:cs typeface="B Nazanin" pitchFamily="2" charset="-78"/>
            </a:endParaRPr>
          </a:p>
          <a:p>
            <a:pPr marL="114300" indent="0" algn="r">
              <a:buNone/>
            </a:pPr>
            <a:r>
              <a:rPr lang="ar-SA" dirty="0" smtClean="0">
                <a:cs typeface="B Nazanin" pitchFamily="2" charset="-78"/>
              </a:rPr>
              <a:t>الف</a:t>
            </a:r>
            <a:r>
              <a:rPr lang="ar-SA" dirty="0">
                <a:cs typeface="B Nazanin" pitchFamily="2" charset="-78"/>
              </a:rPr>
              <a:t>) ایجاد پرورش </a:t>
            </a:r>
            <a:r>
              <a:rPr lang="ar-SA" dirty="0" smtClean="0">
                <a:cs typeface="B Nazanin" pitchFamily="2" charset="-78"/>
              </a:rPr>
              <a:t>وتقویت</a:t>
            </a:r>
            <a:r>
              <a:rPr lang="fa-IR" dirty="0" smtClean="0">
                <a:cs typeface="B Nazanin" pitchFamily="2" charset="-78"/>
              </a:rPr>
              <a:t> </a:t>
            </a:r>
            <a:r>
              <a:rPr lang="ar-SA" dirty="0" smtClean="0">
                <a:cs typeface="B Nazanin" pitchFamily="2" charset="-78"/>
              </a:rPr>
              <a:t>علاقه </a:t>
            </a:r>
            <a:r>
              <a:rPr lang="ar-SA" dirty="0">
                <a:cs typeface="B Nazanin" pitchFamily="2" charset="-78"/>
              </a:rPr>
              <a:t>ونگرش مثبت </a:t>
            </a:r>
            <a:endParaRPr lang="fa-IR" dirty="0" smtClean="0">
              <a:cs typeface="B Nazanin" pitchFamily="2" charset="-78"/>
            </a:endParaRPr>
          </a:p>
          <a:p>
            <a:pPr marL="114300" indent="0" algn="r">
              <a:buNone/>
            </a:pPr>
            <a:r>
              <a:rPr lang="ar-SA" dirty="0" smtClean="0">
                <a:cs typeface="B Nazanin" pitchFamily="2" charset="-78"/>
              </a:rPr>
              <a:t>ب)تلطیف </a:t>
            </a:r>
            <a:r>
              <a:rPr lang="ar-SA" dirty="0">
                <a:cs typeface="B Nazanin" pitchFamily="2" charset="-78"/>
              </a:rPr>
              <a:t>احساسات وعواطف</a:t>
            </a:r>
            <a:endParaRPr lang="en-US" dirty="0">
              <a:cs typeface="B Nazanin"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4152900"/>
            <a:ext cx="2057400" cy="2057400"/>
          </a:xfrm>
          <a:prstGeom prst="rect">
            <a:avLst/>
          </a:prstGeom>
        </p:spPr>
      </p:pic>
    </p:spTree>
    <p:extLst>
      <p:ext uri="{BB962C8B-B14F-4D97-AF65-F5344CB8AC3E}">
        <p14:creationId xmlns:p14="http://schemas.microsoft.com/office/powerpoint/2010/main" val="42424130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pPr algn="r" rtl="1"/>
            <a:r>
              <a:rPr lang="ug-CN" sz="3000" b="1" dirty="0" smtClean="0">
                <a:solidFill>
                  <a:schemeClr val="tx1"/>
                </a:solidFill>
                <a:cs typeface="B Titr" pitchFamily="2" charset="-78"/>
              </a:rPr>
              <a:t>روش </a:t>
            </a:r>
            <a:r>
              <a:rPr lang="ug-CN" sz="3000" b="1" dirty="0">
                <a:solidFill>
                  <a:schemeClr val="tx1"/>
                </a:solidFill>
                <a:cs typeface="B Titr" pitchFamily="2" charset="-78"/>
              </a:rPr>
              <a:t>های نوین تدریس زبان وادبیات </a:t>
            </a:r>
            <a:r>
              <a:rPr lang="ug-CN" sz="3000" b="1" dirty="0" smtClean="0">
                <a:solidFill>
                  <a:schemeClr val="tx1"/>
                </a:solidFill>
                <a:cs typeface="B Titr" pitchFamily="2" charset="-78"/>
              </a:rPr>
              <a:t>فارسی</a:t>
            </a:r>
            <a:endParaRPr lang="en-US" sz="3000" b="1" dirty="0">
              <a:solidFill>
                <a:schemeClr val="tx1"/>
              </a:solidFill>
              <a:cs typeface="B Titr" pitchFamily="2" charset="-78"/>
            </a:endParaRPr>
          </a:p>
        </p:txBody>
      </p:sp>
      <p:sp>
        <p:nvSpPr>
          <p:cNvPr id="3" name="Content Placeholder 2"/>
          <p:cNvSpPr>
            <a:spLocks noGrp="1"/>
          </p:cNvSpPr>
          <p:nvPr>
            <p:ph idx="1"/>
          </p:nvPr>
        </p:nvSpPr>
        <p:spPr>
          <a:xfrm>
            <a:off x="381000" y="1600200"/>
            <a:ext cx="7620000" cy="4800600"/>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114300" indent="0" algn="r">
              <a:buNone/>
            </a:pPr>
            <a:r>
              <a:rPr lang="fa-IR" sz="2600" dirty="0">
                <a:solidFill>
                  <a:schemeClr val="tx1"/>
                </a:solidFill>
                <a:cs typeface="B Nazanin" pitchFamily="2" charset="-78"/>
              </a:rPr>
              <a:t>استفاده از روش تدریس  </a:t>
            </a:r>
            <a:r>
              <a:rPr lang="fa-IR" sz="2600" b="1" dirty="0">
                <a:solidFill>
                  <a:schemeClr val="tx1"/>
                </a:solidFill>
                <a:cs typeface="B Nazanin" pitchFamily="2" charset="-78"/>
              </a:rPr>
              <a:t>فعال</a:t>
            </a:r>
            <a:r>
              <a:rPr lang="fa-IR" sz="2600" dirty="0">
                <a:solidFill>
                  <a:schemeClr val="tx1"/>
                </a:solidFill>
                <a:cs typeface="B Nazanin" pitchFamily="2" charset="-78"/>
              </a:rPr>
              <a:t> </a:t>
            </a:r>
            <a:r>
              <a:rPr lang="fa-IR" sz="2600" dirty="0" smtClean="0">
                <a:solidFill>
                  <a:schemeClr val="tx1"/>
                </a:solidFill>
                <a:cs typeface="B Nazanin" pitchFamily="2" charset="-78"/>
              </a:rPr>
              <a:t>و </a:t>
            </a:r>
            <a:r>
              <a:rPr lang="fa-IR" sz="2600" b="1" dirty="0" smtClean="0">
                <a:solidFill>
                  <a:schemeClr val="tx1"/>
                </a:solidFill>
                <a:cs typeface="B Nazanin" pitchFamily="2" charset="-78"/>
              </a:rPr>
              <a:t>همگام</a:t>
            </a:r>
            <a:r>
              <a:rPr lang="fa-IR" sz="2600" dirty="0" smtClean="0">
                <a:solidFill>
                  <a:schemeClr val="tx1"/>
                </a:solidFill>
                <a:cs typeface="B Nazanin" pitchFamily="2" charset="-78"/>
              </a:rPr>
              <a:t> </a:t>
            </a:r>
            <a:r>
              <a:rPr lang="fa-IR" sz="2600" dirty="0">
                <a:solidFill>
                  <a:schemeClr val="tx1"/>
                </a:solidFill>
                <a:cs typeface="B Nazanin" pitchFamily="2" charset="-78"/>
              </a:rPr>
              <a:t>با </a:t>
            </a:r>
            <a:r>
              <a:rPr lang="fa-IR" sz="2600" dirty="0" smtClean="0">
                <a:solidFill>
                  <a:schemeClr val="tx1"/>
                </a:solidFill>
                <a:cs typeface="B Nazanin" pitchFamily="2" charset="-78"/>
              </a:rPr>
              <a:t>روز روش </a:t>
            </a:r>
            <a:r>
              <a:rPr lang="fa-IR" sz="2600" dirty="0">
                <a:solidFill>
                  <a:schemeClr val="tx1"/>
                </a:solidFill>
                <a:cs typeface="B Nazanin" pitchFamily="2" charset="-78"/>
              </a:rPr>
              <a:t>های تدریس معلم را ویژگی </a:t>
            </a:r>
            <a:r>
              <a:rPr lang="fa-IR" sz="2600" dirty="0" smtClean="0">
                <a:solidFill>
                  <a:schemeClr val="tx1"/>
                </a:solidFill>
                <a:cs typeface="B Nazanin" pitchFamily="2" charset="-78"/>
              </a:rPr>
              <a:t>خاص می بخشد.  </a:t>
            </a:r>
          </a:p>
          <a:p>
            <a:pPr marL="114300" indent="0" algn="r">
              <a:buNone/>
            </a:pPr>
            <a:r>
              <a:rPr lang="fa-IR" b="1" dirty="0" smtClean="0">
                <a:solidFill>
                  <a:srgbClr val="C00000"/>
                </a:solidFill>
                <a:cs typeface="B Nazanin" pitchFamily="2" charset="-78"/>
              </a:rPr>
              <a:t>1- </a:t>
            </a:r>
            <a:r>
              <a:rPr lang="fa-IR" b="1" dirty="0">
                <a:solidFill>
                  <a:srgbClr val="C00000"/>
                </a:solidFill>
                <a:cs typeface="B Nazanin" pitchFamily="2" charset="-78"/>
              </a:rPr>
              <a:t>یادگیری از طریق </a:t>
            </a:r>
            <a:r>
              <a:rPr lang="fa-IR" b="1" dirty="0" smtClean="0">
                <a:solidFill>
                  <a:srgbClr val="C00000"/>
                </a:solidFill>
                <a:cs typeface="B Nazanin" pitchFamily="2" charset="-78"/>
              </a:rPr>
              <a:t>همیاری:</a:t>
            </a:r>
            <a:endParaRPr lang="fa-IR" sz="2000" dirty="0" smtClean="0">
              <a:solidFill>
                <a:schemeClr val="tx1"/>
              </a:solidFill>
              <a:cs typeface="B Nazanin" pitchFamily="2" charset="-78"/>
            </a:endParaRPr>
          </a:p>
          <a:p>
            <a:pPr marL="114300" indent="0" algn="r">
              <a:lnSpc>
                <a:spcPct val="150000"/>
              </a:lnSpc>
              <a:buNone/>
            </a:pPr>
            <a:r>
              <a:rPr lang="fa-IR" sz="1900" b="1" dirty="0" smtClean="0">
                <a:solidFill>
                  <a:schemeClr val="tx1"/>
                </a:solidFill>
                <a:cs typeface="B Nazanin" pitchFamily="2" charset="-78"/>
              </a:rPr>
              <a:t>معلمان باید به </a:t>
            </a:r>
            <a:r>
              <a:rPr lang="fa-IR" sz="1900" b="1" dirty="0">
                <a:solidFill>
                  <a:schemeClr val="tx1"/>
                </a:solidFill>
                <a:cs typeface="B Nazanin" pitchFamily="2" charset="-78"/>
              </a:rPr>
              <a:t>دانش آموزان فرصت دهند  تا به صورت گروهی و از طریق همیاری به یادگیری اقدام کنند .یادگیری از طریق همیاری یک قالب یا چهارچوب آموزشی است که در آن گروه های دانش آموزی ناهمگن از سوی معلم شکل داده می شوند و به فعالیت می پردازند. </a:t>
            </a:r>
          </a:p>
          <a:p>
            <a:pPr marL="114300" indent="0" algn="r">
              <a:lnSpc>
                <a:spcPct val="150000"/>
              </a:lnSpc>
              <a:buNone/>
            </a:pPr>
            <a:r>
              <a:rPr lang="fa-IR" sz="1900" b="1" dirty="0">
                <a:solidFill>
                  <a:schemeClr val="tx1"/>
                </a:solidFill>
                <a:cs typeface="B Nazanin" pitchFamily="2" charset="-78"/>
              </a:rPr>
              <a:t>هدف نهایی از کاربست الگوی تدریس یادگیری از طریق همیاری دستیابی به فعالیت های عالی ذهنی است. همبستگی مثبت، مسئولیت فردی، تعامل چهره به چهره، مهارت های اجتماعی و پردازش گروهی. این عناصر معلم را از سخنرانی صرف و دانش آموز را از تکرار بی مورد آموخته هایش رها می سازد. افزون بر این، یاگیری از طریق همیاری فرصت هایی را پدید می آورد که یادگیرندگان بتوانند در موقعیت هایی چون کارگروهی، ارتباطات، ایجاد هماهنگی اثرگذار و تقسیم کار موفق شوند.</a:t>
            </a:r>
            <a:r>
              <a:rPr lang="fa-IR" sz="2000" b="1" dirty="0">
                <a:solidFill>
                  <a:schemeClr val="tx1"/>
                </a:solidFill>
                <a:cs typeface="B Nazanin" pitchFamily="2" charset="-78"/>
              </a:rPr>
              <a:t> </a:t>
            </a:r>
            <a:endParaRPr lang="fa-IR" sz="2000" b="1" dirty="0" smtClean="0">
              <a:solidFill>
                <a:schemeClr val="tx1"/>
              </a:solidFill>
              <a:cs typeface="B Nazanin" pitchFamily="2" charset="-78"/>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337344"/>
            <a:ext cx="1600200" cy="101758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2307110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76400"/>
            <a:ext cx="8153400" cy="4724400"/>
          </a:xfrm>
        </p:spPr>
        <p:style>
          <a:lnRef idx="2">
            <a:schemeClr val="dk1"/>
          </a:lnRef>
          <a:fillRef idx="1">
            <a:schemeClr val="lt1"/>
          </a:fillRef>
          <a:effectRef idx="0">
            <a:schemeClr val="dk1"/>
          </a:effectRef>
          <a:fontRef idx="minor">
            <a:schemeClr val="dk1"/>
          </a:fontRef>
        </p:style>
        <p:txBody>
          <a:bodyPr>
            <a:normAutofit/>
          </a:bodyPr>
          <a:lstStyle/>
          <a:p>
            <a:pPr marL="114300" indent="0" algn="r">
              <a:lnSpc>
                <a:spcPct val="150000"/>
              </a:lnSpc>
              <a:buNone/>
            </a:pPr>
            <a:endParaRPr lang="fa-IR" sz="1800" b="1" dirty="0" smtClean="0">
              <a:solidFill>
                <a:schemeClr val="tx1"/>
              </a:solidFill>
              <a:cs typeface="B Nazanin" pitchFamily="2" charset="-78"/>
            </a:endParaRPr>
          </a:p>
          <a:p>
            <a:pPr marL="114300" indent="0" algn="r">
              <a:lnSpc>
                <a:spcPct val="150000"/>
              </a:lnSpc>
              <a:buNone/>
            </a:pPr>
            <a:r>
              <a:rPr lang="fa-IR" sz="1800" b="1" dirty="0" smtClean="0">
                <a:solidFill>
                  <a:schemeClr val="tx1"/>
                </a:solidFill>
                <a:cs typeface="B Nazanin" pitchFamily="2" charset="-78"/>
              </a:rPr>
              <a:t>در </a:t>
            </a:r>
            <a:r>
              <a:rPr lang="fa-IR" sz="1800" b="1" dirty="0">
                <a:solidFill>
                  <a:schemeClr val="tx1"/>
                </a:solidFill>
                <a:cs typeface="B Nazanin" pitchFamily="2" charset="-78"/>
              </a:rPr>
              <a:t>این شیوه دو یا چند دانش آموز موضوعی را به صورت نمایشنامه اجرا می کنند .این شیوه ی تدریس ،نیاز به مهارت های خاص بازیگری ندارد؛ بلکه معلم می تواند بنا به محتوای آموزشی مورد نظر، به ضرورت از آن استفاده کند .از ویژ گی های مهم شیوه ی ایفای نقش این است که زبان آموزان با نمایش وبازیگران آن ،ارتباط عاطفی برقرارمی کنند وبا هیجان، مراحل نمایش را مشاهده می کنند .به این طریق، دقت ،تمرکز حواس وتوجه به مطالب افزایش می یابد ویادگیری بهتر وموثرتر انجام می گیرد .هم چنین این شیوه برای مقابله با کم رویی وخجالتی </a:t>
            </a:r>
            <a:r>
              <a:rPr lang="fa-IR" sz="1800" b="1" dirty="0" smtClean="0">
                <a:solidFill>
                  <a:schemeClr val="tx1"/>
                </a:solidFill>
                <a:cs typeface="B Nazanin" pitchFamily="2" charset="-78"/>
              </a:rPr>
              <a:t>بودن برخی </a:t>
            </a:r>
            <a:r>
              <a:rPr lang="fa-IR" sz="1800" b="1" dirty="0">
                <a:solidFill>
                  <a:schemeClr val="tx1"/>
                </a:solidFill>
                <a:cs typeface="B Nazanin" pitchFamily="2" charset="-78"/>
              </a:rPr>
              <a:t>زبان آموزان که در کار زبان آموزی مشارکت کم تری دارند، بسیار مفید است</a:t>
            </a:r>
            <a:r>
              <a:rPr lang="fa-IR" sz="1800" b="1" dirty="0" smtClean="0">
                <a:solidFill>
                  <a:schemeClr val="tx1"/>
                </a:solidFill>
                <a:cs typeface="B Nazanin" pitchFamily="2" charset="-78"/>
              </a:rPr>
              <a:t>.</a:t>
            </a:r>
          </a:p>
        </p:txBody>
      </p:sp>
      <p:sp>
        <p:nvSpPr>
          <p:cNvPr id="4" name="Title 1"/>
          <p:cNvSpPr>
            <a:spLocks noGrp="1"/>
          </p:cNvSpPr>
          <p:nvPr>
            <p:ph type="title"/>
          </p:nvPr>
        </p:nvSpPr>
        <p:spPr>
          <a:xfrm>
            <a:off x="457200" y="274638"/>
            <a:ext cx="7620000" cy="1143000"/>
          </a:xfrm>
        </p:spPr>
        <p:style>
          <a:lnRef idx="2">
            <a:schemeClr val="dk1"/>
          </a:lnRef>
          <a:fillRef idx="1">
            <a:schemeClr val="lt1"/>
          </a:fillRef>
          <a:effectRef idx="0">
            <a:schemeClr val="dk1"/>
          </a:effectRef>
          <a:fontRef idx="minor">
            <a:schemeClr val="dk1"/>
          </a:fontRef>
        </p:style>
        <p:txBody>
          <a:bodyPr/>
          <a:lstStyle/>
          <a:p>
            <a:pPr algn="ctr" rtl="1"/>
            <a:r>
              <a:rPr lang="fa-IR" sz="2800" b="1" dirty="0" smtClean="0">
                <a:solidFill>
                  <a:schemeClr val="tx1"/>
                </a:solidFill>
                <a:cs typeface="B Titr" panose="00000700000000000000" pitchFamily="2" charset="-78"/>
              </a:rPr>
              <a:t/>
            </a:r>
            <a:br>
              <a:rPr lang="fa-IR" sz="2800" b="1" dirty="0" smtClean="0">
                <a:solidFill>
                  <a:schemeClr val="tx1"/>
                </a:solidFill>
                <a:cs typeface="B Titr" panose="00000700000000000000" pitchFamily="2" charset="-78"/>
              </a:rPr>
            </a:br>
            <a:r>
              <a:rPr lang="fa-IR" sz="2800" b="1" dirty="0">
                <a:solidFill>
                  <a:schemeClr val="tx1"/>
                </a:solidFill>
                <a:cs typeface="B Titr" panose="00000700000000000000" pitchFamily="2" charset="-78"/>
              </a:rPr>
              <a:t>2- شیوه ی ایفای نقش</a:t>
            </a:r>
            <a:r>
              <a:rPr lang="fa-IR" sz="2800" b="1" dirty="0" smtClean="0">
                <a:solidFill>
                  <a:schemeClr val="tx1"/>
                </a:solidFill>
                <a:cs typeface="B Titr" panose="00000700000000000000" pitchFamily="2" charset="-78"/>
              </a:rPr>
              <a:t>:</a:t>
            </a:r>
            <a:r>
              <a:rPr lang="fa-IR" sz="2800" b="1" dirty="0">
                <a:solidFill>
                  <a:schemeClr val="tx1"/>
                </a:solidFill>
                <a:cs typeface="B Titr" panose="00000700000000000000" pitchFamily="2" charset="-78"/>
              </a:rPr>
              <a:t/>
            </a:r>
            <a:br>
              <a:rPr lang="fa-IR" sz="2800" b="1" dirty="0">
                <a:solidFill>
                  <a:schemeClr val="tx1"/>
                </a:solidFill>
                <a:cs typeface="B Titr" panose="00000700000000000000" pitchFamily="2" charset="-78"/>
              </a:rPr>
            </a:br>
            <a:endParaRPr lang="fa-IR" sz="2800" dirty="0">
              <a:solidFill>
                <a:schemeClr val="tx1"/>
              </a:solidFill>
              <a:cs typeface="B Titr" panose="00000700000000000000" pitchFamily="2" charset="-78"/>
            </a:endParaRPr>
          </a:p>
        </p:txBody>
      </p:sp>
    </p:spTree>
    <p:extLst>
      <p:ext uri="{BB962C8B-B14F-4D97-AF65-F5344CB8AC3E}">
        <p14:creationId xmlns:p14="http://schemas.microsoft.com/office/powerpoint/2010/main" val="32307110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pPr algn="ctr" rtl="1"/>
            <a:r>
              <a:rPr lang="fa-IR" sz="2400" b="1" dirty="0" smtClean="0">
                <a:solidFill>
                  <a:schemeClr val="tx1"/>
                </a:solidFill>
                <a:cs typeface="B Titr" panose="00000700000000000000" pitchFamily="2" charset="-78"/>
              </a:rPr>
              <a:t/>
            </a:r>
            <a:br>
              <a:rPr lang="fa-IR" sz="2400" b="1" dirty="0" smtClean="0">
                <a:solidFill>
                  <a:schemeClr val="tx1"/>
                </a:solidFill>
                <a:cs typeface="B Titr" panose="00000700000000000000" pitchFamily="2" charset="-78"/>
              </a:rPr>
            </a:br>
            <a:r>
              <a:rPr lang="fa-IR" sz="2400" b="1" dirty="0" smtClean="0">
                <a:solidFill>
                  <a:schemeClr val="tx1"/>
                </a:solidFill>
                <a:cs typeface="B Titr" panose="00000700000000000000" pitchFamily="2" charset="-78"/>
              </a:rPr>
              <a:t>3- شیوه </a:t>
            </a:r>
            <a:r>
              <a:rPr lang="fa-IR" sz="2400" b="1" dirty="0">
                <a:solidFill>
                  <a:schemeClr val="tx1"/>
                </a:solidFill>
                <a:cs typeface="B Titr" panose="00000700000000000000" pitchFamily="2" charset="-78"/>
              </a:rPr>
              <a:t>ی بحث گروهی:</a:t>
            </a:r>
            <a:br>
              <a:rPr lang="fa-IR" sz="2400" b="1" dirty="0">
                <a:solidFill>
                  <a:schemeClr val="tx1"/>
                </a:solidFill>
                <a:cs typeface="B Titr" panose="00000700000000000000" pitchFamily="2" charset="-78"/>
              </a:rPr>
            </a:br>
            <a:endParaRPr lang="fa-IR" sz="2400" dirty="0">
              <a:solidFill>
                <a:schemeClr val="tx1"/>
              </a:solidFill>
              <a:cs typeface="B Titr" panose="00000700000000000000" pitchFamily="2" charset="-78"/>
            </a:endParaRPr>
          </a:p>
        </p:txBody>
      </p:sp>
      <p:sp>
        <p:nvSpPr>
          <p:cNvPr id="3" name="Content Placeholder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marL="114300" indent="0" algn="r">
              <a:lnSpc>
                <a:spcPct val="150000"/>
              </a:lnSpc>
              <a:buNone/>
            </a:pPr>
            <a:r>
              <a:rPr lang="fa-IR" sz="1800" b="1" dirty="0" smtClean="0">
                <a:cs typeface="B Nazanin" pitchFamily="2" charset="-78"/>
              </a:rPr>
              <a:t>این </a:t>
            </a:r>
            <a:r>
              <a:rPr lang="fa-IR" sz="1800" b="1" dirty="0">
                <a:cs typeface="B Nazanin" pitchFamily="2" charset="-78"/>
              </a:rPr>
              <a:t>شیوه  که اساسا یک شیوه ی تدریس شاگرد محور است ، برای سطوح بالاتر از سطح پایه کاربرد دارد وبرای شاگردان دوره ی ابتدایی چندان مناسب نیست .مثلا برای جلسه های گفت وشنود در سطح متوسط پیشرفته ، فواید بسیار دارد .دراین شیوه معلم در کنار صحنه می ماند واجازه می دهد زبان آموزان با هم صحبت کنند وفقط گاهی به سوال های آنان پاسخ می دهند اجرای این روش از هر روش دیگر دشوارتر است ؛ چون معلم بایدکاملا به روش مسلط باشد وزبان آموزان نیز با آمادگی قبلی وارد کلاس شوند .اداره کردن کلاس گفت وشنود به نحوی که همه ی زبان آموزان در گفت وگو شرکت کنند ودر باره ی اطلاعاتی که رد وبدل می شود ،علاقه نشان دهند،کاری مشکل است .در این زمینه روش مشاوره ای می تواند به موفقیت برنامه یآموزش زبان فارسی کمک زیادی کند .</a:t>
            </a:r>
          </a:p>
          <a:p>
            <a:endParaRPr lang="fa-IR" sz="1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1985" y="92076"/>
            <a:ext cx="2057400" cy="1325562"/>
          </a:xfrm>
          <a:prstGeom prst="ellipse">
            <a:avLst/>
          </a:prstGeom>
          <a:ln>
            <a:noFill/>
          </a:ln>
          <a:effectLst>
            <a:softEdge rad="112500"/>
          </a:effectLst>
        </p:spPr>
      </p:pic>
    </p:spTree>
    <p:extLst>
      <p:ext uri="{BB962C8B-B14F-4D97-AF65-F5344CB8AC3E}">
        <p14:creationId xmlns:p14="http://schemas.microsoft.com/office/powerpoint/2010/main" val="846362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676400"/>
            <a:ext cx="8229600" cy="5029200"/>
          </a:xfrm>
        </p:spPr>
        <p:style>
          <a:lnRef idx="2">
            <a:schemeClr val="dk1"/>
          </a:lnRef>
          <a:fillRef idx="1">
            <a:schemeClr val="lt1"/>
          </a:fillRef>
          <a:effectRef idx="0">
            <a:schemeClr val="dk1"/>
          </a:effectRef>
          <a:fontRef idx="minor">
            <a:schemeClr val="dk1"/>
          </a:fontRef>
        </p:style>
        <p:txBody>
          <a:bodyPr>
            <a:normAutofit/>
          </a:bodyPr>
          <a:lstStyle/>
          <a:p>
            <a:pPr marL="114300" indent="0" algn="r">
              <a:lnSpc>
                <a:spcPct val="200000"/>
              </a:lnSpc>
              <a:buNone/>
            </a:pPr>
            <a:r>
              <a:rPr lang="fa-IR" sz="1800" b="1" dirty="0" smtClean="0">
                <a:solidFill>
                  <a:schemeClr val="tx1"/>
                </a:solidFill>
                <a:cs typeface="B Nazanin" pitchFamily="2" charset="-78"/>
              </a:rPr>
              <a:t>یکی </a:t>
            </a:r>
            <a:r>
              <a:rPr lang="fa-IR" sz="1800" b="1" dirty="0">
                <a:solidFill>
                  <a:schemeClr val="tx1"/>
                </a:solidFill>
                <a:cs typeface="B Nazanin" pitchFamily="2" charset="-78"/>
              </a:rPr>
              <a:t>از الگوهای تدریس که باعث پرورش ظرفیت مشکل گشایی دانش آموزان وهدایت آنها به بیان خلاق وگسترش انگاره های جدید عقلی از طریق توجه به بعد عاطفی وغیر معقول می شود. الگوی بدیعه پردازی است در این الگو ،به وسیله ی فعالیت استعاری به جریان آگاهانه تبدیل می شود . ازاین الگو اکثرا برای تدریس انشاء استفاده می شود .زیرا بیشتر از هر درس دیگری نیاز به پرورش تصورات ذهنی برای خلق چیزی جدیددارد . هدف اساسی نوآفرینی یا بدیعه پردازی شکستن سد قواعد مرسوم و ایجاد راه های جدید برای حل مسائل می باشد. این روش به منظور کمک به افراد برای شکستن زمینه های ذهنی قبلی و پیداکردن راهی مناسب برای اندیشیدن به طرز جدید به موضوع می باشد</a:t>
            </a:r>
            <a:r>
              <a:rPr lang="fa-IR" sz="1800" b="1" dirty="0" smtClean="0">
                <a:solidFill>
                  <a:schemeClr val="tx1"/>
                </a:solidFill>
                <a:cs typeface="B Nazanin" pitchFamily="2" charset="-78"/>
              </a:rPr>
              <a:t>.</a:t>
            </a:r>
          </a:p>
        </p:txBody>
      </p:sp>
      <p:sp>
        <p:nvSpPr>
          <p:cNvPr id="4" name="Title 1"/>
          <p:cNvSpPr>
            <a:spLocks noGrp="1"/>
          </p:cNvSpPr>
          <p:nvPr>
            <p:ph type="title"/>
          </p:nvPr>
        </p:nvSpPr>
        <p:spPr>
          <a:xfrm>
            <a:off x="76200" y="274638"/>
            <a:ext cx="8229600" cy="1143000"/>
          </a:xfrm>
        </p:spPr>
        <p:style>
          <a:lnRef idx="2">
            <a:schemeClr val="dk1"/>
          </a:lnRef>
          <a:fillRef idx="1">
            <a:schemeClr val="lt1"/>
          </a:fillRef>
          <a:effectRef idx="0">
            <a:schemeClr val="dk1"/>
          </a:effectRef>
          <a:fontRef idx="minor">
            <a:schemeClr val="dk1"/>
          </a:fontRef>
        </p:style>
        <p:txBody>
          <a:bodyPr/>
          <a:lstStyle/>
          <a:p>
            <a:pPr marL="114300" algn="ctr">
              <a:lnSpc>
                <a:spcPct val="150000"/>
              </a:lnSpc>
            </a:pPr>
            <a:r>
              <a:rPr lang="fa-IR" sz="2400" dirty="0">
                <a:solidFill>
                  <a:schemeClr val="tx1"/>
                </a:solidFill>
                <a:cs typeface="B Titr" panose="00000700000000000000" pitchFamily="2" charset="-78"/>
              </a:rPr>
              <a:t> </a:t>
            </a:r>
            <a:r>
              <a:rPr lang="fa-IR" sz="2400" b="1" dirty="0">
                <a:solidFill>
                  <a:schemeClr val="tx1"/>
                </a:solidFill>
                <a:cs typeface="B Titr" panose="00000700000000000000" pitchFamily="2" charset="-78"/>
              </a:rPr>
              <a:t>4-الگوی بدیعه پردازی یا نوآفرینی </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07" y="274638"/>
            <a:ext cx="1818564" cy="1143000"/>
          </a:xfrm>
          <a:prstGeom prst="rect">
            <a:avLst/>
          </a:prstGeom>
        </p:spPr>
      </p:pic>
    </p:spTree>
    <p:extLst>
      <p:ext uri="{BB962C8B-B14F-4D97-AF65-F5344CB8AC3E}">
        <p14:creationId xmlns:p14="http://schemas.microsoft.com/office/powerpoint/2010/main" val="42606517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pPr algn="ctr"/>
            <a:r>
              <a:rPr lang="fa-IR" sz="2400" dirty="0">
                <a:solidFill>
                  <a:schemeClr val="tx1"/>
                </a:solidFill>
                <a:cs typeface="B Titr" panose="00000700000000000000" pitchFamily="2" charset="-78"/>
              </a:rPr>
              <a:t> </a:t>
            </a:r>
            <a:r>
              <a:rPr lang="fa-IR" sz="2400" b="1" dirty="0">
                <a:solidFill>
                  <a:schemeClr val="tx1"/>
                </a:solidFill>
                <a:cs typeface="B Titr" panose="00000700000000000000" pitchFamily="2" charset="-78"/>
              </a:rPr>
              <a:t>شش</a:t>
            </a:r>
            <a:r>
              <a:rPr lang="fa-IR" sz="2400" dirty="0">
                <a:solidFill>
                  <a:schemeClr val="tx1"/>
                </a:solidFill>
                <a:cs typeface="B Titr" panose="00000700000000000000" pitchFamily="2" charset="-78"/>
              </a:rPr>
              <a:t> گام درتدریس این الگو عبارت است از: </a:t>
            </a:r>
            <a:endParaRPr lang="fa-IR" sz="2400" dirty="0">
              <a:cs typeface="B Titr" panose="00000700000000000000" pitchFamily="2" charset="-78"/>
            </a:endParaRPr>
          </a:p>
        </p:txBody>
      </p:sp>
      <p:sp>
        <p:nvSpPr>
          <p:cNvPr id="3" name="Content Placeholder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marL="114300" indent="0" algn="r" rtl="1">
              <a:lnSpc>
                <a:spcPct val="150000"/>
              </a:lnSpc>
              <a:buNone/>
            </a:pPr>
            <a:endParaRPr lang="fa-IR" sz="2000" b="1" dirty="0" smtClean="0">
              <a:solidFill>
                <a:schemeClr val="tx1"/>
              </a:solidFill>
              <a:cs typeface="B Nazanin" pitchFamily="2" charset="-78"/>
            </a:endParaRPr>
          </a:p>
          <a:p>
            <a:pPr marL="114300" indent="0" algn="r" rtl="1">
              <a:lnSpc>
                <a:spcPct val="150000"/>
              </a:lnSpc>
              <a:buNone/>
            </a:pPr>
            <a:r>
              <a:rPr lang="fa-IR" sz="2000" b="1" dirty="0" smtClean="0">
                <a:solidFill>
                  <a:schemeClr val="tx1"/>
                </a:solidFill>
                <a:cs typeface="B Nazanin" pitchFamily="2" charset="-78"/>
              </a:rPr>
              <a:t>گام </a:t>
            </a:r>
            <a:r>
              <a:rPr lang="fa-IR" sz="2000" b="1" dirty="0">
                <a:solidFill>
                  <a:schemeClr val="tx1"/>
                </a:solidFill>
                <a:cs typeface="B Nazanin" pitchFamily="2" charset="-78"/>
              </a:rPr>
              <a:t>اول توصیف وضعیت جدید </a:t>
            </a:r>
          </a:p>
          <a:p>
            <a:pPr marL="114300" indent="0" algn="r" rtl="1">
              <a:lnSpc>
                <a:spcPct val="150000"/>
              </a:lnSpc>
              <a:buNone/>
            </a:pPr>
            <a:r>
              <a:rPr lang="fa-IR" sz="2000" b="1" dirty="0">
                <a:solidFill>
                  <a:schemeClr val="tx1"/>
                </a:solidFill>
                <a:cs typeface="B Nazanin" pitchFamily="2" charset="-78"/>
              </a:rPr>
              <a:t>گام دوم قیاس مستقیم</a:t>
            </a:r>
          </a:p>
          <a:p>
            <a:pPr marL="114300" indent="0" algn="r" rtl="1">
              <a:lnSpc>
                <a:spcPct val="150000"/>
              </a:lnSpc>
              <a:buNone/>
            </a:pPr>
            <a:r>
              <a:rPr lang="fa-IR" sz="2000" b="1" dirty="0">
                <a:solidFill>
                  <a:schemeClr val="tx1"/>
                </a:solidFill>
                <a:cs typeface="B Nazanin" pitchFamily="2" charset="-78"/>
              </a:rPr>
              <a:t>گام سوم قیاس شخصی</a:t>
            </a:r>
          </a:p>
          <a:p>
            <a:pPr marL="114300" indent="0" algn="r" rtl="1">
              <a:lnSpc>
                <a:spcPct val="150000"/>
              </a:lnSpc>
              <a:buNone/>
            </a:pPr>
            <a:r>
              <a:rPr lang="fa-IR" sz="2000" b="1" dirty="0">
                <a:solidFill>
                  <a:schemeClr val="tx1"/>
                </a:solidFill>
                <a:cs typeface="B Nazanin" pitchFamily="2" charset="-78"/>
              </a:rPr>
              <a:t>گام چهارم تعارض فشرده</a:t>
            </a:r>
          </a:p>
          <a:p>
            <a:pPr marL="114300" indent="0" algn="r" rtl="1">
              <a:lnSpc>
                <a:spcPct val="150000"/>
              </a:lnSpc>
              <a:buNone/>
            </a:pPr>
            <a:r>
              <a:rPr lang="fa-IR" sz="2000" b="1" dirty="0">
                <a:solidFill>
                  <a:schemeClr val="tx1"/>
                </a:solidFill>
                <a:cs typeface="B Nazanin" pitchFamily="2" charset="-78"/>
              </a:rPr>
              <a:t>گام پنجم قیاس مستقیم </a:t>
            </a:r>
          </a:p>
          <a:p>
            <a:pPr marL="114300" indent="0" algn="r" rtl="1">
              <a:lnSpc>
                <a:spcPct val="150000"/>
              </a:lnSpc>
              <a:buNone/>
            </a:pPr>
            <a:r>
              <a:rPr lang="fa-IR" sz="2000" b="1" dirty="0">
                <a:solidFill>
                  <a:schemeClr val="tx1"/>
                </a:solidFill>
                <a:cs typeface="B Nazanin" pitchFamily="2" charset="-78"/>
              </a:rPr>
              <a:t>گام ششم بررسی مجدد وظیفه اولیه</a:t>
            </a:r>
          </a:p>
          <a:p>
            <a:pPr algn="r" rtl="1"/>
            <a:endParaRPr lang="fa-IR" sz="2000"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0" y="2590800"/>
            <a:ext cx="2133600" cy="199136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20190604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264</TotalTime>
  <Words>1844</Words>
  <Application>Microsoft Office PowerPoint</Application>
  <PresentationFormat>On-screen Show (4:3)</PresentationFormat>
  <Paragraphs>75</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B Kamran</vt:lpstr>
      <vt:lpstr>B Nazanin</vt:lpstr>
      <vt:lpstr>B Titr</vt:lpstr>
      <vt:lpstr>Calibri</vt:lpstr>
      <vt:lpstr>Cambria</vt:lpstr>
      <vt:lpstr>Franklin Gothic Medium</vt:lpstr>
      <vt:lpstr>Adjacency</vt:lpstr>
      <vt:lpstr>PowerPoint Presentation</vt:lpstr>
      <vt:lpstr>مقدمه:</vt:lpstr>
      <vt:lpstr>PowerPoint Presentation</vt:lpstr>
      <vt:lpstr>هدف های کلی برنامه ی آموزشی زبان فارسی در دوره ی ابتدایی</vt:lpstr>
      <vt:lpstr>روش های نوین تدریس زبان وادبیات فارسی</vt:lpstr>
      <vt:lpstr> 2- شیوه ی ایفای نقش: </vt:lpstr>
      <vt:lpstr> 3- شیوه ی بحث گروهی: </vt:lpstr>
      <vt:lpstr> 4-الگوی بدیعه پردازی یا نوآفرینی </vt:lpstr>
      <vt:lpstr> شش گام درتدریس این الگو عبارت است از: </vt:lpstr>
      <vt:lpstr> 5 - الگوی تفکر استقرائی</vt:lpstr>
      <vt:lpstr>این شیوه دارای سه گام می باشد</vt:lpstr>
      <vt:lpstr>6- روش یورش مغزی در تدریس انشاء</vt:lpstr>
      <vt:lpstr>چهار قاعده اساسی بارش مغزی</vt:lpstr>
      <vt:lpstr>PowerPoint Presentation</vt:lpstr>
      <vt:lpstr>پیشنهادات </vt:lpstr>
      <vt:lpstr>منابع</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PARAND</dc:creator>
  <cp:lastModifiedBy>Bamdadi</cp:lastModifiedBy>
  <cp:revision>61</cp:revision>
  <dcterms:created xsi:type="dcterms:W3CDTF">2015-05-08T19:16:15Z</dcterms:created>
  <dcterms:modified xsi:type="dcterms:W3CDTF">2020-04-15T13:39:44Z</dcterms:modified>
</cp:coreProperties>
</file>