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llameh" initials="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996" y="6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9-10-16T13:23:50.843" idx="1">
    <p:pos x="10" y="10"/>
    <p:tex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396319" y="802299"/>
            <a:ext cx="5618515" cy="2541431"/>
          </a:xfrm>
        </p:spPr>
        <p:txBody>
          <a:bodyPr bIns="0" anchor="b">
            <a:normAutofit/>
          </a:bodyPr>
          <a:lstStyle>
            <a:lvl1pPr algn="l">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396319" y="3531205"/>
            <a:ext cx="5618515" cy="977621"/>
          </a:xfrm>
        </p:spPr>
        <p:txBody>
          <a:bodyPr tIns="91440" bIns="91440">
            <a:normAutofit/>
          </a:bodyPr>
          <a:lstStyle>
            <a:lvl1pPr marL="0" indent="0" algn="l">
              <a:buNone/>
              <a:defRPr sz="1600" b="0" cap="all" baseline="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DE2353B-71F1-4117-8C24-45AF426F38F6}" type="datetimeFigureOut">
              <a:rPr lang="en-US" smtClean="0"/>
              <a:pPr/>
              <a:t>4/15/2020</a:t>
            </a:fld>
            <a:endParaRPr lang="en-US"/>
          </a:p>
        </p:txBody>
      </p:sp>
      <p:sp>
        <p:nvSpPr>
          <p:cNvPr id="5" name="Footer Placeholder 4"/>
          <p:cNvSpPr>
            <a:spLocks noGrp="1"/>
          </p:cNvSpPr>
          <p:nvPr>
            <p:ph type="ftr" sz="quarter" idx="11"/>
          </p:nvPr>
        </p:nvSpPr>
        <p:spPr>
          <a:xfrm>
            <a:off x="2396319" y="329308"/>
            <a:ext cx="3086292" cy="309201"/>
          </a:xfrm>
        </p:spPr>
        <p:txBody>
          <a:bodyPr/>
          <a:lstStyle/>
          <a:p>
            <a:endParaRPr lang="en-US"/>
          </a:p>
        </p:txBody>
      </p:sp>
      <p:sp>
        <p:nvSpPr>
          <p:cNvPr id="6" name="Slide Number Placeholder 5"/>
          <p:cNvSpPr>
            <a:spLocks noGrp="1"/>
          </p:cNvSpPr>
          <p:nvPr>
            <p:ph type="sldNum" sz="quarter" idx="12"/>
          </p:nvPr>
        </p:nvSpPr>
        <p:spPr>
          <a:xfrm>
            <a:off x="1434703" y="798973"/>
            <a:ext cx="802005" cy="503578"/>
          </a:xfrm>
        </p:spPr>
        <p:txBody>
          <a:bodyPr/>
          <a:lstStyle/>
          <a:p>
            <a:fld id="{AD2A680A-68F8-4590-B5E4-1932C3B54C53}" type="slidenum">
              <a:rPr lang="en-US" smtClean="0"/>
              <a:pPr/>
              <a:t>‹#›</a:t>
            </a:fld>
            <a:endParaRPr lang="en-US"/>
          </a:p>
        </p:txBody>
      </p:sp>
      <p:cxnSp>
        <p:nvCxnSpPr>
          <p:cNvPr id="15" name="Straight Connector 14"/>
          <p:cNvCxnSpPr/>
          <p:nvPr/>
        </p:nvCxnSpPr>
        <p:spPr>
          <a:xfrm>
            <a:off x="2396319" y="3528542"/>
            <a:ext cx="5618515"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356218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DE2353B-71F1-4117-8C24-45AF426F38F6}" type="datetimeFigureOut">
              <a:rPr lang="en-US" smtClean="0"/>
              <a:pPr/>
              <a:t>4/15/2020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2A680A-68F8-4590-B5E4-1932C3B54C53}" type="slidenum">
              <a:rPr lang="en-US" smtClean="0"/>
              <a:pPr/>
              <a:t>‹#›</a:t>
            </a:fld>
            <a:endParaRPr lang="en-US"/>
          </a:p>
        </p:txBody>
      </p:sp>
    </p:spTree>
    <p:extLst>
      <p:ext uri="{BB962C8B-B14F-4D97-AF65-F5344CB8AC3E}">
        <p14:creationId xmlns:p14="http://schemas.microsoft.com/office/powerpoint/2010/main" val="22575775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8028" y="798974"/>
            <a:ext cx="1103027" cy="4659889"/>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43491" y="798974"/>
            <a:ext cx="5301095" cy="465988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DE2353B-71F1-4117-8C24-45AF426F38F6}" type="datetimeFigureOut">
              <a:rPr lang="en-US" smtClean="0"/>
              <a:pPr/>
              <a:t>4/15/2020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2A680A-68F8-4590-B5E4-1932C3B54C53}" type="slidenum">
              <a:rPr lang="en-US" smtClean="0"/>
              <a:pPr/>
              <a:t>‹#›</a:t>
            </a:fld>
            <a:endParaRPr lang="en-US"/>
          </a:p>
        </p:txBody>
      </p:sp>
      <p:cxnSp>
        <p:nvCxnSpPr>
          <p:cNvPr id="15" name="Straight Connector 14"/>
          <p:cNvCxnSpPr/>
          <p:nvPr/>
        </p:nvCxnSpPr>
        <p:spPr>
          <a:xfrm>
            <a:off x="6918028" y="798974"/>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106372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DE2353B-71F1-4117-8C24-45AF426F38F6}" type="datetimeFigureOut">
              <a:rPr lang="en-US" smtClean="0"/>
              <a:pPr/>
              <a:t>4/15/2020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2A680A-68F8-4590-B5E4-1932C3B54C53}" type="slidenum">
              <a:rPr lang="en-US" smtClean="0"/>
              <a:pPr/>
              <a:t>‹#›</a:t>
            </a:fld>
            <a:endParaRPr lang="en-US"/>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58648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3491" y="1756130"/>
            <a:ext cx="5617002" cy="1887950"/>
          </a:xfrm>
        </p:spPr>
        <p:txBody>
          <a:bodyPr anchor="b">
            <a:normAutofit/>
          </a:bodyPr>
          <a:lstStyle>
            <a:lvl1pPr algn="l">
              <a:defRPr sz="3200"/>
            </a:lvl1pPr>
          </a:lstStyle>
          <a:p>
            <a:r>
              <a:rPr lang="en-US" smtClean="0"/>
              <a:t>Click to edit Master title style</a:t>
            </a:r>
            <a:endParaRPr lang="en-US" dirty="0"/>
          </a:p>
        </p:txBody>
      </p:sp>
      <p:sp>
        <p:nvSpPr>
          <p:cNvPr id="3" name="Text Placeholder 2"/>
          <p:cNvSpPr>
            <a:spLocks noGrp="1"/>
          </p:cNvSpPr>
          <p:nvPr>
            <p:ph type="body" idx="1"/>
          </p:nvPr>
        </p:nvSpPr>
        <p:spPr>
          <a:xfrm>
            <a:off x="1443492" y="3806196"/>
            <a:ext cx="5617002" cy="1012929"/>
          </a:xfrm>
        </p:spPr>
        <p:txBody>
          <a:bodyPr tIns="91440">
            <a:normAutofit/>
          </a:bodyPr>
          <a:lstStyle>
            <a:lvl1pPr marL="0" indent="0" algn="l">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DE2353B-71F1-4117-8C24-45AF426F38F6}" type="datetimeFigureOut">
              <a:rPr lang="en-US" smtClean="0"/>
              <a:pPr/>
              <a:t>4/15/2020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2A680A-68F8-4590-B5E4-1932C3B54C53}" type="slidenum">
              <a:rPr lang="en-US" smtClean="0"/>
              <a:pPr/>
              <a:t>‹#›</a:t>
            </a:fld>
            <a:endParaRPr lang="en-US"/>
          </a:p>
        </p:txBody>
      </p:sp>
      <p:cxnSp>
        <p:nvCxnSpPr>
          <p:cNvPr id="15" name="Straight Connector 14"/>
          <p:cNvCxnSpPr/>
          <p:nvPr/>
        </p:nvCxnSpPr>
        <p:spPr>
          <a:xfrm>
            <a:off x="1443491" y="3804985"/>
            <a:ext cx="561700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884700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890"/>
            <a:ext cx="6571343" cy="1059305"/>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43490" y="2013936"/>
            <a:ext cx="3125871" cy="34375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889182" y="2013936"/>
            <a:ext cx="3125652" cy="343755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DE2353B-71F1-4117-8C24-45AF426F38F6}" type="datetimeFigureOut">
              <a:rPr lang="en-US" smtClean="0"/>
              <a:pPr/>
              <a:t>4/15/2020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2A680A-68F8-4590-B5E4-1932C3B54C53}" type="slidenum">
              <a:rPr lang="en-US" smtClean="0"/>
              <a:pPr/>
              <a:t>‹#›</a:t>
            </a:fld>
            <a:endParaRPr lang="en-US"/>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616679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36" name="Straight Connector 35"/>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43491" y="804164"/>
            <a:ext cx="6571344" cy="1056319"/>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443491" y="2019550"/>
            <a:ext cx="3125766" cy="801943"/>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1443491" y="2824270"/>
            <a:ext cx="3125766" cy="264445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889182" y="2023004"/>
            <a:ext cx="3125652" cy="802237"/>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4889182" y="2821491"/>
            <a:ext cx="3125652" cy="263737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DE2353B-71F1-4117-8C24-45AF426F38F6}" type="datetimeFigureOut">
              <a:rPr lang="en-US" smtClean="0"/>
              <a:pPr/>
              <a:t>4/15/2020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D2A680A-68F8-4590-B5E4-1932C3B54C53}" type="slidenum">
              <a:rPr lang="en-US" smtClean="0"/>
              <a:pPr/>
              <a:t>‹#›</a:t>
            </a:fld>
            <a:endParaRPr lang="en-US"/>
          </a:p>
        </p:txBody>
      </p:sp>
    </p:spTree>
    <p:extLst>
      <p:ext uri="{BB962C8B-B14F-4D97-AF65-F5344CB8AC3E}">
        <p14:creationId xmlns:p14="http://schemas.microsoft.com/office/powerpoint/2010/main" val="31915255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cxnSp>
        <p:nvCxnSpPr>
          <p:cNvPr id="32" name="Straight Connector 31"/>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DE2353B-71F1-4117-8C24-45AF426F38F6}" type="datetimeFigureOut">
              <a:rPr lang="en-US" smtClean="0"/>
              <a:pPr/>
              <a:t>4/15/2020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D2A680A-68F8-4590-B5E4-1932C3B54C53}" type="slidenum">
              <a:rPr lang="en-US" smtClean="0"/>
              <a:pPr/>
              <a:t>‹#›</a:t>
            </a:fld>
            <a:endParaRPr lang="en-US"/>
          </a:p>
        </p:txBody>
      </p:sp>
    </p:spTree>
    <p:extLst>
      <p:ext uri="{BB962C8B-B14F-4D97-AF65-F5344CB8AC3E}">
        <p14:creationId xmlns:p14="http://schemas.microsoft.com/office/powerpoint/2010/main" val="2498775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E2353B-71F1-4117-8C24-45AF426F38F6}" type="datetimeFigureOut">
              <a:rPr lang="en-US" smtClean="0"/>
              <a:pPr/>
              <a:t>4/15/2020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D2A680A-68F8-4590-B5E4-1932C3B54C53}" type="slidenum">
              <a:rPr lang="en-US" smtClean="0"/>
              <a:pPr/>
              <a:t>‹#›</a:t>
            </a:fld>
            <a:endParaRPr lang="en-US"/>
          </a:p>
        </p:txBody>
      </p:sp>
    </p:spTree>
    <p:extLst>
      <p:ext uri="{BB962C8B-B14F-4D97-AF65-F5344CB8AC3E}">
        <p14:creationId xmlns:p14="http://schemas.microsoft.com/office/powerpoint/2010/main" val="42636296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9042" y="798973"/>
            <a:ext cx="2425950" cy="2247117"/>
          </a:xfrm>
        </p:spPr>
        <p:txBody>
          <a:bodyPr anchor="b">
            <a:normAutofit/>
          </a:bodyPr>
          <a:lstStyle>
            <a:lvl1pPr algn="l">
              <a:defRPr sz="2400"/>
            </a:lvl1pPr>
          </a:lstStyle>
          <a:p>
            <a:r>
              <a:rPr lang="en-US" smtClean="0"/>
              <a:t>Click to edit Master title style</a:t>
            </a:r>
            <a:endParaRPr lang="en-US" dirty="0"/>
          </a:p>
        </p:txBody>
      </p:sp>
      <p:sp>
        <p:nvSpPr>
          <p:cNvPr id="3" name="Content Placeholder 2"/>
          <p:cNvSpPr>
            <a:spLocks noGrp="1"/>
          </p:cNvSpPr>
          <p:nvPr>
            <p:ph idx="1"/>
          </p:nvPr>
        </p:nvSpPr>
        <p:spPr>
          <a:xfrm>
            <a:off x="4186656" y="798974"/>
            <a:ext cx="3828178" cy="4658826"/>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39042" y="3205492"/>
            <a:ext cx="2427369"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2DE2353B-71F1-4117-8C24-45AF426F38F6}" type="datetimeFigureOut">
              <a:rPr lang="en-US" smtClean="0"/>
              <a:pPr/>
              <a:t>4/15/2020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2A680A-68F8-4590-B5E4-1932C3B54C53}" type="slidenum">
              <a:rPr lang="en-US" smtClean="0"/>
              <a:pPr/>
              <a:t>‹#›</a:t>
            </a:fld>
            <a:endParaRPr lang="en-US"/>
          </a:p>
        </p:txBody>
      </p:sp>
      <p:cxnSp>
        <p:nvCxnSpPr>
          <p:cNvPr id="17" name="Straight Connector 16"/>
          <p:cNvCxnSpPr/>
          <p:nvPr/>
        </p:nvCxnSpPr>
        <p:spPr>
          <a:xfrm>
            <a:off x="1441748" y="3205491"/>
            <a:ext cx="242327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80473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3" name="Group 12"/>
          <p:cNvGrpSpPr/>
          <p:nvPr/>
        </p:nvGrpSpPr>
        <p:grpSpPr>
          <a:xfrm>
            <a:off x="4996501" y="482171"/>
            <a:ext cx="3511387" cy="5149101"/>
            <a:chOff x="6852919" y="583365"/>
            <a:chExt cx="4681849" cy="5181928"/>
          </a:xfrm>
        </p:grpSpPr>
        <p:sp>
          <p:nvSpPr>
            <p:cNvPr id="14" name="Rectangle 13"/>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44148" y="1129513"/>
            <a:ext cx="3244935" cy="1830584"/>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640128" y="1122543"/>
            <a:ext cx="2234998" cy="3866327"/>
          </a:xfrm>
          <a:solidFill>
            <a:schemeClr val="bg1">
              <a:lumMod val="8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dirty="0"/>
          </a:p>
        </p:txBody>
      </p:sp>
      <p:sp>
        <p:nvSpPr>
          <p:cNvPr id="4" name="Text Placeholder 3"/>
          <p:cNvSpPr>
            <a:spLocks noGrp="1"/>
          </p:cNvSpPr>
          <p:nvPr>
            <p:ph type="body" sz="half" idx="2"/>
          </p:nvPr>
        </p:nvSpPr>
        <p:spPr>
          <a:xfrm>
            <a:off x="1443492" y="3145992"/>
            <a:ext cx="3240286" cy="2003742"/>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a:xfrm>
            <a:off x="1436664" y="5469857"/>
            <a:ext cx="3252420" cy="320123"/>
          </a:xfrm>
        </p:spPr>
        <p:txBody>
          <a:bodyPr/>
          <a:lstStyle>
            <a:lvl1pPr algn="l">
              <a:defRPr/>
            </a:lvl1pPr>
          </a:lstStyle>
          <a:p>
            <a:fld id="{2DE2353B-71F1-4117-8C24-45AF426F38F6}" type="datetimeFigureOut">
              <a:rPr lang="en-US" smtClean="0"/>
              <a:pPr/>
              <a:t>4/15/2020</a:t>
            </a:fld>
            <a:endParaRPr lang="en-US"/>
          </a:p>
        </p:txBody>
      </p:sp>
      <p:sp>
        <p:nvSpPr>
          <p:cNvPr id="6" name="Footer Placeholder 5"/>
          <p:cNvSpPr>
            <a:spLocks noGrp="1"/>
          </p:cNvSpPr>
          <p:nvPr>
            <p:ph type="ftr" sz="quarter" idx="11"/>
          </p:nvPr>
        </p:nvSpPr>
        <p:spPr>
          <a:xfrm>
            <a:off x="1437530" y="318641"/>
            <a:ext cx="3251553" cy="320931"/>
          </a:xfrm>
        </p:spPr>
        <p:txBody>
          <a:bodyPr/>
          <a:lstStyle/>
          <a:p>
            <a:endParaRPr lang="en-US"/>
          </a:p>
        </p:txBody>
      </p:sp>
      <p:sp>
        <p:nvSpPr>
          <p:cNvPr id="7" name="Slide Number Placeholder 6"/>
          <p:cNvSpPr>
            <a:spLocks noGrp="1"/>
          </p:cNvSpPr>
          <p:nvPr>
            <p:ph type="sldNum" sz="quarter" idx="12"/>
          </p:nvPr>
        </p:nvSpPr>
        <p:spPr/>
        <p:txBody>
          <a:bodyPr/>
          <a:lstStyle/>
          <a:p>
            <a:fld id="{AD2A680A-68F8-4590-B5E4-1932C3B54C53}" type="slidenum">
              <a:rPr lang="en-US" smtClean="0"/>
              <a:pPr/>
              <a:t>‹#›</a:t>
            </a:fld>
            <a:endParaRPr lang="en-US"/>
          </a:p>
        </p:txBody>
      </p:sp>
      <p:cxnSp>
        <p:nvCxnSpPr>
          <p:cNvPr id="31" name="Straight Connector 30"/>
          <p:cNvCxnSpPr/>
          <p:nvPr/>
        </p:nvCxnSpPr>
        <p:spPr>
          <a:xfrm>
            <a:off x="1441281" y="3143605"/>
            <a:ext cx="3242014"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007016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Rectangle 9"/>
          <p:cNvSpPr/>
          <p:nvPr/>
        </p:nvSpPr>
        <p:spPr>
          <a:xfrm>
            <a:off x="0" y="2015734"/>
            <a:ext cx="9144000" cy="4079520"/>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l="12500" t="1538" r="12500" b="-1538"/>
          <a:stretch/>
        </p:blipFill>
        <p:spPr>
          <a:xfrm>
            <a:off x="-1" y="6095253"/>
            <a:ext cx="9144001" cy="774727"/>
          </a:xfrm>
          <a:prstGeom prst="rect">
            <a:avLst/>
          </a:prstGeom>
        </p:spPr>
      </p:pic>
      <p:cxnSp>
        <p:nvCxnSpPr>
          <p:cNvPr id="13" name="Straight Connector 12"/>
          <p:cNvCxnSpPr/>
          <p:nvPr/>
        </p:nvCxnSpPr>
        <p:spPr>
          <a:xfrm>
            <a:off x="0" y="6101127"/>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443491" y="804520"/>
            <a:ext cx="6571343" cy="1049235"/>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43491" y="2015733"/>
            <a:ext cx="6571343"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646542" y="330370"/>
            <a:ext cx="2368292"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2DE2353B-71F1-4117-8C24-45AF426F38F6}" type="datetimeFigureOut">
              <a:rPr lang="en-US" smtClean="0"/>
              <a:pPr/>
              <a:t>4/15/2020</a:t>
            </a:fld>
            <a:endParaRPr lang="en-US"/>
          </a:p>
        </p:txBody>
      </p:sp>
      <p:sp>
        <p:nvSpPr>
          <p:cNvPr id="5" name="Footer Placeholder 4"/>
          <p:cNvSpPr>
            <a:spLocks noGrp="1"/>
          </p:cNvSpPr>
          <p:nvPr>
            <p:ph type="ftr" sz="quarter" idx="3"/>
          </p:nvPr>
        </p:nvSpPr>
        <p:spPr>
          <a:xfrm>
            <a:off x="1443491" y="329308"/>
            <a:ext cx="403400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7725" y="798973"/>
            <a:ext cx="795746" cy="503578"/>
          </a:xfrm>
          <a:prstGeom prst="rect">
            <a:avLst/>
          </a:prstGeom>
        </p:spPr>
        <p:txBody>
          <a:bodyPr vert="horz" lIns="91440" tIns="45720" rIns="91440" bIns="45720" rtlCol="0" anchor="t"/>
          <a:lstStyle>
            <a:lvl1pPr algn="r">
              <a:defRPr sz="2800">
                <a:solidFill>
                  <a:schemeClr val="accent1"/>
                </a:solidFill>
              </a:defRPr>
            </a:lvl1pPr>
          </a:lstStyle>
          <a:p>
            <a:fld id="{AD2A680A-68F8-4590-B5E4-1932C3B54C53}" type="slidenum">
              <a:rPr lang="en-US" smtClean="0"/>
              <a:pPr/>
              <a:t>‹#›</a:t>
            </a:fld>
            <a:endParaRPr lang="en-US"/>
          </a:p>
        </p:txBody>
      </p:sp>
    </p:spTree>
    <p:extLst>
      <p:ext uri="{BB962C8B-B14F-4D97-AF65-F5344CB8AC3E}">
        <p14:creationId xmlns:p14="http://schemas.microsoft.com/office/powerpoint/2010/main" val="82720819"/>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defTabSz="685800" rtl="1"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r" defTabSz="685800" rtl="1"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r" defTabSz="685800" rtl="1"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r" defTabSz="685800" rtl="1"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r" defTabSz="685800" rtl="1"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r" defTabSz="685800" rtl="1"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r" defTabSz="914400" rtl="1"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r" defTabSz="914400" rtl="1"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r" defTabSz="914400" rtl="1"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r" defTabSz="914400" rtl="1"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r" defTabSz="685800" rtl="1" eaLnBrk="1" latinLnBrk="0" hangingPunct="1">
        <a:defRPr sz="1350" kern="1200">
          <a:solidFill>
            <a:schemeClr val="tx1"/>
          </a:solidFill>
          <a:latin typeface="+mn-lt"/>
          <a:ea typeface="+mn-ea"/>
          <a:cs typeface="+mn-cs"/>
        </a:defRPr>
      </a:lvl1pPr>
      <a:lvl2pPr marL="342900" algn="r" defTabSz="685800" rtl="1" eaLnBrk="1" latinLnBrk="0" hangingPunct="1">
        <a:defRPr sz="1350" kern="1200">
          <a:solidFill>
            <a:schemeClr val="tx1"/>
          </a:solidFill>
          <a:latin typeface="+mn-lt"/>
          <a:ea typeface="+mn-ea"/>
          <a:cs typeface="+mn-cs"/>
        </a:defRPr>
      </a:lvl2pPr>
      <a:lvl3pPr marL="685800" algn="r" defTabSz="685800" rtl="1" eaLnBrk="1" latinLnBrk="0" hangingPunct="1">
        <a:defRPr sz="1350" kern="1200">
          <a:solidFill>
            <a:schemeClr val="tx1"/>
          </a:solidFill>
          <a:latin typeface="+mn-lt"/>
          <a:ea typeface="+mn-ea"/>
          <a:cs typeface="+mn-cs"/>
        </a:defRPr>
      </a:lvl3pPr>
      <a:lvl4pPr marL="1028700" algn="r" defTabSz="685800" rtl="1" eaLnBrk="1" latinLnBrk="0" hangingPunct="1">
        <a:defRPr sz="1350" kern="1200">
          <a:solidFill>
            <a:schemeClr val="tx1"/>
          </a:solidFill>
          <a:latin typeface="+mn-lt"/>
          <a:ea typeface="+mn-ea"/>
          <a:cs typeface="+mn-cs"/>
        </a:defRPr>
      </a:lvl4pPr>
      <a:lvl5pPr marL="1371600" algn="r" defTabSz="685800" rtl="1" eaLnBrk="1" latinLnBrk="0" hangingPunct="1">
        <a:defRPr sz="1350" kern="1200">
          <a:solidFill>
            <a:schemeClr val="tx1"/>
          </a:solidFill>
          <a:latin typeface="+mn-lt"/>
          <a:ea typeface="+mn-ea"/>
          <a:cs typeface="+mn-cs"/>
        </a:defRPr>
      </a:lvl5pPr>
      <a:lvl6pPr marL="1714500" algn="r" defTabSz="685800" rtl="1" eaLnBrk="1" latinLnBrk="0" hangingPunct="1">
        <a:defRPr sz="1350" kern="1200">
          <a:solidFill>
            <a:schemeClr val="tx1"/>
          </a:solidFill>
          <a:latin typeface="+mn-lt"/>
          <a:ea typeface="+mn-ea"/>
          <a:cs typeface="+mn-cs"/>
        </a:defRPr>
      </a:lvl6pPr>
      <a:lvl7pPr marL="2057400" algn="r" defTabSz="685800" rtl="1" eaLnBrk="1" latinLnBrk="0" hangingPunct="1">
        <a:defRPr sz="1350" kern="1200">
          <a:solidFill>
            <a:schemeClr val="tx1"/>
          </a:solidFill>
          <a:latin typeface="+mn-lt"/>
          <a:ea typeface="+mn-ea"/>
          <a:cs typeface="+mn-cs"/>
        </a:defRPr>
      </a:lvl7pPr>
      <a:lvl8pPr marL="2400300" algn="r" defTabSz="685800" rtl="1" eaLnBrk="1" latinLnBrk="0" hangingPunct="1">
        <a:defRPr sz="1350" kern="1200">
          <a:solidFill>
            <a:schemeClr val="tx1"/>
          </a:solidFill>
          <a:latin typeface="+mn-lt"/>
          <a:ea typeface="+mn-ea"/>
          <a:cs typeface="+mn-cs"/>
        </a:defRPr>
      </a:lvl8pPr>
      <a:lvl9pPr marL="2743200" algn="r" defTabSz="685800" rtl="1"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 y="0"/>
            <a:ext cx="8915400" cy="6858000"/>
          </a:xfrm>
        </p:spPr>
        <p:txBody>
          <a:bodyPr>
            <a:normAutofit/>
          </a:bodyPr>
          <a:lstStyle/>
          <a:p>
            <a:pPr algn="ctr" rtl="1"/>
            <a:r>
              <a:rPr lang="fa-IR" sz="6600" b="1" dirty="0" smtClean="0">
                <a:solidFill>
                  <a:schemeClr val="tx1">
                    <a:lumMod val="95000"/>
                    <a:lumOff val="5000"/>
                  </a:schemeClr>
                </a:solidFill>
                <a:effectLst>
                  <a:outerShdw blurRad="38100" dist="38100" dir="2700000" algn="tl">
                    <a:srgbClr val="000000">
                      <a:alpha val="43137"/>
                    </a:srgbClr>
                  </a:outerShdw>
                </a:effectLst>
                <a:latin typeface="Davat"/>
                <a:cs typeface="2  Shadi" pitchFamily="2" charset="-78"/>
              </a:rPr>
              <a:t>بسم الله الرحمن الرحیم</a:t>
            </a:r>
            <a:r>
              <a:rPr lang="fa-IR" b="1" dirty="0" smtClean="0">
                <a:solidFill>
                  <a:schemeClr val="tx1">
                    <a:lumMod val="95000"/>
                    <a:lumOff val="5000"/>
                  </a:schemeClr>
                </a:solidFill>
                <a:effectLst>
                  <a:outerShdw blurRad="38100" dist="38100" dir="2700000" algn="tl">
                    <a:srgbClr val="000000">
                      <a:alpha val="43137"/>
                    </a:srgbClr>
                  </a:outerShdw>
                </a:effectLst>
                <a:latin typeface="Davat"/>
                <a:cs typeface="2  Shadi" pitchFamily="2" charset="-78"/>
              </a:rPr>
              <a:t/>
            </a:r>
            <a:br>
              <a:rPr lang="fa-IR" b="1" dirty="0" smtClean="0">
                <a:solidFill>
                  <a:schemeClr val="tx1">
                    <a:lumMod val="95000"/>
                    <a:lumOff val="5000"/>
                  </a:schemeClr>
                </a:solidFill>
                <a:effectLst>
                  <a:outerShdw blurRad="38100" dist="38100" dir="2700000" algn="tl">
                    <a:srgbClr val="000000">
                      <a:alpha val="43137"/>
                    </a:srgbClr>
                  </a:outerShdw>
                </a:effectLst>
                <a:latin typeface="Davat"/>
                <a:cs typeface="2  Shadi" pitchFamily="2" charset="-78"/>
              </a:rPr>
            </a:br>
            <a:r>
              <a:rPr lang="fa-IR" b="1" dirty="0">
                <a:solidFill>
                  <a:schemeClr val="tx1">
                    <a:lumMod val="95000"/>
                    <a:lumOff val="5000"/>
                  </a:schemeClr>
                </a:solidFill>
                <a:effectLst>
                  <a:outerShdw blurRad="38100" dist="38100" dir="2700000" algn="tl">
                    <a:srgbClr val="000000">
                      <a:alpha val="43137"/>
                    </a:srgbClr>
                  </a:outerShdw>
                </a:effectLst>
                <a:latin typeface="Davat"/>
                <a:cs typeface="2  Shadi" pitchFamily="2" charset="-78"/>
              </a:rPr>
              <a:t/>
            </a:r>
            <a:br>
              <a:rPr lang="fa-IR" b="1" dirty="0">
                <a:solidFill>
                  <a:schemeClr val="tx1">
                    <a:lumMod val="95000"/>
                    <a:lumOff val="5000"/>
                  </a:schemeClr>
                </a:solidFill>
                <a:effectLst>
                  <a:outerShdw blurRad="38100" dist="38100" dir="2700000" algn="tl">
                    <a:srgbClr val="000000">
                      <a:alpha val="43137"/>
                    </a:srgbClr>
                  </a:outerShdw>
                </a:effectLst>
                <a:latin typeface="Davat"/>
                <a:cs typeface="2  Shadi" pitchFamily="2" charset="-78"/>
              </a:rPr>
            </a:br>
            <a:r>
              <a:rPr lang="fa-IR" b="1" dirty="0" smtClean="0">
                <a:solidFill>
                  <a:schemeClr val="tx1">
                    <a:lumMod val="95000"/>
                    <a:lumOff val="5000"/>
                  </a:schemeClr>
                </a:solidFill>
                <a:effectLst>
                  <a:outerShdw blurRad="38100" dist="38100" dir="2700000" algn="tl">
                    <a:srgbClr val="000000">
                      <a:alpha val="43137"/>
                    </a:srgbClr>
                  </a:outerShdw>
                </a:effectLst>
                <a:latin typeface="Davat"/>
                <a:cs typeface="2  Shadi" pitchFamily="2" charset="-78"/>
              </a:rPr>
              <a:t/>
            </a:r>
            <a:br>
              <a:rPr lang="fa-IR" b="1" dirty="0" smtClean="0">
                <a:solidFill>
                  <a:schemeClr val="tx1">
                    <a:lumMod val="95000"/>
                    <a:lumOff val="5000"/>
                  </a:schemeClr>
                </a:solidFill>
                <a:effectLst>
                  <a:outerShdw blurRad="38100" dist="38100" dir="2700000" algn="tl">
                    <a:srgbClr val="000000">
                      <a:alpha val="43137"/>
                    </a:srgbClr>
                  </a:outerShdw>
                </a:effectLst>
                <a:latin typeface="Davat"/>
                <a:cs typeface="2  Shadi" pitchFamily="2" charset="-78"/>
              </a:rPr>
            </a:br>
            <a:r>
              <a:rPr lang="fa-IR" b="1" dirty="0" smtClean="0">
                <a:solidFill>
                  <a:schemeClr val="tx1">
                    <a:lumMod val="95000"/>
                    <a:lumOff val="5000"/>
                  </a:schemeClr>
                </a:solidFill>
                <a:effectLst>
                  <a:outerShdw blurRad="38100" dist="38100" dir="2700000" algn="tl">
                    <a:srgbClr val="000000">
                      <a:alpha val="43137"/>
                    </a:srgbClr>
                  </a:outerShdw>
                </a:effectLst>
                <a:latin typeface="Davat"/>
                <a:cs typeface="2  Shadi" pitchFamily="2" charset="-78"/>
              </a:rPr>
              <a:t/>
            </a:r>
            <a:br>
              <a:rPr lang="fa-IR" b="1" dirty="0" smtClean="0">
                <a:solidFill>
                  <a:schemeClr val="tx1">
                    <a:lumMod val="95000"/>
                    <a:lumOff val="5000"/>
                  </a:schemeClr>
                </a:solidFill>
                <a:effectLst>
                  <a:outerShdw blurRad="38100" dist="38100" dir="2700000" algn="tl">
                    <a:srgbClr val="000000">
                      <a:alpha val="43137"/>
                    </a:srgbClr>
                  </a:outerShdw>
                </a:effectLst>
                <a:latin typeface="Davat"/>
                <a:cs typeface="2  Shadi" pitchFamily="2" charset="-78"/>
              </a:rPr>
            </a:br>
            <a:r>
              <a:rPr lang="fa-IR" b="1" dirty="0" smtClean="0">
                <a:solidFill>
                  <a:schemeClr val="tx1">
                    <a:lumMod val="95000"/>
                    <a:lumOff val="5000"/>
                  </a:schemeClr>
                </a:solidFill>
                <a:effectLst>
                  <a:outerShdw blurRad="38100" dist="38100" dir="2700000" algn="tl">
                    <a:srgbClr val="000000">
                      <a:alpha val="43137"/>
                    </a:srgbClr>
                  </a:outerShdw>
                </a:effectLst>
                <a:latin typeface="Davat"/>
                <a:cs typeface="2  Shadi" pitchFamily="2" charset="-78"/>
              </a:rPr>
              <a:t/>
            </a:r>
            <a:br>
              <a:rPr lang="fa-IR" b="1" dirty="0" smtClean="0">
                <a:solidFill>
                  <a:schemeClr val="tx1">
                    <a:lumMod val="95000"/>
                    <a:lumOff val="5000"/>
                  </a:schemeClr>
                </a:solidFill>
                <a:effectLst>
                  <a:outerShdw blurRad="38100" dist="38100" dir="2700000" algn="tl">
                    <a:srgbClr val="000000">
                      <a:alpha val="43137"/>
                    </a:srgbClr>
                  </a:outerShdw>
                </a:effectLst>
                <a:latin typeface="Davat"/>
                <a:cs typeface="2  Shadi" pitchFamily="2" charset="-78"/>
              </a:rPr>
            </a:br>
            <a:r>
              <a:rPr lang="fa-IR" b="1" dirty="0" smtClean="0">
                <a:solidFill>
                  <a:schemeClr val="tx1">
                    <a:lumMod val="95000"/>
                    <a:lumOff val="5000"/>
                  </a:schemeClr>
                </a:solidFill>
                <a:effectLst>
                  <a:outerShdw blurRad="38100" dist="38100" dir="2700000" algn="tl">
                    <a:srgbClr val="000000">
                      <a:alpha val="43137"/>
                    </a:srgbClr>
                  </a:outerShdw>
                </a:effectLst>
                <a:latin typeface="Davat"/>
                <a:cs typeface="2  Shadi" pitchFamily="2" charset="-78"/>
              </a:rPr>
              <a:t/>
            </a:r>
            <a:br>
              <a:rPr lang="fa-IR" b="1" dirty="0" smtClean="0">
                <a:solidFill>
                  <a:schemeClr val="tx1">
                    <a:lumMod val="95000"/>
                    <a:lumOff val="5000"/>
                  </a:schemeClr>
                </a:solidFill>
                <a:effectLst>
                  <a:outerShdw blurRad="38100" dist="38100" dir="2700000" algn="tl">
                    <a:srgbClr val="000000">
                      <a:alpha val="43137"/>
                    </a:srgbClr>
                  </a:outerShdw>
                </a:effectLst>
                <a:latin typeface="Davat"/>
                <a:cs typeface="2  Shadi" pitchFamily="2" charset="-78"/>
              </a:rPr>
            </a:br>
            <a:r>
              <a:rPr lang="fa-IR" b="1" dirty="0" smtClean="0">
                <a:solidFill>
                  <a:schemeClr val="tx1">
                    <a:lumMod val="95000"/>
                    <a:lumOff val="5000"/>
                  </a:schemeClr>
                </a:solidFill>
                <a:effectLst>
                  <a:outerShdw blurRad="38100" dist="38100" dir="2700000" algn="tl">
                    <a:srgbClr val="000000">
                      <a:alpha val="43137"/>
                    </a:srgbClr>
                  </a:outerShdw>
                </a:effectLst>
                <a:latin typeface="Davat"/>
                <a:cs typeface="2  Shadi" pitchFamily="2" charset="-78"/>
              </a:rPr>
              <a:t>موضوع: انشا و روش های آموزش آن</a:t>
            </a:r>
            <a:endParaRPr lang="en-US" b="1" dirty="0">
              <a:solidFill>
                <a:schemeClr val="tx1">
                  <a:lumMod val="95000"/>
                  <a:lumOff val="5000"/>
                </a:schemeClr>
              </a:solidFill>
              <a:effectLst>
                <a:outerShdw blurRad="38100" dist="38100" dir="2700000" algn="tl">
                  <a:srgbClr val="000000">
                    <a:alpha val="43137"/>
                  </a:srgbClr>
                </a:outerShdw>
              </a:effectLst>
              <a:latin typeface="Davat"/>
              <a:cs typeface="2  Shadi" pitchFamily="2" charset="-78"/>
            </a:endParaRPr>
          </a:p>
        </p:txBody>
      </p:sp>
    </p:spTree>
    <p:extLst>
      <p:ext uri="{BB962C8B-B14F-4D97-AF65-F5344CB8AC3E}">
        <p14:creationId xmlns:p14="http://schemas.microsoft.com/office/powerpoint/2010/main" val="278881966"/>
      </p:ext>
    </p:extLst>
  </p:cSld>
  <p:clrMapOvr>
    <a:masterClrMapping/>
  </p:clrMapOvr>
  <p:transition>
    <p:plus/>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3999" cy="6629399"/>
          </a:xfrm>
        </p:spPr>
        <p:txBody>
          <a:bodyPr anchor="ctr">
            <a:normAutofit/>
          </a:bodyPr>
          <a:lstStyle/>
          <a:p>
            <a:pPr marL="0" indent="0" algn="r" rtl="1">
              <a:buNone/>
            </a:pPr>
            <a:r>
              <a:rPr lang="fa-IR" sz="2400" dirty="0" smtClean="0"/>
              <a:t>4.</a:t>
            </a:r>
            <a:r>
              <a:rPr lang="fa-IR" sz="2400" b="1" u="sng" dirty="0" smtClean="0"/>
              <a:t> روش تلفیق جمله ها.</a:t>
            </a:r>
            <a:r>
              <a:rPr lang="fa-IR" sz="2400" dirty="0" smtClean="0"/>
              <a:t>اساس نام گذاری این روش براین اصل استوار است که در این روش به </a:t>
            </a:r>
            <a:r>
              <a:rPr lang="fa-IR" sz="2400" u="sng" dirty="0" smtClean="0"/>
              <a:t>«جمله های زبان نوشتاری»</a:t>
            </a:r>
            <a:r>
              <a:rPr lang="fa-IR" sz="2400" dirty="0" smtClean="0"/>
              <a:t> اهمیت خاصی داده می شود.</a:t>
            </a:r>
          </a:p>
          <a:p>
            <a:pPr marL="0" indent="0" algn="r" rtl="1">
              <a:buNone/>
            </a:pPr>
            <a:r>
              <a:rPr lang="fa-IR" sz="2400" dirty="0" smtClean="0"/>
              <a:t>طرفداران این روش معتقدند نباید دانش آموزان را به یکباره  با مسائل پیچیده نوشتن درگیر کنیم، بلکه بهتر است جمله را محور کار قرار دهیم.</a:t>
            </a:r>
          </a:p>
          <a:p>
            <a:pPr marL="0" indent="0" algn="r" rtl="1">
              <a:buNone/>
            </a:pPr>
            <a:r>
              <a:rPr lang="fa-IR" sz="2400" dirty="0" smtClean="0"/>
              <a:t>سپس دانش آموزان را هدایت می کنیم تا با ترکیب جمله ها متن مورد نظر را بنویسند.بدین ترتیب اصل</a:t>
            </a:r>
            <a:r>
              <a:rPr lang="fa-IR" sz="2400" u="sng" dirty="0" smtClean="0"/>
              <a:t>«آموزش از ساده به مشکل»</a:t>
            </a:r>
            <a:r>
              <a:rPr lang="fa-IR" sz="2400" dirty="0" smtClean="0"/>
              <a:t> نیز رعایت می شود.</a:t>
            </a:r>
            <a:endParaRPr lang="en-US" sz="2400" dirty="0"/>
          </a:p>
        </p:txBody>
      </p:sp>
    </p:spTree>
    <p:extLst>
      <p:ext uri="{BB962C8B-B14F-4D97-AF65-F5344CB8AC3E}">
        <p14:creationId xmlns:p14="http://schemas.microsoft.com/office/powerpoint/2010/main" val="288913937"/>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3999" cy="6857999"/>
          </a:xfrm>
        </p:spPr>
        <p:txBody>
          <a:bodyPr anchor="ctr">
            <a:normAutofit/>
          </a:bodyPr>
          <a:lstStyle/>
          <a:p>
            <a:pPr marL="0" indent="0" algn="r" rtl="1">
              <a:buNone/>
            </a:pPr>
            <a:r>
              <a:rPr lang="fa-IR" sz="2800" dirty="0" smtClean="0"/>
              <a:t>5. </a:t>
            </a:r>
            <a:r>
              <a:rPr lang="fa-IR" sz="2800" u="sng" dirty="0" smtClean="0"/>
              <a:t>روش رابطه ها.</a:t>
            </a:r>
            <a:r>
              <a:rPr lang="fa-IR" sz="2800" dirty="0" smtClean="0"/>
              <a:t> این روش بر رابطه هایی تاکید دارد که میان نویسنده،خواننده و موضوع نوشته وجود دارد و طبق این روش آموزش  درس انشا مستلزم برقراری ارتباط صحیح میان این سه است.</a:t>
            </a:r>
          </a:p>
          <a:p>
            <a:pPr marL="0" indent="0" algn="r" rtl="1">
              <a:buNone/>
            </a:pPr>
            <a:r>
              <a:rPr lang="fa-IR" sz="2800" dirty="0" smtClean="0"/>
              <a:t>6.</a:t>
            </a:r>
            <a:r>
              <a:rPr lang="fa-IR" sz="2800" u="sng" dirty="0" smtClean="0"/>
              <a:t> روش نظریه  جهانی.</a:t>
            </a:r>
            <a:r>
              <a:rPr lang="fa-IR" sz="2800" dirty="0" smtClean="0"/>
              <a:t> این روش براین بنیاد نظری استوار است که اگر کسی می خواهد درباره چیزی مطلبی بنویسد،باید درباره آن اطلاعات کافی داشته باشد.</a:t>
            </a:r>
          </a:p>
        </p:txBody>
      </p:sp>
    </p:spTree>
    <p:extLst>
      <p:ext uri="{BB962C8B-B14F-4D97-AF65-F5344CB8AC3E}">
        <p14:creationId xmlns:p14="http://schemas.microsoft.com/office/powerpoint/2010/main" val="860319304"/>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76200"/>
            <a:ext cx="9144000" cy="6781799"/>
          </a:xfrm>
        </p:spPr>
        <p:txBody>
          <a:bodyPr anchor="ctr">
            <a:normAutofit/>
          </a:bodyPr>
          <a:lstStyle/>
          <a:p>
            <a:pPr algn="r" rtl="1"/>
            <a:r>
              <a:rPr lang="fa-IR" sz="3200" dirty="0" smtClean="0">
                <a:cs typeface="B Badr" panose="00000400000000000000" pitchFamily="2" charset="-78"/>
              </a:rPr>
              <a:t>جوزفین مایلر در این باره می گوید: موضوع «شهر من» سوزه جالبی برای انشا نیست اما «شهر من دوست داشتنی نیست» موضوع مناسبی است. وی استدلال می کند که این سخن دانش آموزان مبنی براینکه «من نمیدانم چه بنویسم» از فقدان قضاوت در مورد سوژه مورد نظر سر چشمه میگیرد.</a:t>
            </a:r>
          </a:p>
        </p:txBody>
      </p:sp>
    </p:spTree>
    <p:extLst>
      <p:ext uri="{BB962C8B-B14F-4D97-AF65-F5344CB8AC3E}">
        <p14:creationId xmlns:p14="http://schemas.microsoft.com/office/powerpoint/2010/main" val="51220921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chor="ctr"/>
          <a:lstStyle/>
          <a:p>
            <a:pPr marL="0" indent="0" algn="r" rtl="1">
              <a:buNone/>
            </a:pPr>
            <a:r>
              <a:rPr lang="fa-IR" sz="3200" b="1" dirty="0" smtClean="0"/>
              <a:t>انواع نگارش ویژه دانش آموزان دوره دبستان</a:t>
            </a:r>
          </a:p>
          <a:p>
            <a:pPr marL="0" indent="0" algn="r" rtl="1">
              <a:buNone/>
            </a:pPr>
            <a:r>
              <a:rPr lang="fa-IR" sz="2400" dirty="0" smtClean="0"/>
              <a:t>الف) </a:t>
            </a:r>
            <a:r>
              <a:rPr lang="fa-IR" sz="2400" b="1" dirty="0" smtClean="0">
                <a:effectLst>
                  <a:outerShdw blurRad="38100" dist="38100" dir="2700000" algn="tl">
                    <a:srgbClr val="000000">
                      <a:alpha val="43137"/>
                    </a:srgbClr>
                  </a:outerShdw>
                </a:effectLst>
              </a:rPr>
              <a:t>خلاصه نویسی متون داده شده.</a:t>
            </a:r>
            <a:r>
              <a:rPr lang="fa-IR" sz="2400" dirty="0" smtClean="0"/>
              <a:t> هر نوشته به دو صورت خلاصه می شود،یکی با </a:t>
            </a:r>
            <a:r>
              <a:rPr lang="fa-IR" sz="2400" b="1" u="sng" dirty="0" smtClean="0"/>
              <a:t>«حذف مطالب زاید »</a:t>
            </a:r>
            <a:r>
              <a:rPr lang="fa-IR" sz="2400" dirty="0" smtClean="0"/>
              <a:t> به طوری که کلمات و عبارات نویسنده اصلی تا حد امکان حفظ شود و دیگری به صورت </a:t>
            </a:r>
            <a:r>
              <a:rPr lang="fa-IR" sz="2400" b="1" u="sng" dirty="0" smtClean="0"/>
              <a:t>«نقل به مضمون»</a:t>
            </a:r>
            <a:r>
              <a:rPr lang="fa-IR" sz="2400" dirty="0" smtClean="0"/>
              <a:t> و کوتاه کردن مطلب یا بازنویسی.</a:t>
            </a:r>
          </a:p>
          <a:p>
            <a:pPr marL="0" indent="0" algn="r" rtl="1">
              <a:buNone/>
            </a:pPr>
            <a:r>
              <a:rPr lang="fa-IR" sz="2400" dirty="0" smtClean="0"/>
              <a:t>نام دیگر روش نخست </a:t>
            </a:r>
            <a:r>
              <a:rPr lang="fa-IR" sz="2400" b="1" u="sng" dirty="0" smtClean="0"/>
              <a:t>«شیوه مطبوعاتی»</a:t>
            </a:r>
            <a:r>
              <a:rPr lang="fa-IR" sz="2400" b="1" dirty="0" smtClean="0"/>
              <a:t> </a:t>
            </a:r>
            <a:r>
              <a:rPr lang="fa-IR" sz="2400" dirty="0" smtClean="0"/>
              <a:t>است.</a:t>
            </a:r>
            <a:endParaRPr lang="en-US" sz="2400" dirty="0"/>
          </a:p>
        </p:txBody>
      </p:sp>
    </p:spTree>
    <p:extLst>
      <p:ext uri="{BB962C8B-B14F-4D97-AF65-F5344CB8AC3E}">
        <p14:creationId xmlns:p14="http://schemas.microsoft.com/office/powerpoint/2010/main" val="1064462259"/>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219200"/>
            <a:ext cx="8001000" cy="4678363"/>
          </a:xfrm>
        </p:spPr>
        <p:txBody>
          <a:bodyPr>
            <a:normAutofit lnSpcReduction="10000"/>
          </a:bodyPr>
          <a:lstStyle/>
          <a:p>
            <a:pPr algn="r" rtl="1"/>
            <a:r>
              <a:rPr lang="fa-IR" sz="2800" dirty="0" smtClean="0">
                <a:cs typeface="B Nazanin" pitchFamily="2" charset="-78"/>
              </a:rPr>
              <a:t>ب) </a:t>
            </a:r>
            <a:r>
              <a:rPr lang="fa-IR" sz="2800" b="1" dirty="0" smtClean="0">
                <a:effectLst>
                  <a:outerShdw blurRad="38100" dist="38100" dir="2700000" algn="tl">
                    <a:srgbClr val="000000">
                      <a:alpha val="43137"/>
                    </a:srgbClr>
                  </a:outerShdw>
                </a:effectLst>
                <a:cs typeface="B Nazanin" pitchFamily="2" charset="-78"/>
              </a:rPr>
              <a:t>تشریح وضعیت یک مکان ،شئ یا شخص(توصیف عینی).</a:t>
            </a:r>
          </a:p>
          <a:p>
            <a:pPr algn="r" rtl="1">
              <a:buNone/>
            </a:pPr>
            <a:r>
              <a:rPr lang="fa-IR" sz="2400" b="1" dirty="0" smtClean="0">
                <a:cs typeface="B Nazanin" pitchFamily="2" charset="-78"/>
              </a:rPr>
              <a:t>در این نوع توصیف از دانش آموزان خواسته می شود ساده ترین اشیاء، مکان،یا یک انسان را وصف کنند.</a:t>
            </a:r>
          </a:p>
          <a:p>
            <a:pPr algn="r" rtl="1">
              <a:buNone/>
            </a:pPr>
            <a:r>
              <a:rPr lang="fa-IR" sz="2400" b="1" dirty="0" smtClean="0">
                <a:cs typeface="B Nazanin" pitchFamily="2" charset="-78"/>
              </a:rPr>
              <a:t>مثل توصیف یک صندلی،خودکار،کیف،تابلوی نقاشی و...</a:t>
            </a:r>
          </a:p>
          <a:p>
            <a:pPr algn="r" rtl="1">
              <a:buNone/>
            </a:pPr>
            <a:r>
              <a:rPr lang="fa-IR" sz="2400" b="1" dirty="0" smtClean="0">
                <a:cs typeface="B Nazanin" pitchFamily="2" charset="-78"/>
              </a:rPr>
              <a:t>با تمریناتی که دانش آموزان برای توصیف عینی انجام می دهند انتظار میرود به اهداف زیر دست یابند:</a:t>
            </a:r>
          </a:p>
          <a:p>
            <a:pPr marL="514350" indent="-514350" algn="r" rtl="1">
              <a:buAutoNum type="arabicPeriod"/>
            </a:pPr>
            <a:r>
              <a:rPr lang="fa-IR" sz="2400" b="1" dirty="0" smtClean="0">
                <a:cs typeface="B Nazanin" pitchFamily="2" charset="-78"/>
              </a:rPr>
              <a:t>مشاهده دقیق اطراف خود</a:t>
            </a:r>
          </a:p>
          <a:p>
            <a:pPr marL="514350" indent="-514350" algn="r" rtl="1">
              <a:buAutoNum type="arabicPeriod"/>
            </a:pPr>
            <a:r>
              <a:rPr lang="fa-IR" sz="2400" b="1" dirty="0" smtClean="0">
                <a:cs typeface="B Nazanin" pitchFamily="2" charset="-78"/>
              </a:rPr>
              <a:t>توجه به جزئیات و کشف چیز های تازه</a:t>
            </a:r>
          </a:p>
          <a:p>
            <a:pPr marL="514350" indent="-514350" algn="r" rtl="1">
              <a:buAutoNum type="arabicPeriod"/>
            </a:pPr>
            <a:r>
              <a:rPr lang="fa-IR" sz="2400" b="1" dirty="0" smtClean="0">
                <a:cs typeface="B Nazanin" pitchFamily="2" charset="-78"/>
              </a:rPr>
              <a:t>شجاعت بیان نظرات و عقاید شخصی</a:t>
            </a:r>
          </a:p>
          <a:p>
            <a:pPr marL="514350" indent="-514350" algn="r" rtl="1">
              <a:buAutoNum type="arabicPeriod"/>
            </a:pPr>
            <a:endParaRPr lang="en-US" dirty="0">
              <a:cs typeface="B Nazanin" pitchFamily="2" charset="-78"/>
            </a:endParaRPr>
          </a:p>
        </p:txBody>
      </p:sp>
    </p:spTree>
    <p:extLst>
      <p:ext uri="{BB962C8B-B14F-4D97-AF65-F5344CB8AC3E}">
        <p14:creationId xmlns:p14="http://schemas.microsoft.com/office/powerpoint/2010/main" val="3219851416"/>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708" y="304800"/>
            <a:ext cx="9116291" cy="6553200"/>
          </a:xfrm>
        </p:spPr>
        <p:txBody>
          <a:bodyPr/>
          <a:lstStyle/>
          <a:p>
            <a:pPr algn="r" rtl="1">
              <a:buNone/>
            </a:pPr>
            <a:r>
              <a:rPr lang="fa-IR" sz="2800" b="1" dirty="0" smtClean="0">
                <a:cs typeface="B Nazanin" pitchFamily="2" charset="-78"/>
              </a:rPr>
              <a:t>هنگامی که توصیف انسان به عنوان موضوع انشا مطرح می شود می توان از سه منظر به آن نگریست:</a:t>
            </a:r>
          </a:p>
          <a:p>
            <a:pPr algn="r" rtl="1">
              <a:buNone/>
            </a:pPr>
            <a:endParaRPr lang="fa-IR" sz="2000" dirty="0" smtClean="0">
              <a:cs typeface="B Nazanin" pitchFamily="2" charset="-78"/>
            </a:endParaRPr>
          </a:p>
          <a:p>
            <a:pPr algn="r" rtl="1">
              <a:buNone/>
            </a:pPr>
            <a:r>
              <a:rPr lang="fa-IR" sz="2000" b="1" dirty="0" smtClean="0">
                <a:cs typeface="B Nazanin" pitchFamily="2" charset="-78"/>
              </a:rPr>
              <a:t>1) توصیف فیزیکی فرد </a:t>
            </a:r>
          </a:p>
          <a:p>
            <a:pPr algn="r" rtl="1">
              <a:buNone/>
            </a:pPr>
            <a:r>
              <a:rPr lang="fa-IR" sz="2000" b="1" dirty="0" smtClean="0">
                <a:cs typeface="B Nazanin" pitchFamily="2" charset="-78"/>
              </a:rPr>
              <a:t>2) توصیف حرکات جسمی فرد</a:t>
            </a:r>
          </a:p>
          <a:p>
            <a:pPr algn="r" rtl="1">
              <a:buNone/>
            </a:pPr>
            <a:r>
              <a:rPr lang="fa-IR" sz="2000" b="1" dirty="0" smtClean="0">
                <a:cs typeface="B Nazanin" pitchFamily="2" charset="-78"/>
              </a:rPr>
              <a:t>3) توصیف رفتار ها و منش فرد</a:t>
            </a:r>
            <a:endParaRPr lang="en-US" sz="2000" b="1" dirty="0">
              <a:cs typeface="B Nazanin" pitchFamily="2" charset="-78"/>
            </a:endParaRPr>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762000"/>
            <a:ext cx="9144000" cy="6096000"/>
          </a:xfrm>
        </p:spPr>
        <p:txBody>
          <a:bodyPr>
            <a:normAutofit/>
          </a:bodyPr>
          <a:lstStyle/>
          <a:p>
            <a:pPr algn="r" rtl="1">
              <a:buNone/>
            </a:pPr>
            <a:r>
              <a:rPr lang="fa-IR" sz="2400" dirty="0" smtClean="0">
                <a:cs typeface="B Nazanin" pitchFamily="2" charset="-78"/>
              </a:rPr>
              <a:t>الف</a:t>
            </a:r>
            <a:r>
              <a:rPr lang="fa-IR" sz="2400" b="1" dirty="0" smtClean="0">
                <a:solidFill>
                  <a:srgbClr val="FF0000"/>
                </a:solidFill>
                <a:effectLst>
                  <a:outerShdw blurRad="38100" dist="38100" dir="2700000" algn="tl">
                    <a:srgbClr val="000000">
                      <a:alpha val="43137"/>
                    </a:srgbClr>
                  </a:outerShdw>
                </a:effectLst>
                <a:cs typeface="B Nazanin" pitchFamily="2" charset="-78"/>
              </a:rPr>
              <a:t>) </a:t>
            </a:r>
            <a:r>
              <a:rPr lang="fa-IR" sz="2400" b="1" u="sng" dirty="0" smtClean="0">
                <a:solidFill>
                  <a:srgbClr val="FF0000"/>
                </a:solidFill>
                <a:effectLst>
                  <a:outerShdw blurRad="38100" dist="38100" dir="2700000" algn="tl">
                    <a:srgbClr val="000000">
                      <a:alpha val="43137"/>
                    </a:srgbClr>
                  </a:outerShdw>
                </a:effectLst>
                <a:cs typeface="B Nazanin" pitchFamily="2" charset="-78"/>
              </a:rPr>
              <a:t>توصیف فیزیکی فرد</a:t>
            </a:r>
            <a:r>
              <a:rPr lang="fa-IR" sz="2400" b="1" dirty="0" smtClean="0">
                <a:solidFill>
                  <a:srgbClr val="FF0000"/>
                </a:solidFill>
                <a:effectLst>
                  <a:outerShdw blurRad="38100" dist="38100" dir="2700000" algn="tl">
                    <a:srgbClr val="000000">
                      <a:alpha val="43137"/>
                    </a:srgbClr>
                  </a:outerShdw>
                </a:effectLst>
                <a:cs typeface="B Nazanin" pitchFamily="2" charset="-78"/>
              </a:rPr>
              <a:t>:</a:t>
            </a:r>
            <a:r>
              <a:rPr lang="fa-IR" sz="2400" dirty="0" smtClean="0">
                <a:cs typeface="B Nazanin" pitchFamily="2" charset="-78"/>
              </a:rPr>
              <a:t> برای توصیف فیزیکی هر فرد باید به توضیحاتی که برای هر عضو وجود دارد توجه کرد:</a:t>
            </a:r>
          </a:p>
          <a:p>
            <a:pPr algn="r" rtl="1">
              <a:buNone/>
            </a:pPr>
            <a:r>
              <a:rPr lang="fa-IR" sz="2400" dirty="0" smtClean="0">
                <a:cs typeface="B Nazanin" pitchFamily="2" charset="-78"/>
              </a:rPr>
              <a:t>مثال) </a:t>
            </a:r>
          </a:p>
          <a:p>
            <a:pPr algn="r" rtl="1">
              <a:buNone/>
            </a:pPr>
            <a:r>
              <a:rPr lang="fa-IR" sz="2400" dirty="0" smtClean="0">
                <a:cs typeface="B Nazanin" pitchFamily="2" charset="-78"/>
              </a:rPr>
              <a:t>هیکل: چهارشانه_مردانه_لاغر_مردانه_نحیف_چاق_خوش تراش</a:t>
            </a:r>
          </a:p>
          <a:p>
            <a:pPr algn="r" rtl="1">
              <a:buNone/>
            </a:pPr>
            <a:r>
              <a:rPr lang="fa-IR" sz="2400" dirty="0" smtClean="0">
                <a:cs typeface="B Nazanin" pitchFamily="2" charset="-78"/>
              </a:rPr>
              <a:t>لب: نازک_شکری_غنچه ای_یاقوتی_گوشتی</a:t>
            </a:r>
          </a:p>
          <a:p>
            <a:pPr algn="r" rtl="1">
              <a:buNone/>
            </a:pPr>
            <a:r>
              <a:rPr lang="fa-IR" sz="2400" dirty="0" smtClean="0">
                <a:cs typeface="B Nazanin" pitchFamily="2" charset="-78"/>
              </a:rPr>
              <a:t>ابرو: کمانی_شمشیری_هلالی_نازک_باریک</a:t>
            </a:r>
          </a:p>
        </p:txBody>
      </p:sp>
    </p:spTree>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371600"/>
            <a:ext cx="9144000" cy="4648200"/>
          </a:xfrm>
        </p:spPr>
        <p:txBody>
          <a:bodyPr/>
          <a:lstStyle/>
          <a:p>
            <a:pPr algn="r" rtl="1">
              <a:buNone/>
            </a:pPr>
            <a:r>
              <a:rPr lang="fa-IR" dirty="0" smtClean="0"/>
              <a:t>ب) </a:t>
            </a:r>
            <a:r>
              <a:rPr lang="fa-IR" b="1" u="sng" dirty="0" smtClean="0">
                <a:solidFill>
                  <a:srgbClr val="FF0000"/>
                </a:solidFill>
              </a:rPr>
              <a:t>توصیف حرکات جسمی فرد.</a:t>
            </a:r>
          </a:p>
          <a:p>
            <a:pPr algn="r" rtl="1">
              <a:buNone/>
            </a:pPr>
            <a:r>
              <a:rPr lang="fa-IR" dirty="0" smtClean="0"/>
              <a:t>برای نوشتن حرکات جسمی فرد می توان توضیحات زیر را در نظر داشت:</a:t>
            </a:r>
          </a:p>
          <a:p>
            <a:pPr algn="r" rtl="1">
              <a:buNone/>
            </a:pPr>
            <a:r>
              <a:rPr lang="fa-IR" dirty="0" smtClean="0"/>
              <a:t>راه رفتن: عجولانه_تیز_متین_خرامان_چابک_فرز_کند...</a:t>
            </a:r>
          </a:p>
          <a:p>
            <a:pPr algn="r" rtl="1">
              <a:buNone/>
            </a:pPr>
            <a:r>
              <a:rPr lang="fa-IR" dirty="0" smtClean="0"/>
              <a:t>خندیدن: با دهان باز_زهر خند_نیشخند_لبخند_قهقهه...</a:t>
            </a:r>
          </a:p>
          <a:p>
            <a:pPr algn="r" rtl="1">
              <a:buNone/>
            </a:pPr>
            <a:r>
              <a:rPr lang="fa-IR" dirty="0" smtClean="0"/>
              <a:t>گریستن: با صدای بلند_هق هق_با صدای خفه...</a:t>
            </a:r>
            <a:endParaRPr lang="en-US" dirty="0"/>
          </a:p>
        </p:txBody>
      </p:sp>
    </p:spTree>
  </p:cSld>
  <p:clrMapOvr>
    <a:masterClrMapping/>
  </p:clrMapOvr>
  <p:transition spd="slow">
    <p:push di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295400"/>
            <a:ext cx="8991600" cy="4724400"/>
          </a:xfrm>
        </p:spPr>
        <p:txBody>
          <a:bodyPr/>
          <a:lstStyle/>
          <a:p>
            <a:pPr algn="r" rtl="1">
              <a:buNone/>
            </a:pPr>
            <a:r>
              <a:rPr lang="fa-IR" dirty="0" smtClean="0"/>
              <a:t>ج)</a:t>
            </a:r>
            <a:r>
              <a:rPr lang="fa-IR" dirty="0" smtClean="0">
                <a:solidFill>
                  <a:srgbClr val="FF0000"/>
                </a:solidFill>
              </a:rPr>
              <a:t> </a:t>
            </a:r>
            <a:r>
              <a:rPr lang="fa-IR" b="1" u="sng" dirty="0" smtClean="0">
                <a:solidFill>
                  <a:srgbClr val="FF0000"/>
                </a:solidFill>
              </a:rPr>
              <a:t>توصیف رفتار و منش فرد.</a:t>
            </a:r>
          </a:p>
          <a:p>
            <a:pPr algn="r" rtl="1">
              <a:buNone/>
            </a:pPr>
            <a:r>
              <a:rPr lang="fa-IR" dirty="0" smtClean="0"/>
              <a:t>برای نوشتن طرز رفتار و توصیف منش فرد می توان توضیحات را در نظر گرفت:</a:t>
            </a:r>
          </a:p>
          <a:p>
            <a:pPr algn="r" rtl="1">
              <a:buNone/>
            </a:pPr>
            <a:r>
              <a:rPr lang="fa-IR" dirty="0" smtClean="0"/>
              <a:t>رفتار: عجول،آرام،عصبی،مهربان،با گذشت،فداکار،کم حرف،زود رنج،صبور،زرنگ و...</a:t>
            </a:r>
          </a:p>
          <a:p>
            <a:pPr algn="r" rtl="1">
              <a:buNone/>
            </a:pPr>
            <a:r>
              <a:rPr lang="fa-IR" dirty="0" smtClean="0"/>
              <a:t>منش: ورزش دوست،اهل مطالعه،دیندار،خوش برخورد،هنر دوست،مردم دار و...</a:t>
            </a:r>
          </a:p>
          <a:p>
            <a:pPr algn="r" rtl="1">
              <a:buNone/>
            </a:pPr>
            <a:endParaRPr lang="fa-IR" dirty="0" smtClean="0"/>
          </a:p>
          <a:p>
            <a:pPr algn="r" rtl="1">
              <a:buNone/>
            </a:pPr>
            <a:endParaRPr lang="en-US" dirty="0"/>
          </a:p>
        </p:txBody>
      </p:sp>
    </p:spTree>
  </p:cSld>
  <p:clrMapOvr>
    <a:masterClrMapping/>
  </p:clrMapOvr>
  <p:transition spd="slow">
    <p:pull/>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781800"/>
          </a:xfrm>
        </p:spPr>
        <p:txBody>
          <a:bodyPr anchor="ctr">
            <a:normAutofit/>
          </a:bodyPr>
          <a:lstStyle/>
          <a:p>
            <a:pPr algn="r" rtl="1">
              <a:buNone/>
            </a:pPr>
            <a:r>
              <a:rPr lang="fa-IR" sz="2800" dirty="0" smtClean="0"/>
              <a:t>ج) </a:t>
            </a:r>
            <a:r>
              <a:rPr lang="fa-IR" sz="2800" b="1" u="sng" dirty="0" smtClean="0"/>
              <a:t>خاطره نویسی.</a:t>
            </a:r>
            <a:r>
              <a:rPr lang="fa-IR" sz="2800" dirty="0" smtClean="0"/>
              <a:t> یادداشت روزانه و خاطره نویسی علاوه بر ثبت و ضبط  رویداد های زندگی نوعی تمرین و ممارست در نویسندگی به شمار می آید. اگر دانش آموزان عادت کنند با  دقت وقایع و حوادث روزانه و خاطرات تلخ و شیرین خود را ثبت نمایند، درواقع هم تمرین نوشتن انجام می دهند و هم برتجربیات خود در نوشتن افزوده اند.</a:t>
            </a:r>
          </a:p>
        </p:txBody>
      </p:sp>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9144000" cy="6858000"/>
          </a:xfrm>
        </p:spPr>
        <p:txBody>
          <a:bodyPr anchor="ctr">
            <a:normAutofit/>
          </a:bodyPr>
          <a:lstStyle/>
          <a:p>
            <a:pPr marL="0" indent="0" algn="r" rtl="1">
              <a:buNone/>
            </a:pPr>
            <a:r>
              <a:rPr lang="fa-IR" sz="2800" dirty="0" smtClean="0"/>
              <a:t>**انشا مرحله نگارش فعال (خلاق) است که خود هدف غایی آموزش مهارت نوشتن است.</a:t>
            </a:r>
          </a:p>
          <a:p>
            <a:pPr marL="0" indent="0" algn="r" rtl="1">
              <a:buNone/>
            </a:pPr>
            <a:r>
              <a:rPr lang="fa-IR" sz="2800" dirty="0" smtClean="0"/>
              <a:t>در برنامه آموزش دبستانی نقش انشا این است که فرصت های لازم را برای دانش آموزان جهت یادگیری مهارت های متنوع نوشتن فعال فراهم کند.</a:t>
            </a:r>
          </a:p>
          <a:p>
            <a:pPr marL="0" indent="0" algn="r" rtl="1">
              <a:buNone/>
            </a:pPr>
            <a:r>
              <a:rPr lang="fa-IR" sz="2800" dirty="0" smtClean="0"/>
              <a:t>مانند نوشتن توصیفی،واقعه نگاری،خاطره نویسی ونامه نگاری شخصی.</a:t>
            </a:r>
            <a:endParaRPr lang="en-US" sz="2800" dirty="0"/>
          </a:p>
        </p:txBody>
      </p:sp>
    </p:spTree>
    <p:extLst>
      <p:ext uri="{BB962C8B-B14F-4D97-AF65-F5344CB8AC3E}">
        <p14:creationId xmlns:p14="http://schemas.microsoft.com/office/powerpoint/2010/main" val="2534637158"/>
      </p:ext>
    </p:extLst>
  </p:cSld>
  <p:clrMapOvr>
    <a:masterClrMapping/>
  </p:clrMapOvr>
  <p:transition spd="slow">
    <p:randomBar dir="ver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295400"/>
            <a:ext cx="9144000" cy="5562600"/>
          </a:xfrm>
        </p:spPr>
        <p:txBody>
          <a:bodyPr/>
          <a:lstStyle/>
          <a:p>
            <a:pPr algn="r" rtl="1">
              <a:buNone/>
            </a:pPr>
            <a:r>
              <a:rPr lang="fa-IR" sz="2800" dirty="0" smtClean="0"/>
              <a:t>د)</a:t>
            </a:r>
            <a:r>
              <a:rPr lang="fa-IR" sz="2800" b="1" u="sng" dirty="0" smtClean="0"/>
              <a:t> نامه نگاری</a:t>
            </a:r>
            <a:r>
              <a:rPr lang="fa-IR" sz="2800" dirty="0" smtClean="0"/>
              <a:t>.</a:t>
            </a:r>
          </a:p>
          <a:p>
            <a:pPr algn="r" rtl="1">
              <a:buNone/>
            </a:pPr>
            <a:r>
              <a:rPr lang="fa-IR" sz="2800" dirty="0" smtClean="0"/>
              <a:t>نامه نگاری درواقع از ضروری ترین مهارت های نوشتن فعال است که دانش آموزان باید از همان دوره دبستان با بخشی از آن،یعنی </a:t>
            </a:r>
            <a:r>
              <a:rPr lang="fa-IR" sz="2800" u="sng" dirty="0" smtClean="0"/>
              <a:t>«نامه نگاری شخصی»</a:t>
            </a:r>
            <a:r>
              <a:rPr lang="fa-IR" sz="2800" dirty="0" smtClean="0"/>
              <a:t> آشنا شوند و در مقاطع بعدی تحصیلی نامه نگاری اداری را بیاموزند.</a:t>
            </a:r>
          </a:p>
          <a:p>
            <a:pPr algn="r" rtl="1">
              <a:buNone/>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371600"/>
            <a:ext cx="9144000" cy="5486400"/>
          </a:xfrm>
        </p:spPr>
        <p:txBody>
          <a:bodyPr>
            <a:normAutofit/>
          </a:bodyPr>
          <a:lstStyle/>
          <a:p>
            <a:pPr algn="r" rtl="1">
              <a:buNone/>
            </a:pPr>
            <a:r>
              <a:rPr lang="fa-IR" sz="2400" dirty="0" smtClean="0"/>
              <a:t>ه) </a:t>
            </a:r>
            <a:r>
              <a:rPr lang="fa-IR" sz="3200" u="sng" dirty="0" smtClean="0"/>
              <a:t>تبدیل گفتار به نوشتار.</a:t>
            </a:r>
          </a:p>
          <a:p>
            <a:pPr algn="r" rtl="1">
              <a:buNone/>
            </a:pPr>
            <a:r>
              <a:rPr lang="fa-IR" sz="2400" dirty="0" smtClean="0"/>
              <a:t> در درس انشا می توان از ارتباط زبان شفاهی و مکتوب به خوبی استفاده کرد.دانش آموزان دبستان به طور طبیعی رشد زبانی خود را طی کرده اند و در ساعت متمادی ای از روز از زبان گفتاری استفاده می نمایند بنابراین ذخیره واژگانی و اطلاعات و تجربیات زبانی نسبتا خوبی برخوردارند. معلمان در درس انشا می توانند از این توانایی زبان گفتاری آنان برای تقویت زبان نوشتاری شان استفاده کنند.</a:t>
            </a:r>
            <a:endParaRPr lang="en-US" sz="2400" dirty="0"/>
          </a:p>
        </p:txBody>
      </p:sp>
    </p:spTree>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0" y="1447800"/>
            <a:ext cx="6553200" cy="4038601"/>
          </a:xfrm>
          <a:noFill/>
          <a:ln>
            <a:gradFill>
              <a:gsLst>
                <a:gs pos="0">
                  <a:srgbClr val="FFFFFF"/>
                </a:gs>
                <a:gs pos="16000">
                  <a:srgbClr val="1F1F1F"/>
                </a:gs>
                <a:gs pos="17999">
                  <a:srgbClr val="FFFFFF"/>
                </a:gs>
                <a:gs pos="42000">
                  <a:srgbClr val="636363"/>
                </a:gs>
                <a:gs pos="53000">
                  <a:srgbClr val="CFCFCF"/>
                </a:gs>
                <a:gs pos="66000">
                  <a:srgbClr val="CFCFCF"/>
                </a:gs>
                <a:gs pos="75999">
                  <a:srgbClr val="1F1F1F"/>
                </a:gs>
                <a:gs pos="78999">
                  <a:srgbClr val="FFFFFF"/>
                </a:gs>
                <a:gs pos="100000">
                  <a:srgbClr val="7F7F7F"/>
                </a:gs>
              </a:gsLst>
              <a:lin ang="5400000" scaled="0"/>
            </a:gradFill>
          </a:ln>
        </p:spPr>
        <p:txBody>
          <a:bodyPr>
            <a:normAutofit fontScale="85000" lnSpcReduction="20000"/>
          </a:bodyPr>
          <a:lstStyle/>
          <a:p>
            <a:pPr algn="r" rtl="1">
              <a:buNone/>
            </a:pPr>
            <a:r>
              <a:rPr lang="fa-IR" sz="2000" dirty="0" smtClean="0">
                <a:cs typeface="B Nazanin" panose="00000400000000000000" pitchFamily="2" charset="-78"/>
              </a:rPr>
              <a:t>روش های انشا نویسی</a:t>
            </a:r>
          </a:p>
          <a:p>
            <a:pPr algn="r" rtl="1">
              <a:buNone/>
            </a:pPr>
            <a:r>
              <a:rPr lang="fa-IR" sz="2600" b="1" dirty="0" smtClean="0">
                <a:cs typeface="B Nazanin" panose="00000400000000000000" pitchFamily="2" charset="-78"/>
              </a:rPr>
              <a:t>گسترشی</a:t>
            </a:r>
            <a:r>
              <a:rPr lang="fa-IR" sz="2600" dirty="0" smtClean="0">
                <a:cs typeface="B Nazanin" panose="00000400000000000000" pitchFamily="2" charset="-78"/>
              </a:rPr>
              <a:t>: در این روش،معلم یک جمله را میگوید و دانش آموزان با استفاده داز درک خود انشا را گسترش می دهند</a:t>
            </a:r>
            <a:r>
              <a:rPr lang="fa-IR" sz="3000" dirty="0" smtClean="0">
                <a:cs typeface="B Nazanin" panose="00000400000000000000" pitchFamily="2" charset="-78"/>
              </a:rPr>
              <a:t>.</a:t>
            </a:r>
          </a:p>
          <a:p>
            <a:pPr algn="r" rtl="1">
              <a:buNone/>
            </a:pPr>
            <a:r>
              <a:rPr lang="fa-IR" sz="2600" dirty="0" smtClean="0">
                <a:cs typeface="B Nazanin" panose="00000400000000000000" pitchFamily="2" charset="-78"/>
              </a:rPr>
              <a:t>مثال) شیری در جنگل زندگی میکرد ناگهان ...</a:t>
            </a:r>
          </a:p>
          <a:p>
            <a:pPr algn="r" rtl="1">
              <a:buNone/>
            </a:pPr>
            <a:r>
              <a:rPr lang="fa-IR" sz="2600" b="1" dirty="0" smtClean="0">
                <a:cs typeface="B Nazanin" panose="00000400000000000000" pitchFamily="2" charset="-78"/>
              </a:rPr>
              <a:t>کیسه جادویی</a:t>
            </a:r>
            <a:r>
              <a:rPr lang="fa-IR" sz="2600" dirty="0" smtClean="0">
                <a:cs typeface="B Nazanin" panose="00000400000000000000" pitchFamily="2" charset="-78"/>
              </a:rPr>
              <a:t>: در این روش آموزگار تعدادی شئ را در کیسه قرار داده و از سر گروه های دانش آموزان می خواهند که تعدادی اشیاء را از کیسه خارج کرده و هر گروه با توجه به اشیائی که در اختیارشان قرار گرفته جمله یا انشا بنویسند.حتی می شود این اشیا در ارتباط با درس های دیگر باشد.</a:t>
            </a:r>
          </a:p>
          <a:p>
            <a:pPr algn="r" rtl="1">
              <a:buNone/>
            </a:pPr>
            <a:r>
              <a:rPr lang="fa-IR" sz="2600" dirty="0" smtClean="0">
                <a:cs typeface="B Nazanin" panose="00000400000000000000" pitchFamily="2" charset="-78"/>
              </a:rPr>
              <a:t>مثل) ریشه،ساقه،برگ و...</a:t>
            </a:r>
            <a:endParaRPr lang="en-US" sz="2600" dirty="0">
              <a:cs typeface="B Nazanin" panose="00000400000000000000" pitchFamily="2" charset="-78"/>
            </a:endParaRPr>
          </a:p>
        </p:txBody>
      </p:sp>
      <p:sp>
        <p:nvSpPr>
          <p:cNvPr id="2" name="Rounded Rectangular Callout 1"/>
          <p:cNvSpPr/>
          <p:nvPr/>
        </p:nvSpPr>
        <p:spPr>
          <a:xfrm>
            <a:off x="6934200" y="1891145"/>
            <a:ext cx="983673" cy="381000"/>
          </a:xfrm>
          <a:prstGeom prst="wedgeRoundRectCallout">
            <a:avLst/>
          </a:prstGeom>
          <a:noFill/>
          <a:ln cmpd="sng">
            <a:gradFill flip="none" rotWithShape="1">
              <a:gsLst>
                <a:gs pos="0">
                  <a:srgbClr val="FF3399"/>
                </a:gs>
                <a:gs pos="25000">
                  <a:srgbClr val="FF6633"/>
                </a:gs>
                <a:gs pos="50000">
                  <a:srgbClr val="FFFF00"/>
                </a:gs>
                <a:gs pos="75000">
                  <a:srgbClr val="01A78F"/>
                </a:gs>
                <a:gs pos="100000">
                  <a:srgbClr val="3366FF"/>
                </a:gs>
              </a:gsLst>
              <a:lin ang="5400000" scaled="0"/>
              <a:tileRect/>
            </a:gra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ounded Rectangular Callout 3"/>
          <p:cNvSpPr/>
          <p:nvPr/>
        </p:nvSpPr>
        <p:spPr>
          <a:xfrm>
            <a:off x="6400799" y="3124200"/>
            <a:ext cx="1517073" cy="474519"/>
          </a:xfrm>
          <a:prstGeom prst="wedgeRoundRectCallout">
            <a:avLst/>
          </a:prstGeom>
          <a:noFill/>
          <a:ln>
            <a:gradFill>
              <a:gsLst>
                <a:gs pos="0">
                  <a:srgbClr val="FF3399"/>
                </a:gs>
                <a:gs pos="25000">
                  <a:srgbClr val="FF6633"/>
                </a:gs>
                <a:gs pos="50000">
                  <a:srgbClr val="FFFF00"/>
                </a:gs>
                <a:gs pos="75000">
                  <a:srgbClr val="01A78F"/>
                </a:gs>
                <a:gs pos="100000">
                  <a:srgbClr val="3366FF"/>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Bevel 6"/>
          <p:cNvSpPr/>
          <p:nvPr/>
        </p:nvSpPr>
        <p:spPr>
          <a:xfrm>
            <a:off x="5638800" y="1236518"/>
            <a:ext cx="2286000" cy="633845"/>
          </a:xfrm>
          <a:prstGeom prst="bevel">
            <a:avLst/>
          </a:prstGeom>
          <a:solidFill>
            <a:srgbClr val="00B050">
              <a:alpha val="34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2015733"/>
            <a:ext cx="9144000" cy="4842267"/>
          </a:xfrm>
        </p:spPr>
        <p:txBody>
          <a:bodyPr>
            <a:normAutofit/>
          </a:bodyPr>
          <a:lstStyle/>
          <a:p>
            <a:pPr algn="r" rtl="1">
              <a:buNone/>
            </a:pPr>
            <a:r>
              <a:rPr lang="fa-IR" sz="2400" b="1" dirty="0" smtClean="0"/>
              <a:t>بازی با تاس</a:t>
            </a:r>
            <a:r>
              <a:rPr lang="fa-IR" b="1" dirty="0" smtClean="0"/>
              <a:t>:</a:t>
            </a:r>
            <a:r>
              <a:rPr lang="fa-IR" sz="2400" dirty="0" smtClean="0"/>
              <a:t>دانش</a:t>
            </a:r>
            <a:r>
              <a:rPr lang="fa-IR" sz="2400" b="1" dirty="0" smtClean="0"/>
              <a:t> </a:t>
            </a:r>
            <a:r>
              <a:rPr lang="fa-IR" sz="2400" dirty="0" smtClean="0"/>
              <a:t>آموزان به گروه های دلخواه تقسیم شده و هر کدام به صورت تصادفی شماره گذاری می شوند (در صورتی که تعداد بچه ها از شش نفر بیشتر باشد،میتوان از تعداد تاس های بیشتری استفاده کرد)</a:t>
            </a:r>
          </a:p>
          <a:p>
            <a:pPr algn="r" rtl="1">
              <a:buNone/>
            </a:pPr>
            <a:r>
              <a:rPr lang="fa-IR" sz="2400" dirty="0" smtClean="0"/>
              <a:t>نکته. در مرحله بعد موضوعی در اختیار آنها گذاشته می شود.بعد از افتادن تاس ، هر شماره ای آمد،دانش آموزی که شماره آنرا دارد باید در ارتباط با موضوع،جمله بسازد.</a:t>
            </a:r>
            <a:endParaRPr lang="en-US" sz="2400" dirty="0"/>
          </a:p>
        </p:txBody>
      </p:sp>
      <p:sp>
        <p:nvSpPr>
          <p:cNvPr id="2" name="Rounded Rectangular Callout 1"/>
          <p:cNvSpPr/>
          <p:nvPr/>
        </p:nvSpPr>
        <p:spPr>
          <a:xfrm>
            <a:off x="7772400" y="2015733"/>
            <a:ext cx="1371600" cy="498867"/>
          </a:xfrm>
          <a:prstGeom prst="wedgeRoundRectCallout">
            <a:avLst/>
          </a:prstGeom>
          <a:noFill/>
          <a:ln>
            <a:gradFill>
              <a:gsLst>
                <a:gs pos="0">
                  <a:srgbClr val="FF3399"/>
                </a:gs>
                <a:gs pos="25000">
                  <a:srgbClr val="FF6633"/>
                </a:gs>
                <a:gs pos="50000">
                  <a:srgbClr val="FFFF00"/>
                </a:gs>
                <a:gs pos="75000">
                  <a:srgbClr val="01A78F"/>
                </a:gs>
                <a:gs pos="100000">
                  <a:srgbClr val="3366FF"/>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16247" y="1981200"/>
            <a:ext cx="6571343" cy="3450613"/>
          </a:xfrm>
        </p:spPr>
        <p:txBody>
          <a:bodyPr/>
          <a:lstStyle/>
          <a:p>
            <a:pPr lvl="1" algn="r" rtl="1">
              <a:buNone/>
            </a:pPr>
            <a:r>
              <a:rPr lang="fa-IR" sz="2400" b="1" dirty="0" smtClean="0"/>
              <a:t>جورچین: </a:t>
            </a:r>
            <a:r>
              <a:rPr lang="fa-IR" sz="1800" dirty="0" smtClean="0"/>
              <a:t>تعداد محدودی جمله را در ارتباط با یک موضوع به صورت جا به جا در اختیار دانش آموزان قرار داده و از آنها می خواهیم جمله ها را مرتب کنند.</a:t>
            </a:r>
          </a:p>
          <a:p>
            <a:pPr algn="r" rtl="1">
              <a:buNone/>
            </a:pPr>
            <a:endParaRPr lang="fa-IR" dirty="0" smtClean="0"/>
          </a:p>
          <a:p>
            <a:pPr algn="r" rtl="1">
              <a:buNone/>
            </a:pPr>
            <a:r>
              <a:rPr lang="fa-IR" sz="2400" b="1" dirty="0" smtClean="0"/>
              <a:t>تصویر خوانی</a:t>
            </a:r>
            <a:r>
              <a:rPr lang="fa-IR" dirty="0" smtClean="0"/>
              <a:t>:</a:t>
            </a:r>
            <a:r>
              <a:rPr lang="fa-IR" sz="2400" dirty="0" smtClean="0"/>
              <a:t> چند تصویر مرتبط به هم را به دانش آموزان نشان می دهیم و از انها می خواهیم تصاویر را مرتب کنند سپس عبارات کوتاه(داستانک) بنویسند.</a:t>
            </a:r>
            <a:endParaRPr lang="en-US" sz="2400" dirty="0"/>
          </a:p>
        </p:txBody>
      </p:sp>
      <p:sp>
        <p:nvSpPr>
          <p:cNvPr id="2" name="Rounded Rectangular Callout 1"/>
          <p:cNvSpPr/>
          <p:nvPr/>
        </p:nvSpPr>
        <p:spPr>
          <a:xfrm>
            <a:off x="6553200" y="2133600"/>
            <a:ext cx="1143000" cy="457200"/>
          </a:xfrm>
          <a:prstGeom prst="wedgeRoundRectCallout">
            <a:avLst/>
          </a:prstGeom>
          <a:noFill/>
          <a:ln>
            <a:gradFill>
              <a:gsLst>
                <a:gs pos="0">
                  <a:srgbClr val="FF3399"/>
                </a:gs>
                <a:gs pos="25000">
                  <a:srgbClr val="FF6633"/>
                </a:gs>
                <a:gs pos="50000">
                  <a:srgbClr val="FFFF00"/>
                </a:gs>
                <a:gs pos="75000">
                  <a:srgbClr val="01A78F"/>
                </a:gs>
                <a:gs pos="100000">
                  <a:srgbClr val="3366FF"/>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ounded Rectangular Callout 3"/>
          <p:cNvSpPr/>
          <p:nvPr/>
        </p:nvSpPr>
        <p:spPr>
          <a:xfrm>
            <a:off x="6539345" y="3796873"/>
            <a:ext cx="1600200" cy="381000"/>
          </a:xfrm>
          <a:prstGeom prst="wedgeRoundRectCallout">
            <a:avLst/>
          </a:prstGeom>
          <a:noFill/>
          <a:ln>
            <a:gradFill>
              <a:gsLst>
                <a:gs pos="0">
                  <a:srgbClr val="FF3399"/>
                </a:gs>
                <a:gs pos="25000">
                  <a:srgbClr val="FF6633"/>
                </a:gs>
                <a:gs pos="50000">
                  <a:srgbClr val="FFFF00"/>
                </a:gs>
                <a:gs pos="75000">
                  <a:srgbClr val="01A78F"/>
                </a:gs>
                <a:gs pos="100000">
                  <a:srgbClr val="3366FF"/>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spd="slow">
    <p:wheel spokes="1"/>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indent="0" algn="r" rtl="1">
              <a:buNone/>
            </a:pPr>
            <a:r>
              <a:rPr lang="fa-IR" dirty="0" smtClean="0"/>
              <a:t>تصویر یابی:</a:t>
            </a:r>
          </a:p>
          <a:p>
            <a:pPr indent="0" algn="r" rtl="1">
              <a:buNone/>
            </a:pPr>
            <a:r>
              <a:rPr lang="fa-IR" dirty="0" smtClean="0"/>
              <a:t>به این صورت که تصویری را روی تابلو می چسبانیم یا از تصویر کپی گرفته و به تعداد دانش آموزان میدهیم و از دانش آموزان می خواهیم هر چیزی را که در تصویر می بینند، با یک خط به بیرون کشیده و نام آنرا بنویسند.بعد از اینکه همه ی موارد نامگذاری شد،از دانش آموزان می خواهیم با استفاده از کلمات موجود در تصویر،یک انشا بنویسند.</a:t>
            </a:r>
            <a:endParaRPr lang="en-US" dirty="0"/>
          </a:p>
        </p:txBody>
      </p:sp>
      <p:sp>
        <p:nvSpPr>
          <p:cNvPr id="2" name="Rounded Rectangular Callout 1"/>
          <p:cNvSpPr/>
          <p:nvPr/>
        </p:nvSpPr>
        <p:spPr>
          <a:xfrm>
            <a:off x="6629400" y="2015733"/>
            <a:ext cx="1219200" cy="533400"/>
          </a:xfrm>
          <a:prstGeom prst="wedgeRoundRectCallout">
            <a:avLst/>
          </a:prstGeom>
          <a:noFill/>
          <a:ln>
            <a:gradFill>
              <a:gsLst>
                <a:gs pos="0">
                  <a:srgbClr val="FF3399"/>
                </a:gs>
                <a:gs pos="25000">
                  <a:srgbClr val="FF6633"/>
                </a:gs>
                <a:gs pos="50000">
                  <a:srgbClr val="FFFF00"/>
                </a:gs>
                <a:gs pos="75000">
                  <a:srgbClr val="01A78F"/>
                </a:gs>
                <a:gs pos="100000">
                  <a:srgbClr val="3366FF"/>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spd="slow">
    <p:randomBar dir="vert"/>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7010400"/>
          </a:xfrm>
        </p:spPr>
        <p:txBody>
          <a:bodyPr>
            <a:normAutofit/>
          </a:bodyPr>
          <a:lstStyle/>
          <a:p>
            <a:pPr indent="0" algn="r" rtl="1">
              <a:buNone/>
            </a:pPr>
            <a:r>
              <a:rPr lang="fa-IR" sz="2400" dirty="0" smtClean="0"/>
              <a:t>پرده را برداریم:</a:t>
            </a:r>
          </a:p>
          <a:p>
            <a:pPr indent="0" algn="ctr" rtl="1">
              <a:buNone/>
            </a:pPr>
            <a:r>
              <a:rPr lang="fa-IR" sz="2400" dirty="0" smtClean="0"/>
              <a:t>بگذاریم که احساس هوایی بخورد.</a:t>
            </a:r>
            <a:r>
              <a:rPr lang="en-US" sz="2400" dirty="0" smtClean="0"/>
              <a:t>				</a:t>
            </a:r>
            <a:r>
              <a:rPr lang="fa-IR" b="1" dirty="0" smtClean="0"/>
              <a:t>و در آخر</a:t>
            </a:r>
          </a:p>
          <a:p>
            <a:pPr indent="0" algn="r" rtl="1">
              <a:buNone/>
            </a:pPr>
            <a:r>
              <a:rPr lang="fa-IR" sz="2400" dirty="0" smtClean="0"/>
              <a:t>بگذاریم بلوغ ،زیر هر بوته که می خواهد بیتوته کند.</a:t>
            </a:r>
          </a:p>
          <a:p>
            <a:pPr indent="0" algn="r" rtl="1">
              <a:buNone/>
            </a:pPr>
            <a:r>
              <a:rPr lang="fa-IR" sz="2400" dirty="0" smtClean="0"/>
              <a:t>بگذاریم غریزه  پی بازی برود.</a:t>
            </a:r>
          </a:p>
          <a:p>
            <a:pPr indent="0" algn="r" rtl="1">
              <a:buNone/>
            </a:pPr>
            <a:r>
              <a:rPr lang="fa-IR" sz="2400" dirty="0" smtClean="0"/>
              <a:t>کفش ها را بکند، و به دنبال فصول از سر گل ها بپرد.</a:t>
            </a:r>
          </a:p>
          <a:p>
            <a:pPr indent="0" algn="r" rtl="1">
              <a:buNone/>
            </a:pPr>
            <a:r>
              <a:rPr lang="fa-IR" sz="2400" dirty="0" smtClean="0"/>
              <a:t>بگذاریم که تنهایی آواز بخواند.</a:t>
            </a:r>
          </a:p>
          <a:p>
            <a:pPr indent="0" algn="r" rtl="1">
              <a:buNone/>
            </a:pPr>
            <a:r>
              <a:rPr lang="fa-IR" sz="2400" dirty="0" smtClean="0"/>
              <a:t>چیز بنویسد.</a:t>
            </a:r>
          </a:p>
          <a:p>
            <a:pPr indent="0" algn="r" rtl="1">
              <a:buNone/>
            </a:pPr>
            <a:r>
              <a:rPr lang="fa-IR" sz="2400" dirty="0" smtClean="0"/>
              <a:t>ساده باشیم.</a:t>
            </a:r>
          </a:p>
          <a:p>
            <a:pPr indent="0" algn="r" rtl="1">
              <a:buNone/>
            </a:pPr>
            <a:r>
              <a:rPr lang="fa-IR" sz="2400" dirty="0" smtClean="0"/>
              <a:t>ساده باشیم چه در باجه ی یک بانک چه در زیردرخت.</a:t>
            </a:r>
          </a:p>
          <a:p>
            <a:pPr algn="r" rtl="1"/>
            <a:r>
              <a:rPr lang="fa-IR" sz="2400" b="1" u="sng" dirty="0" smtClean="0">
                <a:effectLst>
                  <a:outerShdw blurRad="38100" dist="38100" dir="2700000" algn="tl">
                    <a:srgbClr val="000000">
                      <a:alpha val="43137"/>
                    </a:srgbClr>
                  </a:outerShdw>
                </a:effectLst>
              </a:rPr>
              <a:t>برگزیده از شعر صدای پای آب،سهراب سپهری</a:t>
            </a:r>
          </a:p>
          <a:p>
            <a:pPr algn="r" rtl="1"/>
            <a:endParaRPr lang="fa-IR" dirty="0"/>
          </a:p>
          <a:p>
            <a:pPr algn="r" rtl="1"/>
            <a:endParaRPr lang="fa-IR" dirty="0" smtClean="0"/>
          </a:p>
          <a:p>
            <a:pPr algn="r" rtl="1"/>
            <a:endParaRPr lang="fa-IR" dirty="0"/>
          </a:p>
          <a:p>
            <a:pPr algn="r" rtl="1"/>
            <a:endParaRPr lang="fa-IR" dirty="0" smtClean="0"/>
          </a:p>
          <a:p>
            <a:pPr algn="r" rtl="1"/>
            <a:endParaRPr lang="fa-IR" dirty="0"/>
          </a:p>
          <a:p>
            <a:pPr algn="r" rtl="1"/>
            <a:endParaRPr lang="fa-IR" dirty="0" smtClean="0"/>
          </a:p>
          <a:p>
            <a:pPr algn="r" rtl="1"/>
            <a:endParaRPr lang="fa-IR" dirty="0"/>
          </a:p>
          <a:p>
            <a:pPr algn="r" rtl="1"/>
            <a:endParaRPr lang="fa-IR" dirty="0" smtClean="0"/>
          </a:p>
          <a:p>
            <a:pPr algn="r" rtl="1"/>
            <a:endParaRPr lang="fa-IR" dirty="0"/>
          </a:p>
          <a:p>
            <a:pPr algn="r" rtl="1"/>
            <a:endParaRPr lang="fa-IR" dirty="0" smtClean="0"/>
          </a:p>
          <a:p>
            <a:pPr algn="r" rtl="1"/>
            <a:endParaRPr lang="fa-IR" dirty="0"/>
          </a:p>
          <a:p>
            <a:pPr algn="r" rtl="1"/>
            <a:endParaRPr lang="fa-IR" dirty="0" smtClean="0"/>
          </a:p>
          <a:p>
            <a:pPr algn="r" rtl="1"/>
            <a:endParaRPr lang="fa-IR" dirty="0"/>
          </a:p>
          <a:p>
            <a:pPr algn="r" rtl="1"/>
            <a:endParaRPr lang="fa-IR" dirty="0" smtClean="0"/>
          </a:p>
          <a:p>
            <a:pPr algn="r" rtl="1"/>
            <a:endParaRPr lang="fa-IR" dirty="0"/>
          </a:p>
          <a:p>
            <a:pPr algn="r" rtl="1"/>
            <a:endParaRPr lang="fa-IR" dirty="0" smtClean="0"/>
          </a:p>
          <a:p>
            <a:pPr algn="r" rtl="1"/>
            <a:endParaRPr lang="fa-IR" dirty="0"/>
          </a:p>
          <a:p>
            <a:pPr algn="r" rtl="1"/>
            <a:endParaRPr lang="fa-IR" dirty="0" smtClean="0"/>
          </a:p>
          <a:p>
            <a:pPr algn="r" rtl="1"/>
            <a:endParaRPr lang="fa-IR" dirty="0"/>
          </a:p>
          <a:p>
            <a:pPr algn="r" rtl="1"/>
            <a:endParaRPr lang="fa-IR" dirty="0" smtClean="0"/>
          </a:p>
          <a:p>
            <a:pPr algn="r" rtl="1"/>
            <a:endParaRPr lang="fa-IR" dirty="0"/>
          </a:p>
          <a:p>
            <a:pPr indent="0" algn="r" rtl="1">
              <a:buNone/>
            </a:pPr>
            <a:endParaRPr lang="fa-IR" dirty="0" smtClean="0"/>
          </a:p>
        </p:txBody>
      </p:sp>
      <p:sp>
        <p:nvSpPr>
          <p:cNvPr id="4" name="Oval Callout 3"/>
          <p:cNvSpPr/>
          <p:nvPr/>
        </p:nvSpPr>
        <p:spPr>
          <a:xfrm>
            <a:off x="762000" y="304800"/>
            <a:ext cx="1524000" cy="1143000"/>
          </a:xfrm>
          <a:prstGeom prst="wedgeEllipseCallou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9150121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762000"/>
            <a:ext cx="7543800" cy="5105400"/>
          </a:xfrm>
          <a:noFill/>
        </p:spPr>
        <p:txBody>
          <a:bodyPr>
            <a:noAutofit/>
          </a:bodyPr>
          <a:lstStyle/>
          <a:p>
            <a:pPr indent="0" algn="ctr" rtl="1">
              <a:buNone/>
            </a:pPr>
            <a:r>
              <a:rPr lang="fa-IR" sz="19900" dirty="0" smtClean="0">
                <a:solidFill>
                  <a:srgbClr val="002060"/>
                </a:solidFill>
                <a:cs typeface="0 Aria" panose="00000400000000000000" pitchFamily="2" charset="-78"/>
              </a:rPr>
              <a:t>پایان</a:t>
            </a:r>
            <a:endParaRPr lang="en-US" sz="19900" dirty="0">
              <a:solidFill>
                <a:srgbClr val="002060"/>
              </a:solidFill>
              <a:cs typeface="0 Aria" panose="00000400000000000000" pitchFamily="2" charset="-78"/>
            </a:endParaRPr>
          </a:p>
        </p:txBody>
      </p:sp>
    </p:spTree>
    <p:extLst>
      <p:ext uri="{BB962C8B-B14F-4D97-AF65-F5344CB8AC3E}">
        <p14:creationId xmlns:p14="http://schemas.microsoft.com/office/powerpoint/2010/main" val="3742980293"/>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1" cy="6857999"/>
          </a:xfrm>
        </p:spPr>
        <p:txBody>
          <a:bodyPr anchor="ctr">
            <a:normAutofit/>
          </a:bodyPr>
          <a:lstStyle/>
          <a:p>
            <a:pPr marL="0" indent="0" algn="r" rtl="1">
              <a:buNone/>
            </a:pPr>
            <a:r>
              <a:rPr lang="fa-IR" sz="2400" dirty="0" smtClean="0"/>
              <a:t>برخی از ملزومات تسلط بر نوشتن فعال (انشا) در دوره دبستان عبارت اند از:</a:t>
            </a:r>
          </a:p>
          <a:p>
            <a:pPr marL="0" indent="0" algn="r" rtl="1">
              <a:buNone/>
            </a:pPr>
            <a:r>
              <a:rPr lang="fa-IR" sz="2400" dirty="0" smtClean="0"/>
              <a:t>الف) توانایی بکار گیری اطلاعات ،دانش ها و تجربیات خود</a:t>
            </a:r>
          </a:p>
          <a:p>
            <a:pPr marL="0" indent="0" algn="r" rtl="1">
              <a:buNone/>
            </a:pPr>
            <a:r>
              <a:rPr lang="fa-IR" sz="2400" dirty="0" smtClean="0"/>
              <a:t>ب) توانایی سازماندهی و نظم بخشی به افکار ، مقاصد و نگرش های  خود</a:t>
            </a:r>
          </a:p>
          <a:p>
            <a:pPr marL="0" indent="0" algn="r" rtl="1">
              <a:buNone/>
            </a:pPr>
            <a:r>
              <a:rPr lang="fa-IR" sz="2400" dirty="0" smtClean="0"/>
              <a:t>ج) توانایی بهره گیری صحیح از عناصر زبانی به منظور بیان نوشتاری افکار،مقاصد و احساست خود</a:t>
            </a:r>
          </a:p>
          <a:p>
            <a:pPr marL="0" indent="0" algn="r" rtl="1">
              <a:buNone/>
            </a:pPr>
            <a:r>
              <a:rPr lang="fa-IR" sz="2400" dirty="0" smtClean="0"/>
              <a:t>د) توانای  استفاده از علائم نشانه گذاری</a:t>
            </a:r>
            <a:endParaRPr lang="en-US" sz="2400" dirty="0"/>
          </a:p>
        </p:txBody>
      </p:sp>
    </p:spTree>
    <p:extLst>
      <p:ext uri="{BB962C8B-B14F-4D97-AF65-F5344CB8AC3E}">
        <p14:creationId xmlns:p14="http://schemas.microsoft.com/office/powerpoint/2010/main" val="1070495539"/>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9144000" cy="6857999"/>
          </a:xfrm>
        </p:spPr>
        <p:txBody>
          <a:bodyPr anchor="ctr">
            <a:normAutofit/>
          </a:bodyPr>
          <a:lstStyle/>
          <a:p>
            <a:pPr algn="just" rtl="1"/>
            <a:r>
              <a:rPr lang="fa-IR" sz="3200" dirty="0" smtClean="0">
                <a:cs typeface="B Badr" panose="00000400000000000000" pitchFamily="2" charset="-78"/>
              </a:rPr>
              <a:t>متاسفانه تاکنون در برنامه آموزش انشا در دوره دبستان آنچنان توجهی به فرایند نوشتاری نشده است و ساعات درس انشا با تمرکز بر «محصول نوشتار» اداره می شده است.درست مانند درس املا توجه به وجه آموزشی انشا نیز اندک بوده است و تنها به ارائه موضوع و خواندن انشا  های دانش آموزان اکتفا می شده است.</a:t>
            </a:r>
            <a:endParaRPr lang="en-US" sz="3200" dirty="0">
              <a:cs typeface="B Badr" panose="00000400000000000000" pitchFamily="2" charset="-78"/>
            </a:endParaRPr>
          </a:p>
        </p:txBody>
      </p:sp>
    </p:spTree>
    <p:extLst>
      <p:ext uri="{BB962C8B-B14F-4D97-AF65-F5344CB8AC3E}">
        <p14:creationId xmlns:p14="http://schemas.microsoft.com/office/powerpoint/2010/main" val="2703379053"/>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chor="ctr"/>
          <a:lstStyle/>
          <a:p>
            <a:pPr marL="0" indent="0" algn="r" rtl="1">
              <a:buNone/>
            </a:pPr>
            <a:r>
              <a:rPr lang="fa-IR" dirty="0" smtClean="0"/>
              <a:t>                  </a:t>
            </a:r>
            <a:r>
              <a:rPr lang="fa-IR" sz="2400" b="1" dirty="0" smtClean="0"/>
              <a:t>روش های آموزش انشا</a:t>
            </a:r>
          </a:p>
          <a:p>
            <a:pPr marL="0" indent="0" algn="r" rtl="1">
              <a:buNone/>
            </a:pPr>
            <a:r>
              <a:rPr lang="fa-IR" sz="2400" b="1" dirty="0" smtClean="0"/>
              <a:t>1. روش سنتی </a:t>
            </a:r>
          </a:p>
          <a:p>
            <a:pPr marL="0" indent="0" algn="r" rtl="1">
              <a:buNone/>
            </a:pPr>
            <a:r>
              <a:rPr lang="fa-IR" sz="2400" b="1" dirty="0" smtClean="0"/>
              <a:t>2. روش الگو های نوشتاری </a:t>
            </a:r>
          </a:p>
          <a:p>
            <a:pPr marL="0" indent="0" algn="r" rtl="1">
              <a:buNone/>
            </a:pPr>
            <a:r>
              <a:rPr lang="fa-IR" sz="2400" b="1" dirty="0" smtClean="0"/>
              <a:t>3. روش مراحل نگارش</a:t>
            </a:r>
          </a:p>
          <a:p>
            <a:pPr marL="0" indent="0" algn="r" rtl="1">
              <a:buNone/>
            </a:pPr>
            <a:r>
              <a:rPr lang="fa-IR" sz="2400" b="1" dirty="0" smtClean="0"/>
              <a:t>4. روش تلفیق جمله ها</a:t>
            </a:r>
          </a:p>
          <a:p>
            <a:pPr marL="0" indent="0" algn="r" rtl="1">
              <a:buNone/>
            </a:pPr>
            <a:r>
              <a:rPr lang="fa-IR" sz="2400" b="1" dirty="0" smtClean="0"/>
              <a:t>5. روش رابطه ها</a:t>
            </a:r>
          </a:p>
          <a:p>
            <a:pPr marL="0" indent="0" algn="r" rtl="1">
              <a:buNone/>
            </a:pPr>
            <a:r>
              <a:rPr lang="fa-IR" sz="2400" b="1" dirty="0" smtClean="0"/>
              <a:t>6. روش نظریه جهانی</a:t>
            </a:r>
          </a:p>
        </p:txBody>
      </p:sp>
      <p:sp>
        <p:nvSpPr>
          <p:cNvPr id="4" name="Cloud Callout 3"/>
          <p:cNvSpPr/>
          <p:nvPr/>
        </p:nvSpPr>
        <p:spPr>
          <a:xfrm>
            <a:off x="5181600" y="1066800"/>
            <a:ext cx="2667000" cy="1371600"/>
          </a:xfrm>
          <a:prstGeom prst="cloudCallout">
            <a:avLst/>
          </a:prstGeom>
          <a:noFill/>
          <a:ln cmpd="sng">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86342888"/>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3999" cy="6858000"/>
          </a:xfrm>
        </p:spPr>
        <p:txBody>
          <a:bodyPr anchor="ctr">
            <a:normAutofit/>
          </a:bodyPr>
          <a:lstStyle/>
          <a:p>
            <a:pPr marL="0" indent="0" algn="r" rtl="1">
              <a:buNone/>
            </a:pPr>
            <a:r>
              <a:rPr lang="fa-IR" sz="2800" b="1" u="sng" dirty="0" smtClean="0">
                <a:cs typeface="B Badr" panose="00000400000000000000" pitchFamily="2" charset="-78"/>
              </a:rPr>
              <a:t>1. </a:t>
            </a:r>
            <a:r>
              <a:rPr lang="fa-IR" sz="3600" b="1" u="sng" dirty="0" smtClean="0">
                <a:cs typeface="B Badr" panose="00000400000000000000" pitchFamily="2" charset="-78"/>
              </a:rPr>
              <a:t>روش </a:t>
            </a:r>
            <a:r>
              <a:rPr lang="fa-IR" sz="3600" b="1" u="sng" dirty="0" smtClean="0">
                <a:latin typeface="B Nazanin"/>
                <a:cs typeface="B Badr" panose="00000400000000000000" pitchFamily="2" charset="-78"/>
              </a:rPr>
              <a:t>سنتی</a:t>
            </a:r>
            <a:r>
              <a:rPr lang="fa-IR" sz="2800" b="1" dirty="0" smtClean="0">
                <a:cs typeface="B Badr" panose="00000400000000000000" pitchFamily="2" charset="-78"/>
              </a:rPr>
              <a:t>: این روش شامل یک برنامه بسیار ساده است بدین ترتیب که معلم،یک یا چند موضوع را انتخاب می کند و از دانش آموزان می خواهد درباره یک موضوع مطالبی بنویسند.سپس چند دانش آموز انشا های خود را در کلاس قرائت  می کنند و معلم به هر یک نمره هایی می دهد.</a:t>
            </a:r>
            <a:endParaRPr lang="en-US" sz="2800" b="1" dirty="0">
              <a:cs typeface="B Badr" panose="00000400000000000000" pitchFamily="2" charset="-78"/>
            </a:endParaRPr>
          </a:p>
        </p:txBody>
      </p:sp>
    </p:spTree>
    <p:extLst>
      <p:ext uri="{BB962C8B-B14F-4D97-AF65-F5344CB8AC3E}">
        <p14:creationId xmlns:p14="http://schemas.microsoft.com/office/powerpoint/2010/main" val="346324572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9144000" cy="7010399"/>
          </a:xfrm>
        </p:spPr>
        <p:txBody>
          <a:bodyPr anchor="ctr">
            <a:normAutofit/>
          </a:bodyPr>
          <a:lstStyle/>
          <a:p>
            <a:pPr marL="0" indent="0" algn="r" rtl="1">
              <a:buNone/>
            </a:pPr>
            <a:r>
              <a:rPr lang="fa-IR" sz="2400" b="1" dirty="0" smtClean="0">
                <a:cs typeface="B Badr" panose="00000400000000000000" pitchFamily="2" charset="-78"/>
              </a:rPr>
              <a:t>2.</a:t>
            </a:r>
            <a:r>
              <a:rPr lang="fa-IR" sz="2400" b="1" u="sng" dirty="0" smtClean="0">
                <a:cs typeface="B Badr" panose="00000400000000000000" pitchFamily="2" charset="-78"/>
              </a:rPr>
              <a:t> روش اگو های نوشتاری</a:t>
            </a:r>
            <a:r>
              <a:rPr lang="fa-IR" sz="2400" b="1" dirty="0" smtClean="0">
                <a:cs typeface="B Badr" panose="00000400000000000000" pitchFamily="2" charset="-78"/>
              </a:rPr>
              <a:t>: در این روش فرض بر این است که دانش آموزان قبل از اینکه از قدرت تفکر تثبیت شده ای برخوردار باشند می توانند تقلید از یک سبک نوشتاری را فرا بگیرند.معلم با ارائه انواع نوشته ها از دانش آموزان می خواهد به تکمیل،تفسیر،ساده کردن و بازنویسی آنها بپردازد. طبق این روش  دانش آموران پس از مواجهه شدن با متون از قبل نوشته شده با تقلید از آنها به نوشتن می پردازد.ایراد این روش این است که تا حد زیادی  به محصول نوشتار توجه دارد  و دانش آموزان را با فرایند نوشتار فعال درگیر نمی کند</a:t>
            </a:r>
            <a:r>
              <a:rPr lang="fa-IR" b="1" dirty="0" smtClean="0">
                <a:cs typeface="B Badr" panose="00000400000000000000" pitchFamily="2" charset="-78"/>
              </a:rPr>
              <a:t>.  </a:t>
            </a:r>
            <a:endParaRPr lang="en-US" b="1" dirty="0">
              <a:cs typeface="B Badr" panose="00000400000000000000" pitchFamily="2" charset="-78"/>
            </a:endParaRPr>
          </a:p>
        </p:txBody>
      </p:sp>
    </p:spTree>
    <p:extLst>
      <p:ext uri="{BB962C8B-B14F-4D97-AF65-F5344CB8AC3E}">
        <p14:creationId xmlns:p14="http://schemas.microsoft.com/office/powerpoint/2010/main" val="370942022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9144000" cy="6857999"/>
          </a:xfrm>
        </p:spPr>
        <p:txBody>
          <a:bodyPr anchor="ctr">
            <a:normAutofit/>
          </a:bodyPr>
          <a:lstStyle/>
          <a:p>
            <a:pPr marL="0" indent="0" algn="r" rtl="1">
              <a:buNone/>
            </a:pPr>
            <a:r>
              <a:rPr lang="fa-IR" sz="3200" b="1" dirty="0" smtClean="0">
                <a:cs typeface="B Badr" panose="00000400000000000000" pitchFamily="2" charset="-78"/>
              </a:rPr>
              <a:t>3. </a:t>
            </a:r>
            <a:r>
              <a:rPr lang="fa-IR" sz="3200" b="1" u="sng" dirty="0" smtClean="0">
                <a:cs typeface="B Badr" panose="00000400000000000000" pitchFamily="2" charset="-78"/>
              </a:rPr>
              <a:t>روش مراحل نگارش:</a:t>
            </a:r>
            <a:r>
              <a:rPr lang="fa-IR" sz="3200" b="1" dirty="0" smtClean="0">
                <a:cs typeface="B Badr" panose="00000400000000000000" pitchFamily="2" charset="-78"/>
              </a:rPr>
              <a:t> </a:t>
            </a:r>
            <a:r>
              <a:rPr lang="fa-IR" sz="2400" b="1" dirty="0" smtClean="0">
                <a:cs typeface="B Badr" panose="00000400000000000000" pitchFamily="2" charset="-78"/>
              </a:rPr>
              <a:t>این روش براین نظر استوار است که باید دانش آموزان را با فرایند نوشتاری آگاه کرد این روش وظیفه معلمان را در درس انشا به کار گیری این فرایند ها و آموزش آنها میداند. فرایند نوشتار را شامل سه مرحله دانسته اند:</a:t>
            </a:r>
          </a:p>
          <a:p>
            <a:pPr marL="0" indent="0" algn="r" rtl="1">
              <a:buNone/>
            </a:pPr>
            <a:r>
              <a:rPr lang="fa-IR" sz="2400" b="1" dirty="0" smtClean="0">
                <a:cs typeface="B Badr" panose="00000400000000000000" pitchFamily="2" charset="-78"/>
              </a:rPr>
              <a:t>الف) مرحله پیش از نگارش</a:t>
            </a:r>
          </a:p>
          <a:p>
            <a:pPr marL="0" indent="0" algn="r" rtl="1">
              <a:buNone/>
            </a:pPr>
            <a:r>
              <a:rPr lang="fa-IR" sz="2400" b="1" dirty="0" smtClean="0">
                <a:cs typeface="B Badr" panose="00000400000000000000" pitchFamily="2" charset="-78"/>
              </a:rPr>
              <a:t>ب) مرحله نگارش </a:t>
            </a:r>
          </a:p>
          <a:p>
            <a:pPr marL="0" indent="0" algn="r" rtl="1">
              <a:buNone/>
            </a:pPr>
            <a:r>
              <a:rPr lang="fa-IR" sz="2400" b="1" dirty="0" smtClean="0">
                <a:cs typeface="B Badr" panose="00000400000000000000" pitchFamily="2" charset="-78"/>
              </a:rPr>
              <a:t>ج) مرحله ویرایش و بازبینی</a:t>
            </a:r>
            <a:endParaRPr lang="en-US" sz="2400" b="1" dirty="0">
              <a:cs typeface="B Badr" panose="00000400000000000000" pitchFamily="2" charset="-78"/>
            </a:endParaRPr>
          </a:p>
        </p:txBody>
      </p:sp>
    </p:spTree>
    <p:extLst>
      <p:ext uri="{BB962C8B-B14F-4D97-AF65-F5344CB8AC3E}">
        <p14:creationId xmlns:p14="http://schemas.microsoft.com/office/powerpoint/2010/main" val="838923267"/>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9144000" cy="6857999"/>
          </a:xfrm>
        </p:spPr>
        <p:txBody>
          <a:bodyPr anchor="ctr">
            <a:normAutofit/>
          </a:bodyPr>
          <a:lstStyle/>
          <a:p>
            <a:pPr algn="r" rtl="1"/>
            <a:r>
              <a:rPr lang="fa-IR" sz="2400" dirty="0" smtClean="0"/>
              <a:t>الف)</a:t>
            </a:r>
            <a:r>
              <a:rPr lang="fa-IR" sz="2400" dirty="0" smtClean="0">
                <a:effectLst>
                  <a:outerShdw blurRad="38100" dist="38100" dir="2700000" algn="tl">
                    <a:srgbClr val="000000">
                      <a:alpha val="43137"/>
                    </a:srgbClr>
                  </a:outerShdw>
                </a:effectLst>
              </a:rPr>
              <a:t> مرحله پیش از نگارش</a:t>
            </a:r>
            <a:r>
              <a:rPr lang="fa-IR" sz="2400" dirty="0" smtClean="0"/>
              <a:t>. در این مرحله دانش آموزان آمادگی لازم را برای نوشتن انشا بدست می آورند.این مرحله را مرحله </a:t>
            </a:r>
            <a:r>
              <a:rPr lang="fa-IR" sz="2400" u="sng" dirty="0" smtClean="0"/>
              <a:t>«برنامه ریزی »</a:t>
            </a:r>
            <a:r>
              <a:rPr lang="fa-IR" sz="2400" dirty="0" smtClean="0"/>
              <a:t>می نامیم.</a:t>
            </a:r>
          </a:p>
          <a:p>
            <a:pPr algn="r" rtl="1"/>
            <a:r>
              <a:rPr lang="fa-IR" sz="2400" dirty="0" smtClean="0"/>
              <a:t>ب)</a:t>
            </a:r>
            <a:r>
              <a:rPr lang="fa-IR" sz="2400" dirty="0" smtClean="0">
                <a:effectLst>
                  <a:outerShdw blurRad="38100" dist="38100" dir="2700000" algn="tl">
                    <a:srgbClr val="000000">
                      <a:alpha val="43137"/>
                    </a:srgbClr>
                  </a:outerShdw>
                </a:effectLst>
              </a:rPr>
              <a:t> مرحله نگارش</a:t>
            </a:r>
            <a:r>
              <a:rPr lang="fa-IR" sz="2400" dirty="0" smtClean="0"/>
              <a:t>. در این مرحله معلم کلاس را به یک کارگاه هنری_آموزشی تبدیل میکند و با انتخاب موضوعی واحد یا چند موضوع،ضمن آموزش نگارش به دانش آموزان  بر </a:t>
            </a:r>
            <a:r>
              <a:rPr lang="fa-IR" sz="2400" u="sng" dirty="0" smtClean="0"/>
              <a:t>«چگونگی نوشتن»</a:t>
            </a:r>
            <a:r>
              <a:rPr lang="fa-IR" sz="2400" dirty="0" smtClean="0"/>
              <a:t> آنها نظارت  می کند و در حین کار ایرادات آنها را گوشزد می کند.</a:t>
            </a:r>
          </a:p>
        </p:txBody>
      </p:sp>
    </p:spTree>
    <p:extLst>
      <p:ext uri="{BB962C8B-B14F-4D97-AF65-F5344CB8AC3E}">
        <p14:creationId xmlns:p14="http://schemas.microsoft.com/office/powerpoint/2010/main" val="2788885066"/>
      </p:ext>
    </p:extLst>
  </p:cSld>
  <p:clrMapOvr>
    <a:masterClrMapping/>
  </p:clrMapOvr>
  <p:transition spd="slow">
    <p:randomBar dir="vert"/>
  </p:transition>
  <p:timing>
    <p:tnLst>
      <p:par>
        <p:cTn id="1" dur="indefinite" restart="never" nodeType="tmRoot"/>
      </p:par>
    </p:tnLst>
  </p:timing>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TM10001114[[fn=Gallery]]</Template>
  <TotalTime>364</TotalTime>
  <Words>1553</Words>
  <Application>Microsoft Office PowerPoint</Application>
  <PresentationFormat>On-screen Show (4:3)</PresentationFormat>
  <Paragraphs>108</Paragraphs>
  <Slides>27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27</vt:i4>
      </vt:variant>
    </vt:vector>
  </HeadingPairs>
  <TitlesOfParts>
    <vt:vector size="35" baseType="lpstr">
      <vt:lpstr>0 Aria</vt:lpstr>
      <vt:lpstr>2  Shadi</vt:lpstr>
      <vt:lpstr>Arial</vt:lpstr>
      <vt:lpstr>B Badr</vt:lpstr>
      <vt:lpstr>B Nazanin</vt:lpstr>
      <vt:lpstr>Davat</vt:lpstr>
      <vt:lpstr>Gill Sans MT</vt:lpstr>
      <vt:lpstr>Gallery</vt:lpstr>
      <vt:lpstr>بسم الله الرحمن الرحیم      موضوع: انشا و روش های آموزش آن</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Kargah1-11</dc:creator>
  <cp:lastModifiedBy>Bamdadi</cp:lastModifiedBy>
  <cp:revision>54</cp:revision>
  <dcterms:created xsi:type="dcterms:W3CDTF">2019-10-14T10:06:30Z</dcterms:created>
  <dcterms:modified xsi:type="dcterms:W3CDTF">2020-04-15T13:34:49Z</dcterms:modified>
</cp:coreProperties>
</file>