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5" r:id="rId7"/>
    <p:sldId id="266" r:id="rId8"/>
    <p:sldId id="267" r:id="rId9"/>
    <p:sldId id="268" r:id="rId10"/>
    <p:sldId id="269" r:id="rId11"/>
    <p:sldId id="274" r:id="rId12"/>
    <p:sldId id="275" r:id="rId13"/>
    <p:sldId id="272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94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D7D2-0693-4D06-AAB7-060A75CB0605}" type="datetimeFigureOut">
              <a:rPr lang="en-US" smtClean="0"/>
              <a:t>2020-04-19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9A41-008F-4D8E-BB09-5ACDD15FF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05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D7D2-0693-4D06-AAB7-060A75CB0605}" type="datetimeFigureOut">
              <a:rPr lang="en-US" smtClean="0"/>
              <a:t>2020-04-19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9A41-008F-4D8E-BB09-5ACDD15FF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13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D7D2-0693-4D06-AAB7-060A75CB0605}" type="datetimeFigureOut">
              <a:rPr lang="en-US" smtClean="0"/>
              <a:t>2020-04-19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9A41-008F-4D8E-BB09-5ACDD15FF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718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D7D2-0693-4D06-AAB7-060A75CB0605}" type="datetimeFigureOut">
              <a:rPr lang="en-US" smtClean="0"/>
              <a:t>2020-04-19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9A41-008F-4D8E-BB09-5ACDD15FF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884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D7D2-0693-4D06-AAB7-060A75CB0605}" type="datetimeFigureOut">
              <a:rPr lang="en-US" smtClean="0"/>
              <a:t>2020-04-19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9A41-008F-4D8E-BB09-5ACDD15FF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497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D7D2-0693-4D06-AAB7-060A75CB0605}" type="datetimeFigureOut">
              <a:rPr lang="en-US" smtClean="0"/>
              <a:t>2020-04-19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9A41-008F-4D8E-BB09-5ACDD15FF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32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D7D2-0693-4D06-AAB7-060A75CB0605}" type="datetimeFigureOut">
              <a:rPr lang="en-US" smtClean="0"/>
              <a:t>2020-04-19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9A41-008F-4D8E-BB09-5ACDD15FF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82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D7D2-0693-4D06-AAB7-060A75CB0605}" type="datetimeFigureOut">
              <a:rPr lang="en-US" smtClean="0"/>
              <a:t>2020-04-19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9A41-008F-4D8E-BB09-5ACDD15FF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26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D7D2-0693-4D06-AAB7-060A75CB0605}" type="datetimeFigureOut">
              <a:rPr lang="en-US" smtClean="0"/>
              <a:t>2020-04-19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9A41-008F-4D8E-BB09-5ACDD15FF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693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D7D2-0693-4D06-AAB7-060A75CB0605}" type="datetimeFigureOut">
              <a:rPr lang="en-US" smtClean="0"/>
              <a:t>2020-04-19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9A41-008F-4D8E-BB09-5ACDD15FF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077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D7D2-0693-4D06-AAB7-060A75CB0605}" type="datetimeFigureOut">
              <a:rPr lang="en-US" smtClean="0"/>
              <a:t>2020-04-19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9A41-008F-4D8E-BB09-5ACDD15FF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02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BD7D2-0693-4D06-AAB7-060A75CB0605}" type="datetimeFigureOut">
              <a:rPr lang="en-US" smtClean="0"/>
              <a:t>2020-04-19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89A41-008F-4D8E-BB09-5ACDD15FF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98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2.png"/><Relationship Id="rId11" Type="http://schemas.openxmlformats.org/officeDocument/2006/relationships/image" Target="../media/image1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.png"/><Relationship Id="rId5" Type="http://schemas.openxmlformats.org/officeDocument/2006/relationships/image" Target="../media/image28.png"/><Relationship Id="rId4" Type="http://schemas.openxmlformats.org/officeDocument/2006/relationships/image" Target="../media/image2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533400"/>
            <a:ext cx="7772400" cy="1470025"/>
          </a:xfrm>
        </p:spPr>
        <p:txBody>
          <a:bodyPr>
            <a:normAutofit fontScale="90000"/>
          </a:bodyPr>
          <a:lstStyle/>
          <a:p>
            <a:pPr rtl="1"/>
            <a:r>
              <a:rPr lang="fa-IR" sz="3600" b="1" dirty="0" smtClean="0"/>
              <a:t/>
            </a:r>
            <a:br>
              <a:rPr lang="fa-IR" sz="3600" b="1" dirty="0" smtClean="0"/>
            </a:br>
            <a:r>
              <a:rPr lang="fa-IR" sz="3600" b="1" dirty="0" smtClean="0"/>
              <a:t/>
            </a:r>
            <a:br>
              <a:rPr lang="fa-IR" sz="3600" b="1" dirty="0" smtClean="0"/>
            </a:br>
            <a:r>
              <a:rPr lang="fa-IR" sz="3600" b="1" dirty="0"/>
              <a:t/>
            </a:r>
            <a:br>
              <a:rPr lang="fa-IR" sz="3600" b="1" dirty="0"/>
            </a:br>
            <a:r>
              <a:rPr lang="fa-IR" sz="3600" b="1" dirty="0" smtClean="0"/>
              <a:t/>
            </a:r>
            <a:br>
              <a:rPr lang="fa-IR" sz="3600" b="1" dirty="0" smtClean="0"/>
            </a:br>
            <a:r>
              <a:rPr lang="fa-IR" sz="3600" b="1" dirty="0"/>
              <a:t/>
            </a:r>
            <a:br>
              <a:rPr lang="fa-IR" sz="3600" b="1" dirty="0"/>
            </a:br>
            <a:r>
              <a:rPr lang="fa-IR" sz="3600" b="1" dirty="0" smtClean="0"/>
              <a:t/>
            </a:r>
            <a:br>
              <a:rPr lang="fa-IR" sz="3600" b="1" dirty="0" smtClean="0"/>
            </a:br>
            <a:r>
              <a:rPr lang="fa-IR" sz="6000" b="1" dirty="0" smtClean="0"/>
              <a:t>فصل دوم</a:t>
            </a:r>
            <a:r>
              <a:rPr lang="fa-IR" sz="3600" b="1" dirty="0" smtClean="0"/>
              <a:t/>
            </a:r>
            <a:br>
              <a:rPr lang="fa-IR" sz="3600" b="1" dirty="0" smtClean="0"/>
            </a:br>
            <a:r>
              <a:rPr lang="fa-IR" sz="3600" b="1" dirty="0" smtClean="0"/>
              <a:t/>
            </a:r>
            <a:br>
              <a:rPr lang="fa-IR" sz="3600" b="1" dirty="0" smtClean="0"/>
            </a:br>
            <a:r>
              <a:rPr lang="fa-IR" sz="3600" b="1" dirty="0"/>
              <a:t/>
            </a:r>
            <a:br>
              <a:rPr lang="fa-IR" sz="3600" b="1" dirty="0"/>
            </a:br>
            <a:r>
              <a:rPr lang="fa-IR" sz="5300" b="1" dirty="0" smtClean="0"/>
              <a:t>دینامیک نسبیتی</a:t>
            </a:r>
            <a:br>
              <a:rPr lang="fa-IR" sz="5300" b="1" dirty="0" smtClean="0"/>
            </a:br>
            <a:r>
              <a:rPr lang="fa-IR" sz="5300" b="1" dirty="0" smtClean="0"/>
              <a:t/>
            </a:r>
            <a:br>
              <a:rPr lang="fa-IR" sz="5300" b="1" dirty="0" smtClean="0"/>
            </a:br>
            <a:r>
              <a:rPr lang="fa-IR" sz="5300" b="1" dirty="0" smtClean="0"/>
              <a:t>مفهوم فضا و زمان</a:t>
            </a:r>
            <a:endParaRPr lang="en-US" sz="53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rtl="1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872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63"/>
    </mc:Choice>
    <mc:Fallback>
      <p:transition spd="slow" advTm="23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حد کلاسیک تبدیلات لورنتس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0" y="1905000"/>
                <a:ext cx="8116261" cy="9571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𝑣</m:t>
                    </m:r>
                    <m:r>
                      <a:rPr lang="en-US" i="1">
                        <a:latin typeface="Cambria Math"/>
                      </a:rPr>
                      <m:t>≪</m:t>
                    </m:r>
                    <m:r>
                      <a:rPr lang="en-US" i="1">
                        <a:latin typeface="Cambria Math"/>
                      </a:rPr>
                      <m:t>𝑐</m:t>
                    </m:r>
                    <m:r>
                      <a:rPr lang="en-US" i="1">
                        <a:latin typeface="Cambria Math"/>
                      </a:rPr>
                      <m:t>→(</m:t>
                    </m:r>
                    <m:r>
                      <a:rPr lang="en-US" i="1">
                        <a:latin typeface="Cambria Math"/>
                      </a:rPr>
                      <m:t>𝛾</m:t>
                    </m:r>
                    <m:r>
                      <a:rPr lang="en-US" i="1">
                        <a:latin typeface="Cambria Math"/>
                      </a:rPr>
                      <m:t>→</m:t>
                    </m:r>
                    <m:r>
                      <a:rPr lang="en-US" i="1">
                        <a:latin typeface="Cambria Math"/>
                      </a:rPr>
                      <m:t>1</m:t>
                    </m:r>
                    <m:r>
                      <a:rPr lang="en-US" i="1">
                        <a:latin typeface="Cambria Math"/>
                      </a:rPr>
                      <m:t>)</m:t>
                    </m:r>
                  </m:oMath>
                </a14:m>
                <a:r>
                  <a:rPr lang="fa-IR" dirty="0" smtClean="0"/>
                  <a:t>در حد کلاسیک وقتی سرعت نسبی دو دستگاه خیلی کوچکتر از سرعت نور باشد </a:t>
                </a:r>
              </a:p>
              <a:p>
                <a:pPr algn="r" rtl="1"/>
                <a:endParaRPr lang="fa-IR" dirty="0"/>
              </a:p>
              <a:p>
                <a:pPr algn="r" rtl="1"/>
                <a:r>
                  <a:rPr lang="fa-IR" dirty="0" smtClean="0"/>
                  <a:t>تبدیلات لورنتس به تبدیلات گالیله میل میکند.</a:t>
                </a:r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905000"/>
                <a:ext cx="8116261" cy="957121"/>
              </a:xfrm>
              <a:prstGeom prst="rect">
                <a:avLst/>
              </a:prstGeom>
              <a:blipFill rotWithShape="1">
                <a:blip r:embed="rId4"/>
                <a:stretch>
                  <a:fillRect t="-3185" r="-601" b="-4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48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85"/>
    </mc:Choice>
    <mc:Fallback>
      <p:transition spd="slow" advTm="24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200" b="1" dirty="0" smtClean="0"/>
              <a:t>بازه های فضا و زمان در فیزیک نسبیتی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540" y="1828800"/>
            <a:ext cx="145646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7" y="2438400"/>
            <a:ext cx="319087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022" y="3200400"/>
            <a:ext cx="911802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665" y="3694401"/>
            <a:ext cx="195262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231" y="3571009"/>
            <a:ext cx="241458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762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845"/>
    </mc:Choice>
    <mc:Fallback>
      <p:transition spd="slow" advTm="99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95400"/>
            <a:ext cx="32385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286000"/>
            <a:ext cx="21907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505200"/>
            <a:ext cx="1076325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495800"/>
            <a:ext cx="176212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34345" y="4624365"/>
            <a:ext cx="167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dirty="0" smtClean="0"/>
              <a:t>انبساط زمان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82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689"/>
    </mc:Choice>
    <mc:Fallback>
      <p:transition spd="slow" advTm="61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200" b="1" dirty="0" smtClean="0"/>
              <a:t>مخروط نوری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143000"/>
            <a:ext cx="6067425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" y="2009775"/>
            <a:ext cx="52578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" y="2514600"/>
            <a:ext cx="3943350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17" y="2873086"/>
            <a:ext cx="3676650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582" y="2990850"/>
            <a:ext cx="809625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" y="3229840"/>
            <a:ext cx="3657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582" y="3281362"/>
            <a:ext cx="704850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92706"/>
            <a:ext cx="28479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1" y="3983181"/>
            <a:ext cx="2886075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37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921"/>
    </mc:Choice>
    <mc:Fallback>
      <p:transition spd="slow" advTm="346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sz="3200" b="1" dirty="0" smtClean="0"/>
              <a:t>اصول نسبیت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تبدیلات گالیله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r" rtl="1"/>
            <a:r>
              <a:rPr lang="fa-IR" dirty="0" smtClean="0">
                <a:solidFill>
                  <a:srgbClr val="FF0000"/>
                </a:solidFill>
              </a:rPr>
              <a:t>اصل اول : </a:t>
            </a:r>
            <a:r>
              <a:rPr lang="fa-IR" dirty="0" smtClean="0"/>
              <a:t>در تمام دستگاه های اینرسی قوانین فیزیکی یا کاملا یکسان هستند و یا شکل ریاضی یکسانی دارند.</a:t>
            </a:r>
          </a:p>
          <a:p>
            <a:pPr algn="r" rtl="1"/>
            <a:endParaRPr lang="fa-IR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3429000"/>
            <a:ext cx="400050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4" y="2161309"/>
            <a:ext cx="1752600" cy="1267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891" y="2971800"/>
            <a:ext cx="1546514" cy="1191491"/>
          </a:xfrm>
          <a:prstGeom prst="rect">
            <a:avLst/>
          </a:prstGeom>
          <a:gradFill>
            <a:gsLst>
              <a:gs pos="49218">
                <a:srgbClr val="C0CFEB"/>
              </a:gs>
              <a:gs pos="48437">
                <a:srgbClr val="BDCCE8"/>
              </a:gs>
              <a:gs pos="46875">
                <a:srgbClr val="B7C7E3"/>
              </a:gs>
              <a:gs pos="43750">
                <a:srgbClr val="ACBCD8"/>
              </a:gs>
              <a:gs pos="37500">
                <a:srgbClr val="96A6C2"/>
              </a:gs>
              <a:gs pos="25000">
                <a:srgbClr val="697B96"/>
              </a:gs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/>
        </p:spPr>
      </p:pic>
      <p:cxnSp>
        <p:nvCxnSpPr>
          <p:cNvPr id="6" name="Straight Arrow Connector 5"/>
          <p:cNvCxnSpPr/>
          <p:nvPr/>
        </p:nvCxnSpPr>
        <p:spPr>
          <a:xfrm>
            <a:off x="1828800" y="3183082"/>
            <a:ext cx="609600" cy="245918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64" y="4843462"/>
            <a:ext cx="1371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H="1">
            <a:off x="1794164" y="4174980"/>
            <a:ext cx="457200" cy="457200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7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984"/>
    </mc:Choice>
    <mc:Fallback>
      <p:transition spd="slow" advTm="176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200" b="1" dirty="0" smtClean="0"/>
              <a:t>تحقیق قانون بقا اندازه حرکت خطی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در دستگاه </a:t>
            </a:r>
            <a:r>
              <a:rPr lang="en-US" dirty="0" smtClean="0"/>
              <a:t>S2</a:t>
            </a:r>
            <a:r>
              <a:rPr lang="fa-IR" dirty="0" smtClean="0"/>
              <a:t> پایستگی اندازه حرکت :</a:t>
            </a:r>
            <a:endParaRPr lang="en-US" dirty="0" smtClean="0"/>
          </a:p>
          <a:p>
            <a:pPr algn="r" rtl="1"/>
            <a:endParaRPr lang="en-US" dirty="0"/>
          </a:p>
          <a:p>
            <a:pPr algn="r" rtl="1"/>
            <a:endParaRPr lang="en-US" dirty="0" smtClean="0"/>
          </a:p>
          <a:p>
            <a:pPr algn="r" rt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564" y="1600200"/>
            <a:ext cx="4410075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14600"/>
            <a:ext cx="2895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89" y="3592657"/>
            <a:ext cx="4143375" cy="598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own Arrow 4"/>
          <p:cNvSpPr/>
          <p:nvPr/>
        </p:nvSpPr>
        <p:spPr>
          <a:xfrm>
            <a:off x="1981044" y="4343400"/>
            <a:ext cx="484632" cy="68580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410200"/>
            <a:ext cx="2743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75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269"/>
    </mc:Choice>
    <mc:Fallback>
      <p:transition spd="slow" advTm="211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200" b="1" dirty="0" smtClean="0"/>
              <a:t>ناوردایی قانون های نیویتون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1800" b="1" dirty="0" smtClean="0"/>
              <a:t>پایستگی اندازه حرکت خطی</a:t>
            </a:r>
          </a:p>
          <a:p>
            <a:pPr algn="r" rtl="1"/>
            <a:endParaRPr lang="fa-IR" sz="1800" b="1" dirty="0"/>
          </a:p>
          <a:p>
            <a:pPr algn="r" rtl="1"/>
            <a:endParaRPr lang="fa-IR" sz="1800" b="1" dirty="0" smtClean="0"/>
          </a:p>
          <a:p>
            <a:pPr algn="r" rtl="1"/>
            <a:endParaRPr lang="fa-IR" sz="1800" b="1" dirty="0"/>
          </a:p>
          <a:p>
            <a:pPr marL="0" indent="0" algn="r" rtl="1">
              <a:buNone/>
            </a:pPr>
            <a:endParaRPr lang="en-US" sz="1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447" y="1485900"/>
            <a:ext cx="2133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902" y="2209800"/>
            <a:ext cx="2094201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43137"/>
            <a:ext cx="1365972" cy="619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057" y="3081336"/>
            <a:ext cx="181278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066616"/>
            <a:ext cx="2046361" cy="548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040" y="3962400"/>
            <a:ext cx="831923" cy="457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101935"/>
            <a:ext cx="1219200" cy="536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>
            <a:stCxn id="3075" idx="3"/>
            <a:endCxn id="3076" idx="1"/>
          </p:cNvCxnSpPr>
          <p:nvPr/>
        </p:nvCxnSpPr>
        <p:spPr>
          <a:xfrm>
            <a:off x="5330103" y="2552700"/>
            <a:ext cx="384897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077" idx="2"/>
          </p:cNvCxnSpPr>
          <p:nvPr/>
        </p:nvCxnSpPr>
        <p:spPr>
          <a:xfrm>
            <a:off x="3261447" y="3581399"/>
            <a:ext cx="472353" cy="45720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4876801" y="3733800"/>
            <a:ext cx="645750" cy="304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267848" y="4419599"/>
            <a:ext cx="0" cy="68233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158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626"/>
    </mc:Choice>
    <mc:Fallback>
      <p:transition spd="slow" advTm="122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200" b="1" dirty="0" smtClean="0"/>
              <a:t>ناوردایی قانون بقا انرژی</a:t>
            </a:r>
            <a:endParaRPr lang="en-US" sz="32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32" y="1627907"/>
            <a:ext cx="3962400" cy="810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5" y="2514600"/>
            <a:ext cx="555307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91000"/>
            <a:ext cx="4038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66159"/>
            <a:ext cx="4495800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30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441"/>
    </mc:Choice>
    <mc:Fallback>
      <p:transition spd="slow" advTm="64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sz="3200" b="1" dirty="0" smtClean="0"/>
              <a:t>اصل دوم نسبیت و تبدیلات لورنتس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b="1" dirty="0" smtClean="0"/>
              <a:t>شکست تبدیلات گالیله با اندازه گیری سرعت نور توسط مایکلسون و مورلی-تبدیلات لورنتز  </a:t>
            </a:r>
            <a:endParaRPr lang="en-US" dirty="0" smtClean="0"/>
          </a:p>
          <a:p>
            <a:pPr algn="r" rtl="1"/>
            <a:r>
              <a:rPr lang="fa-IR" dirty="0" smtClean="0"/>
              <a:t>اصل دوم: سرعت نور در تمام دستگاههای مرجع اینرسی یکسان است.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33800"/>
            <a:ext cx="2971800" cy="222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4267200" y="4267200"/>
            <a:ext cx="0" cy="1295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705600" y="4267200"/>
            <a:ext cx="0" cy="106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7200" y="5562600"/>
            <a:ext cx="1752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705600" y="5334000"/>
            <a:ext cx="1600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419600" y="3929041"/>
                <a:ext cx="4876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𝑆</m:t>
                      </m:r>
                      <m:r>
                        <a:rPr lang="en-US" b="0" i="1" smtClean="0"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3929041"/>
                <a:ext cx="487633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705600" y="3944356"/>
                <a:ext cx="4876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𝑆</m:t>
                      </m:r>
                      <m:r>
                        <a:rPr lang="en-US" b="0" i="1" smtClean="0">
                          <a:latin typeface="Cambria Math"/>
                        </a:rPr>
                        <m:t>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0" y="3944356"/>
                <a:ext cx="487633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6705600" y="4431268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638724" y="5958548"/>
                <a:ext cx="3794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𝑍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8724" y="5958548"/>
                <a:ext cx="379463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5996916" y="5281136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227142" y="5206030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3581400" y="5571898"/>
            <a:ext cx="685800" cy="5241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019800" y="5334000"/>
            <a:ext cx="685800" cy="76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419600" y="4313688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921131" y="4754046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638800" y="5105400"/>
            <a:ext cx="9906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57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642"/>
    </mc:Choice>
    <mc:Fallback>
      <p:transition spd="slow" advTm="163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تبدیلات لورنتسی سرعت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800" i="1" smtClean="0">
                        <a:latin typeface="Cambria Math"/>
                      </a:rPr>
                      <m:t>𝛾</m:t>
                    </m:r>
                    <m:r>
                      <a:rPr lang="en-US" sz="280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1</m:t>
                        </m:r>
                        <m:r>
                          <a:rPr lang="en-US" sz="2800" i="1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/>
                              </a:rPr>
                              <m:t>𝑣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den>
                    </m:f>
                  </m:oMath>
                </a14:m>
                <a:r>
                  <a:rPr lang="en-US" sz="2800" dirty="0" smtClean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</a:rPr>
                          <m:t>           </m:t>
                        </m:r>
                        <m:r>
                          <a:rPr lang="en-US" sz="2800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latin typeface="Cambria Math"/>
                      </a:rPr>
                      <m:t>=</m:t>
                    </m:r>
                    <m:r>
                      <a:rPr lang="en-US" sz="2800" i="1">
                        <a:latin typeface="Cambria Math"/>
                      </a:rPr>
                      <m:t>𝛾</m:t>
                    </m:r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2800" i="1">
                            <a:latin typeface="Cambria Math"/>
                          </a:rPr>
                          <m:t>−</m:t>
                        </m:r>
                        <m:r>
                          <a:rPr lang="en-US" sz="2800" i="1">
                            <a:latin typeface="Cambria Math"/>
                          </a:rPr>
                          <m:t>𝑣</m:t>
                        </m:r>
                        <m:sSub>
                          <m:sSub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8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endParaRPr lang="en-US" sz="2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𝑥</m:t>
                          </m:r>
                          <m:r>
                            <a:rPr lang="en-US" sz="2800" i="1">
                              <a:latin typeface="Cambria Math"/>
                            </a:rPr>
                            <m:t> ̇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𝑑𝑥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800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𝑑𝑥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800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𝑑𝑡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2800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i="1" dirty="0" smtClean="0"/>
              </a:p>
              <a:p>
                <a:pPr marL="0" indent="0">
                  <a:buNone/>
                </a:pPr>
                <a:endParaRPr lang="en-US" sz="2800" i="1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𝑑𝑥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latin typeface="Cambria Math"/>
                        </a:rPr>
                        <m:t>=</m:t>
                      </m:r>
                      <m:r>
                        <a:rPr lang="en-US" sz="2800" i="1">
                          <a:latin typeface="Cambria Math"/>
                        </a:rPr>
                        <m:t>𝛾</m:t>
                      </m:r>
                      <m:d>
                        <m:dPr>
                          <m:ctrlPr>
                            <a:rPr lang="en-US" sz="28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𝑑𝑥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i="1">
                              <a:latin typeface="Cambria Math"/>
                            </a:rPr>
                            <m:t>−</m:t>
                          </m:r>
                          <m:r>
                            <a:rPr lang="en-US" sz="2800" i="1">
                              <a:latin typeface="Cambria Math"/>
                            </a:rPr>
                            <m:t>𝑣</m:t>
                          </m:r>
                          <m:r>
                            <a:rPr lang="en-US" sz="2800" i="1">
                              <a:latin typeface="Cambria Math"/>
                            </a:rPr>
                            <m:t> </m:t>
                          </m:r>
                          <m:r>
                            <a:rPr lang="en-US" sz="2800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 smtClean="0"/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𝑑𝑥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800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800" i="1">
                          <a:latin typeface="Cambria Math"/>
                        </a:rPr>
                        <m:t>=</m:t>
                      </m:r>
                      <m:r>
                        <a:rPr lang="en-US" sz="2800" i="1">
                          <a:latin typeface="Cambria Math"/>
                        </a:rPr>
                        <m:t>𝛾</m:t>
                      </m:r>
                      <m:d>
                        <m:dPr>
                          <m:ctrlPr>
                            <a:rPr lang="en-US" sz="2800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/>
                                    </a:rPr>
                                    <m:t>𝑑𝑥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800" i="1">
                                  <a:latin typeface="Cambria Math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800" i="1">
                              <a:latin typeface="Cambria Math"/>
                            </a:rPr>
                            <m:t>−</m:t>
                          </m:r>
                          <m:r>
                            <a:rPr lang="en-US" sz="2800" i="1">
                              <a:latin typeface="Cambria Math"/>
                            </a:rPr>
                            <m:t>𝑣</m:t>
                          </m:r>
                        </m:e>
                      </m:d>
                      <m:r>
                        <a:rPr lang="en-US" sz="2800" i="1">
                          <a:latin typeface="Cambria Math"/>
                        </a:rPr>
                        <m:t>= </m:t>
                      </m:r>
                      <m:r>
                        <a:rPr lang="en-US" sz="2800" i="1">
                          <a:latin typeface="Cambria Math"/>
                        </a:rPr>
                        <m:t>𝛾</m:t>
                      </m:r>
                      <m:r>
                        <a:rPr lang="en-US" sz="2800" i="1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latin typeface="Cambria Math"/>
                        </a:rPr>
                        <m:t>−</m:t>
                      </m:r>
                      <m:r>
                        <a:rPr lang="en-US" sz="2800" i="1">
                          <a:latin typeface="Cambria Math"/>
                        </a:rPr>
                        <m:t>𝑣</m:t>
                      </m:r>
                      <m:r>
                        <a:rPr lang="en-US" sz="28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/>
          <p:nvPr/>
        </p:nvCxnSpPr>
        <p:spPr>
          <a:xfrm>
            <a:off x="1905000" y="1981200"/>
            <a:ext cx="914400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64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690"/>
    </mc:Choice>
    <mc:Fallback>
      <p:transition spd="slow" advTm="115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تبدیلات لورنتسی سرعت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219200" y="1524000"/>
                <a:ext cx="4458015" cy="13400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𝑑𝑡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2800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800" i="1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f>
                            <m:f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/>
                                    </a:rPr>
                                    <m:t>𝑑𝑡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800" i="1">
                                  <a:latin typeface="Cambria Math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  <m:r>
                        <a:rPr lang="en-US" sz="2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latin typeface="Cambria Math"/>
                            </a:rPr>
                            <m:t> </m:t>
                          </m:r>
                          <m:r>
                            <a:rPr lang="en-US" sz="2800" i="1">
                              <a:latin typeface="Cambria Math"/>
                            </a:rPr>
                            <m:t>𝛾</m:t>
                          </m:r>
                          <m:r>
                            <a:rPr lang="en-US" sz="2800" i="1">
                              <a:latin typeface="Cambria Math"/>
                            </a:rPr>
                            <m:t>(</m:t>
                          </m:r>
                          <m:r>
                            <a:rPr lang="en-US" sz="2800" i="1">
                              <a:latin typeface="Cambria Math"/>
                            </a:rPr>
                            <m:t>1</m:t>
                          </m:r>
                          <m:r>
                            <a:rPr lang="en-US" sz="2800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/>
                                </a:rPr>
                                <m:t>𝑣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 ̇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i="1">
                              <a:latin typeface="Cambria Math"/>
                            </a:rPr>
                            <m:t> )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524000"/>
                <a:ext cx="4458015" cy="134004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590800" y="3428999"/>
                <a:ext cx="3505200" cy="12152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𝑥</m:t>
                          </m:r>
                          <m:r>
                            <a:rPr lang="en-US" sz="2800" i="1">
                              <a:latin typeface="Cambria Math"/>
                            </a:rPr>
                            <m:t> ̇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i="1">
                              <a:latin typeface="Cambria Math"/>
                            </a:rPr>
                            <m:t>−</m:t>
                          </m:r>
                          <m:r>
                            <a:rPr lang="en-US" sz="2800" i="1">
                              <a:latin typeface="Cambria Math"/>
                            </a:rPr>
                            <m:t>𝑣</m:t>
                          </m:r>
                        </m:num>
                        <m:den>
                          <m:r>
                            <a:rPr lang="en-US" sz="2800" i="1">
                              <a:latin typeface="Cambria Math"/>
                            </a:rPr>
                            <m:t>1</m:t>
                          </m:r>
                          <m:r>
                            <a:rPr lang="en-US" sz="2800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/>
                                </a:rPr>
                                <m:t>𝑣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 ̇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3428999"/>
                <a:ext cx="3505200" cy="121526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60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51"/>
    </mc:Choice>
    <mc:Fallback>
      <p:transition spd="slow" advTm="33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95400" y="914400"/>
                <a:ext cx="4724691" cy="24608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en-US" sz="2800" i="1">
                              <a:latin typeface="Cambria Math"/>
                            </a:rPr>
                            <m:t> ̇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US" sz="2800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800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US" sz="2800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2800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𝑑𝑡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2800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dirty="0" smtClean="0"/>
              </a:p>
              <a:p>
                <a:r>
                  <a:rPr lang="en-US" sz="2800" dirty="0"/>
                  <a:t> </a:t>
                </a:r>
                <a:r>
                  <a:rPr lang="en-US" sz="2800" dirty="0" smtClean="0"/>
                  <a:t>                    </a:t>
                </a:r>
              </a:p>
              <a:p>
                <a:r>
                  <a:rPr lang="en-US" sz="2800" dirty="0" smtClean="0"/>
                  <a:t>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</a:rPr>
                          <m:t>𝑦</m:t>
                        </m:r>
                        <m:r>
                          <a:rPr lang="en-US" sz="2800" i="1">
                            <a:latin typeface="Cambria Math"/>
                          </a:rPr>
                          <m:t> ̇</m:t>
                        </m:r>
                      </m:e>
                      <m:sub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 smtClean="0"/>
                  <a:t>    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/>
                          </a:rPr>
                          <m:t>𝑦</m:t>
                        </m:r>
                        <m:r>
                          <a:rPr lang="en-US" sz="2800" i="1">
                            <a:latin typeface="Cambria Math"/>
                          </a:rPr>
                          <m:t> ̇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 </m:t>
                        </m:r>
                        <m:r>
                          <a:rPr lang="en-US" sz="2800" i="1">
                            <a:latin typeface="Cambria Math"/>
                          </a:rPr>
                          <m:t>𝛾</m:t>
                        </m:r>
                        <m:r>
                          <a:rPr lang="en-US" sz="2800" i="1">
                            <a:latin typeface="Cambria Math"/>
                          </a:rPr>
                          <m:t>(</m:t>
                        </m:r>
                        <m:r>
                          <a:rPr lang="en-US" sz="2800" i="1">
                            <a:latin typeface="Cambria Math"/>
                          </a:rPr>
                          <m:t>1</m:t>
                        </m:r>
                        <m:r>
                          <a:rPr lang="en-US" sz="2800" i="1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/>
                              </a:rPr>
                              <m:t>𝑣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sSub>
                          <m:sSub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/>
                              </a:rPr>
                              <m:t> 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 ̇</m:t>
                            </m:r>
                          </m:e>
                          <m:sub>
                            <m:r>
                              <a:rPr lang="en-US" sz="28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2800" i="1">
                            <a:latin typeface="Cambria Math"/>
                          </a:rPr>
                          <m:t> )</m:t>
                        </m:r>
                      </m:den>
                    </m:f>
                  </m:oMath>
                </a14:m>
                <a:endParaRPr lang="en-US" sz="2800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914400"/>
                <a:ext cx="4724691" cy="246086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/>
          <p:cNvCxnSpPr/>
          <p:nvPr/>
        </p:nvCxnSpPr>
        <p:spPr>
          <a:xfrm>
            <a:off x="1600200" y="2667000"/>
            <a:ext cx="9906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821458" y="4547033"/>
                <a:ext cx="3198633" cy="8644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</a:rPr>
                          <m:t>𝑧</m:t>
                        </m:r>
                        <m:r>
                          <a:rPr lang="en-US" sz="2800" i="1">
                            <a:latin typeface="Cambria Math"/>
                          </a:rPr>
                          <m:t> ̇</m:t>
                        </m:r>
                      </m:e>
                      <m:sub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 smtClean="0"/>
                  <a:t>    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/>
                          </a:rPr>
                          <m:t>𝑧</m:t>
                        </m:r>
                        <m:r>
                          <a:rPr lang="en-US" sz="2800" i="1">
                            <a:latin typeface="Cambria Math"/>
                          </a:rPr>
                          <m:t> ̇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 </m:t>
                        </m:r>
                        <m:r>
                          <a:rPr lang="en-US" sz="2800" i="1">
                            <a:latin typeface="Cambria Math"/>
                          </a:rPr>
                          <m:t>𝛾</m:t>
                        </m:r>
                        <m:r>
                          <a:rPr lang="en-US" sz="2800" i="1">
                            <a:latin typeface="Cambria Math"/>
                          </a:rPr>
                          <m:t>(</m:t>
                        </m:r>
                        <m:r>
                          <a:rPr lang="en-US" sz="2800" i="1">
                            <a:latin typeface="Cambria Math"/>
                          </a:rPr>
                          <m:t>1</m:t>
                        </m:r>
                        <m:r>
                          <a:rPr lang="en-US" sz="2800" i="1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/>
                              </a:rPr>
                              <m:t>𝑣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sSub>
                          <m:sSub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/>
                              </a:rPr>
                              <m:t> 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 ̇</m:t>
                            </m:r>
                          </m:e>
                          <m:sub>
                            <m:r>
                              <a:rPr lang="en-US" sz="28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2800" i="1">
                            <a:latin typeface="Cambria Math"/>
                          </a:rPr>
                          <m:t> )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1458" y="4547033"/>
                <a:ext cx="3198633" cy="86446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/>
          <p:nvPr/>
        </p:nvCxnSpPr>
        <p:spPr>
          <a:xfrm>
            <a:off x="4191000" y="3124200"/>
            <a:ext cx="0" cy="1143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50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802"/>
    </mc:Choice>
    <mc:Fallback>
      <p:transition spd="slow" advTm="51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</TotalTime>
  <Words>437</Words>
  <Application>Microsoft Office PowerPoint</Application>
  <PresentationFormat>On-screen Show (4:3)</PresentationFormat>
  <Paragraphs>44</Paragraphs>
  <Slides>13</Slides>
  <Notes>0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      فصل دوم   دینامیک نسبیتی  مفهوم فضا و زمان</vt:lpstr>
      <vt:lpstr>اصول نسبیت</vt:lpstr>
      <vt:lpstr>تحقیق قانون بقا اندازه حرکت خطی</vt:lpstr>
      <vt:lpstr>ناوردایی قانون های نیویتون</vt:lpstr>
      <vt:lpstr>ناوردایی قانون بقا انرژی</vt:lpstr>
      <vt:lpstr>اصل دوم نسبیت و تبدیلات لورنتس</vt:lpstr>
      <vt:lpstr>تبدیلات لورنتسی سرعت</vt:lpstr>
      <vt:lpstr>تبدیلات لورنتسی سرعت</vt:lpstr>
      <vt:lpstr>PowerPoint Presentation</vt:lpstr>
      <vt:lpstr>حد کلاسیک تبدیلات لورنتس</vt:lpstr>
      <vt:lpstr>بازه های فضا و زمان در فیزیک نسبیتی</vt:lpstr>
      <vt:lpstr>PowerPoint Presentation</vt:lpstr>
      <vt:lpstr>مخروط نوری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فصل دوم دینامیک نسبیتی-مفهوم فضا و زمان</dc:title>
  <dc:creator>admin</dc:creator>
  <cp:lastModifiedBy>admin</cp:lastModifiedBy>
  <cp:revision>41</cp:revision>
  <dcterms:created xsi:type="dcterms:W3CDTF">2020-04-12T02:22:57Z</dcterms:created>
  <dcterms:modified xsi:type="dcterms:W3CDTF">2020-04-19T12:46:09Z</dcterms:modified>
</cp:coreProperties>
</file>