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64" r:id="rId1"/>
  </p:sldMasterIdLst>
  <p:sldIdLst>
    <p:sldId id="267" r:id="rId2"/>
    <p:sldId id="257" r:id="rId3"/>
    <p:sldId id="256" r:id="rId4"/>
    <p:sldId id="258" r:id="rId5"/>
    <p:sldId id="261" r:id="rId6"/>
    <p:sldId id="259" r:id="rId7"/>
    <p:sldId id="260" r:id="rId8"/>
    <p:sldId id="262" r:id="rId9"/>
    <p:sldId id="263" r:id="rId10"/>
    <p:sldId id="264" r:id="rId11"/>
    <p:sldId id="269" r:id="rId12"/>
    <p:sldId id="265" r:id="rId13"/>
    <p:sldId id="266" r:id="rId14"/>
    <p:sldId id="268" r:id="rId15"/>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71" d="100"/>
          <a:sy n="71" d="100"/>
        </p:scale>
        <p:origin x="-11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A298455-5F62-4474-95A0-34A1F379BC00}" type="datetimeFigureOut">
              <a:rPr lang="fa-IR" smtClean="0"/>
              <a:pPr/>
              <a:t>1437/11/30</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5A115A13-31AC-42E2-B7BD-0A5BF9924DC0}"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298455-5F62-4474-95A0-34A1F379BC00}" type="datetimeFigureOut">
              <a:rPr lang="fa-IR" smtClean="0"/>
              <a:pPr/>
              <a:t>1437/11/30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A115A13-31AC-42E2-B7BD-0A5BF9924DC0}"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298455-5F62-4474-95A0-34A1F379BC00}" type="datetimeFigureOut">
              <a:rPr lang="fa-IR" smtClean="0"/>
              <a:pPr/>
              <a:t>1437/11/30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A115A13-31AC-42E2-B7BD-0A5BF9924DC0}"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298455-5F62-4474-95A0-34A1F379BC00}" type="datetimeFigureOut">
              <a:rPr lang="fa-IR" smtClean="0"/>
              <a:pPr/>
              <a:t>1437/11/30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A115A13-31AC-42E2-B7BD-0A5BF9924DC0}"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A298455-5F62-4474-95A0-34A1F379BC00}" type="datetimeFigureOut">
              <a:rPr lang="fa-IR" smtClean="0"/>
              <a:pPr/>
              <a:t>1437/11/30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A115A13-31AC-42E2-B7BD-0A5BF9924DC0}"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A298455-5F62-4474-95A0-34A1F379BC00}" type="datetimeFigureOut">
              <a:rPr lang="fa-IR" smtClean="0"/>
              <a:pPr/>
              <a:t>1437/11/30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A115A13-31AC-42E2-B7BD-0A5BF9924DC0}"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A298455-5F62-4474-95A0-34A1F379BC00}" type="datetimeFigureOut">
              <a:rPr lang="fa-IR" smtClean="0"/>
              <a:pPr/>
              <a:t>1437/11/30</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5A115A13-31AC-42E2-B7BD-0A5BF9924DC0}"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A298455-5F62-4474-95A0-34A1F379BC00}" type="datetimeFigureOut">
              <a:rPr lang="fa-IR" smtClean="0"/>
              <a:pPr/>
              <a:t>1437/11/30</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A115A13-31AC-42E2-B7BD-0A5BF9924DC0}"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298455-5F62-4474-95A0-34A1F379BC00}" type="datetimeFigureOut">
              <a:rPr lang="fa-IR" smtClean="0"/>
              <a:pPr/>
              <a:t>1437/11/30</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A115A13-31AC-42E2-B7BD-0A5BF9924DC0}"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A298455-5F62-4474-95A0-34A1F379BC00}" type="datetimeFigureOut">
              <a:rPr lang="fa-IR" smtClean="0"/>
              <a:pPr/>
              <a:t>1437/11/30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A115A13-31AC-42E2-B7BD-0A5BF9924DC0}"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A298455-5F62-4474-95A0-34A1F379BC00}" type="datetimeFigureOut">
              <a:rPr lang="fa-IR" smtClean="0"/>
              <a:pPr/>
              <a:t>1437/11/30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5A115A13-31AC-42E2-B7BD-0A5BF9924DC0}"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A298455-5F62-4474-95A0-34A1F379BC00}" type="datetimeFigureOut">
              <a:rPr lang="fa-IR" smtClean="0"/>
              <a:pPr/>
              <a:t>1437/11/30</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A115A13-31AC-42E2-B7BD-0A5BF9924DC0}"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00166" y="1928802"/>
            <a:ext cx="5572164" cy="7417415"/>
          </a:xfrm>
          <a:prstGeom prst="rect">
            <a:avLst/>
          </a:prstGeom>
          <a:noFill/>
        </p:spPr>
        <p:txBody>
          <a:bodyPr wrap="square" rtlCol="1">
            <a:spAutoFit/>
          </a:bodyPr>
          <a:lstStyle/>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smtClean="0">
              <a:cs typeface="B Zar" pitchFamily="2" charset="-78"/>
            </a:endParaRPr>
          </a:p>
          <a:p>
            <a:endParaRPr lang="fa-IR" sz="2800" dirty="0">
              <a:cs typeface="B Zar" pitchFamily="2" charset="-78"/>
            </a:endParaRPr>
          </a:p>
        </p:txBody>
      </p:sp>
      <p:sp>
        <p:nvSpPr>
          <p:cNvPr id="3" name="TextBox 2"/>
          <p:cNvSpPr txBox="1"/>
          <p:nvPr/>
        </p:nvSpPr>
        <p:spPr>
          <a:xfrm>
            <a:off x="1928794" y="714356"/>
            <a:ext cx="6357982" cy="8863965"/>
          </a:xfrm>
          <a:prstGeom prst="rect">
            <a:avLst/>
          </a:prstGeom>
          <a:noFill/>
        </p:spPr>
        <p:txBody>
          <a:bodyPr wrap="square" rtlCol="1">
            <a:spAutoFit/>
          </a:bodyPr>
          <a:lstStyle/>
          <a:p>
            <a:pPr algn="ctr"/>
            <a:endParaRPr lang="fa-IR" sz="2400" dirty="0" smtClean="0"/>
          </a:p>
          <a:p>
            <a:pPr algn="ctr"/>
            <a:endParaRPr lang="fa-IR" sz="2400" dirty="0" smtClean="0"/>
          </a:p>
          <a:p>
            <a:pPr algn="ctr"/>
            <a:r>
              <a:rPr lang="fa-IR" sz="2400" b="1" dirty="0" smtClean="0"/>
              <a:t>به نام خداوند جان و خرد</a:t>
            </a:r>
          </a:p>
          <a:p>
            <a:pPr algn="ctr"/>
            <a:endParaRPr lang="fa-IR" sz="2400" dirty="0" smtClean="0"/>
          </a:p>
          <a:p>
            <a:pPr algn="ctr"/>
            <a:endParaRPr lang="fa-IR" sz="2400" dirty="0" smtClean="0"/>
          </a:p>
          <a:p>
            <a:pPr algn="ctr"/>
            <a:r>
              <a:rPr lang="fa-IR" sz="2400" b="1" dirty="0" smtClean="0">
                <a:cs typeface="B Zar" pitchFamily="2" charset="-78"/>
              </a:rPr>
              <a:t>             کلیاتی در باره ی خوانش و لحن</a:t>
            </a:r>
          </a:p>
          <a:p>
            <a:pPr algn="ctr"/>
            <a:endParaRPr lang="fa-IR" sz="2400" b="1" dirty="0" smtClean="0">
              <a:cs typeface="B Zar" pitchFamily="2" charset="-78"/>
            </a:endParaRPr>
          </a:p>
          <a:p>
            <a:pPr algn="ctr"/>
            <a:endParaRPr lang="fa-IR" sz="2400" b="1" dirty="0" smtClean="0">
              <a:cs typeface="B Zar" pitchFamily="2" charset="-78"/>
            </a:endParaRPr>
          </a:p>
          <a:p>
            <a:pPr algn="ctr"/>
            <a:r>
              <a:rPr lang="fa-IR" sz="2400" b="1" dirty="0" smtClean="0">
                <a:cs typeface="B Zar" pitchFamily="2" charset="-78"/>
              </a:rPr>
              <a:t>         درس علوم و فنون ادبی</a:t>
            </a:r>
          </a:p>
          <a:p>
            <a:pPr algn="ctr"/>
            <a:endParaRPr lang="fa-IR" sz="2400" b="1" dirty="0" smtClean="0">
              <a:cs typeface="B Zar" pitchFamily="2" charset="-78"/>
            </a:endParaRPr>
          </a:p>
          <a:p>
            <a:pPr algn="ctr"/>
            <a:endParaRPr lang="fa-IR" sz="2400" b="1" dirty="0" smtClean="0">
              <a:cs typeface="B Zar" pitchFamily="2" charset="-78"/>
            </a:endParaRPr>
          </a:p>
          <a:p>
            <a:pPr algn="ctr"/>
            <a:endParaRPr lang="fa-IR" sz="2400" b="1" dirty="0" smtClean="0">
              <a:cs typeface="B Zar" pitchFamily="2" charset="-78"/>
            </a:endParaRPr>
          </a:p>
          <a:p>
            <a:pPr algn="ctr"/>
            <a:endParaRPr lang="fa-IR" sz="2400" b="1" dirty="0" smtClean="0">
              <a:cs typeface="B Zar" pitchFamily="2" charset="-78"/>
            </a:endParaRPr>
          </a:p>
          <a:p>
            <a:pPr algn="ctr"/>
            <a:r>
              <a:rPr lang="fa-IR" b="1" dirty="0" smtClean="0">
                <a:cs typeface="B Zar" pitchFamily="2" charset="-78"/>
              </a:rPr>
              <a:t>         </a:t>
            </a:r>
          </a:p>
          <a:p>
            <a:pPr algn="ctr"/>
            <a:endParaRPr lang="fa-IR" sz="2400" b="1" dirty="0" smtClean="0">
              <a:cs typeface="B Zar" pitchFamily="2" charset="-78"/>
            </a:endParaRPr>
          </a:p>
          <a:p>
            <a:pPr algn="ctr"/>
            <a:endParaRPr lang="fa-IR" sz="2400" b="1" dirty="0" smtClean="0">
              <a:cs typeface="B Zar" pitchFamily="2" charset="-78"/>
            </a:endParaRPr>
          </a:p>
          <a:p>
            <a:pPr algn="ctr"/>
            <a:endParaRPr lang="fa-IR" sz="2400" b="1" dirty="0" smtClean="0">
              <a:cs typeface="B Zar" pitchFamily="2" charset="-78"/>
            </a:endParaRPr>
          </a:p>
          <a:p>
            <a:pPr algn="ctr"/>
            <a:endParaRPr lang="fa-IR" sz="2400" b="1" dirty="0" smtClean="0">
              <a:cs typeface="B Zar" pitchFamily="2" charset="-78"/>
            </a:endParaRPr>
          </a:p>
          <a:p>
            <a:pPr algn="ctr"/>
            <a:endParaRPr lang="fa-IR" sz="2400" dirty="0" smtClean="0"/>
          </a:p>
          <a:p>
            <a:pPr algn="ctr"/>
            <a:endParaRPr lang="fa-IR" sz="2400" dirty="0" smtClean="0"/>
          </a:p>
          <a:p>
            <a:pPr algn="ctr"/>
            <a:endParaRPr lang="fa-IR" sz="2400" dirty="0" smtClean="0"/>
          </a:p>
          <a:p>
            <a:pPr algn="ctr"/>
            <a:endParaRPr lang="fa-IR" sz="2400" dirty="0" smtClean="0"/>
          </a:p>
          <a:p>
            <a:pPr algn="ctr"/>
            <a:endParaRPr lang="fa-IR" sz="2400" dirty="0" smtClean="0"/>
          </a:p>
          <a:p>
            <a:pPr algn="ctr"/>
            <a:endParaRPr lang="fa-IR"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00166" y="428604"/>
            <a:ext cx="6858048" cy="5909310"/>
          </a:xfrm>
          <a:prstGeom prst="rect">
            <a:avLst/>
          </a:prstGeom>
          <a:noFill/>
        </p:spPr>
        <p:txBody>
          <a:bodyPr wrap="square" rtlCol="1">
            <a:spAutoFit/>
          </a:bodyPr>
          <a:lstStyle/>
          <a:p>
            <a:r>
              <a:rPr lang="fa-IR" sz="2400" b="1" dirty="0" smtClean="0">
                <a:cs typeface="B Zar" pitchFamily="2" charset="-78"/>
              </a:rPr>
              <a:t>لحن گفتگو: </a:t>
            </a:r>
          </a:p>
          <a:p>
            <a:endParaRPr lang="fa-IR" sz="2400" b="1" dirty="0" smtClean="0">
              <a:cs typeface="B Zar" pitchFamily="2" charset="-78"/>
            </a:endParaRPr>
          </a:p>
          <a:p>
            <a:pPr algn="just"/>
            <a:r>
              <a:rPr lang="fa-IR" sz="2400" b="1" dirty="0" smtClean="0">
                <a:cs typeface="B Zar" pitchFamily="2" charset="-78"/>
              </a:rPr>
              <a:t>مناظره</a:t>
            </a:r>
            <a:r>
              <a:rPr lang="en-US" sz="2400" b="1" dirty="0" smtClean="0">
                <a:cs typeface="B Zar" pitchFamily="2" charset="-78"/>
              </a:rPr>
              <a:t>: </a:t>
            </a:r>
            <a:r>
              <a:rPr lang="fa-IR" sz="2400" b="1" dirty="0" smtClean="0">
                <a:cs typeface="B Zar" pitchFamily="2" charset="-78"/>
              </a:rPr>
              <a:t>مناظره رقابت كردن با يكديگر در بحث و گفتگو يا پرسش و پاسخ است</a:t>
            </a:r>
            <a:r>
              <a:rPr lang="en-US" sz="2400" b="1" dirty="0" smtClean="0">
                <a:cs typeface="B Zar" pitchFamily="2" charset="-78"/>
              </a:rPr>
              <a:t>. </a:t>
            </a:r>
            <a:endParaRPr lang="fa-IR" sz="2400" b="1" dirty="0" smtClean="0">
              <a:cs typeface="B Zar" pitchFamily="2" charset="-78"/>
            </a:endParaRPr>
          </a:p>
          <a:p>
            <a:pPr algn="just"/>
            <a:r>
              <a:rPr lang="fa-IR" sz="2400" b="1" dirty="0" smtClean="0">
                <a:cs typeface="B Zar" pitchFamily="2" charset="-78"/>
              </a:rPr>
              <a:t>در اين نوشته ها معمولا لحن پرسش كننده تند و محكم، به دور از خردگرايي و همراه با فخر فروشي است ؛ در حالي كه لحن پاسخ دهنده همواره آرام و متين و توام با خرد است؛ به عبارت ديگر پرسش گر كه فكر مي كند بر حق است، سوالي را از طرف مقابل مي پرسد اما چنان پاسخي مي شنود كه ديگر حرفي براي گفتن نمي ماند</a:t>
            </a:r>
            <a:r>
              <a:rPr lang="en-US" sz="2400" b="1" dirty="0" smtClean="0">
                <a:cs typeface="B Zar" pitchFamily="2" charset="-78"/>
              </a:rPr>
              <a:t>. </a:t>
            </a:r>
            <a:r>
              <a:rPr lang="fa-IR" sz="2400" b="1" dirty="0" smtClean="0">
                <a:cs typeface="B Zar" pitchFamily="2" charset="-78"/>
              </a:rPr>
              <a:t> </a:t>
            </a:r>
          </a:p>
          <a:p>
            <a:pPr algn="just"/>
            <a:endParaRPr lang="fa-IR" sz="2400" b="1" dirty="0" smtClean="0">
              <a:cs typeface="B Zar" pitchFamily="2" charset="-78"/>
            </a:endParaRPr>
          </a:p>
          <a:p>
            <a:pPr algn="just"/>
            <a:r>
              <a:rPr lang="fa-IR" sz="2400" b="1" dirty="0" smtClean="0">
                <a:cs typeface="B Zar" pitchFamily="2" charset="-78"/>
              </a:rPr>
              <a:t>خواننده ي چنين متني مي تواند همانند يك بازيگر نقش آفريني كند؛ يعني در عين حال دو لحن را با دو چهره ي متفاوت بيان نماید.</a:t>
            </a:r>
            <a:endParaRPr lang="en-US" sz="2400" b="1" dirty="0" smtClean="0">
              <a:cs typeface="B Zar" pitchFamily="2" charset="-78"/>
            </a:endParaRPr>
          </a:p>
          <a:p>
            <a:pPr algn="just"/>
            <a:r>
              <a:rPr lang="fa-IR" sz="2400" b="1" dirty="0" smtClean="0">
                <a:cs typeface="B Zar" pitchFamily="2" charset="-78"/>
              </a:rPr>
              <a:t> </a:t>
            </a:r>
            <a:r>
              <a:rPr lang="fa-IR" dirty="0" smtClean="0"/>
              <a:t>  </a:t>
            </a:r>
          </a:p>
          <a:p>
            <a:endParaRPr lang="fa-I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1604" y="857232"/>
            <a:ext cx="7000924" cy="3693319"/>
          </a:xfrm>
          <a:prstGeom prst="rect">
            <a:avLst/>
          </a:prstGeom>
          <a:noFill/>
        </p:spPr>
        <p:txBody>
          <a:bodyPr wrap="square" rtlCol="1">
            <a:spAutoFit/>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fa-IR" dirty="0"/>
          </a:p>
        </p:txBody>
      </p:sp>
      <p:sp>
        <p:nvSpPr>
          <p:cNvPr id="3" name="TextBox 2"/>
          <p:cNvSpPr txBox="1"/>
          <p:nvPr/>
        </p:nvSpPr>
        <p:spPr>
          <a:xfrm>
            <a:off x="1857356" y="782405"/>
            <a:ext cx="6715172" cy="4893647"/>
          </a:xfrm>
          <a:prstGeom prst="rect">
            <a:avLst/>
          </a:prstGeom>
          <a:noFill/>
        </p:spPr>
        <p:txBody>
          <a:bodyPr wrap="square" rtlCol="1">
            <a:spAutoFit/>
          </a:bodyPr>
          <a:lstStyle/>
          <a:p>
            <a:pPr algn="just"/>
            <a:r>
              <a:rPr lang="fa-IR" sz="2400" b="1" dirty="0" smtClean="0">
                <a:cs typeface="B Zar" pitchFamily="2" charset="-78"/>
              </a:rPr>
              <a:t>در هنگام خواندن گفت وگوها بايد</a:t>
            </a:r>
            <a:r>
              <a:rPr lang="en-US" sz="2400" b="1" dirty="0" smtClean="0">
                <a:cs typeface="B Zar" pitchFamily="2" charset="-78"/>
              </a:rPr>
              <a:t>:</a:t>
            </a:r>
            <a:endParaRPr lang="fa-IR" sz="2400" b="1" dirty="0" smtClean="0">
              <a:cs typeface="B Zar" pitchFamily="2" charset="-78"/>
            </a:endParaRPr>
          </a:p>
          <a:p>
            <a:pPr algn="just"/>
            <a:endParaRPr lang="en-US" sz="2400" dirty="0" smtClean="0">
              <a:cs typeface="B Zar" pitchFamily="2" charset="-78"/>
            </a:endParaRPr>
          </a:p>
          <a:p>
            <a:pPr algn="just">
              <a:buFontTx/>
              <a:buChar char="-"/>
            </a:pPr>
            <a:r>
              <a:rPr lang="fa-IR" sz="2400" b="1" dirty="0" smtClean="0">
                <a:cs typeface="B Zar" pitchFamily="2" charset="-78"/>
              </a:rPr>
              <a:t>لحن دو طرف گفت وگو را در نظر گرفت؛</a:t>
            </a:r>
          </a:p>
          <a:p>
            <a:pPr algn="just">
              <a:buFontTx/>
              <a:buChar char="-"/>
            </a:pPr>
            <a:endParaRPr lang="en-US" sz="2400" dirty="0" smtClean="0">
              <a:cs typeface="B Zar" pitchFamily="2" charset="-78"/>
            </a:endParaRPr>
          </a:p>
          <a:p>
            <a:pPr algn="just">
              <a:buFontTx/>
              <a:buChar char="-"/>
            </a:pPr>
            <a:r>
              <a:rPr lang="fa-IR" sz="2400" b="1" dirty="0" smtClean="0">
                <a:cs typeface="B Zar" pitchFamily="2" charset="-78"/>
              </a:rPr>
              <a:t>اگر گفت و گو داراي راوي باشد، لحن راوي را نيز بايد به ديگر لحن ها افزود؛</a:t>
            </a:r>
          </a:p>
          <a:p>
            <a:pPr algn="just">
              <a:buFontTx/>
              <a:buChar char="-"/>
            </a:pPr>
            <a:endParaRPr lang="en-US" sz="2400" dirty="0" smtClean="0">
              <a:cs typeface="B Zar" pitchFamily="2" charset="-78"/>
            </a:endParaRPr>
          </a:p>
          <a:p>
            <a:pPr algn="just">
              <a:buFontTx/>
              <a:buChar char="-"/>
            </a:pPr>
            <a:r>
              <a:rPr lang="fa-IR" sz="2400" b="1" dirty="0" smtClean="0">
                <a:cs typeface="B Zar" pitchFamily="2" charset="-78"/>
              </a:rPr>
              <a:t>رعايت عواطف و احساسات دو طرف مكالمه، كار را براي شنونده جذاب مي كند؛</a:t>
            </a:r>
            <a:r>
              <a:rPr lang="en-US" sz="2400" b="1" dirty="0" smtClean="0">
                <a:cs typeface="B Zar" pitchFamily="2" charset="-78"/>
              </a:rPr>
              <a:t> </a:t>
            </a:r>
            <a:endParaRPr lang="fa-IR" sz="2400" b="1" dirty="0" smtClean="0">
              <a:cs typeface="B Zar" pitchFamily="2" charset="-78"/>
            </a:endParaRPr>
          </a:p>
          <a:p>
            <a:pPr algn="just">
              <a:buFontTx/>
              <a:buChar char="-"/>
            </a:pPr>
            <a:r>
              <a:rPr lang="fa-IR" sz="2400" b="1" dirty="0" smtClean="0">
                <a:cs typeface="B Zar" pitchFamily="2" charset="-78"/>
              </a:rPr>
              <a:t>گرفتن حالت دو طرف به خود باعث تمايز گفته ها مي شود؛</a:t>
            </a:r>
          </a:p>
          <a:p>
            <a:pPr algn="just">
              <a:buFontTx/>
              <a:buChar char="-"/>
            </a:pPr>
            <a:endParaRPr lang="fa-IR" sz="2400" b="1" dirty="0" smtClean="0">
              <a:cs typeface="B Zar" pitchFamily="2" charset="-78"/>
            </a:endParaRPr>
          </a:p>
          <a:p>
            <a:pPr algn="just">
              <a:buFontTx/>
              <a:buChar char="-"/>
            </a:pPr>
            <a:r>
              <a:rPr lang="en-US" sz="2400" b="1" dirty="0" smtClean="0">
                <a:cs typeface="B Zar" pitchFamily="2" charset="-78"/>
              </a:rPr>
              <a:t> </a:t>
            </a:r>
            <a:r>
              <a:rPr lang="fa-IR" sz="2400" b="1" dirty="0" smtClean="0">
                <a:cs typeface="B Zar" pitchFamily="2" charset="-78"/>
              </a:rPr>
              <a:t>رعايت لحن گفتار به تناسب موقعيت شغلي و اجتماعي افراد، ضرورت دارد.</a:t>
            </a:r>
            <a:endParaRPr lang="fa-IR" sz="2400" dirty="0">
              <a:cs typeface="B Zar"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57290" y="357166"/>
            <a:ext cx="7500990" cy="5078313"/>
          </a:xfrm>
          <a:prstGeom prst="rect">
            <a:avLst/>
          </a:prstGeom>
          <a:noFill/>
        </p:spPr>
        <p:txBody>
          <a:bodyPr wrap="square" rtlCol="1">
            <a:spAutoFit/>
          </a:bodyPr>
          <a:lstStyle/>
          <a:p>
            <a:endParaRPr lang="fa-IR" dirty="0" smtClean="0"/>
          </a:p>
          <a:p>
            <a:r>
              <a:rPr lang="fa-IR" sz="2400" b="1" dirty="0" smtClean="0">
                <a:cs typeface="B Zar" pitchFamily="2" charset="-78"/>
              </a:rPr>
              <a:t>لحن طنز: </a:t>
            </a:r>
          </a:p>
          <a:p>
            <a:endParaRPr lang="fa-IR" dirty="0" smtClean="0"/>
          </a:p>
          <a:p>
            <a:pPr algn="just"/>
            <a:r>
              <a:rPr lang="fa-IR" dirty="0" smtClean="0"/>
              <a:t> </a:t>
            </a:r>
            <a:r>
              <a:rPr lang="fa-IR" sz="2400" b="1" dirty="0" smtClean="0"/>
              <a:t>طنز از قديم در نظم و نثر فارسي رايج بوده است و بيشتر در قالب حكايت خودنمايي كرده است.</a:t>
            </a:r>
          </a:p>
          <a:p>
            <a:pPr algn="just"/>
            <a:endParaRPr lang="fa-IR" sz="2400" b="1" dirty="0" smtClean="0"/>
          </a:p>
          <a:p>
            <a:pPr algn="just"/>
            <a:r>
              <a:rPr lang="en-US" sz="2400" b="1" dirty="0" smtClean="0"/>
              <a:t> </a:t>
            </a:r>
            <a:r>
              <a:rPr lang="fa-IR" sz="2400" b="1" dirty="0" smtClean="0"/>
              <a:t>طنزها معمولا در پايان خود به نتيجه مي رسند و خواننده را تحت تاثير قرار مي دهند و مي خندانند</a:t>
            </a:r>
            <a:r>
              <a:rPr lang="en-US" sz="2400" b="1" dirty="0" smtClean="0"/>
              <a:t> . </a:t>
            </a:r>
            <a:r>
              <a:rPr lang="fa-IR" sz="2400" b="1" dirty="0" smtClean="0"/>
              <a:t>برخي نيز از همان ابتدا کار خود را شروع مي كنند.</a:t>
            </a:r>
          </a:p>
          <a:p>
            <a:pPr algn="just"/>
            <a:endParaRPr lang="fa-IR" sz="2400" b="1" dirty="0" smtClean="0"/>
          </a:p>
          <a:p>
            <a:pPr algn="just"/>
            <a:r>
              <a:rPr lang="fa-IR" sz="2400" b="1" dirty="0" smtClean="0"/>
              <a:t>لحن طنز شاد و تأثیرگذار است و شنونده در صدای گوینده نوعی شادی توأم با دانایی را درمی یابد.</a:t>
            </a:r>
            <a:endParaRPr lang="fa-IR" sz="2400" dirty="0" smtClean="0"/>
          </a:p>
          <a:p>
            <a:endParaRPr lang="fa-IR" sz="2400" dirty="0" smtClean="0"/>
          </a:p>
          <a:p>
            <a:endParaRPr lang="fa-IR" sz="2400" dirty="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1604" y="714356"/>
            <a:ext cx="6858048" cy="5816977"/>
          </a:xfrm>
          <a:prstGeom prst="rect">
            <a:avLst/>
          </a:prstGeom>
          <a:noFill/>
        </p:spPr>
        <p:txBody>
          <a:bodyPr wrap="square" rtlCol="1">
            <a:spAutoFit/>
          </a:bodyPr>
          <a:lstStyle/>
          <a:p>
            <a:endParaRPr lang="fa-IR" sz="2000" b="1" dirty="0" smtClean="0">
              <a:cs typeface="B Zar" pitchFamily="2" charset="-78"/>
            </a:endParaRPr>
          </a:p>
          <a:p>
            <a:r>
              <a:rPr lang="fa-IR" sz="2000" b="1" dirty="0" smtClean="0">
                <a:cs typeface="B Zar" pitchFamily="2" charset="-78"/>
              </a:rPr>
              <a:t>لحن میهنی / وطنی :</a:t>
            </a:r>
          </a:p>
          <a:p>
            <a:r>
              <a:rPr lang="fa-IR" sz="2400" b="1" dirty="0" smtClean="0"/>
              <a:t>، شعر یا نثری لحن وطنی دارد كه در وصف ميهن و برای مام وطن باشد. شاعر یا نویسنده می كوشد تا با تحريك احساسات ملي گرايانه و وطن دوستانه ي مخاطبان خود، آنان را به پاسداري و محافظت ازكشور خود برانگيزد.</a:t>
            </a:r>
          </a:p>
          <a:p>
            <a:r>
              <a:rPr lang="en-US" sz="2400" b="1" dirty="0" smtClean="0"/>
              <a:t> </a:t>
            </a:r>
            <a:r>
              <a:rPr lang="fa-IR" sz="2400" b="1" dirty="0" smtClean="0"/>
              <a:t>شاعر اين گونه اشعار، با شور و حرارتي وصف نشدني، مردم را به دفاع از ميهن خود فرا مي خواند و در اين كار، وطن را مادر خود مي داند؛ مادري كه هر كس براي دفاع و حمايت از او بايد به پا خيزد و از خود غيرت نشان دهد</a:t>
            </a:r>
            <a:r>
              <a:rPr lang="en-US" sz="2400" b="1" dirty="0" smtClean="0"/>
              <a:t>. </a:t>
            </a:r>
            <a:endParaRPr lang="fa-IR" sz="2400" b="1" dirty="0" smtClean="0"/>
          </a:p>
          <a:p>
            <a:r>
              <a:rPr lang="fa-IR" sz="2400" b="1" dirty="0" smtClean="0"/>
              <a:t>يا به حال وطن مي گريد، يا درس وطن خواهی مي دهد مانند شعر زير از ايرج ميرزا</a:t>
            </a:r>
            <a:r>
              <a:rPr lang="en-US" sz="2400" b="1" dirty="0" smtClean="0"/>
              <a:t>:</a:t>
            </a:r>
            <a:endParaRPr lang="en-US" sz="2400" dirty="0" smtClean="0"/>
          </a:p>
          <a:p>
            <a:r>
              <a:rPr lang="fa-IR" sz="2400" b="1" dirty="0" smtClean="0"/>
              <a:t>وطن ما به جاي ميهن ماست /       ميهن خویش را نگهبانيم </a:t>
            </a:r>
            <a:endParaRPr lang="en-US" sz="2400" dirty="0" smtClean="0"/>
          </a:p>
          <a:p>
            <a:r>
              <a:rPr lang="fa-IR" sz="2400" b="1" dirty="0" smtClean="0"/>
              <a:t>چون كه حب الوطن ز ايمان است /   ما يقيناً ز اهل ايمـــــانيم</a:t>
            </a:r>
            <a:endParaRPr lang="en-US" sz="2400" dirty="0" smtClean="0"/>
          </a:p>
          <a:p>
            <a:r>
              <a:rPr lang="fa-IR" sz="2400" b="1" dirty="0" smtClean="0"/>
              <a:t>گر رسد دشمني براي وطـــــــن/    جان ودل، رايگان بيفشانيم</a:t>
            </a:r>
          </a:p>
          <a:p>
            <a:endParaRPr lang="fa-IR" dirty="0"/>
          </a:p>
        </p:txBody>
      </p:sp>
    </p:spTree>
  </p:cSld>
  <p:clrMapOvr>
    <a:masterClrMapping/>
  </p:clrMapOvr>
  <p:transition>
    <p:wipe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5984" y="1500174"/>
            <a:ext cx="6072230" cy="3785652"/>
          </a:xfrm>
          <a:prstGeom prst="rect">
            <a:avLst/>
          </a:prstGeom>
          <a:noFill/>
        </p:spPr>
        <p:txBody>
          <a:bodyPr wrap="square" rtlCol="1">
            <a:spAutoFit/>
          </a:bodyPr>
          <a:lstStyle/>
          <a:p>
            <a:endParaRPr lang="fa-IR" dirty="0" smtClean="0"/>
          </a:p>
          <a:p>
            <a:endParaRPr lang="fa-IR" dirty="0" smtClean="0"/>
          </a:p>
          <a:p>
            <a:endParaRPr lang="fa-IR" dirty="0" smtClean="0"/>
          </a:p>
          <a:p>
            <a:endParaRPr lang="fa-IR" dirty="0" smtClean="0"/>
          </a:p>
          <a:p>
            <a:endParaRPr lang="fa-IR" dirty="0" smtClean="0"/>
          </a:p>
          <a:p>
            <a:endParaRPr lang="fa-IR" dirty="0" smtClean="0"/>
          </a:p>
          <a:p>
            <a:pPr algn="ctr"/>
            <a:r>
              <a:rPr lang="fa-IR" dirty="0" smtClean="0"/>
              <a:t>                                     </a:t>
            </a:r>
            <a:r>
              <a:rPr lang="fa-IR" sz="2400" b="1" dirty="0" smtClean="0">
                <a:cs typeface="B Zar" pitchFamily="2" charset="-78"/>
              </a:rPr>
              <a:t>سپاس از توجّه شما</a:t>
            </a:r>
          </a:p>
          <a:p>
            <a:endParaRPr lang="fa-IR" dirty="0" smtClean="0"/>
          </a:p>
          <a:p>
            <a:endParaRPr lang="fa-IR" dirty="0" smtClean="0"/>
          </a:p>
          <a:p>
            <a:endParaRPr lang="fa-IR" dirty="0" smtClean="0"/>
          </a:p>
          <a:p>
            <a:endParaRPr lang="fa-IR" dirty="0" smtClean="0"/>
          </a:p>
          <a:p>
            <a:endParaRPr lang="fa-IR" dirty="0" smtClean="0"/>
          </a:p>
          <a:p>
            <a:endParaRPr lang="fa-IR" dirty="0"/>
          </a:p>
        </p:txBody>
      </p:sp>
      <p:pic>
        <p:nvPicPr>
          <p:cNvPr id="25602" name="Picture 2" descr="C:\Program Files\Microsoft Office\MEDIA\CAGCAT10\j0281904.wmf"/>
          <p:cNvPicPr>
            <a:picLocks noChangeAspect="1" noChangeArrowheads="1"/>
          </p:cNvPicPr>
          <p:nvPr/>
        </p:nvPicPr>
        <p:blipFill>
          <a:blip r:embed="rId2"/>
          <a:srcRect/>
          <a:stretch>
            <a:fillRect/>
          </a:stretch>
        </p:blipFill>
        <p:spPr bwMode="auto">
          <a:xfrm>
            <a:off x="5572132" y="3643314"/>
            <a:ext cx="1825142" cy="1725473"/>
          </a:xfrm>
          <a:prstGeom prst="rect">
            <a:avLst/>
          </a:prstGeom>
          <a:noFill/>
        </p:spPr>
      </p:pic>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ChangeArrowheads="1"/>
          </p:cNvSpPr>
          <p:nvPr/>
        </p:nvSpPr>
        <p:spPr bwMode="auto">
          <a:xfrm>
            <a:off x="500034" y="785794"/>
            <a:ext cx="821537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2800" b="1" i="0" u="none" strike="noStrike" cap="none" normalizeH="0" baseline="0" dirty="0" smtClean="0">
                <a:ln>
                  <a:noFill/>
                </a:ln>
                <a:solidFill>
                  <a:srgbClr val="000000"/>
                </a:solidFill>
                <a:effectLst/>
                <a:latin typeface="B Nazanin,Bold" charset="-78"/>
                <a:ea typeface="Calibri" pitchFamily="34" charset="0"/>
                <a:cs typeface="B Zar" pitchFamily="2" charset="-78"/>
              </a:rPr>
              <a:t>كلّياتي </a:t>
            </a:r>
            <a:r>
              <a:rPr lang="fa-IR" sz="2800" b="1" dirty="0" smtClean="0">
                <a:solidFill>
                  <a:srgbClr val="000000"/>
                </a:solidFill>
                <a:latin typeface="B Nazanin,Bold" charset="-78"/>
                <a:ea typeface="Calibri" pitchFamily="34" charset="0"/>
                <a:cs typeface="B Zar" pitchFamily="2" charset="-78"/>
              </a:rPr>
              <a:t>در باره ی</a:t>
            </a:r>
            <a:r>
              <a:rPr kumimoji="0" lang="fa-IR" sz="2800" b="1" i="0" u="none" strike="noStrike" cap="none" normalizeH="0" baseline="0" dirty="0" smtClean="0">
                <a:ln>
                  <a:noFill/>
                </a:ln>
                <a:solidFill>
                  <a:srgbClr val="000000"/>
                </a:solidFill>
                <a:effectLst/>
                <a:latin typeface="B Nazanin,Bold" charset="-78"/>
                <a:ea typeface="Calibri" pitchFamily="34" charset="0"/>
                <a:cs typeface="B Zar" pitchFamily="2" charset="-78"/>
              </a:rPr>
              <a:t> خوانش متن:</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a-IR" sz="2800" b="1" i="0" u="none" strike="noStrike" cap="none" normalizeH="0" baseline="0" dirty="0" smtClean="0">
                <a:ln>
                  <a:noFill/>
                </a:ln>
                <a:solidFill>
                  <a:srgbClr val="000000"/>
                </a:solidFill>
                <a:effectLst/>
                <a:latin typeface="B Nazanin,Bold" charset="-78"/>
                <a:ea typeface="Calibri" pitchFamily="34" charset="0"/>
                <a:cs typeface="B Zar" pitchFamily="2" charset="-78"/>
              </a:rPr>
              <a:t>اهداف</a:t>
            </a:r>
            <a:r>
              <a:rPr kumimoji="0" lang="en-US" sz="2800" b="1" i="0" u="none" strike="noStrike" cap="none" normalizeH="0" baseline="0" dirty="0" smtClean="0">
                <a:ln>
                  <a:noFill/>
                </a:ln>
                <a:solidFill>
                  <a:srgbClr val="000000"/>
                </a:solidFill>
                <a:effectLst/>
                <a:latin typeface="B Nazanin,Bold" charset="-78"/>
                <a:ea typeface="Calibri" pitchFamily="34" charset="0"/>
                <a:cs typeface="B Zar" pitchFamily="2" charset="-78"/>
              </a:rPr>
              <a:t>:</a:t>
            </a:r>
            <a:endParaRPr kumimoji="0" lang="fa-IR" sz="2800" b="1" i="0" u="none" strike="noStrike" cap="none" normalizeH="0" baseline="0" dirty="0" smtClean="0">
              <a:ln>
                <a:noFill/>
              </a:ln>
              <a:solidFill>
                <a:srgbClr val="000000"/>
              </a:solidFill>
              <a:effectLst/>
              <a:latin typeface="B Nazanin,Bold" charset="-78"/>
              <a:ea typeface="Calibri"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.1 </a:t>
            </a:r>
            <a:r>
              <a:rPr kumimoji="0" lang="fa-IR"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رشد و گسترش توانايي خواندن</a:t>
            </a:r>
          </a:p>
          <a:p>
            <a:pPr marL="0" marR="0" lvl="0" indent="0" algn="r"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.2 </a:t>
            </a:r>
            <a:r>
              <a:rPr kumimoji="0" lang="fa-IR"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تقويت توانايي درك پيام متن</a:t>
            </a:r>
            <a:endParaRPr kumimoji="0" lang="en-US" sz="28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.3 </a:t>
            </a:r>
            <a:r>
              <a:rPr kumimoji="0" lang="fa-IR"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توانايي بررسي محتواي يك متن</a:t>
            </a:r>
            <a:endParaRPr kumimoji="0" lang="en-US" sz="28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.4 </a:t>
            </a:r>
            <a:r>
              <a:rPr kumimoji="0" lang="fa-IR"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توانايي به كارگيري شيوه ها و لحن هاي مناسب خواندن</a:t>
            </a:r>
            <a:endParaRPr kumimoji="0" lang="en-US" sz="28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.5 </a:t>
            </a:r>
            <a:r>
              <a:rPr kumimoji="0" lang="fa-IR"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توسعه و تقويت آداب و عادات پسنديده در خواندن</a:t>
            </a:r>
            <a:endParaRPr kumimoji="0" lang="en-US" sz="28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.6 </a:t>
            </a:r>
            <a:r>
              <a:rPr kumimoji="0" lang="fa-IR"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گسترش وسعت ديد در خواندن</a:t>
            </a:r>
          </a:p>
          <a:p>
            <a:pPr marL="0" marR="0" lvl="0" indent="0" algn="r" defTabSz="914400" rtl="1" eaLnBrk="0" fontAlgn="base" latinLnBrk="0" hangingPunct="0">
              <a:lnSpc>
                <a:spcPct val="100000"/>
              </a:lnSpc>
              <a:spcBef>
                <a:spcPct val="0"/>
              </a:spcBef>
              <a:spcAft>
                <a:spcPct val="0"/>
              </a:spcAft>
              <a:buClrTx/>
              <a:buSzTx/>
              <a:buFontTx/>
              <a:buNone/>
              <a:tabLst/>
            </a:pPr>
            <a:r>
              <a:rPr lang="fa-IR" sz="2800" b="1" dirty="0" smtClean="0">
                <a:solidFill>
                  <a:srgbClr val="000000"/>
                </a:solidFill>
                <a:latin typeface="Arial" pitchFamily="34" charset="0"/>
                <a:cs typeface="B Zar" pitchFamily="2" charset="-78"/>
              </a:rPr>
              <a:t> 7. افزایش گنجینه لغت و کنش های تولیدی</a:t>
            </a:r>
            <a:endParaRPr kumimoji="0" lang="en-US" sz="28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.8 </a:t>
            </a:r>
            <a:r>
              <a:rPr kumimoji="0" lang="fa-IR" sz="28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آشنايي با نمونه هاي خوب نثر و نويسندگان ادبيّات داستاني</a:t>
            </a:r>
          </a:p>
          <a:p>
            <a:pPr marL="0" marR="0" lvl="0" indent="0" algn="r" defTabSz="914400" rtl="1" eaLnBrk="0" fontAlgn="base" latinLnBrk="0" hangingPunct="0">
              <a:lnSpc>
                <a:spcPct val="100000"/>
              </a:lnSpc>
              <a:spcBef>
                <a:spcPct val="0"/>
              </a:spcBef>
              <a:spcAft>
                <a:spcPct val="0"/>
              </a:spcAft>
              <a:buClrTx/>
              <a:buSzTx/>
              <a:buFontTx/>
              <a:buNone/>
              <a:tabLst/>
            </a:pPr>
            <a:endParaRPr lang="fa-IR" sz="2800" b="1" dirty="0">
              <a:solidFill>
                <a:srgbClr val="000000"/>
              </a:solidFill>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fa-IR" sz="2800" b="0" i="0" u="none" strike="noStrike" cap="none" normalizeH="0" baseline="0" dirty="0" smtClean="0">
              <a:ln>
                <a:noFill/>
              </a:ln>
              <a:solidFill>
                <a:schemeClr val="tx1"/>
              </a:solidFill>
              <a:effectLst/>
              <a:latin typeface="Arial" pitchFamily="34" charset="0"/>
              <a:cs typeface="B Zar" pitchFamily="2" charset="-78"/>
            </a:endParaRPr>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285720" y="428604"/>
            <a:ext cx="8501122"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Lotus" pitchFamily="2" charset="-78"/>
              </a:rPr>
              <a:t>  </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دو</a:t>
            </a:r>
            <a:r>
              <a:rPr kumimoji="0" lang="fa-IR" sz="2400" b="1" i="0" u="none" strike="noStrike" cap="none" normalizeH="0" dirty="0" smtClean="0">
                <a:ln>
                  <a:noFill/>
                </a:ln>
                <a:solidFill>
                  <a:srgbClr val="000000"/>
                </a:solidFill>
                <a:effectLst/>
                <a:latin typeface="B Nazanin" pitchFamily="2" charset="-78"/>
                <a:ea typeface="Calibri" pitchFamily="34" charset="0"/>
                <a:cs typeface="B Zar" pitchFamily="2" charset="-78"/>
              </a:rPr>
              <a:t> گونه خوانش در جریان خواندن پیش می آید:</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a-IR" sz="2400" b="1" i="1" u="none" strike="noStrike" cap="none" normalizeH="0" baseline="0" dirty="0" smtClean="0">
                <a:ln>
                  <a:noFill/>
                </a:ln>
                <a:solidFill>
                  <a:srgbClr val="000000"/>
                </a:solidFill>
                <a:effectLst/>
                <a:latin typeface="B Nazanin" pitchFamily="2" charset="-78"/>
                <a:ea typeface="Calibri" pitchFamily="34" charset="0"/>
                <a:cs typeface="B Zar" pitchFamily="2" charset="-78"/>
              </a:rPr>
              <a:t>       الف</a:t>
            </a:r>
            <a:r>
              <a:rPr kumimoji="0" lang="en-US" sz="2400" b="1" i="1" u="none" strike="noStrike" cap="none" normalizeH="0" baseline="0" dirty="0" smtClean="0">
                <a:ln>
                  <a:noFill/>
                </a:ln>
                <a:solidFill>
                  <a:srgbClr val="000000"/>
                </a:solidFill>
                <a:effectLst/>
                <a:latin typeface="B Nazanin" pitchFamily="2" charset="-78"/>
                <a:ea typeface="Calibri" pitchFamily="34" charset="0"/>
                <a:cs typeface="B Zar" pitchFamily="2" charset="-78"/>
              </a:rPr>
              <a:t>: </a:t>
            </a:r>
            <a:r>
              <a:rPr kumimoji="0" lang="fa-IR" sz="2400" b="1" i="1" u="none" strike="noStrike" cap="none" normalizeH="0" baseline="0" dirty="0" smtClean="0">
                <a:ln>
                  <a:noFill/>
                </a:ln>
                <a:solidFill>
                  <a:srgbClr val="000000"/>
                </a:solidFill>
                <a:effectLst/>
                <a:latin typeface="B Nazanin" pitchFamily="2" charset="-78"/>
                <a:ea typeface="Calibri" pitchFamily="34" charset="0"/>
                <a:cs typeface="B Zar" pitchFamily="2" charset="-78"/>
              </a:rPr>
              <a:t>خواندن پذيرا </a:t>
            </a:r>
            <a:r>
              <a:rPr kumimoji="0" lang="fa-IR" sz="2400" b="1" i="1" u="none" strike="noStrike" cap="none" normalizeH="0" dirty="0" smtClean="0">
                <a:ln>
                  <a:noFill/>
                </a:ln>
                <a:solidFill>
                  <a:srgbClr val="000000"/>
                </a:solidFill>
                <a:effectLst/>
                <a:latin typeface="B Nazanin" pitchFamily="2" charset="-78"/>
                <a:ea typeface="Calibri" pitchFamily="34" charset="0"/>
                <a:cs typeface="B Zar" pitchFamily="2" charset="-78"/>
              </a:rPr>
              <a:t>                         </a:t>
            </a:r>
            <a:r>
              <a:rPr kumimoji="0" lang="fa-IR" sz="2400" b="1" i="1" u="none" strike="noStrike" cap="none" normalizeH="0" baseline="0" dirty="0" smtClean="0">
                <a:ln>
                  <a:noFill/>
                </a:ln>
                <a:solidFill>
                  <a:srgbClr val="000000"/>
                </a:solidFill>
                <a:effectLst/>
                <a:latin typeface="B Nazanin" pitchFamily="2" charset="-78"/>
                <a:ea typeface="Calibri" pitchFamily="34" charset="0"/>
                <a:cs typeface="B Zar" pitchFamily="2" charset="-78"/>
              </a:rPr>
              <a:t> ب</a:t>
            </a:r>
            <a:r>
              <a:rPr kumimoji="0" lang="en-US" sz="2400" b="1" i="1" u="none" strike="noStrike" cap="none" normalizeH="0" baseline="0" dirty="0" smtClean="0">
                <a:ln>
                  <a:noFill/>
                </a:ln>
                <a:solidFill>
                  <a:srgbClr val="000000"/>
                </a:solidFill>
                <a:effectLst/>
                <a:latin typeface="B Nazanin" pitchFamily="2" charset="-78"/>
                <a:ea typeface="Calibri" pitchFamily="34" charset="0"/>
                <a:cs typeface="B Zar" pitchFamily="2" charset="-78"/>
              </a:rPr>
              <a:t>: </a:t>
            </a:r>
            <a:r>
              <a:rPr kumimoji="0" lang="fa-IR" sz="2400" b="1" i="1" u="none" strike="noStrike" cap="none" normalizeH="0" baseline="0" dirty="0" smtClean="0">
                <a:ln>
                  <a:noFill/>
                </a:ln>
                <a:solidFill>
                  <a:srgbClr val="000000"/>
                </a:solidFill>
                <a:effectLst/>
                <a:latin typeface="B Nazanin" pitchFamily="2" charset="-78"/>
                <a:ea typeface="Calibri" pitchFamily="34" charset="0"/>
                <a:cs typeface="B Zar" pitchFamily="2" charset="-78"/>
              </a:rPr>
              <a:t>خواندن سازنده </a:t>
            </a:r>
            <a:endParaRPr kumimoji="0" lang="en-US" sz="2400" b="0" i="1"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fa-IR" sz="2400" b="1" i="1" u="none" strike="noStrike" cap="none" normalizeH="0" baseline="0" dirty="0" smtClean="0">
              <a:ln>
                <a:noFill/>
              </a:ln>
              <a:solidFill>
                <a:srgbClr val="000000"/>
              </a:solidFill>
              <a:effectLst/>
              <a:latin typeface="B Nazanin" pitchFamily="2" charset="-78"/>
              <a:ea typeface="Calibri"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fa-IR" sz="2400" b="1" dirty="0">
              <a:solidFill>
                <a:srgbClr val="000000"/>
              </a:solidFill>
              <a:latin typeface="B Nazanin" pitchFamily="2" charset="-78"/>
              <a:ea typeface="Calibri" pitchFamily="34" charset="0"/>
              <a:cs typeface="B Lotus"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در جريان </a:t>
            </a:r>
            <a:r>
              <a:rPr kumimoji="0" lang="fa-IR" sz="2400" b="1" i="1" u="none" strike="noStrike" cap="none" normalizeH="0" baseline="0" dirty="0" smtClean="0">
                <a:ln>
                  <a:noFill/>
                </a:ln>
                <a:solidFill>
                  <a:srgbClr val="000000"/>
                </a:solidFill>
                <a:effectLst/>
                <a:latin typeface="B Nazanin" pitchFamily="2" charset="-78"/>
                <a:ea typeface="Calibri" pitchFamily="34" charset="0"/>
                <a:cs typeface="B Zar" pitchFamily="2" charset="-78"/>
              </a:rPr>
              <a:t>خواندن پذيرا</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خواننده خود را تنها به درك و دريافت جمله به جمله ي متن محدود و مقيّد می</a:t>
            </a:r>
            <a:r>
              <a:rPr kumimoji="0" lang="fa-IR" sz="2400" b="1" i="0" u="none" strike="noStrike" cap="none" normalizeH="0" dirty="0" smtClean="0">
                <a:ln>
                  <a:noFill/>
                </a:ln>
                <a:solidFill>
                  <a:srgbClr val="000000"/>
                </a:solidFill>
                <a:effectLst/>
                <a:latin typeface="B Nazanin" pitchFamily="2" charset="-78"/>
                <a:ea typeface="Calibri" pitchFamily="34" charset="0"/>
                <a:cs typeface="B Zar" pitchFamily="2" charset="-78"/>
              </a:rPr>
              <a:t> کن</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د</a:t>
            </a:r>
            <a:r>
              <a:rPr kumimoji="0" lang="en-US"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a:t>
            </a:r>
            <a:endParaRPr kumimoji="0" lang="en-US" sz="24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در اين شيوه چون خواننده پيكرة كلي متن را نمي بيند و به اجزا و پاره هاي نوشته توجّه ميكند، تصوير و ادراك درستي از كليت اثر نميتواند به دست آورد</a:t>
            </a:r>
            <a:r>
              <a:rPr kumimoji="0" lang="en-US"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a:t>
            </a: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در </a:t>
            </a:r>
            <a:r>
              <a:rPr kumimoji="0" lang="fa-IR" sz="2400" b="1" i="1" u="none" strike="noStrike" cap="none" normalizeH="0" baseline="0" dirty="0" smtClean="0">
                <a:ln>
                  <a:noFill/>
                </a:ln>
                <a:solidFill>
                  <a:srgbClr val="000000"/>
                </a:solidFill>
                <a:effectLst/>
                <a:latin typeface="B Nazanin" pitchFamily="2" charset="-78"/>
                <a:ea typeface="Calibri" pitchFamily="34" charset="0"/>
                <a:cs typeface="B Zar" pitchFamily="2" charset="-78"/>
              </a:rPr>
              <a:t>خواندنِ سازنده</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خواننده بر پاية جريان فعّال ذهني خود و دريافت معنا و تصاوير و تخيّل حاكم بر فضاي كلي اثر، فرايند خواندن را پيش ميبرد و ارتباط ويژه اي با متن برقرار مي سازد</a:t>
            </a:r>
            <a:r>
              <a:rPr kumimoji="0" lang="en-US"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در اين شيوه، كنش خواندن يك فعّاليّت پويا و اثرگذار است</a:t>
            </a:r>
            <a:r>
              <a:rPr kumimoji="0" lang="en-US"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a:t>
            </a:r>
            <a:endPar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lang="fa-IR" sz="2400" b="1" dirty="0">
              <a:solidFill>
                <a:srgbClr val="000000"/>
              </a:solidFill>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B Zar" pitchFamily="2" charset="-78"/>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1"/>
          <p:cNvSpPr>
            <a:spLocks noChangeArrowheads="1"/>
          </p:cNvSpPr>
          <p:nvPr/>
        </p:nvSpPr>
        <p:spPr bwMode="auto">
          <a:xfrm>
            <a:off x="857224" y="857232"/>
            <a:ext cx="785818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000000"/>
                </a:solidFill>
                <a:effectLst/>
                <a:latin typeface="B Nazanin,Bold" charset="-78"/>
                <a:ea typeface="Calibri" pitchFamily="34" charset="0"/>
                <a:cs typeface="B Lotus" pitchFamily="2" charset="-78"/>
              </a:rPr>
              <a:t>كلياتي در مورد لحن</a:t>
            </a:r>
            <a:r>
              <a:rPr kumimoji="0" lang="en-US" sz="2400" b="1" i="0" u="none" strike="noStrike" cap="none" normalizeH="0" baseline="0" dirty="0" smtClean="0">
                <a:ln>
                  <a:noFill/>
                </a:ln>
                <a:solidFill>
                  <a:srgbClr val="000000"/>
                </a:solidFill>
                <a:effectLst/>
                <a:latin typeface="B Nazanin,Bold" charset="-78"/>
                <a:ea typeface="Calibri" pitchFamily="34" charset="0"/>
                <a:cs typeface="B Lotus" pitchFamily="2" charset="-78"/>
              </a:rPr>
              <a:t>:</a:t>
            </a:r>
            <a:endParaRPr kumimoji="0" lang="fa-IR" sz="2400" b="1" i="0" u="none" strike="noStrike" cap="none" normalizeH="0" baseline="0" dirty="0" smtClean="0">
              <a:ln>
                <a:noFill/>
              </a:ln>
              <a:solidFill>
                <a:srgbClr val="000000"/>
              </a:solidFill>
              <a:effectLst/>
              <a:latin typeface="B Nazanin,Bold" charset="-78"/>
              <a:ea typeface="Calibri" pitchFamily="34" charset="0"/>
              <a:cs typeface="B Lotus"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Lotus" pitchFamily="2" charset="-78"/>
              </a:rPr>
              <a:t>لحن و شيوة خواندن، مهمترين فرايند هستي بخش هر اثر ادبي- هنري است.</a:t>
            </a:r>
          </a:p>
          <a:p>
            <a:pPr marL="0" marR="0" lvl="0" indent="0" algn="just" defTabSz="914400" rtl="1" eaLnBrk="0" fontAlgn="base" latinLnBrk="0" hangingPunct="0">
              <a:lnSpc>
                <a:spcPct val="100000"/>
              </a:lnSpc>
              <a:spcBef>
                <a:spcPct val="0"/>
              </a:spcBef>
              <a:spcAft>
                <a:spcPct val="0"/>
              </a:spcAft>
              <a:buClrTx/>
              <a:buSzTx/>
              <a:buFontTx/>
              <a:buNone/>
              <a:tabLst/>
            </a:pPr>
            <a:endParaRPr lang="fa-IR" sz="2400" b="1" dirty="0">
              <a:solidFill>
                <a:srgbClr val="000000"/>
              </a:solidFill>
              <a:latin typeface="Calibri" pitchFamily="34" charset="0"/>
              <a:ea typeface="Calibri" pitchFamily="34" charset="0"/>
              <a:cs typeface="B Lotus" pitchFamily="2"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000000"/>
                </a:solidFill>
                <a:effectLst/>
                <a:latin typeface="Calibri" pitchFamily="34" charset="0"/>
                <a:ea typeface="Calibri" pitchFamily="34" charset="0"/>
                <a:cs typeface="B Lotus" pitchFamily="2" charset="-78"/>
              </a:rPr>
              <a:t> </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Lotus" pitchFamily="2" charset="-78"/>
              </a:rPr>
              <a:t>وقتي خواننده هنگام خواندن، خود را در فضاي حسي عاطفي اثر مي يابد ، در واقع با آن همراه و هم حس ميشود</a:t>
            </a:r>
            <a:r>
              <a:rPr kumimoji="0" lang="en-US" sz="2400" b="1" i="0" u="none" strike="noStrike" cap="none" normalizeH="0" baseline="0" dirty="0" smtClean="0">
                <a:ln>
                  <a:noFill/>
                </a:ln>
                <a:solidFill>
                  <a:srgbClr val="000000"/>
                </a:solidFill>
                <a:effectLst/>
                <a:latin typeface="B Nazanin" pitchFamily="2" charset="-78"/>
                <a:ea typeface="Calibri" pitchFamily="34" charset="0"/>
                <a:cs typeface="B Lotus" pitchFamily="2" charset="-78"/>
              </a:rPr>
              <a:t>. </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Lotus" pitchFamily="2" charset="-78"/>
              </a:rPr>
              <a:t> اين ايجاد همسويي و هم حسي با متن سبب مي شود كه خواننده هستي خود را با خلق و خوي و منش قهرمان اثر همراه و يكسان ببيند و در خود دگرگوني و تحوّلي احساس كند</a:t>
            </a:r>
            <a:r>
              <a:rPr kumimoji="0" lang="en-US" sz="2400" b="1" i="0" u="none" strike="noStrike" cap="none" normalizeH="0" baseline="0" dirty="0" smtClean="0">
                <a:ln>
                  <a:noFill/>
                </a:ln>
                <a:solidFill>
                  <a:srgbClr val="000000"/>
                </a:solidFill>
                <a:effectLst/>
                <a:latin typeface="B Nazanin" pitchFamily="2" charset="-78"/>
                <a:ea typeface="Calibri" pitchFamily="34" charset="0"/>
                <a:cs typeface="B Lotus" pitchFamily="2" charset="-78"/>
              </a:rPr>
              <a:t>. </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Lotus" pitchFamily="2" charset="-78"/>
              </a:rPr>
              <a:t> </a:t>
            </a:r>
          </a:p>
          <a:p>
            <a:pPr marL="0" marR="0" lvl="0" indent="0" algn="just" defTabSz="914400" rtl="1" eaLnBrk="0" fontAlgn="base" latinLnBrk="0" hangingPunct="0">
              <a:lnSpc>
                <a:spcPct val="100000"/>
              </a:lnSpc>
              <a:spcBef>
                <a:spcPct val="0"/>
              </a:spcBef>
              <a:spcAft>
                <a:spcPct val="0"/>
              </a:spcAft>
              <a:buClrTx/>
              <a:buSzTx/>
              <a:buFontTx/>
              <a:buNone/>
              <a:tabLst/>
            </a:pPr>
            <a:endParaRPr lang="fa-IR" sz="2400" b="1" dirty="0">
              <a:solidFill>
                <a:srgbClr val="000000"/>
              </a:solidFill>
              <a:latin typeface="B Nazanin" pitchFamily="2" charset="-78"/>
              <a:ea typeface="Calibri" pitchFamily="34" charset="0"/>
              <a:cs typeface="B Lotus" pitchFamily="2" charset="-78"/>
            </a:endParaRPr>
          </a:p>
          <a:p>
            <a:pPr marL="0" marR="0" lvl="0" indent="0" algn="just" defTabSz="914400" rtl="1" eaLnBrk="0" fontAlgn="base" latinLnBrk="0" hangingPunct="0">
              <a:lnSpc>
                <a:spcPct val="100000"/>
              </a:lnSpc>
              <a:spcBef>
                <a:spcPct val="0"/>
              </a:spcBef>
              <a:spcAft>
                <a:spcPct val="0"/>
              </a:spcAft>
              <a:buClrTx/>
              <a:buSzTx/>
              <a:buFontTx/>
              <a:buNone/>
              <a:tabLst/>
            </a:pPr>
            <a:endParaRPr kumimoji="0" lang="fa-IR" sz="2400" b="1" i="0" u="none" strike="noStrike" cap="none" normalizeH="0" baseline="0" dirty="0" smtClean="0">
              <a:ln>
                <a:noFill/>
              </a:ln>
              <a:solidFill>
                <a:srgbClr val="000000"/>
              </a:solidFill>
              <a:effectLst/>
              <a:latin typeface="B Nazanin" pitchFamily="2" charset="-78"/>
              <a:ea typeface="Calibri" pitchFamily="34" charset="0"/>
              <a:cs typeface="B Lotus" pitchFamily="2"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Lotus" pitchFamily="2" charset="-78"/>
              </a:rPr>
              <a:t>تبديل به ديگري شدن در جريان خوانش يك اثر چونان شناخت حقيقت و هويت خويشتن ، با ارزش است</a:t>
            </a:r>
            <a:r>
              <a:rPr kumimoji="0" lang="en-US" sz="2400" b="1" i="0" u="none" strike="noStrike" cap="none" normalizeH="0" baseline="0" dirty="0" smtClean="0">
                <a:ln>
                  <a:noFill/>
                </a:ln>
                <a:solidFill>
                  <a:srgbClr val="000000"/>
                </a:solidFill>
                <a:effectLst/>
                <a:latin typeface="Calibri" pitchFamily="34" charset="0"/>
                <a:ea typeface="Calibri" pitchFamily="34" charset="0"/>
                <a:cs typeface="B Lotus" pitchFamily="2" charset="-78"/>
              </a:rPr>
              <a:t>.</a:t>
            </a:r>
            <a:endParaRPr kumimoji="0" lang="fa-IR" sz="2400" b="1" i="0" u="none" strike="noStrike" cap="none" normalizeH="0" baseline="0" dirty="0" smtClean="0">
              <a:ln>
                <a:noFill/>
              </a:ln>
              <a:solidFill>
                <a:srgbClr val="000000"/>
              </a:solidFill>
              <a:effectLst/>
              <a:latin typeface="Calibri" pitchFamily="34" charset="0"/>
              <a:ea typeface="Calibri" pitchFamily="34" charset="0"/>
              <a:cs typeface="B Lotus" pitchFamily="2" charset="-78"/>
            </a:endParaRPr>
          </a:p>
          <a:p>
            <a:pPr marL="0" marR="0" lvl="0" indent="0" algn="just" defTabSz="914400" rtl="1" eaLnBrk="0" fontAlgn="base" latinLnBrk="0" hangingPunct="0">
              <a:lnSpc>
                <a:spcPct val="100000"/>
              </a:lnSpc>
              <a:spcBef>
                <a:spcPct val="0"/>
              </a:spcBef>
              <a:spcAft>
                <a:spcPct val="0"/>
              </a:spcAft>
              <a:buClrTx/>
              <a:buSzTx/>
              <a:buFontTx/>
              <a:buNone/>
              <a:tabLst/>
            </a:pPr>
            <a:endParaRPr lang="fa-IR" sz="2400" b="1" dirty="0">
              <a:solidFill>
                <a:srgbClr val="000000"/>
              </a:solidFill>
              <a:latin typeface="Calibri" pitchFamily="34" charset="0"/>
              <a:cs typeface="B Lotus"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57290" y="500042"/>
            <a:ext cx="7143800" cy="5909310"/>
          </a:xfrm>
          <a:prstGeom prst="rect">
            <a:avLst/>
          </a:prstGeom>
          <a:noFill/>
        </p:spPr>
        <p:txBody>
          <a:bodyPr wrap="square" rtlCol="1">
            <a:spAutoFit/>
          </a:bodyPr>
          <a:lstStyle/>
          <a:p>
            <a:endParaRPr lang="fa-IR" dirty="0" smtClean="0"/>
          </a:p>
          <a:p>
            <a:r>
              <a:rPr lang="fa-IR" sz="2400" b="1" dirty="0" smtClean="0">
                <a:cs typeface="B Zar" pitchFamily="2" charset="-78"/>
              </a:rPr>
              <a:t>انواع لحن:</a:t>
            </a:r>
          </a:p>
          <a:p>
            <a:endParaRPr lang="fa-IR" sz="2400" dirty="0" smtClean="0">
              <a:cs typeface="B Zar" pitchFamily="2" charset="-78"/>
            </a:endParaRPr>
          </a:p>
          <a:p>
            <a:pPr marL="342900" indent="-342900">
              <a:buFont typeface="+mj-lt"/>
              <a:buAutoNum type="arabicParenR"/>
            </a:pPr>
            <a:r>
              <a:rPr lang="fa-IR" sz="2400" dirty="0" smtClean="0">
                <a:cs typeface="B Zar" pitchFamily="2" charset="-78"/>
              </a:rPr>
              <a:t>   حماسی</a:t>
            </a:r>
          </a:p>
          <a:p>
            <a:pPr marL="342900" indent="-342900">
              <a:buFont typeface="+mj-lt"/>
              <a:buAutoNum type="arabicParenR"/>
            </a:pPr>
            <a:endParaRPr lang="fa-IR" sz="2400" dirty="0" smtClean="0">
              <a:cs typeface="B Zar" pitchFamily="2" charset="-78"/>
            </a:endParaRPr>
          </a:p>
          <a:p>
            <a:pPr marL="342900" indent="-342900">
              <a:buFont typeface="+mj-lt"/>
              <a:buAutoNum type="arabicParenR"/>
            </a:pPr>
            <a:r>
              <a:rPr lang="fa-IR" sz="2400" dirty="0" smtClean="0">
                <a:cs typeface="B Zar" pitchFamily="2" charset="-78"/>
              </a:rPr>
              <a:t>   روایی</a:t>
            </a:r>
          </a:p>
          <a:p>
            <a:pPr marL="342900" indent="-342900">
              <a:buFont typeface="+mj-lt"/>
              <a:buAutoNum type="arabicParenR"/>
            </a:pPr>
            <a:endParaRPr lang="fa-IR" sz="2400" dirty="0" smtClean="0">
              <a:cs typeface="B Zar" pitchFamily="2" charset="-78"/>
            </a:endParaRPr>
          </a:p>
          <a:p>
            <a:pPr marL="342900" indent="-342900">
              <a:buFont typeface="+mj-lt"/>
              <a:buAutoNum type="arabicParenR"/>
            </a:pPr>
            <a:r>
              <a:rPr lang="fa-IR" sz="2400" dirty="0" smtClean="0">
                <a:cs typeface="B Zar" pitchFamily="2" charset="-78"/>
              </a:rPr>
              <a:t>  تعلیمی</a:t>
            </a:r>
          </a:p>
          <a:p>
            <a:pPr marL="342900" indent="-342900">
              <a:buFont typeface="+mj-lt"/>
              <a:buAutoNum type="arabicParenR"/>
            </a:pPr>
            <a:endParaRPr lang="fa-IR" sz="2400" dirty="0" smtClean="0">
              <a:cs typeface="B Zar" pitchFamily="2" charset="-78"/>
            </a:endParaRPr>
          </a:p>
          <a:p>
            <a:pPr marL="342900" indent="-342900">
              <a:buFont typeface="+mj-lt"/>
              <a:buAutoNum type="arabicParenR"/>
            </a:pPr>
            <a:r>
              <a:rPr lang="fa-IR" sz="2400" dirty="0" smtClean="0">
                <a:cs typeface="B Zar" pitchFamily="2" charset="-78"/>
              </a:rPr>
              <a:t>  گفتگو :   الف) مناظره   ب) سوال و جواب   پ) رجز خوانی ت) گفتگو های عادی</a:t>
            </a:r>
          </a:p>
          <a:p>
            <a:pPr marL="342900" indent="-342900">
              <a:buFont typeface="+mj-lt"/>
              <a:buAutoNum type="arabicParenR"/>
            </a:pPr>
            <a:endParaRPr lang="fa-IR" sz="2400" dirty="0" smtClean="0">
              <a:cs typeface="B Zar" pitchFamily="2" charset="-78"/>
            </a:endParaRPr>
          </a:p>
          <a:p>
            <a:pPr marL="342900" indent="-342900">
              <a:buFont typeface="+mj-lt"/>
              <a:buAutoNum type="arabicParenR"/>
            </a:pPr>
            <a:r>
              <a:rPr lang="fa-IR" sz="2400" dirty="0" smtClean="0">
                <a:cs typeface="B Zar" pitchFamily="2" charset="-78"/>
              </a:rPr>
              <a:t> طنز</a:t>
            </a:r>
          </a:p>
          <a:p>
            <a:pPr marL="342900" indent="-342900">
              <a:buFont typeface="+mj-lt"/>
              <a:buAutoNum type="arabicParenR"/>
            </a:pPr>
            <a:endParaRPr lang="fa-IR" sz="2400" dirty="0" smtClean="0">
              <a:cs typeface="B Zar" pitchFamily="2" charset="-78"/>
            </a:endParaRPr>
          </a:p>
          <a:p>
            <a:pPr marL="342900" indent="-342900">
              <a:buFont typeface="+mj-lt"/>
              <a:buAutoNum type="arabicParenR"/>
            </a:pPr>
            <a:r>
              <a:rPr lang="fa-IR" sz="2400" dirty="0" smtClean="0">
                <a:cs typeface="B Zar" pitchFamily="2" charset="-78"/>
              </a:rPr>
              <a:t>میهنی / وطنی</a:t>
            </a:r>
          </a:p>
          <a:p>
            <a:pPr marL="342900" indent="-342900">
              <a:buFont typeface="+mj-lt"/>
              <a:buAutoNum type="arabicParenR"/>
            </a:pPr>
            <a:endParaRPr lang="fa-IR" sz="2400" dirty="0" smtClean="0">
              <a:cs typeface="B Zar" pitchFamily="2" charset="-78"/>
            </a:endParaRP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1"/>
          <p:cNvSpPr>
            <a:spLocks noChangeArrowheads="1"/>
          </p:cNvSpPr>
          <p:nvPr/>
        </p:nvSpPr>
        <p:spPr bwMode="auto">
          <a:xfrm>
            <a:off x="1" y="500042"/>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eaLnBrk="1" fontAlgn="base" latinLnBrk="0" hangingPunct="1">
              <a:lnSpc>
                <a:spcPct val="100000"/>
              </a:lnSpc>
              <a:spcBef>
                <a:spcPct val="0"/>
              </a:spcBef>
              <a:spcAft>
                <a:spcPct val="0"/>
              </a:spcAft>
              <a:buClrTx/>
              <a:buSzTx/>
              <a:tabLst/>
            </a:pPr>
            <a:r>
              <a:rPr lang="fa-IR" sz="2400" b="1" dirty="0" smtClean="0">
                <a:solidFill>
                  <a:srgbClr val="000000"/>
                </a:solidFill>
                <a:latin typeface="B Nazanin" pitchFamily="2" charset="-78"/>
                <a:ea typeface="Calibri" pitchFamily="34" charset="0"/>
                <a:cs typeface="B Zar" pitchFamily="2" charset="-78"/>
              </a:rPr>
              <a:t>لحن حماسی:</a:t>
            </a:r>
          </a:p>
          <a:p>
            <a:pPr marL="457200" marR="0" lvl="0" indent="-457200" algn="just" defTabSz="914400" eaLnBrk="1" fontAlgn="base" latinLnBrk="0" hangingPunct="1">
              <a:lnSpc>
                <a:spcPct val="100000"/>
              </a:lnSpc>
              <a:spcBef>
                <a:spcPct val="0"/>
              </a:spcBef>
              <a:spcAft>
                <a:spcPct val="0"/>
              </a:spcAft>
              <a:buClrTx/>
              <a:buSzTx/>
              <a:buFontTx/>
              <a:buAutoNum type="arabicPeriod"/>
              <a:tabLst/>
            </a:pPr>
            <a:endPar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endParaRPr>
          </a:p>
          <a:p>
            <a:pPr marL="0" marR="0" lvl="0" indent="0" algn="just" defTabSz="914400"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در هنگام خواندن شعر حماسي بايد</a:t>
            </a:r>
            <a:r>
              <a:rPr kumimoji="0" lang="en-US"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a:t>
            </a:r>
          </a:p>
          <a:p>
            <a:pPr marL="0" marR="0" lvl="0" indent="0" algn="just" defTabSz="91440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B Zar" pitchFamily="2" charset="-78"/>
            </a:endParaRPr>
          </a:p>
          <a:p>
            <a:pPr lvl="0" algn="just" eaLnBrk="0" fontAlgn="base" hangingPunct="0">
              <a:spcBef>
                <a:spcPct val="0"/>
              </a:spcBef>
              <a:spcAft>
                <a:spcPct val="0"/>
              </a:spcAft>
              <a:buFont typeface="Arial" pitchFamily="34" charset="0"/>
              <a:buChar char="•"/>
            </a:pP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آهنگ شعر كه مساوي با « فعولن فعولن فعولن فعل»</a:t>
            </a:r>
            <a:r>
              <a:rPr kumimoji="0" lang="en-US"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است، حفظ شود. </a:t>
            </a:r>
            <a:endParaRPr kumimoji="0" lang="en-US" sz="24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just" defTabSz="91440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just" defTabSz="914400" eaLnBrk="0" fontAlgn="base" latinLnBrk="0" hangingPunct="0">
              <a:lnSpc>
                <a:spcPct val="100000"/>
              </a:lnSpc>
              <a:spcBef>
                <a:spcPct val="0"/>
              </a:spcBef>
              <a:spcAft>
                <a:spcPct val="0"/>
              </a:spcAft>
              <a:buClrTx/>
              <a:buSzTx/>
              <a:buFont typeface="Arial" pitchFamily="34" charset="0"/>
              <a:buChar char="•"/>
              <a:tabLst/>
            </a:pP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كشيدن آخرين بخش كلمه ي پاياني هر مصراع</a:t>
            </a:r>
            <a:r>
              <a:rPr kumimoji="0" lang="en-US"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ايجاد كشش آوايی)</a:t>
            </a:r>
          </a:p>
          <a:p>
            <a:pPr marL="0" marR="0" lvl="0" indent="0" algn="just" defTabSz="914400" eaLnBrk="0" fontAlgn="base" latinLnBrk="0" hangingPunct="0">
              <a:lnSpc>
                <a:spcPct val="100000"/>
              </a:lnSpc>
              <a:spcBef>
                <a:spcPct val="0"/>
              </a:spcBef>
              <a:spcAft>
                <a:spcPct val="0"/>
              </a:spcAft>
              <a:buClrTx/>
              <a:buSzTx/>
              <a:buFont typeface="Arial" pitchFamily="34" charset="0"/>
              <a:buChar char="•"/>
              <a:tabLst/>
            </a:pPr>
            <a:endParaRPr kumimoji="0" lang="en-US" sz="24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just" defTabSz="914400" eaLnBrk="0" fontAlgn="base" latinLnBrk="0" hangingPunct="0">
              <a:lnSpc>
                <a:spcPct val="100000"/>
              </a:lnSpc>
              <a:spcBef>
                <a:spcPct val="0"/>
              </a:spcBef>
              <a:spcAft>
                <a:spcPct val="0"/>
              </a:spcAft>
              <a:buClrTx/>
              <a:buSzTx/>
              <a:buFont typeface="Arial" pitchFamily="34" charset="0"/>
              <a:buChar char="•"/>
              <a:tabLst/>
            </a:pPr>
            <a:r>
              <a:rPr lang="fa-IR" sz="2400" b="1" dirty="0">
                <a:solidFill>
                  <a:srgbClr val="000000"/>
                </a:solidFill>
                <a:latin typeface="Calibri"/>
                <a:ea typeface="Calibri" pitchFamily="34" charset="0"/>
                <a:cs typeface="B Zar" pitchFamily="2" charset="-78"/>
              </a:rPr>
              <a:t> </a:t>
            </a:r>
            <a:r>
              <a:rPr kumimoji="0" lang="fa-IR" sz="2400"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اداي درست و كامل تشديدها</a:t>
            </a:r>
          </a:p>
          <a:p>
            <a:pPr marL="0" marR="0" lvl="0" indent="0" algn="just" defTabSz="914400" eaLnBrk="0" fontAlgn="base" latinLnBrk="0" hangingPunct="0">
              <a:lnSpc>
                <a:spcPct val="100000"/>
              </a:lnSpc>
              <a:spcBef>
                <a:spcPct val="0"/>
              </a:spcBef>
              <a:spcAft>
                <a:spcPct val="0"/>
              </a:spcAft>
              <a:buClrTx/>
              <a:buSzTx/>
              <a:buFont typeface="Arial" pitchFamily="34" charset="0"/>
              <a:buChar char="•"/>
              <a:tabLst/>
            </a:pPr>
            <a:endParaRPr kumimoji="0" lang="en-US" sz="2400" b="0" i="0" u="none" strike="noStrike" cap="none" normalizeH="0" baseline="0" dirty="0" smtClean="0">
              <a:ln>
                <a:noFill/>
              </a:ln>
              <a:solidFill>
                <a:schemeClr val="tx1"/>
              </a:solidFill>
              <a:effectLst/>
              <a:latin typeface="Arial" pitchFamily="34" charset="0"/>
              <a:cs typeface="B Zar" pitchFamily="2" charset="-78"/>
            </a:endParaRPr>
          </a:p>
          <a:p>
            <a:pPr marL="0" marR="0" lvl="0" indent="0" algn="just" defTabSz="914400" eaLnBrk="0" fontAlgn="base" latinLnBrk="0" hangingPunct="0">
              <a:lnSpc>
                <a:spcPct val="100000"/>
              </a:lnSpc>
              <a:spcBef>
                <a:spcPct val="0"/>
              </a:spcBef>
              <a:spcAft>
                <a:spcPct val="0"/>
              </a:spcAft>
              <a:buClrTx/>
              <a:buSzTx/>
              <a:buFont typeface="Arial" pitchFamily="34" charset="0"/>
              <a:buChar char="•"/>
              <a:tabLst/>
            </a:pPr>
            <a:r>
              <a:rPr lang="fa-IR" sz="2400" b="1" dirty="0">
                <a:solidFill>
                  <a:srgbClr val="000000"/>
                </a:solidFill>
                <a:latin typeface="Arial" pitchFamily="34" charset="0"/>
                <a:cs typeface="B Zar" pitchFamily="2" charset="-78"/>
              </a:rPr>
              <a:t> </a:t>
            </a:r>
            <a:r>
              <a:rPr lang="fa-IR" sz="2400" b="1" dirty="0" smtClean="0">
                <a:solidFill>
                  <a:srgbClr val="000000"/>
                </a:solidFill>
                <a:latin typeface="Arial" pitchFamily="34" charset="0"/>
                <a:cs typeface="B Zar" pitchFamily="2" charset="-78"/>
              </a:rPr>
              <a:t>استفاده از زبان بدن و حرکات سر و دست برای القای حس به شنونده </a:t>
            </a:r>
          </a:p>
          <a:p>
            <a:pPr marL="0" marR="0" lvl="0" indent="0" algn="just" defTabSz="914400" eaLnBrk="0" fontAlgn="base" latinLnBrk="0" hangingPunct="0">
              <a:lnSpc>
                <a:spcPct val="100000"/>
              </a:lnSpc>
              <a:spcBef>
                <a:spcPct val="0"/>
              </a:spcBef>
              <a:spcAft>
                <a:spcPct val="0"/>
              </a:spcAft>
              <a:buClrTx/>
              <a:buSzTx/>
              <a:buFont typeface="Arial" pitchFamily="34" charset="0"/>
              <a:buChar char="•"/>
              <a:tabLst/>
            </a:pPr>
            <a:endParaRPr lang="fa-IR" sz="2400" b="1" dirty="0" smtClean="0">
              <a:solidFill>
                <a:srgbClr val="000000"/>
              </a:solidFill>
              <a:latin typeface="Arial" pitchFamily="34" charset="0"/>
              <a:cs typeface="B Zar" pitchFamily="2" charset="-78"/>
            </a:endParaRPr>
          </a:p>
          <a:p>
            <a:endParaRPr lang="en-US" sz="2400" dirty="0" smtClean="0">
              <a:cs typeface="B Zar" pitchFamily="2" charset="-78"/>
            </a:endParaRPr>
          </a:p>
          <a:p>
            <a:pPr marL="0" marR="0" lvl="0" indent="0" algn="just" defTabSz="914400" eaLnBrk="0" fontAlgn="base" latinLnBrk="0" hangingPunct="0">
              <a:lnSpc>
                <a:spcPct val="100000"/>
              </a:lnSpc>
              <a:spcBef>
                <a:spcPct val="0"/>
              </a:spcBef>
              <a:spcAft>
                <a:spcPct val="0"/>
              </a:spcAft>
              <a:buClrTx/>
              <a:buSzTx/>
              <a:buFont typeface="Arial" pitchFamily="34" charset="0"/>
              <a:buChar char="•"/>
              <a:tabLst/>
            </a:pPr>
            <a:endParaRPr lang="fa-IR" sz="2400" b="1" dirty="0" smtClean="0">
              <a:solidFill>
                <a:srgbClr val="000000"/>
              </a:solidFill>
              <a:latin typeface="Arial" pitchFamily="34" charset="0"/>
              <a:cs typeface="B Lotus" pitchFamily="2" charset="-78"/>
            </a:endParaRPr>
          </a:p>
          <a:p>
            <a:pPr marL="0" marR="0" lvl="0" indent="0" algn="just" defTabSz="914400" eaLnBrk="0" fontAlgn="base" latinLnBrk="0" hangingPunct="0">
              <a:lnSpc>
                <a:spcPct val="100000"/>
              </a:lnSpc>
              <a:spcBef>
                <a:spcPct val="0"/>
              </a:spcBef>
              <a:spcAft>
                <a:spcPct val="0"/>
              </a:spcAft>
              <a:buClrTx/>
              <a:buSzTx/>
              <a:buFont typeface="Arial" pitchFamily="34" charset="0"/>
              <a:buChar char="•"/>
              <a:tabLst/>
            </a:pPr>
            <a:endParaRPr lang="fa-IR" sz="2400" b="1" dirty="0" smtClean="0">
              <a:solidFill>
                <a:srgbClr val="000000"/>
              </a:solidFill>
              <a:latin typeface="Arial" pitchFamily="34" charset="0"/>
              <a:cs typeface="B Lotus" pitchFamily="2" charset="-78"/>
            </a:endParaRPr>
          </a:p>
          <a:p>
            <a:pPr marL="0" marR="0" lvl="0" indent="0" algn="just" defTabSz="914400" eaLnBrk="0" fontAlgn="base" latinLnBrk="0" hangingPunct="0">
              <a:lnSpc>
                <a:spcPct val="100000"/>
              </a:lnSpc>
              <a:spcBef>
                <a:spcPct val="0"/>
              </a:spcBef>
              <a:spcAft>
                <a:spcPct val="0"/>
              </a:spcAft>
              <a:buClrTx/>
              <a:buSzTx/>
              <a:buFont typeface="Arial" pitchFamily="34" charset="0"/>
              <a:buChar char="•"/>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1538" y="428604"/>
            <a:ext cx="7429552" cy="5909310"/>
          </a:xfrm>
          <a:prstGeom prst="rect">
            <a:avLst/>
          </a:prstGeom>
        </p:spPr>
        <p:txBody>
          <a:bodyPr wrap="square">
            <a:spAutoFit/>
          </a:bodyPr>
          <a:lstStyle/>
          <a:p>
            <a:r>
              <a:rPr lang="fa-IR" b="1" dirty="0" smtClean="0">
                <a:cs typeface="B Zar" pitchFamily="2" charset="-78"/>
              </a:rPr>
              <a:t>حماسه ها داستان هاي بلند و كاملي هستند و انواع لحن ها را در خود دارند؛ تعليمي، غنايي، ستايش، مدح، وصف، گفت وگو و</a:t>
            </a:r>
            <a:r>
              <a:rPr lang="en-US" b="1" dirty="0" smtClean="0">
                <a:cs typeface="B Zar" pitchFamily="2" charset="-78"/>
              </a:rPr>
              <a:t> ... </a:t>
            </a:r>
            <a:r>
              <a:rPr lang="fa-IR" b="1" dirty="0" smtClean="0">
                <a:cs typeface="B Zar" pitchFamily="2" charset="-78"/>
              </a:rPr>
              <a:t>و خواننده بايد با توجه به همه ي شرايط موجود در متن به كار خود بپردازد و به اين آهنگ هاي فرعي در فضاي حماسه توجه داشته باشد</a:t>
            </a:r>
            <a:r>
              <a:rPr lang="en-US" b="1" dirty="0" smtClean="0">
                <a:cs typeface="B Zar" pitchFamily="2" charset="-78"/>
              </a:rPr>
              <a:t>.</a:t>
            </a:r>
            <a:endParaRPr lang="fa-IR" b="1" dirty="0" smtClean="0">
              <a:cs typeface="B Zar" pitchFamily="2" charset="-78"/>
            </a:endParaRPr>
          </a:p>
          <a:p>
            <a:endParaRPr lang="fa-IR" b="1" dirty="0" smtClean="0">
              <a:cs typeface="B Zar" pitchFamily="2" charset="-78"/>
            </a:endParaRPr>
          </a:p>
          <a:p>
            <a:r>
              <a:rPr lang="fa-IR" b="1" dirty="0" smtClean="0">
                <a:cs typeface="B Zar" pitchFamily="2" charset="-78"/>
              </a:rPr>
              <a:t>نمونه: </a:t>
            </a:r>
          </a:p>
          <a:p>
            <a:endParaRPr lang="fa-IR" b="1" dirty="0" smtClean="0">
              <a:cs typeface="B Zar" pitchFamily="2" charset="-78"/>
            </a:endParaRPr>
          </a:p>
          <a:p>
            <a:r>
              <a:rPr lang="fa-IR" b="1" dirty="0" smtClean="0">
                <a:cs typeface="B Zar" pitchFamily="2" charset="-78"/>
              </a:rPr>
              <a:t>              به مغز پشنگ اندر آمد شتاب </a:t>
            </a:r>
          </a:p>
          <a:p>
            <a:endParaRPr lang="en-US" dirty="0" smtClean="0">
              <a:cs typeface="B Zar" pitchFamily="2" charset="-78"/>
            </a:endParaRPr>
          </a:p>
          <a:p>
            <a:r>
              <a:rPr lang="fa-IR" b="1" dirty="0" smtClean="0">
                <a:cs typeface="B Zar" pitchFamily="2" charset="-78"/>
              </a:rPr>
              <a:t>              چو ديد آن سهي قد افراسياب</a:t>
            </a:r>
          </a:p>
          <a:p>
            <a:endParaRPr lang="en-US" dirty="0" smtClean="0">
              <a:cs typeface="B Zar" pitchFamily="2" charset="-78"/>
            </a:endParaRPr>
          </a:p>
          <a:p>
            <a:r>
              <a:rPr lang="fa-IR" b="1" dirty="0" smtClean="0">
                <a:cs typeface="B Zar" pitchFamily="2" charset="-78"/>
              </a:rPr>
              <a:t>             بروبازوي شير و هم زور پيل</a:t>
            </a:r>
          </a:p>
          <a:p>
            <a:endParaRPr lang="en-US" dirty="0" smtClean="0">
              <a:cs typeface="B Zar" pitchFamily="2" charset="-78"/>
            </a:endParaRPr>
          </a:p>
          <a:p>
            <a:r>
              <a:rPr lang="fa-IR" b="1" dirty="0" smtClean="0">
                <a:cs typeface="B Zar" pitchFamily="2" charset="-78"/>
              </a:rPr>
              <a:t>             وز او، سايه گسترده بر چند ميل</a:t>
            </a:r>
          </a:p>
          <a:p>
            <a:endParaRPr lang="en-US" dirty="0" smtClean="0">
              <a:cs typeface="B Zar" pitchFamily="2" charset="-78"/>
            </a:endParaRPr>
          </a:p>
          <a:p>
            <a:r>
              <a:rPr lang="fa-IR" b="1" dirty="0" smtClean="0">
                <a:cs typeface="B Zar" pitchFamily="2" charset="-78"/>
              </a:rPr>
              <a:t>               زبانش به كردار برنده تيغ</a:t>
            </a:r>
            <a:endParaRPr lang="en-US" dirty="0" smtClean="0">
              <a:cs typeface="B Zar" pitchFamily="2" charset="-78"/>
            </a:endParaRPr>
          </a:p>
          <a:p>
            <a:endParaRPr lang="fa-IR" b="1" dirty="0" smtClean="0">
              <a:cs typeface="B Zar" pitchFamily="2" charset="-78"/>
            </a:endParaRPr>
          </a:p>
          <a:p>
            <a:r>
              <a:rPr lang="fa-IR" b="1" dirty="0" smtClean="0">
                <a:cs typeface="B Zar" pitchFamily="2" charset="-78"/>
              </a:rPr>
              <a:t>           چو دريا دل و كف چو بارنده ميغ</a:t>
            </a:r>
          </a:p>
          <a:p>
            <a:endParaRPr lang="fa-IR" b="1" dirty="0" smtClean="0">
              <a:cs typeface="B Zar" pitchFamily="2" charset="-78"/>
            </a:endParaRPr>
          </a:p>
          <a:p>
            <a:endParaRPr lang="fa-IR" b="1" dirty="0" smtClean="0"/>
          </a:p>
          <a:p>
            <a:endParaRPr lang="fa-IR"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00100" y="428604"/>
            <a:ext cx="7643866" cy="923330"/>
          </a:xfrm>
          <a:prstGeom prst="rect">
            <a:avLst/>
          </a:prstGeom>
          <a:noFill/>
        </p:spPr>
        <p:txBody>
          <a:bodyPr wrap="square" rtlCol="1">
            <a:spAutoFit/>
          </a:bodyPr>
          <a:lstStyle/>
          <a:p>
            <a:endParaRPr lang="fa-IR" dirty="0" smtClean="0"/>
          </a:p>
          <a:p>
            <a:endParaRPr lang="fa-IR" dirty="0" smtClean="0"/>
          </a:p>
          <a:p>
            <a:endParaRPr lang="fa-IR" dirty="0"/>
          </a:p>
        </p:txBody>
      </p:sp>
      <p:sp>
        <p:nvSpPr>
          <p:cNvPr id="24578" name="Rectangle 2"/>
          <p:cNvSpPr>
            <a:spLocks noChangeArrowheads="1"/>
          </p:cNvSpPr>
          <p:nvPr/>
        </p:nvSpPr>
        <p:spPr bwMode="auto">
          <a:xfrm>
            <a:off x="928663" y="571480"/>
            <a:ext cx="7929618"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لحن روایی: </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به طور كلي به هنگام خواندن حكايات  بايد</a:t>
            </a:r>
            <a:r>
              <a:rPr kumimoji="0" lang="en-US"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a:t>
            </a:r>
            <a:endPar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tabLst/>
            </a:pP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-موضوع و محتوا وفضاي كلي متن را در نظر گرفت و لحن خاص را برگزيد؛</a:t>
            </a:r>
          </a:p>
          <a:p>
            <a:pPr marL="0" marR="0" lvl="0" indent="0" algn="r" defTabSz="914400" rtl="1" eaLnBrk="0" fontAlgn="base" latinLnBrk="0" hangingPunct="0">
              <a:lnSpc>
                <a:spcPct val="100000"/>
              </a:lnSpc>
              <a:spcBef>
                <a:spcPct val="0"/>
              </a:spcBef>
              <a:spcAft>
                <a:spcPct val="0"/>
              </a:spcAft>
              <a:buClrTx/>
              <a:buSzTx/>
              <a:buFont typeface="Arial" pitchFamily="34" charset="0"/>
              <a:buChar char="•"/>
              <a:tabLst/>
            </a:pP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آن را شبيه تعريف كردن يك واقعه يا حادثه ي پندآموز يا طنز خواند؛</a:t>
            </a:r>
          </a:p>
          <a:p>
            <a:pPr marL="0" marR="0" lvl="0" indent="0" algn="r" defTabSz="914400" rtl="1" eaLnBrk="0" fontAlgn="base" latinLnBrk="0" hangingPunct="0">
              <a:lnSpc>
                <a:spcPct val="100000"/>
              </a:lnSpc>
              <a:spcBef>
                <a:spcPct val="0"/>
              </a:spcBef>
              <a:spcAft>
                <a:spcPct val="0"/>
              </a:spcAft>
              <a:buClrTx/>
              <a:buSzTx/>
              <a:buFontTx/>
              <a:buChar char="-"/>
              <a:tabLst/>
            </a:pP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0000"/>
                </a:solidFill>
                <a:effectLst/>
                <a:latin typeface="Times New Roman" pitchFamily="18" charset="0"/>
                <a:ea typeface="Calibri" pitchFamily="34" charset="0"/>
                <a:cs typeface="B Zar" pitchFamily="2" charset="-78"/>
              </a:rPr>
              <a:t>-</a:t>
            </a: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سجع ها را رعايت كرد و تاكيد جملات را روي آن ها گذاشت؛</a:t>
            </a: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0000"/>
                </a:solidFill>
                <a:effectLst/>
                <a:latin typeface="Times New Roman" pitchFamily="18" charset="0"/>
                <a:ea typeface="Calibri" pitchFamily="34" charset="0"/>
                <a:cs typeface="B Zar" pitchFamily="2" charset="-78"/>
              </a:rPr>
              <a:t>-</a:t>
            </a: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اشعار داخل حكايات را با لحني مناسب آن خواند؛</a:t>
            </a: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0000"/>
                </a:solidFill>
                <a:effectLst/>
                <a:latin typeface="Times New Roman" pitchFamily="18" charset="0"/>
                <a:ea typeface="Calibri" pitchFamily="34" charset="0"/>
                <a:cs typeface="B Zar" pitchFamily="2" charset="-78"/>
              </a:rPr>
              <a:t>-</a:t>
            </a:r>
            <a:r>
              <a:rPr kumimoji="0" lang="en-US"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a:t>
            </a: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علائم نگارشي را دقيق رعايت كرد تا تاثير كلام بيشتر شود؛</a:t>
            </a: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0000"/>
                </a:solidFill>
                <a:effectLst/>
                <a:latin typeface="Times New Roman" pitchFamily="18" charset="0"/>
                <a:ea typeface="Calibri" pitchFamily="34" charset="0"/>
                <a:cs typeface="B Zar" pitchFamily="2" charset="-78"/>
              </a:rPr>
              <a:t>-</a:t>
            </a:r>
            <a:r>
              <a:rPr kumimoji="0" lang="en-US"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a:t>
            </a: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چون فردي كه از قضيه آگاه است، با آرامش و اطمينان آن را خواند؛</a:t>
            </a: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با سكون ها و سكوت ها بر تاثير كلام افزود؛</a:t>
            </a:r>
          </a:p>
          <a:p>
            <a:pPr marL="0" marR="0" lvl="0" indent="0" algn="r" defTabSz="914400" rtl="1" eaLnBrk="0" fontAlgn="base" latinLnBrk="0" hangingPunct="0">
              <a:lnSpc>
                <a:spcPct val="100000"/>
              </a:lnSpc>
              <a:spcBef>
                <a:spcPct val="0"/>
              </a:spcBef>
              <a:spcAft>
                <a:spcPct val="0"/>
              </a:spcAft>
              <a:buClrTx/>
              <a:buSzTx/>
              <a:buFontTx/>
              <a:buChar char="-"/>
              <a:tabLst/>
            </a:pP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به گونه اي خواند كه شنونده مشتاق و منتظر شنيدن بقيه ي ماجرا باشد؛</a:t>
            </a:r>
            <a:endParaRPr lang="fa-IR" dirty="0" smtClean="0">
              <a:latin typeface="Arial" pitchFamily="34" charset="0"/>
              <a:ea typeface="Calibri"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en-US"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a:t>
            </a: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سرعت خواندن حكايات كمتر از ديگر نوشته ها باشد؛</a:t>
            </a: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a:t>
            </a: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نگاه خواننده در حين خواندن به فهم مخاطبان ياري رساند؛</a:t>
            </a: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a:t>
            </a: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در ميان لحن روايي به تغييرهاي مناسب آهنگ به تناسب شخصيت ها توجه كرد؛</a:t>
            </a: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0000"/>
                </a:solidFill>
                <a:effectLst/>
                <a:latin typeface="Times New Roman" pitchFamily="18" charset="0"/>
                <a:ea typeface="Calibri" pitchFamily="34" charset="0"/>
                <a:cs typeface="B Zar" pitchFamily="2" charset="-78"/>
              </a:rPr>
              <a:t>-</a:t>
            </a:r>
            <a:r>
              <a:rPr kumimoji="0" lang="en-US"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 </a:t>
            </a: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با رعايت دقيق فراز و فرودهاي آوايي در لحن روايي متناسب با جريان داستان، حالت كشش و</a:t>
            </a: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انتظار را در شنونده برانگيزانيم و با ايجاد گسست هاي آوايي و وصل و درنگ هاي مناسب، او را به گوش</a:t>
            </a:r>
            <a:endParaRPr kumimoji="0" lang="en-US" b="0" i="0" u="none" strike="noStrike" cap="none" normalizeH="0" baseline="0" dirty="0" smtClean="0">
              <a:ln>
                <a:noFill/>
              </a:ln>
              <a:solidFill>
                <a:schemeClr val="tx1"/>
              </a:solidFill>
              <a:effectLst/>
              <a:latin typeface="Arial" pitchFamily="34" charset="0"/>
              <a:cs typeface="B Zar"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a-IR"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دادن ترغيب كنيم</a:t>
            </a:r>
            <a:r>
              <a:rPr kumimoji="0" lang="en-US" b="1" i="0" u="none" strike="noStrike" cap="none" normalizeH="0" baseline="0" dirty="0" smtClean="0">
                <a:ln>
                  <a:noFill/>
                </a:ln>
                <a:solidFill>
                  <a:srgbClr val="000000"/>
                </a:solidFill>
                <a:effectLst/>
                <a:latin typeface="B Nazanin" pitchFamily="2" charset="-78"/>
                <a:ea typeface="Calibri" pitchFamily="34" charset="0"/>
                <a:cs typeface="B Zar" pitchFamily="2" charset="-78"/>
              </a:rPr>
              <a:t>.</a:t>
            </a:r>
            <a:endParaRPr kumimoji="0" lang="en-US" b="0" i="0" u="none" strike="noStrike" cap="none" normalizeH="0" baseline="0" dirty="0" smtClean="0">
              <a:ln>
                <a:noFill/>
              </a:ln>
              <a:solidFill>
                <a:schemeClr val="tx1"/>
              </a:solidFill>
              <a:effectLst/>
              <a:latin typeface="Arial" pitchFamily="34" charset="0"/>
              <a:cs typeface="B Zar" pitchFamily="2" charset="-78"/>
            </a:endParaRP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1604" y="500042"/>
            <a:ext cx="7000924" cy="4647426"/>
          </a:xfrm>
          <a:prstGeom prst="rect">
            <a:avLst/>
          </a:prstGeom>
          <a:noFill/>
        </p:spPr>
        <p:txBody>
          <a:bodyPr wrap="square" rtlCol="1">
            <a:spAutoFit/>
          </a:bodyPr>
          <a:lstStyle/>
          <a:p>
            <a:r>
              <a:rPr lang="fa-IR" sz="2400" b="1" dirty="0" smtClean="0">
                <a:cs typeface="B Zar" pitchFamily="2" charset="-78"/>
              </a:rPr>
              <a:t>لحن تعلیمی: </a:t>
            </a:r>
          </a:p>
          <a:p>
            <a:endParaRPr lang="fa-IR" sz="2400" b="1" dirty="0" smtClean="0">
              <a:cs typeface="B Zar" pitchFamily="2" charset="-78"/>
            </a:endParaRPr>
          </a:p>
          <a:p>
            <a:r>
              <a:rPr lang="fa-IR" sz="2400" b="1" dirty="0" smtClean="0">
                <a:cs typeface="B Zar" pitchFamily="2" charset="-78"/>
              </a:rPr>
              <a:t>  - لحن گوینده در متن های تعلیمی ملایم و نصیحت گرانه و از سر خیرخواهی عالمانه است</a:t>
            </a:r>
            <a:r>
              <a:rPr lang="fa-IR" sz="2400" b="1" dirty="0" smtClean="0">
                <a:cs typeface="B Zar" pitchFamily="2" charset="-78"/>
              </a:rPr>
              <a:t>.</a:t>
            </a:r>
          </a:p>
          <a:p>
            <a:endParaRPr lang="fa-IR" sz="2400" b="1" dirty="0" smtClean="0">
              <a:cs typeface="B Zar" pitchFamily="2" charset="-78"/>
            </a:endParaRPr>
          </a:p>
          <a:p>
            <a:r>
              <a:rPr lang="fa-IR" sz="2400" b="1" dirty="0" smtClean="0">
                <a:cs typeface="B Zar" pitchFamily="2" charset="-78"/>
              </a:rPr>
              <a:t> - گوینده قصد دارد تغییر رفتار یا دیدگاه و منش در شنونده ی متن ایجاد کند</a:t>
            </a:r>
            <a:r>
              <a:rPr lang="fa-IR" sz="2400" b="1" dirty="0" smtClean="0">
                <a:cs typeface="B Zar" pitchFamily="2" charset="-78"/>
              </a:rPr>
              <a:t>.</a:t>
            </a:r>
          </a:p>
          <a:p>
            <a:endParaRPr lang="fa-IR" sz="2400" b="1" dirty="0" smtClean="0">
              <a:cs typeface="B Zar" pitchFamily="2" charset="-78"/>
            </a:endParaRPr>
          </a:p>
          <a:p>
            <a:r>
              <a:rPr lang="fa-IR" sz="2400" b="1" dirty="0" smtClean="0">
                <a:cs typeface="B Zar" pitchFamily="2" charset="-78"/>
              </a:rPr>
              <a:t> -  لحن شعر های پروین اعتصامی و حکایت های گلستان تعلیمی است.</a:t>
            </a:r>
          </a:p>
          <a:p>
            <a:endParaRPr lang="fa-IR" sz="2800" dirty="0" smtClean="0">
              <a:cs typeface="B Zar" pitchFamily="2" charset="-78"/>
            </a:endParaRPr>
          </a:p>
          <a:p>
            <a:endParaRPr lang="fa-IR" sz="2800" dirty="0">
              <a:cs typeface="B Zar"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199</TotalTime>
  <Words>1247</Words>
  <Application>Microsoft Office PowerPoint</Application>
  <PresentationFormat>On-screen Show (4:3)</PresentationFormat>
  <Paragraphs>193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33</cp:revision>
  <dcterms:created xsi:type="dcterms:W3CDTF">2016-09-01T19:45:36Z</dcterms:created>
  <dcterms:modified xsi:type="dcterms:W3CDTF">2016-09-02T05:44:10Z</dcterms:modified>
</cp:coreProperties>
</file>