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4" d="100"/>
          <a:sy n="64" d="100"/>
        </p:scale>
        <p:origin x="72" y="2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30FFD56-F369-4AEE-93E6-41D60FBAE49B}" type="datetimeFigureOut">
              <a:rPr lang="en-US" smtClean="0"/>
              <a:t>4/21/2020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8D8B6C-0253-496A-BAC6-2329B14D3646}" type="slidenum">
              <a:rPr lang="en-US" smtClean="0"/>
              <a:t>‹#›</a:t>
            </a:fld>
            <a:endParaRPr lang="en-US"/>
          </a:p>
        </p:txBody>
      </p:sp>
    </p:spTree>
    <p:extLst>
      <p:ext uri="{BB962C8B-B14F-4D97-AF65-F5344CB8AC3E}">
        <p14:creationId xmlns:p14="http://schemas.microsoft.com/office/powerpoint/2010/main" val="1768426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0FFD56-F369-4AEE-93E6-41D60FBAE49B}" type="datetimeFigureOut">
              <a:rPr lang="en-US" smtClean="0"/>
              <a:t>4/21/2020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8D8B6C-0253-496A-BAC6-2329B14D3646}" type="slidenum">
              <a:rPr lang="en-US" smtClean="0"/>
              <a:t>‹#›</a:t>
            </a:fld>
            <a:endParaRPr lang="en-US"/>
          </a:p>
        </p:txBody>
      </p:sp>
    </p:spTree>
    <p:extLst>
      <p:ext uri="{BB962C8B-B14F-4D97-AF65-F5344CB8AC3E}">
        <p14:creationId xmlns:p14="http://schemas.microsoft.com/office/powerpoint/2010/main" val="30731873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0FFD56-F369-4AEE-93E6-41D60FBAE49B}" type="datetimeFigureOut">
              <a:rPr lang="en-US" smtClean="0"/>
              <a:t>4/21/2020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8D8B6C-0253-496A-BAC6-2329B14D3646}" type="slidenum">
              <a:rPr lang="en-US" smtClean="0"/>
              <a:t>‹#›</a:t>
            </a:fld>
            <a:endParaRPr lang="en-US"/>
          </a:p>
        </p:txBody>
      </p:sp>
    </p:spTree>
    <p:extLst>
      <p:ext uri="{BB962C8B-B14F-4D97-AF65-F5344CB8AC3E}">
        <p14:creationId xmlns:p14="http://schemas.microsoft.com/office/powerpoint/2010/main" val="1321518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0FFD56-F369-4AEE-93E6-41D60FBAE49B}" type="datetimeFigureOut">
              <a:rPr lang="en-US" smtClean="0"/>
              <a:t>4/21/2020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8D8B6C-0253-496A-BAC6-2329B14D3646}" type="slidenum">
              <a:rPr lang="en-US" smtClean="0"/>
              <a:t>‹#›</a:t>
            </a:fld>
            <a:endParaRPr lang="en-US"/>
          </a:p>
        </p:txBody>
      </p:sp>
    </p:spTree>
    <p:extLst>
      <p:ext uri="{BB962C8B-B14F-4D97-AF65-F5344CB8AC3E}">
        <p14:creationId xmlns:p14="http://schemas.microsoft.com/office/powerpoint/2010/main" val="41676548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30FFD56-F369-4AEE-93E6-41D60FBAE49B}" type="datetimeFigureOut">
              <a:rPr lang="en-US" smtClean="0"/>
              <a:t>4/21/2020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8D8B6C-0253-496A-BAC6-2329B14D3646}" type="slidenum">
              <a:rPr lang="en-US" smtClean="0"/>
              <a:t>‹#›</a:t>
            </a:fld>
            <a:endParaRPr lang="en-US"/>
          </a:p>
        </p:txBody>
      </p:sp>
    </p:spTree>
    <p:extLst>
      <p:ext uri="{BB962C8B-B14F-4D97-AF65-F5344CB8AC3E}">
        <p14:creationId xmlns:p14="http://schemas.microsoft.com/office/powerpoint/2010/main" val="1953516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30FFD56-F369-4AEE-93E6-41D60FBAE49B}" type="datetimeFigureOut">
              <a:rPr lang="en-US" smtClean="0"/>
              <a:t>4/21/2020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8D8B6C-0253-496A-BAC6-2329B14D3646}" type="slidenum">
              <a:rPr lang="en-US" smtClean="0"/>
              <a:t>‹#›</a:t>
            </a:fld>
            <a:endParaRPr lang="en-US"/>
          </a:p>
        </p:txBody>
      </p:sp>
    </p:spTree>
    <p:extLst>
      <p:ext uri="{BB962C8B-B14F-4D97-AF65-F5344CB8AC3E}">
        <p14:creationId xmlns:p14="http://schemas.microsoft.com/office/powerpoint/2010/main" val="11878697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30FFD56-F369-4AEE-93E6-41D60FBAE49B}" type="datetimeFigureOut">
              <a:rPr lang="en-US" smtClean="0"/>
              <a:t>4/21/2020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18D8B6C-0253-496A-BAC6-2329B14D3646}" type="slidenum">
              <a:rPr lang="en-US" smtClean="0"/>
              <a:t>‹#›</a:t>
            </a:fld>
            <a:endParaRPr lang="en-US"/>
          </a:p>
        </p:txBody>
      </p:sp>
    </p:spTree>
    <p:extLst>
      <p:ext uri="{BB962C8B-B14F-4D97-AF65-F5344CB8AC3E}">
        <p14:creationId xmlns:p14="http://schemas.microsoft.com/office/powerpoint/2010/main" val="7075402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30FFD56-F369-4AEE-93E6-41D60FBAE49B}" type="datetimeFigureOut">
              <a:rPr lang="en-US" smtClean="0"/>
              <a:t>4/21/2020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18D8B6C-0253-496A-BAC6-2329B14D3646}" type="slidenum">
              <a:rPr lang="en-US" smtClean="0"/>
              <a:t>‹#›</a:t>
            </a:fld>
            <a:endParaRPr lang="en-US"/>
          </a:p>
        </p:txBody>
      </p:sp>
    </p:spTree>
    <p:extLst>
      <p:ext uri="{BB962C8B-B14F-4D97-AF65-F5344CB8AC3E}">
        <p14:creationId xmlns:p14="http://schemas.microsoft.com/office/powerpoint/2010/main" val="8779684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0FFD56-F369-4AEE-93E6-41D60FBAE49B}" type="datetimeFigureOut">
              <a:rPr lang="en-US" smtClean="0"/>
              <a:t>4/21/2020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18D8B6C-0253-496A-BAC6-2329B14D3646}" type="slidenum">
              <a:rPr lang="en-US" smtClean="0"/>
              <a:t>‹#›</a:t>
            </a:fld>
            <a:endParaRPr lang="en-US"/>
          </a:p>
        </p:txBody>
      </p:sp>
    </p:spTree>
    <p:extLst>
      <p:ext uri="{BB962C8B-B14F-4D97-AF65-F5344CB8AC3E}">
        <p14:creationId xmlns:p14="http://schemas.microsoft.com/office/powerpoint/2010/main" val="25938938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30FFD56-F369-4AEE-93E6-41D60FBAE49B}" type="datetimeFigureOut">
              <a:rPr lang="en-US" smtClean="0"/>
              <a:t>4/21/2020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8D8B6C-0253-496A-BAC6-2329B14D3646}" type="slidenum">
              <a:rPr lang="en-US" smtClean="0"/>
              <a:t>‹#›</a:t>
            </a:fld>
            <a:endParaRPr lang="en-US"/>
          </a:p>
        </p:txBody>
      </p:sp>
    </p:spTree>
    <p:extLst>
      <p:ext uri="{BB962C8B-B14F-4D97-AF65-F5344CB8AC3E}">
        <p14:creationId xmlns:p14="http://schemas.microsoft.com/office/powerpoint/2010/main" val="4711018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30FFD56-F369-4AEE-93E6-41D60FBAE49B}" type="datetimeFigureOut">
              <a:rPr lang="en-US" smtClean="0"/>
              <a:t>4/21/2020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8D8B6C-0253-496A-BAC6-2329B14D3646}" type="slidenum">
              <a:rPr lang="en-US" smtClean="0"/>
              <a:t>‹#›</a:t>
            </a:fld>
            <a:endParaRPr lang="en-US"/>
          </a:p>
        </p:txBody>
      </p:sp>
    </p:spTree>
    <p:extLst>
      <p:ext uri="{BB962C8B-B14F-4D97-AF65-F5344CB8AC3E}">
        <p14:creationId xmlns:p14="http://schemas.microsoft.com/office/powerpoint/2010/main" val="18113254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0FFD56-F369-4AEE-93E6-41D60FBAE49B}" type="datetimeFigureOut">
              <a:rPr lang="en-US" smtClean="0"/>
              <a:t>4/21/2020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8D8B6C-0253-496A-BAC6-2329B14D3646}" type="slidenum">
              <a:rPr lang="en-US" smtClean="0"/>
              <a:t>‹#›</a:t>
            </a:fld>
            <a:endParaRPr lang="en-US"/>
          </a:p>
        </p:txBody>
      </p:sp>
    </p:spTree>
    <p:extLst>
      <p:ext uri="{BB962C8B-B14F-4D97-AF65-F5344CB8AC3E}">
        <p14:creationId xmlns:p14="http://schemas.microsoft.com/office/powerpoint/2010/main" val="17980364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176700"/>
          </a:xfrm>
        </p:spPr>
        <p:txBody>
          <a:bodyPr>
            <a:normAutofit/>
          </a:bodyPr>
          <a:lstStyle/>
          <a:p>
            <a:r>
              <a:rPr lang="fa-IR" sz="3200" dirty="0" smtClean="0"/>
              <a:t>درس یک گروههای مشترک</a:t>
            </a:r>
            <a:endParaRPr lang="en-US" sz="3200" dirty="0"/>
          </a:p>
        </p:txBody>
      </p:sp>
      <p:sp>
        <p:nvSpPr>
          <p:cNvPr id="3" name="Subtitle 2"/>
          <p:cNvSpPr>
            <a:spLocks noGrp="1"/>
          </p:cNvSpPr>
          <p:nvPr>
            <p:ph type="subTitle" idx="1"/>
          </p:nvPr>
        </p:nvSpPr>
        <p:spPr>
          <a:xfrm>
            <a:off x="1524000" y="2412274"/>
            <a:ext cx="9144000" cy="2845526"/>
          </a:xfrm>
        </p:spPr>
        <p:txBody>
          <a:bodyPr>
            <a:normAutofit fontScale="85000" lnSpcReduction="20000"/>
          </a:bodyPr>
          <a:lstStyle/>
          <a:p>
            <a:pPr algn="l">
              <a:lnSpc>
                <a:spcPct val="115000"/>
              </a:lnSpc>
              <a:spcBef>
                <a:spcPts val="0"/>
              </a:spcBef>
            </a:pPr>
            <a:r>
              <a:rPr lang="en-US" sz="3200" b="1" dirty="0" smtClean="0">
                <a:effectLst/>
                <a:latin typeface="Times New Roman" panose="02020603050405020304" pitchFamily="18" charset="0"/>
                <a:ea typeface="Times New Roman" panose="02020603050405020304" pitchFamily="18" charset="0"/>
                <a:cs typeface="Arial" panose="020B0604020202020204" pitchFamily="34" charset="0"/>
              </a:rPr>
              <a:t>Unit One</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l">
              <a:lnSpc>
                <a:spcPct val="115000"/>
              </a:lnSpc>
              <a:spcBef>
                <a:spcPts val="0"/>
              </a:spcBef>
            </a:pPr>
            <a:r>
              <a:rPr lang="en-US" b="1" dirty="0">
                <a:latin typeface="Times New Roman" panose="02020603050405020304" pitchFamily="18" charset="0"/>
                <a:ea typeface="Times New Roman" panose="02020603050405020304" pitchFamily="18" charset="0"/>
                <a:cs typeface="Arial" panose="020B0604020202020204" pitchFamily="34" charset="0"/>
              </a:rPr>
              <a:t>New Words</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l">
              <a:lnSpc>
                <a:spcPct val="115000"/>
              </a:lnSpc>
              <a:spcBef>
                <a:spcPts val="0"/>
              </a:spcBef>
            </a:pPr>
            <a:r>
              <a:rPr lang="en-US" sz="2000" dirty="0" smtClean="0">
                <a:effectLst/>
                <a:latin typeface="Times New Roman" panose="02020603050405020304" pitchFamily="18" charset="0"/>
                <a:ea typeface="Calibri" panose="020F0502020204030204" pitchFamily="34" charset="0"/>
                <a:cs typeface="Arial" panose="020B0604020202020204" pitchFamily="34" charset="0"/>
              </a:rPr>
              <a:t>1.advent: an arrival  </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l">
              <a:lnSpc>
                <a:spcPct val="115000"/>
              </a:lnSpc>
              <a:spcBef>
                <a:spcPts val="0"/>
              </a:spcBef>
            </a:pPr>
            <a:r>
              <a:rPr lang="en-US" sz="2000" dirty="0" smtClean="0">
                <a:effectLst/>
                <a:latin typeface="Times New Roman" panose="02020603050405020304" pitchFamily="18" charset="0"/>
                <a:ea typeface="Calibri" panose="020F0502020204030204" pitchFamily="34" charset="0"/>
                <a:cs typeface="Arial" panose="020B0604020202020204" pitchFamily="34" charset="0"/>
              </a:rPr>
              <a:t>  </a:t>
            </a:r>
            <a:r>
              <a:rPr lang="en-US" sz="1600" dirty="0" smtClean="0">
                <a:effectLst/>
                <a:latin typeface="Arial" panose="020B0604020202020204" pitchFamily="34" charset="0"/>
                <a:ea typeface="Calibri" panose="020F0502020204030204" pitchFamily="34" charset="0"/>
                <a:cs typeface="Arial" panose="020B0604020202020204" pitchFamily="34" charset="0"/>
              </a:rPr>
              <a:t>Before the </a:t>
            </a:r>
            <a:r>
              <a:rPr lang="en-US" sz="1600" b="1" dirty="0" smtClean="0">
                <a:effectLst/>
                <a:latin typeface="Arial" panose="020B0604020202020204" pitchFamily="34" charset="0"/>
                <a:ea typeface="Calibri" panose="020F0502020204030204" pitchFamily="34" charset="0"/>
                <a:cs typeface="Arial" panose="020B0604020202020204" pitchFamily="34" charset="0"/>
              </a:rPr>
              <a:t>advent</a:t>
            </a:r>
            <a:r>
              <a:rPr lang="en-US" sz="1600" dirty="0" smtClean="0">
                <a:effectLst/>
                <a:latin typeface="Arial" panose="020B0604020202020204" pitchFamily="34" charset="0"/>
                <a:ea typeface="Calibri" panose="020F0502020204030204" pitchFamily="34" charset="0"/>
                <a:cs typeface="Arial" panose="020B0604020202020204" pitchFamily="34" charset="0"/>
              </a:rPr>
              <a:t> of Jesus Christ there was nothing like Christianity.</a:t>
            </a:r>
            <a:r>
              <a:rPr lang="en-US" sz="2000" dirty="0" smtClean="0">
                <a:effectLst/>
                <a:latin typeface="Times New Roman" panose="02020603050405020304" pitchFamily="18" charset="0"/>
                <a:ea typeface="Calibri" panose="020F0502020204030204" pitchFamily="34" charset="0"/>
                <a:cs typeface="Arial" panose="020B0604020202020204" pitchFamily="34" charset="0"/>
              </a:rPr>
              <a:t>                                    </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l">
              <a:lnSpc>
                <a:spcPct val="115000"/>
              </a:lnSpc>
              <a:spcBef>
                <a:spcPts val="0"/>
              </a:spcBef>
            </a:pPr>
            <a:r>
              <a:rPr lang="en-US" sz="2000" dirty="0" smtClean="0">
                <a:effectLst/>
                <a:latin typeface="Times New Roman" panose="02020603050405020304" pitchFamily="18" charset="0"/>
                <a:ea typeface="Calibri" panose="020F0502020204030204" pitchFamily="34" charset="0"/>
                <a:cs typeface="Arial" panose="020B0604020202020204" pitchFamily="34" charset="0"/>
              </a:rPr>
              <a:t>2. delight: happiness </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l">
              <a:lnSpc>
                <a:spcPct val="115000"/>
              </a:lnSpc>
              <a:spcBef>
                <a:spcPts val="0"/>
              </a:spcBef>
            </a:pPr>
            <a:r>
              <a:rPr lang="en-US" sz="1600" dirty="0" smtClean="0">
                <a:effectLst/>
                <a:latin typeface="Arial" panose="020B0604020202020204" pitchFamily="34" charset="0"/>
                <a:ea typeface="Calibri" panose="020F0502020204030204" pitchFamily="34" charset="0"/>
                <a:cs typeface="Arial" panose="020B0604020202020204" pitchFamily="34" charset="0"/>
              </a:rPr>
              <a:t>The experience intended to </a:t>
            </a:r>
            <a:r>
              <a:rPr lang="en-US" sz="1600" b="1" dirty="0" smtClean="0">
                <a:effectLst/>
                <a:latin typeface="Arial" panose="020B0604020202020204" pitchFamily="34" charset="0"/>
                <a:ea typeface="Calibri" panose="020F0502020204030204" pitchFamily="34" charset="0"/>
                <a:cs typeface="Arial" panose="020B0604020202020204" pitchFamily="34" charset="0"/>
              </a:rPr>
              <a:t>delight</a:t>
            </a:r>
            <a:r>
              <a:rPr lang="en-US" sz="1600" dirty="0" smtClean="0">
                <a:effectLst/>
                <a:latin typeface="Arial" panose="020B0604020202020204" pitchFamily="34" charset="0"/>
                <a:ea typeface="Calibri" panose="020F0502020204030204" pitchFamily="34" charset="0"/>
                <a:cs typeface="Arial" panose="020B0604020202020204" pitchFamily="34" charset="0"/>
              </a:rPr>
              <a:t> both young and old.</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l">
              <a:lnSpc>
                <a:spcPct val="115000"/>
              </a:lnSpc>
              <a:spcBef>
                <a:spcPts val="0"/>
              </a:spcBef>
            </a:pPr>
            <a:r>
              <a:rPr lang="en-US" sz="2000" dirty="0" smtClean="0">
                <a:effectLst/>
                <a:latin typeface="Times New Roman" panose="02020603050405020304" pitchFamily="18" charset="0"/>
                <a:ea typeface="Calibri" panose="020F0502020204030204" pitchFamily="34" charset="0"/>
                <a:cs typeface="Arial" panose="020B0604020202020204" pitchFamily="34" charset="0"/>
              </a:rPr>
              <a:t>3. amusement: entertainment </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l">
              <a:lnSpc>
                <a:spcPct val="115000"/>
              </a:lnSpc>
              <a:spcBef>
                <a:spcPts val="0"/>
              </a:spcBef>
            </a:pPr>
            <a:r>
              <a:rPr lang="en-US" sz="1600" dirty="0" smtClean="0">
                <a:effectLst/>
                <a:latin typeface="Arial" panose="020B0604020202020204" pitchFamily="34" charset="0"/>
                <a:ea typeface="Calibri" panose="020F0502020204030204" pitchFamily="34" charset="0"/>
                <a:cs typeface="Arial" panose="020B0604020202020204" pitchFamily="34" charset="0"/>
              </a:rPr>
              <a:t>We looked with </a:t>
            </a:r>
            <a:r>
              <a:rPr lang="en-US" sz="1600" b="1" dirty="0" smtClean="0">
                <a:effectLst/>
                <a:latin typeface="Arial" panose="020B0604020202020204" pitchFamily="34" charset="0"/>
                <a:ea typeface="Calibri" panose="020F0502020204030204" pitchFamily="34" charset="0"/>
                <a:cs typeface="Arial" panose="020B0604020202020204" pitchFamily="34" charset="0"/>
              </a:rPr>
              <a:t>amusement</a:t>
            </a:r>
            <a:r>
              <a:rPr lang="en-US" sz="1600" dirty="0" smtClean="0">
                <a:effectLst/>
                <a:latin typeface="Arial" panose="020B0604020202020204" pitchFamily="34" charset="0"/>
                <a:ea typeface="Calibri" panose="020F0502020204030204" pitchFamily="34" charset="0"/>
                <a:cs typeface="Arial" panose="020B0604020202020204" pitchFamily="34" charset="0"/>
              </a:rPr>
              <a:t> at our horoscopes.</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l">
              <a:lnSpc>
                <a:spcPct val="115000"/>
              </a:lnSpc>
              <a:spcBef>
                <a:spcPts val="0"/>
              </a:spcBef>
            </a:pPr>
            <a:r>
              <a:rPr lang="en-US" sz="2000" dirty="0" smtClean="0">
                <a:effectLst/>
                <a:latin typeface="Times New Roman" panose="02020603050405020304" pitchFamily="18" charset="0"/>
                <a:ea typeface="Calibri" panose="020F0502020204030204" pitchFamily="34" charset="0"/>
                <a:cs typeface="Arial" panose="020B0604020202020204" pitchFamily="34" charset="0"/>
              </a:rPr>
              <a:t>4.amazing: wonderful </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l">
              <a:lnSpc>
                <a:spcPct val="115000"/>
              </a:lnSpc>
              <a:spcBef>
                <a:spcPts val="0"/>
              </a:spcBef>
            </a:pPr>
            <a:r>
              <a:rPr lang="en-US" sz="1600" dirty="0" smtClean="0">
                <a:effectLst/>
                <a:latin typeface="Arial" panose="020B0604020202020204" pitchFamily="34" charset="0"/>
                <a:ea typeface="Calibri" panose="020F0502020204030204" pitchFamily="34" charset="0"/>
                <a:cs typeface="Arial" panose="020B0604020202020204" pitchFamily="34" charset="0"/>
              </a:rPr>
              <a:t>There is also an </a:t>
            </a:r>
            <a:r>
              <a:rPr lang="en-US" sz="1600" b="1" dirty="0" smtClean="0">
                <a:effectLst/>
                <a:latin typeface="Arial" panose="020B0604020202020204" pitchFamily="34" charset="0"/>
                <a:ea typeface="Calibri" panose="020F0502020204030204" pitchFamily="34" charset="0"/>
                <a:cs typeface="Arial" panose="020B0604020202020204" pitchFamily="34" charset="0"/>
              </a:rPr>
              <a:t>amazing</a:t>
            </a:r>
            <a:r>
              <a:rPr lang="en-US" sz="1600" dirty="0" smtClean="0">
                <a:effectLst/>
                <a:latin typeface="Arial" panose="020B0604020202020204" pitchFamily="34" charset="0"/>
                <a:ea typeface="Calibri" panose="020F0502020204030204" pitchFamily="34" charset="0"/>
                <a:cs typeface="Arial" panose="020B0604020202020204" pitchFamily="34" charset="0"/>
              </a:rPr>
              <a:t> number of restaurants for such a small street.</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l"/>
            <a:endParaRPr lang="en-US" sz="1600" dirty="0"/>
          </a:p>
        </p:txBody>
      </p:sp>
    </p:spTree>
    <p:extLst>
      <p:ext uri="{BB962C8B-B14F-4D97-AF65-F5344CB8AC3E}">
        <p14:creationId xmlns:p14="http://schemas.microsoft.com/office/powerpoint/2010/main" val="2004725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stretch>
            <a:fillRect/>
          </a:stretch>
        </p:blipFill>
        <p:spPr>
          <a:xfrm>
            <a:off x="1515291" y="1825625"/>
            <a:ext cx="8661699" cy="4351338"/>
          </a:xfrm>
          <a:prstGeom prst="rect">
            <a:avLst/>
          </a:prstGeom>
        </p:spPr>
      </p:pic>
    </p:spTree>
    <p:extLst>
      <p:ext uri="{BB962C8B-B14F-4D97-AF65-F5344CB8AC3E}">
        <p14:creationId xmlns:p14="http://schemas.microsoft.com/office/powerpoint/2010/main" val="4795684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2800" dirty="0" smtClean="0"/>
              <a:t>معانی لغات</a:t>
            </a:r>
            <a:endParaRPr lang="en-US" sz="2800" dirty="0"/>
          </a:p>
        </p:txBody>
      </p:sp>
      <p:sp>
        <p:nvSpPr>
          <p:cNvPr id="3" name="Content Placeholder 2"/>
          <p:cNvSpPr>
            <a:spLocks noGrp="1"/>
          </p:cNvSpPr>
          <p:nvPr>
            <p:ph idx="1"/>
          </p:nvPr>
        </p:nvSpPr>
        <p:spPr/>
        <p:txBody>
          <a:bodyPr>
            <a:normAutofit lnSpcReduction="10000"/>
          </a:bodyPr>
          <a:lstStyle/>
          <a:p>
            <a:pPr marL="0" indent="0" algn="r">
              <a:buNone/>
            </a:pPr>
            <a:r>
              <a:rPr lang="fa-IR" dirty="0" smtClean="0"/>
              <a:t>کلمات جدید</a:t>
            </a:r>
          </a:p>
          <a:p>
            <a:pPr marL="0" indent="0" algn="r">
              <a:buNone/>
            </a:pPr>
            <a:r>
              <a:rPr lang="fa-IR" dirty="0" smtClean="0"/>
              <a:t>1. ورود ،ظهور</a:t>
            </a:r>
          </a:p>
          <a:p>
            <a:pPr marL="0" indent="0" algn="r">
              <a:buNone/>
            </a:pPr>
            <a:r>
              <a:rPr lang="fa-IR" dirty="0" smtClean="0"/>
              <a:t>قبل از ظهور عیسی مسیح چیزی شبیه مسیحیت نبود.</a:t>
            </a:r>
          </a:p>
          <a:p>
            <a:pPr marL="0" indent="0" algn="r">
              <a:buNone/>
            </a:pPr>
            <a:r>
              <a:rPr lang="fa-IR" dirty="0" smtClean="0"/>
              <a:t>2. شادمانی</a:t>
            </a:r>
          </a:p>
          <a:p>
            <a:pPr marL="0" indent="0" algn="r">
              <a:buNone/>
            </a:pPr>
            <a:r>
              <a:rPr lang="fa-IR" dirty="0" smtClean="0"/>
              <a:t>تجربه ای که برای شادکردن جوان و پیر انجام شده است.</a:t>
            </a:r>
          </a:p>
          <a:p>
            <a:pPr marL="0" indent="0" algn="r">
              <a:buNone/>
            </a:pPr>
            <a:r>
              <a:rPr lang="fa-IR" dirty="0" smtClean="0"/>
              <a:t>3. سرگرمی:</a:t>
            </a:r>
          </a:p>
          <a:p>
            <a:pPr marL="0" indent="0" algn="r">
              <a:buNone/>
            </a:pPr>
            <a:r>
              <a:rPr lang="fa-IR" dirty="0" smtClean="0"/>
              <a:t>برای  سرگرمی ما به فالهای خود نگاه کردیم.</a:t>
            </a:r>
          </a:p>
          <a:p>
            <a:pPr marL="0" indent="0" algn="r">
              <a:buNone/>
            </a:pPr>
            <a:r>
              <a:rPr lang="fa-IR" dirty="0" smtClean="0"/>
              <a:t>4. فوق العاده</a:t>
            </a:r>
          </a:p>
          <a:p>
            <a:pPr marL="0" indent="0" algn="r">
              <a:buNone/>
            </a:pPr>
            <a:r>
              <a:rPr lang="fa-IR" dirty="0" smtClean="0"/>
              <a:t>تعداد بسیار زیادی  رستوران ها برای چنین خیابان کوچکی وجود دارد.</a:t>
            </a:r>
            <a:endParaRPr lang="en-US" dirty="0"/>
          </a:p>
        </p:txBody>
      </p:sp>
    </p:spTree>
    <p:extLst>
      <p:ext uri="{BB962C8B-B14F-4D97-AF65-F5344CB8AC3E}">
        <p14:creationId xmlns:p14="http://schemas.microsoft.com/office/powerpoint/2010/main" val="6151132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r>
              <a:rPr lang="en-US" b="1" dirty="0"/>
              <a:t> </a:t>
            </a:r>
            <a:endParaRPr lang="en-US" dirty="0"/>
          </a:p>
          <a:p>
            <a:pPr marL="0" indent="0">
              <a:buNone/>
            </a:pPr>
            <a:r>
              <a:rPr lang="en-US" b="1" dirty="0"/>
              <a:t>The Park in Spring</a:t>
            </a:r>
            <a:endParaRPr lang="en-US" dirty="0"/>
          </a:p>
          <a:p>
            <a:pPr marL="0" indent="0">
              <a:buNone/>
            </a:pPr>
            <a:r>
              <a:rPr lang="en-US" dirty="0"/>
              <a:t>During the advent of spring, the park is a beautiful place. The flowers are in bloom and the trees are full of leaves. People sit on benches or blankets. They read books. Children run around freely and shout with delight. Some people find amusement by throwing a </a:t>
            </a:r>
            <a:r>
              <a:rPr lang="en-US" dirty="0" err="1"/>
              <a:t>frisbee</a:t>
            </a:r>
            <a:r>
              <a:rPr lang="en-US" dirty="0"/>
              <a:t> back and forth. Other people throw balls for their dogs to fetch. Teenagers play volleyball or soccer. The gardens are developed by the city. Landscapers trim the bushes and water the flowers. It is amazing. People come together at the park.</a:t>
            </a:r>
          </a:p>
          <a:p>
            <a:pPr marL="0" indent="0">
              <a:buNone/>
            </a:pPr>
            <a:endParaRPr lang="en-US" dirty="0"/>
          </a:p>
        </p:txBody>
      </p:sp>
    </p:spTree>
    <p:extLst>
      <p:ext uri="{BB962C8B-B14F-4D97-AF65-F5344CB8AC3E}">
        <p14:creationId xmlns:p14="http://schemas.microsoft.com/office/powerpoint/2010/main" val="8365209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r">
              <a:buNone/>
            </a:pPr>
            <a:r>
              <a:rPr lang="fa-IR" dirty="0" smtClean="0"/>
              <a:t>پارک در بهار</a:t>
            </a:r>
          </a:p>
          <a:p>
            <a:pPr marL="0" indent="0" algn="r">
              <a:buNone/>
            </a:pPr>
            <a:r>
              <a:rPr lang="fa-IR" dirty="0" smtClean="0"/>
              <a:t>بارسیدن بهار ، پارک مکان زیبایی است. گلها  شکوفه میدهند و درختان پر از برگ است. مردم روی نیمکت یا پتو می نشینند. آنها کتاب می خوانند. کودکان آزادانه به اطراف می دوند و با خوشحالی فریاد می زنند. برخی از افراد با پرتاب یك فریزبی به عقب و جلو سرگرمی می یابند. افراد دیگر توپ برای تعقیب سگ خود پرتاب می کنند. نوجوانان والیبال یا فوتبال بازی می کنند. باغ ها توسط شهرداری توسعه یافته اند. باغبانها بوته ها را هرس میکنند و گل ها را آب می دهند. عالی است مردم در پارک جمع می شوند.</a:t>
            </a:r>
            <a:endParaRPr lang="en-US" dirty="0"/>
          </a:p>
        </p:txBody>
      </p:sp>
    </p:spTree>
    <p:extLst>
      <p:ext uri="{BB962C8B-B14F-4D97-AF65-F5344CB8AC3E}">
        <p14:creationId xmlns:p14="http://schemas.microsoft.com/office/powerpoint/2010/main" val="42445098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stretch>
            <a:fillRect/>
          </a:stretch>
        </p:blipFill>
        <p:spPr>
          <a:xfrm>
            <a:off x="1522935" y="2262367"/>
            <a:ext cx="9146129" cy="3477854"/>
          </a:xfrm>
          <a:prstGeom prst="rect">
            <a:avLst/>
          </a:prstGeom>
        </p:spPr>
      </p:pic>
    </p:spTree>
    <p:extLst>
      <p:ext uri="{BB962C8B-B14F-4D97-AF65-F5344CB8AC3E}">
        <p14:creationId xmlns:p14="http://schemas.microsoft.com/office/powerpoint/2010/main" val="40087179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stretch>
            <a:fillRect/>
          </a:stretch>
        </p:blipFill>
        <p:spPr>
          <a:xfrm>
            <a:off x="1522935" y="2899694"/>
            <a:ext cx="9146129" cy="2203200"/>
          </a:xfrm>
          <a:prstGeom prst="rect">
            <a:avLst/>
          </a:prstGeom>
        </p:spPr>
      </p:pic>
    </p:spTree>
    <p:extLst>
      <p:ext uri="{BB962C8B-B14F-4D97-AF65-F5344CB8AC3E}">
        <p14:creationId xmlns:p14="http://schemas.microsoft.com/office/powerpoint/2010/main" val="3262188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r">
              <a:buNone/>
            </a:pPr>
            <a:r>
              <a:rPr lang="fa-IR" dirty="0" smtClean="0"/>
              <a:t>دستور زبان </a:t>
            </a:r>
          </a:p>
          <a:p>
            <a:pPr marL="0" indent="0" algn="r">
              <a:buNone/>
            </a:pPr>
            <a:r>
              <a:rPr lang="fa-IR" dirty="0" smtClean="0"/>
              <a:t> ضمایر واقعاً یک موضوع بسیار ساده است. سه مورد وجود دارد.</a:t>
            </a:r>
          </a:p>
          <a:p>
            <a:pPr marL="0" indent="0" algn="r">
              <a:buNone/>
            </a:pPr>
            <a:r>
              <a:rPr lang="fa-IR" dirty="0" smtClean="0"/>
              <a:t>1.  فاعلی: ضمیرهای مورد استفاده به عنوان فاعل.</a:t>
            </a:r>
          </a:p>
          <a:p>
            <a:pPr marL="0" indent="0" algn="r">
              <a:buNone/>
            </a:pPr>
            <a:r>
              <a:rPr lang="fa-IR" dirty="0" smtClean="0"/>
              <a:t>2. مفعولی: ضمیرهایی که به عنوان مفعول افعال استفاده می شوند.</a:t>
            </a:r>
          </a:p>
          <a:p>
            <a:pPr marL="0" indent="0" algn="r">
              <a:buNone/>
            </a:pPr>
            <a:r>
              <a:rPr lang="fa-IR" dirty="0" smtClean="0"/>
              <a:t>3. ملکی: ضمایر که بیانگر مالکیت هستند.</a:t>
            </a:r>
            <a:endParaRPr lang="en-US" dirty="0"/>
          </a:p>
        </p:txBody>
      </p:sp>
    </p:spTree>
    <p:extLst>
      <p:ext uri="{BB962C8B-B14F-4D97-AF65-F5344CB8AC3E}">
        <p14:creationId xmlns:p14="http://schemas.microsoft.com/office/powerpoint/2010/main" val="41123429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stretch>
            <a:fillRect/>
          </a:stretch>
        </p:blipFill>
        <p:spPr>
          <a:xfrm>
            <a:off x="1522935" y="2364522"/>
            <a:ext cx="9146129" cy="3273544"/>
          </a:xfrm>
          <a:prstGeom prst="rect">
            <a:avLst/>
          </a:prstGeom>
        </p:spPr>
      </p:pic>
    </p:spTree>
    <p:extLst>
      <p:ext uri="{BB962C8B-B14F-4D97-AF65-F5344CB8AC3E}">
        <p14:creationId xmlns:p14="http://schemas.microsoft.com/office/powerpoint/2010/main" val="101389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stretch>
            <a:fillRect/>
          </a:stretch>
        </p:blipFill>
        <p:spPr>
          <a:xfrm>
            <a:off x="1522935" y="2467439"/>
            <a:ext cx="9146129" cy="3067709"/>
          </a:xfrm>
          <a:prstGeom prst="rect">
            <a:avLst/>
          </a:prstGeom>
        </p:spPr>
      </p:pic>
    </p:spTree>
    <p:extLst>
      <p:ext uri="{BB962C8B-B14F-4D97-AF65-F5344CB8AC3E}">
        <p14:creationId xmlns:p14="http://schemas.microsoft.com/office/powerpoint/2010/main" val="13622021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TotalTime>
  <Words>241</Words>
  <Application>Microsoft Office PowerPoint</Application>
  <PresentationFormat>Widescreen</PresentationFormat>
  <Paragraphs>31</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Times New Roman</vt:lpstr>
      <vt:lpstr>Office Theme</vt:lpstr>
      <vt:lpstr>درس یک گروههای مشترک</vt:lpstr>
      <vt:lpstr>معانی لغات</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درس یک گروههای مشترک</dc:title>
  <dc:creator>Windows User</dc:creator>
  <cp:lastModifiedBy>Bamdadi</cp:lastModifiedBy>
  <cp:revision>8</cp:revision>
  <dcterms:created xsi:type="dcterms:W3CDTF">2020-04-19T17:15:13Z</dcterms:created>
  <dcterms:modified xsi:type="dcterms:W3CDTF">2020-04-20T20:21:41Z</dcterms:modified>
</cp:coreProperties>
</file>