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8" r:id="rId7"/>
    <p:sldId id="265" r:id="rId8"/>
    <p:sldId id="263" r:id="rId9"/>
    <p:sldId id="266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94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2FEE9-8DE0-44D1-A851-75AACDC11B19}" type="datetimeFigureOut">
              <a:rPr lang="en-US" smtClean="0"/>
              <a:t>2020-04-20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194B-ACA2-4947-B61D-50E5F46A3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92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2FEE9-8DE0-44D1-A851-75AACDC11B19}" type="datetimeFigureOut">
              <a:rPr lang="en-US" smtClean="0"/>
              <a:t>2020-04-20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194B-ACA2-4947-B61D-50E5F46A3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130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2FEE9-8DE0-44D1-A851-75AACDC11B19}" type="datetimeFigureOut">
              <a:rPr lang="en-US" smtClean="0"/>
              <a:t>2020-04-20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194B-ACA2-4947-B61D-50E5F46A3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587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2FEE9-8DE0-44D1-A851-75AACDC11B19}" type="datetimeFigureOut">
              <a:rPr lang="en-US" smtClean="0"/>
              <a:t>2020-04-20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194B-ACA2-4947-B61D-50E5F46A3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27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2FEE9-8DE0-44D1-A851-75AACDC11B19}" type="datetimeFigureOut">
              <a:rPr lang="en-US" smtClean="0"/>
              <a:t>2020-04-20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194B-ACA2-4947-B61D-50E5F46A3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52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2FEE9-8DE0-44D1-A851-75AACDC11B19}" type="datetimeFigureOut">
              <a:rPr lang="en-US" smtClean="0"/>
              <a:t>2020-04-20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194B-ACA2-4947-B61D-50E5F46A3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59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2FEE9-8DE0-44D1-A851-75AACDC11B19}" type="datetimeFigureOut">
              <a:rPr lang="en-US" smtClean="0"/>
              <a:t>2020-04-20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194B-ACA2-4947-B61D-50E5F46A3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26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2FEE9-8DE0-44D1-A851-75AACDC11B19}" type="datetimeFigureOut">
              <a:rPr lang="en-US" smtClean="0"/>
              <a:t>2020-04-20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194B-ACA2-4947-B61D-50E5F46A3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621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2FEE9-8DE0-44D1-A851-75AACDC11B19}" type="datetimeFigureOut">
              <a:rPr lang="en-US" smtClean="0"/>
              <a:t>2020-04-20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194B-ACA2-4947-B61D-50E5F46A3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047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2FEE9-8DE0-44D1-A851-75AACDC11B19}" type="datetimeFigureOut">
              <a:rPr lang="en-US" smtClean="0"/>
              <a:t>2020-04-20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194B-ACA2-4947-B61D-50E5F46A3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93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2FEE9-8DE0-44D1-A851-75AACDC11B19}" type="datetimeFigureOut">
              <a:rPr lang="en-US" smtClean="0"/>
              <a:t>2020-04-20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194B-ACA2-4947-B61D-50E5F46A3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697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2FEE9-8DE0-44D1-A851-75AACDC11B19}" type="datetimeFigureOut">
              <a:rPr lang="en-US" smtClean="0"/>
              <a:t>2020-04-20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6194B-ACA2-4947-B61D-50E5F46A3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06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emf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 smtClean="0"/>
              <a:t>دینامیک نسبیتی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 b="1" dirty="0" smtClean="0">
                <a:solidFill>
                  <a:schemeClr val="tx2"/>
                </a:solidFill>
              </a:rPr>
              <a:t>اندازه حرکت و انرژی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72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94"/>
    </mc:Choice>
    <mc:Fallback>
      <p:transition spd="slow" advTm="8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828800"/>
            <a:ext cx="3657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92382" y="3200400"/>
            <a:ext cx="14478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/>
              <a:t>انرژی جنبشی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1905000" y="2514600"/>
            <a:ext cx="914400" cy="45720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343400" y="323850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/>
              <a:t>انرژی کل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705600" y="312420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/>
              <a:t>انرژی سکون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733800" y="2590800"/>
            <a:ext cx="609600" cy="53340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762500" y="2667000"/>
            <a:ext cx="2362200" cy="38100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46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10"/>
    </mc:Choice>
    <mc:Fallback>
      <p:transition spd="slow" advTm="37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جرم نسبیتی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0" indent="0" algn="r" rtl="1">
                  <a:buNone/>
                </a:pPr>
                <a:r>
                  <a:rPr lang="fa-IR" dirty="0" smtClean="0"/>
                  <a:t>در دینامیک نسبیتی مطرح شده توسط اینشتین جرم ذرات در حال حرکت نسبت به مقادیر آنها در حال سکون متفاوت است.</a:t>
                </a:r>
              </a:p>
              <a:p>
                <a:pPr marL="0" indent="0" algn="r" rtl="1">
                  <a:buNone/>
                </a:pPr>
                <a:r>
                  <a:rPr lang="fa-IR" dirty="0" smtClean="0"/>
                  <a:t>اگر فرض کنیم که جسم </a:t>
                </a:r>
                <a:r>
                  <a:rPr lang="en-US" dirty="0" smtClean="0"/>
                  <a:t>A</a:t>
                </a:r>
                <a:r>
                  <a:rPr lang="fa-IR" dirty="0" smtClean="0"/>
                  <a:t> در دستگاه مرجعی که نسبت به آن در حال سکون است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a-IR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fa-IR" dirty="0" smtClean="0"/>
                  <a:t> باشدو همینطور دستگاه مرجع </a:t>
                </a:r>
                <a:r>
                  <a:rPr lang="en-US" dirty="0" smtClean="0"/>
                  <a:t>B</a:t>
                </a:r>
                <a:r>
                  <a:rPr lang="fa-IR" dirty="0" smtClean="0"/>
                  <a:t> با سرعت </a:t>
                </a:r>
                <a:r>
                  <a:rPr lang="en-US" dirty="0" smtClean="0"/>
                  <a:t>V</a:t>
                </a:r>
                <a:r>
                  <a:rPr lang="fa-IR" dirty="0" smtClean="0"/>
                  <a:t> نسبت به دستگاه </a:t>
                </a:r>
                <a:r>
                  <a:rPr lang="en-US" dirty="0" smtClean="0"/>
                  <a:t>A</a:t>
                </a:r>
                <a:r>
                  <a:rPr lang="fa-IR" dirty="0" smtClean="0"/>
                  <a:t> در حال حرکت باشد، جرم اندازه گیری شده در دستگاه مرجع </a:t>
                </a:r>
                <a:r>
                  <a:rPr lang="en-US" dirty="0" smtClean="0"/>
                  <a:t>B</a:t>
                </a:r>
                <a:r>
                  <a:rPr lang="fa-IR" dirty="0" smtClean="0"/>
                  <a:t> عبارتست از</a:t>
                </a:r>
                <a:endParaRPr lang="en-US" dirty="0" smtClean="0"/>
              </a:p>
              <a:p>
                <a:pPr marL="0" indent="0" algn="r" rtl="1">
                  <a:buNone/>
                </a:pPr>
                <a:endParaRPr lang="fa-IR" dirty="0" smtClean="0"/>
              </a:p>
              <a:p>
                <a:pPr marL="0" indent="0" algn="ctr">
                  <a:buNone/>
                </a:pP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a-IR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dirty="0" smtClean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a-IR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𝑀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𝐴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en-US" i="1" dirty="0" smtClean="0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dirty="0" smtClean="0">
                                <a:latin typeface="Cambria Math"/>
                              </a:rPr>
                              <m:t>1</m:t>
                            </m:r>
                            <m:r>
                              <a:rPr lang="en-US" b="0" i="1" dirty="0" smtClean="0">
                                <a:latin typeface="Cambria Math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b="0" i="1" dirty="0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b="0" i="1" dirty="0" smtClean="0">
                                    <a:latin typeface="Cambria Math"/>
                                  </a:rPr>
                                  <m:t>(</m:t>
                                </m:r>
                                <m:f>
                                  <m:fPr>
                                    <m:ctrlPr>
                                      <a:rPr lang="en-US" b="0" i="1" dirty="0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dirty="0" smtClean="0">
                                        <a:latin typeface="Cambria Math"/>
                                      </a:rPr>
                                      <m:t>𝑣</m:t>
                                    </m:r>
                                  </m:num>
                                  <m:den>
                                    <m:r>
                                      <a:rPr lang="en-US" b="0" i="1" dirty="0" smtClean="0">
                                        <a:latin typeface="Cambria Math"/>
                                      </a:rPr>
                                      <m:t>𝑐</m:t>
                                    </m:r>
                                  </m:den>
                                </m:f>
                                <m:r>
                                  <a:rPr lang="en-US" b="0" i="1" dirty="0" smtClean="0">
                                    <a:latin typeface="Cambria Math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b="0" i="1" dirty="0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</m:oMath>
                </a14:m>
                <a:r>
                  <a:rPr lang="en-US" dirty="0" smtClean="0"/>
                  <a:t>=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</a:rPr>
                      <m:t>𝛾</m:t>
                    </m:r>
                    <m:sSub>
                      <m:sSubPr>
                        <m:ctrlPr>
                          <a:rPr lang="fa-IR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endParaRPr lang="fa-IR" dirty="0" smtClean="0"/>
              </a:p>
              <a:p>
                <a:pPr algn="r" rtl="1"/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4"/>
                <a:stretch>
                  <a:fillRect l="-2000" t="-2830" r="-1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97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572"/>
    </mc:Choice>
    <mc:Fallback>
      <p:transition spd="slow" advTm="65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جرم نسبیتی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r" rtl="1"/>
                <a:r>
                  <a:rPr lang="fa-IR" dirty="0" smtClean="0"/>
                  <a:t>در حالت کلی خواهیم داشت</a:t>
                </a:r>
              </a:p>
              <a:p>
                <a:pPr algn="r" rtl="1"/>
                <a:endParaRPr lang="fa-IR" dirty="0"/>
              </a:p>
              <a:p>
                <a:pPr marL="0" indent="0" algn="r" rtl="1">
                  <a:buNone/>
                </a:pPr>
                <a:endParaRPr lang="en-US" dirty="0" smtClean="0"/>
              </a:p>
              <a:p>
                <a:pPr marL="0" indent="0" algn="r" rtl="1">
                  <a:buNone/>
                </a:pPr>
                <a:r>
                  <a:rPr lang="fa-IR" dirty="0" smtClean="0"/>
                  <a:t>در رابطه بالا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b="0" i="1" dirty="0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fa-IR" dirty="0" smtClean="0"/>
                  <a:t> جرم سکون ذره نامیده می شود و نیز </a:t>
                </a:r>
                <a:r>
                  <a:rPr lang="en-US" dirty="0" smtClean="0"/>
                  <a:t>m</a:t>
                </a:r>
                <a:r>
                  <a:rPr lang="fa-IR" dirty="0" smtClean="0"/>
                  <a:t> جرم در حال حرکت خوانده می شود.</a:t>
                </a:r>
              </a:p>
              <a:p>
                <a:pPr marL="0" indent="0" algn="r" rtl="1">
                  <a:buNone/>
                </a:pPr>
                <a:r>
                  <a:rPr lang="fa-IR" dirty="0" smtClean="0"/>
                  <a:t>ملاحظه می شود که جرم ذره در حال حرکت بیشتر از جرم سکون ذره می باشد.</a:t>
                </a:r>
                <a:endParaRPr lang="en-US" b="1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4"/>
                <a:stretch>
                  <a:fillRect t="-1752" r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3089564" y="2286000"/>
                <a:ext cx="2743200" cy="6887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m</a:t>
                </a:r>
                <a:r>
                  <a:rPr lang="en-US" dirty="0" smtClean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dirty="0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en-US" i="1" dirty="0" smtClean="0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dirty="0" smtClean="0">
                                <a:latin typeface="Cambria Math"/>
                              </a:rPr>
                              <m:t>1</m:t>
                            </m:r>
                            <m:r>
                              <a:rPr lang="en-US" b="0" i="1" dirty="0" smtClean="0">
                                <a:latin typeface="Cambria Math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b="0" i="1" dirty="0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b="0" i="1" dirty="0" smtClean="0">
                                    <a:latin typeface="Cambria Math"/>
                                  </a:rPr>
                                  <m:t>(</m:t>
                                </m:r>
                                <m:f>
                                  <m:fPr>
                                    <m:ctrlPr>
                                      <a:rPr lang="en-US" b="0" i="1" dirty="0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dirty="0" smtClean="0">
                                        <a:latin typeface="Cambria Math"/>
                                      </a:rPr>
                                      <m:t>𝑣</m:t>
                                    </m:r>
                                  </m:num>
                                  <m:den>
                                    <m:r>
                                      <a:rPr lang="en-US" b="0" i="1" dirty="0" smtClean="0">
                                        <a:latin typeface="Cambria Math"/>
                                      </a:rPr>
                                      <m:t>𝑐</m:t>
                                    </m:r>
                                  </m:den>
                                </m:f>
                                <m:r>
                                  <a:rPr lang="en-US" b="0" i="1" dirty="0" smtClean="0">
                                    <a:latin typeface="Cambria Math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b="0" i="1" dirty="0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</m:oMath>
                </a14:m>
                <a:r>
                  <a:rPr lang="en-US" dirty="0" smtClean="0"/>
                  <a:t>=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</a:rPr>
                      <m:t>𝛾</m:t>
                    </m:r>
                    <m:sSub>
                      <m:sSubPr>
                        <m:ctrlPr>
                          <a:rPr lang="en-US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b="0" i="1" dirty="0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9564" y="2286000"/>
                <a:ext cx="2743200" cy="688715"/>
              </a:xfrm>
              <a:prstGeom prst="rect">
                <a:avLst/>
              </a:prstGeom>
              <a:blipFill rotWithShape="1">
                <a:blip r:embed="rId5"/>
                <a:stretch>
                  <a:fillRect l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241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59"/>
    </mc:Choice>
    <mc:Fallback>
      <p:transition spd="slow" advTm="23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1243013"/>
            <a:ext cx="4143375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68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509"/>
    </mc:Choice>
    <mc:Fallback>
      <p:transition spd="slow" advTm="75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اندازه حرکت نسبیتی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ذره بارداری به جرم </a:t>
            </a:r>
            <a:r>
              <a:rPr lang="en-US" dirty="0" smtClean="0"/>
              <a:t>m</a:t>
            </a:r>
            <a:r>
              <a:rPr lang="fa-IR" dirty="0" smtClean="0"/>
              <a:t> و بار الکتریکی </a:t>
            </a:r>
            <a:r>
              <a:rPr lang="en-US" dirty="0" smtClean="0"/>
              <a:t>Q</a:t>
            </a:r>
            <a:r>
              <a:rPr lang="fa-IR" dirty="0" smtClean="0"/>
              <a:t> با سرعت </a:t>
            </a:r>
            <a:r>
              <a:rPr lang="en-US" dirty="0" smtClean="0"/>
              <a:t>v</a:t>
            </a:r>
            <a:r>
              <a:rPr lang="fa-IR" dirty="0" smtClean="0"/>
              <a:t> عمود برمیدان مغناطیسی</a:t>
            </a:r>
            <a:r>
              <a:rPr lang="en-US" dirty="0" smtClean="0"/>
              <a:t> B</a:t>
            </a:r>
            <a:r>
              <a:rPr lang="fa-IR" dirty="0" smtClean="0"/>
              <a:t> در حال حرکت است.</a:t>
            </a:r>
          </a:p>
          <a:p>
            <a:pPr algn="r" rtl="1"/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975263"/>
            <a:ext cx="113347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24200"/>
            <a:ext cx="2266950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294" y="3733800"/>
            <a:ext cx="245745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862512"/>
            <a:ext cx="23907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79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808"/>
    </mc:Choice>
    <mc:Fallback>
      <p:transition spd="slow" advTm="59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dirty="0" smtClean="0"/>
              <a:t>اندازه حرکت نسبیتی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343400"/>
            <a:ext cx="4648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791200"/>
            <a:ext cx="3581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5945707" cy="332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9567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642"/>
    </mc:Choice>
    <mc:Fallback>
      <p:transition spd="slow" advTm="72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ب)</a:t>
            </a:r>
          </a:p>
          <a:p>
            <a:pPr marL="0" indent="0" algn="r" rtl="1">
              <a:buNone/>
            </a:pP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362200"/>
            <a:ext cx="3505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886200"/>
            <a:ext cx="2895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96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76"/>
    </mc:Choice>
    <mc:Fallback>
      <p:transition spd="slow" advTm="21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انرژی نسبیتی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57350"/>
            <a:ext cx="60960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048000"/>
            <a:ext cx="2667000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800600"/>
            <a:ext cx="2514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4" y="5413664"/>
            <a:ext cx="5819775" cy="1215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05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486"/>
    </mc:Choice>
    <mc:Fallback>
      <p:transition spd="slow" advTm="220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752600"/>
            <a:ext cx="5581650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648200"/>
            <a:ext cx="258127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374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836"/>
    </mc:Choice>
    <mc:Fallback>
      <p:transition spd="slow" advTm="82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1551</TotalTime>
  <Words>212</Words>
  <Application>Microsoft Office PowerPoint</Application>
  <PresentationFormat>On-screen Show (4:3)</PresentationFormat>
  <Paragraphs>22</Paragraphs>
  <Slides>10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دینامیک نسبیتی</vt:lpstr>
      <vt:lpstr>جرم نسبیتی</vt:lpstr>
      <vt:lpstr>جرم نسبیتی</vt:lpstr>
      <vt:lpstr>PowerPoint Presentation</vt:lpstr>
      <vt:lpstr>اندازه حرکت نسبیتی</vt:lpstr>
      <vt:lpstr>اندازه حرکت نسبیتی</vt:lpstr>
      <vt:lpstr>PowerPoint Presentation</vt:lpstr>
      <vt:lpstr>انرژی نسبیتی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دینامیک نسبیتی</dc:title>
  <dc:creator>admin</dc:creator>
  <cp:lastModifiedBy>admin</cp:lastModifiedBy>
  <cp:revision>19</cp:revision>
  <dcterms:created xsi:type="dcterms:W3CDTF">2020-04-20T13:14:19Z</dcterms:created>
  <dcterms:modified xsi:type="dcterms:W3CDTF">2020-04-21T15:05:51Z</dcterms:modified>
</cp:coreProperties>
</file>