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550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214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9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4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34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29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2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34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55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4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8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BAD9DB8-3D44-42E4-AD4A-6DD2C4D66713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765FB34-7B23-4331-A09F-93DE06760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5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6977" y="-1062803"/>
            <a:ext cx="9966960" cy="3939007"/>
          </a:xfrm>
        </p:spPr>
        <p:txBody>
          <a:bodyPr>
            <a:normAutofit/>
          </a:bodyPr>
          <a:lstStyle/>
          <a:p>
            <a:pPr rtl="1"/>
            <a:r>
              <a:rPr lang="fa-IR" sz="54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تاریخ تطوّر نثر فارسی</a:t>
            </a:r>
            <a:br>
              <a:rPr lang="fa-IR" sz="5400" dirty="0" smtClean="0">
                <a:solidFill>
                  <a:schemeClr val="tx1"/>
                </a:solidFill>
                <a:cs typeface="B Nazanin" panose="00000400000000000000" pitchFamily="2" charset="-78"/>
              </a:rPr>
            </a:br>
            <a:r>
              <a:rPr lang="fa-IR" sz="5400" dirty="0" smtClean="0">
                <a:solidFill>
                  <a:schemeClr val="tx1"/>
                </a:solidFill>
                <a:cs typeface="B Nazanin" panose="00000400000000000000" pitchFamily="2" charset="-78"/>
              </a:rPr>
              <a:t/>
            </a:r>
            <a:br>
              <a:rPr lang="fa-IR" sz="5400" dirty="0" smtClean="0">
                <a:solidFill>
                  <a:schemeClr val="tx1"/>
                </a:solidFill>
                <a:cs typeface="B Nazanin" panose="00000400000000000000" pitchFamily="2" charset="-78"/>
              </a:rPr>
            </a:br>
            <a:r>
              <a:rPr lang="fa-IR" sz="5400" dirty="0" smtClean="0">
                <a:solidFill>
                  <a:schemeClr val="tx1"/>
                </a:solidFill>
                <a:cs typeface="B Nazanin" panose="00000400000000000000" pitchFamily="2" charset="-78"/>
              </a:rPr>
              <a:t> کارشناسی ارشد </a:t>
            </a:r>
            <a:r>
              <a:rPr lang="fa-IR" sz="4000" dirty="0" smtClean="0">
                <a:solidFill>
                  <a:schemeClr val="tx1"/>
                </a:solidFill>
                <a:cs typeface="B Nazanin" panose="00000400000000000000" pitchFamily="2" charset="-78"/>
              </a:rPr>
              <a:t/>
            </a:r>
            <a:br>
              <a:rPr lang="fa-IR" sz="4000" dirty="0" smtClean="0">
                <a:solidFill>
                  <a:schemeClr val="tx1"/>
                </a:solidFill>
                <a:cs typeface="B Nazanin" panose="00000400000000000000" pitchFamily="2" charset="-78"/>
              </a:rPr>
            </a:br>
            <a:endParaRPr lang="en-US" sz="4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059082"/>
            <a:ext cx="8767860" cy="3125585"/>
          </a:xfrm>
        </p:spPr>
        <p:txBody>
          <a:bodyPr>
            <a:normAutofit fontScale="62500" lnSpcReduction="20000"/>
          </a:bodyPr>
          <a:lstStyle/>
          <a:p>
            <a:r>
              <a:rPr lang="fa-IR" dirty="0" smtClean="0"/>
              <a:t> </a:t>
            </a:r>
            <a:r>
              <a:rPr lang="fa-IR" sz="8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مدرس : دکتر بامدادی </a:t>
            </a:r>
          </a:p>
          <a:p>
            <a:pPr rtl="1"/>
            <a:r>
              <a:rPr lang="fa-IR" sz="51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فروردین   1399 (جلسۀ اوّل)</a:t>
            </a:r>
          </a:p>
          <a:p>
            <a:pPr rtl="1"/>
            <a:r>
              <a:rPr lang="fa-IR" sz="51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منبع اصلی  درسی : تاریخ تطوّر نثر فارسی دکتر سیروس شمیسا</a:t>
            </a:r>
          </a:p>
          <a:p>
            <a:pPr rtl="1"/>
            <a:r>
              <a:rPr lang="fa-IR" sz="5100" dirty="0" smtClean="0">
                <a:solidFill>
                  <a:schemeClr val="tx1"/>
                </a:solidFill>
                <a:cs typeface="B Nazanin" panose="00000400000000000000" pitchFamily="2" charset="-78"/>
              </a:rPr>
              <a:t>منبع کلی مبحث سبک شناسی ملک الشّعرای بهار (دورۀ 3جلدی )</a:t>
            </a:r>
            <a:endParaRPr lang="en-US" sz="51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endParaRPr lang="fa-IR" dirty="0" smtClean="0"/>
          </a:p>
          <a:p>
            <a:r>
              <a:rPr lang="fa-IR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62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102822"/>
          </a:xfrm>
        </p:spPr>
        <p:txBody>
          <a:bodyPr>
            <a:normAutofit/>
          </a:bodyPr>
          <a:lstStyle/>
          <a:p>
            <a:pPr algn="ctr" rtl="1"/>
            <a:r>
              <a:rPr lang="fa-IR" dirty="0" smtClean="0"/>
              <a:t> </a:t>
            </a:r>
            <a:r>
              <a:rPr lang="fa-IR" dirty="0" smtClean="0">
                <a:cs typeface="B Nazanin" panose="00000400000000000000" pitchFamily="2" charset="-78"/>
              </a:rPr>
              <a:t>دوره های تاریخی زبان فارسی و تغییرات آن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649" y="1712422"/>
            <a:ext cx="9872871" cy="4838007"/>
          </a:xfrm>
        </p:spPr>
        <p:txBody>
          <a:bodyPr>
            <a:noAutofit/>
          </a:bodyPr>
          <a:lstStyle/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بی شک همه دوستان  در درس تاریخ ادبیات ،  دوره های تاریخی  زبان فارسی را خوانده اند  و از چگونگی این زبان  و نامگذاری آن در ادوار مختلف  آگاهی </a:t>
            </a:r>
            <a:endParaRPr lang="en-US" sz="14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دارند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. همه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دوستان 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دانشجو 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کمابیش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از ویژگی های این زبان در هر کدام از دوره ها  اطلاعاتی کسب کرده‌اند.  اگر بخواهیم خیلی مختصر و ساده  این مسائل </a:t>
            </a:r>
            <a:endParaRPr lang="en-US" sz="14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تاریخی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و زبانی را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برای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دیگران تعریف کنیم  چنین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مباحثی  حاصل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خواهد شد. زبان فارسی  سه دورۀ تاریخی را پشت سر گذاشته است :  ۱-  فارسی باستان </a:t>
            </a:r>
            <a:endParaRPr lang="en-US" sz="14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(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فُرس  قدیم)  ۲- 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فارسی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میانه (پهلوی یا فارسی میانه )  ۳- فارسی دری (جدید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). 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آنچه از مجموعه خوانده های ما  قابل تعریف کردن است این نکته است که : </a:t>
            </a:r>
            <a:endParaRPr lang="en-US" sz="14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در جریان تاریخ  و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با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تاریخ  همیشه زبان  از دشواری به سوی آسانی حرکت کرده 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است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. مثلاً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: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۱- در ادوار اولیه زبان  حالت های مختلف اسم در جمله ، جنس و </a:t>
            </a:r>
            <a:endParaRPr lang="en-US" sz="14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شمار 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از ویژگی های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صرفی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و نحوی به شمار می رفته  ولی در دوره های بعد  این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مباحث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یا تغییر یافته یا بسیار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تر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شده است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</a:t>
            </a: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۲-  واج های مرکب  ساده ترشده : الف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- </a:t>
            </a:r>
            <a:r>
              <a:rPr lang="en-US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d</a:t>
            </a:r>
            <a:r>
              <a:rPr lang="en-US" sz="14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ea</a:t>
            </a:r>
            <a:r>
              <a:rPr lang="en-US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n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 ←←←← 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ب-  </a:t>
            </a:r>
            <a:r>
              <a:rPr lang="en-US" sz="1400" b="1" dirty="0" err="1" smtClean="0">
                <a:solidFill>
                  <a:schemeClr val="tx1"/>
                </a:solidFill>
                <a:cs typeface="B Nazanin" panose="00000400000000000000" pitchFamily="2" charset="-78"/>
              </a:rPr>
              <a:t>d</a:t>
            </a:r>
            <a:r>
              <a:rPr lang="en-US" sz="14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ē</a:t>
            </a:r>
            <a:r>
              <a:rPr lang="en-US" sz="1400" b="1" dirty="0" err="1" smtClean="0">
                <a:solidFill>
                  <a:schemeClr val="tx1"/>
                </a:solidFill>
                <a:cs typeface="B Nazanin" panose="00000400000000000000" pitchFamily="2" charset="-78"/>
              </a:rPr>
              <a:t>n</a:t>
            </a:r>
            <a:r>
              <a:rPr lang="en-US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←←←←</a:t>
            </a:r>
            <a:r>
              <a:rPr lang="fa-IR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  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ج- </a:t>
            </a:r>
            <a:r>
              <a:rPr lang="en-US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d</a:t>
            </a:r>
            <a:r>
              <a:rPr lang="en-US" sz="14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n</a:t>
            </a:r>
            <a:endParaRPr lang="en-US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en-US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۳-  در طول زمان  کلمات  ساییده شده اند ، تراش  خوردند  و تلفظ شان راحت تر شده است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</a:t>
            </a: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۴-  بسیاری از کلمات  مصدر ،  اسم و فعل  دشوار فراموش شده اند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</a:t>
            </a: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۵-  همراه با جریان زبان ،  به نسبت نیازهای روزانه مردم  واژگانی بسیار  از میان زبان زاده شده اند و بالیده اند.</a:t>
            </a:r>
            <a:endParaRPr lang="en-US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9220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506569"/>
            <a:ext cx="9875520" cy="1141927"/>
          </a:xfrm>
        </p:spPr>
        <p:txBody>
          <a:bodyPr/>
          <a:lstStyle/>
          <a:p>
            <a:r>
              <a:rPr lang="fa-IR" dirty="0" smtClean="0"/>
              <a:t>برخی تغییرات واجی در ادوار مختلف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1677" y="1493950"/>
            <a:ext cx="9872871" cy="4550535"/>
          </a:xfrm>
        </p:spPr>
        <p:txBody>
          <a:bodyPr/>
          <a:lstStyle/>
          <a:p>
            <a:pPr algn="r" rtl="1"/>
            <a:endParaRPr lang="fa-IR" dirty="0" smtClean="0"/>
          </a:p>
          <a:p>
            <a:pPr algn="r" rtl="1"/>
            <a:r>
              <a:rPr lang="fa-IR" dirty="0" smtClean="0">
                <a:solidFill>
                  <a:schemeClr val="tx1"/>
                </a:solidFill>
              </a:rPr>
              <a:t>1- واج </a:t>
            </a:r>
            <a:r>
              <a:rPr lang="en-US" dirty="0" smtClean="0">
                <a:solidFill>
                  <a:schemeClr val="tx1"/>
                </a:solidFill>
              </a:rPr>
              <a:t>V </a:t>
            </a:r>
            <a:r>
              <a:rPr lang="fa-IR" dirty="0" smtClean="0">
                <a:solidFill>
                  <a:schemeClr val="tx1"/>
                </a:solidFill>
              </a:rPr>
              <a:t> به </a:t>
            </a:r>
            <a:r>
              <a:rPr lang="en-US" dirty="0" smtClean="0">
                <a:solidFill>
                  <a:schemeClr val="tx1"/>
                </a:solidFill>
              </a:rPr>
              <a:t>  g</a:t>
            </a:r>
            <a:r>
              <a:rPr lang="fa-IR" dirty="0" smtClean="0">
                <a:solidFill>
                  <a:schemeClr val="tx1"/>
                </a:solidFill>
              </a:rPr>
              <a:t>تغییر می یابد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fa-IR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</a:t>
            </a:r>
            <a:r>
              <a:rPr lang="en-US" dirty="0" err="1" smtClean="0">
                <a:solidFill>
                  <a:schemeClr val="tx1"/>
                </a:solidFill>
              </a:rPr>
              <a:t>aftan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fa-IR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</a:t>
            </a:r>
            <a:r>
              <a:rPr lang="en-US" dirty="0" err="1" smtClean="0">
                <a:solidFill>
                  <a:schemeClr val="tx1"/>
                </a:solidFill>
              </a:rPr>
              <a:t>oftan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←←←←</a:t>
            </a:r>
          </a:p>
          <a:p>
            <a:pPr algn="r" rtl="1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2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- واج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b </a:t>
            </a:r>
            <a:r>
              <a:rPr lang="fa-IR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به</a:t>
            </a:r>
            <a:r>
              <a:rPr lang="en-US" dirty="0" smtClean="0">
                <a:solidFill>
                  <a:schemeClr val="tx1"/>
                </a:solidFill>
              </a:rPr>
              <a:t>g 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fa-IR" dirty="0">
                <a:solidFill>
                  <a:schemeClr val="tx1"/>
                </a:solidFill>
              </a:rPr>
              <a:t> </a:t>
            </a:r>
            <a:r>
              <a:rPr lang="fa-IR" dirty="0" smtClean="0">
                <a:solidFill>
                  <a:schemeClr val="tx1"/>
                </a:solidFill>
              </a:rPr>
              <a:t> تغییر </a:t>
            </a:r>
            <a:r>
              <a:rPr lang="fa-IR" dirty="0">
                <a:solidFill>
                  <a:schemeClr val="tx1"/>
                </a:solidFill>
              </a:rPr>
              <a:t>می یابد</a:t>
            </a:r>
            <a:r>
              <a:rPr lang="fa-IR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b</a:t>
            </a:r>
            <a:r>
              <a:rPr lang="en-US" dirty="0" err="1" smtClean="0">
                <a:solidFill>
                  <a:schemeClr val="tx1"/>
                </a:solidFill>
              </a:rPr>
              <a:t>aftan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fa-IR" dirty="0" smtClean="0">
                <a:solidFill>
                  <a:schemeClr val="tx1"/>
                </a:solidFill>
              </a:rPr>
              <a:t> 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←←←← </a:t>
            </a:r>
            <a:r>
              <a:rPr lang="en-US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b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aftan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←←←← </a:t>
            </a:r>
            <a:r>
              <a:rPr lang="fa-IR" dirty="0" smtClean="0">
                <a:solidFill>
                  <a:srgbClr val="FF0000"/>
                </a:solidFill>
                <a:latin typeface="Calibri" panose="020F0502020204030204" pitchFamily="34" charset="0"/>
              </a:rPr>
              <a:t>b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āftan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و </a:t>
            </a:r>
            <a:r>
              <a:rPr lang="en-US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g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oftan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r" rtl="1"/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ā 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معادل آ است .بافتن یعنی گفتن. دروغ بافتن : دروغ گفتن/ زندواف و زندباف یعنی گفتن و خواندن )</a:t>
            </a:r>
          </a:p>
          <a:p>
            <a:pPr algn="r" rtl="1"/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3- واج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s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به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h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تغییر می یابد :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venā</a:t>
            </a:r>
            <a:r>
              <a:rPr lang="en-US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s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←←←←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gonā</a:t>
            </a:r>
            <a:r>
              <a:rPr lang="en-US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h</a:t>
            </a:r>
            <a:endParaRPr lang="en-US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r" rtl="1"/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4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- واج </a:t>
            </a:r>
            <a:r>
              <a:rPr lang="el-GR" dirty="0" smtClean="0">
                <a:solidFill>
                  <a:schemeClr val="tx1"/>
                </a:solidFill>
                <a:latin typeface="Calibri" panose="020F0502020204030204" pitchFamily="34" charset="0"/>
              </a:rPr>
              <a:t>θ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به سه واج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(h- s –t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تغییر می یابد :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mi</a:t>
            </a:r>
            <a:r>
              <a:rPr lang="el-GR" dirty="0" smtClean="0">
                <a:solidFill>
                  <a:srgbClr val="FF0000"/>
                </a:solidFill>
                <a:latin typeface="Calibri" panose="020F0502020204030204" pitchFamily="34" charset="0"/>
              </a:rPr>
              <a:t>θ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ra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←←←←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mi</a:t>
            </a:r>
            <a:r>
              <a:rPr lang="en-US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t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ra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 /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me</a:t>
            </a:r>
            <a:r>
              <a:rPr lang="en-US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h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ra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 که بعدا </a:t>
            </a:r>
          </a:p>
          <a:p>
            <a:pPr marL="45720" indent="0" algn="r" rtl="1">
              <a:buNone/>
            </a:pP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میترا و مهر شده. و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po</a:t>
            </a:r>
            <a:r>
              <a:rPr lang="el-GR" dirty="0" smtClean="0">
                <a:solidFill>
                  <a:srgbClr val="FF0000"/>
                </a:solidFill>
                <a:latin typeface="Calibri" panose="020F0502020204030204" pitchFamily="34" charset="0"/>
              </a:rPr>
              <a:t>θ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ra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←←←←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pesar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که پسر شده است.</a:t>
            </a:r>
          </a:p>
          <a:p>
            <a:pPr marL="45720" indent="0" algn="r" rtl="1">
              <a:buNone/>
            </a:pP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واج </a:t>
            </a:r>
            <a:r>
              <a:rPr lang="el-GR" dirty="0" smtClean="0">
                <a:solidFill>
                  <a:schemeClr val="tx1"/>
                </a:solidFill>
                <a:latin typeface="Calibri" panose="020F0502020204030204" pitchFamily="34" charset="0"/>
              </a:rPr>
              <a:t>θ</a:t>
            </a:r>
            <a:r>
              <a:rPr lang="fa-IR" dirty="0" smtClean="0">
                <a:solidFill>
                  <a:schemeClr val="tx1"/>
                </a:solidFill>
                <a:latin typeface="Calibri" panose="020F0502020204030204" pitchFamily="34" charset="0"/>
              </a:rPr>
              <a:t> مثل «ث» عربی تلفظ می شده است.زبان را لای دندان ها می گذاشتند و تلفظ می کردند.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02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مضامین آثار به جا مانده از دورۀ پیش از اسلام</a:t>
            </a:r>
            <a:r>
              <a:rPr lang="fa-I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803042"/>
            <a:ext cx="9872871" cy="4572000"/>
          </a:xfrm>
        </p:spPr>
        <p:txBody>
          <a:bodyPr>
            <a:noAutofit/>
          </a:bodyPr>
          <a:lstStyle/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آثاری که از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دورۀ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پیش از اسلام  به جا مانده ،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 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شامل موضوعات زیر است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:</a:t>
            </a: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۱-  آثار ادبی  شامل  اشعار ،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ادبیات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شفاهی  شامل  سرودهای مادر ، شعر غنایی و شادمانه ، شعر غمگینانه  و سوگوارانه ،  جشن نامه ها (جشن های ملی،  </a:t>
            </a:r>
            <a:endParaRPr lang="fa-IR" sz="14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موسمی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و تقویمی،  قومی ،  منطقه ای ،  شغلی و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...)</a:t>
            </a: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۲-  آثار علمی  شامل  پزشکی  ، گیاه شناسی  ، نجوم 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یا 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ستاره شناسی  ، حساب  ، گاهشماری  معماری و صنعت و...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</a:t>
            </a: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۳-  آثار دینی  از جمله نمونه‌های بسیار از  تفسیرهای  متون دینی  ،  دعاها و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ورد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ها  ،  وظایف دینی  فردی (خویشکاری) . باید توضیح داد که  از تمام دین </a:t>
            </a:r>
            <a:endParaRPr lang="fa-IR" sz="14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های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باستانی قبل از اسلام  از جمله  مهرپرستی  ، دین زروانی ،  اجرام آسمانی مثل ستارگان  و دیگر دینهای  رایج در  فلات ایران  آثاری به چشم می‌خورد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</a:t>
            </a: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۴-  پند نامه ها  از دوره پیش از اسلام  پندنامه ها و  یادگارنامه های بسیار به نام بزرگان دینی و تاریخی  به جا مانده است  مثل پند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نامۀ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خسرو انوشیروان  ،  </a:t>
            </a:r>
            <a:endParaRPr lang="fa-IR" sz="14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یادگار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زریران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 ، پند نامه ی جاماسب ، پند نامۀ بزرگ مهر و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...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</a:t>
            </a: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۵-  اطلاعات جغرافیایی  برای شناختن  شهرها و آبادی ها .</a:t>
            </a:r>
          </a:p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6- تاریخ  کلی عالم  و پادشاهان ایران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و اخبار جنگ ها و صلح ها.</a:t>
            </a: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7- 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موسیقی -  نام  ابزار های موسیقی های ،  آوازها و گوشه های موسیقی و موسیقی دانان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.</a:t>
            </a:r>
          </a:p>
          <a:p>
            <a:pPr algn="r" rtl="1"/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8- اساطیر و فلسفه ی زندگی </a:t>
            </a:r>
            <a:endParaRPr lang="en-US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379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ویژگی های نثر های پیش از اسلام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endParaRPr lang="fa-IR" dirty="0" smtClean="0"/>
          </a:p>
          <a:p>
            <a:pPr algn="r" rtl="1"/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۱-  اوصاف اغراق آمیز :  مانند دادن القاب عالی  به ایزدان و بزرگان و القاب زشت به دیوان و اشیا (به خاطر  اندیشه دوقطبی  و </a:t>
            </a:r>
            <a:r>
              <a:rPr lang="fa-IR" sz="1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تقسیم 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جهان  به دو </a:t>
            </a:r>
            <a:endParaRPr lang="fa-IR" sz="18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خیر 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و شر  یا اهورامزدا و اهریمن)</a:t>
            </a:r>
          </a:p>
          <a:p>
            <a:pPr algn="r" rtl="1"/>
            <a:endParaRPr lang="fa-IR" sz="18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تکرار تشبیهات  و کلمات و عبارات .( این موضوع  از ویژگی های نوشتار این دوره هاست  به شاید به دلیل تاکید یا اهداف دیگر در </a:t>
            </a:r>
            <a:endParaRPr lang="fa-IR" sz="18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تورات 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، انجیل  و قرآن مجید هم  به کرات دیده می‌شود).</a:t>
            </a:r>
          </a:p>
          <a:p>
            <a:pPr algn="r" rtl="1"/>
            <a:endParaRPr lang="fa-IR" sz="18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۳- تمام آوردن کلمات  یعنی  حذف نکردن  حروف ربط  ، فعل ،  صفت ، ضمیر اشاره  و ضمایر دیگر  همچنین نام ها .</a:t>
            </a:r>
          </a:p>
          <a:p>
            <a:pPr algn="r" rtl="1"/>
            <a:endParaRPr lang="fa-IR" sz="18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۴- آوردن جمله های کوتاه و ساده</a:t>
            </a:r>
          </a:p>
          <a:p>
            <a:pPr algn="r" rtl="1"/>
            <a:endParaRPr lang="fa-IR" sz="18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marL="45720" indent="0" algn="r" rtl="1">
              <a:buNone/>
            </a:pP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تا پایان فصل اول نکته ای خاص برای توضیح نیست فقط مثال آورده است.</a:t>
            </a:r>
            <a:endParaRPr lang="en-US" sz="18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70474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4556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164</TotalTime>
  <Words>821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B Nazanin</vt:lpstr>
      <vt:lpstr>Calibri</vt:lpstr>
      <vt:lpstr>Corbel</vt:lpstr>
      <vt:lpstr>Tahoma</vt:lpstr>
      <vt:lpstr>Basis</vt:lpstr>
      <vt:lpstr>تاریخ تطوّر نثر فارسی   کارشناسی ارشد  </vt:lpstr>
      <vt:lpstr> دوره های تاریخی زبان فارسی و تغییرات آن</vt:lpstr>
      <vt:lpstr>برخی تغییرات واجی در ادوار مختلف   </vt:lpstr>
      <vt:lpstr>مضامین آثار به جا مانده از دورۀ پیش از اسلام </vt:lpstr>
      <vt:lpstr>ویژگی های نثر های پیش از اسلام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تاریخ تطوّر نثر فارسی کارشناسی ارشد</dc:title>
  <dc:creator>Bamdadi</dc:creator>
  <cp:lastModifiedBy>Bamdadi</cp:lastModifiedBy>
  <cp:revision>12</cp:revision>
  <dcterms:created xsi:type="dcterms:W3CDTF">2020-04-16T05:26:46Z</dcterms:created>
  <dcterms:modified xsi:type="dcterms:W3CDTF">2020-04-16T14:24:34Z</dcterms:modified>
</cp:coreProperties>
</file>