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3" r:id="rId1"/>
  </p:sldMasterIdLst>
  <p:notesMasterIdLst>
    <p:notesMasterId r:id="rId21"/>
  </p:notesMasterIdLst>
  <p:sldIdLst>
    <p:sldId id="287" r:id="rId2"/>
    <p:sldId id="288" r:id="rId3"/>
    <p:sldId id="286" r:id="rId4"/>
    <p:sldId id="280" r:id="rId5"/>
    <p:sldId id="284" r:id="rId6"/>
    <p:sldId id="289" r:id="rId7"/>
    <p:sldId id="285" r:id="rId8"/>
    <p:sldId id="291" r:id="rId9"/>
    <p:sldId id="292" r:id="rId10"/>
    <p:sldId id="298" r:id="rId11"/>
    <p:sldId id="293" r:id="rId12"/>
    <p:sldId id="294" r:id="rId13"/>
    <p:sldId id="300" r:id="rId14"/>
    <p:sldId id="303" r:id="rId15"/>
    <p:sldId id="308" r:id="rId16"/>
    <p:sldId id="310" r:id="rId17"/>
    <p:sldId id="311" r:id="rId18"/>
    <p:sldId id="313" r:id="rId19"/>
    <p:sldId id="314" r:id="rId20"/>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74" autoAdjust="0"/>
  </p:normalViewPr>
  <p:slideViewPr>
    <p:cSldViewPr snapToGrid="0">
      <p:cViewPr varScale="1">
        <p:scale>
          <a:sx n="54" d="100"/>
          <a:sy n="54" d="100"/>
        </p:scale>
        <p:origin x="504" y="66"/>
      </p:cViewPr>
      <p:guideLst/>
    </p:cSldViewPr>
  </p:slideViewPr>
  <p:outlineViewPr>
    <p:cViewPr>
      <p:scale>
        <a:sx n="33" d="100"/>
        <a:sy n="33" d="100"/>
      </p:scale>
      <p:origin x="0" y="-424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899B50-7444-4277-9635-FDBCC9A65FB4}" type="doc">
      <dgm:prSet loTypeId="urn:microsoft.com/office/officeart/2005/8/layout/hierarchy1" loCatId="hierarchy" qsTypeId="urn:microsoft.com/office/officeart/2005/8/quickstyle/3d6" qsCatId="3D" csTypeId="urn:microsoft.com/office/officeart/2005/8/colors/accent1_2" csCatId="accent1" phldr="1"/>
      <dgm:spPr/>
      <dgm:t>
        <a:bodyPr/>
        <a:lstStyle/>
        <a:p>
          <a:pPr rtl="1"/>
          <a:endParaRPr lang="fa-IR"/>
        </a:p>
      </dgm:t>
    </dgm:pt>
    <dgm:pt modelId="{1B04BF9A-0384-4A44-B67B-3DF58B4AA29E}">
      <dgm:prSet phldrT="[Text]" custT="1"/>
      <dgm:spPr/>
      <dgm:t>
        <a:bodyPr/>
        <a:lstStyle/>
        <a:p>
          <a:pPr rtl="1"/>
          <a:r>
            <a:rPr lang="fa-IR" sz="2000" b="1" dirty="0" smtClean="0">
              <a:cs typeface="B Zar" pitchFamily="2" charset="-78"/>
            </a:rPr>
            <a:t>زبان هندواروپایی</a:t>
          </a:r>
          <a:endParaRPr lang="fa-IR" sz="2000" b="1" dirty="0">
            <a:cs typeface="B Zar" pitchFamily="2" charset="-78"/>
          </a:endParaRPr>
        </a:p>
      </dgm:t>
    </dgm:pt>
    <dgm:pt modelId="{55C4B5AC-34BD-4F93-82EF-84E5AA0DF477}" type="parTrans" cxnId="{6F96269C-758F-4C64-AD83-A91B4BF7C7E1}">
      <dgm:prSet/>
      <dgm:spPr/>
      <dgm:t>
        <a:bodyPr/>
        <a:lstStyle/>
        <a:p>
          <a:pPr rtl="1"/>
          <a:endParaRPr lang="fa-IR"/>
        </a:p>
      </dgm:t>
    </dgm:pt>
    <dgm:pt modelId="{103F62B7-4264-4197-8F9E-0666A9329383}" type="sibTrans" cxnId="{6F96269C-758F-4C64-AD83-A91B4BF7C7E1}">
      <dgm:prSet/>
      <dgm:spPr/>
      <dgm:t>
        <a:bodyPr/>
        <a:lstStyle/>
        <a:p>
          <a:pPr rtl="1"/>
          <a:endParaRPr lang="fa-IR"/>
        </a:p>
      </dgm:t>
    </dgm:pt>
    <dgm:pt modelId="{ED0AFB59-B5ED-4809-8F24-E7DA3E998BD3}">
      <dgm:prSet phldrT="[Text]" custT="1"/>
      <dgm:spPr/>
      <dgm:t>
        <a:bodyPr/>
        <a:lstStyle/>
        <a:p>
          <a:pPr rtl="1"/>
          <a:r>
            <a:rPr lang="fa-IR" sz="2400" b="1" dirty="0" smtClean="0">
              <a:cs typeface="B Zar" pitchFamily="2" charset="-78"/>
            </a:rPr>
            <a:t>هندواروپایی</a:t>
          </a:r>
          <a:endParaRPr lang="fa-IR" sz="2400" b="1" dirty="0">
            <a:cs typeface="B Zar" pitchFamily="2" charset="-78"/>
          </a:endParaRPr>
        </a:p>
      </dgm:t>
    </dgm:pt>
    <dgm:pt modelId="{725DDAC5-5227-4D68-A6B9-607AF5AAB68F}" type="parTrans" cxnId="{33D1239F-B33F-40FC-BB7D-86C1BFB28C33}">
      <dgm:prSet/>
      <dgm:spPr/>
      <dgm:t>
        <a:bodyPr/>
        <a:lstStyle/>
        <a:p>
          <a:pPr rtl="1"/>
          <a:endParaRPr lang="fa-IR"/>
        </a:p>
      </dgm:t>
    </dgm:pt>
    <dgm:pt modelId="{977CC14C-83E3-4B1D-A197-90173749F7CA}" type="sibTrans" cxnId="{33D1239F-B33F-40FC-BB7D-86C1BFB28C33}">
      <dgm:prSet/>
      <dgm:spPr/>
      <dgm:t>
        <a:bodyPr/>
        <a:lstStyle/>
        <a:p>
          <a:pPr rtl="1"/>
          <a:endParaRPr lang="fa-IR"/>
        </a:p>
      </dgm:t>
    </dgm:pt>
    <dgm:pt modelId="{9927A45B-2474-4E75-8D13-E580D527292E}">
      <dgm:prSet phldrT="[Text]" custT="1"/>
      <dgm:spPr/>
      <dgm:t>
        <a:bodyPr/>
        <a:lstStyle/>
        <a:p>
          <a:pPr rtl="1"/>
          <a:r>
            <a:rPr lang="fa-IR" sz="2800" b="1" dirty="0" smtClean="0">
              <a:cs typeface="B Zar" pitchFamily="2" charset="-78"/>
            </a:rPr>
            <a:t>ایرانی</a:t>
          </a:r>
          <a:endParaRPr lang="fa-IR" sz="2800" b="1" dirty="0">
            <a:cs typeface="B Zar" pitchFamily="2" charset="-78"/>
          </a:endParaRPr>
        </a:p>
      </dgm:t>
    </dgm:pt>
    <dgm:pt modelId="{C70E314B-07A7-4CBC-86C7-AB19CC170AEF}" type="parTrans" cxnId="{421DBE0E-B753-428E-B228-53395C7C5A2D}">
      <dgm:prSet/>
      <dgm:spPr/>
      <dgm:t>
        <a:bodyPr/>
        <a:lstStyle/>
        <a:p>
          <a:pPr rtl="1"/>
          <a:endParaRPr lang="fa-IR"/>
        </a:p>
      </dgm:t>
    </dgm:pt>
    <dgm:pt modelId="{51881C2E-C72D-4A8C-8F03-EFE8C6F2B52A}" type="sibTrans" cxnId="{421DBE0E-B753-428E-B228-53395C7C5A2D}">
      <dgm:prSet/>
      <dgm:spPr/>
      <dgm:t>
        <a:bodyPr/>
        <a:lstStyle/>
        <a:p>
          <a:pPr rtl="1"/>
          <a:endParaRPr lang="fa-IR"/>
        </a:p>
      </dgm:t>
    </dgm:pt>
    <dgm:pt modelId="{2947F6E9-4C9E-40EE-8212-EB052A87AA68}">
      <dgm:prSet phldrT="[Text]" custT="1"/>
      <dgm:spPr/>
      <dgm:t>
        <a:bodyPr/>
        <a:lstStyle/>
        <a:p>
          <a:pPr rtl="1"/>
          <a:r>
            <a:rPr lang="fa-IR" sz="2400" b="1" dirty="0" smtClean="0">
              <a:cs typeface="B Zar" pitchFamily="2" charset="-78"/>
            </a:rPr>
            <a:t>هندی</a:t>
          </a:r>
          <a:endParaRPr lang="fa-IR" sz="2400" b="1" dirty="0">
            <a:cs typeface="B Zar" pitchFamily="2" charset="-78"/>
          </a:endParaRPr>
        </a:p>
      </dgm:t>
    </dgm:pt>
    <dgm:pt modelId="{4853E697-6C81-4341-A723-AE83BFCDC4C2}" type="parTrans" cxnId="{9A764F5C-C289-47A7-939A-870DD27E5B19}">
      <dgm:prSet/>
      <dgm:spPr/>
      <dgm:t>
        <a:bodyPr/>
        <a:lstStyle/>
        <a:p>
          <a:pPr rtl="1"/>
          <a:endParaRPr lang="fa-IR"/>
        </a:p>
      </dgm:t>
    </dgm:pt>
    <dgm:pt modelId="{38DEC6DE-82F6-41CC-8010-5C29E39B8741}" type="sibTrans" cxnId="{9A764F5C-C289-47A7-939A-870DD27E5B19}">
      <dgm:prSet/>
      <dgm:spPr/>
      <dgm:t>
        <a:bodyPr/>
        <a:lstStyle/>
        <a:p>
          <a:pPr rtl="1"/>
          <a:endParaRPr lang="fa-IR"/>
        </a:p>
      </dgm:t>
    </dgm:pt>
    <dgm:pt modelId="{E469BB5E-5AE5-4EC8-972D-1300A57CF1B0}">
      <dgm:prSet phldrT="[Text]" custT="1"/>
      <dgm:spPr/>
      <dgm:t>
        <a:bodyPr/>
        <a:lstStyle/>
        <a:p>
          <a:pPr rtl="1"/>
          <a:r>
            <a:rPr lang="fa-IR" sz="2000" b="1" dirty="0" smtClean="0">
              <a:cs typeface="B Zar" pitchFamily="2" charset="-78"/>
            </a:rPr>
            <a:t>ایتالی</a:t>
          </a:r>
          <a:endParaRPr lang="fa-IR" sz="2000" b="1" dirty="0">
            <a:cs typeface="B Zar" pitchFamily="2" charset="-78"/>
          </a:endParaRPr>
        </a:p>
      </dgm:t>
    </dgm:pt>
    <dgm:pt modelId="{A99E0F1C-A011-412E-8B8D-11EC9618DDE9}" type="parTrans" cxnId="{B2D2CD14-F569-4E03-824A-B9C3E76DA047}">
      <dgm:prSet/>
      <dgm:spPr/>
      <dgm:t>
        <a:bodyPr/>
        <a:lstStyle/>
        <a:p>
          <a:pPr rtl="1"/>
          <a:endParaRPr lang="fa-IR"/>
        </a:p>
      </dgm:t>
    </dgm:pt>
    <dgm:pt modelId="{4FD1E0A5-3B27-4A17-807B-821AFE477D8F}" type="sibTrans" cxnId="{B2D2CD14-F569-4E03-824A-B9C3E76DA047}">
      <dgm:prSet/>
      <dgm:spPr/>
      <dgm:t>
        <a:bodyPr/>
        <a:lstStyle/>
        <a:p>
          <a:pPr rtl="1"/>
          <a:endParaRPr lang="fa-IR"/>
        </a:p>
      </dgm:t>
    </dgm:pt>
    <dgm:pt modelId="{864DF2B3-78C1-4BF9-AF91-8367B808336B}">
      <dgm:prSet phldrT="[Text]" phldr="1"/>
      <dgm:spPr/>
      <dgm:t>
        <a:bodyPr/>
        <a:lstStyle/>
        <a:p>
          <a:pPr rtl="1"/>
          <a:endParaRPr lang="fa-IR" dirty="0"/>
        </a:p>
      </dgm:t>
    </dgm:pt>
    <dgm:pt modelId="{C3EFF7F6-987B-42B9-822F-A31CD0CCB257}" type="sibTrans" cxnId="{925A300F-FF1D-455C-8979-186CE06E064B}">
      <dgm:prSet/>
      <dgm:spPr/>
      <dgm:t>
        <a:bodyPr/>
        <a:lstStyle/>
        <a:p>
          <a:pPr rtl="1"/>
          <a:endParaRPr lang="fa-IR"/>
        </a:p>
      </dgm:t>
    </dgm:pt>
    <dgm:pt modelId="{8CB6286B-DEBB-4616-A92D-976A90AE6390}" type="parTrans" cxnId="{925A300F-FF1D-455C-8979-186CE06E064B}">
      <dgm:prSet/>
      <dgm:spPr/>
      <dgm:t>
        <a:bodyPr/>
        <a:lstStyle/>
        <a:p>
          <a:pPr rtl="1"/>
          <a:endParaRPr lang="fa-IR"/>
        </a:p>
      </dgm:t>
    </dgm:pt>
    <dgm:pt modelId="{5C263EC2-D86D-4433-952A-FB904911D54A}" type="pres">
      <dgm:prSet presAssocID="{D1899B50-7444-4277-9635-FDBCC9A65FB4}" presName="hierChild1" presStyleCnt="0">
        <dgm:presLayoutVars>
          <dgm:chPref val="1"/>
          <dgm:dir/>
          <dgm:animOne val="branch"/>
          <dgm:animLvl val="lvl"/>
          <dgm:resizeHandles/>
        </dgm:presLayoutVars>
      </dgm:prSet>
      <dgm:spPr/>
      <dgm:t>
        <a:bodyPr/>
        <a:lstStyle/>
        <a:p>
          <a:pPr rtl="1"/>
          <a:endParaRPr lang="fa-IR"/>
        </a:p>
      </dgm:t>
    </dgm:pt>
    <dgm:pt modelId="{D525DC47-E6A8-46EE-856D-EB832B3413E7}" type="pres">
      <dgm:prSet presAssocID="{1B04BF9A-0384-4A44-B67B-3DF58B4AA29E}" presName="hierRoot1" presStyleCnt="0"/>
      <dgm:spPr/>
    </dgm:pt>
    <dgm:pt modelId="{067ABEF2-F67D-4066-9E19-AC2674C60913}" type="pres">
      <dgm:prSet presAssocID="{1B04BF9A-0384-4A44-B67B-3DF58B4AA29E}" presName="composite" presStyleCnt="0"/>
      <dgm:spPr/>
    </dgm:pt>
    <dgm:pt modelId="{D03D42CC-C10F-442A-BCAA-A39A0127BF0E}" type="pres">
      <dgm:prSet presAssocID="{1B04BF9A-0384-4A44-B67B-3DF58B4AA29E}" presName="background" presStyleLbl="node0" presStyleIdx="0" presStyleCnt="1"/>
      <dgm:spPr/>
    </dgm:pt>
    <dgm:pt modelId="{1A8CCF87-79AC-49A1-8E5E-950BB1991282}" type="pres">
      <dgm:prSet presAssocID="{1B04BF9A-0384-4A44-B67B-3DF58B4AA29E}" presName="text" presStyleLbl="fgAcc0" presStyleIdx="0" presStyleCnt="1" custScaleX="83638" custScaleY="35695" custLinFactNeighborX="-15689" custLinFactNeighborY="-79874">
        <dgm:presLayoutVars>
          <dgm:chPref val="3"/>
        </dgm:presLayoutVars>
      </dgm:prSet>
      <dgm:spPr/>
      <dgm:t>
        <a:bodyPr/>
        <a:lstStyle/>
        <a:p>
          <a:pPr rtl="1"/>
          <a:endParaRPr lang="fa-IR"/>
        </a:p>
      </dgm:t>
    </dgm:pt>
    <dgm:pt modelId="{D2402A5E-1F71-4F5B-A923-68BCE6C1EBD5}" type="pres">
      <dgm:prSet presAssocID="{1B04BF9A-0384-4A44-B67B-3DF58B4AA29E}" presName="hierChild2" presStyleCnt="0"/>
      <dgm:spPr/>
    </dgm:pt>
    <dgm:pt modelId="{E37FD675-E86C-4313-866A-60BF589240C5}" type="pres">
      <dgm:prSet presAssocID="{725DDAC5-5227-4D68-A6B9-607AF5AAB68F}" presName="Name10" presStyleLbl="parChTrans1D2" presStyleIdx="0" presStyleCnt="2"/>
      <dgm:spPr/>
      <dgm:t>
        <a:bodyPr/>
        <a:lstStyle/>
        <a:p>
          <a:pPr rtl="1"/>
          <a:endParaRPr lang="fa-IR"/>
        </a:p>
      </dgm:t>
    </dgm:pt>
    <dgm:pt modelId="{90E8E2AB-9270-42B7-B43C-AF6461BCD309}" type="pres">
      <dgm:prSet presAssocID="{ED0AFB59-B5ED-4809-8F24-E7DA3E998BD3}" presName="hierRoot2" presStyleCnt="0"/>
      <dgm:spPr/>
    </dgm:pt>
    <dgm:pt modelId="{F6A3C11A-EC99-4B1A-91DE-4267B5FC7128}" type="pres">
      <dgm:prSet presAssocID="{ED0AFB59-B5ED-4809-8F24-E7DA3E998BD3}" presName="composite2" presStyleCnt="0"/>
      <dgm:spPr/>
    </dgm:pt>
    <dgm:pt modelId="{E91260B6-6705-4272-888F-C674F2CE74D9}" type="pres">
      <dgm:prSet presAssocID="{ED0AFB59-B5ED-4809-8F24-E7DA3E998BD3}" presName="background2" presStyleLbl="node2" presStyleIdx="0" presStyleCnt="2"/>
      <dgm:spPr/>
    </dgm:pt>
    <dgm:pt modelId="{BE1C5320-0385-4788-88E0-D57278CFBADF}" type="pres">
      <dgm:prSet presAssocID="{ED0AFB59-B5ED-4809-8F24-E7DA3E998BD3}" presName="text2" presStyleLbl="fgAcc2" presStyleIdx="0" presStyleCnt="2" custScaleX="67282" custScaleY="27724" custLinFactY="-4501" custLinFactNeighborX="55863" custLinFactNeighborY="-100000">
        <dgm:presLayoutVars>
          <dgm:chPref val="3"/>
        </dgm:presLayoutVars>
      </dgm:prSet>
      <dgm:spPr/>
      <dgm:t>
        <a:bodyPr/>
        <a:lstStyle/>
        <a:p>
          <a:pPr rtl="1"/>
          <a:endParaRPr lang="fa-IR"/>
        </a:p>
      </dgm:t>
    </dgm:pt>
    <dgm:pt modelId="{9B96D4CE-47B6-4733-8A9D-6354FF7CD509}" type="pres">
      <dgm:prSet presAssocID="{ED0AFB59-B5ED-4809-8F24-E7DA3E998BD3}" presName="hierChild3" presStyleCnt="0"/>
      <dgm:spPr/>
    </dgm:pt>
    <dgm:pt modelId="{8DBFCFC8-435E-413A-B906-C6065E62E367}" type="pres">
      <dgm:prSet presAssocID="{C70E314B-07A7-4CBC-86C7-AB19CC170AEF}" presName="Name17" presStyleLbl="parChTrans1D3" presStyleIdx="0" presStyleCnt="3"/>
      <dgm:spPr/>
      <dgm:t>
        <a:bodyPr/>
        <a:lstStyle/>
        <a:p>
          <a:pPr rtl="1"/>
          <a:endParaRPr lang="fa-IR"/>
        </a:p>
      </dgm:t>
    </dgm:pt>
    <dgm:pt modelId="{7AF925A1-7903-4574-84C0-5AE5EB7D6232}" type="pres">
      <dgm:prSet presAssocID="{9927A45B-2474-4E75-8D13-E580D527292E}" presName="hierRoot3" presStyleCnt="0"/>
      <dgm:spPr/>
    </dgm:pt>
    <dgm:pt modelId="{EA11B0F8-8C1F-4ECF-95A8-C908683D7801}" type="pres">
      <dgm:prSet presAssocID="{9927A45B-2474-4E75-8D13-E580D527292E}" presName="composite3" presStyleCnt="0"/>
      <dgm:spPr/>
    </dgm:pt>
    <dgm:pt modelId="{991A9244-6B68-41FF-92EC-E78237D85960}" type="pres">
      <dgm:prSet presAssocID="{9927A45B-2474-4E75-8D13-E580D527292E}" presName="background3" presStyleLbl="node3" presStyleIdx="0" presStyleCnt="3"/>
      <dgm:spPr/>
    </dgm:pt>
    <dgm:pt modelId="{B9F9E5C0-D778-4F39-AF65-4E08039BCF7B}" type="pres">
      <dgm:prSet presAssocID="{9927A45B-2474-4E75-8D13-E580D527292E}" presName="text3" presStyleLbl="fgAcc3" presStyleIdx="0" presStyleCnt="3" custScaleY="29942" custLinFactY="-25531" custLinFactNeighborX="5554" custLinFactNeighborY="-100000">
        <dgm:presLayoutVars>
          <dgm:chPref val="3"/>
        </dgm:presLayoutVars>
      </dgm:prSet>
      <dgm:spPr/>
      <dgm:t>
        <a:bodyPr/>
        <a:lstStyle/>
        <a:p>
          <a:pPr rtl="1"/>
          <a:endParaRPr lang="fa-IR"/>
        </a:p>
      </dgm:t>
    </dgm:pt>
    <dgm:pt modelId="{29CF056B-5AC5-41FD-ACFD-263B7A0D3656}" type="pres">
      <dgm:prSet presAssocID="{9927A45B-2474-4E75-8D13-E580D527292E}" presName="hierChild4" presStyleCnt="0"/>
      <dgm:spPr/>
    </dgm:pt>
    <dgm:pt modelId="{EF379CE2-9F64-4F18-96D5-4715EE563F6A}" type="pres">
      <dgm:prSet presAssocID="{4853E697-6C81-4341-A723-AE83BFCDC4C2}" presName="Name17" presStyleLbl="parChTrans1D3" presStyleIdx="1" presStyleCnt="3"/>
      <dgm:spPr/>
      <dgm:t>
        <a:bodyPr/>
        <a:lstStyle/>
        <a:p>
          <a:pPr rtl="1"/>
          <a:endParaRPr lang="fa-IR"/>
        </a:p>
      </dgm:t>
    </dgm:pt>
    <dgm:pt modelId="{CF55E629-6BA7-432D-8D2E-C2FF2A8AD5FD}" type="pres">
      <dgm:prSet presAssocID="{2947F6E9-4C9E-40EE-8212-EB052A87AA68}" presName="hierRoot3" presStyleCnt="0"/>
      <dgm:spPr/>
    </dgm:pt>
    <dgm:pt modelId="{421315B1-DA0D-49F0-832C-2900EA40F205}" type="pres">
      <dgm:prSet presAssocID="{2947F6E9-4C9E-40EE-8212-EB052A87AA68}" presName="composite3" presStyleCnt="0"/>
      <dgm:spPr/>
    </dgm:pt>
    <dgm:pt modelId="{C99D2A42-18FE-4AB4-A9E0-67208BDC5E4A}" type="pres">
      <dgm:prSet presAssocID="{2947F6E9-4C9E-40EE-8212-EB052A87AA68}" presName="background3" presStyleLbl="node3" presStyleIdx="1" presStyleCnt="3"/>
      <dgm:spPr/>
    </dgm:pt>
    <dgm:pt modelId="{9F8D1785-E8AF-4830-9BF7-8CE77F74B3DF}" type="pres">
      <dgm:prSet presAssocID="{2947F6E9-4C9E-40EE-8212-EB052A87AA68}" presName="text3" presStyleLbl="fgAcc3" presStyleIdx="1" presStyleCnt="3" custScaleY="28604" custLinFactY="-12408" custLinFactNeighborX="8333" custLinFactNeighborY="-100000">
        <dgm:presLayoutVars>
          <dgm:chPref val="3"/>
        </dgm:presLayoutVars>
      </dgm:prSet>
      <dgm:spPr/>
      <dgm:t>
        <a:bodyPr/>
        <a:lstStyle/>
        <a:p>
          <a:pPr rtl="1"/>
          <a:endParaRPr lang="fa-IR"/>
        </a:p>
      </dgm:t>
    </dgm:pt>
    <dgm:pt modelId="{735B98E1-12EA-4AEE-8D24-F6E961A52A67}" type="pres">
      <dgm:prSet presAssocID="{2947F6E9-4C9E-40EE-8212-EB052A87AA68}" presName="hierChild4" presStyleCnt="0"/>
      <dgm:spPr/>
    </dgm:pt>
    <dgm:pt modelId="{84FB069F-93D8-453F-93A6-12421D7E0D55}" type="pres">
      <dgm:prSet presAssocID="{A99E0F1C-A011-412E-8B8D-11EC9618DDE9}" presName="Name10" presStyleLbl="parChTrans1D2" presStyleIdx="1" presStyleCnt="2"/>
      <dgm:spPr/>
      <dgm:t>
        <a:bodyPr/>
        <a:lstStyle/>
        <a:p>
          <a:pPr rtl="1"/>
          <a:endParaRPr lang="fa-IR"/>
        </a:p>
      </dgm:t>
    </dgm:pt>
    <dgm:pt modelId="{D9FFD032-EFCC-44B4-9917-B29A348C3301}" type="pres">
      <dgm:prSet presAssocID="{E469BB5E-5AE5-4EC8-972D-1300A57CF1B0}" presName="hierRoot2" presStyleCnt="0"/>
      <dgm:spPr/>
    </dgm:pt>
    <dgm:pt modelId="{EE84F74D-0D64-42E9-8357-77A6AB5204DC}" type="pres">
      <dgm:prSet presAssocID="{E469BB5E-5AE5-4EC8-972D-1300A57CF1B0}" presName="composite2" presStyleCnt="0"/>
      <dgm:spPr/>
    </dgm:pt>
    <dgm:pt modelId="{79EB9200-4C6E-4446-8A23-38CECB0A063F}" type="pres">
      <dgm:prSet presAssocID="{E469BB5E-5AE5-4EC8-972D-1300A57CF1B0}" presName="background2" presStyleLbl="node2" presStyleIdx="1" presStyleCnt="2"/>
      <dgm:spPr/>
    </dgm:pt>
    <dgm:pt modelId="{C77112A6-6FF0-4D6F-813D-6B0080BFD79C}" type="pres">
      <dgm:prSet presAssocID="{E469BB5E-5AE5-4EC8-972D-1300A57CF1B0}" presName="text2" presStyleLbl="fgAcc2" presStyleIdx="1" presStyleCnt="2" custScaleX="75090" custScaleY="28335" custLinFactNeighborX="-6899" custLinFactNeighborY="-91377">
        <dgm:presLayoutVars>
          <dgm:chPref val="3"/>
        </dgm:presLayoutVars>
      </dgm:prSet>
      <dgm:spPr/>
      <dgm:t>
        <a:bodyPr/>
        <a:lstStyle/>
        <a:p>
          <a:pPr rtl="1"/>
          <a:endParaRPr lang="fa-IR"/>
        </a:p>
      </dgm:t>
    </dgm:pt>
    <dgm:pt modelId="{0F0733FF-2931-4B35-97A9-00E4BD2F6E66}" type="pres">
      <dgm:prSet presAssocID="{E469BB5E-5AE5-4EC8-972D-1300A57CF1B0}" presName="hierChild3" presStyleCnt="0"/>
      <dgm:spPr/>
    </dgm:pt>
    <dgm:pt modelId="{7BF25A30-FF88-4134-893E-50A4F80176EE}" type="pres">
      <dgm:prSet presAssocID="{8CB6286B-DEBB-4616-A92D-976A90AE6390}" presName="Name17" presStyleLbl="parChTrans1D3" presStyleIdx="2" presStyleCnt="3"/>
      <dgm:spPr/>
      <dgm:t>
        <a:bodyPr/>
        <a:lstStyle/>
        <a:p>
          <a:pPr rtl="1"/>
          <a:endParaRPr lang="fa-IR"/>
        </a:p>
      </dgm:t>
    </dgm:pt>
    <dgm:pt modelId="{FCF01CAF-5670-48BF-9672-143036CF61F6}" type="pres">
      <dgm:prSet presAssocID="{864DF2B3-78C1-4BF9-AF91-8367B808336B}" presName="hierRoot3" presStyleCnt="0"/>
      <dgm:spPr/>
    </dgm:pt>
    <dgm:pt modelId="{FF9B6668-5B99-4DDB-B172-24A31B5F0747}" type="pres">
      <dgm:prSet presAssocID="{864DF2B3-78C1-4BF9-AF91-8367B808336B}" presName="composite3" presStyleCnt="0"/>
      <dgm:spPr/>
    </dgm:pt>
    <dgm:pt modelId="{51BAAB74-2B9D-486D-8B8F-0BE637AB3DD0}" type="pres">
      <dgm:prSet presAssocID="{864DF2B3-78C1-4BF9-AF91-8367B808336B}" presName="background3" presStyleLbl="node3" presStyleIdx="2" presStyleCnt="3"/>
      <dgm:spPr/>
    </dgm:pt>
    <dgm:pt modelId="{17E63A30-D173-4D3A-BDDF-F00FEFF7FA99}" type="pres">
      <dgm:prSet presAssocID="{864DF2B3-78C1-4BF9-AF91-8367B808336B}" presName="text3" presStyleLbl="fgAcc3" presStyleIdx="2" presStyleCnt="3" custScaleY="28931" custLinFactY="-6906" custLinFactNeighborX="0" custLinFactNeighborY="-100000">
        <dgm:presLayoutVars>
          <dgm:chPref val="3"/>
        </dgm:presLayoutVars>
      </dgm:prSet>
      <dgm:spPr/>
      <dgm:t>
        <a:bodyPr/>
        <a:lstStyle/>
        <a:p>
          <a:pPr rtl="1"/>
          <a:endParaRPr lang="fa-IR"/>
        </a:p>
      </dgm:t>
    </dgm:pt>
    <dgm:pt modelId="{78E86AA0-A588-47F3-995D-FDD8596152FE}" type="pres">
      <dgm:prSet presAssocID="{864DF2B3-78C1-4BF9-AF91-8367B808336B}" presName="hierChild4" presStyleCnt="0"/>
      <dgm:spPr/>
    </dgm:pt>
  </dgm:ptLst>
  <dgm:cxnLst>
    <dgm:cxn modelId="{5105A1DF-7B3E-430E-893F-F7A4BA4BC958}" type="presOf" srcId="{9927A45B-2474-4E75-8D13-E580D527292E}" destId="{B9F9E5C0-D778-4F39-AF65-4E08039BCF7B}" srcOrd="0" destOrd="0" presId="urn:microsoft.com/office/officeart/2005/8/layout/hierarchy1"/>
    <dgm:cxn modelId="{9A764F5C-C289-47A7-939A-870DD27E5B19}" srcId="{ED0AFB59-B5ED-4809-8F24-E7DA3E998BD3}" destId="{2947F6E9-4C9E-40EE-8212-EB052A87AA68}" srcOrd="1" destOrd="0" parTransId="{4853E697-6C81-4341-A723-AE83BFCDC4C2}" sibTransId="{38DEC6DE-82F6-41CC-8010-5C29E39B8741}"/>
    <dgm:cxn modelId="{925A300F-FF1D-455C-8979-186CE06E064B}" srcId="{E469BB5E-5AE5-4EC8-972D-1300A57CF1B0}" destId="{864DF2B3-78C1-4BF9-AF91-8367B808336B}" srcOrd="0" destOrd="0" parTransId="{8CB6286B-DEBB-4616-A92D-976A90AE6390}" sibTransId="{C3EFF7F6-987B-42B9-822F-A31CD0CCB257}"/>
    <dgm:cxn modelId="{005F6314-974A-49AA-93B0-000780EDDDBA}" type="presOf" srcId="{4853E697-6C81-4341-A723-AE83BFCDC4C2}" destId="{EF379CE2-9F64-4F18-96D5-4715EE563F6A}" srcOrd="0" destOrd="0" presId="urn:microsoft.com/office/officeart/2005/8/layout/hierarchy1"/>
    <dgm:cxn modelId="{8EF242D5-6008-4EF4-A6B9-84F58E89D89F}" type="presOf" srcId="{8CB6286B-DEBB-4616-A92D-976A90AE6390}" destId="{7BF25A30-FF88-4134-893E-50A4F80176EE}" srcOrd="0" destOrd="0" presId="urn:microsoft.com/office/officeart/2005/8/layout/hierarchy1"/>
    <dgm:cxn modelId="{3B1F9473-A19D-4326-9A95-694276CD0A56}" type="presOf" srcId="{A99E0F1C-A011-412E-8B8D-11EC9618DDE9}" destId="{84FB069F-93D8-453F-93A6-12421D7E0D55}" srcOrd="0" destOrd="0" presId="urn:microsoft.com/office/officeart/2005/8/layout/hierarchy1"/>
    <dgm:cxn modelId="{F8E49D87-DC86-4663-B66A-0499811AFA87}" type="presOf" srcId="{2947F6E9-4C9E-40EE-8212-EB052A87AA68}" destId="{9F8D1785-E8AF-4830-9BF7-8CE77F74B3DF}" srcOrd="0" destOrd="0" presId="urn:microsoft.com/office/officeart/2005/8/layout/hierarchy1"/>
    <dgm:cxn modelId="{A1DC8EC3-4FD1-446A-A257-83BC2791B558}" type="presOf" srcId="{725DDAC5-5227-4D68-A6B9-607AF5AAB68F}" destId="{E37FD675-E86C-4313-866A-60BF589240C5}" srcOrd="0" destOrd="0" presId="urn:microsoft.com/office/officeart/2005/8/layout/hierarchy1"/>
    <dgm:cxn modelId="{33D1239F-B33F-40FC-BB7D-86C1BFB28C33}" srcId="{1B04BF9A-0384-4A44-B67B-3DF58B4AA29E}" destId="{ED0AFB59-B5ED-4809-8F24-E7DA3E998BD3}" srcOrd="0" destOrd="0" parTransId="{725DDAC5-5227-4D68-A6B9-607AF5AAB68F}" sibTransId="{977CC14C-83E3-4B1D-A197-90173749F7CA}"/>
    <dgm:cxn modelId="{A536EBBF-4BAF-4A82-AE23-B9EB2C8296C9}" type="presOf" srcId="{864DF2B3-78C1-4BF9-AF91-8367B808336B}" destId="{17E63A30-D173-4D3A-BDDF-F00FEFF7FA99}" srcOrd="0" destOrd="0" presId="urn:microsoft.com/office/officeart/2005/8/layout/hierarchy1"/>
    <dgm:cxn modelId="{688085EE-3448-43F3-802C-597ED83B3692}" type="presOf" srcId="{D1899B50-7444-4277-9635-FDBCC9A65FB4}" destId="{5C263EC2-D86D-4433-952A-FB904911D54A}" srcOrd="0" destOrd="0" presId="urn:microsoft.com/office/officeart/2005/8/layout/hierarchy1"/>
    <dgm:cxn modelId="{6B1756D6-882E-45DC-81B4-175FFB1A35EB}" type="presOf" srcId="{E469BB5E-5AE5-4EC8-972D-1300A57CF1B0}" destId="{C77112A6-6FF0-4D6F-813D-6B0080BFD79C}" srcOrd="0" destOrd="0" presId="urn:microsoft.com/office/officeart/2005/8/layout/hierarchy1"/>
    <dgm:cxn modelId="{B2D2CD14-F569-4E03-824A-B9C3E76DA047}" srcId="{1B04BF9A-0384-4A44-B67B-3DF58B4AA29E}" destId="{E469BB5E-5AE5-4EC8-972D-1300A57CF1B0}" srcOrd="1" destOrd="0" parTransId="{A99E0F1C-A011-412E-8B8D-11EC9618DDE9}" sibTransId="{4FD1E0A5-3B27-4A17-807B-821AFE477D8F}"/>
    <dgm:cxn modelId="{4A71A7B2-2D2A-43E2-8815-E02C044DFC2D}" type="presOf" srcId="{C70E314B-07A7-4CBC-86C7-AB19CC170AEF}" destId="{8DBFCFC8-435E-413A-B906-C6065E62E367}" srcOrd="0" destOrd="0" presId="urn:microsoft.com/office/officeart/2005/8/layout/hierarchy1"/>
    <dgm:cxn modelId="{421DBE0E-B753-428E-B228-53395C7C5A2D}" srcId="{ED0AFB59-B5ED-4809-8F24-E7DA3E998BD3}" destId="{9927A45B-2474-4E75-8D13-E580D527292E}" srcOrd="0" destOrd="0" parTransId="{C70E314B-07A7-4CBC-86C7-AB19CC170AEF}" sibTransId="{51881C2E-C72D-4A8C-8F03-EFE8C6F2B52A}"/>
    <dgm:cxn modelId="{6F96269C-758F-4C64-AD83-A91B4BF7C7E1}" srcId="{D1899B50-7444-4277-9635-FDBCC9A65FB4}" destId="{1B04BF9A-0384-4A44-B67B-3DF58B4AA29E}" srcOrd="0" destOrd="0" parTransId="{55C4B5AC-34BD-4F93-82EF-84E5AA0DF477}" sibTransId="{103F62B7-4264-4197-8F9E-0666A9329383}"/>
    <dgm:cxn modelId="{D524DB26-CDB2-455E-B8EF-0CB7477CFD1C}" type="presOf" srcId="{1B04BF9A-0384-4A44-B67B-3DF58B4AA29E}" destId="{1A8CCF87-79AC-49A1-8E5E-950BB1991282}" srcOrd="0" destOrd="0" presId="urn:microsoft.com/office/officeart/2005/8/layout/hierarchy1"/>
    <dgm:cxn modelId="{8B754832-FF74-472D-B725-1E35025DE9A1}" type="presOf" srcId="{ED0AFB59-B5ED-4809-8F24-E7DA3E998BD3}" destId="{BE1C5320-0385-4788-88E0-D57278CFBADF}" srcOrd="0" destOrd="0" presId="urn:microsoft.com/office/officeart/2005/8/layout/hierarchy1"/>
    <dgm:cxn modelId="{C668F773-A979-4E99-B07D-6B2B95256033}" type="presParOf" srcId="{5C263EC2-D86D-4433-952A-FB904911D54A}" destId="{D525DC47-E6A8-46EE-856D-EB832B3413E7}" srcOrd="0" destOrd="0" presId="urn:microsoft.com/office/officeart/2005/8/layout/hierarchy1"/>
    <dgm:cxn modelId="{10B57E5E-DAAC-437C-85E9-B512E409DCD9}" type="presParOf" srcId="{D525DC47-E6A8-46EE-856D-EB832B3413E7}" destId="{067ABEF2-F67D-4066-9E19-AC2674C60913}" srcOrd="0" destOrd="0" presId="urn:microsoft.com/office/officeart/2005/8/layout/hierarchy1"/>
    <dgm:cxn modelId="{9BBA4F33-5950-4813-8DAC-B7528BF6112B}" type="presParOf" srcId="{067ABEF2-F67D-4066-9E19-AC2674C60913}" destId="{D03D42CC-C10F-442A-BCAA-A39A0127BF0E}" srcOrd="0" destOrd="0" presId="urn:microsoft.com/office/officeart/2005/8/layout/hierarchy1"/>
    <dgm:cxn modelId="{56D2F9D2-FD63-40D7-B810-2B6DA369B01E}" type="presParOf" srcId="{067ABEF2-F67D-4066-9E19-AC2674C60913}" destId="{1A8CCF87-79AC-49A1-8E5E-950BB1991282}" srcOrd="1" destOrd="0" presId="urn:microsoft.com/office/officeart/2005/8/layout/hierarchy1"/>
    <dgm:cxn modelId="{9E62254D-4874-4749-97C3-D97FE4383500}" type="presParOf" srcId="{D525DC47-E6A8-46EE-856D-EB832B3413E7}" destId="{D2402A5E-1F71-4F5B-A923-68BCE6C1EBD5}" srcOrd="1" destOrd="0" presId="urn:microsoft.com/office/officeart/2005/8/layout/hierarchy1"/>
    <dgm:cxn modelId="{739FB565-3E82-460D-9F92-72CDB1EA2E7F}" type="presParOf" srcId="{D2402A5E-1F71-4F5B-A923-68BCE6C1EBD5}" destId="{E37FD675-E86C-4313-866A-60BF589240C5}" srcOrd="0" destOrd="0" presId="urn:microsoft.com/office/officeart/2005/8/layout/hierarchy1"/>
    <dgm:cxn modelId="{92440DC7-5574-4618-8642-779780BFAA3C}" type="presParOf" srcId="{D2402A5E-1F71-4F5B-A923-68BCE6C1EBD5}" destId="{90E8E2AB-9270-42B7-B43C-AF6461BCD309}" srcOrd="1" destOrd="0" presId="urn:microsoft.com/office/officeart/2005/8/layout/hierarchy1"/>
    <dgm:cxn modelId="{F97A6731-E0AD-4603-B67F-BB80DADCEE0C}" type="presParOf" srcId="{90E8E2AB-9270-42B7-B43C-AF6461BCD309}" destId="{F6A3C11A-EC99-4B1A-91DE-4267B5FC7128}" srcOrd="0" destOrd="0" presId="urn:microsoft.com/office/officeart/2005/8/layout/hierarchy1"/>
    <dgm:cxn modelId="{2E00E8F7-A247-4244-8993-AB245D8648F9}" type="presParOf" srcId="{F6A3C11A-EC99-4B1A-91DE-4267B5FC7128}" destId="{E91260B6-6705-4272-888F-C674F2CE74D9}" srcOrd="0" destOrd="0" presId="urn:microsoft.com/office/officeart/2005/8/layout/hierarchy1"/>
    <dgm:cxn modelId="{F8BCFE4A-054C-4817-9F00-4876D2C74A34}" type="presParOf" srcId="{F6A3C11A-EC99-4B1A-91DE-4267B5FC7128}" destId="{BE1C5320-0385-4788-88E0-D57278CFBADF}" srcOrd="1" destOrd="0" presId="urn:microsoft.com/office/officeart/2005/8/layout/hierarchy1"/>
    <dgm:cxn modelId="{1414168B-B7F9-49B8-9077-45B59F5AEFD3}" type="presParOf" srcId="{90E8E2AB-9270-42B7-B43C-AF6461BCD309}" destId="{9B96D4CE-47B6-4733-8A9D-6354FF7CD509}" srcOrd="1" destOrd="0" presId="urn:microsoft.com/office/officeart/2005/8/layout/hierarchy1"/>
    <dgm:cxn modelId="{9294B1D8-A56B-4044-9CAF-751B120B605D}" type="presParOf" srcId="{9B96D4CE-47B6-4733-8A9D-6354FF7CD509}" destId="{8DBFCFC8-435E-413A-B906-C6065E62E367}" srcOrd="0" destOrd="0" presId="urn:microsoft.com/office/officeart/2005/8/layout/hierarchy1"/>
    <dgm:cxn modelId="{5037679D-1101-42EC-95F6-9F424AA3CF6C}" type="presParOf" srcId="{9B96D4CE-47B6-4733-8A9D-6354FF7CD509}" destId="{7AF925A1-7903-4574-84C0-5AE5EB7D6232}" srcOrd="1" destOrd="0" presId="urn:microsoft.com/office/officeart/2005/8/layout/hierarchy1"/>
    <dgm:cxn modelId="{434DCD45-D333-42B4-A5DA-E1345882794D}" type="presParOf" srcId="{7AF925A1-7903-4574-84C0-5AE5EB7D6232}" destId="{EA11B0F8-8C1F-4ECF-95A8-C908683D7801}" srcOrd="0" destOrd="0" presId="urn:microsoft.com/office/officeart/2005/8/layout/hierarchy1"/>
    <dgm:cxn modelId="{A1DD6DCD-FF0E-4B02-B681-8C481E476796}" type="presParOf" srcId="{EA11B0F8-8C1F-4ECF-95A8-C908683D7801}" destId="{991A9244-6B68-41FF-92EC-E78237D85960}" srcOrd="0" destOrd="0" presId="urn:microsoft.com/office/officeart/2005/8/layout/hierarchy1"/>
    <dgm:cxn modelId="{DF068291-9D0F-4BD4-9CF8-946DF8BF6C52}" type="presParOf" srcId="{EA11B0F8-8C1F-4ECF-95A8-C908683D7801}" destId="{B9F9E5C0-D778-4F39-AF65-4E08039BCF7B}" srcOrd="1" destOrd="0" presId="urn:microsoft.com/office/officeart/2005/8/layout/hierarchy1"/>
    <dgm:cxn modelId="{080FC6F1-DB61-47C8-AD59-40C2A539F0FD}" type="presParOf" srcId="{7AF925A1-7903-4574-84C0-5AE5EB7D6232}" destId="{29CF056B-5AC5-41FD-ACFD-263B7A0D3656}" srcOrd="1" destOrd="0" presId="urn:microsoft.com/office/officeart/2005/8/layout/hierarchy1"/>
    <dgm:cxn modelId="{65312654-13AE-406C-B9C4-CB86574EDAE5}" type="presParOf" srcId="{9B96D4CE-47B6-4733-8A9D-6354FF7CD509}" destId="{EF379CE2-9F64-4F18-96D5-4715EE563F6A}" srcOrd="2" destOrd="0" presId="urn:microsoft.com/office/officeart/2005/8/layout/hierarchy1"/>
    <dgm:cxn modelId="{A82C03AD-54B2-4C29-ABC2-A9700A88D1A8}" type="presParOf" srcId="{9B96D4CE-47B6-4733-8A9D-6354FF7CD509}" destId="{CF55E629-6BA7-432D-8D2E-C2FF2A8AD5FD}" srcOrd="3" destOrd="0" presId="urn:microsoft.com/office/officeart/2005/8/layout/hierarchy1"/>
    <dgm:cxn modelId="{C1314B99-0C75-42D8-860F-16D458125F69}" type="presParOf" srcId="{CF55E629-6BA7-432D-8D2E-C2FF2A8AD5FD}" destId="{421315B1-DA0D-49F0-832C-2900EA40F205}" srcOrd="0" destOrd="0" presId="urn:microsoft.com/office/officeart/2005/8/layout/hierarchy1"/>
    <dgm:cxn modelId="{FF1AE367-5B63-4F2C-A4AD-5E57CF180376}" type="presParOf" srcId="{421315B1-DA0D-49F0-832C-2900EA40F205}" destId="{C99D2A42-18FE-4AB4-A9E0-67208BDC5E4A}" srcOrd="0" destOrd="0" presId="urn:microsoft.com/office/officeart/2005/8/layout/hierarchy1"/>
    <dgm:cxn modelId="{C4461C5E-4F5F-4B92-8F5F-2D62C9A46C88}" type="presParOf" srcId="{421315B1-DA0D-49F0-832C-2900EA40F205}" destId="{9F8D1785-E8AF-4830-9BF7-8CE77F74B3DF}" srcOrd="1" destOrd="0" presId="urn:microsoft.com/office/officeart/2005/8/layout/hierarchy1"/>
    <dgm:cxn modelId="{550CBC50-BF20-42FD-80C4-651E24CF0839}" type="presParOf" srcId="{CF55E629-6BA7-432D-8D2E-C2FF2A8AD5FD}" destId="{735B98E1-12EA-4AEE-8D24-F6E961A52A67}" srcOrd="1" destOrd="0" presId="urn:microsoft.com/office/officeart/2005/8/layout/hierarchy1"/>
    <dgm:cxn modelId="{8895A8AA-DC9A-4641-B1B9-0F6763CBF325}" type="presParOf" srcId="{D2402A5E-1F71-4F5B-A923-68BCE6C1EBD5}" destId="{84FB069F-93D8-453F-93A6-12421D7E0D55}" srcOrd="2" destOrd="0" presId="urn:microsoft.com/office/officeart/2005/8/layout/hierarchy1"/>
    <dgm:cxn modelId="{15FF2803-A508-43B4-8330-91504C31C335}" type="presParOf" srcId="{D2402A5E-1F71-4F5B-A923-68BCE6C1EBD5}" destId="{D9FFD032-EFCC-44B4-9917-B29A348C3301}" srcOrd="3" destOrd="0" presId="urn:microsoft.com/office/officeart/2005/8/layout/hierarchy1"/>
    <dgm:cxn modelId="{4749A781-961B-4292-9B0E-A0EAA620188B}" type="presParOf" srcId="{D9FFD032-EFCC-44B4-9917-B29A348C3301}" destId="{EE84F74D-0D64-42E9-8357-77A6AB5204DC}" srcOrd="0" destOrd="0" presId="urn:microsoft.com/office/officeart/2005/8/layout/hierarchy1"/>
    <dgm:cxn modelId="{6AC1FE63-DA54-42DB-A7C6-18211F066A87}" type="presParOf" srcId="{EE84F74D-0D64-42E9-8357-77A6AB5204DC}" destId="{79EB9200-4C6E-4446-8A23-38CECB0A063F}" srcOrd="0" destOrd="0" presId="urn:microsoft.com/office/officeart/2005/8/layout/hierarchy1"/>
    <dgm:cxn modelId="{A86203B7-6345-44C8-BF4C-7CAD9A4E2869}" type="presParOf" srcId="{EE84F74D-0D64-42E9-8357-77A6AB5204DC}" destId="{C77112A6-6FF0-4D6F-813D-6B0080BFD79C}" srcOrd="1" destOrd="0" presId="urn:microsoft.com/office/officeart/2005/8/layout/hierarchy1"/>
    <dgm:cxn modelId="{11936F4D-451F-44B1-8B9F-E29C2ACABD9A}" type="presParOf" srcId="{D9FFD032-EFCC-44B4-9917-B29A348C3301}" destId="{0F0733FF-2931-4B35-97A9-00E4BD2F6E66}" srcOrd="1" destOrd="0" presId="urn:microsoft.com/office/officeart/2005/8/layout/hierarchy1"/>
    <dgm:cxn modelId="{CC86C1ED-A3CC-4A98-8163-31EB82AEF85F}" type="presParOf" srcId="{0F0733FF-2931-4B35-97A9-00E4BD2F6E66}" destId="{7BF25A30-FF88-4134-893E-50A4F80176EE}" srcOrd="0" destOrd="0" presId="urn:microsoft.com/office/officeart/2005/8/layout/hierarchy1"/>
    <dgm:cxn modelId="{742A52C1-3E00-42FB-A6EE-6A12314BFEB1}" type="presParOf" srcId="{0F0733FF-2931-4B35-97A9-00E4BD2F6E66}" destId="{FCF01CAF-5670-48BF-9672-143036CF61F6}" srcOrd="1" destOrd="0" presId="urn:microsoft.com/office/officeart/2005/8/layout/hierarchy1"/>
    <dgm:cxn modelId="{46F4FA5D-DF9D-4B8E-8568-626AED704C3C}" type="presParOf" srcId="{FCF01CAF-5670-48BF-9672-143036CF61F6}" destId="{FF9B6668-5B99-4DDB-B172-24A31B5F0747}" srcOrd="0" destOrd="0" presId="urn:microsoft.com/office/officeart/2005/8/layout/hierarchy1"/>
    <dgm:cxn modelId="{E343AA05-6FCC-47DE-8345-C77EA788A319}" type="presParOf" srcId="{FF9B6668-5B99-4DDB-B172-24A31B5F0747}" destId="{51BAAB74-2B9D-486D-8B8F-0BE637AB3DD0}" srcOrd="0" destOrd="0" presId="urn:microsoft.com/office/officeart/2005/8/layout/hierarchy1"/>
    <dgm:cxn modelId="{E42902F2-7462-4723-8B64-FB9A38DBB973}" type="presParOf" srcId="{FF9B6668-5B99-4DDB-B172-24A31B5F0747}" destId="{17E63A30-D173-4D3A-BDDF-F00FEFF7FA99}" srcOrd="1" destOrd="0" presId="urn:microsoft.com/office/officeart/2005/8/layout/hierarchy1"/>
    <dgm:cxn modelId="{4F4BEBB6-D494-4485-9C8D-6497DC2E5AB3}" type="presParOf" srcId="{FCF01CAF-5670-48BF-9672-143036CF61F6}" destId="{78E86AA0-A588-47F3-995D-FDD8596152F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D9849A07-814A-44C5-8379-ECFA3CBE29DE}" type="datetimeFigureOut">
              <a:rPr lang="fa-IR" smtClean="0"/>
              <a:t>1441/08/22</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151C0A33-3A02-496B-83C6-2878B8F99763}" type="slidenum">
              <a:rPr lang="fa-IR" smtClean="0"/>
              <a:t>‹#›</a:t>
            </a:fld>
            <a:endParaRPr lang="fa-IR"/>
          </a:p>
        </p:txBody>
      </p:sp>
    </p:spTree>
    <p:extLst>
      <p:ext uri="{BB962C8B-B14F-4D97-AF65-F5344CB8AC3E}">
        <p14:creationId xmlns:p14="http://schemas.microsoft.com/office/powerpoint/2010/main" val="98972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a-IR" altLang="fa-IR" smtClean="0"/>
              <a:t>این توانش ها جزءعوامل فرازبان زبان محسوب می شوند.عوامل فرازبانی:درساخت آوایی زبان علاوه برآواها عواملی مانندآهنگ،شدت زیر بمی وجود دارندکه سهم مهمی درتعیین نقش هاومعنای عناصرزبانی ایفا می کنند.مثلاًباتغییر آهنگ جماه ازحالت افتان به خیزان ،جمله خبریبه جله پرسشی تبدیل می شود.اما این عوامل به جزنقش مهمی که درساخت درونی زبان ایفا می کنندومربوط به توانش زبانی هستند درکاربرد زبان نیزنقش آفرینی می کنندکه درواقع به توانش ارتباطی مربوط می شود.</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3176A888-84E7-484D-A3FC-3D42FBC3408F}" type="slidenum">
              <a:rPr lang="fa-IR" altLang="fa-IR" smtClean="0">
                <a:latin typeface="Tahoma" panose="020B0604030504040204" pitchFamily="34" charset="0"/>
                <a:cs typeface="B Zar" panose="00000400000000000000" pitchFamily="2" charset="-78"/>
              </a:rPr>
              <a:pPr algn="l">
                <a:spcBef>
                  <a:spcPct val="0"/>
                </a:spcBef>
              </a:pPr>
              <a:t>16</a:t>
            </a:fld>
            <a:endParaRPr lang="fa-IR" altLang="fa-IR" smtClean="0">
              <a:latin typeface="Tahoma" panose="020B0604030504040204" pitchFamily="34" charset="0"/>
              <a:cs typeface="B Zar" panose="00000400000000000000" pitchFamily="2" charset="-78"/>
            </a:endParaRPr>
          </a:p>
        </p:txBody>
      </p:sp>
    </p:spTree>
    <p:extLst>
      <p:ext uri="{BB962C8B-B14F-4D97-AF65-F5344CB8AC3E}">
        <p14:creationId xmlns:p14="http://schemas.microsoft.com/office/powerpoint/2010/main" val="142757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A11E8CED-1E07-4D88-9278-12E0FE222BDC}" type="datetime8">
              <a:rPr lang="fa-IR" smtClean="0"/>
              <a:t>20/آوريل/15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252096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A35F09D-B374-4355-9802-E19893C553B9}" type="datetime8">
              <a:rPr lang="fa-IR" smtClean="0"/>
              <a:t>20/آوريل/15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763530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D412D14-54D7-4D41-85AC-DAD41E18E185}" type="datetime8">
              <a:rPr lang="fa-IR" smtClean="0"/>
              <a:t>20/آوريل/15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133752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6902008-D9E4-4A44-96EC-23A71C6DD47E}" type="datetime8">
              <a:rPr lang="fa-IR" smtClean="0"/>
              <a:t>20/آوريل/15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832785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04320D-87C4-4823-A90A-46C65DE79DC1}" type="datetime8">
              <a:rPr lang="fa-IR" smtClean="0"/>
              <a:t>20/آوريل/15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1541788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F4089CB0-A8F7-4088-9D2B-B8293F35C056}" type="datetime8">
              <a:rPr lang="fa-IR" smtClean="0"/>
              <a:t>20/آوريل/15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1959178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54D29D09-7C88-49C4-958E-A06B6EB18028}" type="datetime8">
              <a:rPr lang="fa-IR" smtClean="0"/>
              <a:t>20/آوريل/15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1365790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916A2B6F-86C0-45A4-8693-1C58F8386306}" type="datetime8">
              <a:rPr lang="fa-IR" smtClean="0"/>
              <a:t>20/آوريل/15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1083419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C7EA7B-4983-4C67-9255-D512FBC398F2}" type="datetime8">
              <a:rPr lang="fa-IR" smtClean="0"/>
              <a:t>20/آوريل/15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3437760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00E6B44-A48A-41C0-8CE7-99124C607F2A}" type="datetime8">
              <a:rPr lang="fa-IR" smtClean="0"/>
              <a:t>20/آوريل/15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299899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DECED85-7195-435A-AC69-C8A14910E063}" type="datetime8">
              <a:rPr lang="fa-IR" smtClean="0"/>
              <a:t>20/آوريل/15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7535CA7-1565-44BB-9AA2-29F710808248}" type="slidenum">
              <a:rPr lang="fa-IR" smtClean="0"/>
              <a:t>‹#›</a:t>
            </a:fld>
            <a:endParaRPr lang="fa-IR"/>
          </a:p>
        </p:txBody>
      </p:sp>
    </p:spTree>
    <p:extLst>
      <p:ext uri="{BB962C8B-B14F-4D97-AF65-F5344CB8AC3E}">
        <p14:creationId xmlns:p14="http://schemas.microsoft.com/office/powerpoint/2010/main" val="1252832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BC26D2-C1AC-4A29-B299-41C8486CF2DF}" type="datetime8">
              <a:rPr lang="fa-IR" smtClean="0"/>
              <a:t>20/آوريل/15</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535CA7-1565-44BB-9AA2-29F710808248}" type="slidenum">
              <a:rPr lang="fa-IR" smtClean="0"/>
              <a:t>‹#›</a:t>
            </a:fld>
            <a:endParaRPr lang="fa-IR"/>
          </a:p>
        </p:txBody>
      </p:sp>
    </p:spTree>
    <p:extLst>
      <p:ext uri="{BB962C8B-B14F-4D97-AF65-F5344CB8AC3E}">
        <p14:creationId xmlns:p14="http://schemas.microsoft.com/office/powerpoint/2010/main" val="2883789831"/>
      </p:ext>
    </p:extLst>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277091" y="346365"/>
            <a:ext cx="11707092" cy="6248400"/>
          </a:xfrm>
        </p:spPr>
        <p:txBody>
          <a:bodyPr anchor="t">
            <a:normAutofit/>
          </a:bodyPr>
          <a:lstStyle/>
          <a:p>
            <a:pPr>
              <a:defRPr/>
            </a:pPr>
            <a:endParaRPr lang="fa-IR" sz="8800" b="1" dirty="0" smtClean="0">
              <a:solidFill>
                <a:schemeClr val="tx1">
                  <a:lumMod val="95000"/>
                  <a:lumOff val="5000"/>
                </a:schemeClr>
              </a:solidFill>
              <a:cs typeface="B Badr" panose="00000400000000000000" pitchFamily="2" charset="-78"/>
            </a:endParaRPr>
          </a:p>
          <a:p>
            <a:pPr>
              <a:defRPr/>
            </a:pPr>
            <a:r>
              <a:rPr lang="fa-IR" sz="8800" b="1" dirty="0" smtClean="0">
                <a:solidFill>
                  <a:schemeClr val="accent5"/>
                </a:solidFill>
                <a:latin typeface="Corbel" panose="020B0503020204020204" pitchFamily="34" charset="0"/>
                <a:cs typeface="B Badr" panose="00000400000000000000" pitchFamily="2" charset="-78"/>
              </a:rPr>
              <a:t>بسم الله الرحمن </a:t>
            </a:r>
            <a:r>
              <a:rPr lang="fa-IR" sz="8000" b="1" dirty="0" smtClean="0">
                <a:solidFill>
                  <a:schemeClr val="accent5"/>
                </a:solidFill>
                <a:latin typeface="Corbel" panose="020B0503020204020204" pitchFamily="34" charset="0"/>
                <a:cs typeface="B Badr" panose="00000400000000000000" pitchFamily="2" charset="-78"/>
              </a:rPr>
              <a:t>الرحیم</a:t>
            </a:r>
            <a:endParaRPr lang="fa-IR" sz="8000" b="1" dirty="0" smtClean="0">
              <a:solidFill>
                <a:schemeClr val="tx1">
                  <a:lumMod val="95000"/>
                  <a:lumOff val="5000"/>
                </a:schemeClr>
              </a:solidFill>
              <a:cs typeface="B Badr" panose="00000400000000000000" pitchFamily="2" charset="-78"/>
            </a:endParaRPr>
          </a:p>
          <a:p>
            <a:pPr algn="r">
              <a:lnSpc>
                <a:spcPct val="100000"/>
              </a:lnSpc>
              <a:defRPr/>
            </a:pPr>
            <a:r>
              <a:rPr lang="fa-IR" sz="6000" b="1" dirty="0" smtClean="0">
                <a:solidFill>
                  <a:schemeClr val="tx1">
                    <a:lumMod val="95000"/>
                    <a:lumOff val="5000"/>
                  </a:schemeClr>
                </a:solidFill>
                <a:cs typeface="B Badr" panose="00000400000000000000" pitchFamily="2" charset="-78"/>
              </a:rPr>
              <a:t>  </a:t>
            </a:r>
            <a:r>
              <a:rPr lang="fa-IR" sz="6600" b="1" dirty="0" smtClean="0">
                <a:solidFill>
                  <a:srgbClr val="FFC000"/>
                </a:solidFill>
                <a:cs typeface="B Arash" panose="00000400000000000000" pitchFamily="2" charset="-78"/>
              </a:rPr>
              <a:t>روش تدریس زبان فارسی(در دوره دبستان)</a:t>
            </a:r>
          </a:p>
          <a:p>
            <a:pPr>
              <a:lnSpc>
                <a:spcPct val="100000"/>
              </a:lnSpc>
              <a:defRPr/>
            </a:pPr>
            <a:r>
              <a:rPr lang="fa-IR" sz="6600" b="1" dirty="0" smtClean="0">
                <a:solidFill>
                  <a:schemeClr val="accent6"/>
                </a:solidFill>
                <a:latin typeface="Arabic Typesetting" panose="03020402040406030203" pitchFamily="66" charset="-78"/>
                <a:cs typeface="Arabic Typesetting" panose="03020402040406030203" pitchFamily="66" charset="-78"/>
              </a:rPr>
              <a:t>فصل اول</a:t>
            </a:r>
            <a:endParaRPr lang="fa-IR" sz="6600" b="1" dirty="0">
              <a:solidFill>
                <a:schemeClr val="accent6"/>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416989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25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25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250" fill="hold"/>
                                        <p:tgtEl>
                                          <p:spTgt spid="5">
                                            <p:txEl>
                                              <p:pRg st="1" end="1"/>
                                            </p:txEl>
                                          </p:spTgt>
                                        </p:tgtEl>
                                        <p:attrNameLst>
                                          <p:attrName>ppt_h</p:attrName>
                                        </p:attrNameLst>
                                      </p:cBhvr>
                                      <p:tavLst>
                                        <p:tav tm="0">
                                          <p:val>
                                            <p:fltVal val="0"/>
                                          </p:val>
                                        </p:tav>
                                        <p:tav tm="100000">
                                          <p:val>
                                            <p:strVal val="#ppt_h"/>
                                          </p:val>
                                        </p:tav>
                                      </p:tavLst>
                                    </p:anim>
                                    <p:anim calcmode="lin" valueType="num">
                                      <p:cBhvr>
                                        <p:cTn id="9" dur="25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10" dur="250"/>
                                        <p:tgtEl>
                                          <p:spTgt spid="5">
                                            <p:txEl>
                                              <p:pRg st="1" end="1"/>
                                            </p:txEl>
                                          </p:spTgt>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p:cTn id="13" dur="250" fill="hold"/>
                                        <p:tgtEl>
                                          <p:spTgt spid="5">
                                            <p:txEl>
                                              <p:pRg st="2" end="2"/>
                                            </p:txEl>
                                          </p:spTgt>
                                        </p:tgtEl>
                                        <p:attrNameLst>
                                          <p:attrName>ppt_w</p:attrName>
                                        </p:attrNameLst>
                                      </p:cBhvr>
                                      <p:tavLst>
                                        <p:tav tm="0">
                                          <p:val>
                                            <p:fltVal val="0"/>
                                          </p:val>
                                        </p:tav>
                                        <p:tav tm="100000">
                                          <p:val>
                                            <p:strVal val="#ppt_w"/>
                                          </p:val>
                                        </p:tav>
                                      </p:tavLst>
                                    </p:anim>
                                    <p:anim calcmode="lin" valueType="num">
                                      <p:cBhvr>
                                        <p:cTn id="14" dur="250" fill="hold"/>
                                        <p:tgtEl>
                                          <p:spTgt spid="5">
                                            <p:txEl>
                                              <p:pRg st="2" end="2"/>
                                            </p:txEl>
                                          </p:spTgt>
                                        </p:tgtEl>
                                        <p:attrNameLst>
                                          <p:attrName>ppt_h</p:attrName>
                                        </p:attrNameLst>
                                      </p:cBhvr>
                                      <p:tavLst>
                                        <p:tav tm="0">
                                          <p:val>
                                            <p:fltVal val="0"/>
                                          </p:val>
                                        </p:tav>
                                        <p:tav tm="100000">
                                          <p:val>
                                            <p:strVal val="#ppt_h"/>
                                          </p:val>
                                        </p:tav>
                                      </p:tavLst>
                                    </p:anim>
                                    <p:anim calcmode="lin" valueType="num">
                                      <p:cBhvr>
                                        <p:cTn id="15" dur="25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16" dur="250"/>
                                        <p:tgtEl>
                                          <p:spTgt spid="5">
                                            <p:txEl>
                                              <p:pRg st="2" end="2"/>
                                            </p:txEl>
                                          </p:spTgt>
                                        </p:tgtEl>
                                      </p:cBhvr>
                                    </p:animEffect>
                                  </p:childTnLst>
                                </p:cTn>
                              </p:par>
                              <p:par>
                                <p:cTn id="17" presetID="31" presetClass="entr" presetSubtype="0" fill="hold" grpId="0" nodeType="withEffect">
                                  <p:stCondLst>
                                    <p:cond delay="25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250" fill="hold"/>
                                        <p:tgtEl>
                                          <p:spTgt spid="5">
                                            <p:txEl>
                                              <p:pRg st="3" end="3"/>
                                            </p:txEl>
                                          </p:spTgt>
                                        </p:tgtEl>
                                        <p:attrNameLst>
                                          <p:attrName>ppt_w</p:attrName>
                                        </p:attrNameLst>
                                      </p:cBhvr>
                                      <p:tavLst>
                                        <p:tav tm="0">
                                          <p:val>
                                            <p:fltVal val="0"/>
                                          </p:val>
                                        </p:tav>
                                        <p:tav tm="100000">
                                          <p:val>
                                            <p:strVal val="#ppt_w"/>
                                          </p:val>
                                        </p:tav>
                                      </p:tavLst>
                                    </p:anim>
                                    <p:anim calcmode="lin" valueType="num">
                                      <p:cBhvr>
                                        <p:cTn id="20" dur="250" fill="hold"/>
                                        <p:tgtEl>
                                          <p:spTgt spid="5">
                                            <p:txEl>
                                              <p:pRg st="3" end="3"/>
                                            </p:txEl>
                                          </p:spTgt>
                                        </p:tgtEl>
                                        <p:attrNameLst>
                                          <p:attrName>ppt_h</p:attrName>
                                        </p:attrNameLst>
                                      </p:cBhvr>
                                      <p:tavLst>
                                        <p:tav tm="0">
                                          <p:val>
                                            <p:fltVal val="0"/>
                                          </p:val>
                                        </p:tav>
                                        <p:tav tm="100000">
                                          <p:val>
                                            <p:strVal val="#ppt_h"/>
                                          </p:val>
                                        </p:tav>
                                      </p:tavLst>
                                    </p:anim>
                                    <p:anim calcmode="lin" valueType="num">
                                      <p:cBhvr>
                                        <p:cTn id="21" dur="250" fill="hold"/>
                                        <p:tgtEl>
                                          <p:spTgt spid="5">
                                            <p:txEl>
                                              <p:pRg st="3" end="3"/>
                                            </p:txEl>
                                          </p:spTgt>
                                        </p:tgtEl>
                                        <p:attrNameLst>
                                          <p:attrName>style.rotation</p:attrName>
                                        </p:attrNameLst>
                                      </p:cBhvr>
                                      <p:tavLst>
                                        <p:tav tm="0">
                                          <p:val>
                                            <p:fltVal val="90"/>
                                          </p:val>
                                        </p:tav>
                                        <p:tav tm="100000">
                                          <p:val>
                                            <p:fltVal val="0"/>
                                          </p:val>
                                        </p:tav>
                                      </p:tavLst>
                                    </p:anim>
                                    <p:animEffect transition="in" filter="fade">
                                      <p:cBhvr>
                                        <p:cTn id="22" dur="25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57250"/>
          </a:xfrm>
        </p:spPr>
        <p:txBody>
          <a:bodyPr rtlCol="0">
            <a:normAutofit/>
          </a:bodyPr>
          <a:lstStyle/>
          <a:p>
            <a:pPr algn="r">
              <a:defRPr/>
            </a:pPr>
            <a:r>
              <a:rPr lang="fa-IR" sz="4000" b="1" dirty="0">
                <a:solidFill>
                  <a:schemeClr val="accent4"/>
                </a:solidFill>
                <a:cs typeface="B Zar" pitchFamily="2" charset="-78"/>
              </a:rPr>
              <a:t>سیرتاریخی تحول نظام نوشتاری فارسی:</a:t>
            </a:r>
          </a:p>
        </p:txBody>
      </p:sp>
      <p:graphicFrame>
        <p:nvGraphicFramePr>
          <p:cNvPr id="6" name="Content Placeholder 5"/>
          <p:cNvGraphicFramePr>
            <a:graphicFrameLocks noGrp="1"/>
          </p:cNvGraphicFramePr>
          <p:nvPr>
            <p:ph idx="1"/>
          </p:nvPr>
        </p:nvGraphicFramePr>
        <p:xfrm>
          <a:off x="1524000" y="1142984"/>
          <a:ext cx="9144000" cy="5500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Table 6"/>
          <p:cNvGraphicFramePr>
            <a:graphicFrameLocks noGrp="1"/>
          </p:cNvGraphicFramePr>
          <p:nvPr/>
        </p:nvGraphicFramePr>
        <p:xfrm>
          <a:off x="3381376" y="2143125"/>
          <a:ext cx="1300163" cy="457200"/>
        </p:xfrm>
        <a:graphic>
          <a:graphicData uri="http://schemas.openxmlformats.org/drawingml/2006/table">
            <a:tbl>
              <a:tblPr rtl="1"/>
              <a:tblGrid>
                <a:gridCol w="1300163">
                  <a:extLst>
                    <a:ext uri="{9D8B030D-6E8A-4147-A177-3AD203B41FA5}">
                      <a16:colId xmlns:a16="http://schemas.microsoft.com/office/drawing/2014/main" xmlns="" val="20000"/>
                    </a:ext>
                  </a:extLst>
                </a:gridCol>
              </a:tblGrid>
              <a:tr h="0">
                <a:tc>
                  <a:txBody>
                    <a:bodyPr/>
                    <a:lstStyle/>
                    <a:p>
                      <a:pPr rtl="1"/>
                      <a:r>
                        <a:rPr lang="fa-IR" sz="2400" b="1" dirty="0" smtClean="0">
                          <a:cs typeface="B Zar" pitchFamily="2" charset="-78"/>
                        </a:rPr>
                        <a:t>ژرمنی</a:t>
                      </a:r>
                      <a:endParaRPr lang="fa-IR" sz="2400" b="1" dirty="0">
                        <a:cs typeface="B Zar" pitchFamily="2" charset="-78"/>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50000"/>
                        <a:lumOff val="50000"/>
                      </a:schemeClr>
                    </a:solidFill>
                  </a:tcPr>
                </a:tc>
                <a:extLst>
                  <a:ext uri="{0D108BD9-81ED-4DB2-BD59-A6C34878D82A}">
                    <a16:rowId xmlns:a16="http://schemas.microsoft.com/office/drawing/2014/main" xmlns="" val="10000"/>
                  </a:ext>
                </a:extLst>
              </a:tr>
            </a:tbl>
          </a:graphicData>
        </a:graphic>
      </p:graphicFrame>
      <p:graphicFrame>
        <p:nvGraphicFramePr>
          <p:cNvPr id="8" name="Table 7"/>
          <p:cNvGraphicFramePr>
            <a:graphicFrameLocks noGrp="1"/>
          </p:cNvGraphicFramePr>
          <p:nvPr/>
        </p:nvGraphicFramePr>
        <p:xfrm>
          <a:off x="1666876" y="2143125"/>
          <a:ext cx="1471613" cy="414338"/>
        </p:xfrm>
        <a:graphic>
          <a:graphicData uri="http://schemas.openxmlformats.org/drawingml/2006/table">
            <a:tbl>
              <a:tblPr rtl="1"/>
              <a:tblGrid>
                <a:gridCol w="1471613">
                  <a:extLst>
                    <a:ext uri="{9D8B030D-6E8A-4147-A177-3AD203B41FA5}">
                      <a16:colId xmlns:a16="http://schemas.microsoft.com/office/drawing/2014/main" xmlns="" val="20000"/>
                    </a:ext>
                  </a:extLst>
                </a:gridCol>
              </a:tblGrid>
              <a:tr h="414338">
                <a:tc>
                  <a:txBody>
                    <a:bodyPr/>
                    <a:lstStyle/>
                    <a:p>
                      <a:pPr rtl="1"/>
                      <a:r>
                        <a:rPr lang="fa-IR" sz="2000" b="1" dirty="0" smtClean="0">
                          <a:cs typeface="B Zar" pitchFamily="2" charset="-78"/>
                        </a:rPr>
                        <a:t>بالتو-اسلاوی</a:t>
                      </a:r>
                      <a:endParaRPr lang="fa-IR" sz="2000" b="1" dirty="0">
                        <a:cs typeface="B Zar" pitchFamily="2" charset="-78"/>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50000"/>
                        <a:lumOff val="50000"/>
                      </a:schemeClr>
                    </a:solidFill>
                  </a:tcPr>
                </a:tc>
                <a:extLst>
                  <a:ext uri="{0D108BD9-81ED-4DB2-BD59-A6C34878D82A}">
                    <a16:rowId xmlns:a16="http://schemas.microsoft.com/office/drawing/2014/main" xmlns="" val="10000"/>
                  </a:ext>
                </a:extLst>
              </a:tr>
            </a:tbl>
          </a:graphicData>
        </a:graphic>
      </p:graphicFrame>
      <p:graphicFrame>
        <p:nvGraphicFramePr>
          <p:cNvPr id="9" name="Table 8"/>
          <p:cNvGraphicFramePr>
            <a:graphicFrameLocks noGrp="1"/>
          </p:cNvGraphicFramePr>
          <p:nvPr/>
        </p:nvGraphicFramePr>
        <p:xfrm>
          <a:off x="8782050" y="4143375"/>
          <a:ext cx="1671638" cy="571500"/>
        </p:xfrm>
        <a:graphic>
          <a:graphicData uri="http://schemas.openxmlformats.org/drawingml/2006/table">
            <a:tbl>
              <a:tblPr rtl="1"/>
              <a:tblGrid>
                <a:gridCol w="1671638">
                  <a:extLst>
                    <a:ext uri="{9D8B030D-6E8A-4147-A177-3AD203B41FA5}">
                      <a16:colId xmlns:a16="http://schemas.microsoft.com/office/drawing/2014/main" xmlns="" val="20000"/>
                    </a:ext>
                  </a:extLst>
                </a:gridCol>
              </a:tblGrid>
              <a:tr h="571500">
                <a:tc>
                  <a:txBody>
                    <a:bodyPr/>
                    <a:lstStyle/>
                    <a:p>
                      <a:pPr rtl="1"/>
                      <a:r>
                        <a:rPr lang="fa-IR" sz="2400" b="1" dirty="0" smtClean="0">
                          <a:cs typeface="B Zar" pitchFamily="2" charset="-78"/>
                        </a:rPr>
                        <a:t>    </a:t>
                      </a:r>
                      <a:r>
                        <a:rPr lang="fa-IR" sz="2800" b="1" dirty="0" smtClean="0">
                          <a:cs typeface="B Zar" pitchFamily="2" charset="-78"/>
                        </a:rPr>
                        <a:t>مادی</a:t>
                      </a:r>
                      <a:endParaRPr lang="fa-IR" sz="2400" b="1" dirty="0">
                        <a:cs typeface="B Zar" pitchFamily="2" charset="-78"/>
                      </a:endParaRPr>
                    </a:p>
                  </a:txBody>
                  <a:tcPr marL="91438" marR="91438">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50000"/>
                        <a:lumOff val="50000"/>
                      </a:schemeClr>
                    </a:solidFill>
                  </a:tcPr>
                </a:tc>
                <a:extLst>
                  <a:ext uri="{0D108BD9-81ED-4DB2-BD59-A6C34878D82A}">
                    <a16:rowId xmlns:a16="http://schemas.microsoft.com/office/drawing/2014/main" xmlns="" val="10000"/>
                  </a:ext>
                </a:extLst>
              </a:tr>
            </a:tbl>
          </a:graphicData>
        </a:graphic>
      </p:graphicFrame>
      <p:graphicFrame>
        <p:nvGraphicFramePr>
          <p:cNvPr id="10" name="Table 9"/>
          <p:cNvGraphicFramePr>
            <a:graphicFrameLocks noGrp="1"/>
          </p:cNvGraphicFramePr>
          <p:nvPr/>
        </p:nvGraphicFramePr>
        <p:xfrm>
          <a:off x="6453189" y="4214813"/>
          <a:ext cx="1800225" cy="557212"/>
        </p:xfrm>
        <a:graphic>
          <a:graphicData uri="http://schemas.openxmlformats.org/drawingml/2006/table">
            <a:tbl>
              <a:tblPr rtl="1"/>
              <a:tblGrid>
                <a:gridCol w="1800225">
                  <a:extLst>
                    <a:ext uri="{9D8B030D-6E8A-4147-A177-3AD203B41FA5}">
                      <a16:colId xmlns:a16="http://schemas.microsoft.com/office/drawing/2014/main" xmlns="" val="20000"/>
                    </a:ext>
                  </a:extLst>
                </a:gridCol>
              </a:tblGrid>
              <a:tr h="557212">
                <a:tc>
                  <a:txBody>
                    <a:bodyPr/>
                    <a:lstStyle/>
                    <a:p>
                      <a:pPr rtl="1"/>
                      <a:r>
                        <a:rPr lang="fa-IR" sz="2400" b="1" dirty="0" smtClean="0">
                          <a:cs typeface="B Zar" pitchFamily="2" charset="-78"/>
                        </a:rPr>
                        <a:t>فارسی باستان</a:t>
                      </a:r>
                      <a:endParaRPr lang="fa-IR" sz="2400" b="1" dirty="0">
                        <a:cs typeface="B Zar" pitchFamily="2" charset="-78"/>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50000"/>
                        <a:lumOff val="50000"/>
                      </a:schemeClr>
                    </a:solidFill>
                  </a:tcPr>
                </a:tc>
                <a:extLst>
                  <a:ext uri="{0D108BD9-81ED-4DB2-BD59-A6C34878D82A}">
                    <a16:rowId xmlns:a16="http://schemas.microsoft.com/office/drawing/2014/main" xmlns="" val="10000"/>
                  </a:ext>
                </a:extLst>
              </a:tr>
            </a:tbl>
          </a:graphicData>
        </a:graphic>
      </p:graphicFrame>
      <p:graphicFrame>
        <p:nvGraphicFramePr>
          <p:cNvPr id="11" name="Table 10"/>
          <p:cNvGraphicFramePr>
            <a:graphicFrameLocks noGrp="1"/>
          </p:cNvGraphicFramePr>
          <p:nvPr/>
        </p:nvGraphicFramePr>
        <p:xfrm>
          <a:off x="4238626" y="4286250"/>
          <a:ext cx="1757363" cy="514350"/>
        </p:xfrm>
        <a:graphic>
          <a:graphicData uri="http://schemas.openxmlformats.org/drawingml/2006/table">
            <a:tbl>
              <a:tblPr rtl="1"/>
              <a:tblGrid>
                <a:gridCol w="1757363">
                  <a:extLst>
                    <a:ext uri="{9D8B030D-6E8A-4147-A177-3AD203B41FA5}">
                      <a16:colId xmlns:a16="http://schemas.microsoft.com/office/drawing/2014/main" xmlns="" val="20000"/>
                    </a:ext>
                  </a:extLst>
                </a:gridCol>
              </a:tblGrid>
              <a:tr h="514350">
                <a:tc>
                  <a:txBody>
                    <a:bodyPr/>
                    <a:lstStyle/>
                    <a:p>
                      <a:pPr rtl="1"/>
                      <a:r>
                        <a:rPr lang="fa-IR" sz="2400" b="1" dirty="0" smtClean="0">
                          <a:cs typeface="B Zar" pitchFamily="2" charset="-78"/>
                        </a:rPr>
                        <a:t>اوستایی</a:t>
                      </a:r>
                      <a:endParaRPr lang="fa-IR" sz="2400" b="1" dirty="0">
                        <a:cs typeface="B Zar" pitchFamily="2" charset="-78"/>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50000"/>
                        <a:lumOff val="50000"/>
                      </a:schemeClr>
                    </a:solidFill>
                  </a:tcPr>
                </a:tc>
                <a:extLst>
                  <a:ext uri="{0D108BD9-81ED-4DB2-BD59-A6C34878D82A}">
                    <a16:rowId xmlns:a16="http://schemas.microsoft.com/office/drawing/2014/main" xmlns="" val="10000"/>
                  </a:ext>
                </a:extLst>
              </a:tr>
            </a:tbl>
          </a:graphicData>
        </a:graphic>
      </p:graphicFrame>
      <p:graphicFrame>
        <p:nvGraphicFramePr>
          <p:cNvPr id="12" name="Table 11"/>
          <p:cNvGraphicFramePr>
            <a:graphicFrameLocks noGrp="1"/>
          </p:cNvGraphicFramePr>
          <p:nvPr/>
        </p:nvGraphicFramePr>
        <p:xfrm>
          <a:off x="1952626" y="4286250"/>
          <a:ext cx="1871663" cy="514350"/>
        </p:xfrm>
        <a:graphic>
          <a:graphicData uri="http://schemas.openxmlformats.org/drawingml/2006/table">
            <a:tbl>
              <a:tblPr rtl="1"/>
              <a:tblGrid>
                <a:gridCol w="1871663">
                  <a:extLst>
                    <a:ext uri="{9D8B030D-6E8A-4147-A177-3AD203B41FA5}">
                      <a16:colId xmlns:a16="http://schemas.microsoft.com/office/drawing/2014/main" xmlns="" val="20000"/>
                    </a:ext>
                  </a:extLst>
                </a:gridCol>
              </a:tblGrid>
              <a:tr h="514350">
                <a:tc>
                  <a:txBody>
                    <a:bodyPr/>
                    <a:lstStyle/>
                    <a:p>
                      <a:pPr rtl="1"/>
                      <a:r>
                        <a:rPr lang="fa-IR" sz="2400" b="1" dirty="0" smtClean="0">
                          <a:cs typeface="B Zar" pitchFamily="2" charset="-78"/>
                        </a:rPr>
                        <a:t>سکایی</a:t>
                      </a:r>
                      <a:endParaRPr lang="fa-IR" sz="2400" b="1" dirty="0">
                        <a:cs typeface="B Zar" pitchFamily="2" charset="-78"/>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50000"/>
                        <a:lumOff val="50000"/>
                      </a:schemeClr>
                    </a:solidFill>
                  </a:tcPr>
                </a:tc>
                <a:extLst>
                  <a:ext uri="{0D108BD9-81ED-4DB2-BD59-A6C34878D82A}">
                    <a16:rowId xmlns:a16="http://schemas.microsoft.com/office/drawing/2014/main" xmlns="" val="10000"/>
                  </a:ext>
                </a:extLst>
              </a:tr>
            </a:tbl>
          </a:graphicData>
        </a:graphic>
      </p:graphicFrame>
      <p:graphicFrame>
        <p:nvGraphicFramePr>
          <p:cNvPr id="13" name="Table 12"/>
          <p:cNvGraphicFramePr>
            <a:graphicFrameLocks noGrp="1"/>
          </p:cNvGraphicFramePr>
          <p:nvPr/>
        </p:nvGraphicFramePr>
        <p:xfrm>
          <a:off x="6553201" y="5114926"/>
          <a:ext cx="1585913" cy="485775"/>
        </p:xfrm>
        <a:graphic>
          <a:graphicData uri="http://schemas.openxmlformats.org/drawingml/2006/table">
            <a:tbl>
              <a:tblPr rtl="1"/>
              <a:tblGrid>
                <a:gridCol w="1585913">
                  <a:extLst>
                    <a:ext uri="{9D8B030D-6E8A-4147-A177-3AD203B41FA5}">
                      <a16:colId xmlns:a16="http://schemas.microsoft.com/office/drawing/2014/main" xmlns="" val="20000"/>
                    </a:ext>
                  </a:extLst>
                </a:gridCol>
              </a:tblGrid>
              <a:tr h="485775">
                <a:tc>
                  <a:txBody>
                    <a:bodyPr/>
                    <a:lstStyle/>
                    <a:p>
                      <a:pPr rtl="1"/>
                      <a:r>
                        <a:rPr lang="fa-IR" sz="2400" b="1" dirty="0" smtClean="0">
                          <a:cs typeface="B Zar" pitchFamily="2" charset="-78"/>
                        </a:rPr>
                        <a:t>فارسی میانه</a:t>
                      </a:r>
                      <a:endParaRPr lang="fa-IR" sz="2400" b="1" dirty="0">
                        <a:cs typeface="B Zar" pitchFamily="2" charset="-78"/>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50000"/>
                        <a:lumOff val="50000"/>
                      </a:schemeClr>
                    </a:solidFill>
                  </a:tcPr>
                </a:tc>
                <a:extLst>
                  <a:ext uri="{0D108BD9-81ED-4DB2-BD59-A6C34878D82A}">
                    <a16:rowId xmlns:a16="http://schemas.microsoft.com/office/drawing/2014/main" xmlns="" val="10000"/>
                  </a:ext>
                </a:extLst>
              </a:tr>
            </a:tbl>
          </a:graphicData>
        </a:graphic>
      </p:graphicFrame>
      <p:graphicFrame>
        <p:nvGraphicFramePr>
          <p:cNvPr id="14" name="Table 13"/>
          <p:cNvGraphicFramePr>
            <a:graphicFrameLocks noGrp="1"/>
          </p:cNvGraphicFramePr>
          <p:nvPr/>
        </p:nvGraphicFramePr>
        <p:xfrm>
          <a:off x="6438901" y="5943600"/>
          <a:ext cx="1700213" cy="528638"/>
        </p:xfrm>
        <a:graphic>
          <a:graphicData uri="http://schemas.openxmlformats.org/drawingml/2006/table">
            <a:tbl>
              <a:tblPr rtl="1"/>
              <a:tblGrid>
                <a:gridCol w="1700213">
                  <a:extLst>
                    <a:ext uri="{9D8B030D-6E8A-4147-A177-3AD203B41FA5}">
                      <a16:colId xmlns:a16="http://schemas.microsoft.com/office/drawing/2014/main" xmlns="" val="20000"/>
                    </a:ext>
                  </a:extLst>
                </a:gridCol>
              </a:tblGrid>
              <a:tr h="528638">
                <a:tc>
                  <a:txBody>
                    <a:bodyPr/>
                    <a:lstStyle/>
                    <a:p>
                      <a:pPr rtl="1"/>
                      <a:r>
                        <a:rPr lang="fa-IR" sz="2400" b="1" dirty="0" smtClean="0">
                          <a:solidFill>
                            <a:schemeClr val="tx1"/>
                          </a:solidFill>
                          <a:cs typeface="B Zar" pitchFamily="2" charset="-78"/>
                        </a:rPr>
                        <a:t>فارسی جدید</a:t>
                      </a:r>
                      <a:endParaRPr lang="fa-IR" sz="2400" b="1" dirty="0">
                        <a:solidFill>
                          <a:schemeClr val="tx1"/>
                        </a:solidFill>
                        <a:cs typeface="B Zar" pitchFamily="2" charset="-78"/>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50000"/>
                        <a:lumOff val="50000"/>
                      </a:schemeClr>
                    </a:solidFill>
                  </a:tcPr>
                </a:tc>
                <a:extLst>
                  <a:ext uri="{0D108BD9-81ED-4DB2-BD59-A6C34878D82A}">
                    <a16:rowId xmlns:a16="http://schemas.microsoft.com/office/drawing/2014/main" xmlns="" val="10000"/>
                  </a:ext>
                </a:extLst>
              </a:tr>
            </a:tbl>
          </a:graphicData>
        </a:graphic>
      </p:graphicFrame>
      <p:cxnSp>
        <p:nvCxnSpPr>
          <p:cNvPr id="18" name="Straight Connector 17"/>
          <p:cNvCxnSpPr/>
          <p:nvPr/>
        </p:nvCxnSpPr>
        <p:spPr>
          <a:xfrm rot="5400000">
            <a:off x="2738438" y="3857625"/>
            <a:ext cx="785812"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381375" y="3929064"/>
            <a:ext cx="6357938"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9382919" y="4072731"/>
            <a:ext cx="28575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0800000">
            <a:off x="3095626" y="3929064"/>
            <a:ext cx="214313"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060157" y="4107657"/>
            <a:ext cx="285750" cy="71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7239001" y="4000501"/>
            <a:ext cx="214312" cy="71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7168357" y="5001419"/>
            <a:ext cx="4286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6200000" flipH="1">
            <a:off x="7167564" y="5786439"/>
            <a:ext cx="357187" cy="714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0800000">
            <a:off x="3024188" y="3929064"/>
            <a:ext cx="1643062"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0800000">
            <a:off x="2166939" y="1785939"/>
            <a:ext cx="3500437"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5400000">
            <a:off x="3952082" y="1999457"/>
            <a:ext cx="4286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rot="5400000">
            <a:off x="1951832" y="1999457"/>
            <a:ext cx="4286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5400000" flipH="1" flipV="1">
            <a:off x="3022600" y="3429000"/>
            <a:ext cx="287338"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3933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1000" fill="hold"/>
                                        <p:tgtEl>
                                          <p:spTgt spid="6"/>
                                        </p:tgtEl>
                                        <p:attrNameLst>
                                          <p:attrName>ppt_w</p:attrName>
                                        </p:attrNameLst>
                                      </p:cBhvr>
                                      <p:tavLst>
                                        <p:tav tm="0">
                                          <p:val>
                                            <p:fltVal val="0"/>
                                          </p:val>
                                        </p:tav>
                                        <p:tav tm="100000">
                                          <p:val>
                                            <p:strVal val="#ppt_w"/>
                                          </p:val>
                                        </p:tav>
                                      </p:tavLst>
                                    </p:anim>
                                    <p:anim calcmode="lin" valueType="num">
                                      <p:cBhvr>
                                        <p:cTn id="16" dur="1000" fill="hold"/>
                                        <p:tgtEl>
                                          <p:spTgt spid="6"/>
                                        </p:tgtEl>
                                        <p:attrNameLst>
                                          <p:attrName>ppt_h</p:attrName>
                                        </p:attrNameLst>
                                      </p:cBhvr>
                                      <p:tavLst>
                                        <p:tav tm="0">
                                          <p:val>
                                            <p:fltVal val="0"/>
                                          </p:val>
                                        </p:tav>
                                        <p:tav tm="100000">
                                          <p:val>
                                            <p:strVal val="#ppt_h"/>
                                          </p:val>
                                        </p:tav>
                                      </p:tavLst>
                                    </p:anim>
                                    <p:anim calcmode="lin" valueType="num">
                                      <p:cBhvr>
                                        <p:cTn id="17" dur="1000" fill="hold"/>
                                        <p:tgtEl>
                                          <p:spTgt spid="6"/>
                                        </p:tgtEl>
                                        <p:attrNameLst>
                                          <p:attrName>style.rotation</p:attrName>
                                        </p:attrNameLst>
                                      </p:cBhvr>
                                      <p:tavLst>
                                        <p:tav tm="0">
                                          <p:val>
                                            <p:fltVal val="90"/>
                                          </p:val>
                                        </p:tav>
                                        <p:tav tm="100000">
                                          <p:val>
                                            <p:fltVal val="0"/>
                                          </p:val>
                                        </p:tav>
                                      </p:tavLst>
                                    </p:anim>
                                    <p:animEffect transition="in" filter="fade">
                                      <p:cBhvr>
                                        <p:cTn id="18"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Graphic spid="6"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chor="t">
            <a:normAutofit/>
          </a:bodyPr>
          <a:lstStyle/>
          <a:p>
            <a:pPr algn="r" rtl="1"/>
            <a:r>
              <a:rPr lang="fa-IR" sz="3600" dirty="0"/>
              <a:t/>
            </a:r>
            <a:br>
              <a:rPr lang="fa-IR" sz="3600" dirty="0"/>
            </a:br>
            <a:r>
              <a:rPr lang="fa-IR" sz="3600" dirty="0" smtClean="0">
                <a:cs typeface="B Davat" panose="00000400000000000000" pitchFamily="2" charset="-78"/>
              </a:rPr>
              <a:t>2- </a:t>
            </a:r>
            <a:r>
              <a:rPr lang="fa-IR" sz="3600" dirty="0" smtClean="0">
                <a:solidFill>
                  <a:schemeClr val="accent2"/>
                </a:solidFill>
                <a:cs typeface="B Davat" panose="00000400000000000000" pitchFamily="2" charset="-78"/>
              </a:rPr>
              <a:t>گویش جغرافیایی: </a:t>
            </a:r>
            <a:r>
              <a:rPr lang="fa-IR" sz="3600" dirty="0" smtClean="0">
                <a:cs typeface="B Davat" panose="00000400000000000000" pitchFamily="2" charset="-78"/>
              </a:rPr>
              <a:t>اغلب با اصطلاح «لهجه» از آن یاد می‌کنند که مربوط به مناطق </a:t>
            </a:r>
            <a:br>
              <a:rPr lang="fa-IR" sz="3600" dirty="0" smtClean="0">
                <a:cs typeface="B Davat" panose="00000400000000000000" pitchFamily="2" charset="-78"/>
              </a:rPr>
            </a:br>
            <a:r>
              <a:rPr lang="fa-IR" sz="3600" dirty="0">
                <a:cs typeface="B Davat" panose="00000400000000000000" pitchFamily="2" charset="-78"/>
              </a:rPr>
              <a:t/>
            </a:r>
            <a:br>
              <a:rPr lang="fa-IR" sz="3600" dirty="0">
                <a:cs typeface="B Davat" panose="00000400000000000000" pitchFamily="2" charset="-78"/>
              </a:rPr>
            </a:br>
            <a:r>
              <a:rPr lang="fa-IR" sz="3600" dirty="0" smtClean="0">
                <a:cs typeface="B Davat" panose="00000400000000000000" pitchFamily="2" charset="-78"/>
              </a:rPr>
              <a:t>جغرافیایی مختلفی است که یک زبان در آن اقلیم مورد استفاده قرار می‌گیرد. مانند لهجه فارسی تهرانی، اصفهانی، یزدی و...</a:t>
            </a:r>
            <a:br>
              <a:rPr lang="fa-IR" sz="3600" dirty="0" smtClean="0">
                <a:cs typeface="B Davat" panose="00000400000000000000" pitchFamily="2" charset="-78"/>
              </a:rPr>
            </a:br>
            <a:r>
              <a:rPr lang="fa-IR" sz="3600" dirty="0">
                <a:cs typeface="B Davat" panose="00000400000000000000" pitchFamily="2" charset="-78"/>
              </a:rPr>
              <a:t/>
            </a:r>
            <a:br>
              <a:rPr lang="fa-IR" sz="3600" dirty="0">
                <a:cs typeface="B Davat" panose="00000400000000000000" pitchFamily="2" charset="-78"/>
              </a:rPr>
            </a:br>
            <a:r>
              <a:rPr lang="fa-IR" sz="3600" dirty="0" smtClean="0">
                <a:cs typeface="B Davat" panose="00000400000000000000" pitchFamily="2" charset="-78"/>
              </a:rPr>
              <a:t>3- </a:t>
            </a:r>
            <a:r>
              <a:rPr lang="fa-IR" sz="3600" dirty="0" smtClean="0">
                <a:solidFill>
                  <a:schemeClr val="accent2"/>
                </a:solidFill>
                <a:cs typeface="B Davat" panose="00000400000000000000" pitchFamily="2" charset="-78"/>
              </a:rPr>
              <a:t>گویش اجتماعی</a:t>
            </a:r>
            <a:r>
              <a:rPr lang="fa-IR" sz="3600" dirty="0" smtClean="0">
                <a:cs typeface="B Davat" panose="00000400000000000000" pitchFamily="2" charset="-78"/>
              </a:rPr>
              <a:t>: گونه‌ای از یک زبان  که به لحاظ تفاوت در طبقه اجتماعی، سطح سواد، </a:t>
            </a:r>
            <a:br>
              <a:rPr lang="fa-IR" sz="3600" dirty="0" smtClean="0">
                <a:cs typeface="B Davat" panose="00000400000000000000" pitchFamily="2" charset="-78"/>
              </a:rPr>
            </a:br>
            <a:r>
              <a:rPr lang="fa-IR" sz="3600" dirty="0">
                <a:cs typeface="B Davat" panose="00000400000000000000" pitchFamily="2" charset="-78"/>
              </a:rPr>
              <a:t/>
            </a:r>
            <a:br>
              <a:rPr lang="fa-IR" sz="3600" dirty="0">
                <a:cs typeface="B Davat" panose="00000400000000000000" pitchFamily="2" charset="-78"/>
              </a:rPr>
            </a:br>
            <a:r>
              <a:rPr lang="fa-IR" sz="3600" dirty="0" smtClean="0">
                <a:cs typeface="B Davat" panose="00000400000000000000" pitchFamily="2" charset="-78"/>
              </a:rPr>
              <a:t>جنس و شغل افراد مشاهده می‌شود. مانند اختلاف در گونه گفتاری روحانیون، اساتید دانشگاه، </a:t>
            </a:r>
            <a:br>
              <a:rPr lang="fa-IR" sz="3600" dirty="0" smtClean="0">
                <a:cs typeface="B Davat" panose="00000400000000000000" pitchFamily="2" charset="-78"/>
              </a:rPr>
            </a:br>
            <a:r>
              <a:rPr lang="fa-IR" sz="3600" dirty="0">
                <a:cs typeface="B Davat" panose="00000400000000000000" pitchFamily="2" charset="-78"/>
              </a:rPr>
              <a:t/>
            </a:r>
            <a:br>
              <a:rPr lang="fa-IR" sz="3600" dirty="0">
                <a:cs typeface="B Davat" panose="00000400000000000000" pitchFamily="2" charset="-78"/>
              </a:rPr>
            </a:br>
            <a:r>
              <a:rPr lang="fa-IR" sz="3600" dirty="0" smtClean="0">
                <a:cs typeface="B Davat" panose="00000400000000000000" pitchFamily="2" charset="-78"/>
              </a:rPr>
              <a:t>تعمیرکاران، رانندگان ماشین و سایر طبقات جامعه با هم.</a:t>
            </a:r>
          </a:p>
        </p:txBody>
      </p:sp>
      <p:sp>
        <p:nvSpPr>
          <p:cNvPr id="3" name="Date Placeholder 2"/>
          <p:cNvSpPr>
            <a:spLocks noGrp="1"/>
          </p:cNvSpPr>
          <p:nvPr>
            <p:ph type="dt" sz="half" idx="10"/>
          </p:nvPr>
        </p:nvSpPr>
        <p:spPr/>
        <p:txBody>
          <a:bodyPr/>
          <a:lstStyle/>
          <a:p>
            <a:fld id="{916A2B6F-86C0-45A4-8693-1C58F8386306}" type="datetime8">
              <a:rPr lang="fa-IR" smtClean="0"/>
              <a:t>20/آوريل/15</a:t>
            </a:fld>
            <a:endParaRPr lang="fa-IR"/>
          </a:p>
        </p:txBody>
      </p:sp>
      <p:sp>
        <p:nvSpPr>
          <p:cNvPr id="5" name="Slide Number Placeholder 4"/>
          <p:cNvSpPr>
            <a:spLocks noGrp="1"/>
          </p:cNvSpPr>
          <p:nvPr>
            <p:ph type="sldNum" sz="quarter" idx="12"/>
          </p:nvPr>
        </p:nvSpPr>
        <p:spPr/>
        <p:txBody>
          <a:bodyPr/>
          <a:lstStyle/>
          <a:p>
            <a:fld id="{77535CA7-1565-44BB-9AA2-29F710808248}" type="slidenum">
              <a:rPr lang="fa-IR" smtClean="0"/>
              <a:t>11</a:t>
            </a:fld>
            <a:endParaRPr lang="fa-IR"/>
          </a:p>
        </p:txBody>
      </p:sp>
    </p:spTree>
    <p:extLst>
      <p:ext uri="{BB962C8B-B14F-4D97-AF65-F5344CB8AC3E}">
        <p14:creationId xmlns:p14="http://schemas.microsoft.com/office/powerpoint/2010/main" val="190185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chor="t">
            <a:normAutofit fontScale="90000"/>
          </a:bodyPr>
          <a:lstStyle/>
          <a:p>
            <a:pPr algn="r" rtl="1"/>
            <a:r>
              <a:rPr lang="fa-IR" dirty="0" smtClean="0">
                <a:solidFill>
                  <a:schemeClr val="accent2"/>
                </a:solidFill>
                <a:cs typeface="B Homa" panose="00000400000000000000" pitchFamily="2" charset="-78"/>
              </a:rPr>
              <a:t>گونه‌های کاربردی: </a:t>
            </a:r>
            <a:r>
              <a:rPr lang="fa-IR" dirty="0" smtClean="0">
                <a:solidFill>
                  <a:schemeClr val="accent1"/>
                </a:solidFill>
                <a:cs typeface="B Homa" panose="00000400000000000000" pitchFamily="2" charset="-78"/>
              </a:rPr>
              <a:t>سیاق، سبک و رسانه</a:t>
            </a:r>
            <a:r>
              <a:rPr lang="fa-IR" dirty="0">
                <a:solidFill>
                  <a:schemeClr val="accent1"/>
                </a:solidFill>
                <a:cs typeface="B Homa" panose="00000400000000000000" pitchFamily="2" charset="-78"/>
              </a:rPr>
              <a:t/>
            </a:r>
            <a:br>
              <a:rPr lang="fa-IR" dirty="0">
                <a:solidFill>
                  <a:schemeClr val="accent1"/>
                </a:solidFill>
                <a:cs typeface="B Homa" panose="00000400000000000000" pitchFamily="2" charset="-78"/>
              </a:rPr>
            </a:br>
            <a:r>
              <a:rPr lang="fa-IR" dirty="0" smtClean="0">
                <a:solidFill>
                  <a:schemeClr val="accent5"/>
                </a:solidFill>
                <a:cs typeface="B Davat" panose="00000400000000000000" pitchFamily="2" charset="-78"/>
              </a:rPr>
              <a:t>1ـ</a:t>
            </a:r>
            <a:r>
              <a:rPr lang="fa-IR" dirty="0" smtClean="0">
                <a:cs typeface="B Davat" panose="00000400000000000000" pitchFamily="2" charset="-78"/>
              </a:rPr>
              <a:t> </a:t>
            </a:r>
            <a:r>
              <a:rPr lang="fa-IR" dirty="0">
                <a:solidFill>
                  <a:schemeClr val="accent5"/>
                </a:solidFill>
                <a:cs typeface="B Davat" panose="00000400000000000000" pitchFamily="2" charset="-78"/>
              </a:rPr>
              <a:t>سیاق:</a:t>
            </a:r>
            <a:r>
              <a:rPr lang="fa-IR" dirty="0">
                <a:cs typeface="B Davat" panose="00000400000000000000" pitchFamily="2" charset="-78"/>
              </a:rPr>
              <a:t>عبارت از گونه‌ای زبانی که با توجه به ویژگی‌های گفتمانی کلام یا </a:t>
            </a:r>
            <a:br>
              <a:rPr lang="fa-IR" dirty="0">
                <a:cs typeface="B Davat" panose="00000400000000000000" pitchFamily="2" charset="-78"/>
              </a:rPr>
            </a:br>
            <a:r>
              <a:rPr lang="fa-IR" dirty="0">
                <a:cs typeface="B Davat" panose="00000400000000000000" pitchFamily="2" charset="-78"/>
              </a:rPr>
              <a:t>متن تقسیم بندی می‌شود؛ مانند سیاق اداری، روزنامه‌ای، سیاق علمی، متون درسی ، آگهی تجاری و...</a:t>
            </a:r>
            <a:br>
              <a:rPr lang="fa-IR" dirty="0">
                <a:cs typeface="B Davat" panose="00000400000000000000" pitchFamily="2" charset="-78"/>
              </a:rPr>
            </a:br>
            <a:r>
              <a:rPr lang="fa-IR" dirty="0">
                <a:cs typeface="B Davat" panose="00000400000000000000" pitchFamily="2" charset="-78"/>
              </a:rPr>
              <a:t/>
            </a:r>
            <a:br>
              <a:rPr lang="fa-IR" dirty="0">
                <a:cs typeface="B Davat" panose="00000400000000000000" pitchFamily="2" charset="-78"/>
              </a:rPr>
            </a:br>
            <a:r>
              <a:rPr lang="fa-IR" dirty="0" smtClean="0">
                <a:solidFill>
                  <a:schemeClr val="accent5"/>
                </a:solidFill>
                <a:cs typeface="B Davat" panose="00000400000000000000" pitchFamily="2" charset="-78"/>
              </a:rPr>
              <a:t>2ـ سبک</a:t>
            </a:r>
            <a:r>
              <a:rPr lang="fa-IR" dirty="0">
                <a:solidFill>
                  <a:schemeClr val="accent5"/>
                </a:solidFill>
                <a:cs typeface="B Davat" panose="00000400000000000000" pitchFamily="2" charset="-78"/>
              </a:rPr>
              <a:t>: </a:t>
            </a:r>
            <a:r>
              <a:rPr lang="fa-IR" dirty="0">
                <a:cs typeface="B Davat" panose="00000400000000000000" pitchFamily="2" charset="-78"/>
              </a:rPr>
              <a:t>گونه‌ای از یک زبان است که با توجه به نوع رابطه گوینده(یا نویسنده) با شنونده(یا خواننده) تعیین می‌شود. میزان صمیمیت، آشنایی، رابطه شغلی و... موجب شکل‌گیری سبک‌های رسمی، اداری، غیر رسمی، محاوره‌ای میگردد.</a:t>
            </a:r>
            <a:r>
              <a:rPr lang="fa-IR" sz="3200" dirty="0" smtClean="0"/>
              <a:t/>
            </a:r>
            <a:br>
              <a:rPr lang="fa-IR" sz="3200" dirty="0" smtClean="0"/>
            </a:br>
            <a:r>
              <a:rPr lang="fa-IR" sz="3200" dirty="0"/>
              <a:t/>
            </a:r>
            <a:br>
              <a:rPr lang="fa-IR" sz="3200" dirty="0"/>
            </a:br>
            <a:r>
              <a:rPr lang="fa-IR" sz="3600" dirty="0" smtClean="0">
                <a:solidFill>
                  <a:schemeClr val="accent5"/>
                </a:solidFill>
              </a:rPr>
              <a:t>3- </a:t>
            </a:r>
            <a:r>
              <a:rPr lang="fa-IR" sz="4900" dirty="0" smtClean="0">
                <a:solidFill>
                  <a:schemeClr val="accent5"/>
                </a:solidFill>
                <a:cs typeface="B Davat" panose="00000400000000000000" pitchFamily="2" charset="-78"/>
              </a:rPr>
              <a:t>رسانه: </a:t>
            </a:r>
            <a:r>
              <a:rPr lang="fa-IR" dirty="0" smtClean="0">
                <a:cs typeface="B Davat" panose="00000400000000000000" pitchFamily="2" charset="-78"/>
              </a:rPr>
              <a:t>این گونه چنان که از نامش پیداست مختص رسانه است و با گونه محاوره ای(که در آن از اصطلاحات عامیانه و کلمات شکسته بیشتر استفاده می‌شود) متمایزاست.</a:t>
            </a:r>
            <a:r>
              <a:rPr lang="fa-IR" sz="3200" dirty="0" smtClean="0">
                <a:cs typeface="B Homa" panose="00000400000000000000" pitchFamily="2" charset="-78"/>
              </a:rPr>
              <a:t/>
            </a:r>
            <a:br>
              <a:rPr lang="fa-IR" sz="3200" dirty="0" smtClean="0">
                <a:cs typeface="B Homa" panose="00000400000000000000" pitchFamily="2" charset="-78"/>
              </a:rPr>
            </a:br>
            <a:r>
              <a:rPr lang="fa-IR" sz="3600" dirty="0" smtClean="0">
                <a:cs typeface="B Homa" panose="00000400000000000000" pitchFamily="2" charset="-78"/>
              </a:rPr>
              <a:t/>
            </a:r>
            <a:br>
              <a:rPr lang="fa-IR" sz="3600" dirty="0" smtClean="0">
                <a:cs typeface="B Homa" panose="00000400000000000000" pitchFamily="2" charset="-78"/>
              </a:rPr>
            </a:br>
            <a:r>
              <a:rPr lang="fa-IR" sz="3600" dirty="0">
                <a:cs typeface="B Homa" panose="00000400000000000000" pitchFamily="2" charset="-78"/>
              </a:rPr>
              <a:t/>
            </a:r>
            <a:br>
              <a:rPr lang="fa-IR" sz="3600" dirty="0">
                <a:cs typeface="B Homa" panose="00000400000000000000" pitchFamily="2" charset="-78"/>
              </a:rPr>
            </a:br>
            <a:endParaRPr lang="fa-IR" dirty="0">
              <a:solidFill>
                <a:schemeClr val="accent1"/>
              </a:solidFill>
              <a:cs typeface="B Homa" panose="00000400000000000000" pitchFamily="2" charset="-78"/>
            </a:endParaRPr>
          </a:p>
        </p:txBody>
      </p:sp>
      <p:sp>
        <p:nvSpPr>
          <p:cNvPr id="3" name="Date Placeholder 2"/>
          <p:cNvSpPr>
            <a:spLocks noGrp="1"/>
          </p:cNvSpPr>
          <p:nvPr>
            <p:ph type="dt" sz="half" idx="10"/>
          </p:nvPr>
        </p:nvSpPr>
        <p:spPr/>
        <p:txBody>
          <a:bodyPr/>
          <a:lstStyle/>
          <a:p>
            <a:fld id="{916A2B6F-86C0-45A4-8693-1C58F8386306}" type="datetime8">
              <a:rPr lang="fa-IR" smtClean="0"/>
              <a:t>20/آوريل/15</a:t>
            </a:fld>
            <a:endParaRPr lang="fa-IR"/>
          </a:p>
        </p:txBody>
      </p:sp>
      <p:sp>
        <p:nvSpPr>
          <p:cNvPr id="5" name="Slide Number Placeholder 4"/>
          <p:cNvSpPr>
            <a:spLocks noGrp="1"/>
          </p:cNvSpPr>
          <p:nvPr>
            <p:ph type="sldNum" sz="quarter" idx="12"/>
          </p:nvPr>
        </p:nvSpPr>
        <p:spPr/>
        <p:txBody>
          <a:bodyPr/>
          <a:lstStyle/>
          <a:p>
            <a:fld id="{77535CA7-1565-44BB-9AA2-29F710808248}" type="slidenum">
              <a:rPr lang="fa-IR" smtClean="0"/>
              <a:t>12</a:t>
            </a:fld>
            <a:endParaRPr lang="fa-IR"/>
          </a:p>
        </p:txBody>
      </p:sp>
    </p:spTree>
    <p:extLst>
      <p:ext uri="{BB962C8B-B14F-4D97-AF65-F5344CB8AC3E}">
        <p14:creationId xmlns:p14="http://schemas.microsoft.com/office/powerpoint/2010/main" val="3029773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9"/>
          <p:cNvSpPr>
            <a:spLocks noGrp="1"/>
          </p:cNvSpPr>
          <p:nvPr>
            <p:ph type="title"/>
          </p:nvPr>
        </p:nvSpPr>
        <p:spPr>
          <a:xfrm>
            <a:off x="0" y="969818"/>
            <a:ext cx="12081165" cy="5673872"/>
          </a:xfrm>
        </p:spPr>
        <p:txBody>
          <a:bodyPr rtlCol="0" anchor="t">
            <a:noAutofit/>
          </a:bodyPr>
          <a:lstStyle/>
          <a:p>
            <a:pPr algn="r">
              <a:defRPr/>
            </a:pPr>
            <a:r>
              <a:rPr lang="fa-IR" sz="4000" dirty="0" smtClean="0">
                <a:solidFill>
                  <a:schemeClr val="tx1">
                    <a:lumMod val="95000"/>
                    <a:lumOff val="5000"/>
                  </a:schemeClr>
                </a:solidFill>
                <a:cs typeface="B Ferdosi" panose="00000400000000000000" pitchFamily="2" charset="-78"/>
              </a:rPr>
              <a:t>ازنظر پیاژه کودک دبستانی قادر است محسوسات راطبقه بندی کند منظورازطبقه بندی،بکارگیری منطق جزء وکل است که دردوره دبستان جزو مفاهیم ذهنی کودک است. این توانایی به کودک امکان می دهدکه اجزا را در کل داخل سازد ویا برعکس اجزا را ازکل جدا کند. درپیش دبستان کودک اشیا رابصورت پراکنده و«توده‌وار»کنار هم می چیند. ولی دردوره دبستان ازتوانایی برخوردار می شود که اشیاومحسوسات را برحسب شکل یا رنگ آنها به راحتی طبقه بندی کنند.دراین مرحله ازنوعی منطق که به آن «منطق عملیاتی»می گویند، استفاده می کند.</a:t>
            </a:r>
            <a:endParaRPr lang="fa-IR" sz="4000" dirty="0">
              <a:solidFill>
                <a:schemeClr val="tx1">
                  <a:lumMod val="95000"/>
                  <a:lumOff val="5000"/>
                </a:schemeClr>
              </a:solidFill>
              <a:cs typeface="B Ferdosi" panose="00000400000000000000" pitchFamily="2" charset="-78"/>
            </a:endParaRPr>
          </a:p>
        </p:txBody>
      </p:sp>
      <p:sp>
        <p:nvSpPr>
          <p:cNvPr id="11" name="Text Placeholder 10"/>
          <p:cNvSpPr>
            <a:spLocks noGrp="1"/>
          </p:cNvSpPr>
          <p:nvPr>
            <p:ph type="body" idx="1"/>
          </p:nvPr>
        </p:nvSpPr>
        <p:spPr>
          <a:xfrm>
            <a:off x="2208214" y="214314"/>
            <a:ext cx="8459787" cy="755504"/>
          </a:xfrm>
        </p:spPr>
        <p:txBody>
          <a:bodyPr rtlCol="0">
            <a:normAutofit fontScale="92500"/>
          </a:bodyPr>
          <a:lstStyle/>
          <a:p>
            <a:pPr>
              <a:defRPr/>
            </a:pPr>
            <a:r>
              <a:rPr lang="fa-IR" sz="4000" dirty="0">
                <a:solidFill>
                  <a:schemeClr val="accent1">
                    <a:lumMod val="75000"/>
                  </a:schemeClr>
                </a:solidFill>
                <a:cs typeface="B Titr" pitchFamily="2" charset="-78"/>
              </a:rPr>
              <a:t>طبقه بندی(دسته بندی)وآموزش مهارتهای زبانی</a:t>
            </a:r>
            <a:r>
              <a:rPr lang="fa-IR" sz="4000" dirty="0">
                <a:solidFill>
                  <a:schemeClr val="accent5"/>
                </a:solidFill>
                <a:cs typeface="B Titr" pitchFamily="2" charset="-78"/>
              </a:rPr>
              <a:t>:</a:t>
            </a:r>
          </a:p>
        </p:txBody>
      </p:sp>
    </p:spTree>
    <p:extLst>
      <p:ext uri="{BB962C8B-B14F-4D97-AF65-F5344CB8AC3E}">
        <p14:creationId xmlns:p14="http://schemas.microsoft.com/office/powerpoint/2010/main" val="24286467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p:cTn id="7" dur="10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1">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1">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p:cTn id="15" dur="1000" fill="hold"/>
                                        <p:tgtEl>
                                          <p:spTgt spid="10"/>
                                        </p:tgtEl>
                                        <p:attrNameLst>
                                          <p:attrName>ppt_w</p:attrName>
                                        </p:attrNameLst>
                                      </p:cBhvr>
                                      <p:tavLst>
                                        <p:tav tm="0">
                                          <p:val>
                                            <p:fltVal val="0"/>
                                          </p:val>
                                        </p:tav>
                                        <p:tav tm="100000">
                                          <p:val>
                                            <p:strVal val="#ppt_w"/>
                                          </p:val>
                                        </p:tav>
                                      </p:tavLst>
                                    </p:anim>
                                    <p:anim calcmode="lin" valueType="num">
                                      <p:cBhvr>
                                        <p:cTn id="16" dur="1000" fill="hold"/>
                                        <p:tgtEl>
                                          <p:spTgt spid="10"/>
                                        </p:tgtEl>
                                        <p:attrNameLst>
                                          <p:attrName>ppt_h</p:attrName>
                                        </p:attrNameLst>
                                      </p:cBhvr>
                                      <p:tavLst>
                                        <p:tav tm="0">
                                          <p:val>
                                            <p:fltVal val="0"/>
                                          </p:val>
                                        </p:tav>
                                        <p:tav tm="100000">
                                          <p:val>
                                            <p:strVal val="#ppt_h"/>
                                          </p:val>
                                        </p:tav>
                                      </p:tavLst>
                                    </p:anim>
                                    <p:anim calcmode="lin" valueType="num">
                                      <p:cBhvr>
                                        <p:cTn id="17" dur="1000" fill="hold"/>
                                        <p:tgtEl>
                                          <p:spTgt spid="10"/>
                                        </p:tgtEl>
                                        <p:attrNameLst>
                                          <p:attrName>style.rotation</p:attrName>
                                        </p:attrNameLst>
                                      </p:cBhvr>
                                      <p:tavLst>
                                        <p:tav tm="0">
                                          <p:val>
                                            <p:fltVal val="90"/>
                                          </p:val>
                                        </p:tav>
                                        <p:tav tm="100000">
                                          <p:val>
                                            <p:fltVal val="0"/>
                                          </p:val>
                                        </p:tav>
                                      </p:tavLst>
                                    </p:anim>
                                    <p:animEffect transition="in" filter="fade">
                                      <p:cBhvr>
                                        <p:cTn id="18"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a:xfrm>
            <a:off x="1" y="1143000"/>
            <a:ext cx="12192000" cy="5715000"/>
          </a:xfrm>
        </p:spPr>
        <p:txBody>
          <a:bodyPr rtlCol="0" anchor="t">
            <a:normAutofit/>
          </a:bodyPr>
          <a:lstStyle/>
          <a:p>
            <a:pPr algn="r">
              <a:lnSpc>
                <a:spcPct val="150000"/>
              </a:lnSpc>
              <a:defRPr/>
            </a:pPr>
            <a:r>
              <a:rPr lang="fa-IR" sz="3400" dirty="0">
                <a:solidFill>
                  <a:schemeClr val="tx1">
                    <a:lumMod val="95000"/>
                    <a:lumOff val="5000"/>
                  </a:schemeClr>
                </a:solidFill>
                <a:cs typeface="B Mitra" panose="00000400000000000000" pitchFamily="2" charset="-78"/>
              </a:rPr>
              <a:t>یادگیری زبان </a:t>
            </a:r>
            <a:r>
              <a:rPr lang="fa-IR" sz="3400" dirty="0" smtClean="0">
                <a:solidFill>
                  <a:schemeClr val="tx1">
                    <a:lumMod val="95000"/>
                    <a:lumOff val="5000"/>
                  </a:schemeClr>
                </a:solidFill>
                <a:cs typeface="B Mitra" panose="00000400000000000000" pitchFamily="2" charset="-78"/>
              </a:rPr>
              <a:t>به عنوان </a:t>
            </a:r>
            <a:r>
              <a:rPr lang="fa-IR" sz="3400" dirty="0">
                <a:solidFill>
                  <a:schemeClr val="tx1">
                    <a:lumMod val="95000"/>
                    <a:lumOff val="5000"/>
                  </a:schemeClr>
                </a:solidFill>
                <a:cs typeface="B Mitra" panose="00000400000000000000" pitchFamily="2" charset="-78"/>
              </a:rPr>
              <a:t>یک فرایند پویا ومستمر ازآغاز تولد شروع می شود ودرسن 4 </a:t>
            </a:r>
            <a:r>
              <a:rPr lang="fa-IR" sz="3400" dirty="0" smtClean="0">
                <a:solidFill>
                  <a:schemeClr val="tx1">
                    <a:lumMod val="95000"/>
                    <a:lumOff val="5000"/>
                  </a:schemeClr>
                </a:solidFill>
                <a:cs typeface="B Mitra" panose="00000400000000000000" pitchFamily="2" charset="-78"/>
              </a:rPr>
              <a:t>تا5 </a:t>
            </a:r>
            <a:r>
              <a:rPr lang="fa-IR" sz="3400" dirty="0">
                <a:solidFill>
                  <a:schemeClr val="tx1">
                    <a:lumMod val="95000"/>
                    <a:lumOff val="5000"/>
                  </a:schemeClr>
                </a:solidFill>
                <a:cs typeface="B Mitra" panose="00000400000000000000" pitchFamily="2" charset="-78"/>
              </a:rPr>
              <a:t>سالگی </a:t>
            </a:r>
            <a:r>
              <a:rPr lang="fa-IR" sz="3400" dirty="0" smtClean="0">
                <a:solidFill>
                  <a:schemeClr val="tx1">
                    <a:lumMod val="95000"/>
                    <a:lumOff val="5000"/>
                  </a:schemeClr>
                </a:solidFill>
                <a:cs typeface="B Mitra" panose="00000400000000000000" pitchFamily="2" charset="-78"/>
              </a:rPr>
              <a:t>تکمیل</a:t>
            </a:r>
            <a:r>
              <a:rPr lang="fa-IR" sz="3400" dirty="0">
                <a:solidFill>
                  <a:schemeClr val="tx1">
                    <a:lumMod val="95000"/>
                    <a:lumOff val="5000"/>
                  </a:schemeClr>
                </a:solidFill>
                <a:cs typeface="B Mitra" panose="00000400000000000000" pitchFamily="2" charset="-78"/>
              </a:rPr>
              <a:t> </a:t>
            </a:r>
            <a:r>
              <a:rPr lang="fa-IR" sz="3400" dirty="0" smtClean="0">
                <a:solidFill>
                  <a:schemeClr val="tx1">
                    <a:lumMod val="95000"/>
                    <a:lumOff val="5000"/>
                  </a:schemeClr>
                </a:solidFill>
                <a:cs typeface="B Mitra" panose="00000400000000000000" pitchFamily="2" charset="-78"/>
              </a:rPr>
              <a:t>می </a:t>
            </a:r>
            <a:r>
              <a:rPr lang="fa-IR" sz="3400" dirty="0">
                <a:solidFill>
                  <a:schemeClr val="tx1">
                    <a:lumMod val="95000"/>
                    <a:lumOff val="5000"/>
                  </a:schemeClr>
                </a:solidFill>
                <a:cs typeface="B Mitra" panose="00000400000000000000" pitchFamily="2" charset="-78"/>
              </a:rPr>
              <a:t>شود ودر سطح </a:t>
            </a:r>
            <a:r>
              <a:rPr lang="fa-IR" sz="3400" dirty="0" smtClean="0">
                <a:solidFill>
                  <a:schemeClr val="tx1">
                    <a:lumMod val="95000"/>
                    <a:lumOff val="5000"/>
                  </a:schemeClr>
                </a:solidFill>
                <a:cs typeface="B Mitra" panose="00000400000000000000" pitchFamily="2" charset="-78"/>
              </a:rPr>
              <a:t>پیشرفته تا پایان </a:t>
            </a:r>
            <a:r>
              <a:rPr lang="fa-IR" sz="3400" dirty="0">
                <a:solidFill>
                  <a:schemeClr val="tx1">
                    <a:lumMod val="95000"/>
                    <a:lumOff val="5000"/>
                  </a:schemeClr>
                </a:solidFill>
                <a:cs typeface="B Mitra" panose="00000400000000000000" pitchFamily="2" charset="-78"/>
              </a:rPr>
              <a:t>عمر ادامه دارد</a:t>
            </a:r>
            <a:r>
              <a:rPr lang="fa-IR" sz="3400" dirty="0" smtClean="0">
                <a:solidFill>
                  <a:schemeClr val="tx1">
                    <a:lumMod val="95000"/>
                    <a:lumOff val="5000"/>
                  </a:schemeClr>
                </a:solidFill>
                <a:cs typeface="B Mitra" panose="00000400000000000000" pitchFamily="2" charset="-78"/>
              </a:rPr>
              <a:t>. استعداد </a:t>
            </a:r>
            <a:r>
              <a:rPr lang="fa-IR" sz="3400" dirty="0">
                <a:solidFill>
                  <a:schemeClr val="tx1">
                    <a:lumMod val="95000"/>
                    <a:lumOff val="5000"/>
                  </a:schemeClr>
                </a:solidFill>
                <a:cs typeface="B Mitra" panose="00000400000000000000" pitchFamily="2" charset="-78"/>
              </a:rPr>
              <a:t>یادگیری زبان به طورفطری درانسان به </a:t>
            </a:r>
            <a:r>
              <a:rPr lang="fa-IR" sz="3400" dirty="0" smtClean="0">
                <a:solidFill>
                  <a:schemeClr val="tx1">
                    <a:lumMod val="95000"/>
                    <a:lumOff val="5000"/>
                  </a:schemeClr>
                </a:solidFill>
                <a:cs typeface="B Mitra" panose="00000400000000000000" pitchFamily="2" charset="-78"/>
              </a:rPr>
              <a:t>ودیعه </a:t>
            </a:r>
            <a:r>
              <a:rPr lang="fa-IR" sz="3400" dirty="0">
                <a:solidFill>
                  <a:schemeClr val="tx1">
                    <a:lumMod val="95000"/>
                    <a:lumOff val="5000"/>
                  </a:schemeClr>
                </a:solidFill>
                <a:cs typeface="B Mitra" panose="00000400000000000000" pitchFamily="2" charset="-78"/>
              </a:rPr>
              <a:t>نهاده شده است ولی تعامل دائمی کودک بامحیط باعث رشد می شود.یادگیری زبان یک تغییر است که به تدریج ایجادمی شود.کودک دبستانی تاحد زیادی برمهارتهای شفاهی زبان تسلط دارد</a:t>
            </a:r>
            <a:r>
              <a:rPr lang="fa-IR" sz="3400" dirty="0" smtClean="0">
                <a:solidFill>
                  <a:schemeClr val="tx1">
                    <a:lumMod val="95000"/>
                    <a:lumOff val="5000"/>
                  </a:schemeClr>
                </a:solidFill>
                <a:cs typeface="B Mitra" panose="00000400000000000000" pitchFamily="2" charset="-78"/>
              </a:rPr>
              <a:t>؛ تفاوتش </a:t>
            </a:r>
            <a:r>
              <a:rPr lang="fa-IR" sz="3400" dirty="0">
                <a:solidFill>
                  <a:schemeClr val="tx1">
                    <a:lumMod val="95000"/>
                    <a:lumOff val="5000"/>
                  </a:schemeClr>
                </a:solidFill>
                <a:cs typeface="B Mitra" panose="00000400000000000000" pitchFamily="2" charset="-78"/>
              </a:rPr>
              <a:t>با بزرگسالان نداشتن ذخیره واژگانی است، در 12تا18ماهگی اولین کلمات زبان مادری رابیان می کند،در </a:t>
            </a:r>
            <a:r>
              <a:rPr lang="fa-IR" sz="3400" dirty="0" smtClean="0">
                <a:solidFill>
                  <a:schemeClr val="tx1">
                    <a:lumMod val="95000"/>
                    <a:lumOff val="5000"/>
                  </a:schemeClr>
                </a:solidFill>
                <a:cs typeface="B Mitra" panose="00000400000000000000" pitchFamily="2" charset="-78"/>
              </a:rPr>
              <a:t>فاصله 2/5 تا   4 سالگی </a:t>
            </a:r>
            <a:r>
              <a:rPr lang="fa-IR" sz="3400" dirty="0">
                <a:solidFill>
                  <a:schemeClr val="tx1">
                    <a:lumMod val="95000"/>
                    <a:lumOff val="5000"/>
                  </a:schemeClr>
                </a:solidFill>
                <a:cs typeface="B Mitra" panose="00000400000000000000" pitchFamily="2" charset="-78"/>
              </a:rPr>
              <a:t>به شکل اعجاب آوری می تواند سلیس صحبت کند.</a:t>
            </a:r>
          </a:p>
        </p:txBody>
      </p:sp>
      <p:sp>
        <p:nvSpPr>
          <p:cNvPr id="5" name="Text Placeholder 4"/>
          <p:cNvSpPr>
            <a:spLocks noGrp="1"/>
          </p:cNvSpPr>
          <p:nvPr>
            <p:ph type="body" idx="1"/>
          </p:nvPr>
        </p:nvSpPr>
        <p:spPr>
          <a:xfrm>
            <a:off x="1774826" y="142875"/>
            <a:ext cx="8893175" cy="857250"/>
          </a:xfrm>
        </p:spPr>
        <p:txBody>
          <a:bodyPr rtlCol="0">
            <a:normAutofit/>
          </a:bodyPr>
          <a:lstStyle/>
          <a:p>
            <a:pPr>
              <a:defRPr/>
            </a:pPr>
            <a:r>
              <a:rPr lang="fa-IR" sz="4400" dirty="0">
                <a:solidFill>
                  <a:schemeClr val="accent5"/>
                </a:solidFill>
                <a:cs typeface="B Titr" pitchFamily="2" charset="-78"/>
              </a:rPr>
              <a:t>ویژگی های زبان شناختی  کودکان دبستانی:</a:t>
            </a:r>
          </a:p>
        </p:txBody>
      </p:sp>
    </p:spTree>
    <p:extLst>
      <p:ext uri="{BB962C8B-B14F-4D97-AF65-F5344CB8AC3E}">
        <p14:creationId xmlns:p14="http://schemas.microsoft.com/office/powerpoint/2010/main" val="142394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fltVal val="0"/>
                                          </p:val>
                                        </p:tav>
                                        <p:tav tm="100000">
                                          <p:val>
                                            <p:strVal val="#ppt_w"/>
                                          </p:val>
                                        </p:tav>
                                      </p:tavLst>
                                    </p:anim>
                                    <p:anim calcmode="lin" valueType="num">
                                      <p:cBhvr>
                                        <p:cTn id="16" dur="1000" fill="hold"/>
                                        <p:tgtEl>
                                          <p:spTgt spid="4"/>
                                        </p:tgtEl>
                                        <p:attrNameLst>
                                          <p:attrName>ppt_h</p:attrName>
                                        </p:attrNameLst>
                                      </p:cBhvr>
                                      <p:tavLst>
                                        <p:tav tm="0">
                                          <p:val>
                                            <p:fltVal val="0"/>
                                          </p:val>
                                        </p:tav>
                                        <p:tav tm="100000">
                                          <p:val>
                                            <p:strVal val="#ppt_h"/>
                                          </p:val>
                                        </p:tav>
                                      </p:tavLst>
                                    </p:anim>
                                    <p:anim calcmode="lin" valueType="num">
                                      <p:cBhvr>
                                        <p:cTn id="17" dur="1000" fill="hold"/>
                                        <p:tgtEl>
                                          <p:spTgt spid="4"/>
                                        </p:tgtEl>
                                        <p:attrNameLst>
                                          <p:attrName>style.rotation</p:attrName>
                                        </p:attrNameLst>
                                      </p:cBhvr>
                                      <p:tavLst>
                                        <p:tav tm="0">
                                          <p:val>
                                            <p:fltVal val="90"/>
                                          </p:val>
                                        </p:tav>
                                        <p:tav tm="100000">
                                          <p:val>
                                            <p:fltVal val="0"/>
                                          </p:val>
                                        </p:tav>
                                      </p:tavLst>
                                    </p:anim>
                                    <p:animEffect transition="in" filter="fade">
                                      <p:cBhvr>
                                        <p:cTn id="18"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itle 4"/>
          <p:cNvSpPr>
            <a:spLocks noGrp="1"/>
          </p:cNvSpPr>
          <p:nvPr>
            <p:ph type="title"/>
          </p:nvPr>
        </p:nvSpPr>
        <p:spPr>
          <a:xfrm>
            <a:off x="1" y="0"/>
            <a:ext cx="12192000" cy="6857999"/>
          </a:xfrm>
        </p:spPr>
        <p:txBody>
          <a:bodyPr rtlCol="0">
            <a:normAutofit/>
          </a:bodyPr>
          <a:lstStyle/>
          <a:p>
            <a:pPr algn="r">
              <a:defRPr/>
            </a:pPr>
            <a:r>
              <a:rPr lang="fa-IR" dirty="0" smtClean="0">
                <a:solidFill>
                  <a:schemeClr val="accent5">
                    <a:lumMod val="60000"/>
                    <a:lumOff val="40000"/>
                  </a:schemeClr>
                </a:solidFill>
                <a:cs typeface="B Titr" pitchFamily="2" charset="-78"/>
              </a:rPr>
              <a:t>کودک دردوره دبستان درمدرسه درمورد زبان باید 3 چیز را بیاموزد:</a:t>
            </a:r>
            <a:r>
              <a:rPr lang="fa-IR" dirty="0" smtClean="0">
                <a:solidFill>
                  <a:schemeClr val="tx1">
                    <a:lumMod val="95000"/>
                    <a:lumOff val="5000"/>
                  </a:schemeClr>
                </a:solidFill>
                <a:cs typeface="B Titr" pitchFamily="2" charset="-78"/>
              </a:rPr>
              <a:t/>
            </a:r>
            <a:br>
              <a:rPr lang="fa-IR" dirty="0" smtClean="0">
                <a:solidFill>
                  <a:schemeClr val="tx1">
                    <a:lumMod val="95000"/>
                    <a:lumOff val="5000"/>
                  </a:schemeClr>
                </a:solidFill>
                <a:cs typeface="B Titr" pitchFamily="2" charset="-78"/>
              </a:rPr>
            </a:br>
            <a:r>
              <a:rPr lang="fa-IR" dirty="0" smtClean="0">
                <a:solidFill>
                  <a:schemeClr val="tx1">
                    <a:lumMod val="95000"/>
                    <a:lumOff val="5000"/>
                  </a:schemeClr>
                </a:solidFill>
                <a:cs typeface="B Mitra" panose="00000400000000000000" pitchFamily="2" charset="-78"/>
              </a:rPr>
              <a:t>1-زبان فارسی را کامل‌تر یاد بگیرد؛ واژه های جدید، معانی نو، عناصر ومفاهیم زبانی و...(یادگیری زبان).</a:t>
            </a:r>
            <a:br>
              <a:rPr lang="fa-IR" dirty="0" smtClean="0">
                <a:solidFill>
                  <a:schemeClr val="tx1">
                    <a:lumMod val="95000"/>
                    <a:lumOff val="5000"/>
                  </a:schemeClr>
                </a:solidFill>
                <a:cs typeface="B Mitra" panose="00000400000000000000" pitchFamily="2" charset="-78"/>
              </a:rPr>
            </a:br>
            <a:r>
              <a:rPr lang="fa-IR" dirty="0" smtClean="0">
                <a:solidFill>
                  <a:schemeClr val="tx1">
                    <a:lumMod val="95000"/>
                    <a:lumOff val="5000"/>
                  </a:schemeClr>
                </a:solidFill>
                <a:cs typeface="B Mitra" panose="00000400000000000000" pitchFamily="2" charset="-78"/>
              </a:rPr>
              <a:t/>
            </a:r>
            <a:br>
              <a:rPr lang="fa-IR" dirty="0" smtClean="0">
                <a:solidFill>
                  <a:schemeClr val="tx1">
                    <a:lumMod val="95000"/>
                    <a:lumOff val="5000"/>
                  </a:schemeClr>
                </a:solidFill>
                <a:cs typeface="B Mitra" panose="00000400000000000000" pitchFamily="2" charset="-78"/>
              </a:rPr>
            </a:br>
            <a:r>
              <a:rPr lang="fa-IR" dirty="0" smtClean="0">
                <a:solidFill>
                  <a:schemeClr val="tx1">
                    <a:lumMod val="95000"/>
                    <a:lumOff val="5000"/>
                  </a:schemeClr>
                </a:solidFill>
                <a:cs typeface="B Mitra" panose="00000400000000000000" pitchFamily="2" charset="-78"/>
              </a:rPr>
              <a:t>2-تا اندازه ای درباره ی زبان فارسی دانش آگاهانه پیدا کند.(یادگیری درباره ی زبان).</a:t>
            </a:r>
            <a:br>
              <a:rPr lang="fa-IR" dirty="0" smtClean="0">
                <a:solidFill>
                  <a:schemeClr val="tx1">
                    <a:lumMod val="95000"/>
                    <a:lumOff val="5000"/>
                  </a:schemeClr>
                </a:solidFill>
                <a:cs typeface="B Mitra" panose="00000400000000000000" pitchFamily="2" charset="-78"/>
              </a:rPr>
            </a:br>
            <a:r>
              <a:rPr lang="fa-IR" dirty="0" smtClean="0">
                <a:solidFill>
                  <a:schemeClr val="tx1">
                    <a:lumMod val="95000"/>
                    <a:lumOff val="5000"/>
                  </a:schemeClr>
                </a:solidFill>
                <a:cs typeface="B Mitra" panose="00000400000000000000" pitchFamily="2" charset="-78"/>
              </a:rPr>
              <a:t/>
            </a:r>
            <a:br>
              <a:rPr lang="fa-IR" dirty="0" smtClean="0">
                <a:solidFill>
                  <a:schemeClr val="tx1">
                    <a:lumMod val="95000"/>
                    <a:lumOff val="5000"/>
                  </a:schemeClr>
                </a:solidFill>
                <a:cs typeface="B Mitra" panose="00000400000000000000" pitchFamily="2" charset="-78"/>
              </a:rPr>
            </a:br>
            <a:r>
              <a:rPr lang="fa-IR" dirty="0" smtClean="0">
                <a:solidFill>
                  <a:schemeClr val="tx1">
                    <a:lumMod val="95000"/>
                    <a:lumOff val="5000"/>
                  </a:schemeClr>
                </a:solidFill>
                <a:cs typeface="B Mitra" panose="00000400000000000000" pitchFamily="2" charset="-78"/>
              </a:rPr>
              <a:t>3-ازطریق زبان یادبگیرد ،یعنی باگوش دادن به معلم، با خواندن متون وبانوشتن تکالیف درس های زبانی (املا، انشا،فارسی) و درس های غیرزبانی (ریاضی،علوم و...) رابیاموزد (یادگیری ازطریق زبان).</a:t>
            </a:r>
            <a:endParaRPr lang="fa-IR" dirty="0">
              <a:solidFill>
                <a:schemeClr val="tx1">
                  <a:lumMod val="95000"/>
                  <a:lumOff val="5000"/>
                </a:schemeClr>
              </a:solidFill>
              <a:cs typeface="B Mitra" panose="00000400000000000000" pitchFamily="2" charset="-78"/>
            </a:endParaRPr>
          </a:p>
        </p:txBody>
      </p:sp>
    </p:spTree>
    <p:extLst>
      <p:ext uri="{BB962C8B-B14F-4D97-AF65-F5344CB8AC3E}">
        <p14:creationId xmlns:p14="http://schemas.microsoft.com/office/powerpoint/2010/main" val="2046791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738314" y="285750"/>
            <a:ext cx="8715375" cy="1428750"/>
          </a:xfrm>
        </p:spPr>
        <p:txBody>
          <a:bodyPr rtlCol="0">
            <a:normAutofit fontScale="90000"/>
          </a:bodyPr>
          <a:lstStyle/>
          <a:p>
            <a:pPr>
              <a:defRPr/>
            </a:pPr>
            <a:r>
              <a:rPr lang="fa-IR" b="1" dirty="0" smtClean="0">
                <a:solidFill>
                  <a:schemeClr val="accent5"/>
                </a:solidFill>
                <a:cs typeface="B Arash" panose="00000400000000000000" pitchFamily="2" charset="-78"/>
              </a:rPr>
              <a:t>مهمترین اصول آموزش زبان فارسی به کودکان دبستانی:</a:t>
            </a:r>
            <a:endParaRPr lang="fa-IR" b="1" dirty="0">
              <a:solidFill>
                <a:schemeClr val="accent5"/>
              </a:solidFill>
              <a:cs typeface="B Arash" panose="00000400000000000000" pitchFamily="2" charset="-78"/>
            </a:endParaRPr>
          </a:p>
        </p:txBody>
      </p:sp>
      <p:sp>
        <p:nvSpPr>
          <p:cNvPr id="4" name="Subtitle 3"/>
          <p:cNvSpPr>
            <a:spLocks noGrp="1"/>
          </p:cNvSpPr>
          <p:nvPr>
            <p:ph type="subTitle" idx="1"/>
          </p:nvPr>
        </p:nvSpPr>
        <p:spPr>
          <a:xfrm>
            <a:off x="1524001" y="1714500"/>
            <a:ext cx="9001125" cy="5143500"/>
          </a:xfrm>
        </p:spPr>
        <p:txBody>
          <a:bodyPr rtlCol="0">
            <a:normAutofit/>
          </a:bodyPr>
          <a:lstStyle/>
          <a:p>
            <a:pPr>
              <a:defRPr/>
            </a:pPr>
            <a:r>
              <a:rPr lang="fa-IR" sz="3600" b="1" dirty="0">
                <a:solidFill>
                  <a:schemeClr val="tx1">
                    <a:lumMod val="95000"/>
                    <a:lumOff val="5000"/>
                  </a:schemeClr>
                </a:solidFill>
                <a:cs typeface="B Compset" panose="00000400000000000000" pitchFamily="2" charset="-78"/>
              </a:rPr>
              <a:t>1</a:t>
            </a:r>
            <a:r>
              <a:rPr lang="fa-IR" sz="3400" b="1" dirty="0">
                <a:solidFill>
                  <a:schemeClr val="tx1">
                    <a:lumMod val="95000"/>
                    <a:lumOff val="5000"/>
                  </a:schemeClr>
                </a:solidFill>
                <a:cs typeface="B Compset" panose="00000400000000000000" pitchFamily="2" charset="-78"/>
              </a:rPr>
              <a:t>-درآموزش زبان فارسی بایدبه رشدهمه جانبه ی مهارت های زبانی (گوش دادن،سخن گفتن،خواندن ونوشتن)توجه شود.</a:t>
            </a:r>
          </a:p>
          <a:p>
            <a:pPr>
              <a:defRPr/>
            </a:pPr>
            <a:r>
              <a:rPr lang="fa-IR" sz="3400" b="1" dirty="0">
                <a:solidFill>
                  <a:schemeClr val="tx1">
                    <a:lumMod val="95000"/>
                    <a:lumOff val="5000"/>
                  </a:schemeClr>
                </a:solidFill>
                <a:cs typeface="B Compset" panose="00000400000000000000" pitchFamily="2" charset="-78"/>
              </a:rPr>
              <a:t>2-همانطور که زبان دریادگیری درس های غیر زبانی مؤثر است، محتوا وفعالیت های یاددهی-یادگیری دروس غیر زبانی هم در تقویت «توانش زبانی »و«توانش ارتباطی»مؤثر هستند.</a:t>
            </a:r>
          </a:p>
          <a:p>
            <a:pPr>
              <a:defRPr/>
            </a:pPr>
            <a:r>
              <a:rPr lang="fa-IR" sz="3400" b="1" dirty="0">
                <a:solidFill>
                  <a:schemeClr val="tx1">
                    <a:lumMod val="95000"/>
                    <a:lumOff val="5000"/>
                  </a:schemeClr>
                </a:solidFill>
                <a:cs typeface="B Compset" panose="00000400000000000000" pitchFamily="2" charset="-78"/>
              </a:rPr>
              <a:t>3-مهمترین هدف دردوره دبستان ودرپایه یاول«یادگیری برای خواندن»ودرپایه های بعدی «خواندن برای یادگیری» است.</a:t>
            </a:r>
          </a:p>
          <a:p>
            <a:pPr>
              <a:defRPr/>
            </a:pPr>
            <a:r>
              <a:rPr lang="fa-IR" sz="3400" b="1" dirty="0">
                <a:solidFill>
                  <a:schemeClr val="tx1">
                    <a:lumMod val="95000"/>
                    <a:lumOff val="5000"/>
                  </a:schemeClr>
                </a:solidFill>
                <a:cs typeface="B Compset" panose="00000400000000000000" pitchFamily="2" charset="-78"/>
              </a:rPr>
              <a:t>4-در2سال اول ابتدایی،محور اساسی آموزش مهارتهای زبانی «بازی»است.</a:t>
            </a:r>
          </a:p>
        </p:txBody>
      </p:sp>
    </p:spTree>
    <p:extLst>
      <p:ext uri="{BB962C8B-B14F-4D97-AF65-F5344CB8AC3E}">
        <p14:creationId xmlns:p14="http://schemas.microsoft.com/office/powerpoint/2010/main" val="580051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par>
                                <p:cTn id="11" presetID="41" presetClass="entr" presetSubtype="0" fill="hold" grpId="0" nodeType="withEffect">
                                  <p:stCondLst>
                                    <p:cond delay="0"/>
                                  </p:stCondLst>
                                  <p:iterate type="lt">
                                    <p:tmPct val="10000"/>
                                  </p:iterate>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p:cTn id="13" dur="500" fill="hold"/>
                                        <p:tgtEl>
                                          <p:spTgt spid="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4">
                                            <p:txEl>
                                              <p:pRg st="0" end="0"/>
                                            </p:txEl>
                                          </p:spTgt>
                                        </p:tgtEl>
                                        <p:attrNameLst>
                                          <p:attrName>ppt_y</p:attrName>
                                        </p:attrNameLst>
                                      </p:cBhvr>
                                      <p:tavLst>
                                        <p:tav tm="0">
                                          <p:val>
                                            <p:strVal val="#ppt_y"/>
                                          </p:val>
                                        </p:tav>
                                        <p:tav tm="100000">
                                          <p:val>
                                            <p:strVal val="#ppt_y"/>
                                          </p:val>
                                        </p:tav>
                                      </p:tavLst>
                                    </p:anim>
                                    <p:anim calcmode="lin" valueType="num">
                                      <p:cBhvr>
                                        <p:cTn id="15" dur="500" fill="hold"/>
                                        <p:tgtEl>
                                          <p:spTgt spid="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4">
                                            <p:txEl>
                                              <p:pRg st="0" end="0"/>
                                            </p:txEl>
                                          </p:spTgt>
                                        </p:tgtEl>
                                      </p:cBhvr>
                                    </p:animEffect>
                                  </p:childTnLst>
                                </p:cTn>
                              </p:par>
                              <p:par>
                                <p:cTn id="18" presetID="41" presetClass="entr" presetSubtype="0" fill="hold" grpId="0" nodeType="withEffect">
                                  <p:stCondLst>
                                    <p:cond delay="0"/>
                                  </p:stCondLst>
                                  <p:iterate type="lt">
                                    <p:tmPct val="10000"/>
                                  </p:iterate>
                                  <p:childTnLst>
                                    <p:set>
                                      <p:cBhvr>
                                        <p:cTn id="19" dur="1" fill="hold">
                                          <p:stCondLst>
                                            <p:cond delay="0"/>
                                          </p:stCondLst>
                                        </p:cTn>
                                        <p:tgtEl>
                                          <p:spTgt spid="4">
                                            <p:txEl>
                                              <p:pRg st="1" end="1"/>
                                            </p:txEl>
                                          </p:spTgt>
                                        </p:tgtEl>
                                        <p:attrNameLst>
                                          <p:attrName>style.visibility</p:attrName>
                                        </p:attrNameLst>
                                      </p:cBhvr>
                                      <p:to>
                                        <p:strVal val="visible"/>
                                      </p:to>
                                    </p:set>
                                    <p:anim calcmode="lin" valueType="num">
                                      <p:cBhvr>
                                        <p:cTn id="20" dur="500" fill="hold"/>
                                        <p:tgtEl>
                                          <p:spTgt spid="4">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1" dur="500" fill="hold"/>
                                        <p:tgtEl>
                                          <p:spTgt spid="4">
                                            <p:txEl>
                                              <p:pRg st="1" end="1"/>
                                            </p:txEl>
                                          </p:spTgt>
                                        </p:tgtEl>
                                        <p:attrNameLst>
                                          <p:attrName>ppt_y</p:attrName>
                                        </p:attrNameLst>
                                      </p:cBhvr>
                                      <p:tavLst>
                                        <p:tav tm="0">
                                          <p:val>
                                            <p:strVal val="#ppt_y"/>
                                          </p:val>
                                        </p:tav>
                                        <p:tav tm="100000">
                                          <p:val>
                                            <p:strVal val="#ppt_y"/>
                                          </p:val>
                                        </p:tav>
                                      </p:tavLst>
                                    </p:anim>
                                    <p:anim calcmode="lin" valueType="num">
                                      <p:cBhvr>
                                        <p:cTn id="22" dur="500" fill="hold"/>
                                        <p:tgtEl>
                                          <p:spTgt spid="4">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3" dur="500" fill="hold"/>
                                        <p:tgtEl>
                                          <p:spTgt spid="4">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4" dur="500" tmFilter="0,0; .5, 1; 1, 1"/>
                                        <p:tgtEl>
                                          <p:spTgt spid="4">
                                            <p:txEl>
                                              <p:pRg st="1" end="1"/>
                                            </p:txEl>
                                          </p:spTgt>
                                        </p:tgtEl>
                                      </p:cBhvr>
                                    </p:animEffect>
                                  </p:childTnLst>
                                </p:cTn>
                              </p:par>
                              <p:par>
                                <p:cTn id="25" presetID="41" presetClass="entr" presetSubtype="0" fill="hold" grpId="0" nodeType="withEffect">
                                  <p:stCondLst>
                                    <p:cond delay="0"/>
                                  </p:stCondLst>
                                  <p:iterate type="lt">
                                    <p:tmPct val="10000"/>
                                  </p:iterate>
                                  <p:childTnLst>
                                    <p:set>
                                      <p:cBhvr>
                                        <p:cTn id="26" dur="1" fill="hold">
                                          <p:stCondLst>
                                            <p:cond delay="0"/>
                                          </p:stCondLst>
                                        </p:cTn>
                                        <p:tgtEl>
                                          <p:spTgt spid="4">
                                            <p:txEl>
                                              <p:pRg st="2" end="2"/>
                                            </p:txEl>
                                          </p:spTgt>
                                        </p:tgtEl>
                                        <p:attrNameLst>
                                          <p:attrName>style.visibility</p:attrName>
                                        </p:attrNameLst>
                                      </p:cBhvr>
                                      <p:to>
                                        <p:strVal val="visible"/>
                                      </p:to>
                                    </p:set>
                                    <p:anim calcmode="lin" valueType="num">
                                      <p:cBhvr>
                                        <p:cTn id="27" dur="500" fill="hold"/>
                                        <p:tgtEl>
                                          <p:spTgt spid="4">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8" dur="500" fill="hold"/>
                                        <p:tgtEl>
                                          <p:spTgt spid="4">
                                            <p:txEl>
                                              <p:pRg st="2" end="2"/>
                                            </p:txEl>
                                          </p:spTgt>
                                        </p:tgtEl>
                                        <p:attrNameLst>
                                          <p:attrName>ppt_y</p:attrName>
                                        </p:attrNameLst>
                                      </p:cBhvr>
                                      <p:tavLst>
                                        <p:tav tm="0">
                                          <p:val>
                                            <p:strVal val="#ppt_y"/>
                                          </p:val>
                                        </p:tav>
                                        <p:tav tm="100000">
                                          <p:val>
                                            <p:strVal val="#ppt_y"/>
                                          </p:val>
                                        </p:tav>
                                      </p:tavLst>
                                    </p:anim>
                                    <p:anim calcmode="lin" valueType="num">
                                      <p:cBhvr>
                                        <p:cTn id="29" dur="500" fill="hold"/>
                                        <p:tgtEl>
                                          <p:spTgt spid="4">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0" dur="500" fill="hold"/>
                                        <p:tgtEl>
                                          <p:spTgt spid="4">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1" dur="500" tmFilter="0,0; .5, 1; 1, 1"/>
                                        <p:tgtEl>
                                          <p:spTgt spid="4">
                                            <p:txEl>
                                              <p:pRg st="2" end="2"/>
                                            </p:txEl>
                                          </p:spTgt>
                                        </p:tgtEl>
                                      </p:cBhvr>
                                    </p:animEffect>
                                  </p:childTnLst>
                                </p:cTn>
                              </p:par>
                              <p:par>
                                <p:cTn id="32" presetID="41" presetClass="entr" presetSubtype="0" fill="hold" grpId="0" nodeType="withEffect">
                                  <p:stCondLst>
                                    <p:cond delay="0"/>
                                  </p:stCondLst>
                                  <p:iterate type="lt">
                                    <p:tmPct val="10000"/>
                                  </p:iterate>
                                  <p:childTnLst>
                                    <p:set>
                                      <p:cBhvr>
                                        <p:cTn id="33" dur="1" fill="hold">
                                          <p:stCondLst>
                                            <p:cond delay="0"/>
                                          </p:stCondLst>
                                        </p:cTn>
                                        <p:tgtEl>
                                          <p:spTgt spid="4">
                                            <p:txEl>
                                              <p:pRg st="3" end="3"/>
                                            </p:txEl>
                                          </p:spTgt>
                                        </p:tgtEl>
                                        <p:attrNameLst>
                                          <p:attrName>style.visibility</p:attrName>
                                        </p:attrNameLst>
                                      </p:cBhvr>
                                      <p:to>
                                        <p:strVal val="visible"/>
                                      </p:to>
                                    </p:set>
                                    <p:anim calcmode="lin" valueType="num">
                                      <p:cBhvr>
                                        <p:cTn id="34" dur="500" fill="hold"/>
                                        <p:tgtEl>
                                          <p:spTgt spid="4">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4">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4">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4">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0" y="277813"/>
            <a:ext cx="9144000" cy="6151562"/>
          </a:xfrm>
        </p:spPr>
        <p:txBody>
          <a:bodyPr rtlCol="0">
            <a:normAutofit fontScale="90000"/>
          </a:bodyPr>
          <a:lstStyle/>
          <a:p>
            <a:pPr algn="r">
              <a:defRPr/>
            </a:pPr>
            <a:r>
              <a:rPr lang="fa-IR" b="1" dirty="0" smtClean="0">
                <a:solidFill>
                  <a:schemeClr val="tx1">
                    <a:lumMod val="95000"/>
                    <a:lumOff val="5000"/>
                  </a:schemeClr>
                </a:solidFill>
                <a:cs typeface="B Badr" panose="00000400000000000000" pitchFamily="2" charset="-78"/>
              </a:rPr>
              <a:t>5-درآموزش مهارتهای زبانی دردبستان می بایست «رویکردارتباطی»بر«رویکرددستوری»ترجیح داده شود.</a:t>
            </a:r>
            <a:br>
              <a:rPr lang="fa-IR" b="1" dirty="0" smtClean="0">
                <a:solidFill>
                  <a:schemeClr val="tx1">
                    <a:lumMod val="95000"/>
                    <a:lumOff val="5000"/>
                  </a:schemeClr>
                </a:solidFill>
                <a:cs typeface="B Badr" panose="00000400000000000000" pitchFamily="2" charset="-78"/>
              </a:rPr>
            </a:br>
            <a:r>
              <a:rPr lang="fa-IR" b="1" dirty="0" smtClean="0">
                <a:solidFill>
                  <a:schemeClr val="tx1">
                    <a:lumMod val="95000"/>
                    <a:lumOff val="5000"/>
                  </a:schemeClr>
                </a:solidFill>
                <a:cs typeface="B Badr" panose="00000400000000000000" pitchFamily="2" charset="-78"/>
              </a:rPr>
              <a:t/>
            </a:r>
            <a:br>
              <a:rPr lang="fa-IR" b="1" dirty="0" smtClean="0">
                <a:solidFill>
                  <a:schemeClr val="tx1">
                    <a:lumMod val="95000"/>
                    <a:lumOff val="5000"/>
                  </a:schemeClr>
                </a:solidFill>
                <a:cs typeface="B Badr" panose="00000400000000000000" pitchFamily="2" charset="-78"/>
              </a:rPr>
            </a:br>
            <a:r>
              <a:rPr lang="fa-IR" b="1" dirty="0" smtClean="0">
                <a:solidFill>
                  <a:schemeClr val="tx1">
                    <a:lumMod val="95000"/>
                    <a:lumOff val="5000"/>
                  </a:schemeClr>
                </a:solidFill>
                <a:cs typeface="B Badr" panose="00000400000000000000" pitchFamily="2" charset="-78"/>
              </a:rPr>
              <a:t>6-دردوره ی دبستان،کودک به تقلیدآگاهانه می پردازد بنابراین معلم باید ازخود الگوی زبانی و ارتباطی مناسبی برای شاگردان خود ارایه نماید.</a:t>
            </a:r>
            <a:br>
              <a:rPr lang="fa-IR" b="1" dirty="0" smtClean="0">
                <a:solidFill>
                  <a:schemeClr val="tx1">
                    <a:lumMod val="95000"/>
                    <a:lumOff val="5000"/>
                  </a:schemeClr>
                </a:solidFill>
                <a:cs typeface="B Badr" panose="00000400000000000000" pitchFamily="2" charset="-78"/>
              </a:rPr>
            </a:br>
            <a:r>
              <a:rPr lang="fa-IR" b="1" dirty="0" smtClean="0">
                <a:solidFill>
                  <a:schemeClr val="tx1">
                    <a:lumMod val="95000"/>
                    <a:lumOff val="5000"/>
                  </a:schemeClr>
                </a:solidFill>
                <a:cs typeface="B Badr" panose="00000400000000000000" pitchFamily="2" charset="-78"/>
              </a:rPr>
              <a:t/>
            </a:r>
            <a:br>
              <a:rPr lang="fa-IR" b="1" dirty="0" smtClean="0">
                <a:solidFill>
                  <a:schemeClr val="tx1">
                    <a:lumMod val="95000"/>
                    <a:lumOff val="5000"/>
                  </a:schemeClr>
                </a:solidFill>
                <a:cs typeface="B Badr" panose="00000400000000000000" pitchFamily="2" charset="-78"/>
              </a:rPr>
            </a:br>
            <a:r>
              <a:rPr lang="fa-IR" b="1" dirty="0" smtClean="0">
                <a:solidFill>
                  <a:schemeClr val="tx1">
                    <a:lumMod val="95000"/>
                    <a:lumOff val="5000"/>
                  </a:schemeClr>
                </a:solidFill>
                <a:cs typeface="B Badr" panose="00000400000000000000" pitchFamily="2" charset="-78"/>
              </a:rPr>
              <a:t>7-توجه کافی به اصل تکراروتمرین ودانش آموز محوری راهگشای تسلط کودکان برمهارتهای زبانی است. </a:t>
            </a:r>
            <a:endParaRPr lang="fa-IR" b="1" dirty="0">
              <a:solidFill>
                <a:schemeClr val="tx1">
                  <a:lumMod val="95000"/>
                  <a:lumOff val="5000"/>
                </a:schemeClr>
              </a:solidFill>
              <a:cs typeface="B Badr" panose="00000400000000000000" pitchFamily="2" charset="-78"/>
            </a:endParaRPr>
          </a:p>
        </p:txBody>
      </p:sp>
    </p:spTree>
    <p:extLst>
      <p:ext uri="{BB962C8B-B14F-4D97-AF65-F5344CB8AC3E}">
        <p14:creationId xmlns:p14="http://schemas.microsoft.com/office/powerpoint/2010/main" val="2497639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
            <a:ext cx="9144000" cy="6500813"/>
          </a:xfrm>
        </p:spPr>
        <p:txBody>
          <a:bodyPr rtlCol="0">
            <a:normAutofit fontScale="90000"/>
          </a:bodyPr>
          <a:lstStyle/>
          <a:p>
            <a:pPr algn="r">
              <a:defRPr/>
            </a:pPr>
            <a:r>
              <a:rPr lang="fa-IR" dirty="0" smtClean="0">
                <a:solidFill>
                  <a:schemeClr val="tx1">
                    <a:lumMod val="95000"/>
                    <a:lumOff val="5000"/>
                  </a:schemeClr>
                </a:solidFill>
                <a:cs typeface="B Compset" panose="00000400000000000000" pitchFamily="2" charset="-78"/>
              </a:rPr>
              <a:t>8-همه تصمیمات معلم دراجرای فرایندیاددهی- یادگیری،بایددرخدمت«یادگیری مهارتهای زبانی» باشد.</a:t>
            </a:r>
            <a:br>
              <a:rPr lang="fa-IR" dirty="0" smtClean="0">
                <a:solidFill>
                  <a:schemeClr val="tx1">
                    <a:lumMod val="95000"/>
                    <a:lumOff val="5000"/>
                  </a:schemeClr>
                </a:solidFill>
                <a:cs typeface="B Compset" panose="00000400000000000000" pitchFamily="2" charset="-78"/>
              </a:rPr>
            </a:br>
            <a:r>
              <a:rPr lang="fa-IR" dirty="0" smtClean="0">
                <a:solidFill>
                  <a:schemeClr val="tx1">
                    <a:lumMod val="95000"/>
                    <a:lumOff val="5000"/>
                  </a:schemeClr>
                </a:solidFill>
                <a:cs typeface="B Compset" panose="00000400000000000000" pitchFamily="2" charset="-78"/>
              </a:rPr>
              <a:t/>
            </a:r>
            <a:br>
              <a:rPr lang="fa-IR" dirty="0" smtClean="0">
                <a:solidFill>
                  <a:schemeClr val="tx1">
                    <a:lumMod val="95000"/>
                    <a:lumOff val="5000"/>
                  </a:schemeClr>
                </a:solidFill>
                <a:cs typeface="B Compset" panose="00000400000000000000" pitchFamily="2" charset="-78"/>
              </a:rPr>
            </a:br>
            <a:r>
              <a:rPr lang="fa-IR" dirty="0" smtClean="0">
                <a:solidFill>
                  <a:schemeClr val="tx1">
                    <a:lumMod val="95000"/>
                    <a:lumOff val="5000"/>
                  </a:schemeClr>
                </a:solidFill>
                <a:cs typeface="B Compset" panose="00000400000000000000" pitchFamily="2" charset="-78"/>
              </a:rPr>
              <a:t>9-پرورش روحیه پژوهشگری درخصوص مسایل زبانی راوجهه ی همت خودوشاگردانش قرار دهد.</a:t>
            </a:r>
            <a:br>
              <a:rPr lang="fa-IR" dirty="0" smtClean="0">
                <a:solidFill>
                  <a:schemeClr val="tx1">
                    <a:lumMod val="95000"/>
                    <a:lumOff val="5000"/>
                  </a:schemeClr>
                </a:solidFill>
                <a:cs typeface="B Compset" panose="00000400000000000000" pitchFamily="2" charset="-78"/>
              </a:rPr>
            </a:br>
            <a:r>
              <a:rPr lang="fa-IR" dirty="0" smtClean="0">
                <a:solidFill>
                  <a:schemeClr val="tx1">
                    <a:lumMod val="95000"/>
                    <a:lumOff val="5000"/>
                  </a:schemeClr>
                </a:solidFill>
                <a:cs typeface="B Compset" panose="00000400000000000000" pitchFamily="2" charset="-78"/>
              </a:rPr>
              <a:t/>
            </a:r>
            <a:br>
              <a:rPr lang="fa-IR" dirty="0" smtClean="0">
                <a:solidFill>
                  <a:schemeClr val="tx1">
                    <a:lumMod val="95000"/>
                    <a:lumOff val="5000"/>
                  </a:schemeClr>
                </a:solidFill>
                <a:cs typeface="B Compset" panose="00000400000000000000" pitchFamily="2" charset="-78"/>
              </a:rPr>
            </a:br>
            <a:r>
              <a:rPr lang="fa-IR" dirty="0" smtClean="0">
                <a:solidFill>
                  <a:schemeClr val="tx1">
                    <a:lumMod val="95000"/>
                    <a:lumOff val="5000"/>
                  </a:schemeClr>
                </a:solidFill>
                <a:cs typeface="B Compset" panose="00000400000000000000" pitchFamily="2" charset="-78"/>
              </a:rPr>
              <a:t>10-اصل انعطاف پذیری (روش تدریس پویاو توجه به تفاوت های فردی)درامرزبان آموزی میزان احترام به فردیت کودک واستفاده ازبرنامه ی درسی سازمان یافته نکته ای بسیار حسّاس است.</a:t>
            </a:r>
            <a:endParaRPr lang="fa-IR" dirty="0">
              <a:solidFill>
                <a:schemeClr val="tx1">
                  <a:lumMod val="95000"/>
                  <a:lumOff val="5000"/>
                </a:schemeClr>
              </a:solidFill>
              <a:cs typeface="B Compset" panose="00000400000000000000" pitchFamily="2" charset="-78"/>
            </a:endParaRPr>
          </a:p>
        </p:txBody>
      </p:sp>
    </p:spTree>
    <p:extLst>
      <p:ext uri="{BB962C8B-B14F-4D97-AF65-F5344CB8AC3E}">
        <p14:creationId xmlns:p14="http://schemas.microsoft.com/office/powerpoint/2010/main" val="20832236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chor="t"/>
          <a:lstStyle/>
          <a:p>
            <a:pPr algn="ctr" rtl="1"/>
            <a:r>
              <a:rPr lang="fa-IR" dirty="0" smtClean="0"/>
              <a:t/>
            </a:r>
            <a:br>
              <a:rPr lang="fa-IR" dirty="0" smtClean="0"/>
            </a:br>
            <a:r>
              <a:rPr lang="fa-IR" dirty="0"/>
              <a:t/>
            </a:r>
            <a:br>
              <a:rPr lang="fa-IR" dirty="0"/>
            </a:br>
            <a:r>
              <a:rPr lang="fa-IR" dirty="0" smtClean="0"/>
              <a:t> </a:t>
            </a:r>
            <a:r>
              <a:rPr lang="fa-IR" sz="4800" b="1" dirty="0" smtClean="0">
                <a:cs typeface="B Kourosh" panose="00000400000000000000" pitchFamily="2" charset="-78"/>
              </a:rPr>
              <a:t>با رعایت اصول بهداشتی در جلوگیری از انتقال و انتشار ویروس کرونا،</a:t>
            </a:r>
            <a:br>
              <a:rPr lang="fa-IR" sz="4800" b="1" dirty="0" smtClean="0">
                <a:cs typeface="B Kourosh" panose="00000400000000000000" pitchFamily="2" charset="-78"/>
              </a:rPr>
            </a:br>
            <a:r>
              <a:rPr lang="fa-IR" sz="4800" b="1" dirty="0" smtClean="0">
                <a:cs typeface="B Kourosh" panose="00000400000000000000" pitchFamily="2" charset="-78"/>
              </a:rPr>
              <a:t> حافظ سلامت خود و جامعه باشیم.</a:t>
            </a:r>
            <a:br>
              <a:rPr lang="fa-IR" sz="4800" b="1" dirty="0" smtClean="0">
                <a:cs typeface="B Kourosh" panose="00000400000000000000" pitchFamily="2" charset="-78"/>
              </a:rPr>
            </a:br>
            <a:r>
              <a:rPr lang="fa-IR" sz="4800" b="1" dirty="0">
                <a:cs typeface="B Kourosh" panose="00000400000000000000" pitchFamily="2" charset="-78"/>
              </a:rPr>
              <a:t/>
            </a:r>
            <a:br>
              <a:rPr lang="fa-IR" sz="4800" b="1" dirty="0">
                <a:cs typeface="B Kourosh" panose="00000400000000000000" pitchFamily="2" charset="-78"/>
              </a:rPr>
            </a:br>
            <a:r>
              <a:rPr lang="fa-IR" sz="4800" b="1" dirty="0" smtClean="0">
                <a:cs typeface="B Kourosh" panose="00000400000000000000" pitchFamily="2" charset="-78"/>
              </a:rPr>
              <a:t/>
            </a:r>
            <a:br>
              <a:rPr lang="fa-IR" sz="4800" b="1" dirty="0" smtClean="0">
                <a:cs typeface="B Kourosh" panose="00000400000000000000" pitchFamily="2" charset="-78"/>
              </a:rPr>
            </a:br>
            <a:r>
              <a:rPr lang="fa-IR" sz="4800" b="1" dirty="0">
                <a:cs typeface="B Kourosh" panose="00000400000000000000" pitchFamily="2" charset="-78"/>
              </a:rPr>
              <a:t> </a:t>
            </a:r>
            <a:r>
              <a:rPr lang="fa-IR" sz="4800" b="1" dirty="0" smtClean="0">
                <a:cs typeface="B Kourosh" panose="00000400000000000000" pitchFamily="2" charset="-78"/>
              </a:rPr>
              <a:t>پایان فصل اول  </a:t>
            </a:r>
            <a:endParaRPr lang="fa-IR" sz="4800" b="1" dirty="0">
              <a:cs typeface="B Kourosh" panose="00000400000000000000" pitchFamily="2" charset="-78"/>
            </a:endParaRPr>
          </a:p>
        </p:txBody>
      </p:sp>
      <p:sp>
        <p:nvSpPr>
          <p:cNvPr id="3" name="Date Placeholder 2"/>
          <p:cNvSpPr>
            <a:spLocks noGrp="1"/>
          </p:cNvSpPr>
          <p:nvPr>
            <p:ph type="dt" sz="half" idx="10"/>
          </p:nvPr>
        </p:nvSpPr>
        <p:spPr/>
        <p:txBody>
          <a:bodyPr/>
          <a:lstStyle/>
          <a:p>
            <a:fld id="{916A2B6F-86C0-45A4-8693-1C58F8386306}" type="datetime8">
              <a:rPr lang="fa-IR" smtClean="0"/>
              <a:t>20/آوريل/15</a:t>
            </a:fld>
            <a:endParaRPr lang="fa-IR"/>
          </a:p>
        </p:txBody>
      </p:sp>
      <p:sp>
        <p:nvSpPr>
          <p:cNvPr id="5" name="Slide Number Placeholder 4"/>
          <p:cNvSpPr>
            <a:spLocks noGrp="1"/>
          </p:cNvSpPr>
          <p:nvPr>
            <p:ph type="sldNum" sz="quarter" idx="12"/>
          </p:nvPr>
        </p:nvSpPr>
        <p:spPr/>
        <p:txBody>
          <a:bodyPr/>
          <a:lstStyle/>
          <a:p>
            <a:fld id="{77535CA7-1565-44BB-9AA2-29F710808248}" type="slidenum">
              <a:rPr lang="fa-IR" smtClean="0"/>
              <a:t>19</a:t>
            </a:fld>
            <a:endParaRPr lang="fa-IR"/>
          </a:p>
        </p:txBody>
      </p:sp>
    </p:spTree>
    <p:extLst>
      <p:ext uri="{BB962C8B-B14F-4D97-AF65-F5344CB8AC3E}">
        <p14:creationId xmlns:p14="http://schemas.microsoft.com/office/powerpoint/2010/main" val="820333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38314" y="263235"/>
            <a:ext cx="10051904" cy="1149929"/>
          </a:xfrm>
        </p:spPr>
        <p:txBody>
          <a:bodyPr>
            <a:normAutofit fontScale="90000"/>
          </a:bodyPr>
          <a:lstStyle/>
          <a:p>
            <a:pPr algn="r">
              <a:defRPr/>
            </a:pPr>
            <a:r>
              <a:rPr lang="fa-IR" dirty="0" smtClean="0">
                <a:solidFill>
                  <a:srgbClr val="0070C0"/>
                </a:solidFill>
                <a:cs typeface="B Compset" panose="00000400000000000000" pitchFamily="2" charset="-78"/>
              </a:rPr>
              <a:t>فصل اول: ویژگیهای عمومی زبانهای انسانی</a:t>
            </a:r>
            <a:endParaRPr lang="fa-IR" dirty="0">
              <a:solidFill>
                <a:srgbClr val="0070C0"/>
              </a:solidFill>
              <a:cs typeface="B Koodak" pitchFamily="2" charset="-78"/>
            </a:endParaRPr>
          </a:p>
        </p:txBody>
      </p:sp>
      <p:sp>
        <p:nvSpPr>
          <p:cNvPr id="5" name="Subtitle 4"/>
          <p:cNvSpPr>
            <a:spLocks noGrp="1"/>
          </p:cNvSpPr>
          <p:nvPr>
            <p:ph type="subTitle" idx="1"/>
          </p:nvPr>
        </p:nvSpPr>
        <p:spPr>
          <a:xfrm>
            <a:off x="180109" y="1551708"/>
            <a:ext cx="11804074" cy="5153893"/>
          </a:xfrm>
        </p:spPr>
        <p:txBody>
          <a:bodyPr>
            <a:normAutofit/>
          </a:bodyPr>
          <a:lstStyle/>
          <a:p>
            <a:pPr algn="r">
              <a:defRPr/>
            </a:pPr>
            <a:r>
              <a:rPr lang="fa-IR" sz="3600" b="1" dirty="0">
                <a:solidFill>
                  <a:schemeClr val="tx1">
                    <a:lumMod val="95000"/>
                    <a:lumOff val="5000"/>
                  </a:schemeClr>
                </a:solidFill>
                <a:cs typeface="B Compset" panose="00000400000000000000" pitchFamily="2" charset="-78"/>
              </a:rPr>
              <a:t>1- قوۀنطق وبیان</a:t>
            </a:r>
          </a:p>
          <a:p>
            <a:pPr algn="r">
              <a:defRPr/>
            </a:pPr>
            <a:r>
              <a:rPr lang="fa-IR" sz="3600" b="1" dirty="0">
                <a:solidFill>
                  <a:schemeClr val="tx1">
                    <a:lumMod val="95000"/>
                    <a:lumOff val="5000"/>
                  </a:schemeClr>
                </a:solidFill>
                <a:cs typeface="B Compset" panose="00000400000000000000" pitchFamily="2" charset="-78"/>
              </a:rPr>
              <a:t>2-استفاده ازنشانه:(انواع نشانه :تصویری-طبیعی-وضعی)</a:t>
            </a:r>
          </a:p>
          <a:p>
            <a:pPr algn="r">
              <a:defRPr/>
            </a:pPr>
            <a:r>
              <a:rPr lang="fa-IR" sz="3600" b="1" dirty="0">
                <a:solidFill>
                  <a:schemeClr val="tx1">
                    <a:lumMod val="95000"/>
                    <a:lumOff val="5000"/>
                  </a:schemeClr>
                </a:solidFill>
                <a:cs typeface="B Compset" panose="00000400000000000000" pitchFamily="2" charset="-78"/>
              </a:rPr>
              <a:t>3-قراردادی بودن نشانه های زبانی</a:t>
            </a:r>
          </a:p>
          <a:p>
            <a:pPr algn="r">
              <a:defRPr/>
            </a:pPr>
            <a:r>
              <a:rPr lang="fa-IR" sz="3600" b="1" dirty="0">
                <a:solidFill>
                  <a:schemeClr val="tx1">
                    <a:lumMod val="95000"/>
                    <a:lumOff val="5000"/>
                  </a:schemeClr>
                </a:solidFill>
                <a:cs typeface="B Compset" panose="00000400000000000000" pitchFamily="2" charset="-78"/>
              </a:rPr>
              <a:t>4- جریان برخط مستقیم(یک بعدی بودن زبان)</a:t>
            </a:r>
          </a:p>
          <a:p>
            <a:pPr algn="r">
              <a:defRPr/>
            </a:pPr>
            <a:r>
              <a:rPr lang="fa-IR" sz="3600" b="1" dirty="0">
                <a:solidFill>
                  <a:schemeClr val="tx1">
                    <a:lumMod val="95000"/>
                    <a:lumOff val="5000"/>
                  </a:schemeClr>
                </a:solidFill>
                <a:cs typeface="B Compset" panose="00000400000000000000" pitchFamily="2" charset="-78"/>
              </a:rPr>
              <a:t>5-روابط همنشینی وجانشینی</a:t>
            </a:r>
          </a:p>
          <a:p>
            <a:pPr algn="r">
              <a:defRPr/>
            </a:pPr>
            <a:r>
              <a:rPr lang="fa-IR" sz="3600" b="1" dirty="0">
                <a:solidFill>
                  <a:schemeClr val="tx1">
                    <a:lumMod val="95000"/>
                    <a:lumOff val="5000"/>
                  </a:schemeClr>
                </a:solidFill>
                <a:cs typeface="B Compset" panose="00000400000000000000" pitchFamily="2" charset="-78"/>
              </a:rPr>
              <a:t>6-طرح مندی زبان</a:t>
            </a:r>
          </a:p>
          <a:p>
            <a:pPr algn="r">
              <a:defRPr/>
            </a:pPr>
            <a:r>
              <a:rPr lang="fa-IR" sz="3600" b="1" dirty="0">
                <a:solidFill>
                  <a:schemeClr val="tx1">
                    <a:lumMod val="95000"/>
                    <a:lumOff val="5000"/>
                  </a:schemeClr>
                </a:solidFill>
                <a:cs typeface="B Compset" panose="00000400000000000000" pitchFamily="2" charset="-78"/>
              </a:rPr>
              <a:t>7-عدم وابستگی به زمان ومکان</a:t>
            </a:r>
          </a:p>
          <a:p>
            <a:pPr algn="r">
              <a:defRPr/>
            </a:pPr>
            <a:r>
              <a:rPr lang="fa-IR" sz="3600" b="1" dirty="0">
                <a:solidFill>
                  <a:schemeClr val="tx1">
                    <a:lumMod val="95000"/>
                    <a:lumOff val="5000"/>
                  </a:schemeClr>
                </a:solidFill>
                <a:cs typeface="B Compset" panose="00000400000000000000" pitchFamily="2" charset="-78"/>
              </a:rPr>
              <a:t>8- خلاقیت زبانی</a:t>
            </a:r>
          </a:p>
        </p:txBody>
      </p:sp>
    </p:spTree>
    <p:extLst>
      <p:ext uri="{BB962C8B-B14F-4D97-AF65-F5344CB8AC3E}">
        <p14:creationId xmlns:p14="http://schemas.microsoft.com/office/powerpoint/2010/main" val="5927391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5">
                                            <p:txEl>
                                              <p:pRg st="0" end="0"/>
                                            </p:txEl>
                                          </p:spTgt>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p:cTn id="19"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5">
                                            <p:txEl>
                                              <p:pRg st="1" end="1"/>
                                            </p:txEl>
                                          </p:spTgt>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p:cTn id="25"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28" dur="1000"/>
                                        <p:tgtEl>
                                          <p:spTgt spid="5">
                                            <p:txEl>
                                              <p:pRg st="2" end="2"/>
                                            </p:txEl>
                                          </p:spTgt>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p:cTn id="31"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5">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5">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5">
                                            <p:txEl>
                                              <p:pRg st="3" end="3"/>
                                            </p:txEl>
                                          </p:spTgt>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 calcmode="lin" valueType="num">
                                      <p:cBhvr>
                                        <p:cTn id="37" dur="1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5">
                                            <p:txEl>
                                              <p:pRg st="4" end="4"/>
                                            </p:txEl>
                                          </p:spTgt>
                                        </p:tgtEl>
                                        <p:attrNameLst>
                                          <p:attrName>ppt_h</p:attrName>
                                        </p:attrNameLst>
                                      </p:cBhvr>
                                      <p:tavLst>
                                        <p:tav tm="0">
                                          <p:val>
                                            <p:fltVal val="0"/>
                                          </p:val>
                                        </p:tav>
                                        <p:tav tm="100000">
                                          <p:val>
                                            <p:strVal val="#ppt_h"/>
                                          </p:val>
                                        </p:tav>
                                      </p:tavLst>
                                    </p:anim>
                                    <p:anim calcmode="lin" valueType="num">
                                      <p:cBhvr>
                                        <p:cTn id="39" dur="1000" fill="hold"/>
                                        <p:tgtEl>
                                          <p:spTgt spid="5">
                                            <p:txEl>
                                              <p:pRg st="4" end="4"/>
                                            </p:txEl>
                                          </p:spTgt>
                                        </p:tgtEl>
                                        <p:attrNameLst>
                                          <p:attrName>style.rotation</p:attrName>
                                        </p:attrNameLst>
                                      </p:cBhvr>
                                      <p:tavLst>
                                        <p:tav tm="0">
                                          <p:val>
                                            <p:fltVal val="90"/>
                                          </p:val>
                                        </p:tav>
                                        <p:tav tm="100000">
                                          <p:val>
                                            <p:fltVal val="0"/>
                                          </p:val>
                                        </p:tav>
                                      </p:tavLst>
                                    </p:anim>
                                    <p:animEffect transition="in" filter="fade">
                                      <p:cBhvr>
                                        <p:cTn id="40" dur="1000"/>
                                        <p:tgtEl>
                                          <p:spTgt spid="5">
                                            <p:txEl>
                                              <p:pRg st="4" end="4"/>
                                            </p:txEl>
                                          </p:spTgt>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5">
                                            <p:txEl>
                                              <p:pRg st="5" end="5"/>
                                            </p:txEl>
                                          </p:spTgt>
                                        </p:tgtEl>
                                        <p:attrNameLst>
                                          <p:attrName>style.visibility</p:attrName>
                                        </p:attrNameLst>
                                      </p:cBhvr>
                                      <p:to>
                                        <p:strVal val="visible"/>
                                      </p:to>
                                    </p:set>
                                    <p:anim calcmode="lin" valueType="num">
                                      <p:cBhvr>
                                        <p:cTn id="43" dur="10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4" dur="1000" fill="hold"/>
                                        <p:tgtEl>
                                          <p:spTgt spid="5">
                                            <p:txEl>
                                              <p:pRg st="5" end="5"/>
                                            </p:txEl>
                                          </p:spTgt>
                                        </p:tgtEl>
                                        <p:attrNameLst>
                                          <p:attrName>ppt_h</p:attrName>
                                        </p:attrNameLst>
                                      </p:cBhvr>
                                      <p:tavLst>
                                        <p:tav tm="0">
                                          <p:val>
                                            <p:fltVal val="0"/>
                                          </p:val>
                                        </p:tav>
                                        <p:tav tm="100000">
                                          <p:val>
                                            <p:strVal val="#ppt_h"/>
                                          </p:val>
                                        </p:tav>
                                      </p:tavLst>
                                    </p:anim>
                                    <p:anim calcmode="lin" valueType="num">
                                      <p:cBhvr>
                                        <p:cTn id="45" dur="1000" fill="hold"/>
                                        <p:tgtEl>
                                          <p:spTgt spid="5">
                                            <p:txEl>
                                              <p:pRg st="5" end="5"/>
                                            </p:txEl>
                                          </p:spTgt>
                                        </p:tgtEl>
                                        <p:attrNameLst>
                                          <p:attrName>style.rotation</p:attrName>
                                        </p:attrNameLst>
                                      </p:cBhvr>
                                      <p:tavLst>
                                        <p:tav tm="0">
                                          <p:val>
                                            <p:fltVal val="90"/>
                                          </p:val>
                                        </p:tav>
                                        <p:tav tm="100000">
                                          <p:val>
                                            <p:fltVal val="0"/>
                                          </p:val>
                                        </p:tav>
                                      </p:tavLst>
                                    </p:anim>
                                    <p:animEffect transition="in" filter="fade">
                                      <p:cBhvr>
                                        <p:cTn id="46" dur="1000"/>
                                        <p:tgtEl>
                                          <p:spTgt spid="5">
                                            <p:txEl>
                                              <p:pRg st="5" end="5"/>
                                            </p:txEl>
                                          </p:spTgt>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10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1000" fill="hold"/>
                                        <p:tgtEl>
                                          <p:spTgt spid="5">
                                            <p:txEl>
                                              <p:pRg st="6" end="6"/>
                                            </p:txEl>
                                          </p:spTgt>
                                        </p:tgtEl>
                                        <p:attrNameLst>
                                          <p:attrName>ppt_h</p:attrName>
                                        </p:attrNameLst>
                                      </p:cBhvr>
                                      <p:tavLst>
                                        <p:tav tm="0">
                                          <p:val>
                                            <p:fltVal val="0"/>
                                          </p:val>
                                        </p:tav>
                                        <p:tav tm="100000">
                                          <p:val>
                                            <p:strVal val="#ppt_h"/>
                                          </p:val>
                                        </p:tav>
                                      </p:tavLst>
                                    </p:anim>
                                    <p:anim calcmode="lin" valueType="num">
                                      <p:cBhvr>
                                        <p:cTn id="51" dur="1000" fill="hold"/>
                                        <p:tgtEl>
                                          <p:spTgt spid="5">
                                            <p:txEl>
                                              <p:pRg st="6" end="6"/>
                                            </p:txEl>
                                          </p:spTgt>
                                        </p:tgtEl>
                                        <p:attrNameLst>
                                          <p:attrName>style.rotation</p:attrName>
                                        </p:attrNameLst>
                                      </p:cBhvr>
                                      <p:tavLst>
                                        <p:tav tm="0">
                                          <p:val>
                                            <p:fltVal val="90"/>
                                          </p:val>
                                        </p:tav>
                                        <p:tav tm="100000">
                                          <p:val>
                                            <p:fltVal val="0"/>
                                          </p:val>
                                        </p:tav>
                                      </p:tavLst>
                                    </p:anim>
                                    <p:animEffect transition="in" filter="fade">
                                      <p:cBhvr>
                                        <p:cTn id="52" dur="1000"/>
                                        <p:tgtEl>
                                          <p:spTgt spid="5">
                                            <p:txEl>
                                              <p:pRg st="6" end="6"/>
                                            </p:txEl>
                                          </p:spTgt>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5">
                                            <p:txEl>
                                              <p:pRg st="7" end="7"/>
                                            </p:txEl>
                                          </p:spTgt>
                                        </p:tgtEl>
                                        <p:attrNameLst>
                                          <p:attrName>style.visibility</p:attrName>
                                        </p:attrNameLst>
                                      </p:cBhvr>
                                      <p:to>
                                        <p:strVal val="visible"/>
                                      </p:to>
                                    </p:set>
                                    <p:anim calcmode="lin" valueType="num">
                                      <p:cBhvr>
                                        <p:cTn id="55" dur="10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5">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5">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38544"/>
            <a:ext cx="12192000" cy="6719455"/>
          </a:xfrm>
        </p:spPr>
        <p:txBody>
          <a:bodyPr>
            <a:normAutofit/>
          </a:bodyPr>
          <a:lstStyle/>
          <a:p>
            <a:pPr algn="r"/>
            <a:r>
              <a:rPr lang="fa-IR" sz="3600" b="1" dirty="0">
                <a:solidFill>
                  <a:srgbClr val="0070C0"/>
                </a:solidFill>
                <a:cs typeface="Badr" panose="00000400000000000000" pitchFamily="2" charset="-78"/>
              </a:rPr>
              <a:t>تعریف زبان: </a:t>
            </a:r>
            <a:r>
              <a:rPr lang="fa-IR" sz="2800" dirty="0">
                <a:cs typeface="Badr" panose="00000400000000000000" pitchFamily="2" charset="-78"/>
              </a:rPr>
              <a:t>زبان نظامی است منسجم و نهادی است اجتماعی و استعدادی است فطری و زاینده که سبب تولید یا فهم علائم و کلمه‌ها و جمله‌های تازه بی‌شمار، به وسیله انسان می‌شود و از این راه بین اجتماعات </a:t>
            </a:r>
            <a:r>
              <a:rPr lang="fa-IR" sz="2800" dirty="0" smtClean="0">
                <a:cs typeface="Badr" panose="00000400000000000000" pitchFamily="2" charset="-78"/>
              </a:rPr>
              <a:t>افراد </a:t>
            </a:r>
            <a:r>
              <a:rPr lang="fa-IR" sz="2800" dirty="0">
                <a:cs typeface="Badr" panose="00000400000000000000" pitchFamily="2" charset="-78"/>
              </a:rPr>
              <a:t>بشرارتباط برقرار می‌کند</a:t>
            </a:r>
            <a:r>
              <a:rPr lang="fa-IR" sz="2800" dirty="0" smtClean="0">
                <a:cs typeface="Badr" panose="00000400000000000000" pitchFamily="2" charset="-78"/>
              </a:rPr>
              <a:t>.</a:t>
            </a:r>
          </a:p>
          <a:p>
            <a:pPr algn="r"/>
            <a:r>
              <a:rPr lang="fa-IR" sz="2800" dirty="0" smtClean="0">
                <a:cs typeface="Badr" panose="00000400000000000000" pitchFamily="2" charset="-78"/>
              </a:rPr>
              <a:t>* </a:t>
            </a:r>
            <a:r>
              <a:rPr lang="fa-IR" sz="3600" b="1" dirty="0" smtClean="0">
                <a:solidFill>
                  <a:schemeClr val="accent1">
                    <a:lumMod val="75000"/>
                  </a:schemeClr>
                </a:solidFill>
                <a:cs typeface="Badr" panose="00000400000000000000" pitchFamily="2" charset="-78"/>
              </a:rPr>
              <a:t>ویژگی‌های عمومی زبان‌های انسانی: </a:t>
            </a:r>
            <a:endParaRPr lang="fa-IR" sz="2800" b="1" dirty="0" smtClean="0">
              <a:solidFill>
                <a:schemeClr val="accent1">
                  <a:lumMod val="75000"/>
                </a:schemeClr>
              </a:solidFill>
              <a:cs typeface="Badr" panose="00000400000000000000" pitchFamily="2" charset="-78"/>
            </a:endParaRPr>
          </a:p>
          <a:p>
            <a:pPr algn="r"/>
            <a:r>
              <a:rPr lang="fa-IR" sz="3200" dirty="0" smtClean="0">
                <a:cs typeface="Badr" panose="00000400000000000000" pitchFamily="2" charset="-78"/>
              </a:rPr>
              <a:t> 1- </a:t>
            </a:r>
            <a:r>
              <a:rPr lang="fa-IR" sz="3200" b="1" dirty="0" smtClean="0">
                <a:solidFill>
                  <a:srgbClr val="FFC000"/>
                </a:solidFill>
                <a:cs typeface="Badr" panose="00000400000000000000" pitchFamily="2" charset="-78"/>
              </a:rPr>
              <a:t>استفاده از قوه نطق و بیان</a:t>
            </a:r>
            <a:r>
              <a:rPr lang="fa-IR" sz="3200" dirty="0" smtClean="0">
                <a:cs typeface="Badr" panose="00000400000000000000" pitchFamily="2" charset="-78"/>
              </a:rPr>
              <a:t>: در این بخش بایست گفتار و ذات زبان تمایز قائل شد. </a:t>
            </a:r>
          </a:p>
          <a:p>
            <a:pPr algn="r"/>
            <a:r>
              <a:rPr lang="fa-IR" sz="3200" dirty="0" smtClean="0">
                <a:cs typeface="Badr" panose="00000400000000000000" pitchFamily="2" charset="-78"/>
              </a:rPr>
              <a:t>2- </a:t>
            </a:r>
            <a:r>
              <a:rPr lang="fa-IR" sz="3200" b="1" dirty="0" smtClean="0">
                <a:solidFill>
                  <a:srgbClr val="FFC000"/>
                </a:solidFill>
                <a:cs typeface="Badr" panose="00000400000000000000" pitchFamily="2" charset="-78"/>
              </a:rPr>
              <a:t>استفاده از نشانه</a:t>
            </a:r>
            <a:r>
              <a:rPr lang="fa-IR" sz="3200" dirty="0" smtClean="0">
                <a:cs typeface="Badr" panose="00000400000000000000" pitchFamily="2" charset="-78"/>
              </a:rPr>
              <a:t>: منظور از نشانه « حروف، هجاها، تکواژها و سایر واحدهای زَبَر زنجیره‌ای زبان برای انتقال مفاهیم است که در رسم الخط و نوشتار زبان فارسی نمود پیدا می‌کند. </a:t>
            </a:r>
          </a:p>
          <a:p>
            <a:pPr marL="457200" indent="-457200" algn="r">
              <a:buFont typeface="Arial" panose="020B0604020202020204" pitchFamily="34" charset="0"/>
              <a:buChar char="•"/>
            </a:pPr>
            <a:r>
              <a:rPr lang="fa-IR" sz="3200" dirty="0" smtClean="0">
                <a:solidFill>
                  <a:srgbClr val="0070C0"/>
                </a:solidFill>
                <a:cs typeface="Badr" panose="00000400000000000000" pitchFamily="2" charset="-78"/>
              </a:rPr>
              <a:t>انواع نشانه</a:t>
            </a:r>
            <a:r>
              <a:rPr lang="fa-IR" sz="3200" dirty="0" smtClean="0">
                <a:cs typeface="Badr" panose="00000400000000000000" pitchFamily="2" charset="-78"/>
              </a:rPr>
              <a:t>؛ </a:t>
            </a:r>
            <a:r>
              <a:rPr lang="fa-IR" sz="3200" dirty="0" smtClean="0">
                <a:solidFill>
                  <a:srgbClr val="FF0000"/>
                </a:solidFill>
                <a:cs typeface="Badr" panose="00000400000000000000" pitchFamily="2" charset="-78"/>
              </a:rPr>
              <a:t>نشانه تصویری</a:t>
            </a:r>
            <a:r>
              <a:rPr lang="fa-IR" sz="3200" dirty="0" smtClean="0">
                <a:cs typeface="Badr" panose="00000400000000000000" pitchFamily="2" charset="-78"/>
              </a:rPr>
              <a:t>: نشانه‌ای که میان صورت و مفهوم آن شباهتی عینی و تقلیدی برقرار است. مانند نقش مار که بر خود مار دلالت دارد. </a:t>
            </a:r>
          </a:p>
          <a:p>
            <a:pPr algn="r"/>
            <a:r>
              <a:rPr lang="fa-IR" sz="3200" dirty="0" smtClean="0">
                <a:solidFill>
                  <a:srgbClr val="FF0000"/>
                </a:solidFill>
                <a:cs typeface="Badr" panose="00000400000000000000" pitchFamily="2" charset="-78"/>
              </a:rPr>
              <a:t>نشانه طبیعی یا عقلی</a:t>
            </a:r>
            <a:r>
              <a:rPr lang="fa-IR" sz="3200" dirty="0" smtClean="0">
                <a:cs typeface="Badr" panose="00000400000000000000" pitchFamily="2" charset="-78"/>
              </a:rPr>
              <a:t>: نشانه‌ای که معلول دلالت بر علت می‌کنند. مانند دلالت دود بر آتش.</a:t>
            </a:r>
          </a:p>
          <a:p>
            <a:pPr marL="457200" indent="-457200" algn="r">
              <a:buFont typeface="Arial" panose="020B0604020202020204" pitchFamily="34" charset="0"/>
              <a:buChar char="•"/>
            </a:pPr>
            <a:r>
              <a:rPr lang="fa-IR" sz="3200" dirty="0" smtClean="0">
                <a:solidFill>
                  <a:srgbClr val="FF0000"/>
                </a:solidFill>
                <a:cs typeface="Badr" panose="00000400000000000000" pitchFamily="2" charset="-78"/>
              </a:rPr>
              <a:t>نشانه وضعی و قراردادی: </a:t>
            </a:r>
            <a:r>
              <a:rPr lang="fa-IR" sz="3200" dirty="0" smtClean="0">
                <a:cs typeface="Badr" panose="00000400000000000000" pitchFamily="2" charset="-78"/>
              </a:rPr>
              <a:t>نشانه‌ای میان صورت و مفهوم آن رابطه همجواری و پیوستگی وجود دارد. مانند نشانگی لفظ بر معنا. در نظام زبان میان لفظ و معنا نشانه قراردادی برقرار است. </a:t>
            </a:r>
            <a:endParaRPr lang="fa-IR" sz="3200" dirty="0">
              <a:cs typeface="Badr" panose="00000400000000000000" pitchFamily="2" charset="-78"/>
            </a:endParaRPr>
          </a:p>
        </p:txBody>
      </p:sp>
      <p:sp>
        <p:nvSpPr>
          <p:cNvPr id="4" name="Date Placeholder 3"/>
          <p:cNvSpPr>
            <a:spLocks noGrp="1"/>
          </p:cNvSpPr>
          <p:nvPr>
            <p:ph type="dt" sz="half" idx="10"/>
          </p:nvPr>
        </p:nvSpPr>
        <p:spPr/>
        <p:txBody>
          <a:bodyPr/>
          <a:lstStyle/>
          <a:p>
            <a:fld id="{3E698B2A-57A7-4CC7-9FD1-1239DCCA618C}" type="datetime8">
              <a:rPr lang="fa-IR" smtClean="0"/>
              <a:t>20/آوريل/15</a:t>
            </a:fld>
            <a:endParaRPr lang="fa-IR"/>
          </a:p>
        </p:txBody>
      </p:sp>
      <p:sp>
        <p:nvSpPr>
          <p:cNvPr id="6" name="Slide Number Placeholder 5"/>
          <p:cNvSpPr>
            <a:spLocks noGrp="1"/>
          </p:cNvSpPr>
          <p:nvPr>
            <p:ph type="sldNum" sz="quarter" idx="12"/>
          </p:nvPr>
        </p:nvSpPr>
        <p:spPr/>
        <p:txBody>
          <a:bodyPr/>
          <a:lstStyle/>
          <a:p>
            <a:fld id="{77535CA7-1565-44BB-9AA2-29F710808248}" type="slidenum">
              <a:rPr lang="fa-IR" smtClean="0"/>
              <a:t>3</a:t>
            </a:fld>
            <a:endParaRPr lang="fa-IR"/>
          </a:p>
        </p:txBody>
      </p:sp>
    </p:spTree>
    <p:extLst>
      <p:ext uri="{BB962C8B-B14F-4D97-AF65-F5344CB8AC3E}">
        <p14:creationId xmlns:p14="http://schemas.microsoft.com/office/powerpoint/2010/main" val="392880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031" y="167004"/>
            <a:ext cx="11990231" cy="6600190"/>
          </a:xfrm>
        </p:spPr>
        <p:txBody>
          <a:bodyPr anchor="t">
            <a:normAutofit/>
          </a:bodyPr>
          <a:lstStyle/>
          <a:p>
            <a:pPr algn="r">
              <a:lnSpc>
                <a:spcPct val="100000"/>
              </a:lnSpc>
            </a:pPr>
            <a:r>
              <a:rPr lang="fa-IR" sz="2800" dirty="0" smtClean="0">
                <a:cs typeface="Badr" panose="00000400000000000000" pitchFamily="2" charset="-78"/>
              </a:rPr>
              <a:t>3- </a:t>
            </a:r>
            <a:r>
              <a:rPr lang="fa-IR" sz="2800" b="1" dirty="0" smtClean="0">
                <a:solidFill>
                  <a:srgbClr val="FFC000"/>
                </a:solidFill>
                <a:cs typeface="Badr" panose="00000400000000000000" pitchFamily="2" charset="-78"/>
              </a:rPr>
              <a:t>قراردادی بودن نشانه‌های زبانی</a:t>
            </a:r>
            <a:r>
              <a:rPr lang="fa-IR" sz="2800" dirty="0" smtClean="0">
                <a:cs typeface="Badr" panose="00000400000000000000" pitchFamily="2" charset="-78"/>
              </a:rPr>
              <a:t>: در این زمینه گروهی از زبا‌ن‌شناسان و فیلسوفان به قراردادی بودن (مانند افلاطون) و عده‌ای ـ چون ارسطو ـ به طبیعی بودن ارتباط میان صورت و معنای نشانه‌ها و عناصر زبانی معتقد هستند. </a:t>
            </a:r>
            <a:br>
              <a:rPr lang="fa-IR" sz="2800" dirty="0" smtClean="0">
                <a:cs typeface="Badr" panose="00000400000000000000" pitchFamily="2" charset="-78"/>
              </a:rPr>
            </a:br>
            <a:r>
              <a:rPr lang="fa-IR" sz="2800" dirty="0" smtClean="0">
                <a:cs typeface="Badr" panose="00000400000000000000" pitchFamily="2" charset="-78"/>
              </a:rPr>
              <a:t>4- </a:t>
            </a:r>
            <a:r>
              <a:rPr lang="fa-IR" sz="2800" b="1" dirty="0" smtClean="0">
                <a:solidFill>
                  <a:srgbClr val="FFC000"/>
                </a:solidFill>
                <a:cs typeface="Badr" panose="00000400000000000000" pitchFamily="2" charset="-78"/>
              </a:rPr>
              <a:t>جریان داشتن بر خط مستقیم</a:t>
            </a:r>
            <a:r>
              <a:rPr lang="fa-IR" sz="2800" dirty="0" smtClean="0">
                <a:solidFill>
                  <a:srgbClr val="FFC000"/>
                </a:solidFill>
                <a:cs typeface="Badr" panose="00000400000000000000" pitchFamily="2" charset="-78"/>
              </a:rPr>
              <a:t>( یک بعدی بودن زبان): </a:t>
            </a:r>
            <a:r>
              <a:rPr lang="fa-IR" sz="2800" dirty="0" smtClean="0">
                <a:cs typeface="Badr" panose="00000400000000000000" pitchFamily="2" charset="-78"/>
              </a:rPr>
              <a:t>زبان در وجه گفتاری در «خط زمان» و در وجه نوشتاری در «خط مکان» جریان دارد و این جریان یک سویه است. در واقع مصدر و منشأ زبان است و گفتار و نوشتار در ارتباطی یک‌سویه از آن متأثر می‌شوند. این بدین معنا است که عناصر زبانی اعم از عناصر آوایی، صرفی و نحوی و کلامی مانند حلقه‌های زنجیر، به صورتی متوالی و در پی هم می‌آیند.</a:t>
            </a:r>
            <a:br>
              <a:rPr lang="fa-IR" sz="2800" dirty="0" smtClean="0">
                <a:cs typeface="Badr" panose="00000400000000000000" pitchFamily="2" charset="-78"/>
              </a:rPr>
            </a:br>
            <a:r>
              <a:rPr lang="fa-IR" sz="2800" dirty="0">
                <a:cs typeface="Badr" panose="00000400000000000000" pitchFamily="2" charset="-78"/>
              </a:rPr>
              <a:t/>
            </a:r>
            <a:br>
              <a:rPr lang="fa-IR" sz="2800" dirty="0">
                <a:cs typeface="Badr" panose="00000400000000000000" pitchFamily="2" charset="-78"/>
              </a:rPr>
            </a:br>
            <a:r>
              <a:rPr lang="fa-IR" sz="2800" dirty="0" smtClean="0">
                <a:cs typeface="Badr" panose="00000400000000000000" pitchFamily="2" charset="-78"/>
              </a:rPr>
              <a:t>5- </a:t>
            </a:r>
            <a:r>
              <a:rPr lang="fa-IR" sz="2800" b="1" dirty="0" smtClean="0">
                <a:solidFill>
                  <a:srgbClr val="FFC000"/>
                </a:solidFill>
                <a:cs typeface="Badr" panose="00000400000000000000" pitchFamily="2" charset="-78"/>
              </a:rPr>
              <a:t>روابط هم‌نشینی و جانشینی</a:t>
            </a:r>
            <a:r>
              <a:rPr lang="fa-IR" sz="2800" dirty="0" smtClean="0">
                <a:solidFill>
                  <a:srgbClr val="FFC000"/>
                </a:solidFill>
                <a:cs typeface="Badr" panose="00000400000000000000" pitchFamily="2" charset="-78"/>
              </a:rPr>
              <a:t>: </a:t>
            </a:r>
            <a:r>
              <a:rPr lang="fa-IR" sz="2800" dirty="0" smtClean="0">
                <a:cs typeface="Badr" panose="00000400000000000000" pitchFamily="2" charset="-78"/>
              </a:rPr>
              <a:t>منظور از روابط هم‌نشینی، روابط آوائی، صرفی و نحوی موجود در میان عناصر سازنده کلمه و جمله و کلام است. مثلاً در سطح آوائی واژه «من» از ترکیب صامت «م» + مصوت «   َ » + صامت</a:t>
            </a:r>
            <a:br>
              <a:rPr lang="fa-IR" sz="2800" dirty="0" smtClean="0">
                <a:cs typeface="Badr" panose="00000400000000000000" pitchFamily="2" charset="-78"/>
              </a:rPr>
            </a:br>
            <a:r>
              <a:rPr lang="fa-IR" sz="2800" dirty="0" smtClean="0">
                <a:cs typeface="Badr" panose="00000400000000000000" pitchFamily="2" charset="-78"/>
              </a:rPr>
              <a:t>«ن» ساخته می‌شود و در حوزه صرفی کلمات از زنجیره تکواژها و در زمینه نحوی نیز رشته‌ای تکواژها، واژه‌ها و گروه‌ها به ساخت جملات می‌انجامد. </a:t>
            </a:r>
            <a:br>
              <a:rPr lang="fa-IR" sz="2800" dirty="0" smtClean="0">
                <a:cs typeface="Badr" panose="00000400000000000000" pitchFamily="2" charset="-78"/>
              </a:rPr>
            </a:br>
            <a:r>
              <a:rPr lang="fa-IR" sz="2800" dirty="0" smtClean="0">
                <a:cs typeface="Badr" panose="00000400000000000000" pitchFamily="2" charset="-78"/>
              </a:rPr>
              <a:t>* رابطه جانشینی به روابط عناصر حاضر( منظور از عناصر همان حروف، تکواژها، واژه‌ها و گروه‌های سازنده) و عناصر غایب اطلاق می‌گردد که از این طریق زبان قدرت زایایی و آفرینش کلمات و جملات تازه را پیدا می‌کند. </a:t>
            </a:r>
            <a:endParaRPr lang="fa-IR" sz="2800" dirty="0">
              <a:cs typeface="Badr" panose="00000400000000000000" pitchFamily="2" charset="-78"/>
            </a:endParaRPr>
          </a:p>
        </p:txBody>
      </p:sp>
      <p:sp>
        <p:nvSpPr>
          <p:cNvPr id="3" name="Text Placeholder 2"/>
          <p:cNvSpPr>
            <a:spLocks noGrp="1"/>
          </p:cNvSpPr>
          <p:nvPr>
            <p:ph type="body" idx="1"/>
          </p:nvPr>
        </p:nvSpPr>
        <p:spPr>
          <a:xfrm flipV="1">
            <a:off x="308610" y="6721475"/>
            <a:ext cx="11670030" cy="45719"/>
          </a:xfrm>
        </p:spPr>
        <p:txBody>
          <a:bodyPr>
            <a:normAutofit fontScale="25000" lnSpcReduction="20000"/>
          </a:bodyPr>
          <a:lstStyle/>
          <a:p>
            <a:endParaRPr lang="fa-IR" dirty="0"/>
          </a:p>
        </p:txBody>
      </p:sp>
      <p:sp>
        <p:nvSpPr>
          <p:cNvPr id="4" name="Date Placeholder 3"/>
          <p:cNvSpPr>
            <a:spLocks noGrp="1"/>
          </p:cNvSpPr>
          <p:nvPr>
            <p:ph type="dt" sz="half" idx="10"/>
          </p:nvPr>
        </p:nvSpPr>
        <p:spPr/>
        <p:txBody>
          <a:bodyPr/>
          <a:lstStyle/>
          <a:p>
            <a:fld id="{6B04320D-87C4-4823-A90A-46C65DE79DC1}" type="datetime8">
              <a:rPr lang="fa-IR" smtClean="0"/>
              <a:t>20/آوريل/15</a:t>
            </a:fld>
            <a:endParaRPr lang="fa-IR"/>
          </a:p>
        </p:txBody>
      </p:sp>
      <p:sp>
        <p:nvSpPr>
          <p:cNvPr id="6" name="Slide Number Placeholder 5"/>
          <p:cNvSpPr>
            <a:spLocks noGrp="1"/>
          </p:cNvSpPr>
          <p:nvPr>
            <p:ph type="sldNum" sz="quarter" idx="12"/>
          </p:nvPr>
        </p:nvSpPr>
        <p:spPr/>
        <p:txBody>
          <a:bodyPr/>
          <a:lstStyle/>
          <a:p>
            <a:fld id="{77535CA7-1565-44BB-9AA2-29F710808248}" type="slidenum">
              <a:rPr lang="fa-IR" smtClean="0"/>
              <a:t>4</a:t>
            </a:fld>
            <a:endParaRPr lang="fa-IR" dirty="0"/>
          </a:p>
        </p:txBody>
      </p:sp>
      <p:cxnSp>
        <p:nvCxnSpPr>
          <p:cNvPr id="8" name="Straight Connector 7"/>
          <p:cNvCxnSpPr/>
          <p:nvPr/>
        </p:nvCxnSpPr>
        <p:spPr>
          <a:xfrm>
            <a:off x="1442434" y="4198513"/>
            <a:ext cx="257578" cy="1288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0782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05" y="154546"/>
            <a:ext cx="11784168" cy="6566929"/>
          </a:xfrm>
        </p:spPr>
        <p:txBody>
          <a:bodyPr anchor="t">
            <a:normAutofit/>
          </a:bodyPr>
          <a:lstStyle/>
          <a:p>
            <a:pPr algn="r">
              <a:lnSpc>
                <a:spcPct val="100000"/>
              </a:lnSpc>
            </a:pPr>
            <a:r>
              <a:rPr lang="fa-IR" sz="2800" dirty="0" smtClean="0">
                <a:cs typeface="B Badr" panose="00000400000000000000" pitchFamily="2" charset="-78"/>
              </a:rPr>
              <a:t>6- </a:t>
            </a:r>
            <a:r>
              <a:rPr lang="fa-IR" sz="2800" b="1" dirty="0" smtClean="0">
                <a:solidFill>
                  <a:srgbClr val="FFC000"/>
                </a:solidFill>
                <a:cs typeface="B Badr" panose="00000400000000000000" pitchFamily="2" charset="-78"/>
              </a:rPr>
              <a:t>طرح‌مندی زبان</a:t>
            </a:r>
            <a:r>
              <a:rPr lang="fa-IR" sz="2800" dirty="0" smtClean="0">
                <a:cs typeface="B Badr" panose="00000400000000000000" pitchFamily="2" charset="-78"/>
              </a:rPr>
              <a:t>: از مهم‌ترین ویژگی زبان انسانی طرح‌مندی آن است. به این معنی که انسان با یادگیری چند عنصر محدود( تعدادی از حروف، آواها) با تکیه بر ویژگی نظام‌مند بودن زبان قادر به ساخت کلمات و جملات می‌گردد و نیز بر همین اساس است که می‌توان درجه موفقیت معلم و شاگرد را در پیشبرد اهداف برنامه افزایش داد. این امر مستلزم پذیرش این نکته است که زبانها از جمله زبان فارسی، مجموعه‌ای پراکنده از آواها، واژه‌ها و جمله‌ها نیست، بلکه شبکه‌ای است از عناصر و روابط که بر روی هم نظام زبان را به وجود می‌آورند.</a:t>
            </a:r>
            <a:br>
              <a:rPr lang="fa-IR" sz="2800" dirty="0" smtClean="0">
                <a:cs typeface="B Badr" panose="00000400000000000000" pitchFamily="2" charset="-78"/>
              </a:rPr>
            </a:br>
            <a:r>
              <a:rPr lang="fa-IR" sz="2800" dirty="0">
                <a:cs typeface="B Badr" panose="00000400000000000000" pitchFamily="2" charset="-78"/>
              </a:rPr>
              <a:t/>
            </a:r>
            <a:br>
              <a:rPr lang="fa-IR" sz="2800" dirty="0">
                <a:cs typeface="B Badr" panose="00000400000000000000" pitchFamily="2" charset="-78"/>
              </a:rPr>
            </a:br>
            <a:r>
              <a:rPr lang="fa-IR" sz="2800" dirty="0" smtClean="0">
                <a:cs typeface="B Badr" panose="00000400000000000000" pitchFamily="2" charset="-78"/>
              </a:rPr>
              <a:t>7- </a:t>
            </a:r>
            <a:r>
              <a:rPr lang="fa-IR" sz="2800" b="1" dirty="0" smtClean="0">
                <a:solidFill>
                  <a:srgbClr val="FFC000"/>
                </a:solidFill>
                <a:cs typeface="B Badr" panose="00000400000000000000" pitchFamily="2" charset="-78"/>
              </a:rPr>
              <a:t>عدم وابستگی به زمان و مکان</a:t>
            </a:r>
            <a:r>
              <a:rPr lang="fa-IR" sz="2800" dirty="0" smtClean="0">
                <a:solidFill>
                  <a:srgbClr val="FFC000"/>
                </a:solidFill>
                <a:cs typeface="B Badr" panose="00000400000000000000" pitchFamily="2" charset="-78"/>
              </a:rPr>
              <a:t>: </a:t>
            </a:r>
            <a:r>
              <a:rPr lang="fa-IR" sz="2800" dirty="0" smtClean="0">
                <a:cs typeface="B Badr" panose="00000400000000000000" pitchFamily="2" charset="-78"/>
              </a:rPr>
              <a:t>از ویژگی‌های دیگر زبان‌های انسانی، آزاد بودن از قید زمان و مکان است. انسانها با استفاده از زبان خود می‌توانند فراتر از زمان و مکان حاضر سخن بگویند. این ویژگی زبان به استفاده از تجارب گذشتگان، انتقال تجارب و اطلاعات به آیندگان و در نتیجه به فرهنگ سازی و بقا و توسعه تمدن بشری انجامیده است. </a:t>
            </a:r>
            <a:br>
              <a:rPr lang="fa-IR" sz="2800" dirty="0" smtClean="0">
                <a:cs typeface="B Badr" panose="00000400000000000000" pitchFamily="2" charset="-78"/>
              </a:rPr>
            </a:br>
            <a:r>
              <a:rPr lang="fa-IR" sz="2800" dirty="0">
                <a:cs typeface="B Badr" panose="00000400000000000000" pitchFamily="2" charset="-78"/>
              </a:rPr>
              <a:t/>
            </a:r>
            <a:br>
              <a:rPr lang="fa-IR" sz="2800" dirty="0">
                <a:cs typeface="B Badr" panose="00000400000000000000" pitchFamily="2" charset="-78"/>
              </a:rPr>
            </a:br>
            <a:r>
              <a:rPr lang="fa-IR" sz="2800" dirty="0" smtClean="0">
                <a:cs typeface="B Badr" panose="00000400000000000000" pitchFamily="2" charset="-78"/>
              </a:rPr>
              <a:t>8- </a:t>
            </a:r>
            <a:r>
              <a:rPr lang="fa-IR" sz="2800" b="1" dirty="0" smtClean="0">
                <a:solidFill>
                  <a:srgbClr val="FFC000"/>
                </a:solidFill>
                <a:cs typeface="B Badr" panose="00000400000000000000" pitchFamily="2" charset="-78"/>
              </a:rPr>
              <a:t>خلاقیت زبانی: </a:t>
            </a:r>
            <a:r>
              <a:rPr lang="fa-IR" sz="2800" dirty="0" smtClean="0">
                <a:cs typeface="B Badr" panose="00000400000000000000" pitchFamily="2" charset="-78"/>
              </a:rPr>
              <a:t>زبان‌های انسانی برخلاف دیگر نظام‌های ارتباطی دارای این ویژگی منحصر به فرد هستند که انسان را قادر می‌سازند برای تولید و درک پیام‌های نامحدود در موقعیت‌های مختلف زمانی، مکانی و روابط و شرایط اجتماعی متفاوت از قوایی نامحدود برخوردار باشند که این توان نامحدود را به اصطلاح «خلاقیت» می‌نامند. توانایی ساخت تعداد نامحدودی از جملات با استفاده از محدود واژگان، حروف و واج‌ها. </a:t>
            </a:r>
            <a:r>
              <a:rPr lang="fa-IR" sz="2800" b="1" dirty="0" smtClean="0">
                <a:cs typeface="B Badr" panose="00000400000000000000" pitchFamily="2" charset="-78"/>
              </a:rPr>
              <a:t> </a:t>
            </a:r>
            <a:endParaRPr lang="fa-IR" sz="2800" b="1" dirty="0">
              <a:cs typeface="B Badr" panose="00000400000000000000" pitchFamily="2" charset="-78"/>
            </a:endParaRPr>
          </a:p>
        </p:txBody>
      </p:sp>
      <p:sp>
        <p:nvSpPr>
          <p:cNvPr id="3" name="Date Placeholder 2"/>
          <p:cNvSpPr>
            <a:spLocks noGrp="1"/>
          </p:cNvSpPr>
          <p:nvPr>
            <p:ph type="dt" sz="half" idx="10"/>
          </p:nvPr>
        </p:nvSpPr>
        <p:spPr/>
        <p:txBody>
          <a:bodyPr/>
          <a:lstStyle/>
          <a:p>
            <a:fld id="{916A2B6F-86C0-45A4-8693-1C58F8386306}" type="datetime8">
              <a:rPr lang="fa-IR" smtClean="0"/>
              <a:t>20/آوريل/15</a:t>
            </a:fld>
            <a:endParaRPr lang="fa-IR"/>
          </a:p>
        </p:txBody>
      </p:sp>
      <p:sp>
        <p:nvSpPr>
          <p:cNvPr id="5" name="Slide Number Placeholder 4"/>
          <p:cNvSpPr>
            <a:spLocks noGrp="1"/>
          </p:cNvSpPr>
          <p:nvPr>
            <p:ph type="sldNum" sz="quarter" idx="12"/>
          </p:nvPr>
        </p:nvSpPr>
        <p:spPr/>
        <p:txBody>
          <a:bodyPr/>
          <a:lstStyle/>
          <a:p>
            <a:fld id="{77535CA7-1565-44BB-9AA2-29F710808248}" type="slidenum">
              <a:rPr lang="fa-IR" smtClean="0"/>
              <a:t>5</a:t>
            </a:fld>
            <a:endParaRPr lang="fa-IR"/>
          </a:p>
        </p:txBody>
      </p:sp>
    </p:spTree>
    <p:extLst>
      <p:ext uri="{BB962C8B-B14F-4D97-AF65-F5344CB8AC3E}">
        <p14:creationId xmlns:p14="http://schemas.microsoft.com/office/powerpoint/2010/main" val="191147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65125"/>
            <a:ext cx="11540836" cy="5869420"/>
          </a:xfrm>
        </p:spPr>
        <p:txBody>
          <a:bodyPr anchor="t"/>
          <a:lstStyle/>
          <a:p>
            <a:pPr algn="ctr"/>
            <a:r>
              <a:rPr lang="fa-IR" dirty="0" smtClean="0"/>
              <a:t/>
            </a:r>
            <a:br>
              <a:rPr lang="fa-IR" dirty="0" smtClean="0"/>
            </a:br>
            <a:r>
              <a:rPr lang="fa-IR" dirty="0" smtClean="0"/>
              <a:t/>
            </a:r>
            <a:br>
              <a:rPr lang="fa-IR" dirty="0" smtClean="0"/>
            </a:br>
            <a:r>
              <a:rPr lang="fa-IR" sz="13800" dirty="0" smtClean="0">
                <a:solidFill>
                  <a:schemeClr val="accent4">
                    <a:lumMod val="50000"/>
                  </a:schemeClr>
                </a:solidFill>
                <a:cs typeface="B Arash" panose="00000400000000000000" pitchFamily="2" charset="-78"/>
              </a:rPr>
              <a:t>نقش‌های زبانی:</a:t>
            </a:r>
            <a:endParaRPr lang="fa-IR" sz="13800" dirty="0">
              <a:solidFill>
                <a:schemeClr val="accent4">
                  <a:lumMod val="50000"/>
                </a:schemeClr>
              </a:solidFill>
              <a:cs typeface="B Arash" panose="00000400000000000000" pitchFamily="2" charset="-78"/>
            </a:endParaRPr>
          </a:p>
        </p:txBody>
      </p:sp>
      <p:sp>
        <p:nvSpPr>
          <p:cNvPr id="3" name="Date Placeholder 2"/>
          <p:cNvSpPr>
            <a:spLocks noGrp="1"/>
          </p:cNvSpPr>
          <p:nvPr>
            <p:ph type="dt" sz="half" idx="10"/>
          </p:nvPr>
        </p:nvSpPr>
        <p:spPr/>
        <p:txBody>
          <a:bodyPr/>
          <a:lstStyle/>
          <a:p>
            <a:fld id="{916A2B6F-86C0-45A4-8693-1C58F8386306}" type="datetime8">
              <a:rPr lang="fa-IR" smtClean="0"/>
              <a:t>20/آوريل/15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77535CA7-1565-44BB-9AA2-29F710808248}" type="slidenum">
              <a:rPr lang="fa-IR" smtClean="0"/>
              <a:t>6</a:t>
            </a:fld>
            <a:endParaRPr lang="fa-IR"/>
          </a:p>
        </p:txBody>
      </p:sp>
    </p:spTree>
    <p:extLst>
      <p:ext uri="{BB962C8B-B14F-4D97-AF65-F5344CB8AC3E}">
        <p14:creationId xmlns:p14="http://schemas.microsoft.com/office/powerpoint/2010/main" val="2239991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36" y="166256"/>
            <a:ext cx="11956474" cy="6555220"/>
          </a:xfrm>
        </p:spPr>
        <p:txBody>
          <a:bodyPr anchor="t"/>
          <a:lstStyle/>
          <a:p>
            <a:pPr algn="r" rtl="0"/>
            <a:r>
              <a:rPr lang="fa-IR" b="1" dirty="0" smtClean="0">
                <a:latin typeface="AngsanaUPC" panose="02020603050405020304" pitchFamily="18" charset="-34"/>
                <a:cs typeface="B Compset" panose="00000400000000000000" pitchFamily="2" charset="-78"/>
              </a:rPr>
              <a:t/>
            </a:r>
            <a:br>
              <a:rPr lang="fa-IR" b="1" dirty="0" smtClean="0">
                <a:latin typeface="AngsanaUPC" panose="02020603050405020304" pitchFamily="18" charset="-34"/>
                <a:cs typeface="B Compset" panose="00000400000000000000" pitchFamily="2" charset="-78"/>
              </a:rPr>
            </a:br>
            <a:r>
              <a:rPr lang="fa-IR" sz="3600" b="1" dirty="0" smtClean="0">
                <a:latin typeface="AngsanaUPC" panose="02020603050405020304" pitchFamily="18" charset="-34"/>
                <a:cs typeface="B Compset" panose="00000400000000000000" pitchFamily="2" charset="-78"/>
              </a:rPr>
              <a:t>الف) </a:t>
            </a:r>
            <a:r>
              <a:rPr lang="fa-IR" sz="3600" b="1" dirty="0" smtClean="0">
                <a:solidFill>
                  <a:schemeClr val="accent2"/>
                </a:solidFill>
                <a:latin typeface="AngsanaUPC" panose="02020603050405020304" pitchFamily="18" charset="-34"/>
                <a:cs typeface="B Compset" panose="00000400000000000000" pitchFamily="2" charset="-78"/>
              </a:rPr>
              <a:t>نقش ارتباطی: </a:t>
            </a:r>
            <a:r>
              <a:rPr lang="fa-IR" sz="3200" dirty="0" smtClean="0">
                <a:latin typeface="AngsanaUPC" panose="02020603050405020304" pitchFamily="18" charset="-34"/>
                <a:cs typeface="B Compset" panose="00000400000000000000" pitchFamily="2" charset="-78"/>
              </a:rPr>
              <a:t>نخستین و اساسی‌ترین نقش زبان ایجاد ارتباط بین انسانها است.</a:t>
            </a:r>
            <a:r>
              <a:rPr lang="fa-IR" sz="3600" dirty="0" smtClean="0">
                <a:latin typeface="AngsanaUPC" panose="02020603050405020304" pitchFamily="18" charset="-34"/>
                <a:cs typeface="B Compset" panose="00000400000000000000" pitchFamily="2" charset="-78"/>
              </a:rPr>
              <a:t/>
            </a:r>
            <a:br>
              <a:rPr lang="fa-IR" sz="3600" dirty="0" smtClean="0">
                <a:latin typeface="AngsanaUPC" panose="02020603050405020304" pitchFamily="18" charset="-34"/>
                <a:cs typeface="B Compset" panose="00000400000000000000" pitchFamily="2" charset="-78"/>
              </a:rPr>
            </a:br>
            <a:r>
              <a:rPr lang="fa-IR" sz="3600" dirty="0">
                <a:latin typeface="AngsanaUPC" panose="02020603050405020304" pitchFamily="18" charset="-34"/>
                <a:cs typeface="B Compset" panose="00000400000000000000" pitchFamily="2" charset="-78"/>
              </a:rPr>
              <a:t/>
            </a:r>
            <a:br>
              <a:rPr lang="fa-IR" sz="3600" dirty="0">
                <a:latin typeface="AngsanaUPC" panose="02020603050405020304" pitchFamily="18" charset="-34"/>
                <a:cs typeface="B Compset" panose="00000400000000000000" pitchFamily="2" charset="-78"/>
              </a:rPr>
            </a:br>
            <a:r>
              <a:rPr lang="fa-IR" sz="3600" dirty="0" smtClean="0">
                <a:latin typeface="AngsanaUPC" panose="02020603050405020304" pitchFamily="18" charset="-34"/>
                <a:cs typeface="B Compset" panose="00000400000000000000" pitchFamily="2" charset="-78"/>
              </a:rPr>
              <a:t>ب) </a:t>
            </a:r>
            <a:r>
              <a:rPr lang="fa-IR" sz="3600" dirty="0" smtClean="0">
                <a:solidFill>
                  <a:schemeClr val="accent2"/>
                </a:solidFill>
                <a:latin typeface="AngsanaUPC" panose="02020603050405020304" pitchFamily="18" charset="-34"/>
                <a:cs typeface="B Compset" panose="00000400000000000000" pitchFamily="2" charset="-78"/>
              </a:rPr>
              <a:t>تکیه‌گاه اندیشه: </a:t>
            </a:r>
            <a:r>
              <a:rPr lang="fa-IR" sz="3200" dirty="0" smtClean="0">
                <a:latin typeface="AngsanaUPC" panose="02020603050405020304" pitchFamily="18" charset="-34"/>
                <a:cs typeface="B Compset" panose="00000400000000000000" pitchFamily="2" charset="-78"/>
              </a:rPr>
              <a:t>زبان انسان علاوه بر نقش ارتباطی که یک پدیده جامعه‌شناختی است نقش روانشناختی هم دارد که به عنوان محمل اندیشه از آن یاد می‌شود. </a:t>
            </a:r>
            <a:br>
              <a:rPr lang="fa-IR" sz="3200" dirty="0" smtClean="0">
                <a:latin typeface="AngsanaUPC" panose="02020603050405020304" pitchFamily="18" charset="-34"/>
                <a:cs typeface="B Compset" panose="00000400000000000000" pitchFamily="2" charset="-78"/>
              </a:rPr>
            </a:br>
            <a:r>
              <a:rPr lang="fa-IR" sz="3200" dirty="0">
                <a:latin typeface="AngsanaUPC" panose="02020603050405020304" pitchFamily="18" charset="-34"/>
                <a:cs typeface="B Compset" panose="00000400000000000000" pitchFamily="2" charset="-78"/>
              </a:rPr>
              <a:t/>
            </a:r>
            <a:br>
              <a:rPr lang="fa-IR" sz="3200" dirty="0">
                <a:latin typeface="AngsanaUPC" panose="02020603050405020304" pitchFamily="18" charset="-34"/>
                <a:cs typeface="B Compset" panose="00000400000000000000" pitchFamily="2" charset="-78"/>
              </a:rPr>
            </a:br>
            <a:r>
              <a:rPr lang="fa-IR" sz="3200" dirty="0" smtClean="0">
                <a:latin typeface="AngsanaUPC" panose="02020603050405020304" pitchFamily="18" charset="-34"/>
                <a:cs typeface="B Compset" panose="00000400000000000000" pitchFamily="2" charset="-78"/>
              </a:rPr>
              <a:t>ج) </a:t>
            </a:r>
            <a:r>
              <a:rPr lang="fa-IR" sz="3600" dirty="0" smtClean="0">
                <a:solidFill>
                  <a:schemeClr val="accent2"/>
                </a:solidFill>
                <a:latin typeface="AngsanaUPC" panose="02020603050405020304" pitchFamily="18" charset="-34"/>
                <a:cs typeface="B Compset" panose="00000400000000000000" pitchFamily="2" charset="-78"/>
              </a:rPr>
              <a:t>نقش عاطفی: </a:t>
            </a:r>
            <a:r>
              <a:rPr lang="fa-IR" sz="3200" dirty="0" smtClean="0">
                <a:latin typeface="AngsanaUPC" panose="02020603050405020304" pitchFamily="18" charset="-34"/>
                <a:cs typeface="B Compset" panose="00000400000000000000" pitchFamily="2" charset="-78"/>
              </a:rPr>
              <a:t>ما از زبان علاوه بر ایجاد ارتباط و تسهیل فرایند تفکر، برای بیان حالتهای عاطفی ـ شخصی و تحلیل احساسات درونی خود نیز سود می‌بریم.</a:t>
            </a:r>
            <a:br>
              <a:rPr lang="fa-IR" sz="3200" dirty="0" smtClean="0">
                <a:latin typeface="AngsanaUPC" panose="02020603050405020304" pitchFamily="18" charset="-34"/>
                <a:cs typeface="B Compset" panose="00000400000000000000" pitchFamily="2" charset="-78"/>
              </a:rPr>
            </a:br>
            <a:r>
              <a:rPr lang="fa-IR" sz="3200" dirty="0" smtClean="0">
                <a:latin typeface="AngsanaUPC" panose="02020603050405020304" pitchFamily="18" charset="-34"/>
                <a:cs typeface="B Compset" panose="00000400000000000000" pitchFamily="2" charset="-78"/>
              </a:rPr>
              <a:t/>
            </a:r>
            <a:br>
              <a:rPr lang="fa-IR" sz="3200" dirty="0" smtClean="0">
                <a:latin typeface="AngsanaUPC" panose="02020603050405020304" pitchFamily="18" charset="-34"/>
                <a:cs typeface="B Compset" panose="00000400000000000000" pitchFamily="2" charset="-78"/>
              </a:rPr>
            </a:br>
            <a:r>
              <a:rPr lang="fa-IR" sz="3600" b="1" dirty="0" smtClean="0">
                <a:latin typeface="AngsanaUPC" panose="02020603050405020304" pitchFamily="18" charset="-34"/>
                <a:cs typeface="B Compset" panose="00000400000000000000" pitchFamily="2" charset="-78"/>
              </a:rPr>
              <a:t>د)</a:t>
            </a:r>
            <a:r>
              <a:rPr lang="fa-IR" sz="3600" b="1" dirty="0" smtClean="0">
                <a:solidFill>
                  <a:schemeClr val="accent2"/>
                </a:solidFill>
                <a:latin typeface="AngsanaUPC" panose="02020603050405020304" pitchFamily="18" charset="-34"/>
                <a:cs typeface="B Compset" panose="00000400000000000000" pitchFamily="2" charset="-78"/>
              </a:rPr>
              <a:t>نقش هنری:</a:t>
            </a:r>
            <a:r>
              <a:rPr lang="fa-IR" sz="3600" dirty="0">
                <a:solidFill>
                  <a:schemeClr val="accent2"/>
                </a:solidFill>
                <a:latin typeface="AngsanaUPC" panose="02020603050405020304" pitchFamily="18" charset="-34"/>
                <a:cs typeface="B Compset" panose="00000400000000000000" pitchFamily="2" charset="-78"/>
              </a:rPr>
              <a:t> </a:t>
            </a:r>
            <a:r>
              <a:rPr lang="fa-IR" sz="3200" dirty="0" smtClean="0">
                <a:latin typeface="AngsanaUPC" panose="02020603050405020304" pitchFamily="18" charset="-34"/>
                <a:cs typeface="B Compset" panose="00000400000000000000" pitchFamily="2" charset="-78"/>
              </a:rPr>
              <a:t>هرگاه در سایه نگاه جمال‌شناسانه به زبان در ساختارهای آوایی، صرفی و نحوی آن تغییراتی صورت گیرد وآفرینش‌های ادبی و هنری در سایه این نگاه هنری به دست آید محصول و نتیجه نقش هنری زبان خواهد بود.  </a:t>
            </a:r>
            <a:endParaRPr lang="fa-IR" sz="4000" dirty="0">
              <a:latin typeface="AngsanaUPC" panose="02020603050405020304" pitchFamily="18" charset="-34"/>
              <a:cs typeface="B Compset" panose="00000400000000000000" pitchFamily="2" charset="-78"/>
            </a:endParaRPr>
          </a:p>
        </p:txBody>
      </p:sp>
      <p:sp>
        <p:nvSpPr>
          <p:cNvPr id="3" name="Date Placeholder 2"/>
          <p:cNvSpPr>
            <a:spLocks noGrp="1"/>
          </p:cNvSpPr>
          <p:nvPr>
            <p:ph type="dt" sz="half" idx="10"/>
          </p:nvPr>
        </p:nvSpPr>
        <p:spPr/>
        <p:txBody>
          <a:bodyPr/>
          <a:lstStyle/>
          <a:p>
            <a:fld id="{916A2B6F-86C0-45A4-8693-1C58F8386306}" type="datetime8">
              <a:rPr lang="fa-IR" smtClean="0"/>
              <a:t>20/آوريل/15</a:t>
            </a:fld>
            <a:endParaRPr lang="fa-IR"/>
          </a:p>
        </p:txBody>
      </p:sp>
      <p:sp>
        <p:nvSpPr>
          <p:cNvPr id="5" name="Slide Number Placeholder 4"/>
          <p:cNvSpPr>
            <a:spLocks noGrp="1"/>
          </p:cNvSpPr>
          <p:nvPr>
            <p:ph type="sldNum" sz="quarter" idx="12"/>
          </p:nvPr>
        </p:nvSpPr>
        <p:spPr/>
        <p:txBody>
          <a:bodyPr/>
          <a:lstStyle/>
          <a:p>
            <a:fld id="{77535CA7-1565-44BB-9AA2-29F710808248}" type="slidenum">
              <a:rPr lang="fa-IR" smtClean="0"/>
              <a:t>7</a:t>
            </a:fld>
            <a:endParaRPr lang="fa-IR"/>
          </a:p>
        </p:txBody>
      </p:sp>
    </p:spTree>
    <p:extLst>
      <p:ext uri="{BB962C8B-B14F-4D97-AF65-F5344CB8AC3E}">
        <p14:creationId xmlns:p14="http://schemas.microsoft.com/office/powerpoint/2010/main" val="1980070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itle 4"/>
          <p:cNvSpPr>
            <a:spLocks noGrp="1"/>
          </p:cNvSpPr>
          <p:nvPr>
            <p:ph type="title"/>
          </p:nvPr>
        </p:nvSpPr>
        <p:spPr>
          <a:xfrm>
            <a:off x="789710" y="110836"/>
            <a:ext cx="10293926" cy="1136072"/>
          </a:xfrm>
        </p:spPr>
        <p:txBody>
          <a:bodyPr rtlCol="0">
            <a:normAutofit/>
          </a:bodyPr>
          <a:lstStyle/>
          <a:p>
            <a:pPr algn="r">
              <a:defRPr/>
            </a:pPr>
            <a:r>
              <a:rPr lang="fa-IR" sz="3200" b="1" dirty="0">
                <a:solidFill>
                  <a:srgbClr val="FF0000"/>
                </a:solidFill>
                <a:cs typeface="B Badr" panose="00000400000000000000" pitchFamily="2" charset="-78"/>
              </a:rPr>
              <a:t>درجدول زیرکارکردهای متنوع زبان ازدیدگاه مایکل هالیدی، زبان شناس نامدار انگلیسی، ارایه می گردد:</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668735909"/>
              </p:ext>
            </p:extLst>
          </p:nvPr>
        </p:nvGraphicFramePr>
        <p:xfrm>
          <a:off x="789710" y="1246908"/>
          <a:ext cx="10293926" cy="5389420"/>
        </p:xfrm>
        <a:graphic>
          <a:graphicData uri="http://schemas.openxmlformats.org/drawingml/2006/table">
            <a:tbl>
              <a:tblPr rtl="1" firstRow="1" bandRow="1">
                <a:tableStyleId>{5C22544A-7EE6-4342-B048-85BDC9FD1C3A}</a:tableStyleId>
              </a:tblPr>
              <a:tblGrid>
                <a:gridCol w="768500">
                  <a:extLst>
                    <a:ext uri="{9D8B030D-6E8A-4147-A177-3AD203B41FA5}">
                      <a16:colId xmlns:a16="http://schemas.microsoft.com/office/drawing/2014/main" xmlns="" val="20000"/>
                    </a:ext>
                  </a:extLst>
                </a:gridCol>
                <a:gridCol w="2537720">
                  <a:extLst>
                    <a:ext uri="{9D8B030D-6E8A-4147-A177-3AD203B41FA5}">
                      <a16:colId xmlns:a16="http://schemas.microsoft.com/office/drawing/2014/main" xmlns="" val="20001"/>
                    </a:ext>
                  </a:extLst>
                </a:gridCol>
                <a:gridCol w="3038119">
                  <a:extLst>
                    <a:ext uri="{9D8B030D-6E8A-4147-A177-3AD203B41FA5}">
                      <a16:colId xmlns:a16="http://schemas.microsoft.com/office/drawing/2014/main" xmlns="" val="20002"/>
                    </a:ext>
                  </a:extLst>
                </a:gridCol>
                <a:gridCol w="3949587">
                  <a:extLst>
                    <a:ext uri="{9D8B030D-6E8A-4147-A177-3AD203B41FA5}">
                      <a16:colId xmlns:a16="http://schemas.microsoft.com/office/drawing/2014/main" xmlns="" val="20003"/>
                    </a:ext>
                  </a:extLst>
                </a:gridCol>
              </a:tblGrid>
              <a:tr h="614113">
                <a:tc>
                  <a:txBody>
                    <a:bodyPr/>
                    <a:lstStyle/>
                    <a:p>
                      <a:pPr algn="ctr" rtl="1"/>
                      <a:r>
                        <a:rPr lang="fa-IR" sz="1800" dirty="0" smtClean="0">
                          <a:solidFill>
                            <a:schemeClr val="tx1"/>
                          </a:solidFill>
                          <a:cs typeface="B Koodak" pitchFamily="2" charset="-78"/>
                        </a:rPr>
                        <a:t>ردیف</a:t>
                      </a:r>
                      <a:endParaRPr lang="fa-IR" sz="1800" dirty="0">
                        <a:solidFill>
                          <a:schemeClr val="tx1"/>
                        </a:solidFill>
                        <a:cs typeface="B Koodak" pitchFamily="2" charset="-78"/>
                      </a:endParaRPr>
                    </a:p>
                  </a:txBody>
                  <a:tcPr marL="91435" marR="91435" marT="45723" marB="45723"/>
                </a:tc>
                <a:tc>
                  <a:txBody>
                    <a:bodyPr/>
                    <a:lstStyle/>
                    <a:p>
                      <a:pPr algn="ctr" rtl="1"/>
                      <a:r>
                        <a:rPr lang="fa-IR" sz="2000" dirty="0" smtClean="0">
                          <a:cs typeface="B Koodak" pitchFamily="2" charset="-78"/>
                        </a:rPr>
                        <a:t>نقش (کارکرد)</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تعریف نقش</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مثال</a:t>
                      </a:r>
                      <a:endParaRPr lang="fa-IR" sz="2000" dirty="0">
                        <a:cs typeface="B Koodak" pitchFamily="2" charset="-78"/>
                      </a:endParaRPr>
                    </a:p>
                  </a:txBody>
                  <a:tcPr marL="91435" marR="91435" marT="45723" marB="45723"/>
                </a:tc>
                <a:extLst>
                  <a:ext uri="{0D108BD9-81ED-4DB2-BD59-A6C34878D82A}">
                    <a16:rowId xmlns:a16="http://schemas.microsoft.com/office/drawing/2014/main" xmlns="" val="10000"/>
                  </a:ext>
                </a:extLst>
              </a:tr>
              <a:tr h="778951">
                <a:tc>
                  <a:txBody>
                    <a:bodyPr/>
                    <a:lstStyle/>
                    <a:p>
                      <a:pPr algn="ctr" rtl="1"/>
                      <a:r>
                        <a:rPr lang="fa-IR" sz="2000" dirty="0" smtClean="0">
                          <a:cs typeface="B Koodak" pitchFamily="2" charset="-78"/>
                        </a:rPr>
                        <a:t>1</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زبان ابزاری</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برآوردن نیازهای روزمرۀ</a:t>
                      </a:r>
                      <a:r>
                        <a:rPr lang="fa-IR" sz="2000" baseline="0" dirty="0" smtClean="0">
                          <a:cs typeface="B Koodak" pitchFamily="2" charset="-78"/>
                        </a:rPr>
                        <a:t> انسان</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مکالمه شغلی،تبلیغات،نامه های اداری وتجاری</a:t>
                      </a:r>
                      <a:endParaRPr lang="fa-IR" sz="2000" dirty="0">
                        <a:cs typeface="B Koodak" pitchFamily="2" charset="-78"/>
                      </a:endParaRPr>
                    </a:p>
                  </a:txBody>
                  <a:tcPr marL="91435" marR="91435" marT="45723" marB="45723"/>
                </a:tc>
                <a:extLst>
                  <a:ext uri="{0D108BD9-81ED-4DB2-BD59-A6C34878D82A}">
                    <a16:rowId xmlns:a16="http://schemas.microsoft.com/office/drawing/2014/main" xmlns="" val="10001"/>
                  </a:ext>
                </a:extLst>
              </a:tr>
              <a:tr h="440276">
                <a:tc>
                  <a:txBody>
                    <a:bodyPr/>
                    <a:lstStyle/>
                    <a:p>
                      <a:pPr algn="ctr" rtl="1"/>
                      <a:r>
                        <a:rPr lang="fa-IR" sz="2000" dirty="0" smtClean="0">
                          <a:cs typeface="B Koodak" pitchFamily="2" charset="-78"/>
                        </a:rPr>
                        <a:t>2</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زبان تنظیم گر</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تأثیررفتار دیگران</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دستور،خواهش،راهنمایی</a:t>
                      </a:r>
                      <a:endParaRPr lang="fa-IR" sz="2000" dirty="0">
                        <a:cs typeface="B Koodak" pitchFamily="2" charset="-78"/>
                      </a:endParaRPr>
                    </a:p>
                  </a:txBody>
                  <a:tcPr marL="91435" marR="91435" marT="45723" marB="45723"/>
                </a:tc>
                <a:extLst>
                  <a:ext uri="{0D108BD9-81ED-4DB2-BD59-A6C34878D82A}">
                    <a16:rowId xmlns:a16="http://schemas.microsoft.com/office/drawing/2014/main" xmlns="" val="10002"/>
                  </a:ext>
                </a:extLst>
              </a:tr>
              <a:tr h="778951">
                <a:tc>
                  <a:txBody>
                    <a:bodyPr/>
                    <a:lstStyle/>
                    <a:p>
                      <a:pPr algn="ctr" rtl="1"/>
                      <a:r>
                        <a:rPr lang="fa-IR" sz="2000" dirty="0" smtClean="0">
                          <a:cs typeface="B Koodak" pitchFamily="2" charset="-78"/>
                        </a:rPr>
                        <a:t>3</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زبان تعاملی</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تفاهم درروابط احتماعی</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کفت وگوهای عادی،دوستانه وخانوادگی،نامه های دوستانه</a:t>
                      </a:r>
                      <a:endParaRPr lang="fa-IR" sz="2000" dirty="0">
                        <a:cs typeface="B Koodak" pitchFamily="2" charset="-78"/>
                      </a:endParaRPr>
                    </a:p>
                  </a:txBody>
                  <a:tcPr marL="91435" marR="91435" marT="45723" marB="45723"/>
                </a:tc>
                <a:extLst>
                  <a:ext uri="{0D108BD9-81ED-4DB2-BD59-A6C34878D82A}">
                    <a16:rowId xmlns:a16="http://schemas.microsoft.com/office/drawing/2014/main" xmlns="" val="10003"/>
                  </a:ext>
                </a:extLst>
              </a:tr>
              <a:tr h="778951">
                <a:tc>
                  <a:txBody>
                    <a:bodyPr/>
                    <a:lstStyle/>
                    <a:p>
                      <a:pPr algn="ctr" rtl="1"/>
                      <a:r>
                        <a:rPr lang="fa-IR" sz="2000" dirty="0" smtClean="0">
                          <a:cs typeface="B Koodak" pitchFamily="2" charset="-78"/>
                        </a:rPr>
                        <a:t>4</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زبان خصوصی(شخصی)</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بیان عقاید شخصی</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یادداشت</a:t>
                      </a:r>
                      <a:r>
                        <a:rPr lang="fa-IR" sz="2000" baseline="0" dirty="0" smtClean="0">
                          <a:cs typeface="B Koodak" pitchFamily="2" charset="-78"/>
                        </a:rPr>
                        <a:t> شخصی،خاطره نویسی،نقدنویسی</a:t>
                      </a:r>
                      <a:endParaRPr lang="fa-IR" sz="2000" dirty="0">
                        <a:cs typeface="B Koodak" pitchFamily="2" charset="-78"/>
                      </a:endParaRPr>
                    </a:p>
                  </a:txBody>
                  <a:tcPr marL="91435" marR="91435" marT="45723" marB="45723"/>
                </a:tc>
                <a:extLst>
                  <a:ext uri="{0D108BD9-81ED-4DB2-BD59-A6C34878D82A}">
                    <a16:rowId xmlns:a16="http://schemas.microsoft.com/office/drawing/2014/main" xmlns="" val="10004"/>
                  </a:ext>
                </a:extLst>
              </a:tr>
              <a:tr h="440276">
                <a:tc>
                  <a:txBody>
                    <a:bodyPr/>
                    <a:lstStyle/>
                    <a:p>
                      <a:pPr algn="ctr" rtl="1"/>
                      <a:r>
                        <a:rPr lang="fa-IR" sz="2000" dirty="0" smtClean="0">
                          <a:cs typeface="B Koodak" pitchFamily="2" charset="-78"/>
                        </a:rPr>
                        <a:t>5</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زبان خلاق(هنری وادبی)</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بیان تخیلات واحساسات</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سرودن شعر،داستان نویسی</a:t>
                      </a:r>
                      <a:endParaRPr lang="fa-IR" sz="2000" dirty="0">
                        <a:cs typeface="B Koodak" pitchFamily="2" charset="-78"/>
                      </a:endParaRPr>
                    </a:p>
                  </a:txBody>
                  <a:tcPr marL="91435" marR="91435" marT="45723" marB="45723"/>
                </a:tc>
                <a:extLst>
                  <a:ext uri="{0D108BD9-81ED-4DB2-BD59-A6C34878D82A}">
                    <a16:rowId xmlns:a16="http://schemas.microsoft.com/office/drawing/2014/main" xmlns="" val="10005"/>
                  </a:ext>
                </a:extLst>
              </a:tr>
              <a:tr h="778951">
                <a:tc>
                  <a:txBody>
                    <a:bodyPr/>
                    <a:lstStyle/>
                    <a:p>
                      <a:pPr algn="ctr" rtl="1"/>
                      <a:r>
                        <a:rPr lang="fa-IR" sz="2000" dirty="0" smtClean="0">
                          <a:cs typeface="B Koodak" pitchFamily="2" charset="-78"/>
                        </a:rPr>
                        <a:t>6</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زبان علم وپژوهش</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تحقیق</a:t>
                      </a:r>
                      <a:r>
                        <a:rPr lang="fa-IR" sz="2000" baseline="0" dirty="0" smtClean="0">
                          <a:cs typeface="B Koodak" pitchFamily="2" charset="-78"/>
                        </a:rPr>
                        <a:t> وکسب اطلاعات علمی</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مقاله وسخنرانی تحقیق وعلمی،نگارش کتابهای</a:t>
                      </a:r>
                      <a:r>
                        <a:rPr lang="fa-IR" sz="2000" baseline="0" dirty="0" smtClean="0">
                          <a:cs typeface="B Koodak" pitchFamily="2" charset="-78"/>
                        </a:rPr>
                        <a:t> علمی،میزگرد</a:t>
                      </a:r>
                      <a:endParaRPr lang="fa-IR" sz="2000" dirty="0">
                        <a:cs typeface="B Koodak" pitchFamily="2" charset="-78"/>
                      </a:endParaRPr>
                    </a:p>
                  </a:txBody>
                  <a:tcPr marL="91435" marR="91435" marT="45723" marB="45723"/>
                </a:tc>
                <a:extLst>
                  <a:ext uri="{0D108BD9-81ED-4DB2-BD59-A6C34878D82A}">
                    <a16:rowId xmlns:a16="http://schemas.microsoft.com/office/drawing/2014/main" xmlns="" val="10006"/>
                  </a:ext>
                </a:extLst>
              </a:tr>
              <a:tr h="778951">
                <a:tc>
                  <a:txBody>
                    <a:bodyPr/>
                    <a:lstStyle/>
                    <a:p>
                      <a:pPr algn="ctr" rtl="1"/>
                      <a:r>
                        <a:rPr lang="fa-IR" sz="2000" dirty="0" smtClean="0">
                          <a:cs typeface="B Koodak" pitchFamily="2" charset="-78"/>
                        </a:rPr>
                        <a:t>7</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زبان اطلاع رسانی</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ارایۀ</a:t>
                      </a:r>
                      <a:r>
                        <a:rPr lang="fa-IR" sz="2000" baseline="0" dirty="0" smtClean="0">
                          <a:cs typeface="B Koodak" pitchFamily="2" charset="-78"/>
                        </a:rPr>
                        <a:t> اطلاعات درزمینه های گوناگون</a:t>
                      </a:r>
                      <a:endParaRPr lang="fa-IR" sz="2000" dirty="0">
                        <a:cs typeface="B Koodak" pitchFamily="2" charset="-78"/>
                      </a:endParaRPr>
                    </a:p>
                  </a:txBody>
                  <a:tcPr marL="91435" marR="91435" marT="45723" marB="45723"/>
                </a:tc>
                <a:tc>
                  <a:txBody>
                    <a:bodyPr/>
                    <a:lstStyle/>
                    <a:p>
                      <a:pPr algn="ctr" rtl="1"/>
                      <a:r>
                        <a:rPr lang="fa-IR" sz="2000" dirty="0" smtClean="0">
                          <a:cs typeface="B Koodak" pitchFamily="2" charset="-78"/>
                        </a:rPr>
                        <a:t>گزارش نویسی،گزارش</a:t>
                      </a:r>
                      <a:r>
                        <a:rPr lang="fa-IR" sz="2000" baseline="0" dirty="0" smtClean="0">
                          <a:cs typeface="B Koodak" pitchFamily="2" charset="-78"/>
                        </a:rPr>
                        <a:t> شفاهی اخبار</a:t>
                      </a:r>
                      <a:endParaRPr lang="fa-IR" sz="2000" dirty="0">
                        <a:cs typeface="B Koodak" pitchFamily="2" charset="-78"/>
                      </a:endParaRPr>
                    </a:p>
                  </a:txBody>
                  <a:tcPr marL="91435" marR="91435" marT="45723" marB="45723"/>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55382181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chor="t"/>
          <a:lstStyle/>
          <a:p>
            <a:pPr algn="r" rtl="1"/>
            <a:r>
              <a:rPr lang="fa-IR" b="1" dirty="0" smtClean="0">
                <a:solidFill>
                  <a:schemeClr val="accent2"/>
                </a:solidFill>
                <a:cs typeface="B Compset" panose="00000400000000000000" pitchFamily="2" charset="-78"/>
              </a:rPr>
              <a:t>گونه‌های زبان فارسی: </a:t>
            </a:r>
            <a:r>
              <a:rPr lang="fa-IR" sz="3200" b="1" dirty="0" smtClean="0">
                <a:solidFill>
                  <a:schemeClr val="accent6"/>
                </a:solidFill>
                <a:cs typeface="B Compset" panose="00000400000000000000" pitchFamily="2" charset="-78"/>
              </a:rPr>
              <a:t>1- گونه‌های شخصی وگونه گویشی 2- گونه‌های کاربردی</a:t>
            </a:r>
            <a:r>
              <a:rPr lang="fa-IR" sz="3200" b="1" dirty="0" smtClean="0">
                <a:cs typeface="B Compset" panose="00000400000000000000" pitchFamily="2" charset="-78"/>
              </a:rPr>
              <a:t/>
            </a:r>
            <a:br>
              <a:rPr lang="fa-IR" sz="3200" b="1" dirty="0" smtClean="0">
                <a:cs typeface="B Compset" panose="00000400000000000000" pitchFamily="2" charset="-78"/>
              </a:rPr>
            </a:br>
            <a:r>
              <a:rPr lang="fa-IR" sz="3200" b="1" dirty="0">
                <a:cs typeface="B Compset" panose="00000400000000000000" pitchFamily="2" charset="-78"/>
              </a:rPr>
              <a:t/>
            </a:r>
            <a:br>
              <a:rPr lang="fa-IR" sz="3200" b="1" dirty="0">
                <a:cs typeface="B Compset" panose="00000400000000000000" pitchFamily="2" charset="-78"/>
              </a:rPr>
            </a:br>
            <a:r>
              <a:rPr lang="fa-IR" sz="3200" b="1" dirty="0" smtClean="0">
                <a:cs typeface="B Compset" panose="00000400000000000000" pitchFamily="2" charset="-78"/>
              </a:rPr>
              <a:t>* </a:t>
            </a:r>
            <a:r>
              <a:rPr lang="fa-IR" sz="3200" b="1" dirty="0" smtClean="0">
                <a:solidFill>
                  <a:schemeClr val="accent6"/>
                </a:solidFill>
                <a:cs typeface="B Compset" panose="00000400000000000000" pitchFamily="2" charset="-78"/>
              </a:rPr>
              <a:t>گونه شخصی</a:t>
            </a:r>
            <a:r>
              <a:rPr lang="fa-IR" sz="3200" b="1" dirty="0" smtClean="0">
                <a:cs typeface="B Compset" panose="00000400000000000000" pitchFamily="2" charset="-78"/>
              </a:rPr>
              <a:t>: </a:t>
            </a:r>
            <a:r>
              <a:rPr lang="fa-IR" sz="3200" dirty="0" smtClean="0">
                <a:cs typeface="B Compset" panose="00000400000000000000" pitchFamily="2" charset="-78"/>
              </a:rPr>
              <a:t>عبارت است از ویژگی‌های شخصی‌ای که یک گوینده یا نویسنده در به کار بردن زبان از خود بروز می‌دهد. این ویژگی‌ها که ممکن است در هر یک از سطوح آوایی، واژگانی و دستوری جای گیرند، به اصطلاح «تکیه کلام» نامیده می‌شوند. مانند تفاوت گونه گفتاری یک فرد در منزل با محیط کاری.</a:t>
            </a:r>
            <a:br>
              <a:rPr lang="fa-IR" sz="3200" dirty="0" smtClean="0">
                <a:cs typeface="B Compset" panose="00000400000000000000" pitchFamily="2" charset="-78"/>
              </a:rPr>
            </a:br>
            <a:r>
              <a:rPr lang="fa-IR" sz="3200" dirty="0" smtClean="0">
                <a:cs typeface="B Compset" panose="00000400000000000000" pitchFamily="2" charset="-78"/>
              </a:rPr>
              <a:t/>
            </a:r>
            <a:br>
              <a:rPr lang="fa-IR" sz="3200" dirty="0" smtClean="0">
                <a:cs typeface="B Compset" panose="00000400000000000000" pitchFamily="2" charset="-78"/>
              </a:rPr>
            </a:br>
            <a:r>
              <a:rPr lang="fa-IR" sz="3200" dirty="0" smtClean="0">
                <a:cs typeface="B Compset" panose="00000400000000000000" pitchFamily="2" charset="-78"/>
              </a:rPr>
              <a:t>* </a:t>
            </a:r>
            <a:r>
              <a:rPr lang="fa-IR" sz="3200" dirty="0" smtClean="0">
                <a:solidFill>
                  <a:schemeClr val="accent5"/>
                </a:solidFill>
                <a:cs typeface="B Compset" panose="00000400000000000000" pitchFamily="2" charset="-78"/>
              </a:rPr>
              <a:t>گونه گویشی: خود شامل سه گونه « </a:t>
            </a:r>
            <a:r>
              <a:rPr lang="fa-IR" sz="3200" dirty="0" smtClean="0">
                <a:solidFill>
                  <a:srgbClr val="C00000"/>
                </a:solidFill>
                <a:cs typeface="B Compset" panose="00000400000000000000" pitchFamily="2" charset="-78"/>
              </a:rPr>
              <a:t>زمانی یا تاریخی، جغرافیایی و اجتماعی</a:t>
            </a:r>
            <a:r>
              <a:rPr lang="fa-IR" sz="3200" dirty="0" smtClean="0">
                <a:solidFill>
                  <a:schemeClr val="accent5"/>
                </a:solidFill>
                <a:cs typeface="B Compset" panose="00000400000000000000" pitchFamily="2" charset="-78"/>
              </a:rPr>
              <a:t>» است.</a:t>
            </a:r>
            <a:br>
              <a:rPr lang="fa-IR" sz="3200" dirty="0" smtClean="0">
                <a:solidFill>
                  <a:schemeClr val="accent5"/>
                </a:solidFill>
                <a:cs typeface="B Compset" panose="00000400000000000000" pitchFamily="2" charset="-78"/>
              </a:rPr>
            </a:br>
            <a:r>
              <a:rPr lang="fa-IR" sz="3200" dirty="0" smtClean="0">
                <a:solidFill>
                  <a:schemeClr val="accent5"/>
                </a:solidFill>
                <a:cs typeface="B Compset" panose="00000400000000000000" pitchFamily="2" charset="-78"/>
              </a:rPr>
              <a:t/>
            </a:r>
            <a:br>
              <a:rPr lang="fa-IR" sz="3200" dirty="0" smtClean="0">
                <a:solidFill>
                  <a:schemeClr val="accent5"/>
                </a:solidFill>
                <a:cs typeface="B Compset" panose="00000400000000000000" pitchFamily="2" charset="-78"/>
              </a:rPr>
            </a:br>
            <a:r>
              <a:rPr lang="fa-IR" sz="3200" dirty="0" smtClean="0">
                <a:solidFill>
                  <a:schemeClr val="accent5"/>
                </a:solidFill>
                <a:cs typeface="B Compset" panose="00000400000000000000" pitchFamily="2" charset="-78"/>
              </a:rPr>
              <a:t>1- گویش زمانی(تاریخی): </a:t>
            </a:r>
            <a:r>
              <a:rPr lang="fa-IR" sz="3200" dirty="0" smtClean="0">
                <a:cs typeface="B Compset" panose="00000400000000000000" pitchFamily="2" charset="-78"/>
              </a:rPr>
              <a:t>گویشی که در طول دوره تاریخی برای یک زبان ایجاد می‌شود.</a:t>
            </a:r>
            <a:br>
              <a:rPr lang="fa-IR" sz="3200" dirty="0" smtClean="0">
                <a:cs typeface="B Compset" panose="00000400000000000000" pitchFamily="2" charset="-78"/>
              </a:rPr>
            </a:br>
            <a:r>
              <a:rPr lang="fa-IR" sz="3200" dirty="0">
                <a:cs typeface="B Compset" panose="00000400000000000000" pitchFamily="2" charset="-78"/>
              </a:rPr>
              <a:t/>
            </a:r>
            <a:br>
              <a:rPr lang="fa-IR" sz="3200" dirty="0">
                <a:cs typeface="B Compset" panose="00000400000000000000" pitchFamily="2" charset="-78"/>
              </a:rPr>
            </a:br>
            <a:r>
              <a:rPr lang="fa-IR" sz="3200" dirty="0" smtClean="0">
                <a:cs typeface="B Compset" panose="00000400000000000000" pitchFamily="2" charset="-78"/>
              </a:rPr>
              <a:t> مانند: گویش مربوط به فارسی باستان، میانه و فارسی نو.  </a:t>
            </a:r>
            <a:endParaRPr lang="fa-IR" dirty="0">
              <a:cs typeface="B Compset" panose="00000400000000000000" pitchFamily="2" charset="-78"/>
            </a:endParaRPr>
          </a:p>
        </p:txBody>
      </p:sp>
      <p:sp>
        <p:nvSpPr>
          <p:cNvPr id="3" name="Date Placeholder 2"/>
          <p:cNvSpPr>
            <a:spLocks noGrp="1"/>
          </p:cNvSpPr>
          <p:nvPr>
            <p:ph type="dt" sz="half" idx="10"/>
          </p:nvPr>
        </p:nvSpPr>
        <p:spPr/>
        <p:txBody>
          <a:bodyPr/>
          <a:lstStyle/>
          <a:p>
            <a:fld id="{916A2B6F-86C0-45A4-8693-1C58F8386306}" type="datetime8">
              <a:rPr lang="fa-IR" smtClean="0"/>
              <a:t>20/آوريل/15</a:t>
            </a:fld>
            <a:endParaRPr lang="fa-IR"/>
          </a:p>
        </p:txBody>
      </p:sp>
      <p:sp>
        <p:nvSpPr>
          <p:cNvPr id="5" name="Slide Number Placeholder 4"/>
          <p:cNvSpPr>
            <a:spLocks noGrp="1"/>
          </p:cNvSpPr>
          <p:nvPr>
            <p:ph type="sldNum" sz="quarter" idx="12"/>
          </p:nvPr>
        </p:nvSpPr>
        <p:spPr/>
        <p:txBody>
          <a:bodyPr/>
          <a:lstStyle/>
          <a:p>
            <a:fld id="{77535CA7-1565-44BB-9AA2-29F710808248}" type="slidenum">
              <a:rPr lang="fa-IR" smtClean="0"/>
              <a:t>9</a:t>
            </a:fld>
            <a:endParaRPr lang="fa-IR"/>
          </a:p>
        </p:txBody>
      </p:sp>
    </p:spTree>
    <p:extLst>
      <p:ext uri="{BB962C8B-B14F-4D97-AF65-F5344CB8AC3E}">
        <p14:creationId xmlns:p14="http://schemas.microsoft.com/office/powerpoint/2010/main" val="314700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521</TotalTime>
  <Words>961</Words>
  <Application>Microsoft Office PowerPoint</Application>
  <PresentationFormat>Widescreen</PresentationFormat>
  <Paragraphs>107</Paragraphs>
  <Slides>19</Slides>
  <Notes>1</Notes>
  <HiddenSlides>0</HiddenSlides>
  <MMClips>0</MMClips>
  <ScaleCrop>false</ScaleCrop>
  <HeadingPairs>
    <vt:vector size="6" baseType="variant">
      <vt:variant>
        <vt:lpstr>Fonts Used</vt:lpstr>
      </vt:variant>
      <vt:variant>
        <vt:i4>20</vt:i4>
      </vt:variant>
      <vt:variant>
        <vt:lpstr>Theme</vt:lpstr>
      </vt:variant>
      <vt:variant>
        <vt:i4>1</vt:i4>
      </vt:variant>
      <vt:variant>
        <vt:lpstr>Slide Titles</vt:lpstr>
      </vt:variant>
      <vt:variant>
        <vt:i4>19</vt:i4>
      </vt:variant>
    </vt:vector>
  </HeadingPairs>
  <TitlesOfParts>
    <vt:vector size="40" baseType="lpstr">
      <vt:lpstr>AngsanaUPC</vt:lpstr>
      <vt:lpstr>Arabic Typesetting</vt:lpstr>
      <vt:lpstr>Arial</vt:lpstr>
      <vt:lpstr>B Arash</vt:lpstr>
      <vt:lpstr>B Badr</vt:lpstr>
      <vt:lpstr>B Compset</vt:lpstr>
      <vt:lpstr>B Davat</vt:lpstr>
      <vt:lpstr>B Ferdosi</vt:lpstr>
      <vt:lpstr>B Homa</vt:lpstr>
      <vt:lpstr>B Koodak</vt:lpstr>
      <vt:lpstr>B Kourosh</vt:lpstr>
      <vt:lpstr>B Mitra</vt:lpstr>
      <vt:lpstr>B Titr</vt:lpstr>
      <vt:lpstr>B Zar</vt:lpstr>
      <vt:lpstr>Badr</vt:lpstr>
      <vt:lpstr>Calibri</vt:lpstr>
      <vt:lpstr>Calibri Light</vt:lpstr>
      <vt:lpstr>Corbel</vt:lpstr>
      <vt:lpstr>Tahoma</vt:lpstr>
      <vt:lpstr>Times New Roman</vt:lpstr>
      <vt:lpstr>Office Theme</vt:lpstr>
      <vt:lpstr>PowerPoint Presentation</vt:lpstr>
      <vt:lpstr>فصل اول: ویژگیهای عمومی زبانهای انسانی</vt:lpstr>
      <vt:lpstr>PowerPoint Presentation</vt:lpstr>
      <vt:lpstr>3- قراردادی بودن نشانه‌های زبانی: در این زمینه گروهی از زبا‌ن‌شناسان و فیلسوفان به قراردادی بودن (مانند افلاطون) و عده‌ای ـ چون ارسطو ـ به طبیعی بودن ارتباط میان صورت و معنای نشانه‌ها و عناصر زبانی معتقد هستند.  4- جریان داشتن بر خط مستقیم( یک بعدی بودن زبان): زبان در وجه گفتاری در «خط زمان» و در وجه نوشتاری در «خط مکان» جریان دارد و این جریان یک سویه است. در واقع مصدر و منشأ زبان است و گفتار و نوشتار در ارتباطی یک‌سویه از آن متأثر می‌شوند. این بدین معنا است که عناصر زبانی اعم از عناصر آوایی، صرفی و نحوی و کلامی مانند حلقه‌های زنجیر، به صورتی متوالی و در پی هم می‌آیند.  5- روابط هم‌نشینی و جانشینی: منظور از روابط هم‌نشینی، روابط آوائی، صرفی و نحوی موجود در میان عناصر سازنده کلمه و جمله و کلام است. مثلاً در سطح آوائی واژه «من» از ترکیب صامت «م» + مصوت «   َ » + صامت «ن» ساخته می‌شود و در حوزه صرفی کلمات از زنجیره تکواژها و در زمینه نحوی نیز رشته‌ای تکواژها، واژه‌ها و گروه‌ها به ساخت جملات می‌انجامد.  * رابطه جانشینی به روابط عناصر حاضر( منظور از عناصر همان حروف، تکواژها، واژه‌ها و گروه‌های سازنده) و عناصر غایب اطلاق می‌گردد که از این طریق زبان قدرت زایایی و آفرینش کلمات و جملات تازه را پیدا می‌کند. </vt:lpstr>
      <vt:lpstr>6- طرح‌مندی زبان: از مهم‌ترین ویژگی زبان انسانی طرح‌مندی آن است. به این معنی که انسان با یادگیری چند عنصر محدود( تعدادی از حروف، آواها) با تکیه بر ویژگی نظام‌مند بودن زبان قادر به ساخت کلمات و جملات می‌گردد و نیز بر همین اساس است که می‌توان درجه موفقیت معلم و شاگرد را در پیشبرد اهداف برنامه افزایش داد. این امر مستلزم پذیرش این نکته است که زبانها از جمله زبان فارسی، مجموعه‌ای پراکنده از آواها، واژه‌ها و جمله‌ها نیست، بلکه شبکه‌ای است از عناصر و روابط که بر روی هم نظام زبان را به وجود می‌آورند.  7- عدم وابستگی به زمان و مکان: از ویژگی‌های دیگر زبان‌های انسانی، آزاد بودن از قید زمان و مکان است. انسانها با استفاده از زبان خود می‌توانند فراتر از زمان و مکان حاضر سخن بگویند. این ویژگی زبان به استفاده از تجارب گذشتگان، انتقال تجارب و اطلاعات به آیندگان و در نتیجه به فرهنگ سازی و بقا و توسعه تمدن بشری انجامیده است.   8- خلاقیت زبانی: زبان‌های انسانی برخلاف دیگر نظام‌های ارتباطی دارای این ویژگی منحصر به فرد هستند که انسان را قادر می‌سازند برای تولید و درک پیام‌های نامحدود در موقعیت‌های مختلف زمانی، مکانی و روابط و شرایط اجتماعی متفاوت از قوایی نامحدود برخوردار باشند که این توان نامحدود را به اصطلاح «خلاقیت» می‌نامند. توانایی ساخت تعداد نامحدودی از جملات با استفاده از محدود واژگان، حروف و واج‌ها.  </vt:lpstr>
      <vt:lpstr>  نقش‌های زبانی:</vt:lpstr>
      <vt:lpstr> الف) نقش ارتباطی: نخستین و اساسی‌ترین نقش زبان ایجاد ارتباط بین انسانها است.  ب) تکیه‌گاه اندیشه: زبان انسان علاوه بر نقش ارتباطی که یک پدیده جامعه‌شناختی است نقش روانشناختی هم دارد که به عنوان محمل اندیشه از آن یاد می‌شود.   ج) نقش عاطفی: ما از زبان علاوه بر ایجاد ارتباط و تسهیل فرایند تفکر، برای بیان حالتهای عاطفی ـ شخصی و تحلیل احساسات درونی خود نیز سود می‌بریم.  د)نقش هنری: هرگاه در سایه نگاه جمال‌شناسانه به زبان در ساختارهای آوایی، صرفی و نحوی آن تغییراتی صورت گیرد وآفرینش‌های ادبی و هنری در سایه این نگاه هنری به دست آید محصول و نتیجه نقش هنری زبان خواهد بود.  </vt:lpstr>
      <vt:lpstr>درجدول زیرکارکردهای متنوع زبان ازدیدگاه مایکل هالیدی، زبان شناس نامدار انگلیسی، ارایه می گردد:</vt:lpstr>
      <vt:lpstr>گونه‌های زبان فارسی: 1- گونه‌های شخصی وگونه گویشی 2- گونه‌های کاربردی  * گونه شخصی: عبارت است از ویژگی‌های شخصی‌ای که یک گوینده یا نویسنده در به کار بردن زبان از خود بروز می‌دهد. این ویژگی‌ها که ممکن است در هر یک از سطوح آوایی، واژگانی و دستوری جای گیرند، به اصطلاح «تکیه کلام» نامیده می‌شوند. مانند تفاوت گونه گفتاری یک فرد در منزل با محیط کاری.  * گونه گویشی: خود شامل سه گونه « زمانی یا تاریخی، جغرافیایی و اجتماعی» است.  1- گویش زمانی(تاریخی): گویشی که در طول دوره تاریخی برای یک زبان ایجاد می‌شود.   مانند: گویش مربوط به فارسی باستان، میانه و فارسی نو.  </vt:lpstr>
      <vt:lpstr>سیرتاریخی تحول نظام نوشتاری فارسی:</vt:lpstr>
      <vt:lpstr> 2- گویش جغرافیایی: اغلب با اصطلاح «لهجه» از آن یاد می‌کنند که مربوط به مناطق   جغرافیایی مختلفی است که یک زبان در آن اقلیم مورد استفاده قرار می‌گیرد. مانند لهجه فارسی تهرانی، اصفهانی، یزدی و...  3- گویش اجتماعی: گونه‌ای از یک زبان  که به لحاظ تفاوت در طبقه اجتماعی، سطح سواد،   جنس و شغل افراد مشاهده می‌شود. مانند اختلاف در گونه گفتاری روحانیون، اساتید دانشگاه،   تعمیرکاران، رانندگان ماشین و سایر طبقات جامعه با هم.</vt:lpstr>
      <vt:lpstr>گونه‌های کاربردی: سیاق، سبک و رسانه 1ـ سیاق:عبارت از گونه‌ای زبانی که با توجه به ویژگی‌های گفتمانی کلام یا  متن تقسیم بندی می‌شود؛ مانند سیاق اداری، روزنامه‌ای، سیاق علمی، متون درسی ، آگهی تجاری و...  2ـ سبک: گونه‌ای از یک زبان است که با توجه به نوع رابطه گوینده(یا نویسنده) با شنونده(یا خواننده) تعیین می‌شود. میزان صمیمیت، آشنایی، رابطه شغلی و... موجب شکل‌گیری سبک‌های رسمی، اداری، غیر رسمی، محاوره‌ای میگردد.  3- رسانه: این گونه چنان که از نامش پیداست مختص رسانه است و با گونه محاوره ای(که در آن از اصطلاحات عامیانه و کلمات شکسته بیشتر استفاده می‌شود) متمایزاست.   </vt:lpstr>
      <vt:lpstr>ازنظر پیاژه کودک دبستانی قادر است محسوسات راطبقه بندی کند منظورازطبقه بندی،بکارگیری منطق جزء وکل است که دردوره دبستان جزو مفاهیم ذهنی کودک است. این توانایی به کودک امکان می دهدکه اجزا را در کل داخل سازد ویا برعکس اجزا را ازکل جدا کند. درپیش دبستان کودک اشیا رابصورت پراکنده و«توده‌وار»کنار هم می چیند. ولی دردوره دبستان ازتوانایی برخوردار می شود که اشیاومحسوسات را برحسب شکل یا رنگ آنها به راحتی طبقه بندی کنند.دراین مرحله ازنوعی منطق که به آن «منطق عملیاتی»می گویند، استفاده می کند.</vt:lpstr>
      <vt:lpstr>یادگیری زبان به عنوان یک فرایند پویا ومستمر ازآغاز تولد شروع می شود ودرسن 4 تا5 سالگی تکمیل می شود ودر سطح پیشرفته تا پایان عمر ادامه دارد. استعداد یادگیری زبان به طورفطری درانسان به ودیعه نهاده شده است ولی تعامل دائمی کودک بامحیط باعث رشد می شود.یادگیری زبان یک تغییر است که به تدریج ایجادمی شود.کودک دبستانی تاحد زیادی برمهارتهای شفاهی زبان تسلط دارد؛ تفاوتش با بزرگسالان نداشتن ذخیره واژگانی است، در 12تا18ماهگی اولین کلمات زبان مادری رابیان می کند،در فاصله 2/5 تا   4 سالگی به شکل اعجاب آوری می تواند سلیس صحبت کند.</vt:lpstr>
      <vt:lpstr>کودک دردوره دبستان درمدرسه درمورد زبان باید 3 چیز را بیاموزد: 1-زبان فارسی را کامل‌تر یاد بگیرد؛ واژه های جدید، معانی نو، عناصر ومفاهیم زبانی و...(یادگیری زبان).  2-تا اندازه ای درباره ی زبان فارسی دانش آگاهانه پیدا کند.(یادگیری درباره ی زبان).  3-ازطریق زبان یادبگیرد ،یعنی باگوش دادن به معلم، با خواندن متون وبانوشتن تکالیف درس های زبانی (املا، انشا،فارسی) و درس های غیرزبانی (ریاضی،علوم و...) رابیاموزد (یادگیری ازطریق زبان).</vt:lpstr>
      <vt:lpstr>مهمترین اصول آموزش زبان فارسی به کودکان دبستانی:</vt:lpstr>
      <vt:lpstr>5-درآموزش مهارتهای زبانی دردبستان می بایست «رویکردارتباطی»بر«رویکرددستوری»ترجیح داده شود.  6-دردوره ی دبستان،کودک به تقلیدآگاهانه می پردازد بنابراین معلم باید ازخود الگوی زبانی و ارتباطی مناسبی برای شاگردان خود ارایه نماید.  7-توجه کافی به اصل تکراروتمرین ودانش آموز محوری راهگشای تسلط کودکان برمهارتهای زبانی است. </vt:lpstr>
      <vt:lpstr>8-همه تصمیمات معلم دراجرای فرایندیاددهی- یادگیری،بایددرخدمت«یادگیری مهارتهای زبانی» باشد.  9-پرورش روحیه پژوهشگری درخصوص مسایل زبانی راوجهه ی همت خودوشاگردانش قرار دهد.  10-اصل انعطاف پذیری (روش تدریس پویاو توجه به تفاوت های فردی)درامرزبان آموزی میزان احترام به فردیت کودک واستفاده ازبرنامه ی درسی سازمان یافته نکته ای بسیار حسّاس است.</vt:lpstr>
      <vt:lpstr>   با رعایت اصول بهداشتی در جلوگیری از انتقال و انتشار ویروس کرونا،  حافظ سلامت خود و جامعه باشیم.    پایان فصل اول  </vt:lpstr>
    </vt:vector>
  </TitlesOfParts>
  <Company>Win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فصل اول: ویژگی‌های زبان و خط فارسی</dc:title>
  <dc:creator>peyman</dc:creator>
  <cp:lastModifiedBy>Bamdadi</cp:lastModifiedBy>
  <cp:revision>59</cp:revision>
  <dcterms:created xsi:type="dcterms:W3CDTF">2020-04-11T10:23:01Z</dcterms:created>
  <dcterms:modified xsi:type="dcterms:W3CDTF">2020-04-15T13:33:45Z</dcterms:modified>
</cp:coreProperties>
</file>