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425670"/>
            <a:ext cx="8915399" cy="3657599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r>
              <a:rPr lang="fa-IR" dirty="0"/>
              <a:t> </a:t>
            </a:r>
            <a:r>
              <a:rPr lang="fa-IR" dirty="0">
                <a:cs typeface="B Nazanin" panose="00000400000000000000" pitchFamily="2" charset="-78"/>
              </a:rPr>
              <a:t>نگارش خلّاق (مبحث اول)</a:t>
            </a:r>
            <a:br>
              <a:rPr lang="fa-IR" dirty="0">
                <a:cs typeface="B Nazanin" panose="00000400000000000000" pitchFamily="2" charset="-78"/>
              </a:rPr>
            </a:br>
            <a:r>
              <a:rPr lang="fa-IR" dirty="0">
                <a:cs typeface="B Nazanin" panose="00000400000000000000" pitchFamily="2" charset="-78"/>
              </a:rPr>
              <a:t>تدریس دکتر بامدادی </a:t>
            </a:r>
            <a:br>
              <a:rPr lang="fa-IR" dirty="0">
                <a:cs typeface="B Nazanin" panose="00000400000000000000" pitchFamily="2" charset="-78"/>
              </a:rPr>
            </a:br>
            <a:r>
              <a:rPr lang="fa-IR" dirty="0" smtClean="0">
                <a:cs typeface="B Nazanin" panose="00000400000000000000" pitchFamily="2" charset="-78"/>
              </a:rPr>
              <a:t>فروردین</a:t>
            </a:r>
            <a:r>
              <a:rPr lang="fa-IR" dirty="0">
                <a:cs typeface="B Nazanin" panose="00000400000000000000" pitchFamily="2" charset="-78"/>
              </a:rPr>
              <a:t>1399</a:t>
            </a:r>
            <a:r>
              <a:rPr lang="fa-IR" dirty="0" smtClean="0">
                <a:cs typeface="B Nazanin" panose="00000400000000000000" pitchFamily="2" charset="-78"/>
              </a:rPr>
              <a:t> </a:t>
            </a:r>
            <a:r>
              <a:rPr lang="fa-IR" dirty="0"/>
              <a:t/>
            </a:r>
            <a:br>
              <a:rPr lang="fa-IR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29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تصویر شماره 5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788" y="2133600"/>
            <a:ext cx="3778250" cy="3778250"/>
          </a:xfrm>
        </p:spPr>
      </p:pic>
    </p:spTree>
    <p:extLst>
      <p:ext uri="{BB962C8B-B14F-4D97-AF65-F5344CB8AC3E}">
        <p14:creationId xmlns:p14="http://schemas.microsoft.com/office/powerpoint/2010/main" val="493323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نگارش خلاّق </a:t>
            </a:r>
            <a:r>
              <a:rPr lang="fa-IR" b="1" dirty="0" smtClean="0">
                <a:cs typeface="B Nazanin" panose="00000400000000000000" pitchFamily="2" charset="-78"/>
              </a:rPr>
              <a:t>، درسی </a:t>
            </a:r>
            <a:r>
              <a:rPr lang="fa-IR" b="1" dirty="0">
                <a:cs typeface="B Nazanin" panose="00000400000000000000" pitchFamily="2" charset="-78"/>
              </a:rPr>
              <a:t>است که به این موارد  بستگی دارد :  ۱-  خوب دیدن ۲-  خوب اندیشیدن ۳- </a:t>
            </a:r>
            <a:r>
              <a:rPr lang="fa-IR" b="1" dirty="0" smtClean="0">
                <a:cs typeface="B Nazanin" panose="00000400000000000000" pitchFamily="2" charset="-78"/>
              </a:rPr>
              <a:t>خلاّقیت </a:t>
            </a:r>
            <a:r>
              <a:rPr lang="fa-IR" b="1" dirty="0">
                <a:cs typeface="B Nazanin" panose="00000400000000000000" pitchFamily="2" charset="-78"/>
              </a:rPr>
              <a:t>داشتن  ۴- به کار </a:t>
            </a:r>
            <a:r>
              <a:rPr lang="fa-IR" b="1" dirty="0" smtClean="0">
                <a:cs typeface="B Nazanin" panose="00000400000000000000" pitchFamily="2" charset="-78"/>
              </a:rPr>
              <a:t>بستنِ </a:t>
            </a:r>
            <a:r>
              <a:rPr lang="fa-IR" b="1" dirty="0">
                <a:cs typeface="B Nazanin" panose="00000400000000000000" pitchFamily="2" charset="-78"/>
              </a:rPr>
              <a:t>مؤثّر و مناسب </a:t>
            </a:r>
            <a:r>
              <a:rPr lang="fa-IR" b="1" dirty="0" smtClean="0">
                <a:cs typeface="B Nazanin" panose="00000400000000000000" pitchFamily="2" charset="-78"/>
              </a:rPr>
              <a:t>دانسته </a:t>
            </a:r>
            <a:r>
              <a:rPr lang="fa-IR" b="1" dirty="0">
                <a:cs typeface="B Nazanin" panose="00000400000000000000" pitchFamily="2" charset="-78"/>
              </a:rPr>
              <a:t>ها.</a:t>
            </a:r>
          </a:p>
          <a:p>
            <a:pPr algn="r" rtl="1"/>
            <a:endParaRPr lang="fa-IR" b="1" dirty="0">
              <a:cs typeface="B Nazanin" panose="00000400000000000000" pitchFamily="2" charset="-78"/>
            </a:endParaRP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  در نگارش خلاق ،  هنگام نوشتن ، نیاز به  آموختن علامت های نگارشی داریم تا با استفاده از آن ها نوشته های مان ، روشن و درست خوانده بشوند. 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پس وظیفه هر کدام از ما در نگارش خلاق این </a:t>
            </a:r>
            <a:r>
              <a:rPr lang="fa-IR" b="1" dirty="0" smtClean="0">
                <a:cs typeface="B Nazanin" panose="00000400000000000000" pitchFamily="2" charset="-78"/>
              </a:rPr>
              <a:t>است</a:t>
            </a:r>
            <a:r>
              <a:rPr lang="fa-IR" b="1" dirty="0">
                <a:cs typeface="B Nazanin" panose="00000400000000000000" pitchFamily="2" charset="-78"/>
              </a:rPr>
              <a:t> </a:t>
            </a:r>
            <a:r>
              <a:rPr lang="fa-IR" b="1" dirty="0"/>
              <a:t>:</a:t>
            </a:r>
            <a:r>
              <a:rPr lang="fa-IR" b="1" dirty="0" smtClean="0"/>
              <a:t>   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906682"/>
              </p:ext>
            </p:extLst>
          </p:nvPr>
        </p:nvGraphicFramePr>
        <p:xfrm>
          <a:off x="3263462" y="4414345"/>
          <a:ext cx="7614744" cy="930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4744"/>
              </a:tblGrid>
              <a:tr h="930165"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        </a:t>
                      </a:r>
                    </a:p>
                    <a:p>
                      <a:pPr algn="r" rtl="1"/>
                      <a:r>
                        <a:rPr lang="fa-IR" dirty="0" smtClean="0"/>
                        <a:t>        </a:t>
                      </a:r>
                      <a:r>
                        <a:rPr lang="fa-IR" dirty="0" smtClean="0">
                          <a:solidFill>
                            <a:srgbClr val="00B0F0"/>
                          </a:solidFill>
                        </a:rPr>
                        <a:t>ما هیچ جمله ای را بدون علامت نگارشی ، رها نخواهیم کرد .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633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000" dirty="0" smtClean="0"/>
              <a:t>             وظایف </a:t>
            </a:r>
            <a:r>
              <a:rPr lang="fa-IR" sz="2000" dirty="0"/>
              <a:t>ما در این درس چیست؟ چه کارهایی باید انجام </a:t>
            </a:r>
            <a:r>
              <a:rPr lang="fa-IR" sz="2000" dirty="0" smtClean="0"/>
              <a:t>دهیم ؟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150883"/>
            <a:ext cx="8915400" cy="5707117"/>
          </a:xfrm>
        </p:spPr>
        <p:txBody>
          <a:bodyPr>
            <a:normAutofit/>
          </a:bodyPr>
          <a:lstStyle/>
          <a:p>
            <a:pPr algn="r" rtl="1"/>
            <a:r>
              <a:rPr lang="fa-IR" dirty="0"/>
              <a:t>پس معلوم شد که رمز موفّقیّت بخشی از کار ما، آموختن علایم نگارشی است.آن ها را خواهیم آموخت </a:t>
            </a:r>
            <a:r>
              <a:rPr lang="fa-IR" dirty="0" smtClean="0"/>
              <a:t> </a:t>
            </a:r>
            <a:r>
              <a:rPr lang="fa-IR" dirty="0"/>
              <a:t>و به کار خواهیم بست.  واحدِ  کارِ ما  یک جمله است. وقتی جمله ای می </a:t>
            </a:r>
            <a:r>
              <a:rPr lang="fa-IR" dirty="0" smtClean="0"/>
              <a:t>نویسیم ،  </a:t>
            </a:r>
            <a:r>
              <a:rPr lang="fa-IR" dirty="0"/>
              <a:t>نباید آن را  بدون علامت  رها کنیم. به بیان ساده تر </a:t>
            </a:r>
            <a:r>
              <a:rPr lang="fa-IR" dirty="0" smtClean="0"/>
              <a:t>، تکلیف </a:t>
            </a:r>
            <a:r>
              <a:rPr lang="fa-IR" dirty="0"/>
              <a:t>ما با جمله ای  که  می نویسیم ،  باید معلوم بشود. جملۀ ما نیاز به چه علامت هایی دارد؟  آنها را به موقع و مناسب ، علامت گذاری خواهیم کرد.</a:t>
            </a:r>
          </a:p>
          <a:p>
            <a:pPr algn="r" rtl="1"/>
            <a:r>
              <a:rPr lang="fa-IR" dirty="0"/>
              <a:t>علامت های نگارشی ،  در سه قسمت  جمله به کار می روند :  ۱-  اول جمله  ۲- وسط جمله  ۳- آخر جمله .</a:t>
            </a:r>
          </a:p>
          <a:p>
            <a:pPr algn="r" rtl="1"/>
            <a:r>
              <a:rPr lang="fa-IR" dirty="0"/>
              <a:t> در </a:t>
            </a:r>
            <a:r>
              <a:rPr lang="fa-IR" dirty="0" smtClean="0"/>
              <a:t>این </a:t>
            </a:r>
            <a:r>
              <a:rPr lang="fa-IR" dirty="0"/>
              <a:t>درس </a:t>
            </a:r>
            <a:r>
              <a:rPr lang="fa-IR" dirty="0" smtClean="0"/>
              <a:t>، ما </a:t>
            </a:r>
            <a:r>
              <a:rPr lang="fa-IR" dirty="0"/>
              <a:t>در هر جلسه </a:t>
            </a:r>
            <a:r>
              <a:rPr lang="fa-IR" dirty="0" smtClean="0"/>
              <a:t> </a:t>
            </a:r>
            <a:r>
              <a:rPr lang="fa-IR" dirty="0"/>
              <a:t>دو تمرین انجام خواهیم داد : الف -  علامت های نگارشی  و کاربرد آنها را یاد خواهیم گرفت . ب-  یکی از انواع  قالب های نوشتار را  تمرین خواهیم کرد . شما تمرینات خواسته شده را به نشانی این ایمیل خواهید فرستاد. من نوشته های شما را خواهم خواند و نمره در نظر خواهم گرفت. </a:t>
            </a:r>
            <a:endParaRPr lang="fa-IR" dirty="0" smtClean="0"/>
          </a:p>
          <a:p>
            <a:pPr algn="r" rtl="1"/>
            <a:r>
              <a:rPr lang="fa-IR" dirty="0" smtClean="0"/>
              <a:t>***  برای نمره گرفتن شما ، تمرینی دیگر نیز وجود دارد: از اوّل همین درس ، هر خطای نگارشی که در نوشته های من پیدا کنید و همراه تمرین های تان تذکّر دهید ، نمره تعلّق می گیرد.</a:t>
            </a:r>
          </a:p>
          <a:p>
            <a:pPr algn="r" rtl="1"/>
            <a:endParaRPr lang="fa-I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482299"/>
              </p:ext>
            </p:extLst>
          </p:nvPr>
        </p:nvGraphicFramePr>
        <p:xfrm>
          <a:off x="3358055" y="5738648"/>
          <a:ext cx="7677807" cy="5517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77807"/>
              </a:tblGrid>
              <a:tr h="551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cs typeface="0 Compset" panose="00000400000000000000" pitchFamily="2" charset="-78"/>
                        </a:rPr>
                        <a:t>behrouzaslanoglu@gmail.com</a:t>
                      </a:r>
                      <a:endParaRPr lang="en-US" sz="2400" dirty="0">
                        <a:solidFill>
                          <a:schemeClr val="tx1"/>
                        </a:solidFill>
                        <a:cs typeface="0 Compset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586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solidFill>
                  <a:srgbClr val="C00000"/>
                </a:solidFill>
              </a:rPr>
              <a:t>علامت های نگارشی این جلسه : 1- علامت های مناسب جمله ها 2- خط تیره در جمله.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67200"/>
          </a:xfrm>
        </p:spPr>
        <p:txBody>
          <a:bodyPr>
            <a:normAutofit fontScale="92500"/>
          </a:bodyPr>
          <a:lstStyle/>
          <a:p>
            <a:pPr algn="r" rtl="1"/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ما قرار گذاشتیم که هیچ جمله ای را بدون علامت مناسب ، رها نکنیم.</a:t>
            </a:r>
          </a:p>
          <a:p>
            <a:pPr algn="r" rtl="1"/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شما قبلا یاد گرفته اید که  جمله ، چهار نوع است </a:t>
            </a: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و هرکدام نیاز علامتی خاصّ خود دارد. هرگاه  از علامت مناسب جمله استفاده شود،  از نظر نگارش ،  جمله کامل خواهد بود</a:t>
            </a: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.</a:t>
            </a:r>
            <a:endParaRPr lang="fa-IR" sz="2000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 ۱-  جملۀ خبری : علامت </a:t>
            </a: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آن، </a:t>
            </a: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نقطه است</a:t>
            </a: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. </a:t>
            </a:r>
            <a:r>
              <a:rPr lang="fa-IR" sz="2000" b="1" dirty="0" smtClean="0">
                <a:solidFill>
                  <a:srgbClr val="0070C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←←←  درس نگارش خلّاق ، هنر و فنّ درست نویسی است.</a:t>
            </a:r>
          </a:p>
          <a:p>
            <a:pPr algn="r" rtl="1"/>
            <a:r>
              <a:rPr lang="fa-IR" sz="2000" b="1" dirty="0" smtClean="0">
                <a:solidFill>
                  <a:srgbClr val="0070C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2- جمله ی پرسشی :  به آخر آن علامت پرسش می گذاریم  ، ←←← آیا علامت نگارشی جمله را فراموش کرده اید؟</a:t>
            </a:r>
          </a:p>
          <a:p>
            <a:pPr algn="r" rtl="1"/>
            <a:r>
              <a:rPr lang="fa-IR" sz="2000" b="1" dirty="0" smtClean="0">
                <a:solidFill>
                  <a:srgbClr val="0070C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3- جمله های عاطفی : تمام جمله هایی که احاسات درونی شما را بیان می کند ، باید با علامت جمله ی عاطفی [ ! ] پایان یابد.قبلا این علامت را علامت تعجب می گفتند ولی بهتر است که آن را علامت جمله ی عاطفی بنامند چون احساسات دیگر غیر از تعجب را هم بیان می توان </a:t>
            </a:r>
            <a:r>
              <a:rPr lang="fa-IR" sz="2000" b="1" smtClean="0">
                <a:solidFill>
                  <a:srgbClr val="0070C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بیان کردمثل  </a:t>
            </a:r>
            <a:r>
              <a:rPr lang="fa-IR" sz="2000" b="1" dirty="0" smtClean="0">
                <a:solidFill>
                  <a:srgbClr val="0070C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: </a:t>
            </a:r>
            <a:endParaRPr lang="fa-IR" sz="2000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تحسین ، تنفر</a:t>
            </a: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 </a:t>
            </a: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، </a:t>
            </a: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شادی، </a:t>
            </a:r>
            <a:r>
              <a:rPr lang="fa-IR" sz="2000" b="1" dirty="0">
                <a:solidFill>
                  <a:srgbClr val="0070C0"/>
                </a:solidFill>
                <a:cs typeface="B Nazanin" panose="00000400000000000000" pitchFamily="2" charset="-78"/>
              </a:rPr>
              <a:t>ندا ، </a:t>
            </a:r>
            <a:r>
              <a:rPr lang="fa-IR" sz="2000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تشویق ، تنبیه و ... .</a:t>
            </a:r>
            <a:endParaRPr lang="fa-IR" sz="2000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49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dirty="0" smtClean="0"/>
              <a:t>قبل از هر تو ضیحات مربوط به درس مان را به جلسه ی آینده موکول می کنیم.در اینجا سه تمرین برای تان در نظر گرفته ام که شما بعد از خوب دیدن ، آن ها را برای من تفسیر خواهید کرد.البته لازم است که یادآوری کنم شرط اساسی در این نوشته ها مؤثّر نوشتن است ممکن است شما 5سطر بنویسید و نوشته تان مفید باشد ولی کسی فکر کند که 5 سطر کم است پس شروع کند به نوشتن و خودش هم متوجه بشود که « بی معنی نویسی» کرده است. هرجا دیدید که توصیف مفیدتان تمام شده ، نوشتن را قطع کنید و نوشته تان را به آدرس ایمیل بالا بفرستید .نمره ی شما در گرو همین تمرین هاست.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732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/>
              <a:t>تصویر شماره 1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788" y="2684462"/>
            <a:ext cx="4286250" cy="2676525"/>
          </a:xfrm>
        </p:spPr>
      </p:pic>
    </p:spTree>
    <p:extLst>
      <p:ext uri="{BB962C8B-B14F-4D97-AF65-F5344CB8AC3E}">
        <p14:creationId xmlns:p14="http://schemas.microsoft.com/office/powerpoint/2010/main" val="1206506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تصویر شماره 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0" y="2536825"/>
            <a:ext cx="4314825" cy="2971800"/>
          </a:xfrm>
        </p:spPr>
      </p:pic>
    </p:spTree>
    <p:extLst>
      <p:ext uri="{BB962C8B-B14F-4D97-AF65-F5344CB8AC3E}">
        <p14:creationId xmlns:p14="http://schemas.microsoft.com/office/powerpoint/2010/main" val="371595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تصویر شماره 3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788" y="2527300"/>
            <a:ext cx="4286250" cy="2990850"/>
          </a:xfrm>
        </p:spPr>
      </p:pic>
    </p:spTree>
    <p:extLst>
      <p:ext uri="{BB962C8B-B14F-4D97-AF65-F5344CB8AC3E}">
        <p14:creationId xmlns:p14="http://schemas.microsoft.com/office/powerpoint/2010/main" val="4198044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800" dirty="0"/>
              <a:t>برای هرکدام  از این دو تصویر فقط نام انتخاب کنید </a:t>
            </a:r>
            <a:r>
              <a:rPr lang="fa-IR" sz="2800" dirty="0" smtClean="0"/>
              <a:t>:</a:t>
            </a:r>
            <a:br>
              <a:rPr lang="fa-IR" sz="2800" dirty="0" smtClean="0"/>
            </a:br>
            <a:r>
              <a:rPr lang="fa-IR" sz="2800" dirty="0" smtClean="0"/>
              <a:t>تصویر شماره 4</a:t>
            </a:r>
            <a:endParaRPr lang="fa-I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015" y="2438072"/>
            <a:ext cx="2857500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79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</TotalTime>
  <Words>656</Words>
  <Application>Microsoft Office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0 Compset</vt:lpstr>
      <vt:lpstr>Arial</vt:lpstr>
      <vt:lpstr>B Nazanin</vt:lpstr>
      <vt:lpstr>Calibri</vt:lpstr>
      <vt:lpstr>Century Gothic</vt:lpstr>
      <vt:lpstr>Tahoma</vt:lpstr>
      <vt:lpstr>Wingdings 3</vt:lpstr>
      <vt:lpstr>Wisp</vt:lpstr>
      <vt:lpstr>   نگارش خلّاق (مبحث اول) تدریس دکتر بامدادی  فروردین1399  </vt:lpstr>
      <vt:lpstr>PowerPoint Presentation</vt:lpstr>
      <vt:lpstr>             وظایف ما در این درس چیست؟ چه کارهایی باید انجام دهیم ؟ </vt:lpstr>
      <vt:lpstr>علامت های نگارشی این جلسه : 1- علامت های مناسب جمله ها 2- خط تیره در جمله.</vt:lpstr>
      <vt:lpstr>PowerPoint Presentation</vt:lpstr>
      <vt:lpstr>تصویر شماره 1</vt:lpstr>
      <vt:lpstr>تصویر شماره 2</vt:lpstr>
      <vt:lpstr>تصویر شماره 3</vt:lpstr>
      <vt:lpstr>برای هرکدام  از این دو تصویر فقط نام انتخاب کنید : تصویر شماره 4</vt:lpstr>
      <vt:lpstr>تصویر شماره 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نگارش خلّاق (مبحث اول) تدریس دکتر بامدادی  فروردین1399</dc:title>
  <dc:creator>Bamdadi</dc:creator>
  <cp:lastModifiedBy>Bamdadi</cp:lastModifiedBy>
  <cp:revision>14</cp:revision>
  <dcterms:created xsi:type="dcterms:W3CDTF">2020-04-18T14:27:17Z</dcterms:created>
  <dcterms:modified xsi:type="dcterms:W3CDTF">2020-04-22T10:40:41Z</dcterms:modified>
</cp:coreProperties>
</file>