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8" r:id="rId2"/>
    <p:sldId id="260" r:id="rId3"/>
    <p:sldId id="263" r:id="rId4"/>
    <p:sldId id="266" r:id="rId5"/>
    <p:sldId id="269" r:id="rId6"/>
    <p:sldId id="272" r:id="rId7"/>
    <p:sldId id="274" r:id="rId8"/>
    <p:sldId id="276" r:id="rId9"/>
    <p:sldId id="278" r:id="rId10"/>
    <p:sldId id="280" r:id="rId11"/>
    <p:sldId id="282" r:id="rId12"/>
    <p:sldId id="284" r:id="rId13"/>
    <p:sldId id="286" r:id="rId14"/>
    <p:sldId id="288" r:id="rId15"/>
    <p:sldId id="290" r:id="rId16"/>
    <p:sldId id="292" r:id="rId17"/>
    <p:sldId id="293" r:id="rId18"/>
    <p:sldId id="294" r:id="rId19"/>
    <p:sldId id="295" r:id="rId20"/>
    <p:sldId id="296" r:id="rId21"/>
    <p:sldId id="297" r:id="rId22"/>
  </p:sldIdLst>
  <p:sldSz cx="12192000" cy="6858000"/>
  <p:notesSz cx="6858000" cy="9144000"/>
  <p:defaultTextStyle>
    <a:defPPr>
      <a:defRPr lang="fa-I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F5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8" d="100"/>
          <a:sy n="58" d="100"/>
        </p:scale>
        <p:origin x="34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1843F3F-9D1B-4ABC-874A-214208E5E115}" type="datetimeFigureOut">
              <a:rPr lang="fa-IR" smtClean="0"/>
              <a:t>1441/08/22</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0D87FA9-A4B5-402B-92E7-95051831B636}" type="slidenum">
              <a:rPr lang="fa-IR" smtClean="0"/>
              <a:t>‹#›</a:t>
            </a:fld>
            <a:endParaRPr lang="fa-I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84544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Date Placeholder 2"/>
          <p:cNvSpPr>
            <a:spLocks noGrp="1"/>
          </p:cNvSpPr>
          <p:nvPr>
            <p:ph type="dt" sz="half" idx="10"/>
          </p:nvPr>
        </p:nvSpPr>
        <p:spPr/>
        <p:txBody>
          <a:bodyPr/>
          <a:lstStyle/>
          <a:p>
            <a:fld id="{11843F3F-9D1B-4ABC-874A-214208E5E115}" type="datetimeFigureOut">
              <a:rPr lang="fa-IR" smtClean="0"/>
              <a:t>1441/08/22</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F0D87FA9-A4B5-402B-92E7-95051831B636}" type="slidenum">
              <a:rPr lang="fa-IR" smtClean="0"/>
              <a:t>‹#›</a:t>
            </a:fld>
            <a:endParaRPr lang="fa-IR"/>
          </a:p>
        </p:txBody>
      </p:sp>
    </p:spTree>
    <p:extLst>
      <p:ext uri="{BB962C8B-B14F-4D97-AF65-F5344CB8AC3E}">
        <p14:creationId xmlns:p14="http://schemas.microsoft.com/office/powerpoint/2010/main" val="40993407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1843F3F-9D1B-4ABC-874A-214208E5E115}" type="datetimeFigureOut">
              <a:rPr lang="fa-IR" smtClean="0"/>
              <a:t>1441/08/22</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0D87FA9-A4B5-402B-92E7-95051831B636}" type="slidenum">
              <a:rPr lang="fa-IR" smtClean="0"/>
              <a:t>‹#›</a:t>
            </a:fld>
            <a:endParaRPr lang="fa-IR"/>
          </a:p>
        </p:txBody>
      </p:sp>
    </p:spTree>
    <p:extLst>
      <p:ext uri="{BB962C8B-B14F-4D97-AF65-F5344CB8AC3E}">
        <p14:creationId xmlns:p14="http://schemas.microsoft.com/office/powerpoint/2010/main" val="9583835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1843F3F-9D1B-4ABC-874A-214208E5E115}" type="datetimeFigureOut">
              <a:rPr lang="fa-IR" smtClean="0"/>
              <a:t>1441/08/22</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0D87FA9-A4B5-402B-92E7-95051831B636}" type="slidenum">
              <a:rPr lang="fa-IR" smtClean="0"/>
              <a:t>‹#›</a:t>
            </a:fld>
            <a:endParaRPr lang="fa-I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1845454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1843F3F-9D1B-4ABC-874A-214208E5E115}" type="datetimeFigureOut">
              <a:rPr lang="fa-IR" smtClean="0"/>
              <a:t>1441/08/22</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0D87FA9-A4B5-402B-92E7-95051831B636}" type="slidenum">
              <a:rPr lang="fa-IR" smtClean="0"/>
              <a:t>‹#›</a:t>
            </a:fld>
            <a:endParaRPr lang="fa-IR"/>
          </a:p>
        </p:txBody>
      </p:sp>
    </p:spTree>
    <p:extLst>
      <p:ext uri="{BB962C8B-B14F-4D97-AF65-F5344CB8AC3E}">
        <p14:creationId xmlns:p14="http://schemas.microsoft.com/office/powerpoint/2010/main" val="1668281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1843F3F-9D1B-4ABC-874A-214208E5E115}" type="datetimeFigureOut">
              <a:rPr lang="fa-IR" smtClean="0"/>
              <a:t>1441/08/22</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0D87FA9-A4B5-402B-92E7-95051831B636}" type="slidenum">
              <a:rPr lang="fa-IR" smtClean="0"/>
              <a:t>‹#›</a:t>
            </a:fld>
            <a:endParaRPr lang="fa-I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7295000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1843F3F-9D1B-4ABC-874A-214208E5E115}" type="datetimeFigureOut">
              <a:rPr lang="fa-IR" smtClean="0"/>
              <a:t>1441/08/22</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0D87FA9-A4B5-402B-92E7-95051831B636}" type="slidenum">
              <a:rPr lang="fa-IR" smtClean="0"/>
              <a:t>‹#›</a:t>
            </a:fld>
            <a:endParaRPr lang="fa-IR"/>
          </a:p>
        </p:txBody>
      </p:sp>
    </p:spTree>
    <p:extLst>
      <p:ext uri="{BB962C8B-B14F-4D97-AF65-F5344CB8AC3E}">
        <p14:creationId xmlns:p14="http://schemas.microsoft.com/office/powerpoint/2010/main" val="36136145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1843F3F-9D1B-4ABC-874A-214208E5E115}" type="datetimeFigureOut">
              <a:rPr lang="fa-IR" smtClean="0"/>
              <a:t>1441/08/22</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0D87FA9-A4B5-402B-92E7-95051831B636}" type="slidenum">
              <a:rPr lang="fa-IR" smtClean="0"/>
              <a:t>‹#›</a:t>
            </a:fld>
            <a:endParaRPr lang="fa-IR"/>
          </a:p>
        </p:txBody>
      </p:sp>
    </p:spTree>
    <p:extLst>
      <p:ext uri="{BB962C8B-B14F-4D97-AF65-F5344CB8AC3E}">
        <p14:creationId xmlns:p14="http://schemas.microsoft.com/office/powerpoint/2010/main" val="4442576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1843F3F-9D1B-4ABC-874A-214208E5E115}" type="datetimeFigureOut">
              <a:rPr lang="fa-IR" smtClean="0"/>
              <a:t>1441/08/22</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0D87FA9-A4B5-402B-92E7-95051831B636}" type="slidenum">
              <a:rPr lang="fa-IR" smtClean="0"/>
              <a:t>‹#›</a:t>
            </a:fld>
            <a:endParaRPr lang="fa-IR"/>
          </a:p>
        </p:txBody>
      </p:sp>
    </p:spTree>
    <p:extLst>
      <p:ext uri="{BB962C8B-B14F-4D97-AF65-F5344CB8AC3E}">
        <p14:creationId xmlns:p14="http://schemas.microsoft.com/office/powerpoint/2010/main" val="2427258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1843F3F-9D1B-4ABC-874A-214208E5E115}" type="datetimeFigureOut">
              <a:rPr lang="fa-IR" smtClean="0"/>
              <a:t>1441/08/22</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0D87FA9-A4B5-402B-92E7-95051831B636}" type="slidenum">
              <a:rPr lang="fa-IR" smtClean="0"/>
              <a:t>‹#›</a:t>
            </a:fld>
            <a:endParaRPr lang="fa-IR"/>
          </a:p>
        </p:txBody>
      </p:sp>
    </p:spTree>
    <p:extLst>
      <p:ext uri="{BB962C8B-B14F-4D97-AF65-F5344CB8AC3E}">
        <p14:creationId xmlns:p14="http://schemas.microsoft.com/office/powerpoint/2010/main" val="39979663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1843F3F-9D1B-4ABC-874A-214208E5E115}" type="datetimeFigureOut">
              <a:rPr lang="fa-IR" smtClean="0"/>
              <a:t>1441/08/22</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0D87FA9-A4B5-402B-92E7-95051831B636}" type="slidenum">
              <a:rPr lang="fa-IR" smtClean="0"/>
              <a:t>‹#›</a:t>
            </a:fld>
            <a:endParaRPr lang="fa-IR"/>
          </a:p>
        </p:txBody>
      </p:sp>
    </p:spTree>
    <p:extLst>
      <p:ext uri="{BB962C8B-B14F-4D97-AF65-F5344CB8AC3E}">
        <p14:creationId xmlns:p14="http://schemas.microsoft.com/office/powerpoint/2010/main" val="16250318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1843F3F-9D1B-4ABC-874A-214208E5E115}" type="datetimeFigureOut">
              <a:rPr lang="fa-IR" smtClean="0"/>
              <a:t>1441/08/22</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F0D87FA9-A4B5-402B-92E7-95051831B636}" type="slidenum">
              <a:rPr lang="fa-IR" smtClean="0"/>
              <a:t>‹#›</a:t>
            </a:fld>
            <a:endParaRPr lang="fa-IR"/>
          </a:p>
        </p:txBody>
      </p:sp>
    </p:spTree>
    <p:extLst>
      <p:ext uri="{BB962C8B-B14F-4D97-AF65-F5344CB8AC3E}">
        <p14:creationId xmlns:p14="http://schemas.microsoft.com/office/powerpoint/2010/main" val="2913115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1843F3F-9D1B-4ABC-874A-214208E5E115}" type="datetimeFigureOut">
              <a:rPr lang="fa-IR" smtClean="0"/>
              <a:t>1441/08/22</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F0D87FA9-A4B5-402B-92E7-95051831B636}" type="slidenum">
              <a:rPr lang="fa-IR" smtClean="0"/>
              <a:t>‹#›</a:t>
            </a:fld>
            <a:endParaRPr lang="fa-IR"/>
          </a:p>
        </p:txBody>
      </p:sp>
    </p:spTree>
    <p:extLst>
      <p:ext uri="{BB962C8B-B14F-4D97-AF65-F5344CB8AC3E}">
        <p14:creationId xmlns:p14="http://schemas.microsoft.com/office/powerpoint/2010/main" val="23303651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1843F3F-9D1B-4ABC-874A-214208E5E115}" type="datetimeFigureOut">
              <a:rPr lang="fa-IR" smtClean="0"/>
              <a:t>1441/08/22</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F0D87FA9-A4B5-402B-92E7-95051831B636}" type="slidenum">
              <a:rPr lang="fa-IR" smtClean="0"/>
              <a:t>‹#›</a:t>
            </a:fld>
            <a:endParaRPr lang="fa-IR"/>
          </a:p>
        </p:txBody>
      </p:sp>
    </p:spTree>
    <p:extLst>
      <p:ext uri="{BB962C8B-B14F-4D97-AF65-F5344CB8AC3E}">
        <p14:creationId xmlns:p14="http://schemas.microsoft.com/office/powerpoint/2010/main" val="22999489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843F3F-9D1B-4ABC-874A-214208E5E115}" type="datetimeFigureOut">
              <a:rPr lang="fa-IR" smtClean="0"/>
              <a:t>1441/08/22</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F0D87FA9-A4B5-402B-92E7-95051831B636}" type="slidenum">
              <a:rPr lang="fa-IR" smtClean="0"/>
              <a:t>‹#›</a:t>
            </a:fld>
            <a:endParaRPr lang="fa-IR"/>
          </a:p>
        </p:txBody>
      </p:sp>
    </p:spTree>
    <p:extLst>
      <p:ext uri="{BB962C8B-B14F-4D97-AF65-F5344CB8AC3E}">
        <p14:creationId xmlns:p14="http://schemas.microsoft.com/office/powerpoint/2010/main" val="36221050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11843F3F-9D1B-4ABC-874A-214208E5E115}" type="datetimeFigureOut">
              <a:rPr lang="fa-IR" smtClean="0"/>
              <a:t>1441/08/22</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F0D87FA9-A4B5-402B-92E7-95051831B636}" type="slidenum">
              <a:rPr lang="fa-IR" smtClean="0"/>
              <a:t>‹#›</a:t>
            </a:fld>
            <a:endParaRPr lang="fa-IR"/>
          </a:p>
        </p:txBody>
      </p:sp>
    </p:spTree>
    <p:extLst>
      <p:ext uri="{BB962C8B-B14F-4D97-AF65-F5344CB8AC3E}">
        <p14:creationId xmlns:p14="http://schemas.microsoft.com/office/powerpoint/2010/main" val="27590437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11843F3F-9D1B-4ABC-874A-214208E5E115}" type="datetimeFigureOut">
              <a:rPr lang="fa-IR" smtClean="0"/>
              <a:t>1441/08/22</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F0D87FA9-A4B5-402B-92E7-95051831B636}" type="slidenum">
              <a:rPr lang="fa-IR" smtClean="0"/>
              <a:t>‹#›</a:t>
            </a:fld>
            <a:endParaRPr lang="fa-IR"/>
          </a:p>
        </p:txBody>
      </p:sp>
    </p:spTree>
    <p:extLst>
      <p:ext uri="{BB962C8B-B14F-4D97-AF65-F5344CB8AC3E}">
        <p14:creationId xmlns:p14="http://schemas.microsoft.com/office/powerpoint/2010/main" val="1031776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11843F3F-9D1B-4ABC-874A-214208E5E115}" type="datetimeFigureOut">
              <a:rPr lang="fa-IR" smtClean="0"/>
              <a:t>1441/08/22</a:t>
            </a:fld>
            <a:endParaRPr lang="fa-I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fa-I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F0D87FA9-A4B5-402B-92E7-95051831B636}" type="slidenum">
              <a:rPr lang="fa-IR" smtClean="0"/>
              <a:t>‹#›</a:t>
            </a:fld>
            <a:endParaRPr lang="fa-IR"/>
          </a:p>
        </p:txBody>
      </p:sp>
    </p:spTree>
    <p:extLst>
      <p:ext uri="{BB962C8B-B14F-4D97-AF65-F5344CB8AC3E}">
        <p14:creationId xmlns:p14="http://schemas.microsoft.com/office/powerpoint/2010/main" val="485926215"/>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1" eaLnBrk="1" latinLnBrk="0" hangingPunct="1">
        <a:spcBef>
          <a:spcPct val="0"/>
        </a:spcBef>
        <a:buNone/>
        <a:defRPr sz="3600" kern="1200" cap="all">
          <a:ln w="3175" cmpd="sng">
            <a:noFill/>
          </a:ln>
          <a:solidFill>
            <a:schemeClr val="tx1"/>
          </a:solidFill>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857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6858000"/>
          </a:xfrm>
        </p:spPr>
        <p:txBody>
          <a:bodyPr anchor="t"/>
          <a:lstStyle/>
          <a:p>
            <a:pPr algn="ctr"/>
            <a:r>
              <a:rPr lang="fa-IR" dirty="0" smtClean="0"/>
              <a:t/>
            </a:r>
            <a:br>
              <a:rPr lang="fa-IR" dirty="0" smtClean="0"/>
            </a:br>
            <a:r>
              <a:rPr lang="fa-IR" dirty="0" smtClean="0"/>
              <a:t/>
            </a:r>
            <a:br>
              <a:rPr lang="fa-IR" dirty="0" smtClean="0"/>
            </a:br>
            <a:r>
              <a:rPr lang="fa-IR" sz="5400" dirty="0">
                <a:solidFill>
                  <a:schemeClr val="accent6"/>
                </a:solidFill>
                <a:cs typeface="B Kourosh" panose="00000400000000000000" pitchFamily="2" charset="-78"/>
              </a:rPr>
              <a:t>روش تدریس زبان فارسی  (در دوره دبستان)</a:t>
            </a:r>
            <a:r>
              <a:rPr lang="fa-IR" dirty="0"/>
              <a:t/>
            </a:r>
            <a:br>
              <a:rPr lang="fa-IR" dirty="0"/>
            </a:br>
            <a:r>
              <a:rPr lang="fa-IR" dirty="0" smtClean="0"/>
              <a:t/>
            </a:r>
            <a:br>
              <a:rPr lang="fa-IR" dirty="0" smtClean="0"/>
            </a:br>
            <a:r>
              <a:rPr lang="fa-IR" dirty="0"/>
              <a:t/>
            </a:r>
            <a:br>
              <a:rPr lang="fa-IR" dirty="0"/>
            </a:br>
            <a:r>
              <a:rPr lang="fa-IR" dirty="0" smtClean="0"/>
              <a:t/>
            </a:r>
            <a:br>
              <a:rPr lang="fa-IR" dirty="0" smtClean="0"/>
            </a:br>
            <a:r>
              <a:rPr lang="fa-IR" dirty="0"/>
              <a:t/>
            </a:r>
            <a:br>
              <a:rPr lang="fa-IR" dirty="0"/>
            </a:br>
            <a:r>
              <a:rPr lang="fa-IR" sz="5400" dirty="0">
                <a:solidFill>
                  <a:srgbClr val="FF0000"/>
                </a:solidFill>
                <a:cs typeface="B Kourosh" panose="00000400000000000000" pitchFamily="2" charset="-78"/>
              </a:rPr>
              <a:t>فصل دوم </a:t>
            </a:r>
            <a:r>
              <a:rPr lang="fa-IR" sz="5400" dirty="0">
                <a:solidFill>
                  <a:srgbClr val="FFFF00"/>
                </a:solidFill>
                <a:cs typeface="B Kourosh" panose="00000400000000000000" pitchFamily="2" charset="-78"/>
              </a:rPr>
              <a:t>: عناصر و قواعد سازنده زبان فارسی معیار</a:t>
            </a:r>
          </a:p>
        </p:txBody>
      </p:sp>
    </p:spTree>
    <p:extLst>
      <p:ext uri="{BB962C8B-B14F-4D97-AF65-F5344CB8AC3E}">
        <p14:creationId xmlns:p14="http://schemas.microsoft.com/office/powerpoint/2010/main" val="66078720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0" name="Title 3"/>
          <p:cNvSpPr>
            <a:spLocks noGrp="1"/>
          </p:cNvSpPr>
          <p:nvPr>
            <p:ph type="title"/>
          </p:nvPr>
        </p:nvSpPr>
        <p:spPr>
          <a:xfrm>
            <a:off x="1777285" y="115888"/>
            <a:ext cx="8590208" cy="812800"/>
          </a:xfrm>
        </p:spPr>
        <p:txBody>
          <a:bodyPr/>
          <a:lstStyle/>
          <a:p>
            <a:pPr algn="r" eaLnBrk="1" hangingPunct="1">
              <a:defRPr/>
            </a:pPr>
            <a:r>
              <a:rPr lang="fa-IR" altLang="fa-IR" b="1" dirty="0" smtClean="0">
                <a:solidFill>
                  <a:srgbClr val="FF0000"/>
                </a:solidFill>
                <a:cs typeface="B Zar" panose="00000400000000000000" pitchFamily="2" charset="-78"/>
              </a:rPr>
              <a:t>صامت های زبان فارسی</a:t>
            </a:r>
            <a:r>
              <a:rPr lang="fa-IR" altLang="fa-IR" b="1" dirty="0" smtClean="0">
                <a:solidFill>
                  <a:schemeClr val="accent3"/>
                </a:solidFill>
                <a:cs typeface="B Zar" panose="00000400000000000000" pitchFamily="2" charset="-78"/>
              </a:rPr>
              <a:t>:</a:t>
            </a:r>
          </a:p>
        </p:txBody>
      </p:sp>
      <p:sp>
        <p:nvSpPr>
          <p:cNvPr id="5" name="Content Placeholder 4"/>
          <p:cNvSpPr>
            <a:spLocks noGrp="1"/>
          </p:cNvSpPr>
          <p:nvPr>
            <p:ph idx="1"/>
          </p:nvPr>
        </p:nvSpPr>
        <p:spPr>
          <a:xfrm>
            <a:off x="0" y="928688"/>
            <a:ext cx="12192000" cy="5715000"/>
          </a:xfrm>
        </p:spPr>
        <p:txBody>
          <a:bodyPr>
            <a:normAutofit lnSpcReduction="10000"/>
          </a:bodyPr>
          <a:lstStyle/>
          <a:p>
            <a:pPr eaLnBrk="1" hangingPunct="1">
              <a:defRPr/>
            </a:pPr>
            <a:r>
              <a:rPr lang="fa-IR" altLang="fa-IR" sz="2800" b="1" dirty="0">
                <a:solidFill>
                  <a:schemeClr val="accent2"/>
                </a:solidFill>
                <a:cs typeface="B Zar" panose="00000400000000000000" pitchFamily="2" charset="-78"/>
              </a:rPr>
              <a:t>برای توصیف آواهای زبان فارسی اندام های صوتی که تولید انواع آواها را برعهده دارند وبه عنوان محل یا جایگاه تولید آواها ازاهمیت برخوردارند معرفی می نماییم</a:t>
            </a:r>
            <a:r>
              <a:rPr lang="fa-IR" altLang="fa-IR" sz="2800" b="1" dirty="0" smtClean="0">
                <a:solidFill>
                  <a:schemeClr val="accent2"/>
                </a:solidFill>
                <a:cs typeface="B Zar" panose="00000400000000000000" pitchFamily="2" charset="-78"/>
              </a:rPr>
              <a:t>.</a:t>
            </a:r>
          </a:p>
          <a:p>
            <a:pPr eaLnBrk="1" hangingPunct="1">
              <a:defRPr/>
            </a:pPr>
            <a:endParaRPr lang="fa-IR" altLang="fa-IR" sz="2800" b="1" dirty="0">
              <a:solidFill>
                <a:schemeClr val="accent2"/>
              </a:solidFill>
              <a:cs typeface="B Zar" panose="00000400000000000000" pitchFamily="2" charset="-78"/>
            </a:endParaRPr>
          </a:p>
          <a:p>
            <a:pPr eaLnBrk="1" hangingPunct="1">
              <a:defRPr/>
            </a:pPr>
            <a:r>
              <a:rPr lang="fa-IR" altLang="fa-IR" sz="2800" b="1" dirty="0">
                <a:solidFill>
                  <a:schemeClr val="accent2"/>
                </a:solidFill>
                <a:cs typeface="B Zar" panose="00000400000000000000" pitchFamily="2" charset="-78"/>
              </a:rPr>
              <a:t>1-چاکنای:فاصله بین تارهای صوتی راچاکنای می نامندمحل تولید صامتهای همزه</a:t>
            </a:r>
            <a:r>
              <a:rPr lang="en-US" altLang="fa-IR" sz="2800" b="1" dirty="0">
                <a:solidFill>
                  <a:schemeClr val="accent2"/>
                </a:solidFill>
                <a:cs typeface="B Zar" panose="00000400000000000000" pitchFamily="2" charset="-78"/>
              </a:rPr>
              <a:t>/ /</a:t>
            </a:r>
            <a:r>
              <a:rPr lang="fa-IR" altLang="fa-IR" sz="2800" b="1" dirty="0">
                <a:solidFill>
                  <a:schemeClr val="accent2"/>
                </a:solidFill>
                <a:cs typeface="B Zar" panose="00000400000000000000" pitchFamily="2" charset="-78"/>
              </a:rPr>
              <a:t>و</a:t>
            </a:r>
            <a:r>
              <a:rPr lang="en-US" altLang="fa-IR" sz="2800" b="1" dirty="0">
                <a:solidFill>
                  <a:schemeClr val="accent2"/>
                </a:solidFill>
                <a:cs typeface="B Zar" panose="00000400000000000000" pitchFamily="2" charset="-78"/>
              </a:rPr>
              <a:t>h</a:t>
            </a:r>
            <a:r>
              <a:rPr lang="fa-IR" altLang="fa-IR" sz="2800" b="1" dirty="0">
                <a:solidFill>
                  <a:schemeClr val="accent2"/>
                </a:solidFill>
                <a:cs typeface="B Zar" panose="00000400000000000000" pitchFamily="2" charset="-78"/>
              </a:rPr>
              <a:t>(هـ ح)چاکنای است که به آنها صامت های چاکنایی می گویند.(2صامت</a:t>
            </a:r>
            <a:r>
              <a:rPr lang="fa-IR" altLang="fa-IR" sz="2800" b="1" dirty="0" smtClean="0">
                <a:solidFill>
                  <a:schemeClr val="accent2"/>
                </a:solidFill>
                <a:cs typeface="B Zar" panose="00000400000000000000" pitchFamily="2" charset="-78"/>
              </a:rPr>
              <a:t>)</a:t>
            </a:r>
          </a:p>
          <a:p>
            <a:pPr eaLnBrk="1" hangingPunct="1">
              <a:defRPr/>
            </a:pPr>
            <a:endParaRPr lang="fa-IR" altLang="fa-IR" sz="2800" b="1" dirty="0">
              <a:solidFill>
                <a:schemeClr val="accent2"/>
              </a:solidFill>
              <a:cs typeface="B Zar" panose="00000400000000000000" pitchFamily="2" charset="-78"/>
            </a:endParaRPr>
          </a:p>
          <a:p>
            <a:pPr eaLnBrk="1" hangingPunct="1">
              <a:defRPr/>
            </a:pPr>
            <a:r>
              <a:rPr lang="fa-IR" altLang="fa-IR" sz="2800" b="1" dirty="0">
                <a:solidFill>
                  <a:schemeClr val="accent2"/>
                </a:solidFill>
                <a:cs typeface="B Zar" panose="00000400000000000000" pitchFamily="2" charset="-78"/>
              </a:rPr>
              <a:t>2-کام:یاسقف دهان ازپشت دندان های بالا تاملاز(زبان کوچک) امتداد دارد.صامت های </a:t>
            </a:r>
            <a:r>
              <a:rPr lang="en-US" altLang="fa-IR" sz="2800" b="1" dirty="0">
                <a:solidFill>
                  <a:schemeClr val="accent2"/>
                </a:solidFill>
                <a:cs typeface="B Zar" panose="00000400000000000000" pitchFamily="2" charset="-78"/>
              </a:rPr>
              <a:t>k</a:t>
            </a:r>
            <a:r>
              <a:rPr lang="fa-IR" altLang="fa-IR" sz="2800" b="1" dirty="0">
                <a:solidFill>
                  <a:schemeClr val="accent2"/>
                </a:solidFill>
                <a:cs typeface="B Zar" panose="00000400000000000000" pitchFamily="2" charset="-78"/>
              </a:rPr>
              <a:t>(ک)،</a:t>
            </a:r>
            <a:r>
              <a:rPr lang="en-US" altLang="fa-IR" sz="2800" b="1" dirty="0">
                <a:solidFill>
                  <a:schemeClr val="accent2"/>
                </a:solidFill>
                <a:cs typeface="B Zar" panose="00000400000000000000" pitchFamily="2" charset="-78"/>
              </a:rPr>
              <a:t>g</a:t>
            </a:r>
            <a:r>
              <a:rPr lang="fa-IR" altLang="fa-IR" sz="2800" b="1" dirty="0">
                <a:solidFill>
                  <a:schemeClr val="accent2"/>
                </a:solidFill>
                <a:cs typeface="B Zar" panose="00000400000000000000" pitchFamily="2" charset="-78"/>
              </a:rPr>
              <a:t>(گ)،و</a:t>
            </a:r>
            <a:r>
              <a:rPr lang="en-US" altLang="fa-IR" sz="2800" b="1" dirty="0">
                <a:solidFill>
                  <a:schemeClr val="accent2"/>
                </a:solidFill>
                <a:cs typeface="B Zar" panose="00000400000000000000" pitchFamily="2" charset="-78"/>
              </a:rPr>
              <a:t>y</a:t>
            </a:r>
            <a:r>
              <a:rPr lang="fa-IR" altLang="fa-IR" sz="2800" b="1" dirty="0">
                <a:solidFill>
                  <a:schemeClr val="accent2"/>
                </a:solidFill>
                <a:cs typeface="B Zar" panose="00000400000000000000" pitchFamily="2" charset="-78"/>
              </a:rPr>
              <a:t>(ی)صامت های کامی هستند.(3صامت</a:t>
            </a:r>
            <a:r>
              <a:rPr lang="fa-IR" altLang="fa-IR" sz="2800" b="1" dirty="0" smtClean="0">
                <a:solidFill>
                  <a:schemeClr val="accent2"/>
                </a:solidFill>
                <a:cs typeface="B Zar" panose="00000400000000000000" pitchFamily="2" charset="-78"/>
              </a:rPr>
              <a:t>)</a:t>
            </a:r>
          </a:p>
          <a:p>
            <a:pPr eaLnBrk="1" hangingPunct="1">
              <a:defRPr/>
            </a:pPr>
            <a:endParaRPr lang="fa-IR" altLang="fa-IR" sz="2800" b="1" dirty="0">
              <a:solidFill>
                <a:schemeClr val="accent2"/>
              </a:solidFill>
              <a:cs typeface="B Zar" panose="00000400000000000000" pitchFamily="2" charset="-78"/>
            </a:endParaRPr>
          </a:p>
          <a:p>
            <a:pPr eaLnBrk="1" hangingPunct="1">
              <a:defRPr/>
            </a:pPr>
            <a:r>
              <a:rPr lang="fa-IR" altLang="fa-IR" sz="2800" b="1" dirty="0">
                <a:solidFill>
                  <a:schemeClr val="accent2"/>
                </a:solidFill>
                <a:cs typeface="B Zar" panose="00000400000000000000" pitchFamily="2" charset="-78"/>
              </a:rPr>
              <a:t>3-ملاز:یازبان کوچک ،زایده ای نرم وگوشتی است که درانتها سقف دهان قرار دارد.صامتهای</a:t>
            </a:r>
            <a:r>
              <a:rPr lang="en-US" altLang="fa-IR" sz="2800" b="1" dirty="0">
                <a:solidFill>
                  <a:schemeClr val="accent2"/>
                </a:solidFill>
                <a:cs typeface="B Zar" panose="00000400000000000000" pitchFamily="2" charset="-78"/>
              </a:rPr>
              <a:t>q</a:t>
            </a:r>
            <a:r>
              <a:rPr lang="fa-IR" altLang="fa-IR" sz="2800" b="1" dirty="0">
                <a:solidFill>
                  <a:schemeClr val="accent2"/>
                </a:solidFill>
                <a:cs typeface="B Zar" panose="00000400000000000000" pitchFamily="2" charset="-78"/>
              </a:rPr>
              <a:t>(غ،ق)و</a:t>
            </a:r>
            <a:r>
              <a:rPr lang="en-US" altLang="fa-IR" sz="2800" b="1" dirty="0">
                <a:solidFill>
                  <a:schemeClr val="accent2"/>
                </a:solidFill>
                <a:cs typeface="B Zar" panose="00000400000000000000" pitchFamily="2" charset="-78"/>
              </a:rPr>
              <a:t>x</a:t>
            </a:r>
            <a:r>
              <a:rPr lang="fa-IR" altLang="fa-IR" sz="2800" b="1" dirty="0">
                <a:solidFill>
                  <a:schemeClr val="accent2"/>
                </a:solidFill>
                <a:cs typeface="B Zar" panose="00000400000000000000" pitchFamily="2" charset="-78"/>
              </a:rPr>
              <a:t>(خ)صامت های ملازی هستند. (2صامت)</a:t>
            </a:r>
          </a:p>
        </p:txBody>
      </p:sp>
    </p:spTree>
    <p:extLst>
      <p:ext uri="{BB962C8B-B14F-4D97-AF65-F5344CB8AC3E}">
        <p14:creationId xmlns:p14="http://schemas.microsoft.com/office/powerpoint/2010/main" val="7160919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hidden"/>
                                      </p:to>
                                    </p:set>
                                  </p:childTnLst>
                                </p:cTn>
                              </p:par>
                              <p:par>
                                <p:cTn id="7" presetID="1" presetClass="exit" presetSubtype="0" fill="hold" grpId="0" nodeType="withEffect">
                                  <p:stCondLst>
                                    <p:cond delay="0"/>
                                  </p:stCondLst>
                                  <p:childTnLst>
                                    <p:set>
                                      <p:cBhvr>
                                        <p:cTn id="8" dur="1" fill="hold">
                                          <p:stCondLst>
                                            <p:cond delay="0"/>
                                          </p:stCondLst>
                                        </p:cTn>
                                        <p:tgtEl>
                                          <p:spTgt spid="5">
                                            <p:txEl>
                                              <p:pRg st="2" end="2"/>
                                            </p:txEl>
                                          </p:spTgt>
                                        </p:tgtEl>
                                        <p:attrNameLst>
                                          <p:attrName>style.visibility</p:attrName>
                                        </p:attrNameLst>
                                      </p:cBhvr>
                                      <p:to>
                                        <p:strVal val="hidden"/>
                                      </p:to>
                                    </p:set>
                                  </p:childTnLst>
                                </p:cTn>
                              </p:par>
                              <p:par>
                                <p:cTn id="9" presetID="1" presetClass="exit" presetSubtype="0" fill="hold" grpId="0" nodeType="withEffect">
                                  <p:stCondLst>
                                    <p:cond delay="0"/>
                                  </p:stCondLst>
                                  <p:childTnLst>
                                    <p:set>
                                      <p:cBhvr>
                                        <p:cTn id="10" dur="1" fill="hold">
                                          <p:stCondLst>
                                            <p:cond delay="0"/>
                                          </p:stCondLst>
                                        </p:cTn>
                                        <p:tgtEl>
                                          <p:spTgt spid="5">
                                            <p:txEl>
                                              <p:pRg st="4" end="4"/>
                                            </p:txEl>
                                          </p:spTgt>
                                        </p:tgtEl>
                                        <p:attrNameLst>
                                          <p:attrName>style.visibility</p:attrName>
                                        </p:attrNameLst>
                                      </p:cBhvr>
                                      <p:to>
                                        <p:strVal val="hidden"/>
                                      </p:to>
                                    </p:set>
                                  </p:childTnLst>
                                </p:cTn>
                              </p:par>
                              <p:par>
                                <p:cTn id="11" presetID="1" presetClass="exit" presetSubtype="0" fill="hold" grpId="0" nodeType="withEffect">
                                  <p:stCondLst>
                                    <p:cond delay="0"/>
                                  </p:stCondLst>
                                  <p:childTnLst>
                                    <p:set>
                                      <p:cBhvr>
                                        <p:cTn id="12" dur="1" fill="hold">
                                          <p:stCondLst>
                                            <p:cond delay="0"/>
                                          </p:stCondLst>
                                        </p:cTn>
                                        <p:tgtEl>
                                          <p:spTgt spid="5">
                                            <p:txEl>
                                              <p:pRg st="6" end="6"/>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5910"/>
            <a:ext cx="12191999" cy="6742091"/>
          </a:xfrm>
        </p:spPr>
        <p:txBody>
          <a:bodyPr>
            <a:normAutofit lnSpcReduction="10000"/>
          </a:bodyPr>
          <a:lstStyle/>
          <a:p>
            <a:pPr eaLnBrk="1" hangingPunct="1">
              <a:defRPr/>
            </a:pPr>
            <a:r>
              <a:rPr lang="fa-IR" altLang="fa-IR" sz="2800" b="1" dirty="0">
                <a:solidFill>
                  <a:schemeClr val="bg1"/>
                </a:solidFill>
                <a:cs typeface="B Zar" panose="00000400000000000000" pitchFamily="2" charset="-78"/>
              </a:rPr>
              <a:t>لثه:پشت دندان های بالا را لثه می نامندصامتهای </a:t>
            </a:r>
            <a:r>
              <a:rPr lang="en-US" altLang="fa-IR" sz="2800" b="1" dirty="0">
                <a:solidFill>
                  <a:schemeClr val="bg1"/>
                </a:solidFill>
                <a:cs typeface="B Zar" panose="00000400000000000000" pitchFamily="2" charset="-78"/>
              </a:rPr>
              <a:t>s</a:t>
            </a:r>
            <a:r>
              <a:rPr lang="fa-IR" altLang="fa-IR" sz="2800" b="1" dirty="0">
                <a:solidFill>
                  <a:schemeClr val="bg1"/>
                </a:solidFill>
                <a:cs typeface="B Zar" panose="00000400000000000000" pitchFamily="2" charset="-78"/>
              </a:rPr>
              <a:t>(س،ث،ص) ،</a:t>
            </a:r>
            <a:r>
              <a:rPr lang="en-US" altLang="fa-IR" sz="2800" b="1" dirty="0" smtClean="0">
                <a:solidFill>
                  <a:schemeClr val="bg1"/>
                </a:solidFill>
                <a:cs typeface="B Zar" panose="00000400000000000000" pitchFamily="2" charset="-78"/>
              </a:rPr>
              <a:t>z </a:t>
            </a:r>
            <a:r>
              <a:rPr lang="fa-IR" altLang="fa-IR" sz="2800" b="1" dirty="0" smtClean="0">
                <a:solidFill>
                  <a:schemeClr val="bg1"/>
                </a:solidFill>
                <a:cs typeface="B Zar" panose="00000400000000000000" pitchFamily="2" charset="-78"/>
              </a:rPr>
              <a:t>(</a:t>
            </a:r>
            <a:r>
              <a:rPr lang="fa-IR" altLang="fa-IR" sz="2800" b="1" dirty="0">
                <a:solidFill>
                  <a:schemeClr val="bg1"/>
                </a:solidFill>
                <a:cs typeface="B Zar" panose="00000400000000000000" pitchFamily="2" charset="-78"/>
              </a:rPr>
              <a:t>ز،ذ،ض،ظ)،</a:t>
            </a:r>
            <a:r>
              <a:rPr lang="en-US" altLang="fa-IR" sz="2800" b="1" dirty="0">
                <a:solidFill>
                  <a:schemeClr val="bg1"/>
                </a:solidFill>
                <a:cs typeface="B Zar" panose="00000400000000000000" pitchFamily="2" charset="-78"/>
              </a:rPr>
              <a:t>r</a:t>
            </a:r>
            <a:r>
              <a:rPr lang="fa-IR" altLang="fa-IR" sz="2800" b="1" dirty="0">
                <a:solidFill>
                  <a:schemeClr val="bg1"/>
                </a:solidFill>
                <a:cs typeface="B Zar" panose="00000400000000000000" pitchFamily="2" charset="-78"/>
              </a:rPr>
              <a:t>(ر)،</a:t>
            </a:r>
            <a:r>
              <a:rPr lang="en-US" altLang="fa-IR" sz="2800" b="1" dirty="0">
                <a:solidFill>
                  <a:schemeClr val="bg1"/>
                </a:solidFill>
                <a:cs typeface="B Zar" panose="00000400000000000000" pitchFamily="2" charset="-78"/>
              </a:rPr>
              <a:t>n</a:t>
            </a:r>
            <a:r>
              <a:rPr lang="fa-IR" altLang="fa-IR" sz="2800" b="1" dirty="0">
                <a:solidFill>
                  <a:schemeClr val="bg1"/>
                </a:solidFill>
                <a:cs typeface="B Zar" panose="00000400000000000000" pitchFamily="2" charset="-78"/>
              </a:rPr>
              <a:t>(ن)و</a:t>
            </a:r>
            <a:r>
              <a:rPr lang="en-US" altLang="fa-IR" sz="2800" b="1" dirty="0">
                <a:solidFill>
                  <a:schemeClr val="bg1"/>
                </a:solidFill>
                <a:cs typeface="B Zar" panose="00000400000000000000" pitchFamily="2" charset="-78"/>
              </a:rPr>
              <a:t>l</a:t>
            </a:r>
            <a:r>
              <a:rPr lang="fa-IR" altLang="fa-IR" sz="2800" b="1" dirty="0">
                <a:solidFill>
                  <a:schemeClr val="bg1"/>
                </a:solidFill>
                <a:cs typeface="B Zar" panose="00000400000000000000" pitchFamily="2" charset="-78"/>
              </a:rPr>
              <a:t>(ل)صامت های لثوی هستند.(5صامت</a:t>
            </a:r>
            <a:r>
              <a:rPr lang="fa-IR" altLang="fa-IR" sz="2800" b="1" dirty="0" smtClean="0">
                <a:solidFill>
                  <a:schemeClr val="bg1"/>
                </a:solidFill>
                <a:cs typeface="B Zar" panose="00000400000000000000" pitchFamily="2" charset="-78"/>
              </a:rPr>
              <a:t>)</a:t>
            </a:r>
          </a:p>
          <a:p>
            <a:pPr eaLnBrk="1" hangingPunct="1">
              <a:defRPr/>
            </a:pPr>
            <a:endParaRPr lang="fa-IR" altLang="fa-IR" sz="2800" b="1" dirty="0">
              <a:solidFill>
                <a:schemeClr val="bg1"/>
              </a:solidFill>
              <a:cs typeface="B Zar" panose="00000400000000000000" pitchFamily="2" charset="-78"/>
            </a:endParaRPr>
          </a:p>
          <a:p>
            <a:pPr eaLnBrk="1" hangingPunct="1">
              <a:defRPr/>
            </a:pPr>
            <a:r>
              <a:rPr lang="fa-IR" altLang="fa-IR" sz="2800" b="1" dirty="0">
                <a:solidFill>
                  <a:schemeClr val="bg1"/>
                </a:solidFill>
                <a:cs typeface="B Zar" panose="00000400000000000000" pitchFamily="2" charset="-78"/>
              </a:rPr>
              <a:t>مرزلثه وکام:برخی صامت ها درمرزلثه وکام تولید می شونداین صامت هارا لثوی - کامی نامندصامت های</a:t>
            </a:r>
            <a:r>
              <a:rPr lang="en-US" altLang="fa-IR" sz="2800" b="1" dirty="0">
                <a:solidFill>
                  <a:schemeClr val="bg1"/>
                </a:solidFill>
                <a:cs typeface="B Zar" panose="00000400000000000000" pitchFamily="2" charset="-78"/>
              </a:rPr>
              <a:t>s’’</a:t>
            </a:r>
            <a:r>
              <a:rPr lang="fa-IR" altLang="fa-IR" sz="2800" b="1" dirty="0">
                <a:solidFill>
                  <a:schemeClr val="bg1"/>
                </a:solidFill>
                <a:cs typeface="B Zar" panose="00000400000000000000" pitchFamily="2" charset="-78"/>
              </a:rPr>
              <a:t>(ش)،</a:t>
            </a:r>
            <a:r>
              <a:rPr lang="en-US" altLang="fa-IR" sz="2800" b="1" dirty="0">
                <a:solidFill>
                  <a:schemeClr val="bg1"/>
                </a:solidFill>
                <a:cs typeface="B Zar" panose="00000400000000000000" pitchFamily="2" charset="-78"/>
              </a:rPr>
              <a:t>z’’</a:t>
            </a:r>
            <a:r>
              <a:rPr lang="fa-IR" altLang="fa-IR" sz="2800" b="1" dirty="0">
                <a:solidFill>
                  <a:schemeClr val="bg1"/>
                </a:solidFill>
                <a:cs typeface="B Zar" panose="00000400000000000000" pitchFamily="2" charset="-78"/>
              </a:rPr>
              <a:t>(ژ)، </a:t>
            </a:r>
            <a:r>
              <a:rPr lang="en-US" altLang="fa-IR" sz="2800" b="1" dirty="0" err="1">
                <a:solidFill>
                  <a:schemeClr val="bg1"/>
                </a:solidFill>
                <a:cs typeface="B Zar" panose="00000400000000000000" pitchFamily="2" charset="-78"/>
              </a:rPr>
              <a:t>dz</a:t>
            </a:r>
            <a:r>
              <a:rPr lang="fa-IR" altLang="fa-IR" sz="2800" b="1" dirty="0">
                <a:solidFill>
                  <a:schemeClr val="bg1"/>
                </a:solidFill>
                <a:cs typeface="B Zar" panose="00000400000000000000" pitchFamily="2" charset="-78"/>
              </a:rPr>
              <a:t>(ج)و</a:t>
            </a:r>
            <a:r>
              <a:rPr lang="en-US" altLang="fa-IR" sz="2800" b="1" dirty="0" err="1">
                <a:solidFill>
                  <a:schemeClr val="bg1"/>
                </a:solidFill>
                <a:cs typeface="B Zar" panose="00000400000000000000" pitchFamily="2" charset="-78"/>
              </a:rPr>
              <a:t>ts</a:t>
            </a:r>
            <a:r>
              <a:rPr lang="fa-IR" altLang="fa-IR" sz="2800" b="1" dirty="0">
                <a:solidFill>
                  <a:schemeClr val="bg1"/>
                </a:solidFill>
                <a:cs typeface="B Zar" panose="00000400000000000000" pitchFamily="2" charset="-78"/>
              </a:rPr>
              <a:t>(چ)صامت های لثوی –کامی هستند.(4صامت)</a:t>
            </a:r>
          </a:p>
          <a:p>
            <a:pPr eaLnBrk="1" hangingPunct="1">
              <a:defRPr/>
            </a:pPr>
            <a:r>
              <a:rPr lang="fa-IR" altLang="fa-IR" sz="2800" b="1" dirty="0">
                <a:solidFill>
                  <a:schemeClr val="bg1"/>
                </a:solidFill>
                <a:cs typeface="B Zar" panose="00000400000000000000" pitchFamily="2" charset="-78"/>
              </a:rPr>
              <a:t>دندان ها:دو ردیف بالاوپایین نیز اندام های آواساز هستند.صامتهای </a:t>
            </a:r>
            <a:r>
              <a:rPr lang="en-US" altLang="fa-IR" sz="2800" b="1" dirty="0">
                <a:solidFill>
                  <a:schemeClr val="bg1"/>
                </a:solidFill>
                <a:cs typeface="B Zar" panose="00000400000000000000" pitchFamily="2" charset="-78"/>
              </a:rPr>
              <a:t>t</a:t>
            </a:r>
            <a:r>
              <a:rPr lang="fa-IR" altLang="fa-IR" sz="2800" b="1" dirty="0">
                <a:solidFill>
                  <a:schemeClr val="bg1"/>
                </a:solidFill>
                <a:cs typeface="B Zar" panose="00000400000000000000" pitchFamily="2" charset="-78"/>
              </a:rPr>
              <a:t>(ت؛ط)و</a:t>
            </a:r>
            <a:r>
              <a:rPr lang="en-US" altLang="fa-IR" sz="2800" b="1" dirty="0">
                <a:solidFill>
                  <a:schemeClr val="bg1"/>
                </a:solidFill>
                <a:cs typeface="B Zar" panose="00000400000000000000" pitchFamily="2" charset="-78"/>
              </a:rPr>
              <a:t>d</a:t>
            </a:r>
            <a:r>
              <a:rPr lang="fa-IR" altLang="fa-IR" sz="2800" b="1" dirty="0">
                <a:solidFill>
                  <a:schemeClr val="bg1"/>
                </a:solidFill>
                <a:cs typeface="B Zar" panose="00000400000000000000" pitchFamily="2" charset="-78"/>
              </a:rPr>
              <a:t>(د)صامتهای دندانی می‌نامند.(2صامت</a:t>
            </a:r>
            <a:r>
              <a:rPr lang="fa-IR" altLang="fa-IR" sz="2800" b="1" dirty="0" smtClean="0">
                <a:solidFill>
                  <a:schemeClr val="bg1"/>
                </a:solidFill>
                <a:cs typeface="B Zar" panose="00000400000000000000" pitchFamily="2" charset="-78"/>
              </a:rPr>
              <a:t>)</a:t>
            </a:r>
          </a:p>
          <a:p>
            <a:pPr eaLnBrk="1" hangingPunct="1">
              <a:defRPr/>
            </a:pPr>
            <a:endParaRPr lang="fa-IR" altLang="fa-IR" sz="2800" b="1" dirty="0">
              <a:solidFill>
                <a:schemeClr val="bg1"/>
              </a:solidFill>
              <a:cs typeface="B Zar" panose="00000400000000000000" pitchFamily="2" charset="-78"/>
            </a:endParaRPr>
          </a:p>
          <a:p>
            <a:pPr eaLnBrk="1" hangingPunct="1">
              <a:defRPr/>
            </a:pPr>
            <a:r>
              <a:rPr lang="fa-IR" altLang="fa-IR" sz="2800" b="1" dirty="0">
                <a:solidFill>
                  <a:schemeClr val="bg1"/>
                </a:solidFill>
                <a:cs typeface="B Zar" panose="00000400000000000000" pitchFamily="2" charset="-78"/>
              </a:rPr>
              <a:t>لب ها :</a:t>
            </a:r>
            <a:r>
              <a:rPr lang="fa-IR" altLang="fa-IR" sz="2500" b="1" dirty="0">
                <a:solidFill>
                  <a:schemeClr val="bg1"/>
                </a:solidFill>
                <a:cs typeface="B Zar" panose="00000400000000000000" pitchFamily="2" charset="-78"/>
              </a:rPr>
              <a:t>پس اززبان لب ها مهمترین اندام های آواساز به شمار می روند. صامت های </a:t>
            </a:r>
            <a:r>
              <a:rPr lang="en-US" altLang="fa-IR" sz="2500" b="1" dirty="0">
                <a:solidFill>
                  <a:schemeClr val="bg1"/>
                </a:solidFill>
                <a:cs typeface="B Zar" panose="00000400000000000000" pitchFamily="2" charset="-78"/>
              </a:rPr>
              <a:t>b</a:t>
            </a:r>
            <a:r>
              <a:rPr lang="fa-IR" altLang="fa-IR" sz="2500" b="1" dirty="0">
                <a:solidFill>
                  <a:schemeClr val="bg1"/>
                </a:solidFill>
                <a:cs typeface="B Zar" panose="00000400000000000000" pitchFamily="2" charset="-78"/>
              </a:rPr>
              <a:t>(ب)،</a:t>
            </a:r>
            <a:r>
              <a:rPr lang="en-US" altLang="fa-IR" sz="2500" b="1" dirty="0">
                <a:solidFill>
                  <a:schemeClr val="bg1"/>
                </a:solidFill>
                <a:cs typeface="B Zar" panose="00000400000000000000" pitchFamily="2" charset="-78"/>
              </a:rPr>
              <a:t>p</a:t>
            </a:r>
            <a:r>
              <a:rPr lang="fa-IR" altLang="fa-IR" sz="2500" b="1" dirty="0">
                <a:solidFill>
                  <a:schemeClr val="bg1"/>
                </a:solidFill>
                <a:cs typeface="B Zar" panose="00000400000000000000" pitchFamily="2" charset="-78"/>
              </a:rPr>
              <a:t>(پ)و</a:t>
            </a:r>
            <a:r>
              <a:rPr lang="en-US" altLang="fa-IR" sz="2500" b="1" dirty="0">
                <a:solidFill>
                  <a:schemeClr val="bg1"/>
                </a:solidFill>
                <a:cs typeface="B Zar" panose="00000400000000000000" pitchFamily="2" charset="-78"/>
              </a:rPr>
              <a:t>m</a:t>
            </a:r>
            <a:r>
              <a:rPr lang="fa-IR" altLang="fa-IR" sz="2500" b="1" dirty="0">
                <a:solidFill>
                  <a:schemeClr val="bg1"/>
                </a:solidFill>
                <a:cs typeface="B Zar" panose="00000400000000000000" pitchFamily="2" charset="-78"/>
              </a:rPr>
              <a:t>(م)صامت های دولبی نام دارند. (3صامت</a:t>
            </a:r>
            <a:r>
              <a:rPr lang="fa-IR" altLang="fa-IR" sz="2500" b="1" dirty="0" smtClean="0">
                <a:solidFill>
                  <a:schemeClr val="bg1"/>
                </a:solidFill>
                <a:cs typeface="B Zar" panose="00000400000000000000" pitchFamily="2" charset="-78"/>
              </a:rPr>
              <a:t>)</a:t>
            </a:r>
          </a:p>
          <a:p>
            <a:pPr eaLnBrk="1" hangingPunct="1">
              <a:defRPr/>
            </a:pPr>
            <a:endParaRPr lang="fa-IR" altLang="fa-IR" sz="2500" b="1" dirty="0">
              <a:solidFill>
                <a:schemeClr val="bg1"/>
              </a:solidFill>
              <a:cs typeface="B Zar" panose="00000400000000000000" pitchFamily="2" charset="-78"/>
            </a:endParaRPr>
          </a:p>
          <a:p>
            <a:pPr eaLnBrk="1" hangingPunct="1">
              <a:defRPr/>
            </a:pPr>
            <a:r>
              <a:rPr lang="fa-IR" altLang="fa-IR" sz="2800" b="1" dirty="0">
                <a:solidFill>
                  <a:schemeClr val="bg1"/>
                </a:solidFill>
                <a:cs typeface="B Zar" panose="00000400000000000000" pitchFamily="2" charset="-78"/>
              </a:rPr>
              <a:t>مرزلب ودندان:2صامت </a:t>
            </a:r>
            <a:r>
              <a:rPr lang="en-US" altLang="fa-IR" sz="2800" b="1" dirty="0">
                <a:solidFill>
                  <a:schemeClr val="bg1"/>
                </a:solidFill>
                <a:cs typeface="B Zar" panose="00000400000000000000" pitchFamily="2" charset="-78"/>
              </a:rPr>
              <a:t>f</a:t>
            </a:r>
            <a:r>
              <a:rPr lang="fa-IR" altLang="fa-IR" sz="2800" b="1" dirty="0">
                <a:solidFill>
                  <a:schemeClr val="bg1"/>
                </a:solidFill>
                <a:cs typeface="B Zar" panose="00000400000000000000" pitchFamily="2" charset="-78"/>
              </a:rPr>
              <a:t>(ف)و</a:t>
            </a:r>
            <a:r>
              <a:rPr lang="en-US" altLang="fa-IR" sz="2800" b="1" dirty="0">
                <a:solidFill>
                  <a:schemeClr val="bg1"/>
                </a:solidFill>
                <a:cs typeface="B Zar" panose="00000400000000000000" pitchFamily="2" charset="-78"/>
              </a:rPr>
              <a:t>v</a:t>
            </a:r>
            <a:r>
              <a:rPr lang="fa-IR" altLang="fa-IR" sz="2800" b="1" dirty="0">
                <a:solidFill>
                  <a:schemeClr val="bg1"/>
                </a:solidFill>
                <a:cs typeface="B Zar" panose="00000400000000000000" pitchFamily="2" charset="-78"/>
              </a:rPr>
              <a:t>(و)براثرتماس دندان های بالا ولب پایین تولید می شوند وآن هارالب ودندانی نامند(2صامت)</a:t>
            </a:r>
          </a:p>
          <a:p>
            <a:pPr eaLnBrk="1" hangingPunct="1">
              <a:defRPr/>
            </a:pPr>
            <a:endParaRPr lang="fa-IR" altLang="fa-IR" dirty="0" smtClean="0"/>
          </a:p>
        </p:txBody>
      </p:sp>
    </p:spTree>
    <p:extLst>
      <p:ext uri="{BB962C8B-B14F-4D97-AF65-F5344CB8AC3E}">
        <p14:creationId xmlns:p14="http://schemas.microsoft.com/office/powerpoint/2010/main" val="20267517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edge">
                                      <p:cBhvr>
                                        <p:cTn id="7" dur="2000"/>
                                        <p:tgtEl>
                                          <p:spTgt spid="3">
                                            <p:txEl>
                                              <p:pRg st="0" end="0"/>
                                            </p:txEl>
                                          </p:spTgt>
                                        </p:tgtEl>
                                      </p:cBhvr>
                                    </p:animEffect>
                                  </p:childTnLst>
                                </p:cTn>
                              </p:par>
                              <p:par>
                                <p:cTn id="8" presetID="20" presetClass="entr" presetSubtype="0"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edge">
                                      <p:cBhvr>
                                        <p:cTn id="10" dur="2000"/>
                                        <p:tgtEl>
                                          <p:spTgt spid="3">
                                            <p:txEl>
                                              <p:pRg st="2" end="2"/>
                                            </p:txEl>
                                          </p:spTgt>
                                        </p:tgtEl>
                                      </p:cBhvr>
                                    </p:animEffect>
                                  </p:childTnLst>
                                </p:cTn>
                              </p:par>
                              <p:par>
                                <p:cTn id="11" presetID="20"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wedge">
                                      <p:cBhvr>
                                        <p:cTn id="13" dur="2000"/>
                                        <p:tgtEl>
                                          <p:spTgt spid="3">
                                            <p:txEl>
                                              <p:pRg st="3" end="3"/>
                                            </p:txEl>
                                          </p:spTgt>
                                        </p:tgtEl>
                                      </p:cBhvr>
                                    </p:animEffect>
                                  </p:childTnLst>
                                </p:cTn>
                              </p:par>
                              <p:par>
                                <p:cTn id="14" presetID="20" presetClass="entr" presetSubtype="0" fill="hold" grpId="0"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wedge">
                                      <p:cBhvr>
                                        <p:cTn id="16" dur="2000"/>
                                        <p:tgtEl>
                                          <p:spTgt spid="3">
                                            <p:txEl>
                                              <p:pRg st="5" end="5"/>
                                            </p:txEl>
                                          </p:spTgt>
                                        </p:tgtEl>
                                      </p:cBhvr>
                                    </p:animEffect>
                                  </p:childTnLst>
                                </p:cTn>
                              </p:par>
                              <p:par>
                                <p:cTn id="17" presetID="20" presetClass="entr" presetSubtype="0" fill="hold" grpId="0"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animEffect transition="in" filter="wedge">
                                      <p:cBhvr>
                                        <p:cTn id="19"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8" name="Title 1"/>
          <p:cNvSpPr>
            <a:spLocks noGrp="1"/>
          </p:cNvSpPr>
          <p:nvPr>
            <p:ph type="title"/>
          </p:nvPr>
        </p:nvSpPr>
        <p:spPr>
          <a:xfrm>
            <a:off x="1981201" y="115888"/>
            <a:ext cx="8270382" cy="812800"/>
          </a:xfrm>
        </p:spPr>
        <p:txBody>
          <a:bodyPr/>
          <a:lstStyle/>
          <a:p>
            <a:pPr algn="r" eaLnBrk="1" hangingPunct="1">
              <a:defRPr/>
            </a:pPr>
            <a:r>
              <a:rPr lang="fa-IR" altLang="fa-IR" b="1" dirty="0" smtClean="0">
                <a:solidFill>
                  <a:srgbClr val="FF0000"/>
                </a:solidFill>
                <a:cs typeface="B Zar" panose="00000400000000000000" pitchFamily="2" charset="-78"/>
              </a:rPr>
              <a:t>مصوت های زبان فارسی:</a:t>
            </a:r>
          </a:p>
        </p:txBody>
      </p:sp>
      <p:sp>
        <p:nvSpPr>
          <p:cNvPr id="3" name="Content Placeholder 2"/>
          <p:cNvSpPr>
            <a:spLocks noGrp="1"/>
          </p:cNvSpPr>
          <p:nvPr>
            <p:ph idx="1"/>
          </p:nvPr>
        </p:nvSpPr>
        <p:spPr>
          <a:xfrm>
            <a:off x="0" y="928688"/>
            <a:ext cx="12192000" cy="5929312"/>
          </a:xfrm>
        </p:spPr>
        <p:txBody>
          <a:bodyPr/>
          <a:lstStyle/>
          <a:p>
            <a:pPr eaLnBrk="1" hangingPunct="1">
              <a:defRPr/>
            </a:pPr>
            <a:r>
              <a:rPr lang="fa-IR" altLang="fa-IR" sz="3000" b="1" dirty="0">
                <a:solidFill>
                  <a:schemeClr val="bg1"/>
                </a:solidFill>
                <a:cs typeface="B Zar" panose="00000400000000000000" pitchFamily="2" charset="-78"/>
              </a:rPr>
              <a:t>مصوت هارامعمولاًبراساس3 ملاک توصیف وطبقه بندی می کنند:</a:t>
            </a:r>
          </a:p>
          <a:p>
            <a:pPr eaLnBrk="1" hangingPunct="1">
              <a:defRPr/>
            </a:pPr>
            <a:r>
              <a:rPr lang="fa-IR" altLang="fa-IR" sz="3000" b="1" dirty="0">
                <a:solidFill>
                  <a:schemeClr val="bg1"/>
                </a:solidFill>
                <a:cs typeface="B Zar" panose="00000400000000000000" pitchFamily="2" charset="-78"/>
              </a:rPr>
              <a:t>1-فاصله زبان ازسقف دهان(ارتفاع زبان):بسته یا میانی یا باز</a:t>
            </a:r>
          </a:p>
          <a:p>
            <a:pPr eaLnBrk="1" hangingPunct="1">
              <a:defRPr/>
            </a:pPr>
            <a:r>
              <a:rPr lang="fa-IR" altLang="fa-IR" sz="3000" b="1" dirty="0">
                <a:solidFill>
                  <a:schemeClr val="bg1"/>
                </a:solidFill>
                <a:cs typeface="B Zar" panose="00000400000000000000" pitchFamily="2" charset="-78"/>
              </a:rPr>
              <a:t>2-بخشی اززبان که درتولید مصوت موردنظرنقش دارد:پیشین یا پسین</a:t>
            </a:r>
          </a:p>
          <a:p>
            <a:pPr eaLnBrk="1" hangingPunct="1">
              <a:defRPr/>
            </a:pPr>
            <a:r>
              <a:rPr lang="fa-IR" altLang="fa-IR" sz="3000" b="1" dirty="0">
                <a:solidFill>
                  <a:schemeClr val="bg1"/>
                </a:solidFill>
                <a:cs typeface="B Zar" panose="00000400000000000000" pitchFamily="2" charset="-78"/>
              </a:rPr>
              <a:t>3-شکل لب ها :گرد یاگسترده</a:t>
            </a:r>
          </a:p>
          <a:p>
            <a:pPr eaLnBrk="1" hangingPunct="1">
              <a:defRPr/>
            </a:pPr>
            <a:endParaRPr lang="fa-IR" altLang="fa-IR" sz="3000" b="1" dirty="0">
              <a:cs typeface="B Zar" panose="00000400000000000000" pitchFamily="2" charset="-78"/>
            </a:endParaRPr>
          </a:p>
          <a:p>
            <a:pPr eaLnBrk="1" hangingPunct="1">
              <a:defRPr/>
            </a:pPr>
            <a:endParaRPr lang="fa-IR" altLang="fa-IR" sz="3000" b="1" dirty="0">
              <a:cs typeface="B Zar" panose="00000400000000000000" pitchFamily="2" charset="-78"/>
            </a:endParaRPr>
          </a:p>
          <a:p>
            <a:pPr eaLnBrk="1" hangingPunct="1">
              <a:defRPr/>
            </a:pPr>
            <a:endParaRPr lang="fa-IR" altLang="fa-IR" dirty="0" smtClean="0"/>
          </a:p>
        </p:txBody>
      </p:sp>
      <p:graphicFrame>
        <p:nvGraphicFramePr>
          <p:cNvPr id="5" name="Table 4"/>
          <p:cNvGraphicFramePr>
            <a:graphicFrameLocks noGrp="1"/>
          </p:cNvGraphicFramePr>
          <p:nvPr>
            <p:extLst>
              <p:ext uri="{D42A27DB-BD31-4B8C-83A1-F6EECF244321}">
                <p14:modId xmlns:p14="http://schemas.microsoft.com/office/powerpoint/2010/main" val="2443079981"/>
              </p:ext>
            </p:extLst>
          </p:nvPr>
        </p:nvGraphicFramePr>
        <p:xfrm>
          <a:off x="0" y="4294300"/>
          <a:ext cx="8072436" cy="2471738"/>
        </p:xfrm>
        <a:graphic>
          <a:graphicData uri="http://schemas.openxmlformats.org/drawingml/2006/table">
            <a:tbl>
              <a:tblPr rtl="1" firstRow="1" bandRow="1">
                <a:tableStyleId>{5C22544A-7EE6-4342-B048-85BDC9FD1C3A}</a:tableStyleId>
              </a:tblPr>
              <a:tblGrid>
                <a:gridCol w="2690812">
                  <a:extLst>
                    <a:ext uri="{9D8B030D-6E8A-4147-A177-3AD203B41FA5}">
                      <a16:colId xmlns:a16="http://schemas.microsoft.com/office/drawing/2014/main" xmlns="" val="20000"/>
                    </a:ext>
                  </a:extLst>
                </a:gridCol>
                <a:gridCol w="2690812">
                  <a:extLst>
                    <a:ext uri="{9D8B030D-6E8A-4147-A177-3AD203B41FA5}">
                      <a16:colId xmlns:a16="http://schemas.microsoft.com/office/drawing/2014/main" xmlns="" val="20001"/>
                    </a:ext>
                  </a:extLst>
                </a:gridCol>
                <a:gridCol w="2690812">
                  <a:extLst>
                    <a:ext uri="{9D8B030D-6E8A-4147-A177-3AD203B41FA5}">
                      <a16:colId xmlns:a16="http://schemas.microsoft.com/office/drawing/2014/main" xmlns="" val="20002"/>
                    </a:ext>
                  </a:extLst>
                </a:gridCol>
              </a:tblGrid>
              <a:tr h="549540">
                <a:tc>
                  <a:txBody>
                    <a:bodyPr/>
                    <a:lstStyle/>
                    <a:p>
                      <a:pPr rtl="1"/>
                      <a:r>
                        <a:rPr lang="fa-IR" sz="2400" b="1" dirty="0" smtClean="0">
                          <a:solidFill>
                            <a:schemeClr val="accent5"/>
                          </a:solidFill>
                          <a:cs typeface="B Zar" pitchFamily="2" charset="-78"/>
                        </a:rPr>
                        <a:t>پسین گرد</a:t>
                      </a:r>
                      <a:endParaRPr lang="fa-IR" sz="2400" b="1" dirty="0">
                        <a:solidFill>
                          <a:schemeClr val="accent5"/>
                        </a:solidFill>
                        <a:cs typeface="B Zar" pitchFamily="2" charset="-78"/>
                      </a:endParaRPr>
                    </a:p>
                  </a:txBody>
                  <a:tcPr marL="91439" marR="91439" marT="45729" marB="45729"/>
                </a:tc>
                <a:tc>
                  <a:txBody>
                    <a:bodyPr/>
                    <a:lstStyle/>
                    <a:p>
                      <a:pPr rtl="1"/>
                      <a:r>
                        <a:rPr lang="fa-IR" sz="2400" b="1" dirty="0" smtClean="0">
                          <a:solidFill>
                            <a:schemeClr val="accent5"/>
                          </a:solidFill>
                          <a:cs typeface="B Zar" pitchFamily="2" charset="-78"/>
                        </a:rPr>
                        <a:t>پیشین گسترده</a:t>
                      </a:r>
                      <a:endParaRPr lang="fa-IR" sz="2400" b="1" dirty="0">
                        <a:solidFill>
                          <a:schemeClr val="accent5"/>
                        </a:solidFill>
                        <a:cs typeface="B Zar" pitchFamily="2" charset="-78"/>
                      </a:endParaRPr>
                    </a:p>
                  </a:txBody>
                  <a:tcPr marL="91439" marR="91439" marT="45729" marB="45729"/>
                </a:tc>
                <a:tc>
                  <a:txBody>
                    <a:bodyPr/>
                    <a:lstStyle/>
                    <a:p>
                      <a:pPr rtl="1"/>
                      <a:r>
                        <a:rPr lang="fa-IR" sz="2400" b="1" dirty="0" smtClean="0">
                          <a:solidFill>
                            <a:schemeClr val="accent5"/>
                          </a:solidFill>
                          <a:cs typeface="B Zar" pitchFamily="2" charset="-78"/>
                        </a:rPr>
                        <a:t>ارتفاع زبان</a:t>
                      </a:r>
                      <a:endParaRPr lang="fa-IR" sz="2400" b="1" dirty="0">
                        <a:solidFill>
                          <a:schemeClr val="accent5"/>
                        </a:solidFill>
                        <a:cs typeface="B Zar" pitchFamily="2" charset="-78"/>
                      </a:endParaRPr>
                    </a:p>
                  </a:txBody>
                  <a:tcPr marL="91439" marR="91439" marT="45729" marB="45729"/>
                </a:tc>
                <a:extLst>
                  <a:ext uri="{0D108BD9-81ED-4DB2-BD59-A6C34878D82A}">
                    <a16:rowId xmlns:a16="http://schemas.microsoft.com/office/drawing/2014/main" xmlns="" val="10000"/>
                  </a:ext>
                </a:extLst>
              </a:tr>
              <a:tr h="549540">
                <a:tc>
                  <a:txBody>
                    <a:bodyPr/>
                    <a:lstStyle/>
                    <a:p>
                      <a:pPr rtl="1"/>
                      <a:r>
                        <a:rPr lang="fa-IR" sz="2400" b="1" dirty="0" smtClean="0">
                          <a:cs typeface="B Zar" pitchFamily="2" charset="-78"/>
                        </a:rPr>
                        <a:t>او          </a:t>
                      </a:r>
                      <a:r>
                        <a:rPr lang="en-US" sz="2400" b="1" dirty="0" smtClean="0">
                          <a:cs typeface="B Zar" pitchFamily="2" charset="-78"/>
                        </a:rPr>
                        <a:t>u</a:t>
                      </a:r>
                      <a:endParaRPr lang="fa-IR" sz="2400" b="1" dirty="0">
                        <a:cs typeface="B Zar" pitchFamily="2" charset="-78"/>
                      </a:endParaRPr>
                    </a:p>
                  </a:txBody>
                  <a:tcPr marL="91439" marR="91439" marT="45729" marB="45729"/>
                </a:tc>
                <a:tc>
                  <a:txBody>
                    <a:bodyPr/>
                    <a:lstStyle/>
                    <a:p>
                      <a:pPr rtl="1"/>
                      <a:r>
                        <a:rPr lang="fa-IR" sz="2400" b="1" dirty="0" smtClean="0">
                          <a:cs typeface="B Zar" pitchFamily="2" charset="-78"/>
                        </a:rPr>
                        <a:t>یـ</a:t>
                      </a:r>
                      <a:r>
                        <a:rPr lang="fa-IR" sz="2400" b="1" baseline="0" dirty="0" smtClean="0">
                          <a:cs typeface="B Zar" pitchFamily="2" charset="-78"/>
                        </a:rPr>
                        <a:t>  ی   </a:t>
                      </a:r>
                      <a:r>
                        <a:rPr lang="en-US" sz="2400" b="1" baseline="0" dirty="0" smtClean="0">
                          <a:cs typeface="B Zar" pitchFamily="2" charset="-78"/>
                        </a:rPr>
                        <a:t>I        </a:t>
                      </a:r>
                      <a:endParaRPr lang="fa-IR" sz="2400" b="1" dirty="0">
                        <a:cs typeface="B Zar" pitchFamily="2" charset="-78"/>
                      </a:endParaRPr>
                    </a:p>
                  </a:txBody>
                  <a:tcPr marL="91439" marR="91439" marT="45729" marB="45729"/>
                </a:tc>
                <a:tc>
                  <a:txBody>
                    <a:bodyPr/>
                    <a:lstStyle/>
                    <a:p>
                      <a:pPr rtl="1"/>
                      <a:r>
                        <a:rPr lang="fa-IR" sz="2400" b="1" dirty="0" smtClean="0">
                          <a:cs typeface="B Zar" pitchFamily="2" charset="-78"/>
                        </a:rPr>
                        <a:t>بسته</a:t>
                      </a:r>
                      <a:endParaRPr lang="fa-IR" sz="2400" b="1" dirty="0">
                        <a:cs typeface="B Zar" pitchFamily="2" charset="-78"/>
                      </a:endParaRPr>
                    </a:p>
                  </a:txBody>
                  <a:tcPr marL="91439" marR="91439" marT="45729" marB="45729"/>
                </a:tc>
                <a:extLst>
                  <a:ext uri="{0D108BD9-81ED-4DB2-BD59-A6C34878D82A}">
                    <a16:rowId xmlns:a16="http://schemas.microsoft.com/office/drawing/2014/main" xmlns="" val="10001"/>
                  </a:ext>
                </a:extLst>
              </a:tr>
              <a:tr h="823118">
                <a:tc>
                  <a:txBody>
                    <a:bodyPr/>
                    <a:lstStyle/>
                    <a:p>
                      <a:pPr rtl="1"/>
                      <a:r>
                        <a:rPr lang="fa-IR" sz="2400" b="1" dirty="0" smtClean="0">
                          <a:cs typeface="B Zar" pitchFamily="2" charset="-78"/>
                        </a:rPr>
                        <a:t>ـــــُـــــ</a:t>
                      </a:r>
                      <a:r>
                        <a:rPr lang="en-US" sz="2400" b="1" dirty="0" smtClean="0">
                          <a:cs typeface="B Zar" pitchFamily="2" charset="-78"/>
                        </a:rPr>
                        <a:t>       </a:t>
                      </a:r>
                      <a:r>
                        <a:rPr lang="fa-IR" sz="2400" b="1" dirty="0" smtClean="0">
                          <a:cs typeface="B Zar" pitchFamily="2" charset="-78"/>
                        </a:rPr>
                        <a:t> </a:t>
                      </a:r>
                      <a:r>
                        <a:rPr lang="en-US" sz="2400" b="1" dirty="0" smtClean="0">
                          <a:cs typeface="B Zar" pitchFamily="2" charset="-78"/>
                        </a:rPr>
                        <a:t>o</a:t>
                      </a:r>
                      <a:r>
                        <a:rPr lang="fa-IR" sz="2400" b="1" dirty="0" smtClean="0">
                          <a:cs typeface="B Zar" pitchFamily="2" charset="-78"/>
                        </a:rPr>
                        <a:t>  </a:t>
                      </a:r>
                      <a:endParaRPr lang="fa-IR" sz="2400" b="1" dirty="0">
                        <a:cs typeface="B Zar" pitchFamily="2" charset="-78"/>
                      </a:endParaRPr>
                    </a:p>
                  </a:txBody>
                  <a:tcPr marL="91439" marR="91439" marT="45729" marB="45729"/>
                </a:tc>
                <a:tc>
                  <a:txBody>
                    <a:bodyPr/>
                    <a:lstStyle/>
                    <a:p>
                      <a:pPr rtl="1"/>
                      <a:r>
                        <a:rPr lang="fa-IR" sz="2400" b="1" dirty="0" smtClean="0">
                          <a:cs typeface="B Zar" pitchFamily="2" charset="-78"/>
                        </a:rPr>
                        <a:t>ه</a:t>
                      </a:r>
                      <a:r>
                        <a:rPr lang="fa-IR" sz="2400" b="1" baseline="0" dirty="0" smtClean="0">
                          <a:cs typeface="B Zar" pitchFamily="2" charset="-78"/>
                        </a:rPr>
                        <a:t>  ــــــــِـــــــــ</a:t>
                      </a:r>
                      <a:r>
                        <a:rPr lang="en-US" sz="2400" b="1" baseline="0" dirty="0" smtClean="0">
                          <a:cs typeface="B Zar" pitchFamily="2" charset="-78"/>
                        </a:rPr>
                        <a:t>e   </a:t>
                      </a:r>
                      <a:endParaRPr lang="fa-IR" sz="2400" b="1" dirty="0">
                        <a:cs typeface="B Zar" pitchFamily="2" charset="-78"/>
                      </a:endParaRPr>
                    </a:p>
                  </a:txBody>
                  <a:tcPr marL="91439" marR="91439" marT="45729" marB="45729"/>
                </a:tc>
                <a:tc>
                  <a:txBody>
                    <a:bodyPr/>
                    <a:lstStyle/>
                    <a:p>
                      <a:pPr rtl="1"/>
                      <a:r>
                        <a:rPr lang="fa-IR" sz="2400" b="1" dirty="0" smtClean="0">
                          <a:cs typeface="B Zar" pitchFamily="2" charset="-78"/>
                        </a:rPr>
                        <a:t>میانی</a:t>
                      </a:r>
                      <a:endParaRPr lang="fa-IR" sz="2400" b="1" dirty="0">
                        <a:cs typeface="B Zar" pitchFamily="2" charset="-78"/>
                      </a:endParaRPr>
                    </a:p>
                  </a:txBody>
                  <a:tcPr marL="91439" marR="91439" marT="45729" marB="45729"/>
                </a:tc>
                <a:extLst>
                  <a:ext uri="{0D108BD9-81ED-4DB2-BD59-A6C34878D82A}">
                    <a16:rowId xmlns:a16="http://schemas.microsoft.com/office/drawing/2014/main" xmlns="" val="10002"/>
                  </a:ext>
                </a:extLst>
              </a:tr>
              <a:tr h="549540">
                <a:tc>
                  <a:txBody>
                    <a:bodyPr/>
                    <a:lstStyle/>
                    <a:p>
                      <a:pPr rtl="1"/>
                      <a:r>
                        <a:rPr lang="fa-IR" sz="2400" b="1" dirty="0" smtClean="0">
                          <a:cs typeface="B Zar" pitchFamily="2" charset="-78"/>
                        </a:rPr>
                        <a:t>آ</a:t>
                      </a:r>
                      <a:r>
                        <a:rPr lang="fa-IR" sz="2400" b="1" baseline="0" dirty="0" smtClean="0">
                          <a:cs typeface="B Zar" pitchFamily="2" charset="-78"/>
                        </a:rPr>
                        <a:t>           </a:t>
                      </a:r>
                      <a:r>
                        <a:rPr lang="en-US" sz="2400" b="1" baseline="0" dirty="0" smtClean="0">
                          <a:cs typeface="B Zar" pitchFamily="2" charset="-78"/>
                        </a:rPr>
                        <a:t>a’’</a:t>
                      </a:r>
                      <a:endParaRPr lang="fa-IR" sz="2400" b="1" dirty="0">
                        <a:cs typeface="B Zar" pitchFamily="2" charset="-78"/>
                      </a:endParaRPr>
                    </a:p>
                  </a:txBody>
                  <a:tcPr marL="91439" marR="91439" marT="45729" marB="45729"/>
                </a:tc>
                <a:tc>
                  <a:txBody>
                    <a:bodyPr/>
                    <a:lstStyle/>
                    <a:p>
                      <a:pPr rtl="1"/>
                      <a:r>
                        <a:rPr lang="fa-IR" sz="2400" b="1" dirty="0" smtClean="0">
                          <a:cs typeface="B Zar" pitchFamily="2" charset="-78"/>
                        </a:rPr>
                        <a:t>ـــــــــــّــــ</a:t>
                      </a:r>
                      <a:r>
                        <a:rPr lang="en-US" sz="2400" b="1" dirty="0" smtClean="0">
                          <a:cs typeface="B Zar" pitchFamily="2" charset="-78"/>
                        </a:rPr>
                        <a:t>a</a:t>
                      </a:r>
                      <a:r>
                        <a:rPr lang="en-US" sz="2400" b="1" baseline="0" dirty="0" smtClean="0">
                          <a:cs typeface="B Zar" pitchFamily="2" charset="-78"/>
                        </a:rPr>
                        <a:t>     </a:t>
                      </a:r>
                      <a:endParaRPr lang="fa-IR" sz="2400" b="1" dirty="0">
                        <a:cs typeface="B Zar" pitchFamily="2" charset="-78"/>
                      </a:endParaRPr>
                    </a:p>
                  </a:txBody>
                  <a:tcPr marL="91439" marR="91439" marT="45729" marB="45729"/>
                </a:tc>
                <a:tc>
                  <a:txBody>
                    <a:bodyPr/>
                    <a:lstStyle/>
                    <a:p>
                      <a:pPr rtl="1"/>
                      <a:r>
                        <a:rPr lang="fa-IR" sz="2400" b="1" dirty="0" smtClean="0">
                          <a:cs typeface="B Zar" pitchFamily="2" charset="-78"/>
                        </a:rPr>
                        <a:t>باز</a:t>
                      </a:r>
                      <a:endParaRPr lang="fa-IR" sz="2400" b="1" dirty="0">
                        <a:cs typeface="B Zar" pitchFamily="2" charset="-78"/>
                      </a:endParaRPr>
                    </a:p>
                  </a:txBody>
                  <a:tcPr marL="91439" marR="91439" marT="45729" marB="45729"/>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31609309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4" presetClass="emph" presetSubtype="0" fill="hold" grpId="0" nodeType="withEffect">
                                  <p:stCondLst>
                                    <p:cond delay="0"/>
                                  </p:stCondLst>
                                  <p:iterate type="lt">
                                    <p:tmPct val="10000"/>
                                  </p:iterate>
                                  <p:childTnLst>
                                    <p:animMotion origin="layout" path="M 2.70833E-6 -2.96296E-6 L 2.70833E-6 -0.07222 " pathEditMode="relative" rAng="0" ptsTypes="AA">
                                      <p:cBhvr>
                                        <p:cTn id="6" dur="250" accel="50000" decel="50000" autoRev="1" fill="hold">
                                          <p:stCondLst>
                                            <p:cond delay="0"/>
                                          </p:stCondLst>
                                        </p:cTn>
                                        <p:tgtEl>
                                          <p:spTgt spid="3">
                                            <p:txEl>
                                              <p:pRg st="0" end="0"/>
                                            </p:txEl>
                                          </p:spTgt>
                                        </p:tgtEl>
                                        <p:attrNameLst>
                                          <p:attrName>ppt_x</p:attrName>
                                          <p:attrName>ppt_y</p:attrName>
                                        </p:attrNameLst>
                                      </p:cBhvr>
                                      <p:rCtr x="0" y="-3611"/>
                                    </p:animMotion>
                                    <p:animRot by="1500000">
                                      <p:cBhvr>
                                        <p:cTn id="7" dur="125" fill="hold">
                                          <p:stCondLst>
                                            <p:cond delay="0"/>
                                          </p:stCondLst>
                                        </p:cTn>
                                        <p:tgtEl>
                                          <p:spTgt spid="3">
                                            <p:txEl>
                                              <p:pRg st="0" end="0"/>
                                            </p:txEl>
                                          </p:spTgt>
                                        </p:tgtEl>
                                        <p:attrNameLst>
                                          <p:attrName>r</p:attrName>
                                        </p:attrNameLst>
                                      </p:cBhvr>
                                    </p:animRot>
                                    <p:animRot by="-1500000">
                                      <p:cBhvr>
                                        <p:cTn id="8" dur="125" fill="hold">
                                          <p:stCondLst>
                                            <p:cond delay="125"/>
                                          </p:stCondLst>
                                        </p:cTn>
                                        <p:tgtEl>
                                          <p:spTgt spid="3">
                                            <p:txEl>
                                              <p:pRg st="0" end="0"/>
                                            </p:txEl>
                                          </p:spTgt>
                                        </p:tgtEl>
                                        <p:attrNameLst>
                                          <p:attrName>r</p:attrName>
                                        </p:attrNameLst>
                                      </p:cBhvr>
                                    </p:animRot>
                                    <p:animRot by="-1500000">
                                      <p:cBhvr>
                                        <p:cTn id="9" dur="125" fill="hold">
                                          <p:stCondLst>
                                            <p:cond delay="250"/>
                                          </p:stCondLst>
                                        </p:cTn>
                                        <p:tgtEl>
                                          <p:spTgt spid="3">
                                            <p:txEl>
                                              <p:pRg st="0" end="0"/>
                                            </p:txEl>
                                          </p:spTgt>
                                        </p:tgtEl>
                                        <p:attrNameLst>
                                          <p:attrName>r</p:attrName>
                                        </p:attrNameLst>
                                      </p:cBhvr>
                                    </p:animRot>
                                    <p:animRot by="1500000">
                                      <p:cBhvr>
                                        <p:cTn id="10" dur="125" fill="hold">
                                          <p:stCondLst>
                                            <p:cond delay="375"/>
                                          </p:stCondLst>
                                        </p:cTn>
                                        <p:tgtEl>
                                          <p:spTgt spid="3">
                                            <p:txEl>
                                              <p:pRg st="0" end="0"/>
                                            </p:txEl>
                                          </p:spTgt>
                                        </p:tgtEl>
                                        <p:attrNameLst>
                                          <p:attrName>r</p:attrName>
                                        </p:attrNameLst>
                                      </p:cBhvr>
                                    </p:animRot>
                                  </p:childTnLst>
                                </p:cTn>
                              </p:par>
                              <p:par>
                                <p:cTn id="11" presetID="34" presetClass="emph" presetSubtype="0" fill="hold" grpId="0" nodeType="withEffect">
                                  <p:stCondLst>
                                    <p:cond delay="0"/>
                                  </p:stCondLst>
                                  <p:iterate type="lt">
                                    <p:tmPct val="10000"/>
                                  </p:iterate>
                                  <p:childTnLst>
                                    <p:animMotion origin="layout" path="M 2.91667E-6 1.11111E-6 L 2.91667E-6 -0.07222 " pathEditMode="relative" rAng="0" ptsTypes="AA">
                                      <p:cBhvr>
                                        <p:cTn id="12" dur="250" accel="50000" decel="50000" autoRev="1" fill="hold">
                                          <p:stCondLst>
                                            <p:cond delay="0"/>
                                          </p:stCondLst>
                                        </p:cTn>
                                        <p:tgtEl>
                                          <p:spTgt spid="3">
                                            <p:txEl>
                                              <p:pRg st="1" end="1"/>
                                            </p:txEl>
                                          </p:spTgt>
                                        </p:tgtEl>
                                        <p:attrNameLst>
                                          <p:attrName>ppt_x</p:attrName>
                                          <p:attrName>ppt_y</p:attrName>
                                        </p:attrNameLst>
                                      </p:cBhvr>
                                      <p:rCtr x="0" y="-3611"/>
                                    </p:animMotion>
                                    <p:animRot by="1500000">
                                      <p:cBhvr>
                                        <p:cTn id="13" dur="125" fill="hold">
                                          <p:stCondLst>
                                            <p:cond delay="0"/>
                                          </p:stCondLst>
                                        </p:cTn>
                                        <p:tgtEl>
                                          <p:spTgt spid="3">
                                            <p:txEl>
                                              <p:pRg st="1" end="1"/>
                                            </p:txEl>
                                          </p:spTgt>
                                        </p:tgtEl>
                                        <p:attrNameLst>
                                          <p:attrName>r</p:attrName>
                                        </p:attrNameLst>
                                      </p:cBhvr>
                                    </p:animRot>
                                    <p:animRot by="-1500000">
                                      <p:cBhvr>
                                        <p:cTn id="14" dur="125" fill="hold">
                                          <p:stCondLst>
                                            <p:cond delay="125"/>
                                          </p:stCondLst>
                                        </p:cTn>
                                        <p:tgtEl>
                                          <p:spTgt spid="3">
                                            <p:txEl>
                                              <p:pRg st="1" end="1"/>
                                            </p:txEl>
                                          </p:spTgt>
                                        </p:tgtEl>
                                        <p:attrNameLst>
                                          <p:attrName>r</p:attrName>
                                        </p:attrNameLst>
                                      </p:cBhvr>
                                    </p:animRot>
                                    <p:animRot by="-1500000">
                                      <p:cBhvr>
                                        <p:cTn id="15" dur="125" fill="hold">
                                          <p:stCondLst>
                                            <p:cond delay="250"/>
                                          </p:stCondLst>
                                        </p:cTn>
                                        <p:tgtEl>
                                          <p:spTgt spid="3">
                                            <p:txEl>
                                              <p:pRg st="1" end="1"/>
                                            </p:txEl>
                                          </p:spTgt>
                                        </p:tgtEl>
                                        <p:attrNameLst>
                                          <p:attrName>r</p:attrName>
                                        </p:attrNameLst>
                                      </p:cBhvr>
                                    </p:animRot>
                                    <p:animRot by="1500000">
                                      <p:cBhvr>
                                        <p:cTn id="16" dur="125" fill="hold">
                                          <p:stCondLst>
                                            <p:cond delay="375"/>
                                          </p:stCondLst>
                                        </p:cTn>
                                        <p:tgtEl>
                                          <p:spTgt spid="3">
                                            <p:txEl>
                                              <p:pRg st="1" end="1"/>
                                            </p:txEl>
                                          </p:spTgt>
                                        </p:tgtEl>
                                        <p:attrNameLst>
                                          <p:attrName>r</p:attrName>
                                        </p:attrNameLst>
                                      </p:cBhvr>
                                    </p:animRot>
                                  </p:childTnLst>
                                </p:cTn>
                              </p:par>
                              <p:par>
                                <p:cTn id="17" presetID="34" presetClass="emph" presetSubtype="0" fill="hold" grpId="0" nodeType="withEffect">
                                  <p:stCondLst>
                                    <p:cond delay="0"/>
                                  </p:stCondLst>
                                  <p:iterate type="lt">
                                    <p:tmPct val="10000"/>
                                  </p:iterate>
                                  <p:childTnLst>
                                    <p:animMotion origin="layout" path="M 1.45833E-6 -4.07407E-6 L 1.45833E-6 -0.07222 " pathEditMode="relative" rAng="0" ptsTypes="AA">
                                      <p:cBhvr>
                                        <p:cTn id="18" dur="250" accel="50000" decel="50000" autoRev="1" fill="hold">
                                          <p:stCondLst>
                                            <p:cond delay="0"/>
                                          </p:stCondLst>
                                        </p:cTn>
                                        <p:tgtEl>
                                          <p:spTgt spid="3">
                                            <p:txEl>
                                              <p:pRg st="2" end="2"/>
                                            </p:txEl>
                                          </p:spTgt>
                                        </p:tgtEl>
                                        <p:attrNameLst>
                                          <p:attrName>ppt_x</p:attrName>
                                          <p:attrName>ppt_y</p:attrName>
                                        </p:attrNameLst>
                                      </p:cBhvr>
                                      <p:rCtr x="0" y="-3611"/>
                                    </p:animMotion>
                                    <p:animRot by="1500000">
                                      <p:cBhvr>
                                        <p:cTn id="19" dur="125" fill="hold">
                                          <p:stCondLst>
                                            <p:cond delay="0"/>
                                          </p:stCondLst>
                                        </p:cTn>
                                        <p:tgtEl>
                                          <p:spTgt spid="3">
                                            <p:txEl>
                                              <p:pRg st="2" end="2"/>
                                            </p:txEl>
                                          </p:spTgt>
                                        </p:tgtEl>
                                        <p:attrNameLst>
                                          <p:attrName>r</p:attrName>
                                        </p:attrNameLst>
                                      </p:cBhvr>
                                    </p:animRot>
                                    <p:animRot by="-1500000">
                                      <p:cBhvr>
                                        <p:cTn id="20" dur="125" fill="hold">
                                          <p:stCondLst>
                                            <p:cond delay="125"/>
                                          </p:stCondLst>
                                        </p:cTn>
                                        <p:tgtEl>
                                          <p:spTgt spid="3">
                                            <p:txEl>
                                              <p:pRg st="2" end="2"/>
                                            </p:txEl>
                                          </p:spTgt>
                                        </p:tgtEl>
                                        <p:attrNameLst>
                                          <p:attrName>r</p:attrName>
                                        </p:attrNameLst>
                                      </p:cBhvr>
                                    </p:animRot>
                                    <p:animRot by="-1500000">
                                      <p:cBhvr>
                                        <p:cTn id="21" dur="125" fill="hold">
                                          <p:stCondLst>
                                            <p:cond delay="250"/>
                                          </p:stCondLst>
                                        </p:cTn>
                                        <p:tgtEl>
                                          <p:spTgt spid="3">
                                            <p:txEl>
                                              <p:pRg st="2" end="2"/>
                                            </p:txEl>
                                          </p:spTgt>
                                        </p:tgtEl>
                                        <p:attrNameLst>
                                          <p:attrName>r</p:attrName>
                                        </p:attrNameLst>
                                      </p:cBhvr>
                                    </p:animRot>
                                    <p:animRot by="1500000">
                                      <p:cBhvr>
                                        <p:cTn id="22" dur="125" fill="hold">
                                          <p:stCondLst>
                                            <p:cond delay="375"/>
                                          </p:stCondLst>
                                        </p:cTn>
                                        <p:tgtEl>
                                          <p:spTgt spid="3">
                                            <p:txEl>
                                              <p:pRg st="2" end="2"/>
                                            </p:txEl>
                                          </p:spTgt>
                                        </p:tgtEl>
                                        <p:attrNameLst>
                                          <p:attrName>r</p:attrName>
                                        </p:attrNameLst>
                                      </p:cBhvr>
                                    </p:animRot>
                                  </p:childTnLst>
                                </p:cTn>
                              </p:par>
                              <p:par>
                                <p:cTn id="23" presetID="34" presetClass="emph" presetSubtype="0" fill="hold" grpId="0" nodeType="withEffect">
                                  <p:stCondLst>
                                    <p:cond delay="0"/>
                                  </p:stCondLst>
                                  <p:iterate type="lt">
                                    <p:tmPct val="10000"/>
                                  </p:iterate>
                                  <p:childTnLst>
                                    <p:animMotion origin="layout" path="M 1.66667E-6 7.40741E-7 L 1.66667E-6 -0.07222 " pathEditMode="relative" rAng="0" ptsTypes="AA">
                                      <p:cBhvr>
                                        <p:cTn id="24" dur="250" accel="50000" decel="50000" autoRev="1" fill="hold">
                                          <p:stCondLst>
                                            <p:cond delay="0"/>
                                          </p:stCondLst>
                                        </p:cTn>
                                        <p:tgtEl>
                                          <p:spTgt spid="3">
                                            <p:txEl>
                                              <p:pRg st="3" end="3"/>
                                            </p:txEl>
                                          </p:spTgt>
                                        </p:tgtEl>
                                        <p:attrNameLst>
                                          <p:attrName>ppt_x</p:attrName>
                                          <p:attrName>ppt_y</p:attrName>
                                        </p:attrNameLst>
                                      </p:cBhvr>
                                      <p:rCtr x="0" y="-3611"/>
                                    </p:animMotion>
                                    <p:animRot by="1500000">
                                      <p:cBhvr>
                                        <p:cTn id="25" dur="125" fill="hold">
                                          <p:stCondLst>
                                            <p:cond delay="0"/>
                                          </p:stCondLst>
                                        </p:cTn>
                                        <p:tgtEl>
                                          <p:spTgt spid="3">
                                            <p:txEl>
                                              <p:pRg st="3" end="3"/>
                                            </p:txEl>
                                          </p:spTgt>
                                        </p:tgtEl>
                                        <p:attrNameLst>
                                          <p:attrName>r</p:attrName>
                                        </p:attrNameLst>
                                      </p:cBhvr>
                                    </p:animRot>
                                    <p:animRot by="-1500000">
                                      <p:cBhvr>
                                        <p:cTn id="26" dur="125" fill="hold">
                                          <p:stCondLst>
                                            <p:cond delay="125"/>
                                          </p:stCondLst>
                                        </p:cTn>
                                        <p:tgtEl>
                                          <p:spTgt spid="3">
                                            <p:txEl>
                                              <p:pRg st="3" end="3"/>
                                            </p:txEl>
                                          </p:spTgt>
                                        </p:tgtEl>
                                        <p:attrNameLst>
                                          <p:attrName>r</p:attrName>
                                        </p:attrNameLst>
                                      </p:cBhvr>
                                    </p:animRot>
                                    <p:animRot by="-1500000">
                                      <p:cBhvr>
                                        <p:cTn id="27" dur="125" fill="hold">
                                          <p:stCondLst>
                                            <p:cond delay="250"/>
                                          </p:stCondLst>
                                        </p:cTn>
                                        <p:tgtEl>
                                          <p:spTgt spid="3">
                                            <p:txEl>
                                              <p:pRg st="3" end="3"/>
                                            </p:txEl>
                                          </p:spTgt>
                                        </p:tgtEl>
                                        <p:attrNameLst>
                                          <p:attrName>r</p:attrName>
                                        </p:attrNameLst>
                                      </p:cBhvr>
                                    </p:animRot>
                                    <p:animRot by="1500000">
                                      <p:cBhvr>
                                        <p:cTn id="28" dur="125" fill="hold">
                                          <p:stCondLst>
                                            <p:cond delay="375"/>
                                          </p:stCondLst>
                                        </p:cTn>
                                        <p:tgtEl>
                                          <p:spTgt spid="3">
                                            <p:txEl>
                                              <p:pRg st="3" end="3"/>
                                            </p:txEl>
                                          </p:spTgt>
                                        </p:tgtEl>
                                        <p:attrNameLst>
                                          <p:attrName>r</p:attrName>
                                        </p:attrNameLst>
                                      </p:cBhvr>
                                    </p:animRot>
                                  </p:childTnLst>
                                </p:cTn>
                              </p:par>
                            </p:childTnLst>
                          </p:cTn>
                        </p:par>
                      </p:childTnLst>
                    </p:cTn>
                  </p:par>
                  <p:par>
                    <p:cTn id="29" fill="hold" nodeType="clickPar">
                      <p:stCondLst>
                        <p:cond delay="indefinite"/>
                      </p:stCondLst>
                      <p:childTnLst>
                        <p:par>
                          <p:cTn id="30" fill="hold" nodeType="withGroup">
                            <p:stCondLst>
                              <p:cond delay="0"/>
                            </p:stCondLst>
                            <p:childTnLst>
                              <p:par>
                                <p:cTn id="31" presetID="17" presetClass="entr" presetSubtype="10" fill="hold" nodeType="clickEffect">
                                  <p:stCondLst>
                                    <p:cond delay="0"/>
                                  </p:stCondLst>
                                  <p:childTnLst>
                                    <p:set>
                                      <p:cBhvr>
                                        <p:cTn id="32" dur="1" fill="hold">
                                          <p:stCondLst>
                                            <p:cond delay="0"/>
                                          </p:stCondLst>
                                        </p:cTn>
                                        <p:tgtEl>
                                          <p:spTgt spid="5"/>
                                        </p:tgtEl>
                                        <p:attrNameLst>
                                          <p:attrName>style.visibility</p:attrName>
                                        </p:attrNameLst>
                                      </p:cBhvr>
                                      <p:to>
                                        <p:strVal val="visible"/>
                                      </p:to>
                                    </p:set>
                                    <p:anim calcmode="lin" valueType="num">
                                      <p:cBhvr>
                                        <p:cTn id="33" dur="500" fill="hold"/>
                                        <p:tgtEl>
                                          <p:spTgt spid="5"/>
                                        </p:tgtEl>
                                        <p:attrNameLst>
                                          <p:attrName>ppt_w</p:attrName>
                                        </p:attrNameLst>
                                      </p:cBhvr>
                                      <p:tavLst>
                                        <p:tav tm="0">
                                          <p:val>
                                            <p:fltVal val="0"/>
                                          </p:val>
                                        </p:tav>
                                        <p:tav tm="100000">
                                          <p:val>
                                            <p:strVal val="#ppt_w"/>
                                          </p:val>
                                        </p:tav>
                                      </p:tavLst>
                                    </p:anim>
                                    <p:anim calcmode="lin" valueType="num">
                                      <p:cBhvr>
                                        <p:cTn id="34" dur="500" fill="hold"/>
                                        <p:tgtEl>
                                          <p:spTgt spid="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2292440" y="1"/>
            <a:ext cx="7984902" cy="875761"/>
          </a:xfrm>
        </p:spPr>
        <p:txBody>
          <a:bodyPr/>
          <a:lstStyle/>
          <a:p>
            <a:pPr algn="r" eaLnBrk="1" hangingPunct="1">
              <a:defRPr/>
            </a:pPr>
            <a:r>
              <a:rPr lang="fa-IR" altLang="fa-IR" b="1" dirty="0" smtClean="0">
                <a:solidFill>
                  <a:srgbClr val="FF0000"/>
                </a:solidFill>
                <a:cs typeface="B Zar" panose="00000400000000000000" pitchFamily="2" charset="-78"/>
              </a:rPr>
              <a:t>فرایند تولید ناقص (پدیدۀ تشدید)درزبان فارسی:</a:t>
            </a:r>
          </a:p>
        </p:txBody>
      </p:sp>
      <p:sp>
        <p:nvSpPr>
          <p:cNvPr id="3" name="Content Placeholder 2"/>
          <p:cNvSpPr>
            <a:spLocks noGrp="1"/>
          </p:cNvSpPr>
          <p:nvPr>
            <p:ph idx="1"/>
          </p:nvPr>
        </p:nvSpPr>
        <p:spPr>
          <a:xfrm>
            <a:off x="0" y="875762"/>
            <a:ext cx="12191999" cy="5982237"/>
          </a:xfrm>
        </p:spPr>
        <p:txBody>
          <a:bodyPr/>
          <a:lstStyle/>
          <a:p>
            <a:pPr eaLnBrk="1" hangingPunct="1"/>
            <a:r>
              <a:rPr lang="fa-IR" altLang="fa-IR" sz="2400" b="1" dirty="0" smtClean="0">
                <a:solidFill>
                  <a:schemeClr val="bg1"/>
                </a:solidFill>
                <a:cs typeface="B Zar" panose="00000400000000000000" pitchFamily="2" charset="-78"/>
              </a:rPr>
              <a:t>طبق یافته های علم زبان شناسی ،به طورکلی برای تولید هرصامت 3 مرحلۀ مشخص لازم است که به ترتیب عبارتند از:</a:t>
            </a:r>
          </a:p>
          <a:p>
            <a:pPr eaLnBrk="1" hangingPunct="1"/>
            <a:r>
              <a:rPr lang="fa-IR" altLang="fa-IR" sz="2400" b="1" dirty="0" smtClean="0">
                <a:solidFill>
                  <a:schemeClr val="bg1"/>
                </a:solidFill>
                <a:cs typeface="B Zar" panose="00000400000000000000" pitchFamily="2" charset="-78"/>
              </a:rPr>
              <a:t>مرحلۀ </a:t>
            </a:r>
            <a:r>
              <a:rPr lang="fa-IR" altLang="fa-IR" sz="2400" b="1" dirty="0">
                <a:solidFill>
                  <a:schemeClr val="bg1"/>
                </a:solidFill>
                <a:cs typeface="B Zar" panose="00000400000000000000" pitchFamily="2" charset="-78"/>
              </a:rPr>
              <a:t>اول«آمادگی»یا«گرایش»:دراین مرحله اندام های معینی برای تولید صامت مذکور آماده می شوند.</a:t>
            </a:r>
          </a:p>
          <a:p>
            <a:pPr eaLnBrk="1" hangingPunct="1"/>
            <a:r>
              <a:rPr lang="fa-IR" altLang="fa-IR" sz="2400" b="1" dirty="0">
                <a:solidFill>
                  <a:schemeClr val="bg1"/>
                </a:solidFill>
                <a:cs typeface="B Zar" panose="00000400000000000000" pitchFamily="2" charset="-78"/>
              </a:rPr>
              <a:t>مرحلۀ دوم«درنگ»یا«گیرش»:این مرحله اندامهای آواسازبرای مدتی کوتاه در جایگاه وحالت تولیدتوقف میکنند،مدت این توقف بستگی به نوع صامت دارد.</a:t>
            </a:r>
          </a:p>
          <a:p>
            <a:pPr eaLnBrk="1" hangingPunct="1"/>
            <a:r>
              <a:rPr lang="fa-IR" altLang="fa-IR" sz="2400" b="1" dirty="0">
                <a:solidFill>
                  <a:schemeClr val="bg1"/>
                </a:solidFill>
                <a:cs typeface="B Zar" panose="00000400000000000000" pitchFamily="2" charset="-78"/>
              </a:rPr>
              <a:t>مرحلۀ سوم«انجام»یا«رهش»:دراین مرحله آوای مورد نظر تولیدمی شود واندام های سازنده آن به </a:t>
            </a:r>
            <a:r>
              <a:rPr lang="fa-IR" altLang="fa-IR" sz="2400" b="1" dirty="0" smtClean="0">
                <a:solidFill>
                  <a:schemeClr val="bg1"/>
                </a:solidFill>
                <a:cs typeface="B Zar" panose="00000400000000000000" pitchFamily="2" charset="-78"/>
              </a:rPr>
              <a:t>حالت عادی برمی گردند ویا خود رابرای تولید آوای بعدی آماده می سازند.</a:t>
            </a:r>
          </a:p>
          <a:p>
            <a:pPr eaLnBrk="1" hangingPunct="1"/>
            <a:endParaRPr lang="fa-IR" altLang="fa-IR" sz="2400" b="1" dirty="0" smtClean="0">
              <a:solidFill>
                <a:schemeClr val="bg1"/>
              </a:solidFill>
              <a:cs typeface="B Zar" panose="00000400000000000000" pitchFamily="2" charset="-78"/>
            </a:endParaRPr>
          </a:p>
          <a:p>
            <a:pPr eaLnBrk="1" hangingPunct="1">
              <a:lnSpc>
                <a:spcPct val="150000"/>
              </a:lnSpc>
            </a:pPr>
            <a:r>
              <a:rPr lang="fa-IR" altLang="fa-IR" sz="2400" b="1" dirty="0" smtClean="0">
                <a:solidFill>
                  <a:schemeClr val="bg1"/>
                </a:solidFill>
                <a:cs typeface="B Zar" panose="00000400000000000000" pitchFamily="2" charset="-78"/>
              </a:rPr>
              <a:t>اگرمرحلۀ«انجام»یک صامت ومرحلۀ«آمادگی»صامت دیگردرهم«ادغام» شوند؛ «درنگ»این دوصامت به هم می پیوندد و به یک«درنگ طولانی»که معمولاً حاصل جمع دو درنگ است تبدیل می شود.این فرایند زمانی رخ می دهد که دو صامت یکسان مانند پ وپ درکلمه لپّه کنارهم قرار گیرند.این پدیده آوایی را «تولیدناقص»وعلامت (  ّ )رابرای نشان دادن آن بکارمی برند.</a:t>
            </a:r>
            <a:endParaRPr lang="fa-IR" altLang="fa-IR" sz="2400" b="1" dirty="0">
              <a:solidFill>
                <a:schemeClr val="bg1"/>
              </a:solidFill>
              <a:cs typeface="B Zar" panose="00000400000000000000" pitchFamily="2" charset="-78"/>
            </a:endParaRPr>
          </a:p>
        </p:txBody>
      </p:sp>
    </p:spTree>
    <p:extLst>
      <p:ext uri="{BB962C8B-B14F-4D97-AF65-F5344CB8AC3E}">
        <p14:creationId xmlns:p14="http://schemas.microsoft.com/office/powerpoint/2010/main" val="7200762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par>
                                <p:cTn id="8" presetID="55"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 calcmode="lin" valueType="num">
                                      <p:cBhvr>
                                        <p:cTn id="10"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11"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2" dur="1000"/>
                                        <p:tgtEl>
                                          <p:spTgt spid="3">
                                            <p:txEl>
                                              <p:pRg st="0" end="0"/>
                                            </p:txEl>
                                          </p:spTgt>
                                        </p:tgtEl>
                                      </p:cBhvr>
                                    </p:animEffect>
                                  </p:childTnLst>
                                </p:cTn>
                              </p:par>
                              <p:par>
                                <p:cTn id="13" presetID="55" presetClass="entr" presetSubtype="0"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6"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7" dur="1000"/>
                                        <p:tgtEl>
                                          <p:spTgt spid="3">
                                            <p:txEl>
                                              <p:pRg st="1" end="1"/>
                                            </p:txEl>
                                          </p:spTgt>
                                        </p:tgtEl>
                                      </p:cBhvr>
                                    </p:animEffect>
                                  </p:childTnLst>
                                </p:cTn>
                              </p:par>
                              <p:par>
                                <p:cTn id="18" presetID="55" presetClass="entr" presetSubtype="0" fill="hold" grpId="0" nodeType="with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p:cTn id="20"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1"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2" dur="1000"/>
                                        <p:tgtEl>
                                          <p:spTgt spid="3">
                                            <p:txEl>
                                              <p:pRg st="2" end="2"/>
                                            </p:txEl>
                                          </p:spTgt>
                                        </p:tgtEl>
                                      </p:cBhvr>
                                    </p:animEffect>
                                  </p:childTnLst>
                                </p:cTn>
                              </p:par>
                              <p:par>
                                <p:cTn id="23" presetID="55" presetClass="entr" presetSubtype="0" fill="hold" grpId="0"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6"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27" dur="1000"/>
                                        <p:tgtEl>
                                          <p:spTgt spid="3">
                                            <p:txEl>
                                              <p:pRg st="3" end="3"/>
                                            </p:txEl>
                                          </p:spTgt>
                                        </p:tgtEl>
                                      </p:cBhvr>
                                    </p:animEffect>
                                  </p:childTnLst>
                                </p:cTn>
                              </p:par>
                              <p:par>
                                <p:cTn id="28" presetID="55" presetClass="entr" presetSubtype="0" fill="hold" grpId="0" nodeType="with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 calcmode="lin" valueType="num">
                                      <p:cBhvr>
                                        <p:cTn id="30" dur="1000" fill="hold"/>
                                        <p:tgtEl>
                                          <p:spTgt spid="3">
                                            <p:txEl>
                                              <p:pRg st="5" end="5"/>
                                            </p:txEl>
                                          </p:spTgt>
                                        </p:tgtEl>
                                        <p:attrNameLst>
                                          <p:attrName>ppt_w</p:attrName>
                                        </p:attrNameLst>
                                      </p:cBhvr>
                                      <p:tavLst>
                                        <p:tav tm="0">
                                          <p:val>
                                            <p:strVal val="#ppt_w*0.70"/>
                                          </p:val>
                                        </p:tav>
                                        <p:tav tm="100000">
                                          <p:val>
                                            <p:strVal val="#ppt_w"/>
                                          </p:val>
                                        </p:tav>
                                      </p:tavLst>
                                    </p:anim>
                                    <p:anim calcmode="lin" valueType="num">
                                      <p:cBhvr>
                                        <p:cTn id="31" dur="1000" fill="hold"/>
                                        <p:tgtEl>
                                          <p:spTgt spid="3">
                                            <p:txEl>
                                              <p:pRg st="5" end="5"/>
                                            </p:txEl>
                                          </p:spTgt>
                                        </p:tgtEl>
                                        <p:attrNameLst>
                                          <p:attrName>ppt_h</p:attrName>
                                        </p:attrNameLst>
                                      </p:cBhvr>
                                      <p:tavLst>
                                        <p:tav tm="0">
                                          <p:val>
                                            <p:strVal val="#ppt_h"/>
                                          </p:val>
                                        </p:tav>
                                        <p:tav tm="100000">
                                          <p:val>
                                            <p:strVal val="#ppt_h"/>
                                          </p:val>
                                        </p:tav>
                                      </p:tavLst>
                                    </p:anim>
                                    <p:animEffect transition="in" filter="fade">
                                      <p:cBhvr>
                                        <p:cTn id="32"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1159099" y="103031"/>
            <a:ext cx="9366027" cy="837127"/>
          </a:xfrm>
        </p:spPr>
        <p:txBody>
          <a:bodyPr/>
          <a:lstStyle/>
          <a:p>
            <a:pPr algn="r" eaLnBrk="1" hangingPunct="1">
              <a:defRPr/>
            </a:pPr>
            <a:r>
              <a:rPr lang="fa-IR" altLang="fa-IR" sz="3200" b="1" dirty="0">
                <a:solidFill>
                  <a:srgbClr val="FF0000"/>
                </a:solidFill>
                <a:cs typeface="B Zar" panose="00000400000000000000" pitchFamily="2" charset="-78"/>
              </a:rPr>
              <a:t>هجا (بخش)وساخت آن درزبان فارسی:</a:t>
            </a:r>
          </a:p>
        </p:txBody>
      </p:sp>
      <p:sp>
        <p:nvSpPr>
          <p:cNvPr id="3" name="Content Placeholder 2"/>
          <p:cNvSpPr>
            <a:spLocks noGrp="1"/>
          </p:cNvSpPr>
          <p:nvPr>
            <p:ph idx="1"/>
          </p:nvPr>
        </p:nvSpPr>
        <p:spPr>
          <a:xfrm>
            <a:off x="1" y="940158"/>
            <a:ext cx="12192000" cy="5632092"/>
          </a:xfrm>
        </p:spPr>
        <p:txBody>
          <a:bodyPr/>
          <a:lstStyle/>
          <a:p>
            <a:pPr eaLnBrk="1" hangingPunct="1">
              <a:defRPr/>
            </a:pPr>
            <a:r>
              <a:rPr lang="fa-IR" altLang="fa-IR" sz="2800" b="1" dirty="0">
                <a:solidFill>
                  <a:schemeClr val="accent2"/>
                </a:solidFill>
                <a:cs typeface="B Zar" panose="00000400000000000000" pitchFamily="2" charset="-78"/>
              </a:rPr>
              <a:t>هجا ازترکیب صامت ها ومصوت ها ساخته می شود وبزرگترین واحد ساخت  آوایی  زبان  است ،در آموزش دبستانی از هجا با اصطلاح «بخش»یادمی شود.درنظام آوایی زبان فارسی3 نوع هجاوجود دارد:</a:t>
            </a:r>
          </a:p>
          <a:p>
            <a:pPr eaLnBrk="1" hangingPunct="1">
              <a:defRPr/>
            </a:pPr>
            <a:r>
              <a:rPr lang="fa-IR" altLang="fa-IR" sz="2800" b="1" dirty="0">
                <a:solidFill>
                  <a:schemeClr val="accent2"/>
                </a:solidFill>
                <a:cs typeface="B Zar" panose="00000400000000000000" pitchFamily="2" charset="-78"/>
              </a:rPr>
              <a:t>الف)صامت+مصوت</a:t>
            </a:r>
            <a:r>
              <a:rPr lang="fa-IR" altLang="fa-IR" sz="2800" b="1" dirty="0" smtClean="0">
                <a:solidFill>
                  <a:schemeClr val="accent2"/>
                </a:solidFill>
                <a:cs typeface="B Zar" panose="00000400000000000000" pitchFamily="2" charset="-78"/>
              </a:rPr>
              <a:t>: مانند بادرکلمه </a:t>
            </a:r>
            <a:r>
              <a:rPr lang="fa-IR" altLang="fa-IR" sz="2800" b="1" dirty="0">
                <a:solidFill>
                  <a:schemeClr val="accent2"/>
                </a:solidFill>
                <a:cs typeface="B Zar" panose="00000400000000000000" pitchFamily="2" charset="-78"/>
              </a:rPr>
              <a:t>باران</a:t>
            </a:r>
          </a:p>
          <a:p>
            <a:pPr eaLnBrk="1" hangingPunct="1">
              <a:defRPr/>
            </a:pPr>
            <a:r>
              <a:rPr lang="fa-IR" altLang="fa-IR" sz="2800" b="1" dirty="0">
                <a:solidFill>
                  <a:schemeClr val="accent2"/>
                </a:solidFill>
                <a:cs typeface="B Zar" panose="00000400000000000000" pitchFamily="2" charset="-78"/>
              </a:rPr>
              <a:t>ب)صامت +</a:t>
            </a:r>
            <a:r>
              <a:rPr lang="fa-IR" altLang="fa-IR" sz="2800" b="1" dirty="0" smtClean="0">
                <a:solidFill>
                  <a:schemeClr val="accent2"/>
                </a:solidFill>
                <a:cs typeface="B Zar" panose="00000400000000000000" pitchFamily="2" charset="-78"/>
              </a:rPr>
              <a:t>مصوت+صامت:مانند دام درکلمۀ بادام</a:t>
            </a:r>
            <a:endParaRPr lang="fa-IR" altLang="fa-IR" sz="2800" b="1" dirty="0">
              <a:solidFill>
                <a:schemeClr val="accent2"/>
              </a:solidFill>
              <a:cs typeface="B Zar" panose="00000400000000000000" pitchFamily="2" charset="-78"/>
            </a:endParaRPr>
          </a:p>
          <a:p>
            <a:pPr eaLnBrk="1" hangingPunct="1">
              <a:defRPr/>
            </a:pPr>
            <a:r>
              <a:rPr lang="fa-IR" altLang="fa-IR" sz="2800" b="1" dirty="0">
                <a:solidFill>
                  <a:schemeClr val="accent2"/>
                </a:solidFill>
                <a:cs typeface="B Zar" panose="00000400000000000000" pitchFamily="2" charset="-78"/>
              </a:rPr>
              <a:t>ج)صامت+مصوت+2صامت</a:t>
            </a:r>
            <a:r>
              <a:rPr lang="fa-IR" altLang="fa-IR" sz="2800" b="1" dirty="0" smtClean="0">
                <a:solidFill>
                  <a:schemeClr val="accent2"/>
                </a:solidFill>
                <a:cs typeface="B Zar" panose="00000400000000000000" pitchFamily="2" charset="-78"/>
              </a:rPr>
              <a:t>: مانند برف</a:t>
            </a:r>
            <a:endParaRPr lang="fa-IR" altLang="fa-IR" sz="2800" b="1" dirty="0">
              <a:solidFill>
                <a:schemeClr val="accent2"/>
              </a:solidFill>
              <a:cs typeface="B Zar" panose="00000400000000000000" pitchFamily="2" charset="-78"/>
            </a:endParaRPr>
          </a:p>
          <a:p>
            <a:pPr eaLnBrk="1" hangingPunct="1">
              <a:defRPr/>
            </a:pPr>
            <a:r>
              <a:rPr lang="fa-IR" altLang="fa-IR" sz="2800" b="1" dirty="0">
                <a:solidFill>
                  <a:schemeClr val="accent2"/>
                </a:solidFill>
                <a:cs typeface="B Zar" panose="00000400000000000000" pitchFamily="2" charset="-78"/>
              </a:rPr>
              <a:t>صامت هاومصوتهاعناصرسازنده هجا هستند</a:t>
            </a:r>
            <a:r>
              <a:rPr lang="fa-IR" altLang="fa-IR" sz="2800" b="1" dirty="0" smtClean="0">
                <a:solidFill>
                  <a:schemeClr val="accent2"/>
                </a:solidFill>
                <a:cs typeface="B Zar" panose="00000400000000000000" pitchFamily="2" charset="-78"/>
              </a:rPr>
              <a:t>، اما </a:t>
            </a:r>
            <a:r>
              <a:rPr lang="fa-IR" altLang="fa-IR" sz="2800" b="1" dirty="0">
                <a:solidFill>
                  <a:schemeClr val="accent2"/>
                </a:solidFill>
                <a:cs typeface="B Zar" panose="00000400000000000000" pitchFamily="2" charset="-78"/>
              </a:rPr>
              <a:t>ترکیب آنها ازطریق قواعد خاصی صورت می گیرد.این قواعد راساخت هجا می نامیم.</a:t>
            </a:r>
          </a:p>
          <a:p>
            <a:pPr eaLnBrk="1" hangingPunct="1">
              <a:defRPr/>
            </a:pPr>
            <a:endParaRPr lang="fa-IR" altLang="fa-IR" sz="2800" b="1" dirty="0">
              <a:cs typeface="B Zar" panose="00000400000000000000" pitchFamily="2" charset="-78"/>
            </a:endParaRPr>
          </a:p>
          <a:p>
            <a:pPr eaLnBrk="1" hangingPunct="1">
              <a:defRPr/>
            </a:pPr>
            <a:endParaRPr lang="fa-IR" altLang="fa-IR" sz="2800" b="1" dirty="0">
              <a:cs typeface="B Zar" panose="00000400000000000000" pitchFamily="2" charset="-78"/>
            </a:endParaRPr>
          </a:p>
        </p:txBody>
      </p:sp>
      <p:graphicFrame>
        <p:nvGraphicFramePr>
          <p:cNvPr id="4" name="Table 3"/>
          <p:cNvGraphicFramePr>
            <a:graphicFrameLocks noGrp="1"/>
          </p:cNvGraphicFramePr>
          <p:nvPr/>
        </p:nvGraphicFramePr>
        <p:xfrm>
          <a:off x="1524001" y="5643564"/>
          <a:ext cx="9001125" cy="1000125"/>
        </p:xfrm>
        <a:graphic>
          <a:graphicData uri="http://schemas.openxmlformats.org/drawingml/2006/table">
            <a:tbl>
              <a:tblPr rtl="1" firstRow="1" bandRow="1">
                <a:tableStyleId>{5C22544A-7EE6-4342-B048-85BDC9FD1C3A}</a:tableStyleId>
              </a:tblPr>
              <a:tblGrid>
                <a:gridCol w="9001125">
                  <a:extLst>
                    <a:ext uri="{9D8B030D-6E8A-4147-A177-3AD203B41FA5}">
                      <a16:colId xmlns:a16="http://schemas.microsoft.com/office/drawing/2014/main" xmlns="" val="20000"/>
                    </a:ext>
                  </a:extLst>
                </a:gridCol>
              </a:tblGrid>
              <a:tr h="1000125">
                <a:tc>
                  <a:txBody>
                    <a:bodyPr/>
                    <a:lstStyle/>
                    <a:p>
                      <a:pPr rtl="1"/>
                      <a:r>
                        <a:rPr lang="fa-IR" sz="2800" dirty="0" smtClean="0">
                          <a:cs typeface="B Zar" pitchFamily="2" charset="-78"/>
                        </a:rPr>
                        <a:t>فعالیت:باتوجه به مطالب ارایه شده درکلاس ؛درگروه های خود قواعد ترکیب صامت ها ومصوت هارا برای ساخت هجا درزبان فارسی بنویسید</a:t>
                      </a:r>
                      <a:endParaRPr lang="fa-IR" sz="2800" dirty="0">
                        <a:cs typeface="B Zar" pitchFamily="2" charset="-78"/>
                      </a:endParaRPr>
                    </a:p>
                  </a:txBody>
                  <a:tcPr>
                    <a:solidFill>
                      <a:srgbClr val="00B0F0"/>
                    </a:solidFill>
                  </a:tcPr>
                </a:tc>
                <a:extLst>
                  <a:ext uri="{0D108BD9-81ED-4DB2-BD59-A6C34878D82A}">
                    <a16:rowId xmlns:a16="http://schemas.microsoft.com/office/drawing/2014/main" xmlns="" val="10000"/>
                  </a:ext>
                </a:extLst>
              </a:tr>
            </a:tbl>
          </a:graphicData>
        </a:graphic>
      </p:graphicFrame>
    </p:spTree>
    <p:extLst>
      <p:ext uri="{BB962C8B-B14F-4D97-AF65-F5344CB8AC3E}">
        <p14:creationId xmlns:p14="http://schemas.microsoft.com/office/powerpoint/2010/main" val="7394171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wipe(down)">
                                      <p:cBhvr>
                                        <p:cTn id="10" dur="500"/>
                                        <p:tgtEl>
                                          <p:spTgt spid="3">
                                            <p:txEl>
                                              <p:pRg st="0" end="0"/>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wipe(down)">
                                      <p:cBhvr>
                                        <p:cTn id="13" dur="500"/>
                                        <p:tgtEl>
                                          <p:spTgt spid="3">
                                            <p:txEl>
                                              <p:pRg st="1" end="1"/>
                                            </p:txEl>
                                          </p:spTgt>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wipe(down)">
                                      <p:cBhvr>
                                        <p:cTn id="16" dur="500"/>
                                        <p:tgtEl>
                                          <p:spTgt spid="3">
                                            <p:txEl>
                                              <p:pRg st="2" end="2"/>
                                            </p:txEl>
                                          </p:spTgt>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down)">
                                      <p:cBhvr>
                                        <p:cTn id="19" dur="500"/>
                                        <p:tgtEl>
                                          <p:spTgt spid="3">
                                            <p:txEl>
                                              <p:pRg st="3" end="3"/>
                                            </p:txEl>
                                          </p:spTgt>
                                        </p:tgtEl>
                                      </p:cBhvr>
                                    </p:animEffect>
                                  </p:childTnLst>
                                </p:cTn>
                              </p:par>
                              <p:par>
                                <p:cTn id="20" presetID="22" presetClass="entr" presetSubtype="4" fill="hold" grpId="0"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7" presetClass="entr" presetSubtype="0" fill="hold"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fade">
                                      <p:cBhvr>
                                        <p:cTn id="27" dur="1000"/>
                                        <p:tgtEl>
                                          <p:spTgt spid="4"/>
                                        </p:tgtEl>
                                      </p:cBhvr>
                                    </p:animEffect>
                                    <p:anim calcmode="lin" valueType="num">
                                      <p:cBhvr>
                                        <p:cTn id="28" dur="1000" fill="hold"/>
                                        <p:tgtEl>
                                          <p:spTgt spid="4"/>
                                        </p:tgtEl>
                                        <p:attrNameLst>
                                          <p:attrName>ppt_x</p:attrName>
                                        </p:attrNameLst>
                                      </p:cBhvr>
                                      <p:tavLst>
                                        <p:tav tm="0">
                                          <p:val>
                                            <p:strVal val="#ppt_x"/>
                                          </p:val>
                                        </p:tav>
                                        <p:tav tm="100000">
                                          <p:val>
                                            <p:strVal val="#ppt_x"/>
                                          </p:val>
                                        </p:tav>
                                      </p:tavLst>
                                    </p:anim>
                                    <p:anim calcmode="lin" valueType="num">
                                      <p:cBhvr>
                                        <p:cTn id="29" dur="900" decel="100000" fill="hold"/>
                                        <p:tgtEl>
                                          <p:spTgt spid="4"/>
                                        </p:tgtEl>
                                        <p:attrNameLst>
                                          <p:attrName>ppt_y</p:attrName>
                                        </p:attrNameLst>
                                      </p:cBhvr>
                                      <p:tavLst>
                                        <p:tav tm="0">
                                          <p:val>
                                            <p:strVal val="#ppt_y+1"/>
                                          </p:val>
                                        </p:tav>
                                        <p:tav tm="100000">
                                          <p:val>
                                            <p:strVal val="#ppt_y-.03"/>
                                          </p:val>
                                        </p:tav>
                                      </p:tavLst>
                                    </p:anim>
                                    <p:anim calcmode="lin" valueType="num">
                                      <p:cBhvr>
                                        <p:cTn id="30" dur="100" accel="100000" fill="hold">
                                          <p:stCondLst>
                                            <p:cond delay="900"/>
                                          </p:stCondLst>
                                        </p:cTn>
                                        <p:tgtEl>
                                          <p:spTgt spid="4"/>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188913"/>
            <a:ext cx="8003232" cy="792162"/>
          </a:xfrm>
        </p:spPr>
        <p:txBody>
          <a:bodyPr/>
          <a:lstStyle/>
          <a:p>
            <a:pPr algn="r" eaLnBrk="1" hangingPunct="1">
              <a:defRPr/>
            </a:pPr>
            <a:r>
              <a:rPr lang="fa-IR" altLang="fa-IR" b="1" dirty="0" smtClean="0">
                <a:solidFill>
                  <a:srgbClr val="FF0000"/>
                </a:solidFill>
                <a:cs typeface="B Zar" panose="00000400000000000000" pitchFamily="2" charset="-78"/>
              </a:rPr>
              <a:t>فرایندهای واجی (آوایی) زبان فارسی:</a:t>
            </a:r>
          </a:p>
        </p:txBody>
      </p:sp>
      <p:sp>
        <p:nvSpPr>
          <p:cNvPr id="3" name="Content Placeholder 2"/>
          <p:cNvSpPr>
            <a:spLocks noGrp="1"/>
          </p:cNvSpPr>
          <p:nvPr>
            <p:ph idx="1"/>
          </p:nvPr>
        </p:nvSpPr>
        <p:spPr>
          <a:xfrm>
            <a:off x="0" y="1125538"/>
            <a:ext cx="12191999" cy="5732462"/>
          </a:xfrm>
        </p:spPr>
        <p:txBody>
          <a:bodyPr/>
          <a:lstStyle/>
          <a:p>
            <a:pPr algn="just" eaLnBrk="1" hangingPunct="1">
              <a:defRPr/>
            </a:pPr>
            <a:r>
              <a:rPr lang="fa-IR" altLang="fa-IR" sz="3000" b="1" dirty="0">
                <a:solidFill>
                  <a:schemeClr val="bg1"/>
                </a:solidFill>
                <a:cs typeface="B Nazanin" panose="00000400000000000000" pitchFamily="2" charset="-78"/>
              </a:rPr>
              <a:t>هنگام سخن </a:t>
            </a:r>
            <a:r>
              <a:rPr lang="fa-IR" altLang="fa-IR" sz="3000" b="1" dirty="0" smtClean="0">
                <a:solidFill>
                  <a:schemeClr val="bg1"/>
                </a:solidFill>
                <a:cs typeface="B Nazanin" panose="00000400000000000000" pitchFamily="2" charset="-78"/>
              </a:rPr>
              <a:t>گفتن، آواهای زبان، یعنی </a:t>
            </a:r>
            <a:r>
              <a:rPr lang="fa-IR" altLang="fa-IR" sz="3000" b="1" dirty="0">
                <a:solidFill>
                  <a:schemeClr val="bg1"/>
                </a:solidFill>
                <a:cs typeface="B Nazanin" panose="00000400000000000000" pitchFamily="2" charset="-78"/>
              </a:rPr>
              <a:t>صامت ها ومصوت </a:t>
            </a:r>
            <a:r>
              <a:rPr lang="fa-IR" altLang="fa-IR" sz="3000" b="1" dirty="0" smtClean="0">
                <a:solidFill>
                  <a:schemeClr val="bg1"/>
                </a:solidFill>
                <a:cs typeface="B Nazanin" panose="00000400000000000000" pitchFamily="2" charset="-78"/>
              </a:rPr>
              <a:t>ها، به </a:t>
            </a:r>
            <a:r>
              <a:rPr lang="fa-IR" altLang="fa-IR" sz="3000" b="1" dirty="0">
                <a:solidFill>
                  <a:schemeClr val="bg1"/>
                </a:solidFill>
                <a:cs typeface="B Nazanin" panose="00000400000000000000" pitchFamily="2" charset="-78"/>
              </a:rPr>
              <a:t>عنوان کوچکترین عناصر ساخت آوایی به صورت متوالی ودر محورهمنشینی درکنارهم قرارمی گیرند تا بزرگترین عناصراین ساخت ،یعنی هجاهای زبان را بسازند </a:t>
            </a:r>
            <a:r>
              <a:rPr lang="fa-IR" altLang="fa-IR" sz="3000" b="1" dirty="0" smtClean="0">
                <a:solidFill>
                  <a:schemeClr val="bg1"/>
                </a:solidFill>
                <a:cs typeface="B Nazanin" panose="00000400000000000000" pitchFamily="2" charset="-78"/>
              </a:rPr>
              <a:t>. ازطرفی </a:t>
            </a:r>
            <a:r>
              <a:rPr lang="fa-IR" altLang="fa-IR" sz="3000" b="1" dirty="0">
                <a:solidFill>
                  <a:schemeClr val="bg1"/>
                </a:solidFill>
                <a:cs typeface="B Nazanin" panose="00000400000000000000" pitchFamily="2" charset="-78"/>
              </a:rPr>
              <a:t>«واژک ها»به عنوان عناصر ساخت صرفی به صورت متوالی ودرمحورهمنشینی کنارهم قرارمی گیرند تابزرگترین عناصراین ساخت یعنی«واژه ها» را سازند درجریان این نوع ترکیب دربیشتر موارد تغییری در عناصر اولیه حاصل نمی شودمثل م+ی+ز=میز    میز+بان=میزبان   اما برخی موارد ترکیب عناصر اولیه (آواها یاواژک ها)جهت ساختن واحدهای بزرگتر(هجا یاواژه)عناصر اولیه دچارتغییر می شوند.مثل:   (شنبه  </a:t>
            </a:r>
            <a:r>
              <a:rPr lang="fa-IR" altLang="fa-IR" sz="3000" b="1" dirty="0">
                <a:solidFill>
                  <a:srgbClr val="FF0000"/>
                </a:solidFill>
                <a:cs typeface="B Nazanin" panose="00000400000000000000" pitchFamily="2" charset="-78"/>
              </a:rPr>
              <a:t>     </a:t>
            </a:r>
            <a:r>
              <a:rPr lang="fa-IR" altLang="fa-IR" sz="3000" b="1" dirty="0">
                <a:solidFill>
                  <a:schemeClr val="bg1"/>
                </a:solidFill>
                <a:cs typeface="B Nazanin" panose="00000400000000000000" pitchFamily="2" charset="-78"/>
              </a:rPr>
              <a:t> شمبه) (مردها      مردا)   ( </a:t>
            </a:r>
            <a:r>
              <a:rPr lang="fa-IR" altLang="fa-IR" sz="3000" b="1" dirty="0" smtClean="0">
                <a:solidFill>
                  <a:schemeClr val="bg1"/>
                </a:solidFill>
                <a:cs typeface="B Nazanin" panose="00000400000000000000" pitchFamily="2" charset="-78"/>
              </a:rPr>
              <a:t>قفل      قلف</a:t>
            </a:r>
            <a:r>
              <a:rPr lang="fa-IR" altLang="fa-IR" sz="3000" b="1" dirty="0">
                <a:solidFill>
                  <a:schemeClr val="bg1"/>
                </a:solidFill>
                <a:cs typeface="B Nazanin" panose="00000400000000000000" pitchFamily="2" charset="-78"/>
              </a:rPr>
              <a:t>)</a:t>
            </a:r>
          </a:p>
        </p:txBody>
      </p:sp>
      <p:cxnSp>
        <p:nvCxnSpPr>
          <p:cNvPr id="7" name="Straight Arrow Connector 6"/>
          <p:cNvCxnSpPr/>
          <p:nvPr/>
        </p:nvCxnSpPr>
        <p:spPr>
          <a:xfrm flipH="1">
            <a:off x="8308841" y="4617591"/>
            <a:ext cx="43338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flipV="1">
            <a:off x="6095999" y="4617591"/>
            <a:ext cx="288925"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rot="10800000">
            <a:off x="3993488" y="4624545"/>
            <a:ext cx="357187"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 name="Straight Arrow Connector 4"/>
          <p:cNvCxnSpPr/>
          <p:nvPr/>
        </p:nvCxnSpPr>
        <p:spPr>
          <a:xfrm flipH="1">
            <a:off x="8925059" y="5602310"/>
            <a:ext cx="334851" cy="128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flipV="1">
            <a:off x="6581103" y="5615189"/>
            <a:ext cx="283336" cy="128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H="1" flipV="1">
            <a:off x="4443211" y="5615189"/>
            <a:ext cx="321972" cy="128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61329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strVal val="#ppt_h"/>
                                          </p:val>
                                        </p:tav>
                                        <p:tav tm="100000">
                                          <p:val>
                                            <p:strVal val="#ppt_h"/>
                                          </p:val>
                                        </p:tav>
                                      </p:tavLst>
                                    </p:anim>
                                  </p:childTnLst>
                                </p:cTn>
                              </p:par>
                              <p:par>
                                <p:cTn id="9" presetID="8" presetClass="emph" presetSubtype="0" fill="hold" grpId="0" nodeType="withEffect">
                                  <p:stCondLst>
                                    <p:cond delay="0"/>
                                  </p:stCondLst>
                                  <p:childTnLst>
                                    <p:animRot by="21600000">
                                      <p:cBhvr>
                                        <p:cTn id="10" dur="2000" fill="hold"/>
                                        <p:tgtEl>
                                          <p:spTgt spid="3">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223493"/>
          </a:xfrm>
        </p:spPr>
        <p:txBody>
          <a:bodyPr/>
          <a:lstStyle/>
          <a:p>
            <a:pPr algn="r" eaLnBrk="1" hangingPunct="1">
              <a:defRPr/>
            </a:pPr>
            <a:r>
              <a:rPr lang="fa-IR" altLang="fa-IR" sz="3000" b="1" dirty="0">
                <a:solidFill>
                  <a:srgbClr val="F9F54D"/>
                </a:solidFill>
                <a:cs typeface="B Zar" panose="00000400000000000000" pitchFamily="2" charset="-78"/>
              </a:rPr>
              <a:t>فرایند های آوایی- صرفی که دربروز مشکلات یادگیری خواندن ونوشتن به ویژه املا ی دانش آموزان نقش دارند عبارتند از:</a:t>
            </a:r>
          </a:p>
        </p:txBody>
      </p:sp>
      <p:sp>
        <p:nvSpPr>
          <p:cNvPr id="3" name="Content Placeholder 2"/>
          <p:cNvSpPr>
            <a:spLocks noGrp="1"/>
          </p:cNvSpPr>
          <p:nvPr>
            <p:ph idx="1"/>
          </p:nvPr>
        </p:nvSpPr>
        <p:spPr>
          <a:xfrm>
            <a:off x="0" y="1120462"/>
            <a:ext cx="12192000" cy="5737538"/>
          </a:xfrm>
        </p:spPr>
        <p:txBody>
          <a:bodyPr>
            <a:normAutofit fontScale="92500" lnSpcReduction="10000"/>
          </a:bodyPr>
          <a:lstStyle/>
          <a:p>
            <a:pPr eaLnBrk="1" hangingPunct="1">
              <a:lnSpc>
                <a:spcPct val="150000"/>
              </a:lnSpc>
            </a:pPr>
            <a:r>
              <a:rPr lang="fa-IR" altLang="fa-IR" sz="3200" b="1" dirty="0">
                <a:solidFill>
                  <a:schemeClr val="bg1"/>
                </a:solidFill>
                <a:cs typeface="B Zar" panose="00000400000000000000" pitchFamily="2" charset="-78"/>
              </a:rPr>
              <a:t>1- فرایند </a:t>
            </a:r>
            <a:r>
              <a:rPr lang="fa-IR" altLang="fa-IR" sz="3200" b="1" dirty="0" smtClean="0">
                <a:solidFill>
                  <a:schemeClr val="bg1"/>
                </a:solidFill>
                <a:cs typeface="B Zar" panose="00000400000000000000" pitchFamily="2" charset="-78"/>
              </a:rPr>
              <a:t>حذف</a:t>
            </a:r>
          </a:p>
          <a:p>
            <a:pPr eaLnBrk="1" hangingPunct="1">
              <a:lnSpc>
                <a:spcPct val="150000"/>
              </a:lnSpc>
            </a:pPr>
            <a:endParaRPr lang="fa-IR" altLang="fa-IR" sz="3200" b="1" dirty="0">
              <a:solidFill>
                <a:schemeClr val="bg1"/>
              </a:solidFill>
              <a:cs typeface="B Zar" panose="00000400000000000000" pitchFamily="2" charset="-78"/>
            </a:endParaRPr>
          </a:p>
          <a:p>
            <a:pPr eaLnBrk="1" hangingPunct="1">
              <a:lnSpc>
                <a:spcPct val="150000"/>
              </a:lnSpc>
            </a:pPr>
            <a:r>
              <a:rPr lang="fa-IR" altLang="fa-IR" sz="3200" b="1" dirty="0">
                <a:solidFill>
                  <a:schemeClr val="bg1"/>
                </a:solidFill>
                <a:cs typeface="B Zar" panose="00000400000000000000" pitchFamily="2" charset="-78"/>
              </a:rPr>
              <a:t>2- فرایند قلب یا (جابجایی</a:t>
            </a:r>
            <a:r>
              <a:rPr lang="fa-IR" altLang="fa-IR" sz="3200" b="1" dirty="0" smtClean="0">
                <a:solidFill>
                  <a:schemeClr val="bg1"/>
                </a:solidFill>
                <a:cs typeface="B Zar" panose="00000400000000000000" pitchFamily="2" charset="-78"/>
              </a:rPr>
              <a:t>)</a:t>
            </a:r>
          </a:p>
          <a:p>
            <a:pPr eaLnBrk="1" hangingPunct="1">
              <a:lnSpc>
                <a:spcPct val="150000"/>
              </a:lnSpc>
            </a:pPr>
            <a:endParaRPr lang="fa-IR" altLang="fa-IR" sz="3200" b="1" dirty="0">
              <a:solidFill>
                <a:schemeClr val="bg1"/>
              </a:solidFill>
              <a:cs typeface="B Zar" panose="00000400000000000000" pitchFamily="2" charset="-78"/>
            </a:endParaRPr>
          </a:p>
          <a:p>
            <a:pPr eaLnBrk="1" hangingPunct="1">
              <a:lnSpc>
                <a:spcPct val="150000"/>
              </a:lnSpc>
            </a:pPr>
            <a:r>
              <a:rPr lang="fa-IR" altLang="fa-IR" sz="3200" b="1" dirty="0">
                <a:solidFill>
                  <a:schemeClr val="bg1"/>
                </a:solidFill>
                <a:cs typeface="B Zar" panose="00000400000000000000" pitchFamily="2" charset="-78"/>
              </a:rPr>
              <a:t>3-فرایند </a:t>
            </a:r>
            <a:r>
              <a:rPr lang="fa-IR" altLang="fa-IR" sz="3200" b="1" dirty="0" smtClean="0">
                <a:solidFill>
                  <a:schemeClr val="bg1"/>
                </a:solidFill>
                <a:cs typeface="B Zar" panose="00000400000000000000" pitchFamily="2" charset="-78"/>
              </a:rPr>
              <a:t>افزایش</a:t>
            </a:r>
          </a:p>
          <a:p>
            <a:pPr eaLnBrk="1" hangingPunct="1">
              <a:lnSpc>
                <a:spcPct val="150000"/>
              </a:lnSpc>
            </a:pPr>
            <a:endParaRPr lang="fa-IR" altLang="fa-IR" sz="3200" b="1" dirty="0">
              <a:solidFill>
                <a:schemeClr val="bg1"/>
              </a:solidFill>
              <a:cs typeface="B Zar" panose="00000400000000000000" pitchFamily="2" charset="-78"/>
            </a:endParaRPr>
          </a:p>
          <a:p>
            <a:pPr eaLnBrk="1" hangingPunct="1">
              <a:lnSpc>
                <a:spcPct val="150000"/>
              </a:lnSpc>
            </a:pPr>
            <a:r>
              <a:rPr lang="fa-IR" altLang="fa-IR" sz="3200" b="1" dirty="0">
                <a:solidFill>
                  <a:schemeClr val="bg1"/>
                </a:solidFill>
                <a:cs typeface="B Zar" panose="00000400000000000000" pitchFamily="2" charset="-78"/>
              </a:rPr>
              <a:t>4-فرایند تبدیل         الف:همگونی          ب:ابدال</a:t>
            </a:r>
          </a:p>
        </p:txBody>
      </p:sp>
    </p:spTree>
    <p:extLst>
      <p:ext uri="{BB962C8B-B14F-4D97-AF65-F5344CB8AC3E}">
        <p14:creationId xmlns:p14="http://schemas.microsoft.com/office/powerpoint/2010/main" val="23791449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900" decel="100000" fill="hold"/>
                                        <p:tgtEl>
                                          <p:spTgt spid="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par>
                                <p:cTn id="11" presetID="20" presetClass="entr" presetSubtype="0" fill="hold" grpId="0" nodeType="with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wedge">
                                      <p:cBhvr>
                                        <p:cTn id="13" dur="2000"/>
                                        <p:tgtEl>
                                          <p:spTgt spid="3">
                                            <p:txEl>
                                              <p:pRg st="0" end="0"/>
                                            </p:txEl>
                                          </p:spTgt>
                                        </p:tgtEl>
                                      </p:cBhvr>
                                    </p:animEffect>
                                  </p:childTnLst>
                                </p:cTn>
                              </p:par>
                              <p:par>
                                <p:cTn id="14" presetID="20" presetClass="entr" presetSubtype="0" fill="hold" grpId="0" nodeType="with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wedge">
                                      <p:cBhvr>
                                        <p:cTn id="16" dur="2000"/>
                                        <p:tgtEl>
                                          <p:spTgt spid="3">
                                            <p:txEl>
                                              <p:pRg st="2" end="2"/>
                                            </p:txEl>
                                          </p:spTgt>
                                        </p:tgtEl>
                                      </p:cBhvr>
                                    </p:animEffect>
                                  </p:childTnLst>
                                </p:cTn>
                              </p:par>
                              <p:par>
                                <p:cTn id="17" presetID="20"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edge">
                                      <p:cBhvr>
                                        <p:cTn id="19" dur="2000"/>
                                        <p:tgtEl>
                                          <p:spTgt spid="3">
                                            <p:txEl>
                                              <p:pRg st="4" end="4"/>
                                            </p:txEl>
                                          </p:spTgt>
                                        </p:tgtEl>
                                      </p:cBhvr>
                                    </p:animEffect>
                                  </p:childTnLst>
                                </p:cTn>
                              </p:par>
                              <p:par>
                                <p:cTn id="20" presetID="20" presetClass="entr" presetSubtype="0" fill="hold" grpId="0" nodeType="with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wedge">
                                      <p:cBhvr>
                                        <p:cTn id="22"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12192000" cy="6858000"/>
          </a:xfrm>
        </p:spPr>
        <p:txBody>
          <a:bodyPr>
            <a:normAutofit fontScale="90000"/>
          </a:bodyPr>
          <a:lstStyle/>
          <a:p>
            <a:pPr algn="r"/>
            <a:r>
              <a:rPr lang="fa-IR" sz="4800" b="1" dirty="0" smtClean="0">
                <a:solidFill>
                  <a:srgbClr val="FF0000"/>
                </a:solidFill>
                <a:cs typeface="B Badr" panose="00000400000000000000" pitchFamily="2" charset="-78"/>
              </a:rPr>
              <a:t>ساخت متن زبان فارسی معیار</a:t>
            </a:r>
            <a:r>
              <a:rPr lang="fa-IR" sz="4400" b="1" dirty="0" smtClean="0">
                <a:solidFill>
                  <a:schemeClr val="bg1"/>
                </a:solidFill>
                <a:cs typeface="B Badr" panose="00000400000000000000" pitchFamily="2" charset="-78"/>
              </a:rPr>
              <a:t>: </a:t>
            </a:r>
            <a:r>
              <a:rPr lang="fa-IR" sz="3600" b="1" dirty="0" smtClean="0">
                <a:solidFill>
                  <a:schemeClr val="bg1"/>
                </a:solidFill>
                <a:cs typeface="B Badr" panose="00000400000000000000" pitchFamily="2" charset="-78"/>
              </a:rPr>
              <a:t>متن به ساخت زبانی بالاتر از جمله اطلاق می‌شود. مطالب فراتر از جمله را می‌توان متن محسوب کرد، مثل پاراگراف، مقاله، داستان، گفت و گو، آگهی و ...</a:t>
            </a:r>
            <a:r>
              <a:rPr lang="fa-IR" sz="3600" b="1" dirty="0" smtClean="0">
                <a:cs typeface="B Badr" panose="00000400000000000000" pitchFamily="2" charset="-78"/>
              </a:rPr>
              <a:t/>
            </a:r>
            <a:br>
              <a:rPr lang="fa-IR" sz="3600" b="1" dirty="0" smtClean="0">
                <a:cs typeface="B Badr" panose="00000400000000000000" pitchFamily="2" charset="-78"/>
              </a:rPr>
            </a:br>
            <a:r>
              <a:rPr lang="fa-IR" sz="3600" b="1" dirty="0">
                <a:cs typeface="B Badr" panose="00000400000000000000" pitchFamily="2" charset="-78"/>
              </a:rPr>
              <a:t/>
            </a:r>
            <a:br>
              <a:rPr lang="fa-IR" sz="3600" b="1" dirty="0">
                <a:cs typeface="B Badr" panose="00000400000000000000" pitchFamily="2" charset="-78"/>
              </a:rPr>
            </a:br>
            <a:r>
              <a:rPr lang="fa-IR" sz="3600" b="1" dirty="0" smtClean="0">
                <a:solidFill>
                  <a:srgbClr val="FF0000"/>
                </a:solidFill>
                <a:cs typeface="B Badr" panose="00000400000000000000" pitchFamily="2" charset="-78"/>
              </a:rPr>
              <a:t>* </a:t>
            </a:r>
            <a:r>
              <a:rPr lang="fa-IR" sz="4000" b="1" dirty="0" smtClean="0">
                <a:solidFill>
                  <a:srgbClr val="FF0000"/>
                </a:solidFill>
                <a:cs typeface="B Badr" panose="00000400000000000000" pitchFamily="2" charset="-78"/>
              </a:rPr>
              <a:t>انسجام متن</a:t>
            </a:r>
            <a:r>
              <a:rPr lang="fa-IR" sz="3600" b="1" dirty="0" smtClean="0">
                <a:solidFill>
                  <a:srgbClr val="FF0000"/>
                </a:solidFill>
                <a:cs typeface="B Badr" panose="00000400000000000000" pitchFamily="2" charset="-78"/>
              </a:rPr>
              <a:t>:  </a:t>
            </a:r>
            <a:r>
              <a:rPr lang="fa-IR" sz="3600" b="1" dirty="0" smtClean="0">
                <a:solidFill>
                  <a:schemeClr val="bg1"/>
                </a:solidFill>
                <a:cs typeface="B Badr" panose="00000400000000000000" pitchFamily="2" charset="-78"/>
              </a:rPr>
              <a:t>متن عبارت است از یک یا چند جمله که دارای معنا (پیام) باشد. ولی واضح است که به طور متوالی کنار هم قرار گرفته باشند تشکیل متن نمی‌دهند.</a:t>
            </a:r>
            <a:r>
              <a:rPr lang="fa-IR" sz="3600" b="1" dirty="0" smtClean="0">
                <a:cs typeface="B Badr" panose="00000400000000000000" pitchFamily="2" charset="-78"/>
              </a:rPr>
              <a:t/>
            </a:r>
            <a:br>
              <a:rPr lang="fa-IR" sz="3600" b="1" dirty="0" smtClean="0">
                <a:cs typeface="B Badr" panose="00000400000000000000" pitchFamily="2" charset="-78"/>
              </a:rPr>
            </a:br>
            <a:r>
              <a:rPr lang="fa-IR" sz="3600" b="1" dirty="0">
                <a:solidFill>
                  <a:srgbClr val="FF0000"/>
                </a:solidFill>
                <a:cs typeface="B Badr" panose="00000400000000000000" pitchFamily="2" charset="-78"/>
              </a:rPr>
              <a:t/>
            </a:r>
            <a:br>
              <a:rPr lang="fa-IR" sz="3600" b="1" dirty="0">
                <a:solidFill>
                  <a:srgbClr val="FF0000"/>
                </a:solidFill>
                <a:cs typeface="B Badr" panose="00000400000000000000" pitchFamily="2" charset="-78"/>
              </a:rPr>
            </a:br>
            <a:r>
              <a:rPr lang="fa-IR" sz="3600" b="1" dirty="0" smtClean="0">
                <a:solidFill>
                  <a:srgbClr val="FF0000"/>
                </a:solidFill>
                <a:cs typeface="B Badr" panose="00000400000000000000" pitchFamily="2" charset="-78"/>
              </a:rPr>
              <a:t>* عوامل انسجام متن: </a:t>
            </a:r>
            <a:r>
              <a:rPr lang="fa-IR" sz="3600" b="1" dirty="0" smtClean="0">
                <a:solidFill>
                  <a:schemeClr val="bg1"/>
                </a:solidFill>
                <a:cs typeface="B Badr" panose="00000400000000000000" pitchFamily="2" charset="-78"/>
              </a:rPr>
              <a:t>عوامل انسجام متنی به سه دسته تقسیم می‌شوند: </a:t>
            </a:r>
            <a:br>
              <a:rPr lang="fa-IR" sz="3600" b="1" dirty="0" smtClean="0">
                <a:solidFill>
                  <a:schemeClr val="bg1"/>
                </a:solidFill>
                <a:cs typeface="B Badr" panose="00000400000000000000" pitchFamily="2" charset="-78"/>
              </a:rPr>
            </a:br>
            <a:r>
              <a:rPr lang="fa-IR" sz="3600" b="1" dirty="0" smtClean="0">
                <a:solidFill>
                  <a:schemeClr val="bg1"/>
                </a:solidFill>
                <a:cs typeface="B Badr" panose="00000400000000000000" pitchFamily="2" charset="-78"/>
              </a:rPr>
              <a:t>الف) انسجام دستوری که عبارت است از ارجاع و حذف؛</a:t>
            </a:r>
            <a:br>
              <a:rPr lang="fa-IR" sz="3600" b="1" dirty="0" smtClean="0">
                <a:solidFill>
                  <a:schemeClr val="bg1"/>
                </a:solidFill>
                <a:cs typeface="B Badr" panose="00000400000000000000" pitchFamily="2" charset="-78"/>
              </a:rPr>
            </a:br>
            <a:r>
              <a:rPr lang="fa-IR" sz="3600" b="1" dirty="0" smtClean="0">
                <a:solidFill>
                  <a:schemeClr val="bg1"/>
                </a:solidFill>
                <a:cs typeface="B Badr" panose="00000400000000000000" pitchFamily="2" charset="-78"/>
              </a:rPr>
              <a:t>ب) انسجام لغوی که عبارت است از تکرار و همایش؛ </a:t>
            </a:r>
            <a:br>
              <a:rPr lang="fa-IR" sz="3600" b="1" dirty="0" smtClean="0">
                <a:solidFill>
                  <a:schemeClr val="bg1"/>
                </a:solidFill>
                <a:cs typeface="B Badr" panose="00000400000000000000" pitchFamily="2" charset="-78"/>
              </a:rPr>
            </a:br>
            <a:r>
              <a:rPr lang="fa-IR" sz="3600" b="1" dirty="0" smtClean="0">
                <a:solidFill>
                  <a:schemeClr val="bg1"/>
                </a:solidFill>
                <a:cs typeface="B Badr" panose="00000400000000000000" pitchFamily="2" charset="-78"/>
              </a:rPr>
              <a:t>ج) انسجام معنایی و منطقی جمله‌ها که عبارت است از عناصر افزایشی، زمانی، توضیحی، تناوبی، علّی، نقیضی، شرطی، تحقیقی، امتیازی و تطبیقی.</a:t>
            </a:r>
            <a:endParaRPr lang="fa-IR" sz="4400" b="1" dirty="0">
              <a:solidFill>
                <a:schemeClr val="bg1"/>
              </a:solidFill>
              <a:cs typeface="B Badr" panose="00000400000000000000" pitchFamily="2" charset="-78"/>
            </a:endParaRPr>
          </a:p>
        </p:txBody>
      </p:sp>
    </p:spTree>
    <p:extLst>
      <p:ext uri="{BB962C8B-B14F-4D97-AF65-F5344CB8AC3E}">
        <p14:creationId xmlns:p14="http://schemas.microsoft.com/office/powerpoint/2010/main" val="52940309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12192000" cy="6858000"/>
          </a:xfrm>
        </p:spPr>
        <p:txBody>
          <a:bodyPr/>
          <a:lstStyle/>
          <a:p>
            <a:pPr algn="r"/>
            <a:r>
              <a:rPr lang="fa-IR" sz="4400" dirty="0" smtClean="0">
                <a:solidFill>
                  <a:srgbClr val="FF0000"/>
                </a:solidFill>
                <a:cs typeface="Badr" panose="00000400000000000000" pitchFamily="2" charset="-78"/>
              </a:rPr>
              <a:t>ساخت معنایی زبان فارسی معیار</a:t>
            </a:r>
            <a:r>
              <a:rPr lang="fa-IR" dirty="0" smtClean="0">
                <a:solidFill>
                  <a:srgbClr val="FF0000"/>
                </a:solidFill>
                <a:cs typeface="Badr" panose="00000400000000000000" pitchFamily="2" charset="-78"/>
              </a:rPr>
              <a:t>:</a:t>
            </a:r>
            <a:r>
              <a:rPr lang="fa-IR" dirty="0" smtClean="0">
                <a:solidFill>
                  <a:schemeClr val="bg1"/>
                </a:solidFill>
                <a:cs typeface="Badr" panose="00000400000000000000" pitchFamily="2" charset="-78"/>
              </a:rPr>
              <a:t> برای تولید و درک جمله‌ها، علاوه بر معنای تک تک واژگان بایست به روابط معنایی این واژه‌ها در ساخت جمله توجه نمود. یکی از مهم‌ترین روابط میان واژگان و عبارات زبان عبارت از «روابط مفهومی» است که خود در دو حوزه؛ 1- روابط مفهومی واژگانی </a:t>
            </a:r>
            <a:br>
              <a:rPr lang="fa-IR" dirty="0" smtClean="0">
                <a:solidFill>
                  <a:schemeClr val="bg1"/>
                </a:solidFill>
                <a:cs typeface="Badr" panose="00000400000000000000" pitchFamily="2" charset="-78"/>
              </a:rPr>
            </a:br>
            <a:r>
              <a:rPr lang="fa-IR" dirty="0" smtClean="0">
                <a:solidFill>
                  <a:schemeClr val="bg1"/>
                </a:solidFill>
                <a:cs typeface="Badr" panose="00000400000000000000" pitchFamily="2" charset="-78"/>
              </a:rPr>
              <a:t>2- روابط مفهومی جمله‌ای قرار می‌گیرد.</a:t>
            </a:r>
            <a:r>
              <a:rPr lang="fa-IR" dirty="0" smtClean="0">
                <a:cs typeface="Badr" panose="00000400000000000000" pitchFamily="2" charset="-78"/>
              </a:rPr>
              <a:t/>
            </a:r>
            <a:br>
              <a:rPr lang="fa-IR" dirty="0" smtClean="0">
                <a:cs typeface="Badr" panose="00000400000000000000" pitchFamily="2" charset="-78"/>
              </a:rPr>
            </a:br>
            <a:r>
              <a:rPr lang="fa-IR" dirty="0" smtClean="0">
                <a:cs typeface="Badr" panose="00000400000000000000" pitchFamily="2" charset="-78"/>
              </a:rPr>
              <a:t/>
            </a:r>
            <a:br>
              <a:rPr lang="fa-IR" dirty="0" smtClean="0">
                <a:cs typeface="Badr" panose="00000400000000000000" pitchFamily="2" charset="-78"/>
              </a:rPr>
            </a:br>
            <a:r>
              <a:rPr lang="fa-IR" dirty="0">
                <a:solidFill>
                  <a:srgbClr val="FF0000"/>
                </a:solidFill>
                <a:cs typeface="Badr" panose="00000400000000000000" pitchFamily="2" charset="-78"/>
              </a:rPr>
              <a:t/>
            </a:r>
            <a:br>
              <a:rPr lang="fa-IR" dirty="0">
                <a:solidFill>
                  <a:srgbClr val="FF0000"/>
                </a:solidFill>
                <a:cs typeface="Badr" panose="00000400000000000000" pitchFamily="2" charset="-78"/>
              </a:rPr>
            </a:br>
            <a:r>
              <a:rPr lang="fa-IR" dirty="0" smtClean="0">
                <a:solidFill>
                  <a:srgbClr val="FF0000"/>
                </a:solidFill>
                <a:cs typeface="Badr" panose="00000400000000000000" pitchFamily="2" charset="-78"/>
              </a:rPr>
              <a:t>* روابط مفهومی واژگانی: </a:t>
            </a:r>
            <a:r>
              <a:rPr lang="fa-IR" dirty="0" smtClean="0">
                <a:solidFill>
                  <a:schemeClr val="bg1"/>
                </a:solidFill>
                <a:cs typeface="Badr" panose="00000400000000000000" pitchFamily="2" charset="-78"/>
              </a:rPr>
              <a:t>اگر روابط مفهومی در سطح واژه‌ها مطرح باشد، به آن روابط مفهومی واژگانی می‌گویند.   </a:t>
            </a:r>
            <a:endParaRPr lang="fa-IR" dirty="0">
              <a:solidFill>
                <a:schemeClr val="bg1"/>
              </a:solidFill>
              <a:cs typeface="Badr" panose="00000400000000000000" pitchFamily="2" charset="-78"/>
            </a:endParaRPr>
          </a:p>
        </p:txBody>
      </p:sp>
    </p:spTree>
    <p:extLst>
      <p:ext uri="{BB962C8B-B14F-4D97-AF65-F5344CB8AC3E}">
        <p14:creationId xmlns:p14="http://schemas.microsoft.com/office/powerpoint/2010/main" val="261853518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12192000" cy="6858000"/>
          </a:xfrm>
        </p:spPr>
        <p:txBody>
          <a:bodyPr/>
          <a:lstStyle/>
          <a:p>
            <a:pPr algn="r"/>
            <a:r>
              <a:rPr lang="fa-IR" dirty="0" smtClean="0">
                <a:solidFill>
                  <a:srgbClr val="FF0000"/>
                </a:solidFill>
              </a:rPr>
              <a:t>* </a:t>
            </a:r>
            <a:r>
              <a:rPr lang="fa-IR" dirty="0" smtClean="0">
                <a:solidFill>
                  <a:srgbClr val="FF0000"/>
                </a:solidFill>
                <a:cs typeface="B Badr" panose="00000400000000000000" pitchFamily="2" charset="-78"/>
              </a:rPr>
              <a:t>روابط مفهومی واژگانی در چهارحوزه مطرح می‌شود:</a:t>
            </a:r>
            <a:r>
              <a:rPr lang="fa-IR" dirty="0" smtClean="0">
                <a:cs typeface="B Badr" panose="00000400000000000000" pitchFamily="2" charset="-78"/>
              </a:rPr>
              <a:t/>
            </a:r>
            <a:br>
              <a:rPr lang="fa-IR" dirty="0" smtClean="0">
                <a:cs typeface="B Badr" panose="00000400000000000000" pitchFamily="2" charset="-78"/>
              </a:rPr>
            </a:br>
            <a:r>
              <a:rPr lang="fa-IR" dirty="0" smtClean="0">
                <a:solidFill>
                  <a:srgbClr val="FF0000"/>
                </a:solidFill>
                <a:cs typeface="B Badr" panose="00000400000000000000" pitchFamily="2" charset="-78"/>
              </a:rPr>
              <a:t>1- هم معنایی یا ترادف.</a:t>
            </a:r>
            <a:r>
              <a:rPr lang="fa-IR" dirty="0" smtClean="0">
                <a:cs typeface="B Badr" panose="00000400000000000000" pitchFamily="2" charset="-78"/>
              </a:rPr>
              <a:t/>
            </a:r>
            <a:br>
              <a:rPr lang="fa-IR" dirty="0" smtClean="0">
                <a:cs typeface="B Badr" panose="00000400000000000000" pitchFamily="2" charset="-78"/>
              </a:rPr>
            </a:br>
            <a:r>
              <a:rPr lang="fa-IR" dirty="0" smtClean="0">
                <a:solidFill>
                  <a:srgbClr val="FF0000"/>
                </a:solidFill>
                <a:cs typeface="B Badr" panose="00000400000000000000" pitchFamily="2" charset="-78"/>
              </a:rPr>
              <a:t>2- تضاد معنایی: </a:t>
            </a:r>
            <a:r>
              <a:rPr lang="fa-IR" dirty="0" smtClean="0">
                <a:cs typeface="B Badr" panose="00000400000000000000" pitchFamily="2" charset="-78"/>
              </a:rPr>
              <a:t>الف) تضاد دو عضوی. ب) تضاد معکوس. ج) تضاد مدرّج.</a:t>
            </a:r>
            <a:br>
              <a:rPr lang="fa-IR" dirty="0" smtClean="0">
                <a:cs typeface="B Badr" panose="00000400000000000000" pitchFamily="2" charset="-78"/>
              </a:rPr>
            </a:br>
            <a:r>
              <a:rPr lang="fa-IR" dirty="0" smtClean="0">
                <a:solidFill>
                  <a:srgbClr val="FF0000"/>
                </a:solidFill>
                <a:cs typeface="B Badr" panose="00000400000000000000" pitchFamily="2" charset="-78"/>
              </a:rPr>
              <a:t>3- همنامی (تشابه): </a:t>
            </a:r>
            <a:r>
              <a:rPr lang="fa-IR" dirty="0" smtClean="0">
                <a:cs typeface="B Badr" panose="00000400000000000000" pitchFamily="2" charset="-78"/>
              </a:rPr>
              <a:t>واژگانی که دارای شکلی یکسان اما معنای متفاوت باشند. مانند:                   </a:t>
            </a:r>
            <a:r>
              <a:rPr lang="fa-IR" sz="2800" dirty="0" smtClean="0">
                <a:cs typeface="B Badr" panose="00000400000000000000" pitchFamily="2" charset="-78"/>
              </a:rPr>
              <a:t>شیر جنگل</a:t>
            </a:r>
            <a:r>
              <a:rPr lang="fa-IR" dirty="0" smtClean="0">
                <a:cs typeface="B Badr" panose="00000400000000000000" pitchFamily="2" charset="-78"/>
              </a:rPr>
              <a:t/>
            </a:r>
            <a:br>
              <a:rPr lang="fa-IR" dirty="0" smtClean="0">
                <a:cs typeface="B Badr" panose="00000400000000000000" pitchFamily="2" charset="-78"/>
              </a:rPr>
            </a:br>
            <a:r>
              <a:rPr lang="fa-IR" dirty="0">
                <a:cs typeface="B Badr" panose="00000400000000000000" pitchFamily="2" charset="-78"/>
              </a:rPr>
              <a:t> </a:t>
            </a:r>
            <a:r>
              <a:rPr lang="fa-IR" dirty="0" smtClean="0">
                <a:cs typeface="B Badr" panose="00000400000000000000" pitchFamily="2" charset="-78"/>
              </a:rPr>
              <a:t>                      شیر      </a:t>
            </a:r>
            <a:r>
              <a:rPr lang="fa-IR" sz="2400" dirty="0" smtClean="0">
                <a:cs typeface="B Badr" panose="00000400000000000000" pitchFamily="2" charset="-78"/>
              </a:rPr>
              <a:t>شیر خوردنی</a:t>
            </a:r>
            <a:br>
              <a:rPr lang="fa-IR" sz="2400" dirty="0" smtClean="0">
                <a:cs typeface="B Badr" panose="00000400000000000000" pitchFamily="2" charset="-78"/>
              </a:rPr>
            </a:br>
            <a:r>
              <a:rPr lang="fa-IR" dirty="0" smtClean="0">
                <a:cs typeface="B Badr" panose="00000400000000000000" pitchFamily="2" charset="-78"/>
              </a:rPr>
              <a:t>                                 </a:t>
            </a:r>
            <a:r>
              <a:rPr lang="fa-IR" sz="2800" dirty="0" smtClean="0">
                <a:cs typeface="B Badr" panose="00000400000000000000" pitchFamily="2" charset="-78"/>
              </a:rPr>
              <a:t>شیر آب</a:t>
            </a:r>
            <a:r>
              <a:rPr lang="fa-IR" dirty="0" smtClean="0">
                <a:cs typeface="B Badr" panose="00000400000000000000" pitchFamily="2" charset="-78"/>
              </a:rPr>
              <a:t/>
            </a:r>
            <a:br>
              <a:rPr lang="fa-IR" dirty="0" smtClean="0">
                <a:cs typeface="B Badr" panose="00000400000000000000" pitchFamily="2" charset="-78"/>
              </a:rPr>
            </a:br>
            <a:r>
              <a:rPr lang="fa-IR" dirty="0" smtClean="0">
                <a:solidFill>
                  <a:srgbClr val="FF0000"/>
                </a:solidFill>
                <a:cs typeface="B Badr" panose="00000400000000000000" pitchFamily="2" charset="-78"/>
              </a:rPr>
              <a:t>4- چند معنایی </a:t>
            </a:r>
            <a:r>
              <a:rPr lang="fa-IR" dirty="0" smtClean="0">
                <a:solidFill>
                  <a:srgbClr val="FFFF00"/>
                </a:solidFill>
                <a:cs typeface="B Badr" panose="00000400000000000000" pitchFamily="2" charset="-78"/>
              </a:rPr>
              <a:t>: </a:t>
            </a:r>
            <a:r>
              <a:rPr lang="fa-IR" dirty="0" smtClean="0">
                <a:cs typeface="B Badr" panose="00000400000000000000" pitchFamily="2" charset="-78"/>
              </a:rPr>
              <a:t>واژه‌هایی که بیش از یک معنا را القاء می‌کنند. مثل؛ جفت که معنی الف) دو عدد. ب)  زن و شوهر. ج) نر و ماده و... می‌دهد. </a:t>
            </a:r>
            <a:endParaRPr lang="fa-IR" dirty="0">
              <a:cs typeface="B Badr" panose="00000400000000000000" pitchFamily="2" charset="-78"/>
            </a:endParaRPr>
          </a:p>
        </p:txBody>
      </p:sp>
      <p:cxnSp>
        <p:nvCxnSpPr>
          <p:cNvPr id="4" name="Straight Arrow Connector 3"/>
          <p:cNvCxnSpPr/>
          <p:nvPr/>
        </p:nvCxnSpPr>
        <p:spPr>
          <a:xfrm flipH="1" flipV="1">
            <a:off x="8725440" y="3322749"/>
            <a:ext cx="425003" cy="631065"/>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flipH="1">
            <a:off x="8416346" y="3973132"/>
            <a:ext cx="734097"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H="1">
            <a:off x="8596651" y="3973132"/>
            <a:ext cx="553792" cy="425003"/>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044657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2"/>
          <p:cNvSpPr>
            <a:spLocks noGrp="1"/>
          </p:cNvSpPr>
          <p:nvPr>
            <p:ph type="ctrTitle"/>
          </p:nvPr>
        </p:nvSpPr>
        <p:spPr>
          <a:xfrm>
            <a:off x="1777284" y="285750"/>
            <a:ext cx="9968247" cy="928688"/>
          </a:xfrm>
        </p:spPr>
        <p:txBody>
          <a:bodyPr rtlCol="0">
            <a:noAutofit/>
          </a:bodyPr>
          <a:lstStyle/>
          <a:p>
            <a:pPr algn="ctr">
              <a:defRPr/>
            </a:pPr>
            <a:r>
              <a:rPr lang="fa-IR" b="1" dirty="0" smtClean="0">
                <a:solidFill>
                  <a:srgbClr val="FF0000"/>
                </a:solidFill>
                <a:cs typeface="B Arash" panose="00000400000000000000" pitchFamily="2" charset="-78"/>
              </a:rPr>
              <a:t>زبان چیست؟</a:t>
            </a:r>
          </a:p>
        </p:txBody>
      </p:sp>
      <p:sp>
        <p:nvSpPr>
          <p:cNvPr id="4" name="Subtitle 3"/>
          <p:cNvSpPr>
            <a:spLocks noGrp="1"/>
          </p:cNvSpPr>
          <p:nvPr>
            <p:ph type="subTitle" idx="1"/>
          </p:nvPr>
        </p:nvSpPr>
        <p:spPr>
          <a:xfrm>
            <a:off x="1" y="1214438"/>
            <a:ext cx="12192000" cy="5643562"/>
          </a:xfrm>
        </p:spPr>
        <p:txBody>
          <a:bodyPr rtlCol="0">
            <a:normAutofit/>
          </a:bodyPr>
          <a:lstStyle/>
          <a:p>
            <a:pPr algn="r">
              <a:defRPr/>
            </a:pPr>
            <a:r>
              <a:rPr lang="fa-IR" sz="4800" b="1" dirty="0">
                <a:solidFill>
                  <a:srgbClr val="FFFF00"/>
                </a:solidFill>
                <a:latin typeface="ArtScript" panose="020B0500000000000000" pitchFamily="34" charset="0"/>
                <a:cs typeface="B Badr" panose="00000400000000000000" pitchFamily="2" charset="-78"/>
              </a:rPr>
              <a:t>همه کودکان ازدورۀ نوزادی تاقبل ازورود به دبستان به طرز شگفت آوری مهارتهای شفاهی زبان راآموخته اند. هرکودکی که بدنیا می آیدبطور طبیعی ظرفیت تشخیص صداهای زبانی رادارد.حتی نوزادان یک ماهه هم می توانند تفاوت صداهای زبانی را تشخیص دهند.این امر ازآنجا ناشی می شود که انسان دارای «مکانیسم‌درونی» است که اوراقادر می سازد مهارتهای ادراک وتولید زبان رافراگیرد</a:t>
            </a:r>
            <a:r>
              <a:rPr lang="fa-IR" sz="4800" b="1" dirty="0">
                <a:solidFill>
                  <a:schemeClr val="accent3">
                    <a:lumMod val="75000"/>
                  </a:schemeClr>
                </a:solidFill>
                <a:latin typeface="ArtScript" panose="020B0500000000000000" pitchFamily="34" charset="0"/>
                <a:cs typeface="B Badr" panose="00000400000000000000" pitchFamily="2" charset="-78"/>
              </a:rPr>
              <a:t>.</a:t>
            </a:r>
          </a:p>
        </p:txBody>
      </p:sp>
    </p:spTree>
    <p:extLst>
      <p:ext uri="{BB962C8B-B14F-4D97-AF65-F5344CB8AC3E}">
        <p14:creationId xmlns:p14="http://schemas.microsoft.com/office/powerpoint/2010/main" val="22804114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0482"/>
                                        </p:tgtEl>
                                        <p:attrNameLst>
                                          <p:attrName>style.visibility</p:attrName>
                                        </p:attrNameLst>
                                      </p:cBhvr>
                                      <p:to>
                                        <p:strVal val="visible"/>
                                      </p:to>
                                    </p:set>
                                    <p:animEffect transition="in" filter="wipe(down)">
                                      <p:cBhvr>
                                        <p:cTn id="7" dur="580">
                                          <p:stCondLst>
                                            <p:cond delay="0"/>
                                          </p:stCondLst>
                                        </p:cTn>
                                        <p:tgtEl>
                                          <p:spTgt spid="20482"/>
                                        </p:tgtEl>
                                      </p:cBhvr>
                                    </p:animEffect>
                                    <p:anim calcmode="lin" valueType="num">
                                      <p:cBhvr>
                                        <p:cTn id="8" dur="1822" tmFilter="0,0; 0.14,0.36; 0.43,0.73; 0.71,0.91; 1.0,1.0">
                                          <p:stCondLst>
                                            <p:cond delay="0"/>
                                          </p:stCondLst>
                                        </p:cTn>
                                        <p:tgtEl>
                                          <p:spTgt spid="2048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048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048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048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0482"/>
                                        </p:tgtEl>
                                        <p:attrNameLst>
                                          <p:attrName>ppt_y</p:attrName>
                                        </p:attrNameLst>
                                      </p:cBhvr>
                                      <p:tavLst>
                                        <p:tav tm="0" fmla="#ppt_y-sin(pi*$)/81">
                                          <p:val>
                                            <p:fltVal val="0"/>
                                          </p:val>
                                        </p:tav>
                                        <p:tav tm="100000">
                                          <p:val>
                                            <p:fltVal val="1"/>
                                          </p:val>
                                        </p:tav>
                                      </p:tavLst>
                                    </p:anim>
                                    <p:animScale>
                                      <p:cBhvr>
                                        <p:cTn id="13" dur="26">
                                          <p:stCondLst>
                                            <p:cond delay="650"/>
                                          </p:stCondLst>
                                        </p:cTn>
                                        <p:tgtEl>
                                          <p:spTgt spid="20482"/>
                                        </p:tgtEl>
                                      </p:cBhvr>
                                      <p:to x="100000" y="60000"/>
                                    </p:animScale>
                                    <p:animScale>
                                      <p:cBhvr>
                                        <p:cTn id="14" dur="166" decel="50000">
                                          <p:stCondLst>
                                            <p:cond delay="676"/>
                                          </p:stCondLst>
                                        </p:cTn>
                                        <p:tgtEl>
                                          <p:spTgt spid="20482"/>
                                        </p:tgtEl>
                                      </p:cBhvr>
                                      <p:to x="100000" y="100000"/>
                                    </p:animScale>
                                    <p:animScale>
                                      <p:cBhvr>
                                        <p:cTn id="15" dur="26">
                                          <p:stCondLst>
                                            <p:cond delay="1312"/>
                                          </p:stCondLst>
                                        </p:cTn>
                                        <p:tgtEl>
                                          <p:spTgt spid="20482"/>
                                        </p:tgtEl>
                                      </p:cBhvr>
                                      <p:to x="100000" y="80000"/>
                                    </p:animScale>
                                    <p:animScale>
                                      <p:cBhvr>
                                        <p:cTn id="16" dur="166" decel="50000">
                                          <p:stCondLst>
                                            <p:cond delay="1338"/>
                                          </p:stCondLst>
                                        </p:cTn>
                                        <p:tgtEl>
                                          <p:spTgt spid="20482"/>
                                        </p:tgtEl>
                                      </p:cBhvr>
                                      <p:to x="100000" y="100000"/>
                                    </p:animScale>
                                    <p:animScale>
                                      <p:cBhvr>
                                        <p:cTn id="17" dur="26">
                                          <p:stCondLst>
                                            <p:cond delay="1642"/>
                                          </p:stCondLst>
                                        </p:cTn>
                                        <p:tgtEl>
                                          <p:spTgt spid="20482"/>
                                        </p:tgtEl>
                                      </p:cBhvr>
                                      <p:to x="100000" y="90000"/>
                                    </p:animScale>
                                    <p:animScale>
                                      <p:cBhvr>
                                        <p:cTn id="18" dur="166" decel="50000">
                                          <p:stCondLst>
                                            <p:cond delay="1668"/>
                                          </p:stCondLst>
                                        </p:cTn>
                                        <p:tgtEl>
                                          <p:spTgt spid="20482"/>
                                        </p:tgtEl>
                                      </p:cBhvr>
                                      <p:to x="100000" y="100000"/>
                                    </p:animScale>
                                    <p:animScale>
                                      <p:cBhvr>
                                        <p:cTn id="19" dur="26">
                                          <p:stCondLst>
                                            <p:cond delay="1808"/>
                                          </p:stCondLst>
                                        </p:cTn>
                                        <p:tgtEl>
                                          <p:spTgt spid="20482"/>
                                        </p:tgtEl>
                                      </p:cBhvr>
                                      <p:to x="100000" y="95000"/>
                                    </p:animScale>
                                    <p:animScale>
                                      <p:cBhvr>
                                        <p:cTn id="20" dur="166" decel="50000">
                                          <p:stCondLst>
                                            <p:cond delay="1834"/>
                                          </p:stCondLst>
                                        </p:cTn>
                                        <p:tgtEl>
                                          <p:spTgt spid="20482"/>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4">
                                            <p:txEl>
                                              <p:pRg st="0" end="0"/>
                                            </p:txEl>
                                          </p:spTgt>
                                        </p:tgtEl>
                                        <p:attrNameLst>
                                          <p:attrName>style.visibility</p:attrName>
                                        </p:attrNameLst>
                                      </p:cBhvr>
                                      <p:to>
                                        <p:strVal val="visible"/>
                                      </p:to>
                                    </p:set>
                                    <p:animEffect transition="in" filter="wipe(down)">
                                      <p:cBhvr>
                                        <p:cTn id="23" dur="580">
                                          <p:stCondLst>
                                            <p:cond delay="0"/>
                                          </p:stCondLst>
                                        </p:cTn>
                                        <p:tgtEl>
                                          <p:spTgt spid="4">
                                            <p:txEl>
                                              <p:pRg st="0" end="0"/>
                                            </p:txEl>
                                          </p:spTgt>
                                        </p:tgtEl>
                                      </p:cBhvr>
                                    </p:animEffect>
                                    <p:anim calcmode="lin" valueType="num">
                                      <p:cBhvr>
                                        <p:cTn id="24" dur="1822" tmFilter="0,0; 0.14,0.36; 0.43,0.73; 0.71,0.91; 1.0,1.0">
                                          <p:stCondLst>
                                            <p:cond delay="0"/>
                                          </p:stCondLst>
                                        </p:cTn>
                                        <p:tgtEl>
                                          <p:spTgt spid="4">
                                            <p:txEl>
                                              <p:pRg st="0" end="0"/>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4">
                                            <p:txEl>
                                              <p:pRg st="0" end="0"/>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4">
                                            <p:txEl>
                                              <p:pRg st="0" end="0"/>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4">
                                            <p:txEl>
                                              <p:pRg st="0" end="0"/>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4">
                                            <p:txEl>
                                              <p:pRg st="0" end="0"/>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4">
                                            <p:txEl>
                                              <p:pRg st="0" end="0"/>
                                            </p:txEl>
                                          </p:spTgt>
                                        </p:tgtEl>
                                      </p:cBhvr>
                                      <p:to x="100000" y="60000"/>
                                    </p:animScale>
                                    <p:animScale>
                                      <p:cBhvr>
                                        <p:cTn id="30" dur="166" decel="50000">
                                          <p:stCondLst>
                                            <p:cond delay="676"/>
                                          </p:stCondLst>
                                        </p:cTn>
                                        <p:tgtEl>
                                          <p:spTgt spid="4">
                                            <p:txEl>
                                              <p:pRg st="0" end="0"/>
                                            </p:txEl>
                                          </p:spTgt>
                                        </p:tgtEl>
                                      </p:cBhvr>
                                      <p:to x="100000" y="100000"/>
                                    </p:animScale>
                                    <p:animScale>
                                      <p:cBhvr>
                                        <p:cTn id="31" dur="26">
                                          <p:stCondLst>
                                            <p:cond delay="1312"/>
                                          </p:stCondLst>
                                        </p:cTn>
                                        <p:tgtEl>
                                          <p:spTgt spid="4">
                                            <p:txEl>
                                              <p:pRg st="0" end="0"/>
                                            </p:txEl>
                                          </p:spTgt>
                                        </p:tgtEl>
                                      </p:cBhvr>
                                      <p:to x="100000" y="80000"/>
                                    </p:animScale>
                                    <p:animScale>
                                      <p:cBhvr>
                                        <p:cTn id="32" dur="166" decel="50000">
                                          <p:stCondLst>
                                            <p:cond delay="1338"/>
                                          </p:stCondLst>
                                        </p:cTn>
                                        <p:tgtEl>
                                          <p:spTgt spid="4">
                                            <p:txEl>
                                              <p:pRg st="0" end="0"/>
                                            </p:txEl>
                                          </p:spTgt>
                                        </p:tgtEl>
                                      </p:cBhvr>
                                      <p:to x="100000" y="100000"/>
                                    </p:animScale>
                                    <p:animScale>
                                      <p:cBhvr>
                                        <p:cTn id="33" dur="26">
                                          <p:stCondLst>
                                            <p:cond delay="1642"/>
                                          </p:stCondLst>
                                        </p:cTn>
                                        <p:tgtEl>
                                          <p:spTgt spid="4">
                                            <p:txEl>
                                              <p:pRg st="0" end="0"/>
                                            </p:txEl>
                                          </p:spTgt>
                                        </p:tgtEl>
                                      </p:cBhvr>
                                      <p:to x="100000" y="90000"/>
                                    </p:animScale>
                                    <p:animScale>
                                      <p:cBhvr>
                                        <p:cTn id="34" dur="166" decel="50000">
                                          <p:stCondLst>
                                            <p:cond delay="1668"/>
                                          </p:stCondLst>
                                        </p:cTn>
                                        <p:tgtEl>
                                          <p:spTgt spid="4">
                                            <p:txEl>
                                              <p:pRg st="0" end="0"/>
                                            </p:txEl>
                                          </p:spTgt>
                                        </p:tgtEl>
                                      </p:cBhvr>
                                      <p:to x="100000" y="100000"/>
                                    </p:animScale>
                                    <p:animScale>
                                      <p:cBhvr>
                                        <p:cTn id="35" dur="26">
                                          <p:stCondLst>
                                            <p:cond delay="1808"/>
                                          </p:stCondLst>
                                        </p:cTn>
                                        <p:tgtEl>
                                          <p:spTgt spid="4">
                                            <p:txEl>
                                              <p:pRg st="0" end="0"/>
                                            </p:txEl>
                                          </p:spTgt>
                                        </p:tgtEl>
                                      </p:cBhvr>
                                      <p:to x="100000" y="95000"/>
                                    </p:animScale>
                                    <p:animScale>
                                      <p:cBhvr>
                                        <p:cTn id="36" dur="166" decel="50000">
                                          <p:stCondLst>
                                            <p:cond delay="1834"/>
                                          </p:stCondLst>
                                        </p:cTn>
                                        <p:tgtEl>
                                          <p:spTgt spid="4">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p:bldP spid="4"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12192000" cy="6858000"/>
          </a:xfrm>
        </p:spPr>
        <p:txBody>
          <a:bodyPr/>
          <a:lstStyle/>
          <a:p>
            <a:pPr algn="r"/>
            <a:r>
              <a:rPr lang="fa-IR" dirty="0" smtClean="0">
                <a:solidFill>
                  <a:srgbClr val="FFFF00"/>
                </a:solidFill>
              </a:rPr>
              <a:t>5-</a:t>
            </a:r>
            <a:r>
              <a:rPr lang="fa-IR" dirty="0" smtClean="0"/>
              <a:t> </a:t>
            </a:r>
            <a:r>
              <a:rPr lang="fa-IR" sz="4400" b="1" dirty="0" smtClean="0">
                <a:solidFill>
                  <a:srgbClr val="FFFF00"/>
                </a:solidFill>
                <a:cs typeface="Badr" panose="00000400000000000000" pitchFamily="2" charset="-78"/>
              </a:rPr>
              <a:t>شمول معنایی:</a:t>
            </a:r>
            <a:r>
              <a:rPr lang="fa-IR" sz="3600" b="1" dirty="0">
                <a:solidFill>
                  <a:schemeClr val="bg1"/>
                </a:solidFill>
                <a:cs typeface="Badr" panose="00000400000000000000" pitchFamily="2" charset="-78"/>
              </a:rPr>
              <a:t> </a:t>
            </a:r>
            <a:r>
              <a:rPr lang="fa-IR" sz="3600" b="1" dirty="0" smtClean="0">
                <a:solidFill>
                  <a:schemeClr val="bg1"/>
                </a:solidFill>
                <a:cs typeface="Badr" panose="00000400000000000000" pitchFamily="2" charset="-78"/>
              </a:rPr>
              <a:t>شمول معنایی رابطه‌ای است که بین عناصر واژگانی «خاص» و «عامم برقرار است. در این رابطه گستره مفهوم یکی از واژه‌ها گستره مفهوم واژه‌ای دیگر را دربرمی‌گیرد. مانند رابطه میان مفهوم «ورزش» با واژه « فوتبال».</a:t>
            </a:r>
            <a:r>
              <a:rPr lang="fa-IR" sz="3600" b="1" dirty="0" smtClean="0">
                <a:solidFill>
                  <a:schemeClr val="bg2">
                    <a:lumMod val="20000"/>
                    <a:lumOff val="80000"/>
                  </a:schemeClr>
                </a:solidFill>
                <a:cs typeface="Badr" panose="00000400000000000000" pitchFamily="2" charset="-78"/>
              </a:rPr>
              <a:t/>
            </a:r>
            <a:br>
              <a:rPr lang="fa-IR" sz="3600" b="1" dirty="0" smtClean="0">
                <a:solidFill>
                  <a:schemeClr val="bg2">
                    <a:lumMod val="20000"/>
                    <a:lumOff val="80000"/>
                  </a:schemeClr>
                </a:solidFill>
                <a:cs typeface="Badr" panose="00000400000000000000" pitchFamily="2" charset="-78"/>
              </a:rPr>
            </a:br>
            <a:r>
              <a:rPr lang="fa-IR" sz="3600" b="1" dirty="0">
                <a:solidFill>
                  <a:schemeClr val="bg2">
                    <a:lumMod val="20000"/>
                    <a:lumOff val="80000"/>
                  </a:schemeClr>
                </a:solidFill>
                <a:cs typeface="Badr" panose="00000400000000000000" pitchFamily="2" charset="-78"/>
              </a:rPr>
              <a:t/>
            </a:r>
            <a:br>
              <a:rPr lang="fa-IR" sz="3600" b="1" dirty="0">
                <a:solidFill>
                  <a:schemeClr val="bg2">
                    <a:lumMod val="20000"/>
                    <a:lumOff val="80000"/>
                  </a:schemeClr>
                </a:solidFill>
                <a:cs typeface="Badr" panose="00000400000000000000" pitchFamily="2" charset="-78"/>
              </a:rPr>
            </a:br>
            <a:r>
              <a:rPr lang="fa-IR" sz="3600" b="1" dirty="0" smtClean="0">
                <a:solidFill>
                  <a:srgbClr val="FFFF00"/>
                </a:solidFill>
                <a:cs typeface="Badr" panose="00000400000000000000" pitchFamily="2" charset="-78"/>
              </a:rPr>
              <a:t>* روابط مفهومی جمله‌ای:</a:t>
            </a:r>
            <a:r>
              <a:rPr lang="fa-IR" sz="3600" b="1" dirty="0" smtClean="0">
                <a:solidFill>
                  <a:schemeClr val="bg2">
                    <a:lumMod val="20000"/>
                    <a:lumOff val="80000"/>
                  </a:schemeClr>
                </a:solidFill>
                <a:cs typeface="Badr" panose="00000400000000000000" pitchFamily="2" charset="-78"/>
              </a:rPr>
              <a:t> </a:t>
            </a:r>
            <a:r>
              <a:rPr lang="fa-IR" sz="3600" b="1" dirty="0" smtClean="0">
                <a:solidFill>
                  <a:schemeClr val="bg1"/>
                </a:solidFill>
                <a:cs typeface="Badr" panose="00000400000000000000" pitchFamily="2" charset="-78"/>
              </a:rPr>
              <a:t>علاوه بر روابط مفهومی که بین کلمات برقرار است بین مفاهیم جمله‌ها نیز روابطی وجود دارد که مهمترین آنها عبارتنداز: تاویل، تضمن، انکار.</a:t>
            </a:r>
            <a:r>
              <a:rPr lang="fa-IR" sz="3600" b="1" dirty="0" smtClean="0">
                <a:solidFill>
                  <a:schemeClr val="bg2">
                    <a:lumMod val="20000"/>
                    <a:lumOff val="80000"/>
                  </a:schemeClr>
                </a:solidFill>
                <a:cs typeface="Badr" panose="00000400000000000000" pitchFamily="2" charset="-78"/>
              </a:rPr>
              <a:t/>
            </a:r>
            <a:br>
              <a:rPr lang="fa-IR" sz="3600" b="1" dirty="0" smtClean="0">
                <a:solidFill>
                  <a:schemeClr val="bg2">
                    <a:lumMod val="20000"/>
                    <a:lumOff val="80000"/>
                  </a:schemeClr>
                </a:solidFill>
                <a:cs typeface="Badr" panose="00000400000000000000" pitchFamily="2" charset="-78"/>
              </a:rPr>
            </a:br>
            <a:r>
              <a:rPr lang="fa-IR" sz="3600" b="1" dirty="0">
                <a:solidFill>
                  <a:schemeClr val="bg2">
                    <a:lumMod val="20000"/>
                    <a:lumOff val="80000"/>
                  </a:schemeClr>
                </a:solidFill>
                <a:cs typeface="Badr" panose="00000400000000000000" pitchFamily="2" charset="-78"/>
              </a:rPr>
              <a:t/>
            </a:r>
            <a:br>
              <a:rPr lang="fa-IR" sz="3600" b="1" dirty="0">
                <a:solidFill>
                  <a:schemeClr val="bg2">
                    <a:lumMod val="20000"/>
                    <a:lumOff val="80000"/>
                  </a:schemeClr>
                </a:solidFill>
                <a:cs typeface="Badr" panose="00000400000000000000" pitchFamily="2" charset="-78"/>
              </a:rPr>
            </a:br>
            <a:r>
              <a:rPr lang="fa-IR" sz="3600" b="1" dirty="0" smtClean="0">
                <a:solidFill>
                  <a:srgbClr val="FFFF00"/>
                </a:solidFill>
                <a:cs typeface="Badr" panose="00000400000000000000" pitchFamily="2" charset="-78"/>
              </a:rPr>
              <a:t>1- تأویل معنایی:</a:t>
            </a:r>
            <a:r>
              <a:rPr lang="fa-IR" sz="3600" b="1" dirty="0" smtClean="0">
                <a:solidFill>
                  <a:schemeClr val="bg1"/>
                </a:solidFill>
                <a:cs typeface="Badr" panose="00000400000000000000" pitchFamily="2" charset="-78"/>
              </a:rPr>
              <a:t> بیان یک مفهوم به وسیله دو یا چند جمله متفاوت را تأویل می‌گویند.</a:t>
            </a:r>
            <a:br>
              <a:rPr lang="fa-IR" sz="3600" b="1" dirty="0" smtClean="0">
                <a:solidFill>
                  <a:schemeClr val="bg1"/>
                </a:solidFill>
                <a:cs typeface="Badr" panose="00000400000000000000" pitchFamily="2" charset="-78"/>
              </a:rPr>
            </a:br>
            <a:r>
              <a:rPr lang="fa-IR" sz="3600" b="1" dirty="0" smtClean="0">
                <a:solidFill>
                  <a:schemeClr val="bg1"/>
                </a:solidFill>
                <a:cs typeface="Badr" panose="00000400000000000000" pitchFamily="2" charset="-78"/>
              </a:rPr>
              <a:t>مانند:</a:t>
            </a:r>
            <a:r>
              <a:rPr lang="fa-IR" sz="3600" b="1" dirty="0" smtClean="0">
                <a:solidFill>
                  <a:schemeClr val="bg2">
                    <a:lumMod val="20000"/>
                    <a:lumOff val="80000"/>
                  </a:schemeClr>
                </a:solidFill>
                <a:cs typeface="Badr" panose="00000400000000000000" pitchFamily="2" charset="-78"/>
              </a:rPr>
              <a:t> </a:t>
            </a:r>
            <a:r>
              <a:rPr lang="fa-IR" sz="3600" b="1" dirty="0" smtClean="0">
                <a:solidFill>
                  <a:schemeClr val="accent2"/>
                </a:solidFill>
                <a:cs typeface="Badr" panose="00000400000000000000" pitchFamily="2" charset="-78"/>
              </a:rPr>
              <a:t>الف) سگ دشمن گربه است.</a:t>
            </a:r>
            <a:br>
              <a:rPr lang="fa-IR" sz="3600" b="1" dirty="0" smtClean="0">
                <a:solidFill>
                  <a:schemeClr val="accent2"/>
                </a:solidFill>
                <a:cs typeface="Badr" panose="00000400000000000000" pitchFamily="2" charset="-78"/>
              </a:rPr>
            </a:br>
            <a:r>
              <a:rPr lang="fa-IR" sz="3600" b="1" dirty="0">
                <a:solidFill>
                  <a:schemeClr val="accent2"/>
                </a:solidFill>
                <a:cs typeface="Badr" panose="00000400000000000000" pitchFamily="2" charset="-78"/>
              </a:rPr>
              <a:t> </a:t>
            </a:r>
            <a:r>
              <a:rPr lang="fa-IR" sz="3600" b="1" dirty="0" smtClean="0">
                <a:solidFill>
                  <a:schemeClr val="accent2"/>
                </a:solidFill>
                <a:cs typeface="Badr" panose="00000400000000000000" pitchFamily="2" charset="-78"/>
              </a:rPr>
              <a:t>       ب) دشمن گربه سگ است.</a:t>
            </a:r>
            <a:br>
              <a:rPr lang="fa-IR" sz="3600" b="1" dirty="0" smtClean="0">
                <a:solidFill>
                  <a:schemeClr val="accent2"/>
                </a:solidFill>
                <a:cs typeface="Badr" panose="00000400000000000000" pitchFamily="2" charset="-78"/>
              </a:rPr>
            </a:br>
            <a:r>
              <a:rPr lang="fa-IR" sz="3600" b="1" dirty="0">
                <a:solidFill>
                  <a:schemeClr val="accent2"/>
                </a:solidFill>
                <a:cs typeface="Badr" panose="00000400000000000000" pitchFamily="2" charset="-78"/>
              </a:rPr>
              <a:t> </a:t>
            </a:r>
            <a:r>
              <a:rPr lang="fa-IR" sz="3600" b="1" dirty="0" smtClean="0">
                <a:solidFill>
                  <a:schemeClr val="accent2"/>
                </a:solidFill>
                <a:cs typeface="Badr" panose="00000400000000000000" pitchFamily="2" charset="-78"/>
              </a:rPr>
              <a:t>        ج) سگ است که با گربه دشمن است.</a:t>
            </a:r>
            <a:endParaRPr lang="fa-IR" b="1" dirty="0">
              <a:solidFill>
                <a:schemeClr val="accent2"/>
              </a:solidFill>
              <a:cs typeface="Badr" panose="00000400000000000000" pitchFamily="2" charset="-78"/>
            </a:endParaRPr>
          </a:p>
        </p:txBody>
      </p:sp>
    </p:spTree>
    <p:extLst>
      <p:ext uri="{BB962C8B-B14F-4D97-AF65-F5344CB8AC3E}">
        <p14:creationId xmlns:p14="http://schemas.microsoft.com/office/powerpoint/2010/main" val="322011533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12192000" cy="6858000"/>
          </a:xfrm>
        </p:spPr>
        <p:txBody>
          <a:bodyPr/>
          <a:lstStyle/>
          <a:p>
            <a:pPr algn="r"/>
            <a:r>
              <a:rPr lang="fa-IR" sz="4400" b="1" dirty="0" smtClean="0">
                <a:solidFill>
                  <a:srgbClr val="FFFF00"/>
                </a:solidFill>
              </a:rPr>
              <a:t>2- </a:t>
            </a:r>
            <a:r>
              <a:rPr lang="fa-IR" sz="4400" b="1" dirty="0" smtClean="0">
                <a:solidFill>
                  <a:srgbClr val="FFFF00"/>
                </a:solidFill>
                <a:cs typeface="Badr" panose="00000400000000000000" pitchFamily="2" charset="-78"/>
              </a:rPr>
              <a:t>تضمن:</a:t>
            </a:r>
            <a:r>
              <a:rPr lang="fa-IR" sz="4400" b="1" dirty="0" smtClean="0">
                <a:solidFill>
                  <a:schemeClr val="bg1"/>
                </a:solidFill>
                <a:cs typeface="Badr" panose="00000400000000000000" pitchFamily="2" charset="-78"/>
              </a:rPr>
              <a:t> </a:t>
            </a:r>
            <a:r>
              <a:rPr lang="fa-IR" dirty="0" smtClean="0">
                <a:solidFill>
                  <a:schemeClr val="bg1"/>
                </a:solidFill>
                <a:cs typeface="Badr" panose="00000400000000000000" pitchFamily="2" charset="-78"/>
              </a:rPr>
              <a:t>چنانچه بین جمله‌ها رابطه شمول معنایی برقرار باشد، آن رابطه را «تضمن» می‌نامیم. مثلاً مفهوم جمله « دوست علی دیروز دو گل به ثمر رساند» دربردارنده مفاهیم ذیل است: </a:t>
            </a:r>
            <a:br>
              <a:rPr lang="fa-IR" dirty="0" smtClean="0">
                <a:solidFill>
                  <a:schemeClr val="bg1"/>
                </a:solidFill>
                <a:cs typeface="Badr" panose="00000400000000000000" pitchFamily="2" charset="-78"/>
              </a:rPr>
            </a:br>
            <a:r>
              <a:rPr lang="fa-IR" dirty="0">
                <a:solidFill>
                  <a:schemeClr val="bg1"/>
                </a:solidFill>
                <a:cs typeface="Badr" panose="00000400000000000000" pitchFamily="2" charset="-78"/>
              </a:rPr>
              <a:t> </a:t>
            </a:r>
            <a:r>
              <a:rPr lang="fa-IR" dirty="0" smtClean="0">
                <a:solidFill>
                  <a:schemeClr val="bg1"/>
                </a:solidFill>
                <a:cs typeface="Badr" panose="00000400000000000000" pitchFamily="2" charset="-78"/>
              </a:rPr>
              <a:t> 1- علی یک دوست دارد.</a:t>
            </a:r>
            <a:br>
              <a:rPr lang="fa-IR" dirty="0" smtClean="0">
                <a:solidFill>
                  <a:schemeClr val="bg1"/>
                </a:solidFill>
                <a:cs typeface="Badr" panose="00000400000000000000" pitchFamily="2" charset="-78"/>
              </a:rPr>
            </a:br>
            <a:r>
              <a:rPr lang="fa-IR" dirty="0">
                <a:solidFill>
                  <a:schemeClr val="bg1"/>
                </a:solidFill>
                <a:cs typeface="Badr" panose="00000400000000000000" pitchFamily="2" charset="-78"/>
              </a:rPr>
              <a:t> </a:t>
            </a:r>
            <a:r>
              <a:rPr lang="fa-IR" dirty="0" smtClean="0">
                <a:solidFill>
                  <a:schemeClr val="bg1"/>
                </a:solidFill>
                <a:cs typeface="Badr" panose="00000400000000000000" pitchFamily="2" charset="-78"/>
              </a:rPr>
              <a:t> 2- دوست علی فوتبال بازی می‌کند.</a:t>
            </a:r>
            <a:br>
              <a:rPr lang="fa-IR" dirty="0" smtClean="0">
                <a:solidFill>
                  <a:schemeClr val="bg1"/>
                </a:solidFill>
                <a:cs typeface="Badr" panose="00000400000000000000" pitchFamily="2" charset="-78"/>
              </a:rPr>
            </a:br>
            <a:r>
              <a:rPr lang="fa-IR" dirty="0">
                <a:solidFill>
                  <a:schemeClr val="bg1"/>
                </a:solidFill>
                <a:cs typeface="Badr" panose="00000400000000000000" pitchFamily="2" charset="-78"/>
              </a:rPr>
              <a:t> </a:t>
            </a:r>
            <a:r>
              <a:rPr lang="fa-IR" dirty="0" smtClean="0">
                <a:solidFill>
                  <a:schemeClr val="bg1"/>
                </a:solidFill>
                <a:cs typeface="Badr" panose="00000400000000000000" pitchFamily="2" charset="-78"/>
              </a:rPr>
              <a:t> 3- دوست علی پسر است.</a:t>
            </a:r>
            <a:r>
              <a:rPr lang="fa-IR" dirty="0" smtClean="0">
                <a:cs typeface="Badr" panose="00000400000000000000" pitchFamily="2" charset="-78"/>
              </a:rPr>
              <a:t/>
            </a:r>
            <a:br>
              <a:rPr lang="fa-IR" dirty="0" smtClean="0">
                <a:cs typeface="Badr" panose="00000400000000000000" pitchFamily="2" charset="-78"/>
              </a:rPr>
            </a:br>
            <a:r>
              <a:rPr lang="fa-IR" dirty="0" smtClean="0">
                <a:solidFill>
                  <a:srgbClr val="FFFF00"/>
                </a:solidFill>
                <a:cs typeface="Badr" panose="00000400000000000000" pitchFamily="2" charset="-78"/>
              </a:rPr>
              <a:t>3- انکار: </a:t>
            </a:r>
            <a:r>
              <a:rPr lang="fa-IR" dirty="0" smtClean="0">
                <a:solidFill>
                  <a:schemeClr val="accent2"/>
                </a:solidFill>
                <a:cs typeface="Badr" panose="00000400000000000000" pitchFamily="2" charset="-78"/>
              </a:rPr>
              <a:t>اگر بین دو جمله تضاد مفهومی برقرار باشد، آن را «انکار» گویند.</a:t>
            </a:r>
            <a:r>
              <a:rPr lang="fa-IR" dirty="0" smtClean="0">
                <a:solidFill>
                  <a:srgbClr val="FFFF00"/>
                </a:solidFill>
                <a:cs typeface="Badr" panose="00000400000000000000" pitchFamily="2" charset="-78"/>
              </a:rPr>
              <a:t/>
            </a:r>
            <a:br>
              <a:rPr lang="fa-IR" dirty="0" smtClean="0">
                <a:solidFill>
                  <a:srgbClr val="FFFF00"/>
                </a:solidFill>
                <a:cs typeface="Badr" panose="00000400000000000000" pitchFamily="2" charset="-78"/>
              </a:rPr>
            </a:br>
            <a:r>
              <a:rPr lang="fa-IR" dirty="0">
                <a:solidFill>
                  <a:srgbClr val="FFFF00"/>
                </a:solidFill>
                <a:cs typeface="Badr" panose="00000400000000000000" pitchFamily="2" charset="-78"/>
              </a:rPr>
              <a:t/>
            </a:r>
            <a:br>
              <a:rPr lang="fa-IR" dirty="0">
                <a:solidFill>
                  <a:srgbClr val="FFFF00"/>
                </a:solidFill>
                <a:cs typeface="Badr" panose="00000400000000000000" pitchFamily="2" charset="-78"/>
              </a:rPr>
            </a:br>
            <a:r>
              <a:rPr lang="fa-IR" dirty="0" smtClean="0">
                <a:solidFill>
                  <a:srgbClr val="FFFF00"/>
                </a:solidFill>
                <a:cs typeface="Badr" panose="00000400000000000000" pitchFamily="2" charset="-78"/>
              </a:rPr>
              <a:t>الف) احمد متأهل است.                   ب) احمد مجرد است.</a:t>
            </a:r>
            <a:endParaRPr lang="fa-IR" dirty="0">
              <a:solidFill>
                <a:srgbClr val="FFFF00"/>
              </a:solidFill>
              <a:cs typeface="Badr" panose="00000400000000000000" pitchFamily="2" charset="-78"/>
            </a:endParaRPr>
          </a:p>
        </p:txBody>
      </p:sp>
      <p:sp>
        <p:nvSpPr>
          <p:cNvPr id="3" name="Not Equal 2"/>
          <p:cNvSpPr/>
          <p:nvPr/>
        </p:nvSpPr>
        <p:spPr>
          <a:xfrm>
            <a:off x="6967471" y="5280340"/>
            <a:ext cx="1700011" cy="759854"/>
          </a:xfrm>
          <a:prstGeom prst="mathNotEqual">
            <a:avLst>
              <a:gd name="adj1" fmla="val 23520"/>
              <a:gd name="adj2" fmla="val 6600000"/>
              <a:gd name="adj3" fmla="val 8819"/>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solidFill>
                <a:schemeClr val="tx1"/>
              </a:solidFill>
            </a:endParaRPr>
          </a:p>
        </p:txBody>
      </p:sp>
    </p:spTree>
    <p:extLst>
      <p:ext uri="{BB962C8B-B14F-4D97-AF65-F5344CB8AC3E}">
        <p14:creationId xmlns:p14="http://schemas.microsoft.com/office/powerpoint/2010/main" val="605583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414" y="214314"/>
            <a:ext cx="12147638" cy="928687"/>
          </a:xfrm>
        </p:spPr>
        <p:txBody>
          <a:bodyPr rtlCol="0">
            <a:normAutofit fontScale="90000"/>
          </a:bodyPr>
          <a:lstStyle/>
          <a:p>
            <a:pPr algn="ctr">
              <a:defRPr/>
            </a:pPr>
            <a:r>
              <a:rPr lang="fa-IR" sz="6000" b="1" dirty="0">
                <a:solidFill>
                  <a:srgbClr val="FF0000"/>
                </a:solidFill>
                <a:cs typeface="B Badr" panose="00000400000000000000" pitchFamily="2" charset="-78"/>
              </a:rPr>
              <a:t>ویژگی های کلی زبان:</a:t>
            </a:r>
          </a:p>
        </p:txBody>
      </p:sp>
      <p:sp>
        <p:nvSpPr>
          <p:cNvPr id="5" name="Subtitle 4"/>
          <p:cNvSpPr>
            <a:spLocks noGrp="1"/>
          </p:cNvSpPr>
          <p:nvPr>
            <p:ph type="subTitle" idx="1"/>
          </p:nvPr>
        </p:nvSpPr>
        <p:spPr>
          <a:xfrm>
            <a:off x="15413" y="1004552"/>
            <a:ext cx="12147639" cy="5853448"/>
          </a:xfrm>
        </p:spPr>
        <p:txBody>
          <a:bodyPr rtlCol="0">
            <a:normAutofit lnSpcReduction="10000"/>
          </a:bodyPr>
          <a:lstStyle/>
          <a:p>
            <a:pPr algn="r">
              <a:defRPr/>
            </a:pPr>
            <a:r>
              <a:rPr lang="fa-IR" sz="3400" b="1" dirty="0">
                <a:solidFill>
                  <a:schemeClr val="bg1">
                    <a:lumMod val="95000"/>
                    <a:lumOff val="5000"/>
                  </a:schemeClr>
                </a:solidFill>
                <a:cs typeface="B Compset" panose="00000400000000000000" pitchFamily="2" charset="-78"/>
              </a:rPr>
              <a:t>1)زبان ،آشنای بیگانه*</a:t>
            </a:r>
          </a:p>
          <a:p>
            <a:pPr algn="r">
              <a:defRPr/>
            </a:pPr>
            <a:r>
              <a:rPr lang="fa-IR" sz="3400" b="1" dirty="0">
                <a:solidFill>
                  <a:schemeClr val="bg1">
                    <a:lumMod val="95000"/>
                    <a:lumOff val="5000"/>
                  </a:schemeClr>
                </a:solidFill>
                <a:cs typeface="B Compset" panose="00000400000000000000" pitchFamily="2" charset="-78"/>
              </a:rPr>
              <a:t>2)زبان ،مجموعه ی عناصر وقواعدنظامند</a:t>
            </a:r>
          </a:p>
          <a:p>
            <a:pPr algn="r">
              <a:defRPr/>
            </a:pPr>
            <a:r>
              <a:rPr lang="fa-IR" sz="3400" b="1" dirty="0">
                <a:solidFill>
                  <a:schemeClr val="bg1">
                    <a:lumMod val="95000"/>
                    <a:lumOff val="5000"/>
                  </a:schemeClr>
                </a:solidFill>
                <a:cs typeface="B Compset" panose="00000400000000000000" pitchFamily="2" charset="-78"/>
              </a:rPr>
              <a:t>3)زبان،نظامی ازنمادهای قردادی**</a:t>
            </a:r>
          </a:p>
          <a:p>
            <a:pPr algn="r">
              <a:defRPr/>
            </a:pPr>
            <a:r>
              <a:rPr lang="fa-IR" sz="3400" b="1" dirty="0">
                <a:solidFill>
                  <a:schemeClr val="bg1">
                    <a:lumMod val="95000"/>
                    <a:lumOff val="5000"/>
                  </a:schemeClr>
                </a:solidFill>
                <a:cs typeface="B Compset" panose="00000400000000000000" pitchFamily="2" charset="-78"/>
              </a:rPr>
              <a:t>4)زبان ، پدیده ای چندنقشی ***</a:t>
            </a:r>
          </a:p>
          <a:p>
            <a:pPr algn="r">
              <a:defRPr/>
            </a:pPr>
            <a:r>
              <a:rPr lang="fa-IR" sz="3400" b="1" dirty="0">
                <a:solidFill>
                  <a:schemeClr val="bg1">
                    <a:lumMod val="95000"/>
                    <a:lumOff val="5000"/>
                  </a:schemeClr>
                </a:solidFill>
                <a:cs typeface="B Compset" panose="00000400000000000000" pitchFamily="2" charset="-78"/>
              </a:rPr>
              <a:t>5)زبان،محمل فرایندهای عالی ذهن</a:t>
            </a:r>
          </a:p>
          <a:p>
            <a:pPr algn="r">
              <a:defRPr/>
            </a:pPr>
            <a:r>
              <a:rPr lang="fa-IR" sz="3400" b="1" dirty="0" smtClean="0">
                <a:solidFill>
                  <a:schemeClr val="bg1">
                    <a:lumMod val="95000"/>
                    <a:lumOff val="5000"/>
                  </a:schemeClr>
                </a:solidFill>
                <a:cs typeface="B Compset" panose="00000400000000000000" pitchFamily="2" charset="-78"/>
              </a:rPr>
              <a:t>6-زبان </a:t>
            </a:r>
            <a:r>
              <a:rPr lang="fa-IR" sz="3400" b="1" dirty="0">
                <a:solidFill>
                  <a:schemeClr val="bg1">
                    <a:lumMod val="95000"/>
                    <a:lumOff val="5000"/>
                  </a:schemeClr>
                </a:solidFill>
                <a:cs typeface="B Compset" panose="00000400000000000000" pitchFamily="2" charset="-78"/>
              </a:rPr>
              <a:t>وتفکر****</a:t>
            </a:r>
          </a:p>
          <a:p>
            <a:pPr algn="r">
              <a:defRPr/>
            </a:pPr>
            <a:r>
              <a:rPr lang="fa-IR" sz="3400" b="1" dirty="0" smtClean="0">
                <a:solidFill>
                  <a:schemeClr val="bg1">
                    <a:lumMod val="95000"/>
                    <a:lumOff val="5000"/>
                  </a:schemeClr>
                </a:solidFill>
                <a:cs typeface="B Compset" panose="00000400000000000000" pitchFamily="2" charset="-78"/>
              </a:rPr>
              <a:t>7-زبان </a:t>
            </a:r>
            <a:r>
              <a:rPr lang="fa-IR" sz="3400" b="1" dirty="0">
                <a:solidFill>
                  <a:schemeClr val="bg1">
                    <a:lumMod val="95000"/>
                    <a:lumOff val="5000"/>
                  </a:schemeClr>
                </a:solidFill>
                <a:cs typeface="B Compset" panose="00000400000000000000" pitchFamily="2" charset="-78"/>
              </a:rPr>
              <a:t>وطرح ریزی وتنظیم رفتار</a:t>
            </a:r>
          </a:p>
          <a:p>
            <a:pPr algn="r">
              <a:defRPr/>
            </a:pPr>
            <a:r>
              <a:rPr lang="fa-IR" sz="3400" b="1" dirty="0" smtClean="0">
                <a:solidFill>
                  <a:schemeClr val="bg1">
                    <a:lumMod val="95000"/>
                    <a:lumOff val="5000"/>
                  </a:schemeClr>
                </a:solidFill>
                <a:cs typeface="B Compset" panose="00000400000000000000" pitchFamily="2" charset="-78"/>
              </a:rPr>
              <a:t>8-زبان </a:t>
            </a:r>
            <a:r>
              <a:rPr lang="fa-IR" sz="3400" b="1" dirty="0">
                <a:solidFill>
                  <a:schemeClr val="bg1">
                    <a:lumMod val="95000"/>
                    <a:lumOff val="5000"/>
                  </a:schemeClr>
                </a:solidFill>
                <a:cs typeface="B Compset" panose="00000400000000000000" pitchFamily="2" charset="-78"/>
              </a:rPr>
              <a:t>و حافظه</a:t>
            </a:r>
          </a:p>
          <a:p>
            <a:pPr algn="r">
              <a:defRPr/>
            </a:pPr>
            <a:r>
              <a:rPr lang="fa-IR" sz="3400" b="1" dirty="0" smtClean="0">
                <a:solidFill>
                  <a:schemeClr val="bg1">
                    <a:lumMod val="95000"/>
                    <a:lumOff val="5000"/>
                  </a:schemeClr>
                </a:solidFill>
                <a:cs typeface="B Compset" panose="00000400000000000000" pitchFamily="2" charset="-78"/>
              </a:rPr>
              <a:t>9-زبان </a:t>
            </a:r>
            <a:r>
              <a:rPr lang="fa-IR" sz="3400" b="1" dirty="0">
                <a:solidFill>
                  <a:schemeClr val="bg1">
                    <a:lumMod val="95000"/>
                    <a:lumOff val="5000"/>
                  </a:schemeClr>
                </a:solidFill>
                <a:cs typeface="B Compset" panose="00000400000000000000" pitchFamily="2" charset="-78"/>
              </a:rPr>
              <a:t>مهمترین ابزارشناخت</a:t>
            </a:r>
          </a:p>
          <a:p>
            <a:pPr>
              <a:defRPr/>
            </a:pPr>
            <a:endParaRPr lang="fa-IR" dirty="0"/>
          </a:p>
        </p:txBody>
      </p:sp>
    </p:spTree>
    <p:extLst>
      <p:ext uri="{BB962C8B-B14F-4D97-AF65-F5344CB8AC3E}">
        <p14:creationId xmlns:p14="http://schemas.microsoft.com/office/powerpoint/2010/main" val="42726954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par>
                                <p:cTn id="21" presetID="14" presetClass="entr" presetSubtype="10" fill="hold" grpId="0" nodeType="withEffect">
                                  <p:stCondLst>
                                    <p:cond delay="0"/>
                                  </p:stCondLst>
                                  <p:childTnLst>
                                    <p:set>
                                      <p:cBhvr>
                                        <p:cTn id="22" dur="1" fill="hold">
                                          <p:stCondLst>
                                            <p:cond delay="0"/>
                                          </p:stCondLst>
                                        </p:cTn>
                                        <p:tgtEl>
                                          <p:spTgt spid="5">
                                            <p:txEl>
                                              <p:pRg st="0" end="0"/>
                                            </p:txEl>
                                          </p:spTgt>
                                        </p:tgtEl>
                                        <p:attrNameLst>
                                          <p:attrName>style.visibility</p:attrName>
                                        </p:attrNameLst>
                                      </p:cBhvr>
                                      <p:to>
                                        <p:strVal val="visible"/>
                                      </p:to>
                                    </p:set>
                                    <p:animEffect transition="in" filter="randombar(horizontal)">
                                      <p:cBhvr>
                                        <p:cTn id="23" dur="500"/>
                                        <p:tgtEl>
                                          <p:spTgt spid="5">
                                            <p:txEl>
                                              <p:pRg st="0" end="0"/>
                                            </p:txEl>
                                          </p:spTgt>
                                        </p:tgtEl>
                                      </p:cBhvr>
                                    </p:animEffect>
                                  </p:childTnLst>
                                </p:cTn>
                              </p:par>
                              <p:par>
                                <p:cTn id="24" presetID="14" presetClass="entr" presetSubtype="10" fill="hold" grpId="0" nodeType="withEffect">
                                  <p:stCondLst>
                                    <p:cond delay="0"/>
                                  </p:stCondLst>
                                  <p:childTnLst>
                                    <p:set>
                                      <p:cBhvr>
                                        <p:cTn id="25" dur="1" fill="hold">
                                          <p:stCondLst>
                                            <p:cond delay="0"/>
                                          </p:stCondLst>
                                        </p:cTn>
                                        <p:tgtEl>
                                          <p:spTgt spid="5">
                                            <p:txEl>
                                              <p:pRg st="1" end="1"/>
                                            </p:txEl>
                                          </p:spTgt>
                                        </p:tgtEl>
                                        <p:attrNameLst>
                                          <p:attrName>style.visibility</p:attrName>
                                        </p:attrNameLst>
                                      </p:cBhvr>
                                      <p:to>
                                        <p:strVal val="visible"/>
                                      </p:to>
                                    </p:set>
                                    <p:animEffect transition="in" filter="randombar(horizontal)">
                                      <p:cBhvr>
                                        <p:cTn id="26" dur="500"/>
                                        <p:tgtEl>
                                          <p:spTgt spid="5">
                                            <p:txEl>
                                              <p:pRg st="1" end="1"/>
                                            </p:txEl>
                                          </p:spTgt>
                                        </p:tgtEl>
                                      </p:cBhvr>
                                    </p:animEffect>
                                  </p:childTnLst>
                                </p:cTn>
                              </p:par>
                              <p:par>
                                <p:cTn id="27" presetID="14" presetClass="entr" presetSubtype="10" fill="hold" grpId="0" nodeType="withEffect">
                                  <p:stCondLst>
                                    <p:cond delay="0"/>
                                  </p:stCondLst>
                                  <p:childTnLst>
                                    <p:set>
                                      <p:cBhvr>
                                        <p:cTn id="28" dur="1" fill="hold">
                                          <p:stCondLst>
                                            <p:cond delay="0"/>
                                          </p:stCondLst>
                                        </p:cTn>
                                        <p:tgtEl>
                                          <p:spTgt spid="5">
                                            <p:txEl>
                                              <p:pRg st="2" end="2"/>
                                            </p:txEl>
                                          </p:spTgt>
                                        </p:tgtEl>
                                        <p:attrNameLst>
                                          <p:attrName>style.visibility</p:attrName>
                                        </p:attrNameLst>
                                      </p:cBhvr>
                                      <p:to>
                                        <p:strVal val="visible"/>
                                      </p:to>
                                    </p:set>
                                    <p:animEffect transition="in" filter="randombar(horizontal)">
                                      <p:cBhvr>
                                        <p:cTn id="29" dur="500"/>
                                        <p:tgtEl>
                                          <p:spTgt spid="5">
                                            <p:txEl>
                                              <p:pRg st="2" end="2"/>
                                            </p:txEl>
                                          </p:spTgt>
                                        </p:tgtEl>
                                      </p:cBhvr>
                                    </p:animEffect>
                                  </p:childTnLst>
                                </p:cTn>
                              </p:par>
                              <p:par>
                                <p:cTn id="30" presetID="14" presetClass="entr" presetSubtype="10" fill="hold" grpId="0" nodeType="withEffect">
                                  <p:stCondLst>
                                    <p:cond delay="0"/>
                                  </p:stCondLst>
                                  <p:childTnLst>
                                    <p:set>
                                      <p:cBhvr>
                                        <p:cTn id="31" dur="1" fill="hold">
                                          <p:stCondLst>
                                            <p:cond delay="0"/>
                                          </p:stCondLst>
                                        </p:cTn>
                                        <p:tgtEl>
                                          <p:spTgt spid="5">
                                            <p:txEl>
                                              <p:pRg st="3" end="3"/>
                                            </p:txEl>
                                          </p:spTgt>
                                        </p:tgtEl>
                                        <p:attrNameLst>
                                          <p:attrName>style.visibility</p:attrName>
                                        </p:attrNameLst>
                                      </p:cBhvr>
                                      <p:to>
                                        <p:strVal val="visible"/>
                                      </p:to>
                                    </p:set>
                                    <p:animEffect transition="in" filter="randombar(horizontal)">
                                      <p:cBhvr>
                                        <p:cTn id="32" dur="500"/>
                                        <p:tgtEl>
                                          <p:spTgt spid="5">
                                            <p:txEl>
                                              <p:pRg st="3" end="3"/>
                                            </p:txEl>
                                          </p:spTgt>
                                        </p:tgtEl>
                                      </p:cBhvr>
                                    </p:animEffect>
                                  </p:childTnLst>
                                </p:cTn>
                              </p:par>
                              <p:par>
                                <p:cTn id="33" presetID="14" presetClass="entr" presetSubtype="10" fill="hold" grpId="0" nodeType="with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Effect transition="in" filter="randombar(horizontal)">
                                      <p:cBhvr>
                                        <p:cTn id="35" dur="500"/>
                                        <p:tgtEl>
                                          <p:spTgt spid="5">
                                            <p:txEl>
                                              <p:pRg st="4" end="4"/>
                                            </p:txEl>
                                          </p:spTgt>
                                        </p:tgtEl>
                                      </p:cBhvr>
                                    </p:animEffect>
                                  </p:childTnLst>
                                </p:cTn>
                              </p:par>
                              <p:par>
                                <p:cTn id="36" presetID="14" presetClass="entr" presetSubtype="10" fill="hold" grpId="0" nodeType="withEffect">
                                  <p:stCondLst>
                                    <p:cond delay="0"/>
                                  </p:stCondLst>
                                  <p:childTnLst>
                                    <p:set>
                                      <p:cBhvr>
                                        <p:cTn id="37" dur="1" fill="hold">
                                          <p:stCondLst>
                                            <p:cond delay="0"/>
                                          </p:stCondLst>
                                        </p:cTn>
                                        <p:tgtEl>
                                          <p:spTgt spid="5">
                                            <p:txEl>
                                              <p:pRg st="5" end="5"/>
                                            </p:txEl>
                                          </p:spTgt>
                                        </p:tgtEl>
                                        <p:attrNameLst>
                                          <p:attrName>style.visibility</p:attrName>
                                        </p:attrNameLst>
                                      </p:cBhvr>
                                      <p:to>
                                        <p:strVal val="visible"/>
                                      </p:to>
                                    </p:set>
                                    <p:animEffect transition="in" filter="randombar(horizontal)">
                                      <p:cBhvr>
                                        <p:cTn id="38" dur="500"/>
                                        <p:tgtEl>
                                          <p:spTgt spid="5">
                                            <p:txEl>
                                              <p:pRg st="5" end="5"/>
                                            </p:txEl>
                                          </p:spTgt>
                                        </p:tgtEl>
                                      </p:cBhvr>
                                    </p:animEffect>
                                  </p:childTnLst>
                                </p:cTn>
                              </p:par>
                              <p:par>
                                <p:cTn id="39" presetID="14" presetClass="entr" presetSubtype="10" fill="hold" grpId="0" nodeType="withEffect">
                                  <p:stCondLst>
                                    <p:cond delay="0"/>
                                  </p:stCondLst>
                                  <p:childTnLst>
                                    <p:set>
                                      <p:cBhvr>
                                        <p:cTn id="40" dur="1" fill="hold">
                                          <p:stCondLst>
                                            <p:cond delay="0"/>
                                          </p:stCondLst>
                                        </p:cTn>
                                        <p:tgtEl>
                                          <p:spTgt spid="5">
                                            <p:txEl>
                                              <p:pRg st="6" end="6"/>
                                            </p:txEl>
                                          </p:spTgt>
                                        </p:tgtEl>
                                        <p:attrNameLst>
                                          <p:attrName>style.visibility</p:attrName>
                                        </p:attrNameLst>
                                      </p:cBhvr>
                                      <p:to>
                                        <p:strVal val="visible"/>
                                      </p:to>
                                    </p:set>
                                    <p:animEffect transition="in" filter="randombar(horizontal)">
                                      <p:cBhvr>
                                        <p:cTn id="41" dur="500"/>
                                        <p:tgtEl>
                                          <p:spTgt spid="5">
                                            <p:txEl>
                                              <p:pRg st="6" end="6"/>
                                            </p:txEl>
                                          </p:spTgt>
                                        </p:tgtEl>
                                      </p:cBhvr>
                                    </p:animEffect>
                                  </p:childTnLst>
                                </p:cTn>
                              </p:par>
                              <p:par>
                                <p:cTn id="42" presetID="14" presetClass="entr" presetSubtype="10" fill="hold" grpId="0" nodeType="withEffect">
                                  <p:stCondLst>
                                    <p:cond delay="0"/>
                                  </p:stCondLst>
                                  <p:childTnLst>
                                    <p:set>
                                      <p:cBhvr>
                                        <p:cTn id="43" dur="1" fill="hold">
                                          <p:stCondLst>
                                            <p:cond delay="0"/>
                                          </p:stCondLst>
                                        </p:cTn>
                                        <p:tgtEl>
                                          <p:spTgt spid="5">
                                            <p:txEl>
                                              <p:pRg st="7" end="7"/>
                                            </p:txEl>
                                          </p:spTgt>
                                        </p:tgtEl>
                                        <p:attrNameLst>
                                          <p:attrName>style.visibility</p:attrName>
                                        </p:attrNameLst>
                                      </p:cBhvr>
                                      <p:to>
                                        <p:strVal val="visible"/>
                                      </p:to>
                                    </p:set>
                                    <p:animEffect transition="in" filter="randombar(horizontal)">
                                      <p:cBhvr>
                                        <p:cTn id="44" dur="500"/>
                                        <p:tgtEl>
                                          <p:spTgt spid="5">
                                            <p:txEl>
                                              <p:pRg st="7" end="7"/>
                                            </p:txEl>
                                          </p:spTgt>
                                        </p:tgtEl>
                                      </p:cBhvr>
                                    </p:animEffect>
                                  </p:childTnLst>
                                </p:cTn>
                              </p:par>
                              <p:par>
                                <p:cTn id="45" presetID="14" presetClass="entr" presetSubtype="10" fill="hold" grpId="0" nodeType="withEffect">
                                  <p:stCondLst>
                                    <p:cond delay="0"/>
                                  </p:stCondLst>
                                  <p:childTnLst>
                                    <p:set>
                                      <p:cBhvr>
                                        <p:cTn id="46" dur="1" fill="hold">
                                          <p:stCondLst>
                                            <p:cond delay="0"/>
                                          </p:stCondLst>
                                        </p:cTn>
                                        <p:tgtEl>
                                          <p:spTgt spid="5">
                                            <p:txEl>
                                              <p:pRg st="8" end="8"/>
                                            </p:txEl>
                                          </p:spTgt>
                                        </p:tgtEl>
                                        <p:attrNameLst>
                                          <p:attrName>style.visibility</p:attrName>
                                        </p:attrNameLst>
                                      </p:cBhvr>
                                      <p:to>
                                        <p:strVal val="visible"/>
                                      </p:to>
                                    </p:set>
                                    <p:animEffect transition="in" filter="randombar(horizontal)">
                                      <p:cBhvr>
                                        <p:cTn id="47" dur="5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2209800" y="214313"/>
            <a:ext cx="8243888" cy="785812"/>
          </a:xfrm>
        </p:spPr>
        <p:txBody>
          <a:bodyPr rtlCol="0" anchor="t">
            <a:normAutofit fontScale="90000"/>
          </a:bodyPr>
          <a:lstStyle/>
          <a:p>
            <a:pPr>
              <a:defRPr/>
            </a:pPr>
            <a:r>
              <a:rPr lang="fa-IR" sz="4800" b="1" dirty="0">
                <a:solidFill>
                  <a:schemeClr val="accent2">
                    <a:lumMod val="60000"/>
                    <a:lumOff val="40000"/>
                  </a:schemeClr>
                </a:solidFill>
                <a:cs typeface="B Badr" panose="00000400000000000000" pitchFamily="2" charset="-78"/>
              </a:rPr>
              <a:t>ما با دو نوع «دانش زبانی» روبروهستیم:</a:t>
            </a:r>
          </a:p>
        </p:txBody>
      </p:sp>
      <p:sp>
        <p:nvSpPr>
          <p:cNvPr id="5" name="Subtitle 4"/>
          <p:cNvSpPr>
            <a:spLocks noGrp="1"/>
          </p:cNvSpPr>
          <p:nvPr>
            <p:ph type="subTitle" idx="1"/>
          </p:nvPr>
        </p:nvSpPr>
        <p:spPr>
          <a:xfrm>
            <a:off x="0" y="1000124"/>
            <a:ext cx="12191999" cy="5857875"/>
          </a:xfrm>
        </p:spPr>
        <p:txBody>
          <a:bodyPr rtlCol="0">
            <a:normAutofit/>
          </a:bodyPr>
          <a:lstStyle/>
          <a:p>
            <a:pPr algn="r">
              <a:defRPr/>
            </a:pPr>
            <a:r>
              <a:rPr lang="fa-IR" sz="3200" dirty="0">
                <a:solidFill>
                  <a:schemeClr val="bg1"/>
                </a:solidFill>
                <a:cs typeface="B Compset" panose="00000400000000000000" pitchFamily="2" charset="-78"/>
              </a:rPr>
              <a:t>1- دانش زبانی ناخودآگاه که همه ماازآن برخورداریم وبه وسیلۀ  همین دانش است که می توانیم بدون هیچ اشکالی به راحتی از زبان جهت ایجاد ارتباط بادیگران استفاده کنیم</a:t>
            </a:r>
            <a:r>
              <a:rPr lang="fa-IR" sz="3200" dirty="0" smtClean="0">
                <a:solidFill>
                  <a:schemeClr val="bg1"/>
                </a:solidFill>
                <a:cs typeface="B Compset" panose="00000400000000000000" pitchFamily="2" charset="-78"/>
              </a:rPr>
              <a:t>.</a:t>
            </a:r>
          </a:p>
          <a:p>
            <a:pPr algn="r">
              <a:defRPr/>
            </a:pPr>
            <a:endParaRPr lang="fa-IR" sz="3200" dirty="0">
              <a:solidFill>
                <a:schemeClr val="bg1"/>
              </a:solidFill>
              <a:cs typeface="B Compset" panose="00000400000000000000" pitchFamily="2" charset="-78"/>
            </a:endParaRPr>
          </a:p>
          <a:p>
            <a:pPr algn="r">
              <a:defRPr/>
            </a:pPr>
            <a:r>
              <a:rPr lang="fa-IR" sz="3200" dirty="0">
                <a:solidFill>
                  <a:schemeClr val="bg1"/>
                </a:solidFill>
                <a:cs typeface="B Compset" panose="00000400000000000000" pitchFamily="2" charset="-78"/>
              </a:rPr>
              <a:t>2-دانش زبانی آگاهانه که زبان شناسان پس ازمطالعۀعلمی زبان به آن دست یافته اند و شامل توصیف ساختار درونی وکارکرد بیرونی زبان است</a:t>
            </a:r>
            <a:r>
              <a:rPr lang="fa-IR" sz="3200" dirty="0" smtClean="0">
                <a:solidFill>
                  <a:schemeClr val="bg1"/>
                </a:solidFill>
                <a:cs typeface="B Compset" panose="00000400000000000000" pitchFamily="2" charset="-78"/>
              </a:rPr>
              <a:t>.</a:t>
            </a:r>
          </a:p>
          <a:p>
            <a:pPr algn="r">
              <a:defRPr/>
            </a:pPr>
            <a:endParaRPr lang="fa-IR" sz="3200" dirty="0">
              <a:solidFill>
                <a:schemeClr val="bg1"/>
              </a:solidFill>
              <a:cs typeface="B Compset" panose="00000400000000000000" pitchFamily="2" charset="-78"/>
            </a:endParaRPr>
          </a:p>
          <a:p>
            <a:pPr algn="r">
              <a:defRPr/>
            </a:pPr>
            <a:r>
              <a:rPr lang="fa-IR" sz="3200" dirty="0">
                <a:solidFill>
                  <a:schemeClr val="bg1"/>
                </a:solidFill>
                <a:cs typeface="B Compset" panose="00000400000000000000" pitchFamily="2" charset="-78"/>
              </a:rPr>
              <a:t>هدف این است که دانش زبانی ناخودآگاه شما رادربارۀزبان های انسانی وبه خصوص زبان فارسی رادرقالب اصطلاحات وتعاریف علمی به دانش خودآگاه تبدیل کنیم؛ شما نیز همین نقش را در دورۀ ابتدایی برای دانش آموزان ایفا خواهید کرد.</a:t>
            </a:r>
          </a:p>
        </p:txBody>
      </p:sp>
    </p:spTree>
    <p:extLst>
      <p:ext uri="{BB962C8B-B14F-4D97-AF65-F5344CB8AC3E}">
        <p14:creationId xmlns:p14="http://schemas.microsoft.com/office/powerpoint/2010/main" val="16918595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3"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
                                        <p:tgtEl>
                                          <p:spTgt spid="4"/>
                                        </p:tgtEl>
                                      </p:cBhvr>
                                    </p:animEffect>
                                    <p:anim calcmode="lin" valueType="num">
                                      <p:cBhvr>
                                        <p:cTn id="8" dur="400" fill="hold"/>
                                        <p:tgtEl>
                                          <p:spTgt spid="4"/>
                                        </p:tgtEl>
                                        <p:attrNameLst>
                                          <p:attrName>ppt_x</p:attrName>
                                        </p:attrNameLst>
                                      </p:cBhvr>
                                      <p:tavLst>
                                        <p:tav tm="0">
                                          <p:val>
                                            <p:strVal val="#ppt_x"/>
                                          </p:val>
                                        </p:tav>
                                        <p:tav tm="100000">
                                          <p:val>
                                            <p:strVal val="#ppt_x"/>
                                          </p:val>
                                        </p:tav>
                                      </p:tavLst>
                                    </p:anim>
                                    <p:anim calcmode="lin" valueType="num">
                                      <p:cBhvr>
                                        <p:cTn id="9" dur="400" fill="hold"/>
                                        <p:tgtEl>
                                          <p:spTgt spid="4"/>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4"/>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4"/>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12" presetID="14" presetClass="entr" presetSubtype="10" fill="hold" grpId="0" nodeType="with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Effect transition="in" filter="randombar(horizontal)">
                                      <p:cBhvr>
                                        <p:cTn id="14" dur="500"/>
                                        <p:tgtEl>
                                          <p:spTgt spid="5">
                                            <p:txEl>
                                              <p:pRg st="0" end="0"/>
                                            </p:txEl>
                                          </p:spTgt>
                                        </p:tgtEl>
                                      </p:cBhvr>
                                    </p:animEffect>
                                  </p:childTnLst>
                                </p:cTn>
                              </p:par>
                              <p:par>
                                <p:cTn id="15" presetID="14" presetClass="entr" presetSubtype="10" fill="hold" grpId="0" nodeType="with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randombar(horizontal)">
                                      <p:cBhvr>
                                        <p:cTn id="17" dur="500"/>
                                        <p:tgtEl>
                                          <p:spTgt spid="5">
                                            <p:txEl>
                                              <p:pRg st="2" end="2"/>
                                            </p:txEl>
                                          </p:spTgt>
                                        </p:tgtEl>
                                      </p:cBhvr>
                                    </p:animEffect>
                                  </p:childTnLst>
                                </p:cTn>
                              </p:par>
                              <p:par>
                                <p:cTn id="18" presetID="14" presetClass="entr" presetSubtype="10" fill="hold" grpId="0" nodeType="withEffect">
                                  <p:stCondLst>
                                    <p:cond delay="0"/>
                                  </p:stCondLst>
                                  <p:childTnLst>
                                    <p:set>
                                      <p:cBhvr>
                                        <p:cTn id="19" dur="1" fill="hold">
                                          <p:stCondLst>
                                            <p:cond delay="0"/>
                                          </p:stCondLst>
                                        </p:cTn>
                                        <p:tgtEl>
                                          <p:spTgt spid="5">
                                            <p:txEl>
                                              <p:pRg st="4" end="4"/>
                                            </p:txEl>
                                          </p:spTgt>
                                        </p:tgtEl>
                                        <p:attrNameLst>
                                          <p:attrName>style.visibility</p:attrName>
                                        </p:attrNameLst>
                                      </p:cBhvr>
                                      <p:to>
                                        <p:strVal val="visible"/>
                                      </p:to>
                                    </p:set>
                                    <p:animEffect transition="in" filter="randombar(horizontal)">
                                      <p:cBhvr>
                                        <p:cTn id="2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1666875" y="277814"/>
            <a:ext cx="8858250" cy="1139825"/>
          </a:xfrm>
        </p:spPr>
        <p:txBody>
          <a:bodyPr rtlCol="0">
            <a:normAutofit fontScale="90000"/>
          </a:bodyPr>
          <a:lstStyle/>
          <a:p>
            <a:pPr algn="r">
              <a:defRPr/>
            </a:pPr>
            <a:r>
              <a:rPr lang="fa-IR" sz="4400" b="1" dirty="0">
                <a:solidFill>
                  <a:schemeClr val="accent2"/>
                </a:solidFill>
                <a:cs typeface="B Badr" pitchFamily="2" charset="-78"/>
              </a:rPr>
              <a:t>کدامیک ازجنبه های زبان فارسی دردورۀ ابتدایی آموزش داده می شود؟</a:t>
            </a:r>
          </a:p>
        </p:txBody>
      </p:sp>
      <p:sp>
        <p:nvSpPr>
          <p:cNvPr id="3" name="Content Placeholder 2"/>
          <p:cNvSpPr>
            <a:spLocks noGrp="1"/>
          </p:cNvSpPr>
          <p:nvPr>
            <p:ph idx="1"/>
          </p:nvPr>
        </p:nvSpPr>
        <p:spPr>
          <a:xfrm>
            <a:off x="0" y="1600200"/>
            <a:ext cx="12192000" cy="4972050"/>
          </a:xfrm>
        </p:spPr>
        <p:txBody>
          <a:bodyPr rtlCol="0">
            <a:normAutofit/>
          </a:bodyPr>
          <a:lstStyle/>
          <a:p>
            <a:pPr algn="just">
              <a:defRPr/>
            </a:pPr>
            <a:r>
              <a:rPr lang="fa-IR" altLang="fa-IR" sz="3600" b="1" dirty="0">
                <a:solidFill>
                  <a:schemeClr val="bg1"/>
                </a:solidFill>
                <a:cs typeface="B Roya" panose="00000400000000000000" pitchFamily="2" charset="-78"/>
              </a:rPr>
              <a:t>برای آموزش زبان فارسی نخست باید آن رابهتر بشناسیم. آموزش و یادگیری تمام وکمال هرزبان حتی با داشتن زمان کافی امکان پذیر نیست.هیچ فارسی زبانی را نمی توان یافت که برهمۀ ابعاد این زبان مسلط باشد.بنابراین برنامه ریزان برنامه درسی فارسی  دردوره ابتدایی با فرورفتن دردریای ژرف این زبان دست به «</a:t>
            </a:r>
            <a:r>
              <a:rPr lang="fa-IR" altLang="fa-IR" sz="3600" b="1" dirty="0" smtClean="0">
                <a:solidFill>
                  <a:schemeClr val="bg1"/>
                </a:solidFill>
                <a:cs typeface="B Roya" panose="00000400000000000000" pitchFamily="2" charset="-78"/>
              </a:rPr>
              <a:t>گزینش»   می </a:t>
            </a:r>
            <a:r>
              <a:rPr lang="fa-IR" altLang="fa-IR" sz="3600" b="1" dirty="0">
                <a:solidFill>
                  <a:schemeClr val="bg1"/>
                </a:solidFill>
                <a:cs typeface="B Roya" panose="00000400000000000000" pitchFamily="2" charset="-78"/>
              </a:rPr>
              <a:t>زنند</a:t>
            </a:r>
            <a:r>
              <a:rPr lang="fa-IR" altLang="fa-IR" sz="3600" b="1" dirty="0" smtClean="0">
                <a:solidFill>
                  <a:schemeClr val="bg1"/>
                </a:solidFill>
                <a:cs typeface="B Roya" panose="00000400000000000000" pitchFamily="2" charset="-78"/>
              </a:rPr>
              <a:t>. لذا </a:t>
            </a:r>
            <a:r>
              <a:rPr lang="fa-IR" altLang="fa-IR" sz="3600" b="1" dirty="0">
                <a:solidFill>
                  <a:schemeClr val="bg1"/>
                </a:solidFill>
                <a:cs typeface="B Roya" panose="00000400000000000000" pitchFamily="2" charset="-78"/>
              </a:rPr>
              <a:t>درتعیین اهداف </a:t>
            </a:r>
            <a:r>
              <a:rPr lang="fa-IR" altLang="fa-IR" sz="3600" b="1" dirty="0" smtClean="0">
                <a:solidFill>
                  <a:schemeClr val="bg1"/>
                </a:solidFill>
                <a:cs typeface="B Roya" panose="00000400000000000000" pitchFamily="2" charset="-78"/>
              </a:rPr>
              <a:t>برنامه </a:t>
            </a:r>
            <a:r>
              <a:rPr lang="fa-IR" altLang="fa-IR" sz="3600" b="1" dirty="0">
                <a:solidFill>
                  <a:schemeClr val="bg1"/>
                </a:solidFill>
                <a:cs typeface="B Roya" panose="00000400000000000000" pitchFamily="2" charset="-78"/>
              </a:rPr>
              <a:t>فارسی دوره ابتدایی مراحل زیر انجام می گیرد.</a:t>
            </a:r>
          </a:p>
        </p:txBody>
      </p:sp>
    </p:spTree>
    <p:extLst>
      <p:ext uri="{BB962C8B-B14F-4D97-AF65-F5344CB8AC3E}">
        <p14:creationId xmlns:p14="http://schemas.microsoft.com/office/powerpoint/2010/main" val="33800716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Bottom)">
                                      <p:cBhvr>
                                        <p:cTn id="7" dur="500"/>
                                        <p:tgtEl>
                                          <p:spTgt spid="2"/>
                                        </p:tgtEl>
                                      </p:cBhvr>
                                    </p:animEffect>
                                  </p:childTnLst>
                                </p:cTn>
                              </p:par>
                              <p:par>
                                <p:cTn id="8" presetID="31" presetClass="exit" presetSubtype="0" fill="hold" grpId="0" nodeType="withEffect">
                                  <p:stCondLst>
                                    <p:cond delay="0"/>
                                  </p:stCondLst>
                                  <p:childTnLst>
                                    <p:anim calcmode="lin" valueType="num">
                                      <p:cBhvr>
                                        <p:cTn id="9" dur="1000"/>
                                        <p:tgtEl>
                                          <p:spTgt spid="3">
                                            <p:txEl>
                                              <p:pRg st="0" end="0"/>
                                            </p:txEl>
                                          </p:spTgt>
                                        </p:tgtEl>
                                        <p:attrNameLst>
                                          <p:attrName>ppt_w</p:attrName>
                                        </p:attrNameLst>
                                      </p:cBhvr>
                                      <p:tavLst>
                                        <p:tav tm="0">
                                          <p:val>
                                            <p:strVal val="ppt_w"/>
                                          </p:val>
                                        </p:tav>
                                        <p:tav tm="100000">
                                          <p:val>
                                            <p:fltVal val="0"/>
                                          </p:val>
                                        </p:tav>
                                      </p:tavLst>
                                    </p:anim>
                                    <p:anim calcmode="lin" valueType="num">
                                      <p:cBhvr>
                                        <p:cTn id="10" dur="1000"/>
                                        <p:tgtEl>
                                          <p:spTgt spid="3">
                                            <p:txEl>
                                              <p:pRg st="0" end="0"/>
                                            </p:txEl>
                                          </p:spTgt>
                                        </p:tgtEl>
                                        <p:attrNameLst>
                                          <p:attrName>ppt_h</p:attrName>
                                        </p:attrNameLst>
                                      </p:cBhvr>
                                      <p:tavLst>
                                        <p:tav tm="0">
                                          <p:val>
                                            <p:strVal val="ppt_h"/>
                                          </p:val>
                                        </p:tav>
                                        <p:tav tm="100000">
                                          <p:val>
                                            <p:fltVal val="0"/>
                                          </p:val>
                                        </p:tav>
                                      </p:tavLst>
                                    </p:anim>
                                    <p:anim calcmode="lin" valueType="num">
                                      <p:cBhvr>
                                        <p:cTn id="11" dur="1000"/>
                                        <p:tgtEl>
                                          <p:spTgt spid="3">
                                            <p:txEl>
                                              <p:pRg st="0" end="0"/>
                                            </p:txEl>
                                          </p:spTgt>
                                        </p:tgtEl>
                                        <p:attrNameLst>
                                          <p:attrName>style.rotation</p:attrName>
                                        </p:attrNameLst>
                                      </p:cBhvr>
                                      <p:tavLst>
                                        <p:tav tm="0">
                                          <p:val>
                                            <p:fltVal val="0"/>
                                          </p:val>
                                        </p:tav>
                                        <p:tav tm="100000">
                                          <p:val>
                                            <p:fltVal val="90"/>
                                          </p:val>
                                        </p:tav>
                                      </p:tavLst>
                                    </p:anim>
                                    <p:animEffect transition="out" filter="fade">
                                      <p:cBhvr>
                                        <p:cTn id="12" dur="1000"/>
                                        <p:tgtEl>
                                          <p:spTgt spid="3">
                                            <p:txEl>
                                              <p:pRg st="0" end="0"/>
                                            </p:txEl>
                                          </p:spTgt>
                                        </p:tgtEl>
                                      </p:cBhvr>
                                    </p:animEffect>
                                    <p:set>
                                      <p:cBhvr>
                                        <p:cTn id="13" dur="1" fill="hold">
                                          <p:stCondLst>
                                            <p:cond delay="9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093262" cy="6858000"/>
          </a:xfrm>
        </p:spPr>
        <p:txBody>
          <a:bodyPr rtlCol="0">
            <a:normAutofit fontScale="90000"/>
          </a:bodyPr>
          <a:lstStyle/>
          <a:p>
            <a:pPr algn="r">
              <a:defRPr/>
            </a:pPr>
            <a:r>
              <a:rPr lang="fa-IR" sz="4000" b="1" dirty="0" smtClean="0">
                <a:solidFill>
                  <a:schemeClr val="bg1"/>
                </a:solidFill>
                <a:cs typeface="B Lotus" panose="00000400000000000000" pitchFamily="2" charset="-78"/>
              </a:rPr>
              <a:t>1-انتخاب گونۀ زبانی مناسب ازمیان گونه های تاریخی زبان(فارسی باستان-میانه –معاصر)</a:t>
            </a:r>
            <a:br>
              <a:rPr lang="fa-IR" sz="4000" b="1" dirty="0" smtClean="0">
                <a:solidFill>
                  <a:schemeClr val="bg1"/>
                </a:solidFill>
                <a:cs typeface="B Lotus" panose="00000400000000000000" pitchFamily="2" charset="-78"/>
              </a:rPr>
            </a:br>
            <a:r>
              <a:rPr lang="fa-IR" sz="4000" b="1" dirty="0" smtClean="0">
                <a:solidFill>
                  <a:schemeClr val="bg1"/>
                </a:solidFill>
                <a:cs typeface="B Lotus" panose="00000400000000000000" pitchFamily="2" charset="-78"/>
              </a:rPr>
              <a:t/>
            </a:r>
            <a:br>
              <a:rPr lang="fa-IR" sz="4000" b="1" dirty="0" smtClean="0">
                <a:solidFill>
                  <a:schemeClr val="bg1"/>
                </a:solidFill>
                <a:cs typeface="B Lotus" panose="00000400000000000000" pitchFamily="2" charset="-78"/>
              </a:rPr>
            </a:br>
            <a:r>
              <a:rPr lang="fa-IR" sz="4000" b="1" dirty="0" smtClean="0">
                <a:solidFill>
                  <a:schemeClr val="bg1"/>
                </a:solidFill>
                <a:cs typeface="B Lotus" panose="00000400000000000000" pitchFamily="2" charset="-78"/>
              </a:rPr>
              <a:t>2-انتخاب گونۀ زبانی مناسب ازمیان جغرافیایی (لهجه)</a:t>
            </a:r>
            <a:br>
              <a:rPr lang="fa-IR" sz="4000" b="1" dirty="0" smtClean="0">
                <a:solidFill>
                  <a:schemeClr val="bg1"/>
                </a:solidFill>
                <a:cs typeface="B Lotus" panose="00000400000000000000" pitchFamily="2" charset="-78"/>
              </a:rPr>
            </a:br>
            <a:r>
              <a:rPr lang="fa-IR" sz="4000" b="1" dirty="0" smtClean="0">
                <a:solidFill>
                  <a:schemeClr val="bg1"/>
                </a:solidFill>
                <a:cs typeface="B Lotus" panose="00000400000000000000" pitchFamily="2" charset="-78"/>
              </a:rPr>
              <a:t>3-انتخاب گونۀ زبانی مناسب ازمیان گونه های سبکی(رسمی،غیررسمی،دوستانه)</a:t>
            </a:r>
            <a:br>
              <a:rPr lang="fa-IR" sz="4000" b="1" dirty="0" smtClean="0">
                <a:solidFill>
                  <a:schemeClr val="bg1"/>
                </a:solidFill>
                <a:cs typeface="B Lotus" panose="00000400000000000000" pitchFamily="2" charset="-78"/>
              </a:rPr>
            </a:br>
            <a:r>
              <a:rPr lang="fa-IR" sz="4000" b="1" dirty="0" smtClean="0">
                <a:solidFill>
                  <a:schemeClr val="bg1"/>
                </a:solidFill>
                <a:cs typeface="B Lotus" panose="00000400000000000000" pitchFamily="2" charset="-78"/>
              </a:rPr>
              <a:t>4-انتخاب گونۀ زبانی مناسب ازمیان گونه های سیاق سخن(علمی ،ادبی،سیاسی و...)</a:t>
            </a:r>
            <a:br>
              <a:rPr lang="fa-IR" sz="4000" b="1" dirty="0" smtClean="0">
                <a:solidFill>
                  <a:schemeClr val="bg1"/>
                </a:solidFill>
                <a:cs typeface="B Lotus" panose="00000400000000000000" pitchFamily="2" charset="-78"/>
              </a:rPr>
            </a:br>
            <a:r>
              <a:rPr lang="fa-IR" sz="4000" b="1" dirty="0" smtClean="0">
                <a:solidFill>
                  <a:schemeClr val="bg1"/>
                </a:solidFill>
                <a:cs typeface="B Lotus" panose="00000400000000000000" pitchFamily="2" charset="-78"/>
              </a:rPr>
              <a:t>5- 1-انتخاب گونۀ زبانی مناسب ازمیان گونه های گفتاری یا نوشتاری</a:t>
            </a:r>
            <a:br>
              <a:rPr lang="fa-IR" sz="4000" b="1" dirty="0" smtClean="0">
                <a:solidFill>
                  <a:schemeClr val="bg1"/>
                </a:solidFill>
                <a:cs typeface="B Lotus" panose="00000400000000000000" pitchFamily="2" charset="-78"/>
              </a:rPr>
            </a:br>
            <a:r>
              <a:rPr lang="fa-IR" sz="4000" b="1" dirty="0" smtClean="0">
                <a:solidFill>
                  <a:schemeClr val="bg1"/>
                </a:solidFill>
                <a:cs typeface="B Lotus" panose="00000400000000000000" pitchFamily="2" charset="-78"/>
              </a:rPr>
              <a:t>6-انتخاب گونۀ زبانی مناسب ازمیان گونه های اجتماعی زبان(زبان طبقات،شغل ها،زن ومرد،سن و...)</a:t>
            </a:r>
            <a:r>
              <a:rPr lang="fa-IR" sz="3200" dirty="0">
                <a:solidFill>
                  <a:schemeClr val="accent3">
                    <a:lumMod val="60000"/>
                    <a:lumOff val="40000"/>
                  </a:schemeClr>
                </a:solidFill>
              </a:rPr>
              <a:t/>
            </a:r>
            <a:br>
              <a:rPr lang="fa-IR" sz="3200" dirty="0">
                <a:solidFill>
                  <a:schemeClr val="accent3">
                    <a:lumMod val="60000"/>
                    <a:lumOff val="40000"/>
                  </a:schemeClr>
                </a:solidFill>
              </a:rPr>
            </a:br>
            <a:endParaRPr lang="fa-IR" sz="3200" dirty="0">
              <a:solidFill>
                <a:schemeClr val="accent3">
                  <a:lumMod val="60000"/>
                  <a:lumOff val="40000"/>
                </a:schemeClr>
              </a:solidFill>
            </a:endParaRPr>
          </a:p>
        </p:txBody>
      </p:sp>
    </p:spTree>
    <p:extLst>
      <p:ext uri="{BB962C8B-B14F-4D97-AF65-F5344CB8AC3E}">
        <p14:creationId xmlns:p14="http://schemas.microsoft.com/office/powerpoint/2010/main" val="10517865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0" y="0"/>
            <a:ext cx="12192000" cy="6858000"/>
          </a:xfrm>
        </p:spPr>
        <p:txBody>
          <a:bodyPr/>
          <a:lstStyle/>
          <a:p>
            <a:pPr algn="r" eaLnBrk="1" hangingPunct="1">
              <a:lnSpc>
                <a:spcPct val="150000"/>
              </a:lnSpc>
            </a:pPr>
            <a:r>
              <a:rPr lang="fa-IR" altLang="fa-IR" sz="2800" b="1" dirty="0">
                <a:solidFill>
                  <a:schemeClr val="bg1"/>
                </a:solidFill>
                <a:cs typeface="B Nazanin" panose="00000400000000000000" pitchFamily="2" charset="-78"/>
              </a:rPr>
              <a:t>7-انتخاب مناسبی ازعناصر وقواعد وساخت آوایی زبان فارسی به جهت  آموزش.</a:t>
            </a:r>
            <a:br>
              <a:rPr lang="fa-IR" altLang="fa-IR" sz="2800" b="1" dirty="0">
                <a:solidFill>
                  <a:schemeClr val="bg1"/>
                </a:solidFill>
                <a:cs typeface="B Nazanin" panose="00000400000000000000" pitchFamily="2" charset="-78"/>
              </a:rPr>
            </a:br>
            <a:r>
              <a:rPr lang="fa-IR" altLang="fa-IR" sz="2800" b="1" dirty="0">
                <a:solidFill>
                  <a:schemeClr val="bg1"/>
                </a:solidFill>
                <a:cs typeface="B Nazanin" panose="00000400000000000000" pitchFamily="2" charset="-78"/>
              </a:rPr>
              <a:t>8-انتخاب مناسبی ازعناصر وقواعد ساخت صرفی زبان فارسی به جهت آموزش</a:t>
            </a:r>
            <a:br>
              <a:rPr lang="fa-IR" altLang="fa-IR" sz="2800" b="1" dirty="0">
                <a:solidFill>
                  <a:schemeClr val="bg1"/>
                </a:solidFill>
                <a:cs typeface="B Nazanin" panose="00000400000000000000" pitchFamily="2" charset="-78"/>
              </a:rPr>
            </a:br>
            <a:r>
              <a:rPr lang="fa-IR" altLang="fa-IR" sz="2800" b="1" dirty="0">
                <a:solidFill>
                  <a:schemeClr val="bg1"/>
                </a:solidFill>
                <a:cs typeface="B Nazanin" panose="00000400000000000000" pitchFamily="2" charset="-78"/>
              </a:rPr>
              <a:t>9-انتخاب مناسبی ازعناصر وقواعد ساخت  نحوی زبان فارسی به جهت آموزش</a:t>
            </a:r>
            <a:br>
              <a:rPr lang="fa-IR" altLang="fa-IR" sz="2800" b="1" dirty="0">
                <a:solidFill>
                  <a:schemeClr val="bg1"/>
                </a:solidFill>
                <a:cs typeface="B Nazanin" panose="00000400000000000000" pitchFamily="2" charset="-78"/>
              </a:rPr>
            </a:br>
            <a:r>
              <a:rPr lang="fa-IR" altLang="fa-IR" sz="2800" b="1" dirty="0">
                <a:solidFill>
                  <a:schemeClr val="bg1"/>
                </a:solidFill>
                <a:cs typeface="B Nazanin" panose="00000400000000000000" pitchFamily="2" charset="-78"/>
              </a:rPr>
              <a:t>10-انتخاب مناسبی ازعناصر وقواعد ساخت  معنایی زبان فارسی به جهت آموزش.</a:t>
            </a:r>
            <a:br>
              <a:rPr lang="fa-IR" altLang="fa-IR" sz="2800" b="1" dirty="0">
                <a:solidFill>
                  <a:schemeClr val="bg1"/>
                </a:solidFill>
                <a:cs typeface="B Nazanin" panose="00000400000000000000" pitchFamily="2" charset="-78"/>
              </a:rPr>
            </a:br>
            <a:r>
              <a:rPr lang="fa-IR" altLang="fa-IR" sz="2800" b="1" dirty="0">
                <a:solidFill>
                  <a:schemeClr val="bg1"/>
                </a:solidFill>
                <a:cs typeface="B Nazanin" panose="00000400000000000000" pitchFamily="2" charset="-78"/>
              </a:rPr>
              <a:t>11-انتخاب آموزش جنبه هایی ازادبیات (شعر ونثر)زبان فارسی</a:t>
            </a:r>
            <a:r>
              <a:rPr lang="fa-IR" altLang="fa-IR" sz="2800" b="1" dirty="0" smtClean="0">
                <a:solidFill>
                  <a:schemeClr val="bg1"/>
                </a:solidFill>
                <a:cs typeface="B Nazanin" panose="00000400000000000000" pitchFamily="2" charset="-78"/>
              </a:rPr>
              <a:t>.</a:t>
            </a:r>
            <a:r>
              <a:rPr lang="fa-IR" altLang="fa-IR" sz="2800" b="1" dirty="0">
                <a:solidFill>
                  <a:schemeClr val="bg1"/>
                </a:solidFill>
                <a:cs typeface="B Nazanin" panose="00000400000000000000" pitchFamily="2" charset="-78"/>
              </a:rPr>
              <a:t/>
            </a:r>
            <a:br>
              <a:rPr lang="fa-IR" altLang="fa-IR" sz="2800" b="1" dirty="0">
                <a:solidFill>
                  <a:schemeClr val="bg1"/>
                </a:solidFill>
                <a:cs typeface="B Nazanin" panose="00000400000000000000" pitchFamily="2" charset="-78"/>
              </a:rPr>
            </a:br>
            <a:r>
              <a:rPr lang="fa-IR" altLang="fa-IR" sz="2800" b="1" dirty="0">
                <a:solidFill>
                  <a:schemeClr val="bg1"/>
                </a:solidFill>
                <a:cs typeface="B Nazanin" panose="00000400000000000000" pitchFamily="2" charset="-78"/>
              </a:rPr>
              <a:t>12-انتخاب مناسبی از مهارت های برقراری ارتباط شفاهی (مهارت های گوش دادن وسخن گفتن )به جهت آموزش</a:t>
            </a:r>
            <a:r>
              <a:rPr lang="fa-IR" altLang="fa-IR" sz="2800" b="1" dirty="0" smtClean="0">
                <a:solidFill>
                  <a:schemeClr val="bg1"/>
                </a:solidFill>
                <a:cs typeface="B Nazanin" panose="00000400000000000000" pitchFamily="2" charset="-78"/>
              </a:rPr>
              <a:t>.</a:t>
            </a:r>
            <a:r>
              <a:rPr lang="fa-IR" altLang="fa-IR" sz="2800" b="1" dirty="0">
                <a:solidFill>
                  <a:schemeClr val="bg1"/>
                </a:solidFill>
                <a:cs typeface="B Nazanin" panose="00000400000000000000" pitchFamily="2" charset="-78"/>
              </a:rPr>
              <a:t/>
            </a:r>
            <a:br>
              <a:rPr lang="fa-IR" altLang="fa-IR" sz="2800" b="1" dirty="0">
                <a:solidFill>
                  <a:schemeClr val="bg1"/>
                </a:solidFill>
                <a:cs typeface="B Nazanin" panose="00000400000000000000" pitchFamily="2" charset="-78"/>
              </a:rPr>
            </a:br>
            <a:r>
              <a:rPr lang="fa-IR" altLang="fa-IR" sz="2800" b="1" dirty="0">
                <a:solidFill>
                  <a:schemeClr val="bg1"/>
                </a:solidFill>
                <a:cs typeface="B Nazanin" panose="00000400000000000000" pitchFamily="2" charset="-78"/>
              </a:rPr>
              <a:t>13-انتخاب مناسبی ازمهارت های برقراری ارتباط مکتوب(مهارت های خواندن ونوشتن مانند املا وانشا</a:t>
            </a:r>
            <a:r>
              <a:rPr lang="fa-IR" altLang="fa-IR" sz="2800" b="1" dirty="0" smtClean="0">
                <a:solidFill>
                  <a:schemeClr val="bg1"/>
                </a:solidFill>
                <a:cs typeface="B Nazanin" panose="00000400000000000000" pitchFamily="2" charset="-78"/>
              </a:rPr>
              <a:t>).</a:t>
            </a:r>
            <a:endParaRPr lang="fa-IR" altLang="fa-IR" sz="2800" b="1" dirty="0">
              <a:solidFill>
                <a:schemeClr val="bg1"/>
              </a:solidFill>
              <a:cs typeface="B Nazanin" panose="00000400000000000000" pitchFamily="2" charset="-78"/>
            </a:endParaRPr>
          </a:p>
        </p:txBody>
      </p:sp>
    </p:spTree>
    <p:extLst>
      <p:ext uri="{BB962C8B-B14F-4D97-AF65-F5344CB8AC3E}">
        <p14:creationId xmlns:p14="http://schemas.microsoft.com/office/powerpoint/2010/main" val="13741998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2770"/>
                                        </p:tgtEl>
                                        <p:attrNameLst>
                                          <p:attrName>style.visibility</p:attrName>
                                        </p:attrNameLst>
                                      </p:cBhvr>
                                      <p:to>
                                        <p:strVal val="visible"/>
                                      </p:to>
                                    </p:set>
                                    <p:animEffect transition="in" filter="barn(inVertical)">
                                      <p:cBhvr>
                                        <p:cTn id="7" dur="500"/>
                                        <p:tgtEl>
                                          <p:spTgt spid="327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0"/>
            <a:ext cx="9144000" cy="971550"/>
          </a:xfrm>
        </p:spPr>
        <p:txBody>
          <a:bodyPr rtlCol="0"/>
          <a:lstStyle/>
          <a:p>
            <a:pPr>
              <a:defRPr/>
            </a:pPr>
            <a:r>
              <a:rPr lang="fa-IR" sz="3600" b="1" dirty="0">
                <a:solidFill>
                  <a:schemeClr val="accent3"/>
                </a:solidFill>
                <a:cs typeface="B Zar" pitchFamily="2" charset="-78"/>
              </a:rPr>
              <a:t>در دوره ی دبستان گونۀگفتاری مهم است یا نوشتاری؟</a:t>
            </a:r>
          </a:p>
        </p:txBody>
      </p:sp>
      <p:sp>
        <p:nvSpPr>
          <p:cNvPr id="3" name="Subtitle 2"/>
          <p:cNvSpPr>
            <a:spLocks noGrp="1"/>
          </p:cNvSpPr>
          <p:nvPr>
            <p:ph type="subTitle" idx="1"/>
          </p:nvPr>
        </p:nvSpPr>
        <p:spPr>
          <a:xfrm>
            <a:off x="1" y="1071564"/>
            <a:ext cx="12192000" cy="5786436"/>
          </a:xfrm>
        </p:spPr>
        <p:txBody>
          <a:bodyPr rtlCol="0">
            <a:normAutofit/>
          </a:bodyPr>
          <a:lstStyle/>
          <a:p>
            <a:pPr algn="r">
              <a:lnSpc>
                <a:spcPct val="150000"/>
              </a:lnSpc>
              <a:defRPr/>
            </a:pPr>
            <a:r>
              <a:rPr lang="fa-IR" sz="2800" b="1" dirty="0" smtClean="0">
                <a:solidFill>
                  <a:schemeClr val="accent2">
                    <a:lumMod val="20000"/>
                    <a:lumOff val="80000"/>
                  </a:schemeClr>
                </a:solidFill>
                <a:cs typeface="B Zar" pitchFamily="2" charset="-78"/>
              </a:rPr>
              <a:t> * درمهارت </a:t>
            </a:r>
            <a:r>
              <a:rPr lang="fa-IR" sz="2800" b="1" dirty="0">
                <a:solidFill>
                  <a:schemeClr val="accent2">
                    <a:lumMod val="20000"/>
                    <a:lumOff val="80000"/>
                  </a:schemeClr>
                </a:solidFill>
                <a:cs typeface="B Zar" pitchFamily="2" charset="-78"/>
              </a:rPr>
              <a:t>گوش دادن وسخن گفتن ؛باید بیشتر به گونه ی گفتاری وتا حدی به نوشتاری توجه کرد،زیرابایدمهارت گوش دادن به سخنرانیهای علمی وادبی را تاحدی به زبان نوشتاری نزدیک هستند نیز آموزش داد. درمهارت خواندن ونوشتن بیشترین تلاش باید برای آموزش گونه ی نوشتاری صرف شود.</a:t>
            </a:r>
          </a:p>
          <a:p>
            <a:pPr algn="r">
              <a:lnSpc>
                <a:spcPct val="150000"/>
              </a:lnSpc>
              <a:defRPr/>
            </a:pPr>
            <a:r>
              <a:rPr lang="fa-IR" b="1" i="1" dirty="0" smtClean="0">
                <a:solidFill>
                  <a:schemeClr val="accent2">
                    <a:lumMod val="20000"/>
                    <a:lumOff val="80000"/>
                  </a:schemeClr>
                </a:solidFill>
                <a:cs typeface="B Zar" pitchFamily="2" charset="-78"/>
              </a:rPr>
              <a:t> * نکته</a:t>
            </a:r>
            <a:r>
              <a:rPr lang="fa-IR" sz="2800" b="1" dirty="0">
                <a:solidFill>
                  <a:schemeClr val="accent2">
                    <a:lumMod val="20000"/>
                    <a:lumOff val="80000"/>
                  </a:schemeClr>
                </a:solidFill>
                <a:cs typeface="B Zar" pitchFamily="2" charset="-78"/>
              </a:rPr>
              <a:t>: سخن گفتن معلمان درکلاس درس نبایدتصنعی جلوه کندبلکه باید باهمان گونه گفتاری خودباشاگردان ارتباط برقرارکند.سعی کند از لهجه فارسی معیار استفاده کند واز سخن گفتن به لهجه محلی اجتناب نماید. </a:t>
            </a:r>
          </a:p>
        </p:txBody>
      </p:sp>
    </p:spTree>
    <p:extLst>
      <p:ext uri="{BB962C8B-B14F-4D97-AF65-F5344CB8AC3E}">
        <p14:creationId xmlns:p14="http://schemas.microsoft.com/office/powerpoint/2010/main" val="5808013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ctrTitle"/>
          </p:nvPr>
        </p:nvSpPr>
        <p:spPr>
          <a:xfrm>
            <a:off x="1262130" y="285751"/>
            <a:ext cx="10522038" cy="828675"/>
          </a:xfrm>
        </p:spPr>
        <p:txBody>
          <a:bodyPr/>
          <a:lstStyle/>
          <a:p>
            <a:pPr eaLnBrk="1" hangingPunct="1">
              <a:defRPr/>
            </a:pPr>
            <a:r>
              <a:rPr lang="fa-IR" altLang="fa-IR" sz="2900" b="1" dirty="0">
                <a:solidFill>
                  <a:srgbClr val="FF0000"/>
                </a:solidFill>
                <a:cs typeface="B Zar" panose="00000400000000000000" pitchFamily="2" charset="-78"/>
              </a:rPr>
              <a:t>مهمترین مسایل ساخت آوائی زبان فارسی دردوره ی دبستان کدامند</a:t>
            </a:r>
            <a:r>
              <a:rPr lang="fa-IR" altLang="fa-IR" sz="3200" b="1" dirty="0">
                <a:solidFill>
                  <a:srgbClr val="FF0000"/>
                </a:solidFill>
                <a:cs typeface="B Zar" panose="00000400000000000000" pitchFamily="2" charset="-78"/>
              </a:rPr>
              <a:t>؟</a:t>
            </a:r>
          </a:p>
        </p:txBody>
      </p:sp>
      <p:sp>
        <p:nvSpPr>
          <p:cNvPr id="39939" name="Subtitle 2"/>
          <p:cNvSpPr>
            <a:spLocks noGrp="1"/>
          </p:cNvSpPr>
          <p:nvPr>
            <p:ph type="subTitle" idx="1"/>
          </p:nvPr>
        </p:nvSpPr>
        <p:spPr>
          <a:xfrm>
            <a:off x="0" y="1071564"/>
            <a:ext cx="12192000" cy="5786437"/>
          </a:xfrm>
        </p:spPr>
        <p:txBody>
          <a:bodyPr>
            <a:normAutofit lnSpcReduction="10000"/>
          </a:bodyPr>
          <a:lstStyle/>
          <a:p>
            <a:pPr algn="r" eaLnBrk="1" hangingPunct="1">
              <a:lnSpc>
                <a:spcPct val="150000"/>
              </a:lnSpc>
              <a:buFont typeface="Wingdings 2" panose="05020102010507070707" pitchFamily="18" charset="2"/>
              <a:buNone/>
            </a:pPr>
            <a:r>
              <a:rPr lang="fa-IR" altLang="fa-IR" sz="3200" b="1" dirty="0">
                <a:solidFill>
                  <a:schemeClr val="accent2"/>
                </a:solidFill>
                <a:cs typeface="B Zar" panose="00000400000000000000" pitchFamily="2" charset="-78"/>
              </a:rPr>
              <a:t>زبان فارسی مانندزبانهای دیگر دارای پنج ساخت است</a:t>
            </a:r>
            <a:r>
              <a:rPr lang="fa-IR" altLang="fa-IR" sz="3200" b="1" dirty="0" smtClean="0">
                <a:solidFill>
                  <a:schemeClr val="accent2"/>
                </a:solidFill>
                <a:cs typeface="B Zar" panose="00000400000000000000" pitchFamily="2" charset="-78"/>
              </a:rPr>
              <a:t>:</a:t>
            </a:r>
            <a:endParaRPr lang="fa-IR" altLang="fa-IR" sz="3600" b="1" dirty="0" smtClean="0">
              <a:solidFill>
                <a:schemeClr val="accent2"/>
              </a:solidFill>
              <a:cs typeface="B Zar" panose="00000400000000000000" pitchFamily="2" charset="-78"/>
            </a:endParaRPr>
          </a:p>
          <a:p>
            <a:pPr algn="r" eaLnBrk="1" hangingPunct="1">
              <a:lnSpc>
                <a:spcPct val="150000"/>
              </a:lnSpc>
              <a:buFont typeface="Wingdings 2" panose="05020102010507070707" pitchFamily="18" charset="2"/>
              <a:buNone/>
            </a:pPr>
            <a:r>
              <a:rPr lang="fa-IR" altLang="fa-IR" sz="3600" b="1" dirty="0" smtClean="0">
                <a:solidFill>
                  <a:schemeClr val="accent2"/>
                </a:solidFill>
                <a:cs typeface="B Zar" panose="00000400000000000000" pitchFamily="2" charset="-78"/>
              </a:rPr>
              <a:t>1- ساخت آوایی</a:t>
            </a:r>
          </a:p>
          <a:p>
            <a:pPr algn="r" eaLnBrk="1" hangingPunct="1">
              <a:lnSpc>
                <a:spcPct val="150000"/>
              </a:lnSpc>
              <a:buFont typeface="Wingdings 2" panose="05020102010507070707" pitchFamily="18" charset="2"/>
              <a:buNone/>
            </a:pPr>
            <a:r>
              <a:rPr lang="fa-IR" altLang="fa-IR" sz="3600" b="1" dirty="0" smtClean="0">
                <a:solidFill>
                  <a:schemeClr val="accent2"/>
                </a:solidFill>
                <a:cs typeface="B Zar" panose="00000400000000000000" pitchFamily="2" charset="-78"/>
              </a:rPr>
              <a:t>2- ساخت </a:t>
            </a:r>
            <a:r>
              <a:rPr lang="fa-IR" altLang="fa-IR" sz="3600" b="1" dirty="0">
                <a:solidFill>
                  <a:schemeClr val="accent2"/>
                </a:solidFill>
                <a:cs typeface="B Zar" panose="00000400000000000000" pitchFamily="2" charset="-78"/>
              </a:rPr>
              <a:t>واژه</a:t>
            </a:r>
          </a:p>
          <a:p>
            <a:pPr algn="r" eaLnBrk="1" hangingPunct="1">
              <a:lnSpc>
                <a:spcPct val="150000"/>
              </a:lnSpc>
              <a:buFont typeface="Wingdings 2" panose="05020102010507070707" pitchFamily="18" charset="2"/>
              <a:buNone/>
            </a:pPr>
            <a:r>
              <a:rPr lang="fa-IR" altLang="fa-IR" sz="3600" b="1" dirty="0" smtClean="0">
                <a:solidFill>
                  <a:schemeClr val="accent2"/>
                </a:solidFill>
                <a:cs typeface="B Zar" panose="00000400000000000000" pitchFamily="2" charset="-78"/>
              </a:rPr>
              <a:t>3- ساخت </a:t>
            </a:r>
            <a:r>
              <a:rPr lang="fa-IR" altLang="fa-IR" sz="3600" b="1" dirty="0">
                <a:solidFill>
                  <a:schemeClr val="accent2"/>
                </a:solidFill>
                <a:cs typeface="B Zar" panose="00000400000000000000" pitchFamily="2" charset="-78"/>
              </a:rPr>
              <a:t>جمله</a:t>
            </a:r>
          </a:p>
          <a:p>
            <a:pPr algn="r" eaLnBrk="1" hangingPunct="1">
              <a:lnSpc>
                <a:spcPct val="150000"/>
              </a:lnSpc>
              <a:buFont typeface="Wingdings 2" panose="05020102010507070707" pitchFamily="18" charset="2"/>
              <a:buNone/>
            </a:pPr>
            <a:r>
              <a:rPr lang="fa-IR" altLang="fa-IR" sz="3600" b="1" dirty="0" smtClean="0">
                <a:solidFill>
                  <a:schemeClr val="accent2"/>
                </a:solidFill>
                <a:cs typeface="B Zar" panose="00000400000000000000" pitchFamily="2" charset="-78"/>
              </a:rPr>
              <a:t>4- ساخت </a:t>
            </a:r>
            <a:r>
              <a:rPr lang="fa-IR" altLang="fa-IR" sz="3600" b="1" dirty="0">
                <a:solidFill>
                  <a:schemeClr val="accent2"/>
                </a:solidFill>
                <a:cs typeface="B Zar" panose="00000400000000000000" pitchFamily="2" charset="-78"/>
              </a:rPr>
              <a:t>متن </a:t>
            </a:r>
          </a:p>
          <a:p>
            <a:pPr algn="r" eaLnBrk="1" hangingPunct="1">
              <a:lnSpc>
                <a:spcPct val="150000"/>
              </a:lnSpc>
              <a:buFont typeface="Wingdings 2" panose="05020102010507070707" pitchFamily="18" charset="2"/>
              <a:buNone/>
            </a:pPr>
            <a:r>
              <a:rPr lang="fa-IR" altLang="fa-IR" sz="3600" b="1" dirty="0" smtClean="0">
                <a:solidFill>
                  <a:schemeClr val="accent2"/>
                </a:solidFill>
                <a:cs typeface="B Zar" panose="00000400000000000000" pitchFamily="2" charset="-78"/>
              </a:rPr>
              <a:t>5- ساخت </a:t>
            </a:r>
            <a:r>
              <a:rPr lang="fa-IR" altLang="fa-IR" sz="3600" b="1" dirty="0">
                <a:solidFill>
                  <a:schemeClr val="accent2"/>
                </a:solidFill>
                <a:cs typeface="B Zar" panose="00000400000000000000" pitchFamily="2" charset="-78"/>
              </a:rPr>
              <a:t>معنایی</a:t>
            </a:r>
          </a:p>
        </p:txBody>
      </p:sp>
    </p:spTree>
    <p:extLst>
      <p:ext uri="{BB962C8B-B14F-4D97-AF65-F5344CB8AC3E}">
        <p14:creationId xmlns:p14="http://schemas.microsoft.com/office/powerpoint/2010/main" val="10885786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9939">
                                            <p:txEl>
                                              <p:pRg st="0" end="0"/>
                                            </p:txEl>
                                          </p:spTgt>
                                        </p:tgtEl>
                                        <p:attrNameLst>
                                          <p:attrName>style.visibility</p:attrName>
                                        </p:attrNameLst>
                                      </p:cBhvr>
                                      <p:to>
                                        <p:strVal val="visible"/>
                                      </p:to>
                                    </p:set>
                                    <p:animEffect transition="in" filter="fade">
                                      <p:cBhvr>
                                        <p:cTn id="7" dur="500"/>
                                        <p:tgtEl>
                                          <p:spTgt spid="39939">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9939">
                                            <p:txEl>
                                              <p:pRg st="1" end="1"/>
                                            </p:txEl>
                                          </p:spTgt>
                                        </p:tgtEl>
                                        <p:attrNameLst>
                                          <p:attrName>style.visibility</p:attrName>
                                        </p:attrNameLst>
                                      </p:cBhvr>
                                      <p:to>
                                        <p:strVal val="visible"/>
                                      </p:to>
                                    </p:set>
                                    <p:animEffect transition="in" filter="fade">
                                      <p:cBhvr>
                                        <p:cTn id="10" dur="500"/>
                                        <p:tgtEl>
                                          <p:spTgt spid="39939">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9939">
                                            <p:txEl>
                                              <p:pRg st="2" end="2"/>
                                            </p:txEl>
                                          </p:spTgt>
                                        </p:tgtEl>
                                        <p:attrNameLst>
                                          <p:attrName>style.visibility</p:attrName>
                                        </p:attrNameLst>
                                      </p:cBhvr>
                                      <p:to>
                                        <p:strVal val="visible"/>
                                      </p:to>
                                    </p:set>
                                    <p:animEffect transition="in" filter="fade">
                                      <p:cBhvr>
                                        <p:cTn id="13" dur="500"/>
                                        <p:tgtEl>
                                          <p:spTgt spid="39939">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9939">
                                            <p:txEl>
                                              <p:pRg st="3" end="3"/>
                                            </p:txEl>
                                          </p:spTgt>
                                        </p:tgtEl>
                                        <p:attrNameLst>
                                          <p:attrName>style.visibility</p:attrName>
                                        </p:attrNameLst>
                                      </p:cBhvr>
                                      <p:to>
                                        <p:strVal val="visible"/>
                                      </p:to>
                                    </p:set>
                                    <p:animEffect transition="in" filter="fade">
                                      <p:cBhvr>
                                        <p:cTn id="16" dur="500"/>
                                        <p:tgtEl>
                                          <p:spTgt spid="39939">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9939">
                                            <p:txEl>
                                              <p:pRg st="4" end="4"/>
                                            </p:txEl>
                                          </p:spTgt>
                                        </p:tgtEl>
                                        <p:attrNameLst>
                                          <p:attrName>style.visibility</p:attrName>
                                        </p:attrNameLst>
                                      </p:cBhvr>
                                      <p:to>
                                        <p:strVal val="visible"/>
                                      </p:to>
                                    </p:set>
                                    <p:animEffect transition="in" filter="fade">
                                      <p:cBhvr>
                                        <p:cTn id="19" dur="500"/>
                                        <p:tgtEl>
                                          <p:spTgt spid="39939">
                                            <p:txEl>
                                              <p:pRg st="4" end="4"/>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9939">
                                            <p:txEl>
                                              <p:pRg st="5" end="5"/>
                                            </p:txEl>
                                          </p:spTgt>
                                        </p:tgtEl>
                                        <p:attrNameLst>
                                          <p:attrName>style.visibility</p:attrName>
                                        </p:attrNameLst>
                                      </p:cBhvr>
                                      <p:to>
                                        <p:strVal val="visible"/>
                                      </p:to>
                                    </p:set>
                                    <p:animEffect transition="in" filter="fade">
                                      <p:cBhvr>
                                        <p:cTn id="22" dur="500"/>
                                        <p:tgtEl>
                                          <p:spTgt spid="3993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9" grpId="0" build="p"/>
    </p:bld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408</TotalTime>
  <Words>1364</Words>
  <Application>Microsoft Office PowerPoint</Application>
  <PresentationFormat>Widescreen</PresentationFormat>
  <Paragraphs>96</Paragraphs>
  <Slides>21</Slides>
  <Notes>0</Notes>
  <HiddenSlides>0</HiddenSlides>
  <MMClips>0</MMClips>
  <ScaleCrop>false</ScaleCrop>
  <HeadingPairs>
    <vt:vector size="6" baseType="variant">
      <vt:variant>
        <vt:lpstr>Fonts Used</vt:lpstr>
      </vt:variant>
      <vt:variant>
        <vt:i4>14</vt:i4>
      </vt:variant>
      <vt:variant>
        <vt:lpstr>Theme</vt:lpstr>
      </vt:variant>
      <vt:variant>
        <vt:i4>1</vt:i4>
      </vt:variant>
      <vt:variant>
        <vt:lpstr>Slide Titles</vt:lpstr>
      </vt:variant>
      <vt:variant>
        <vt:i4>21</vt:i4>
      </vt:variant>
    </vt:vector>
  </HeadingPairs>
  <TitlesOfParts>
    <vt:vector size="36" baseType="lpstr">
      <vt:lpstr>ArtScript</vt:lpstr>
      <vt:lpstr>B Arash</vt:lpstr>
      <vt:lpstr>B Badr</vt:lpstr>
      <vt:lpstr>B Compset</vt:lpstr>
      <vt:lpstr>B Kourosh</vt:lpstr>
      <vt:lpstr>B Lotus</vt:lpstr>
      <vt:lpstr>B Nazanin</vt:lpstr>
      <vt:lpstr>B Roya</vt:lpstr>
      <vt:lpstr>B Zar</vt:lpstr>
      <vt:lpstr>Badr</vt:lpstr>
      <vt:lpstr>Century Gothic</vt:lpstr>
      <vt:lpstr>Tahoma</vt:lpstr>
      <vt:lpstr>Wingdings 2</vt:lpstr>
      <vt:lpstr>Wingdings 3</vt:lpstr>
      <vt:lpstr>Slice</vt:lpstr>
      <vt:lpstr>  روش تدریس زبان فارسی  (در دوره دبستان)     فصل دوم : عناصر و قواعد سازنده زبان فارسی معیار</vt:lpstr>
      <vt:lpstr>زبان چیست؟</vt:lpstr>
      <vt:lpstr>ویژگی های کلی زبان:</vt:lpstr>
      <vt:lpstr>ما با دو نوع «دانش زبانی» روبروهستیم:</vt:lpstr>
      <vt:lpstr>کدامیک ازجنبه های زبان فارسی دردورۀ ابتدایی آموزش داده می شود؟</vt:lpstr>
      <vt:lpstr>1-انتخاب گونۀ زبانی مناسب ازمیان گونه های تاریخی زبان(فارسی باستان-میانه –معاصر)  2-انتخاب گونۀ زبانی مناسب ازمیان جغرافیایی (لهجه) 3-انتخاب گونۀ زبانی مناسب ازمیان گونه های سبکی(رسمی،غیررسمی،دوستانه) 4-انتخاب گونۀ زبانی مناسب ازمیان گونه های سیاق سخن(علمی ،ادبی،سیاسی و...) 5- 1-انتخاب گونۀ زبانی مناسب ازمیان گونه های گفتاری یا نوشتاری 6-انتخاب گونۀ زبانی مناسب ازمیان گونه های اجتماعی زبان(زبان طبقات،شغل ها،زن ومرد،سن و...) </vt:lpstr>
      <vt:lpstr>7-انتخاب مناسبی ازعناصر وقواعد وساخت آوایی زبان فارسی به جهت  آموزش. 8-انتخاب مناسبی ازعناصر وقواعد ساخت صرفی زبان فارسی به جهت آموزش 9-انتخاب مناسبی ازعناصر وقواعد ساخت  نحوی زبان فارسی به جهت آموزش 10-انتخاب مناسبی ازعناصر وقواعد ساخت  معنایی زبان فارسی به جهت آموزش. 11-انتخاب آموزش جنبه هایی ازادبیات (شعر ونثر)زبان فارسی. 12-انتخاب مناسبی از مهارت های برقراری ارتباط شفاهی (مهارت های گوش دادن وسخن گفتن )به جهت آموزش. 13-انتخاب مناسبی ازمهارت های برقراری ارتباط مکتوب(مهارت های خواندن ونوشتن مانند املا وانشا).</vt:lpstr>
      <vt:lpstr>در دوره ی دبستان گونۀگفتاری مهم است یا نوشتاری؟</vt:lpstr>
      <vt:lpstr>مهمترین مسایل ساخت آوائی زبان فارسی دردوره ی دبستان کدامند؟</vt:lpstr>
      <vt:lpstr>صامت های زبان فارسی:</vt:lpstr>
      <vt:lpstr>PowerPoint Presentation</vt:lpstr>
      <vt:lpstr>مصوت های زبان فارسی:</vt:lpstr>
      <vt:lpstr>فرایند تولید ناقص (پدیدۀ تشدید)درزبان فارسی:</vt:lpstr>
      <vt:lpstr>هجا (بخش)وساخت آن درزبان فارسی:</vt:lpstr>
      <vt:lpstr>فرایندهای واجی (آوایی) زبان فارسی:</vt:lpstr>
      <vt:lpstr>فرایند های آوایی- صرفی که دربروز مشکلات یادگیری خواندن ونوشتن به ویژه املا ی دانش آموزان نقش دارند عبارتند از:</vt:lpstr>
      <vt:lpstr>ساخت متن زبان فارسی معیار: متن به ساخت زبانی بالاتر از جمله اطلاق می‌شود. مطالب فراتر از جمله را می‌توان متن محسوب کرد، مثل پاراگراف، مقاله، داستان، گفت و گو، آگهی و ...  * انسجام متن:  متن عبارت است از یک یا چند جمله که دارای معنا (پیام) باشد. ولی واضح است که به طور متوالی کنار هم قرار گرفته باشند تشکیل متن نمی‌دهند.  * عوامل انسجام متن: عوامل انسجام متنی به سه دسته تقسیم می‌شوند:  الف) انسجام دستوری که عبارت است از ارجاع و حذف؛ ب) انسجام لغوی که عبارت است از تکرار و همایش؛  ج) انسجام معنایی و منطقی جمله‌ها که عبارت است از عناصر افزایشی، زمانی، توضیحی، تناوبی، علّی، نقیضی، شرطی، تحقیقی، امتیازی و تطبیقی.</vt:lpstr>
      <vt:lpstr>ساخت معنایی زبان فارسی معیار: برای تولید و درک جمله‌ها، علاوه بر معنای تک تک واژگان بایست به روابط معنایی این واژه‌ها در ساخت جمله توجه نمود. یکی از مهم‌ترین روابط میان واژگان و عبارات زبان عبارت از «روابط مفهومی» است که خود در دو حوزه؛ 1- روابط مفهومی واژگانی  2- روابط مفهومی جمله‌ای قرار می‌گیرد.   * روابط مفهومی واژگانی: اگر روابط مفهومی در سطح واژه‌ها مطرح باشد، به آن روابط مفهومی واژگانی می‌گویند.   </vt:lpstr>
      <vt:lpstr>* روابط مفهومی واژگانی در چهارحوزه مطرح می‌شود: 1- هم معنایی یا ترادف. 2- تضاد معنایی: الف) تضاد دو عضوی. ب) تضاد معکوس. ج) تضاد مدرّج. 3- همنامی (تشابه): واژگانی که دارای شکلی یکسان اما معنای متفاوت باشند. مانند:                   شیر جنگل                        شیر      شیر خوردنی                                  شیر آب 4- چند معنایی : واژه‌هایی که بیش از یک معنا را القاء می‌کنند. مثل؛ جفت که معنی الف) دو عدد. ب)  زن و شوهر. ج) نر و ماده و... می‌دهد. </vt:lpstr>
      <vt:lpstr>5- شمول معنایی: شمول معنایی رابطه‌ای است که بین عناصر واژگانی «خاص» و «عامم برقرار است. در این رابطه گستره مفهوم یکی از واژه‌ها گستره مفهوم واژه‌ای دیگر را دربرمی‌گیرد. مانند رابطه میان مفهوم «ورزش» با واژه « فوتبال».  * روابط مفهومی جمله‌ای: علاوه بر روابط مفهومی که بین کلمات برقرار است بین مفاهیم جمله‌ها نیز روابطی وجود دارد که مهمترین آنها عبارتنداز: تاویل، تضمن، انکار.  1- تأویل معنایی: بیان یک مفهوم به وسیله دو یا چند جمله متفاوت را تأویل می‌گویند. مانند: الف) سگ دشمن گربه است.         ب) دشمن گربه سگ است.          ج) سگ است که با گربه دشمن است.</vt:lpstr>
      <vt:lpstr>2- تضمن: چنانچه بین جمله‌ها رابطه شمول معنایی برقرار باشد، آن رابطه را «تضمن» می‌نامیم. مثلاً مفهوم جمله « دوست علی دیروز دو گل به ثمر رساند» دربردارنده مفاهیم ذیل است:    1- علی یک دوست دارد.   2- دوست علی فوتبال بازی می‌کند.   3- دوست علی پسر است. 3- انکار: اگر بین دو جمله تضاد مفهومی برقرار باشد، آن را «انکار» گویند.  الف) احمد متأهل است.                   ب) احمد مجرد است.</vt:lpstr>
    </vt:vector>
  </TitlesOfParts>
  <Company>Win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peyman</dc:creator>
  <cp:lastModifiedBy>Bamdadi</cp:lastModifiedBy>
  <cp:revision>78</cp:revision>
  <dcterms:created xsi:type="dcterms:W3CDTF">2020-04-14T08:01:58Z</dcterms:created>
  <dcterms:modified xsi:type="dcterms:W3CDTF">2020-04-15T13:42:15Z</dcterms:modified>
</cp:coreProperties>
</file>