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4" r:id="rId1"/>
  </p:sldMasterIdLst>
  <p:sldIdLst>
    <p:sldId id="295" r:id="rId2"/>
    <p:sldId id="294" r:id="rId3"/>
    <p:sldId id="298" r:id="rId4"/>
    <p:sldId id="296" r:id="rId5"/>
    <p:sldId id="299" r:id="rId6"/>
    <p:sldId id="258" r:id="rId7"/>
    <p:sldId id="300" r:id="rId8"/>
    <p:sldId id="301" r:id="rId9"/>
    <p:sldId id="260" r:id="rId10"/>
    <p:sldId id="303" r:id="rId11"/>
    <p:sldId id="302" r:id="rId12"/>
    <p:sldId id="259" r:id="rId13"/>
    <p:sldId id="304" r:id="rId14"/>
    <p:sldId id="305" r:id="rId15"/>
    <p:sldId id="270" r:id="rId16"/>
    <p:sldId id="271" r:id="rId17"/>
    <p:sldId id="306" r:id="rId18"/>
    <p:sldId id="269" r:id="rId19"/>
    <p:sldId id="307" r:id="rId20"/>
    <p:sldId id="264" r:id="rId21"/>
    <p:sldId id="308" r:id="rId22"/>
    <p:sldId id="265" r:id="rId23"/>
    <p:sldId id="310" r:id="rId24"/>
    <p:sldId id="309" r:id="rId25"/>
    <p:sldId id="311" r:id="rId26"/>
    <p:sldId id="312" r:id="rId27"/>
    <p:sldId id="313" r:id="rId28"/>
    <p:sldId id="314" r:id="rId29"/>
    <p:sldId id="315" r:id="rId30"/>
    <p:sldId id="316" r:id="rId31"/>
    <p:sldId id="317" r:id="rId32"/>
    <p:sldId id="318" r:id="rId33"/>
    <p:sldId id="319" r:id="rId34"/>
    <p:sldId id="320" r:id="rId35"/>
    <p:sldId id="321" r:id="rId36"/>
    <p:sldId id="322" r:id="rId37"/>
    <p:sldId id="323" r:id="rId38"/>
    <p:sldId id="324" r:id="rId39"/>
    <p:sldId id="325" r:id="rId40"/>
    <p:sldId id="326" r:id="rId41"/>
    <p:sldId id="327" r:id="rId42"/>
    <p:sldId id="328" r:id="rId43"/>
    <p:sldId id="329" r:id="rId44"/>
    <p:sldId id="330" r:id="rId45"/>
    <p:sldId id="331" r:id="rId46"/>
    <p:sldId id="332" r:id="rId47"/>
    <p:sldId id="333" r:id="rId48"/>
    <p:sldId id="334" r:id="rId49"/>
    <p:sldId id="335" r:id="rId50"/>
    <p:sldId id="336" r:id="rId51"/>
    <p:sldId id="337" r:id="rId52"/>
    <p:sldId id="338" r:id="rId53"/>
    <p:sldId id="339" r:id="rId54"/>
    <p:sldId id="340" r:id="rId55"/>
    <p:sldId id="341" r:id="rId56"/>
    <p:sldId id="342" r:id="rId57"/>
    <p:sldId id="344" r:id="rId58"/>
    <p:sldId id="343" r:id="rId59"/>
    <p:sldId id="345" r:id="rId60"/>
    <p:sldId id="346"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69BA"/>
    <a:srgbClr val="08E9EE"/>
    <a:srgbClr val="1ECEE0"/>
    <a:srgbClr val="FF0066"/>
    <a:srgbClr val="FF9900"/>
    <a:srgbClr val="FFC715"/>
    <a:srgbClr val="AE22B1"/>
    <a:srgbClr val="00FF00"/>
    <a:srgbClr val="FFFF00"/>
    <a:srgbClr val="06B6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91FF349-898B-4139-8D89-015D04F12CC3}"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3405930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1FF349-898B-4139-8D89-015D04F12CC3}"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127655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1FF349-898B-4139-8D89-015D04F12CC3}"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473C1-8C4B-4A16-A680-82BD690F8B9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05883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1FF349-898B-4139-8D89-015D04F12CC3}"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1461297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1FF349-898B-4139-8D89-015D04F12CC3}"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473C1-8C4B-4A16-A680-82BD690F8B9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101504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1FF349-898B-4139-8D89-015D04F12CC3}"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3072558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1FF349-898B-4139-8D89-015D04F12CC3}"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4260983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1FF349-898B-4139-8D89-015D04F12CC3}"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1613928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1FF349-898B-4139-8D89-015D04F12CC3}"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3351623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1FF349-898B-4139-8D89-015D04F12CC3}"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3844496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91FF349-898B-4139-8D89-015D04F12CC3}"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425146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1FF349-898B-4139-8D89-015D04F12CC3}" type="datetimeFigureOut">
              <a:rPr lang="en-US" smtClean="0"/>
              <a:t>4/11/2020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3020369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91FF349-898B-4139-8D89-015D04F12CC3}" type="datetimeFigureOut">
              <a:rPr lang="en-US" smtClean="0"/>
              <a:t>4/11/2020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453709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1FF349-898B-4139-8D89-015D04F12CC3}" type="datetimeFigureOut">
              <a:rPr lang="en-US" smtClean="0"/>
              <a:t>4/11/2020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2527216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1FF349-898B-4139-8D89-015D04F12CC3}"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E473C1-8C4B-4A16-A680-82BD690F8B9D}" type="slidenum">
              <a:rPr lang="en-US" smtClean="0"/>
              <a:t>‹#›</a:t>
            </a:fld>
            <a:endParaRPr lang="en-US"/>
          </a:p>
        </p:txBody>
      </p:sp>
    </p:spTree>
    <p:extLst>
      <p:ext uri="{BB962C8B-B14F-4D97-AF65-F5344CB8AC3E}">
        <p14:creationId xmlns:p14="http://schemas.microsoft.com/office/powerpoint/2010/main" val="3742217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E473C1-8C4B-4A16-A680-82BD690F8B9D}" type="slidenum">
              <a:rPr lang="en-US" smtClean="0"/>
              <a:t>‹#›</a:t>
            </a:fld>
            <a:endParaRPr lang="en-US"/>
          </a:p>
        </p:txBody>
      </p:sp>
      <p:sp>
        <p:nvSpPr>
          <p:cNvPr id="5" name="Date Placeholder 4"/>
          <p:cNvSpPr>
            <a:spLocks noGrp="1"/>
          </p:cNvSpPr>
          <p:nvPr>
            <p:ph type="dt" sz="half" idx="10"/>
          </p:nvPr>
        </p:nvSpPr>
        <p:spPr/>
        <p:txBody>
          <a:bodyPr/>
          <a:lstStyle/>
          <a:p>
            <a:fld id="{891FF349-898B-4139-8D89-015D04F12CC3}" type="datetimeFigureOut">
              <a:rPr lang="en-US" smtClean="0"/>
              <a:t>4/11/2020</a:t>
            </a:fld>
            <a:endParaRPr lang="en-US"/>
          </a:p>
        </p:txBody>
      </p:sp>
    </p:spTree>
    <p:extLst>
      <p:ext uri="{BB962C8B-B14F-4D97-AF65-F5344CB8AC3E}">
        <p14:creationId xmlns:p14="http://schemas.microsoft.com/office/powerpoint/2010/main" val="213904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91FF349-898B-4139-8D89-015D04F12CC3}" type="datetimeFigureOut">
              <a:rPr lang="en-US" smtClean="0"/>
              <a:t>4/11/2020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2E473C1-8C4B-4A16-A680-82BD690F8B9D}" type="slidenum">
              <a:rPr lang="en-US" smtClean="0"/>
              <a:t>‹#›</a:t>
            </a:fld>
            <a:endParaRPr lang="en-US"/>
          </a:p>
        </p:txBody>
      </p:sp>
    </p:spTree>
    <p:extLst>
      <p:ext uri="{BB962C8B-B14F-4D97-AF65-F5344CB8AC3E}">
        <p14:creationId xmlns:p14="http://schemas.microsoft.com/office/powerpoint/2010/main" val="2707908727"/>
      </p:ext>
    </p:extLst>
  </p:cSld>
  <p:clrMap bg1="lt1" tx1="dk1" bg2="lt2" tx2="dk2" accent1="accent1" accent2="accent2" accent3="accent3" accent4="accent4" accent5="accent5" accent6="accent6" hlink="hlink" folHlink="folHlink"/>
  <p:sldLayoutIdLst>
    <p:sldLayoutId id="2147484125" r:id="rId1"/>
    <p:sldLayoutId id="2147484126" r:id="rId2"/>
    <p:sldLayoutId id="2147484127" r:id="rId3"/>
    <p:sldLayoutId id="2147484128" r:id="rId4"/>
    <p:sldLayoutId id="2147484129" r:id="rId5"/>
    <p:sldLayoutId id="2147484130" r:id="rId6"/>
    <p:sldLayoutId id="2147484131" r:id="rId7"/>
    <p:sldLayoutId id="2147484132" r:id="rId8"/>
    <p:sldLayoutId id="2147484133" r:id="rId9"/>
    <p:sldLayoutId id="2147484134" r:id="rId10"/>
    <p:sldLayoutId id="2147484135" r:id="rId11"/>
    <p:sldLayoutId id="2147484136" r:id="rId12"/>
    <p:sldLayoutId id="2147484137" r:id="rId13"/>
    <p:sldLayoutId id="2147484138" r:id="rId14"/>
    <p:sldLayoutId id="2147484139" r:id="rId15"/>
    <p:sldLayoutId id="214748414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2.xml"/><Relationship Id="rId4" Type="http://schemas.openxmlformats.org/officeDocument/2006/relationships/image" Target="../media/image4.jp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9618" y="2825087"/>
            <a:ext cx="6408871" cy="3568891"/>
          </a:xfrm>
          <a:prstGeom prst="rect">
            <a:avLst/>
          </a:prstGeom>
        </p:spPr>
      </p:pic>
      <p:sp>
        <p:nvSpPr>
          <p:cNvPr id="3" name="Title 6"/>
          <p:cNvSpPr txBox="1">
            <a:spLocks/>
          </p:cNvSpPr>
          <p:nvPr/>
        </p:nvSpPr>
        <p:spPr>
          <a:xfrm>
            <a:off x="518615" y="150126"/>
            <a:ext cx="8761863" cy="3016156"/>
          </a:xfrm>
          <a:prstGeom prst="rect">
            <a:avLst/>
          </a:prstGeom>
        </p:spPr>
        <p:txBody>
          <a:bodyPr>
            <a:normAutofit fontScale="8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a-IR" sz="1800" b="1" dirty="0" smtClean="0">
                <a:solidFill>
                  <a:srgbClr val="0070C0"/>
                </a:solidFill>
                <a:cs typeface="B Titr" panose="00000700000000000000" pitchFamily="2" charset="-78"/>
              </a:rPr>
              <a:t>دانشگاه فرهنگیان </a:t>
            </a:r>
          </a:p>
          <a:p>
            <a:pPr algn="ctr"/>
            <a:r>
              <a:rPr lang="fa-IR" sz="1800" b="1" dirty="0">
                <a:solidFill>
                  <a:srgbClr val="0070C0"/>
                </a:solidFill>
                <a:cs typeface="B Titr" panose="00000700000000000000" pitchFamily="2" charset="-78"/>
              </a:rPr>
              <a:t> </a:t>
            </a:r>
            <a:endParaRPr lang="en-US" sz="1800" b="1" dirty="0" smtClean="0">
              <a:solidFill>
                <a:srgbClr val="0070C0"/>
              </a:solidFill>
              <a:cs typeface="B Titr" panose="00000700000000000000" pitchFamily="2" charset="-78"/>
            </a:endParaRPr>
          </a:p>
          <a:p>
            <a:pPr algn="ctr"/>
            <a:r>
              <a:rPr lang="fa-IR" sz="1800" b="1" dirty="0" smtClean="0">
                <a:solidFill>
                  <a:srgbClr val="0070C0"/>
                </a:solidFill>
                <a:cs typeface="B Titr" panose="00000700000000000000" pitchFamily="2" charset="-78"/>
              </a:rPr>
              <a:t>پردیس علامه امینی تبریز</a:t>
            </a:r>
          </a:p>
          <a:p>
            <a:pPr algn="ctr"/>
            <a:endParaRPr lang="fa-IR" sz="1800" b="1" dirty="0" smtClean="0">
              <a:solidFill>
                <a:srgbClr val="0070C0"/>
              </a:solidFill>
              <a:cs typeface="B Titr" panose="00000700000000000000" pitchFamily="2" charset="-78"/>
            </a:endParaRPr>
          </a:p>
          <a:p>
            <a:pPr algn="ctr"/>
            <a:endParaRPr lang="fa-IR" sz="1800" b="1" dirty="0">
              <a:solidFill>
                <a:srgbClr val="0070C0"/>
              </a:solidFill>
              <a:cs typeface="B Titr" panose="00000700000000000000" pitchFamily="2" charset="-78"/>
            </a:endParaRPr>
          </a:p>
          <a:p>
            <a:pPr algn="ctr"/>
            <a:r>
              <a:rPr lang="fa-IR" sz="1800" b="1" dirty="0" smtClean="0">
                <a:solidFill>
                  <a:srgbClr val="0070C0"/>
                </a:solidFill>
                <a:cs typeface="B Titr" panose="00000700000000000000" pitchFamily="2" charset="-78"/>
              </a:rPr>
              <a:t>عنوان درس:</a:t>
            </a:r>
          </a:p>
          <a:p>
            <a:pPr algn="ctr"/>
            <a:endParaRPr lang="en-US" sz="1800" b="1" dirty="0" smtClean="0">
              <a:solidFill>
                <a:srgbClr val="0070C0"/>
              </a:solidFill>
              <a:cs typeface="B Titr" panose="00000700000000000000" pitchFamily="2" charset="-78"/>
            </a:endParaRPr>
          </a:p>
          <a:p>
            <a:pPr algn="ctr"/>
            <a:r>
              <a:rPr lang="fa-IR" sz="3500" b="1" dirty="0" smtClean="0">
                <a:solidFill>
                  <a:srgbClr val="0070C0"/>
                </a:solidFill>
                <a:cs typeface="B Titr" panose="00000700000000000000" pitchFamily="2" charset="-78"/>
              </a:rPr>
              <a:t>روش های اصلاح و تغییر رفتار</a:t>
            </a:r>
          </a:p>
          <a:p>
            <a:pPr algn="ctr"/>
            <a:r>
              <a:rPr lang="fa-IR" sz="2400" b="1" dirty="0" smtClean="0">
                <a:solidFill>
                  <a:srgbClr val="0070C0"/>
                </a:solidFill>
                <a:cs typeface="B Titr" panose="00000700000000000000" pitchFamily="2" charset="-78"/>
              </a:rPr>
              <a:t> </a:t>
            </a:r>
          </a:p>
          <a:p>
            <a:pPr algn="ctr"/>
            <a:r>
              <a:rPr lang="fa-IR" sz="2400" b="1" dirty="0" smtClean="0">
                <a:solidFill>
                  <a:srgbClr val="0070C0"/>
                </a:solidFill>
                <a:cs typeface="B Titr" panose="00000700000000000000" pitchFamily="2" charset="-78"/>
              </a:rPr>
              <a:t>مدرس: </a:t>
            </a:r>
          </a:p>
          <a:p>
            <a:pPr algn="ctr"/>
            <a:r>
              <a:rPr lang="fa-IR" sz="2400" b="1" dirty="0" smtClean="0">
                <a:solidFill>
                  <a:srgbClr val="0070C0"/>
                </a:solidFill>
                <a:cs typeface="B Titr" panose="00000700000000000000" pitchFamily="2" charset="-78"/>
              </a:rPr>
              <a:t>اسداله صحتی</a:t>
            </a:r>
          </a:p>
          <a:p>
            <a:pPr algn="ctr"/>
            <a:r>
              <a:rPr lang="fa-IR" sz="2400" b="1" dirty="0">
                <a:solidFill>
                  <a:srgbClr val="0070C0"/>
                </a:solidFill>
                <a:cs typeface="B Titr" panose="00000700000000000000" pitchFamily="2" charset="-78"/>
              </a:rPr>
              <a:t> </a:t>
            </a:r>
            <a:r>
              <a:rPr lang="fa-IR" sz="2400" b="1" dirty="0" smtClean="0">
                <a:solidFill>
                  <a:srgbClr val="0070C0"/>
                </a:solidFill>
                <a:cs typeface="B Titr" panose="00000700000000000000" pitchFamily="2" charset="-78"/>
              </a:rPr>
              <a:t> </a:t>
            </a:r>
          </a:p>
          <a:p>
            <a:pPr algn="ctr"/>
            <a:endParaRPr lang="fa-IR" sz="2400" b="1" dirty="0">
              <a:solidFill>
                <a:srgbClr val="0070C0"/>
              </a:solidFill>
              <a:cs typeface="B Titr" panose="00000700000000000000" pitchFamily="2" charset="-78"/>
            </a:endParaRPr>
          </a:p>
          <a:p>
            <a:pPr algn="ctr"/>
            <a:endParaRPr lang="fa-IR" sz="2400" b="1" dirty="0" smtClean="0">
              <a:solidFill>
                <a:srgbClr val="0070C0"/>
              </a:solidFill>
              <a:cs typeface="B Titr" panose="00000700000000000000" pitchFamily="2" charset="-78"/>
            </a:endParaRPr>
          </a:p>
          <a:p>
            <a:pPr algn="ctr"/>
            <a:endParaRPr lang="fa-IR" sz="2400" b="1" dirty="0">
              <a:solidFill>
                <a:srgbClr val="0070C0"/>
              </a:solidFill>
              <a:cs typeface="B Titr" panose="00000700000000000000" pitchFamily="2" charset="-78"/>
            </a:endParaRPr>
          </a:p>
          <a:p>
            <a:pPr algn="ctr"/>
            <a:endParaRPr lang="en-US" sz="2400" b="1" dirty="0">
              <a:solidFill>
                <a:srgbClr val="0070C0"/>
              </a:solidFill>
              <a:cs typeface="B Titr" panose="00000700000000000000" pitchFamily="2" charset="-78"/>
            </a:endParaRPr>
          </a:p>
        </p:txBody>
      </p:sp>
    </p:spTree>
    <p:extLst>
      <p:ext uri="{BB962C8B-B14F-4D97-AF65-F5344CB8AC3E}">
        <p14:creationId xmlns:p14="http://schemas.microsoft.com/office/powerpoint/2010/main" val="3000888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endParaRPr lang="fa-IR" sz="1600" b="1" dirty="0" smtClean="0">
              <a:solidFill>
                <a:srgbClr val="FF0000"/>
              </a:solidFill>
            </a:endParaRPr>
          </a:p>
          <a:p>
            <a:pPr algn="r" rtl="1"/>
            <a:r>
              <a:rPr lang="fa-IR" sz="2000" b="1" dirty="0" smtClean="0">
                <a:solidFill>
                  <a:srgbClr val="FF0000"/>
                </a:solidFill>
              </a:rPr>
              <a:t>مثال</a:t>
            </a:r>
            <a:r>
              <a:rPr lang="fa-IR" sz="2000" b="1" dirty="0">
                <a:solidFill>
                  <a:srgbClr val="FF0000"/>
                </a:solidFill>
              </a:rPr>
              <a:t>: </a:t>
            </a:r>
            <a:r>
              <a:rPr lang="fa-IR" sz="2000" dirty="0">
                <a:solidFill>
                  <a:schemeClr val="tx1"/>
                </a:solidFill>
              </a:rPr>
              <a:t>رفتار پرخاشگرایانه یک کودک را می توان به صورت، توهین کلامی به دوستان، با پا کوبیدن به کمد، پرتاب کردن توپ به صورت دوستانش و یا لگد زدن آنها توصیف کرد.</a:t>
            </a:r>
          </a:p>
          <a:p>
            <a:pPr algn="r" rtl="1"/>
            <a:r>
              <a:rPr lang="fa-IR" sz="2000" b="1" dirty="0">
                <a:solidFill>
                  <a:srgbClr val="FF0000"/>
                </a:solidFill>
              </a:rPr>
              <a:t>نکته: </a:t>
            </a:r>
            <a:r>
              <a:rPr lang="fa-IR" sz="2000" dirty="0">
                <a:solidFill>
                  <a:schemeClr val="tx1"/>
                </a:solidFill>
              </a:rPr>
              <a:t>دراینجا صحبتی از حالت های درونی کودک همچون عصبانیت یا خشمگین بودن ارائه نشده است به دلیل آنکه این حالت های درونی قابل مشاهده و ثبت نیستند.</a:t>
            </a:r>
            <a:endParaRPr lang="en-US" sz="2000" dirty="0">
              <a:solidFill>
                <a:schemeClr val="tx1"/>
              </a:solidFill>
            </a:endParaRPr>
          </a:p>
          <a:p>
            <a:pPr algn="just" rtl="1"/>
            <a:r>
              <a:rPr lang="fa-IR" sz="2000" b="1" dirty="0">
                <a:solidFill>
                  <a:srgbClr val="FF0000"/>
                </a:solidFill>
              </a:rPr>
              <a:t>نکته: </a:t>
            </a:r>
            <a:r>
              <a:rPr lang="fa-IR" sz="2000" dirty="0">
                <a:solidFill>
                  <a:schemeClr val="tx1"/>
                </a:solidFill>
              </a:rPr>
              <a:t>باید تصمیم گرفت که آیا مشکل مطرح شده را آماج اهداف تغییر قرار دهیم یا به دنبال مشکلات دیگری که علت مشکل مطرح شده هستند بگردیم.</a:t>
            </a:r>
          </a:p>
          <a:p>
            <a:pPr marL="285750" indent="-285750" algn="just" rtl="1">
              <a:buClr>
                <a:srgbClr val="00FF00"/>
              </a:buClr>
              <a:buFont typeface="Wingdings" panose="05000000000000000000" pitchFamily="2" charset="2"/>
              <a:buChar char="v"/>
            </a:pPr>
            <a:r>
              <a:rPr lang="fa-IR" sz="2000" dirty="0">
                <a:solidFill>
                  <a:schemeClr val="tx1"/>
                </a:solidFill>
              </a:rPr>
              <a:t>اغلب اوقات مشکلات مطرح شده هدف تغییر رفتار می شوند اما در برخی موارد مشکلات مطرح شده در پرتو مشکلات دیگری درک و درمان می شوند.</a:t>
            </a:r>
          </a:p>
          <a:p>
            <a:pPr algn="just" rtl="1"/>
            <a:r>
              <a:rPr lang="fa-IR" sz="2000" b="1" dirty="0">
                <a:solidFill>
                  <a:srgbClr val="FF0000"/>
                </a:solidFill>
              </a:rPr>
              <a:t>مثال: </a:t>
            </a:r>
            <a:r>
              <a:rPr lang="fa-IR" sz="2000" dirty="0">
                <a:solidFill>
                  <a:schemeClr val="tx1"/>
                </a:solidFill>
              </a:rPr>
              <a:t>معمولاً مشکل پرخاشگری کودک از مشکلات خانوادگی ناشی می شود. بنابراین به جایی آنکه مستقیماً به تغییر رفتار پرخاشگری در کودک بپردازیم لازم است در ابتدا به رفع مشکلات خانوادگی کودک بپردازید.</a:t>
            </a:r>
          </a:p>
          <a:p>
            <a:pPr algn="just" rtl="1"/>
            <a:endParaRPr lang="fa-IR" sz="1600" b="1" dirty="0" smtClean="0">
              <a:solidFill>
                <a:srgbClr val="FF0000"/>
              </a:solidFill>
            </a:endParaRPr>
          </a:p>
        </p:txBody>
      </p:sp>
    </p:spTree>
    <p:extLst>
      <p:ext uri="{BB962C8B-B14F-4D97-AF65-F5344CB8AC3E}">
        <p14:creationId xmlns:p14="http://schemas.microsoft.com/office/powerpoint/2010/main" val="29843448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just" rtl="1"/>
            <a:r>
              <a:rPr lang="fa-IR" sz="1600" b="1" i="1" dirty="0" smtClean="0">
                <a:solidFill>
                  <a:srgbClr val="FF0000"/>
                </a:solidFill>
              </a:rPr>
              <a:t>2</a:t>
            </a:r>
            <a:r>
              <a:rPr lang="fa-IR" sz="2400" b="1" i="1" dirty="0" smtClean="0">
                <a:solidFill>
                  <a:srgbClr val="FF0000"/>
                </a:solidFill>
              </a:rPr>
              <a:t>. </a:t>
            </a:r>
            <a:r>
              <a:rPr lang="fa-IR" sz="2400" b="1" dirty="0" smtClean="0">
                <a:solidFill>
                  <a:srgbClr val="00FF00"/>
                </a:solidFill>
              </a:rPr>
              <a:t>بیان هدف برنامه</a:t>
            </a:r>
          </a:p>
          <a:p>
            <a:pPr marL="285750" indent="-285750" algn="just" rtl="1">
              <a:buClr>
                <a:srgbClr val="00FF00"/>
              </a:buClr>
              <a:buFont typeface="Wingdings" panose="05000000000000000000" pitchFamily="2" charset="2"/>
              <a:buChar char="v"/>
            </a:pPr>
            <a:r>
              <a:rPr lang="fa-IR" sz="2400" dirty="0" smtClean="0">
                <a:solidFill>
                  <a:schemeClr val="tx1"/>
                </a:solidFill>
              </a:rPr>
              <a:t>حال که رفتار هدف تعریف شد باید به دنبال یک هدف برنامه باشیم.منظور ما از هدف برنامه، سطحی از رفتار هدف است که تغییر دهنده ی رفتار می خواهد به آن دست یابد. گاهی هدف ما بالا بردن سطح یک رفتار است(هنگامی که با کمبود یک رفتار مواجه هستیم) و گاهی کاهش دادن یک رفتار است(در زمانی که با فزونی یک رفتار مواجه هستیم).</a:t>
            </a:r>
          </a:p>
          <a:p>
            <a:pPr marL="285750" indent="-285750" algn="just" rtl="1">
              <a:buClr>
                <a:srgbClr val="00FF00"/>
              </a:buClr>
              <a:buFont typeface="Wingdings" panose="05000000000000000000" pitchFamily="2" charset="2"/>
              <a:buChar char="v"/>
            </a:pPr>
            <a:r>
              <a:rPr lang="fa-IR" sz="2400" dirty="0" smtClean="0">
                <a:solidFill>
                  <a:schemeClr val="tx1"/>
                </a:solidFill>
              </a:rPr>
              <a:t>در این مرحله باید تغییراتی را که می خواهیم در رفتار آماج ایجاد کنیم را مشخص نماییم. به سخن دیگر مشکل تغییر یافته یا اصلاح شده رفتار را که پس از اعمال روش تغییر رفتار حاصل خواهد شد را دقیقاً تصویر کنیم. به این کار بیان هدف برنامه تغییر رفتار می گویندو مشکل تغییر یافته را رفتار نهایی یا پایانی می گویند.</a:t>
            </a:r>
          </a:p>
        </p:txBody>
      </p:sp>
    </p:spTree>
    <p:extLst>
      <p:ext uri="{BB962C8B-B14F-4D97-AF65-F5344CB8AC3E}">
        <p14:creationId xmlns:p14="http://schemas.microsoft.com/office/powerpoint/2010/main" val="16794623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r>
              <a:rPr lang="fa-IR" sz="2000" b="1" i="1" dirty="0" smtClean="0">
                <a:solidFill>
                  <a:srgbClr val="FF0000"/>
                </a:solidFill>
              </a:rPr>
              <a:t>3.</a:t>
            </a:r>
            <a:r>
              <a:rPr lang="fa-IR" sz="2000" b="1" i="1" dirty="0" smtClean="0">
                <a:solidFill>
                  <a:srgbClr val="00FF00"/>
                </a:solidFill>
              </a:rPr>
              <a:t> </a:t>
            </a:r>
            <a:r>
              <a:rPr lang="fa-IR" sz="2400" b="1" i="1" dirty="0" smtClean="0">
                <a:solidFill>
                  <a:srgbClr val="00FF00"/>
                </a:solidFill>
              </a:rPr>
              <a:t>آماده کردن هدف رفتاری </a:t>
            </a:r>
          </a:p>
          <a:p>
            <a:pPr algn="just" rtl="1"/>
            <a:r>
              <a:rPr lang="fa-IR" sz="2400" dirty="0" smtClean="0">
                <a:solidFill>
                  <a:schemeClr val="tx1"/>
                </a:solidFill>
              </a:rPr>
              <a:t>اولین گام در تهیه هدف رفتاری تعیین و توصیف ویژگی های رفتاری است که قرار است بعداز تغییر و اصلاح رفتار به وجود آیند،این ویژگی‏های رفتاری که در نهایت می‏خواهیم حذف شوند، مواردی از قبیل زیر را شامل می‏شوند:</a:t>
            </a:r>
          </a:p>
          <a:p>
            <a:pPr algn="r" rtl="1">
              <a:buClr>
                <a:srgbClr val="FF0000"/>
              </a:buClr>
            </a:pPr>
            <a:r>
              <a:rPr lang="fa-IR" sz="2400" dirty="0" smtClean="0">
                <a:solidFill>
                  <a:srgbClr val="FF0000"/>
                </a:solidFill>
              </a:rPr>
              <a:t>1) </a:t>
            </a:r>
            <a:r>
              <a:rPr lang="fa-IR" sz="2400" u="sng" dirty="0" smtClean="0">
                <a:solidFill>
                  <a:schemeClr val="tx1"/>
                </a:solidFill>
              </a:rPr>
              <a:t>شکل ظاهری رفتار</a:t>
            </a:r>
            <a:r>
              <a:rPr lang="fa-IR" sz="2400" dirty="0" smtClean="0">
                <a:solidFill>
                  <a:srgbClr val="FF0000"/>
                </a:solidFill>
              </a:rPr>
              <a:t>:</a:t>
            </a:r>
          </a:p>
          <a:p>
            <a:pPr algn="r" rtl="1">
              <a:buClr>
                <a:srgbClr val="FF0000"/>
              </a:buClr>
            </a:pPr>
            <a:r>
              <a:rPr lang="fa-IR" sz="2400" dirty="0" smtClean="0">
                <a:solidFill>
                  <a:srgbClr val="FF0000"/>
                </a:solidFill>
              </a:rPr>
              <a:t> </a:t>
            </a:r>
            <a:r>
              <a:rPr lang="fa-IR" sz="2400" dirty="0" smtClean="0">
                <a:solidFill>
                  <a:schemeClr val="tx1"/>
                </a:solidFill>
              </a:rPr>
              <a:t>یعنی رفتار در چه شکل و صورتی رخ می دهد.</a:t>
            </a:r>
          </a:p>
          <a:p>
            <a:pPr algn="r" rtl="1"/>
            <a:r>
              <a:rPr lang="fa-IR" sz="2400" dirty="0" smtClean="0">
                <a:solidFill>
                  <a:srgbClr val="FF0000"/>
                </a:solidFill>
              </a:rPr>
              <a:t>مثال: </a:t>
            </a:r>
            <a:r>
              <a:rPr lang="fa-IR" sz="2400" dirty="0" smtClean="0">
                <a:solidFill>
                  <a:schemeClr val="tx1"/>
                </a:solidFill>
              </a:rPr>
              <a:t>یلدا هنگام قشقرق جیغ می کشد، پاهایش را به زمین می کوبد و موهایش را میکند. </a:t>
            </a:r>
          </a:p>
          <a:p>
            <a:pPr algn="r" rtl="1"/>
            <a:endParaRPr lang="fa-IR" sz="1600" dirty="0" smtClean="0">
              <a:solidFill>
                <a:srgbClr val="002060"/>
              </a:solidFill>
            </a:endParaRPr>
          </a:p>
        </p:txBody>
      </p:sp>
    </p:spTree>
    <p:extLst>
      <p:ext uri="{BB962C8B-B14F-4D97-AF65-F5344CB8AC3E}">
        <p14:creationId xmlns:p14="http://schemas.microsoft.com/office/powerpoint/2010/main" val="16163965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lnSpcReduction="10000"/>
          </a:bodyPr>
          <a:lstStyle/>
          <a:p>
            <a:pPr algn="r" rtl="1"/>
            <a:r>
              <a:rPr lang="fa-IR" sz="2400" dirty="0" smtClean="0">
                <a:solidFill>
                  <a:srgbClr val="FF0000"/>
                </a:solidFill>
              </a:rPr>
              <a:t>2)  </a:t>
            </a:r>
            <a:r>
              <a:rPr lang="fa-IR" sz="2400" u="sng" dirty="0" smtClean="0">
                <a:solidFill>
                  <a:schemeClr val="tx1"/>
                </a:solidFill>
              </a:rPr>
              <a:t>شدت یا نیروی آن رفتار به چه میزان است</a:t>
            </a:r>
            <a:r>
              <a:rPr lang="fa-IR" sz="2400" u="sng" dirty="0" smtClean="0">
                <a:solidFill>
                  <a:srgbClr val="FF0000"/>
                </a:solidFill>
              </a:rPr>
              <a:t>:</a:t>
            </a:r>
          </a:p>
          <a:p>
            <a:pPr algn="r" rtl="1"/>
            <a:r>
              <a:rPr lang="fa-IR" sz="2400" dirty="0" smtClean="0">
                <a:solidFill>
                  <a:srgbClr val="FF0000"/>
                </a:solidFill>
              </a:rPr>
              <a:t>مثال1: </a:t>
            </a:r>
            <a:r>
              <a:rPr lang="fa-IR" sz="2400" dirty="0" smtClean="0">
                <a:solidFill>
                  <a:schemeClr val="tx1"/>
                </a:solidFill>
              </a:rPr>
              <a:t>یلدا هنگام قشقرق محکم پاهایش را به زمین می کوبد که بعد از آن پاهایش بشدت درد می گیرد.</a:t>
            </a:r>
          </a:p>
          <a:p>
            <a:pPr algn="r" rtl="1"/>
            <a:r>
              <a:rPr lang="fa-IR" sz="2400" dirty="0" smtClean="0">
                <a:solidFill>
                  <a:srgbClr val="FF0000"/>
                </a:solidFill>
              </a:rPr>
              <a:t>مثال2: </a:t>
            </a:r>
            <a:r>
              <a:rPr lang="fa-IR" sz="2400" dirty="0" smtClean="0">
                <a:solidFill>
                  <a:schemeClr val="tx1"/>
                </a:solidFill>
              </a:rPr>
              <a:t>زهرا هنگام نوشتن قلمش را آنقدر برروی کاغذ فشار می دهد که کاغذ سوراخ می شود.</a:t>
            </a:r>
          </a:p>
          <a:p>
            <a:pPr algn="r" rtl="1"/>
            <a:endParaRPr lang="fa-IR" sz="2400" dirty="0" smtClean="0">
              <a:solidFill>
                <a:schemeClr val="tx1"/>
              </a:solidFill>
            </a:endParaRPr>
          </a:p>
          <a:p>
            <a:pPr algn="r" rtl="1"/>
            <a:r>
              <a:rPr lang="fa-IR" sz="2400" dirty="0" smtClean="0">
                <a:solidFill>
                  <a:srgbClr val="FF0000"/>
                </a:solidFill>
              </a:rPr>
              <a:t>3) </a:t>
            </a:r>
            <a:r>
              <a:rPr lang="fa-IR" sz="2400" u="sng" dirty="0" smtClean="0">
                <a:solidFill>
                  <a:schemeClr val="tx1"/>
                </a:solidFill>
              </a:rPr>
              <a:t>نرخ یا فراوانی رفتار</a:t>
            </a:r>
            <a:r>
              <a:rPr lang="fa-IR" sz="2400" u="sng" dirty="0" smtClean="0">
                <a:solidFill>
                  <a:srgbClr val="FF0000"/>
                </a:solidFill>
              </a:rPr>
              <a:t>:</a:t>
            </a:r>
            <a:r>
              <a:rPr lang="fa-IR" sz="2400" u="sng" dirty="0" smtClean="0">
                <a:solidFill>
                  <a:schemeClr val="tx1"/>
                </a:solidFill>
              </a:rPr>
              <a:t> </a:t>
            </a:r>
          </a:p>
          <a:p>
            <a:pPr algn="r" rtl="1"/>
            <a:r>
              <a:rPr lang="fa-IR" sz="2400" dirty="0" smtClean="0">
                <a:solidFill>
                  <a:schemeClr val="tx1"/>
                </a:solidFill>
              </a:rPr>
              <a:t>یعنی تعداد دفعات وقوع رفتار، اگر تعداد دفعات وقوع رفتار در یک واحد زمانی معین حساب شود نرخ نام دارد.</a:t>
            </a:r>
          </a:p>
          <a:p>
            <a:pPr algn="r" rtl="1"/>
            <a:r>
              <a:rPr lang="fa-IR" sz="2400" dirty="0" smtClean="0">
                <a:solidFill>
                  <a:srgbClr val="FF0000"/>
                </a:solidFill>
              </a:rPr>
              <a:t>مثال1: </a:t>
            </a:r>
            <a:r>
              <a:rPr lang="fa-IR" sz="2400" dirty="0" smtClean="0">
                <a:solidFill>
                  <a:schemeClr val="tx1"/>
                </a:solidFill>
              </a:rPr>
              <a:t>یلدا هر روز بعداز ظهر رفتار قشقرق را دارد.</a:t>
            </a:r>
          </a:p>
          <a:p>
            <a:pPr algn="r" rtl="1"/>
            <a:r>
              <a:rPr lang="fa-IR" sz="2400" dirty="0" smtClean="0">
                <a:solidFill>
                  <a:srgbClr val="FF0000"/>
                </a:solidFill>
              </a:rPr>
              <a:t>مثال2: </a:t>
            </a:r>
            <a:r>
              <a:rPr lang="fa-IR" sz="2400" dirty="0" smtClean="0">
                <a:solidFill>
                  <a:schemeClr val="tx1"/>
                </a:solidFill>
              </a:rPr>
              <a:t>میلاد در یک نیم روز 10 بار انگشتش را در دهانش می برد(نرخ رفتار).</a:t>
            </a:r>
          </a:p>
        </p:txBody>
      </p:sp>
    </p:spTree>
    <p:extLst>
      <p:ext uri="{BB962C8B-B14F-4D97-AF65-F5344CB8AC3E}">
        <p14:creationId xmlns:p14="http://schemas.microsoft.com/office/powerpoint/2010/main" val="32290121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r>
              <a:rPr lang="fa-IR" sz="2400" dirty="0" smtClean="0">
                <a:solidFill>
                  <a:srgbClr val="FF0000"/>
                </a:solidFill>
              </a:rPr>
              <a:t>4) </a:t>
            </a:r>
            <a:r>
              <a:rPr lang="fa-IR" sz="2400" u="sng" dirty="0" smtClean="0">
                <a:solidFill>
                  <a:schemeClr val="tx1"/>
                </a:solidFill>
              </a:rPr>
              <a:t>طول مدت انجام رفتار</a:t>
            </a:r>
            <a:r>
              <a:rPr lang="fa-IR" sz="2400" u="sng" dirty="0" smtClean="0">
                <a:solidFill>
                  <a:srgbClr val="FF0000"/>
                </a:solidFill>
              </a:rPr>
              <a:t>: </a:t>
            </a:r>
          </a:p>
          <a:p>
            <a:pPr algn="r" rtl="1"/>
            <a:r>
              <a:rPr lang="fa-IR" sz="2400" dirty="0" smtClean="0">
                <a:solidFill>
                  <a:srgbClr val="FF0000"/>
                </a:solidFill>
              </a:rPr>
              <a:t>مثال: </a:t>
            </a:r>
            <a:r>
              <a:rPr lang="fa-IR" sz="2400" dirty="0" smtClean="0">
                <a:solidFill>
                  <a:schemeClr val="tx1"/>
                </a:solidFill>
              </a:rPr>
              <a:t>قشقرق یلدا 25 دقیقه طول می کشد</a:t>
            </a:r>
            <a:r>
              <a:rPr lang="fa-IR" sz="2400" dirty="0" smtClean="0">
                <a:solidFill>
                  <a:srgbClr val="002060"/>
                </a:solidFill>
              </a:rPr>
              <a:t>.</a:t>
            </a:r>
          </a:p>
          <a:p>
            <a:pPr algn="r" rtl="1"/>
            <a:endParaRPr lang="fa-IR" sz="2400" dirty="0">
              <a:solidFill>
                <a:srgbClr val="002060"/>
              </a:solidFill>
            </a:endParaRPr>
          </a:p>
          <a:p>
            <a:pPr algn="r" rtl="1"/>
            <a:r>
              <a:rPr lang="fa-IR" sz="2400" dirty="0">
                <a:solidFill>
                  <a:srgbClr val="FF0000"/>
                </a:solidFill>
              </a:rPr>
              <a:t>5) </a:t>
            </a:r>
            <a:r>
              <a:rPr lang="fa-IR" sz="2400" u="sng" dirty="0">
                <a:solidFill>
                  <a:schemeClr val="tx1"/>
                </a:solidFill>
              </a:rPr>
              <a:t>دوره نهفتگی رفتار</a:t>
            </a:r>
            <a:r>
              <a:rPr lang="fa-IR" sz="2400" u="sng" dirty="0">
                <a:solidFill>
                  <a:srgbClr val="FF0000"/>
                </a:solidFill>
              </a:rPr>
              <a:t>:</a:t>
            </a:r>
          </a:p>
          <a:p>
            <a:pPr algn="r" rtl="1"/>
            <a:r>
              <a:rPr lang="fa-IR" sz="2400" dirty="0">
                <a:solidFill>
                  <a:schemeClr val="tx1"/>
                </a:solidFill>
              </a:rPr>
              <a:t>یعنی مدتی که طول می کشد تا شخص انجام کار یا رفتاری که از او خواسته شده است را شروع کند.</a:t>
            </a:r>
          </a:p>
          <a:p>
            <a:pPr algn="r" rtl="1"/>
            <a:r>
              <a:rPr lang="fa-IR" sz="2400" dirty="0">
                <a:solidFill>
                  <a:srgbClr val="FF0000"/>
                </a:solidFill>
              </a:rPr>
              <a:t>مثال1: </a:t>
            </a:r>
            <a:r>
              <a:rPr lang="fa-IR" sz="2400" dirty="0">
                <a:solidFill>
                  <a:schemeClr val="tx1"/>
                </a:solidFill>
              </a:rPr>
              <a:t>بعداز اینکه یلدا را بخاطر قشقرق در اتاق محرومیت قرار دادند 20 دقیقه طول کشید تا دست از قشقرق برداشت.</a:t>
            </a:r>
          </a:p>
          <a:p>
            <a:pPr algn="r" rtl="1"/>
            <a:r>
              <a:rPr lang="fa-IR" sz="2400" dirty="0">
                <a:solidFill>
                  <a:srgbClr val="FF0000"/>
                </a:solidFill>
              </a:rPr>
              <a:t>مثال2: </a:t>
            </a:r>
            <a:r>
              <a:rPr lang="fa-IR" sz="2400" dirty="0">
                <a:solidFill>
                  <a:schemeClr val="tx1"/>
                </a:solidFill>
              </a:rPr>
              <a:t>بعداز اینکه به میلاد گفته می شود ناخن در دهان نبرد 5 دقیقه طول می کشد تا انگشتش را از دهانش خارج کند.</a:t>
            </a:r>
          </a:p>
          <a:p>
            <a:pPr algn="r" rtl="1"/>
            <a:endParaRPr lang="fa-IR" sz="1600" dirty="0" smtClean="0">
              <a:solidFill>
                <a:srgbClr val="002060"/>
              </a:solidFill>
            </a:endParaRPr>
          </a:p>
        </p:txBody>
      </p:sp>
    </p:spTree>
    <p:extLst>
      <p:ext uri="{BB962C8B-B14F-4D97-AF65-F5344CB8AC3E}">
        <p14:creationId xmlns:p14="http://schemas.microsoft.com/office/powerpoint/2010/main" val="14149264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r>
              <a:rPr lang="fa-IR" sz="2400" dirty="0" smtClean="0">
                <a:solidFill>
                  <a:srgbClr val="FF0000"/>
                </a:solidFill>
              </a:rPr>
              <a:t>6) </a:t>
            </a:r>
            <a:r>
              <a:rPr lang="fa-IR" sz="2400" u="sng" dirty="0" smtClean="0">
                <a:solidFill>
                  <a:schemeClr val="tx1"/>
                </a:solidFill>
              </a:rPr>
              <a:t>مکان یا موقعیت انجام رفتار</a:t>
            </a:r>
            <a:r>
              <a:rPr lang="fa-IR" sz="2400" dirty="0" smtClean="0">
                <a:solidFill>
                  <a:srgbClr val="FF0000"/>
                </a:solidFill>
              </a:rPr>
              <a:t>:</a:t>
            </a:r>
            <a:r>
              <a:rPr lang="fa-IR" sz="2400" dirty="0" smtClean="0">
                <a:solidFill>
                  <a:schemeClr val="tx1"/>
                </a:solidFill>
              </a:rPr>
              <a:t> </a:t>
            </a:r>
          </a:p>
          <a:p>
            <a:pPr algn="r" rtl="1"/>
            <a:r>
              <a:rPr lang="fa-IR" sz="2400" dirty="0" smtClean="0">
                <a:solidFill>
                  <a:schemeClr val="tx1"/>
                </a:solidFill>
              </a:rPr>
              <a:t>یعنی جایی که رفتار در آن رخ می‏دهد.</a:t>
            </a:r>
          </a:p>
          <a:p>
            <a:pPr algn="r" rtl="1"/>
            <a:r>
              <a:rPr lang="fa-IR" sz="2400" dirty="0" smtClean="0">
                <a:solidFill>
                  <a:srgbClr val="FF0000"/>
                </a:solidFill>
              </a:rPr>
              <a:t>مثال1: </a:t>
            </a:r>
            <a:r>
              <a:rPr lang="fa-IR" sz="2400" dirty="0" smtClean="0">
                <a:solidFill>
                  <a:schemeClr val="tx1"/>
                </a:solidFill>
              </a:rPr>
              <a:t>یلدا بیش‏تر در اتاق غذاخوری قشقرق را می‏اندازد.</a:t>
            </a:r>
          </a:p>
          <a:p>
            <a:pPr algn="r" rtl="1"/>
            <a:endParaRPr lang="fa-IR" sz="2400" dirty="0" smtClean="0">
              <a:solidFill>
                <a:schemeClr val="tx1"/>
              </a:solidFill>
            </a:endParaRPr>
          </a:p>
          <a:p>
            <a:pPr algn="r" rtl="1"/>
            <a:r>
              <a:rPr lang="fa-IR" sz="2400" dirty="0" smtClean="0">
                <a:solidFill>
                  <a:srgbClr val="FF0000"/>
                </a:solidFill>
              </a:rPr>
              <a:t>7) </a:t>
            </a:r>
            <a:r>
              <a:rPr lang="fa-IR" sz="2400" u="sng" dirty="0" smtClean="0">
                <a:solidFill>
                  <a:schemeClr val="tx1"/>
                </a:solidFill>
              </a:rPr>
              <a:t>کیفیت رفتار</a:t>
            </a:r>
            <a:r>
              <a:rPr lang="fa-IR" sz="2400" dirty="0" smtClean="0">
                <a:solidFill>
                  <a:srgbClr val="FF0000"/>
                </a:solidFill>
              </a:rPr>
              <a:t>:</a:t>
            </a:r>
          </a:p>
          <a:p>
            <a:pPr algn="r" rtl="1"/>
            <a:r>
              <a:rPr lang="fa-IR" sz="2400" dirty="0" smtClean="0">
                <a:solidFill>
                  <a:schemeClr val="tx1"/>
                </a:solidFill>
              </a:rPr>
              <a:t> یعنی بررسی اینکه رفتار به چه خوبی انجام می شود.</a:t>
            </a:r>
          </a:p>
          <a:p>
            <a:pPr algn="r" rtl="1"/>
            <a:r>
              <a:rPr lang="fa-IR" sz="2400" dirty="0" smtClean="0">
                <a:solidFill>
                  <a:srgbClr val="FF0000"/>
                </a:solidFill>
              </a:rPr>
              <a:t>مثال1: </a:t>
            </a:r>
            <a:r>
              <a:rPr lang="fa-IR" sz="2400" dirty="0" smtClean="0">
                <a:solidFill>
                  <a:schemeClr val="tx1"/>
                </a:solidFill>
              </a:rPr>
              <a:t>دانش آموز در کلاس از مهارت های استدلال و قیاس استفاده می کند.</a:t>
            </a:r>
          </a:p>
          <a:p>
            <a:pPr algn="r" rtl="1"/>
            <a:endParaRPr lang="fa-IR" sz="2000" b="1" dirty="0" smtClean="0">
              <a:solidFill>
                <a:srgbClr val="FF0000"/>
              </a:solidFill>
            </a:endParaRPr>
          </a:p>
        </p:txBody>
      </p:sp>
    </p:spTree>
    <p:extLst>
      <p:ext uri="{BB962C8B-B14F-4D97-AF65-F5344CB8AC3E}">
        <p14:creationId xmlns:p14="http://schemas.microsoft.com/office/powerpoint/2010/main" val="34741585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endParaRPr lang="fa-IR" sz="2400" dirty="0" smtClean="0">
              <a:solidFill>
                <a:schemeClr val="tx1"/>
              </a:solidFill>
            </a:endParaRPr>
          </a:p>
          <a:p>
            <a:pPr algn="r" rtl="1"/>
            <a:r>
              <a:rPr lang="fa-IR" sz="2400" dirty="0" smtClean="0">
                <a:solidFill>
                  <a:schemeClr val="tx1"/>
                </a:solidFill>
              </a:rPr>
              <a:t>علاوه بر موارد گفته شده هدفهای رفتاری دارای سه ویژگی دیگر نیز هستند</a:t>
            </a:r>
            <a:r>
              <a:rPr lang="fa-IR" sz="2400" dirty="0" smtClean="0">
                <a:solidFill>
                  <a:srgbClr val="FF0000"/>
                </a:solidFill>
              </a:rPr>
              <a:t>:</a:t>
            </a:r>
          </a:p>
          <a:p>
            <a:pPr algn="r" rtl="1"/>
            <a:r>
              <a:rPr lang="fa-IR" sz="2400" dirty="0" smtClean="0">
                <a:solidFill>
                  <a:srgbClr val="FF0000"/>
                </a:solidFill>
              </a:rPr>
              <a:t>الف) </a:t>
            </a:r>
            <a:r>
              <a:rPr lang="fa-IR" sz="2400" b="1" dirty="0" smtClean="0">
                <a:solidFill>
                  <a:schemeClr val="tx1"/>
                </a:solidFill>
              </a:rPr>
              <a:t>رفتار یا عملکرد موردنظر را با تمام ابعاد ضروری آن بیان کنید.</a:t>
            </a:r>
          </a:p>
          <a:p>
            <a:pPr algn="r" rtl="1"/>
            <a:r>
              <a:rPr lang="fa-IR" sz="2400" dirty="0" smtClean="0">
                <a:solidFill>
                  <a:schemeClr val="tx1"/>
                </a:solidFill>
              </a:rPr>
              <a:t>هدف های جدید رفتار باید قابل مشاهده، قابل اندازه گیری و قابل تکرار باشند و از بکار بردن واژه‏هایی همچون فهمیدن، درک کردن، دانستن و ... خودداری کنید. و به جای آن از افعالی همچون گفتن، انجام دادن و حل کردن استفاده کنید.</a:t>
            </a:r>
          </a:p>
          <a:p>
            <a:pPr algn="r" rtl="1"/>
            <a:r>
              <a:rPr lang="fa-IR" sz="2400" dirty="0" smtClean="0">
                <a:solidFill>
                  <a:srgbClr val="FF0000"/>
                </a:solidFill>
              </a:rPr>
              <a:t>مثال: </a:t>
            </a:r>
            <a:r>
              <a:rPr lang="fa-IR" sz="2400" dirty="0" smtClean="0">
                <a:solidFill>
                  <a:schemeClr val="tx1"/>
                </a:solidFill>
              </a:rPr>
              <a:t>یلدا باید بتواند هر زمان که از او خواسته می‏شود، بدون تنبیه آرام گیرد، یلدا باید بتواند پاهای خود را کنترل کند.</a:t>
            </a:r>
          </a:p>
        </p:txBody>
      </p:sp>
    </p:spTree>
    <p:extLst>
      <p:ext uri="{BB962C8B-B14F-4D97-AF65-F5344CB8AC3E}">
        <p14:creationId xmlns:p14="http://schemas.microsoft.com/office/powerpoint/2010/main" val="22535589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r>
              <a:rPr lang="fa-IR" sz="2000" dirty="0" smtClean="0">
                <a:solidFill>
                  <a:srgbClr val="FF0000"/>
                </a:solidFill>
              </a:rPr>
              <a:t>ب) </a:t>
            </a:r>
            <a:r>
              <a:rPr lang="fa-IR" sz="2000" b="1" dirty="0" smtClean="0">
                <a:solidFill>
                  <a:schemeClr val="tx1"/>
                </a:solidFill>
              </a:rPr>
              <a:t>مشخص کردن موقعیت یا شرایطی که رفتار در آن باید رخ دهد.</a:t>
            </a:r>
          </a:p>
          <a:p>
            <a:pPr algn="r" rtl="1"/>
            <a:r>
              <a:rPr lang="fa-IR" sz="2000" dirty="0" smtClean="0">
                <a:solidFill>
                  <a:srgbClr val="FF0000"/>
                </a:solidFill>
              </a:rPr>
              <a:t>1. </a:t>
            </a:r>
            <a:r>
              <a:rPr lang="fa-IR" sz="2000" dirty="0" smtClean="0">
                <a:solidFill>
                  <a:schemeClr val="tx1"/>
                </a:solidFill>
              </a:rPr>
              <a:t>درخواست یا دستور کلامی</a:t>
            </a:r>
            <a:r>
              <a:rPr lang="fa-IR" sz="2000" b="1" dirty="0" smtClean="0">
                <a:solidFill>
                  <a:srgbClr val="FF0000"/>
                </a:solidFill>
              </a:rPr>
              <a:t>: </a:t>
            </a:r>
            <a:r>
              <a:rPr lang="fa-IR" sz="2000" dirty="0" smtClean="0">
                <a:solidFill>
                  <a:schemeClr val="tx1"/>
                </a:solidFill>
              </a:rPr>
              <a:t>این رقم ها را باهم جمع کن</a:t>
            </a:r>
            <a:r>
              <a:rPr lang="fa-IR" sz="2000" dirty="0" smtClean="0">
                <a:solidFill>
                  <a:srgbClr val="FF0000"/>
                </a:solidFill>
              </a:rPr>
              <a:t>/ </a:t>
            </a:r>
            <a:r>
              <a:rPr lang="fa-IR" sz="2000" dirty="0" smtClean="0">
                <a:solidFill>
                  <a:schemeClr val="tx1"/>
                </a:solidFill>
              </a:rPr>
              <a:t>برگشتن به طرف میز و با دوستت به آرامی صحبت کن.</a:t>
            </a:r>
          </a:p>
          <a:p>
            <a:pPr algn="r" rtl="1"/>
            <a:r>
              <a:rPr lang="fa-IR" sz="2000" dirty="0" smtClean="0">
                <a:solidFill>
                  <a:srgbClr val="FF0000"/>
                </a:solidFill>
              </a:rPr>
              <a:t>2. </a:t>
            </a:r>
            <a:r>
              <a:rPr lang="fa-IR" sz="2000" dirty="0" smtClean="0">
                <a:solidFill>
                  <a:schemeClr val="tx1"/>
                </a:solidFill>
              </a:rPr>
              <a:t>دستورات کتبی</a:t>
            </a:r>
            <a:r>
              <a:rPr lang="fa-IR" sz="2000" b="1" dirty="0" smtClean="0">
                <a:solidFill>
                  <a:srgbClr val="FF0000"/>
                </a:solidFill>
              </a:rPr>
              <a:t>:</a:t>
            </a:r>
            <a:r>
              <a:rPr lang="fa-IR" sz="2000" dirty="0" smtClean="0">
                <a:solidFill>
                  <a:schemeClr val="tx1"/>
                </a:solidFill>
              </a:rPr>
              <a:t> دایره را اینگونه بکش</a:t>
            </a:r>
            <a:r>
              <a:rPr lang="fa-IR" sz="2000" dirty="0" smtClean="0">
                <a:solidFill>
                  <a:srgbClr val="FF0000"/>
                </a:solidFill>
              </a:rPr>
              <a:t>/</a:t>
            </a:r>
            <a:r>
              <a:rPr lang="fa-IR" sz="2000" dirty="0" smtClean="0">
                <a:solidFill>
                  <a:schemeClr val="tx1"/>
                </a:solidFill>
              </a:rPr>
              <a:t> برگ های پاییز به این رنگ هستند.</a:t>
            </a:r>
          </a:p>
          <a:p>
            <a:pPr algn="r" rtl="1"/>
            <a:r>
              <a:rPr lang="fa-IR" sz="2000" dirty="0" smtClean="0">
                <a:solidFill>
                  <a:srgbClr val="FF0000"/>
                </a:solidFill>
              </a:rPr>
              <a:t>3. </a:t>
            </a:r>
            <a:r>
              <a:rPr lang="fa-IR" sz="2000" dirty="0" smtClean="0">
                <a:solidFill>
                  <a:schemeClr val="tx1"/>
                </a:solidFill>
              </a:rPr>
              <a:t>توضیحات عملی</a:t>
            </a:r>
            <a:r>
              <a:rPr lang="fa-IR" sz="2000" b="1" dirty="0" smtClean="0">
                <a:solidFill>
                  <a:srgbClr val="FF0000"/>
                </a:solidFill>
              </a:rPr>
              <a:t>:</a:t>
            </a:r>
            <a:r>
              <a:rPr lang="fa-IR" sz="2000" dirty="0" smtClean="0">
                <a:solidFill>
                  <a:schemeClr val="tx1"/>
                </a:solidFill>
              </a:rPr>
              <a:t> اینطوری مداد را می تراشیم</a:t>
            </a:r>
            <a:r>
              <a:rPr lang="fa-IR" sz="2000" dirty="0" smtClean="0">
                <a:solidFill>
                  <a:srgbClr val="FF0000"/>
                </a:solidFill>
              </a:rPr>
              <a:t>/ </a:t>
            </a:r>
            <a:r>
              <a:rPr lang="fa-IR" sz="2000" dirty="0" smtClean="0">
                <a:solidFill>
                  <a:schemeClr val="tx1"/>
                </a:solidFill>
              </a:rPr>
              <a:t>به این صورت مسواک می زنیم</a:t>
            </a:r>
            <a:r>
              <a:rPr lang="fa-IR" sz="2000" dirty="0" smtClean="0">
                <a:solidFill>
                  <a:srgbClr val="FF0000"/>
                </a:solidFill>
              </a:rPr>
              <a:t>/</a:t>
            </a:r>
            <a:r>
              <a:rPr lang="fa-IR" sz="2000" dirty="0" smtClean="0">
                <a:solidFill>
                  <a:schemeClr val="tx1"/>
                </a:solidFill>
              </a:rPr>
              <a:t>بستن بند کفش</a:t>
            </a:r>
          </a:p>
          <a:p>
            <a:pPr algn="r" rtl="1"/>
            <a:r>
              <a:rPr lang="fa-IR" sz="2000" dirty="0" smtClean="0">
                <a:solidFill>
                  <a:srgbClr val="FF0000"/>
                </a:solidFill>
              </a:rPr>
              <a:t>4.</a:t>
            </a:r>
            <a:r>
              <a:rPr lang="fa-IR" sz="2000" dirty="0" smtClean="0">
                <a:solidFill>
                  <a:schemeClr val="tx1"/>
                </a:solidFill>
              </a:rPr>
              <a:t>موقعیت محیطی یا زمان بندی</a:t>
            </a:r>
            <a:r>
              <a:rPr lang="fa-IR" sz="2000" b="1" dirty="0" smtClean="0">
                <a:solidFill>
                  <a:srgbClr val="FF0000"/>
                </a:solidFill>
              </a:rPr>
              <a:t>: </a:t>
            </a:r>
            <a:r>
              <a:rPr lang="fa-IR" sz="2000" dirty="0" smtClean="0">
                <a:solidFill>
                  <a:schemeClr val="tx1"/>
                </a:solidFill>
              </a:rPr>
              <a:t>در کارگاه مهد کودک</a:t>
            </a:r>
            <a:r>
              <a:rPr lang="fa-IR" sz="2000" dirty="0" smtClean="0">
                <a:solidFill>
                  <a:srgbClr val="FF0000"/>
                </a:solidFill>
              </a:rPr>
              <a:t>/ </a:t>
            </a:r>
            <a:r>
              <a:rPr lang="fa-IR" sz="2000" dirty="0" smtClean="0">
                <a:solidFill>
                  <a:schemeClr val="tx1"/>
                </a:solidFill>
              </a:rPr>
              <a:t>در نهارخوری</a:t>
            </a:r>
            <a:r>
              <a:rPr lang="fa-IR" sz="2000" dirty="0" smtClean="0">
                <a:solidFill>
                  <a:srgbClr val="FF0000"/>
                </a:solidFill>
              </a:rPr>
              <a:t>/</a:t>
            </a:r>
            <a:r>
              <a:rPr lang="fa-IR" sz="2000" dirty="0" smtClean="0">
                <a:solidFill>
                  <a:schemeClr val="tx1"/>
                </a:solidFill>
              </a:rPr>
              <a:t>در هنگام کاردستی.</a:t>
            </a:r>
          </a:p>
          <a:p>
            <a:pPr algn="r" rtl="1"/>
            <a:r>
              <a:rPr lang="fa-IR" sz="2000" dirty="0" smtClean="0">
                <a:solidFill>
                  <a:srgbClr val="FF0000"/>
                </a:solidFill>
              </a:rPr>
              <a:t>5.</a:t>
            </a:r>
            <a:r>
              <a:rPr lang="fa-IR" sz="2000" dirty="0" smtClean="0">
                <a:solidFill>
                  <a:schemeClr val="tx1"/>
                </a:solidFill>
              </a:rPr>
              <a:t>نحوه‏ی کمک کردن شما چگونه باشد: بدون کمک و به طور مستقل/ به کمک خطوط راهنما/ به کمک مربی.</a:t>
            </a:r>
          </a:p>
        </p:txBody>
      </p:sp>
    </p:spTree>
    <p:extLst>
      <p:ext uri="{BB962C8B-B14F-4D97-AF65-F5344CB8AC3E}">
        <p14:creationId xmlns:p14="http://schemas.microsoft.com/office/powerpoint/2010/main" val="18944307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659070" y="859809"/>
            <a:ext cx="8778705" cy="5363570"/>
          </a:xfrm>
        </p:spPr>
        <p:txBody>
          <a:bodyPr>
            <a:normAutofit/>
          </a:bodyPr>
          <a:lstStyle/>
          <a:p>
            <a:pPr algn="r" rtl="1"/>
            <a:endParaRPr lang="fa-IR" sz="1600" dirty="0" smtClean="0">
              <a:solidFill>
                <a:srgbClr val="FF0000"/>
              </a:solidFill>
            </a:endParaRPr>
          </a:p>
          <a:p>
            <a:pPr algn="r" rtl="1"/>
            <a:r>
              <a:rPr lang="fa-IR" sz="2200" b="1" dirty="0" smtClean="0">
                <a:solidFill>
                  <a:srgbClr val="FF0000"/>
                </a:solidFill>
              </a:rPr>
              <a:t>ج) </a:t>
            </a:r>
            <a:r>
              <a:rPr lang="fa-IR" sz="2200" b="1" dirty="0" smtClean="0">
                <a:solidFill>
                  <a:schemeClr val="tx1"/>
                </a:solidFill>
              </a:rPr>
              <a:t>تعیین ملاک یا معیار پاسخ درست</a:t>
            </a:r>
            <a:r>
              <a:rPr lang="fa-IR" sz="2200" b="1" dirty="0" smtClean="0">
                <a:solidFill>
                  <a:srgbClr val="FF0000"/>
                </a:solidFill>
              </a:rPr>
              <a:t>:</a:t>
            </a:r>
          </a:p>
          <a:p>
            <a:pPr algn="just" rtl="1"/>
            <a:r>
              <a:rPr lang="fa-IR" sz="2200" dirty="0" smtClean="0">
                <a:solidFill>
                  <a:schemeClr val="tx1"/>
                </a:solidFill>
              </a:rPr>
              <a:t>پاسخ درست آن چیزی می باشد که مدنظر تغییر دهنده رفتار یا معلم است. می توانید پاسخ درست را بر حسب تعداد پاسخ درست، درصد آن، تعداد کوشش ها بیان کنید.</a:t>
            </a:r>
          </a:p>
          <a:p>
            <a:pPr algn="just" rtl="1"/>
            <a:r>
              <a:rPr lang="fa-IR" sz="2200" dirty="0" smtClean="0">
                <a:solidFill>
                  <a:schemeClr val="tx1"/>
                </a:solidFill>
              </a:rPr>
              <a:t>مثلاً ژیلا بعداز 20 پاسخ 17 پاسخ درست داده است و در 5 کوشش متوالی توانست رفتار موکنی را کاهش دهد.</a:t>
            </a:r>
          </a:p>
        </p:txBody>
      </p:sp>
    </p:spTree>
    <p:extLst>
      <p:ext uri="{BB962C8B-B14F-4D97-AF65-F5344CB8AC3E}">
        <p14:creationId xmlns:p14="http://schemas.microsoft.com/office/powerpoint/2010/main" val="17410654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659070" y="859809"/>
            <a:ext cx="8778705" cy="5363570"/>
          </a:xfrm>
        </p:spPr>
        <p:txBody>
          <a:bodyPr>
            <a:normAutofit/>
          </a:bodyPr>
          <a:lstStyle/>
          <a:p>
            <a:pPr algn="r" rtl="1"/>
            <a:endParaRPr lang="fa-IR" sz="1600" dirty="0" smtClean="0">
              <a:solidFill>
                <a:srgbClr val="FF0000"/>
              </a:solidFill>
            </a:endParaRPr>
          </a:p>
          <a:p>
            <a:pPr algn="r" rtl="1"/>
            <a:r>
              <a:rPr lang="fa-IR" sz="2000" b="1" dirty="0" smtClean="0">
                <a:solidFill>
                  <a:srgbClr val="FF0000"/>
                </a:solidFill>
              </a:rPr>
              <a:t>مثال:</a:t>
            </a:r>
          </a:p>
          <a:p>
            <a:pPr algn="r" rtl="1"/>
            <a:r>
              <a:rPr lang="fa-IR" sz="1600" b="1" dirty="0" smtClean="0">
                <a:solidFill>
                  <a:schemeClr val="tx1"/>
                </a:solidFill>
              </a:rPr>
              <a:t>مشکل مطرح شده</a:t>
            </a:r>
            <a:r>
              <a:rPr lang="fa-IR" sz="1600" b="1" dirty="0" smtClean="0">
                <a:solidFill>
                  <a:srgbClr val="FF0000"/>
                </a:solidFill>
              </a:rPr>
              <a:t>: </a:t>
            </a:r>
            <a:r>
              <a:rPr lang="fa-IR" dirty="0" smtClean="0">
                <a:solidFill>
                  <a:schemeClr val="tx1"/>
                </a:solidFill>
              </a:rPr>
              <a:t>ژاله با دوستانش حرف نمی زند.</a:t>
            </a:r>
          </a:p>
          <a:p>
            <a:pPr algn="r" rtl="1"/>
            <a:r>
              <a:rPr lang="fa-IR" b="1" dirty="0" smtClean="0">
                <a:solidFill>
                  <a:schemeClr val="tx1"/>
                </a:solidFill>
              </a:rPr>
              <a:t>رفتار (عملکرد)</a:t>
            </a:r>
            <a:r>
              <a:rPr lang="fa-IR" b="1" dirty="0" smtClean="0">
                <a:solidFill>
                  <a:srgbClr val="FF0000"/>
                </a:solidFill>
              </a:rPr>
              <a:t>:</a:t>
            </a:r>
            <a:r>
              <a:rPr lang="fa-IR" b="1" dirty="0" smtClean="0">
                <a:solidFill>
                  <a:schemeClr val="tx1"/>
                </a:solidFill>
              </a:rPr>
              <a:t> </a:t>
            </a:r>
            <a:r>
              <a:rPr lang="fa-IR" dirty="0" smtClean="0">
                <a:solidFill>
                  <a:schemeClr val="tx1"/>
                </a:solidFill>
              </a:rPr>
              <a:t>ژاله سوال دیگران را جواب خواهد داد و از دیگران سوال خواهد کرد.</a:t>
            </a:r>
          </a:p>
          <a:p>
            <a:pPr algn="r" rtl="1"/>
            <a:r>
              <a:rPr lang="fa-IR" b="1" dirty="0" smtClean="0">
                <a:solidFill>
                  <a:schemeClr val="tx1"/>
                </a:solidFill>
              </a:rPr>
              <a:t>موقعیت یا شرایط</a:t>
            </a:r>
            <a:r>
              <a:rPr lang="fa-IR" b="1" dirty="0" smtClean="0">
                <a:solidFill>
                  <a:srgbClr val="FF0000"/>
                </a:solidFill>
              </a:rPr>
              <a:t>:</a:t>
            </a:r>
            <a:r>
              <a:rPr lang="fa-IR" b="1" dirty="0" smtClean="0">
                <a:solidFill>
                  <a:schemeClr val="tx1"/>
                </a:solidFill>
              </a:rPr>
              <a:t> </a:t>
            </a:r>
            <a:r>
              <a:rPr lang="fa-IR" dirty="0" smtClean="0">
                <a:solidFill>
                  <a:schemeClr val="tx1"/>
                </a:solidFill>
              </a:rPr>
              <a:t>در اتاق بازی، هنگام بازی کردن با گروه کوچکی از کودکان دیگر.</a:t>
            </a:r>
          </a:p>
          <a:p>
            <a:pPr algn="r" rtl="1"/>
            <a:r>
              <a:rPr lang="fa-IR" b="1" dirty="0" smtClean="0">
                <a:solidFill>
                  <a:schemeClr val="tx1"/>
                </a:solidFill>
              </a:rPr>
              <a:t>ملاک یا معیا</a:t>
            </a:r>
            <a:r>
              <a:rPr lang="fa-IR" b="1" dirty="0" smtClean="0">
                <a:solidFill>
                  <a:srgbClr val="FF0000"/>
                </a:solidFill>
              </a:rPr>
              <a:t>ر: </a:t>
            </a:r>
            <a:r>
              <a:rPr lang="fa-IR" dirty="0" smtClean="0">
                <a:solidFill>
                  <a:schemeClr val="tx1"/>
                </a:solidFill>
              </a:rPr>
              <a:t>حداقل یک سوال و یک جواب .</a:t>
            </a:r>
          </a:p>
          <a:p>
            <a:pPr algn="r" rtl="1"/>
            <a:r>
              <a:rPr lang="fa-IR" b="1" dirty="0" smtClean="0">
                <a:solidFill>
                  <a:schemeClr val="tx1"/>
                </a:solidFill>
              </a:rPr>
              <a:t>شکل ظاهری</a:t>
            </a:r>
            <a:r>
              <a:rPr lang="fa-IR" b="1" dirty="0" smtClean="0">
                <a:solidFill>
                  <a:srgbClr val="FF0000"/>
                </a:solidFill>
              </a:rPr>
              <a:t>: </a:t>
            </a:r>
            <a:r>
              <a:rPr lang="fa-IR" dirty="0" smtClean="0">
                <a:solidFill>
                  <a:schemeClr val="tx1"/>
                </a:solidFill>
              </a:rPr>
              <a:t>سوال و جواب به شکل شفاهی.</a:t>
            </a:r>
          </a:p>
          <a:p>
            <a:pPr algn="r" rtl="1"/>
            <a:r>
              <a:rPr lang="fa-IR" b="1" dirty="0" smtClean="0">
                <a:solidFill>
                  <a:schemeClr val="tx1"/>
                </a:solidFill>
              </a:rPr>
              <a:t>شدت</a:t>
            </a:r>
            <a:r>
              <a:rPr lang="fa-IR" b="1" dirty="0" smtClean="0">
                <a:solidFill>
                  <a:srgbClr val="FF0000"/>
                </a:solidFill>
              </a:rPr>
              <a:t>:</a:t>
            </a:r>
            <a:r>
              <a:rPr lang="fa-IR" b="1" dirty="0" smtClean="0">
                <a:solidFill>
                  <a:schemeClr val="tx1"/>
                </a:solidFill>
              </a:rPr>
              <a:t> </a:t>
            </a:r>
            <a:r>
              <a:rPr lang="fa-IR" dirty="0" smtClean="0">
                <a:solidFill>
                  <a:schemeClr val="tx1"/>
                </a:solidFill>
              </a:rPr>
              <a:t>به حدی بلند باشد که به وسیله مربی شنیده شود.</a:t>
            </a:r>
          </a:p>
          <a:p>
            <a:pPr algn="r" rtl="1"/>
            <a:r>
              <a:rPr lang="fa-IR" b="1" dirty="0" smtClean="0">
                <a:solidFill>
                  <a:schemeClr val="tx1"/>
                </a:solidFill>
              </a:rPr>
              <a:t>فراوانی</a:t>
            </a:r>
            <a:r>
              <a:rPr lang="fa-IR" b="1" dirty="0" smtClean="0">
                <a:solidFill>
                  <a:srgbClr val="FF0000"/>
                </a:solidFill>
              </a:rPr>
              <a:t>:</a:t>
            </a:r>
            <a:r>
              <a:rPr lang="fa-IR" dirty="0" smtClean="0">
                <a:solidFill>
                  <a:schemeClr val="tx1"/>
                </a:solidFill>
              </a:rPr>
              <a:t> حداقل یکبار در روز.</a:t>
            </a:r>
          </a:p>
          <a:p>
            <a:pPr algn="r" rtl="1"/>
            <a:r>
              <a:rPr lang="fa-IR" b="1" dirty="0" smtClean="0">
                <a:solidFill>
                  <a:schemeClr val="tx1"/>
                </a:solidFill>
              </a:rPr>
              <a:t>طول مدت</a:t>
            </a:r>
            <a:r>
              <a:rPr lang="fa-IR" b="1" dirty="0" smtClean="0">
                <a:solidFill>
                  <a:srgbClr val="FF0000"/>
                </a:solidFill>
              </a:rPr>
              <a:t>:</a:t>
            </a:r>
            <a:r>
              <a:rPr lang="fa-IR" b="1" dirty="0" smtClean="0">
                <a:solidFill>
                  <a:schemeClr val="tx1"/>
                </a:solidFill>
              </a:rPr>
              <a:t> </a:t>
            </a:r>
            <a:r>
              <a:rPr lang="fa-IR" dirty="0" smtClean="0">
                <a:solidFill>
                  <a:schemeClr val="tx1"/>
                </a:solidFill>
              </a:rPr>
              <a:t>برای 5 روز متوالی.</a:t>
            </a:r>
          </a:p>
          <a:p>
            <a:pPr algn="just" rtl="1"/>
            <a:r>
              <a:rPr lang="fa-IR" b="1" dirty="0" smtClean="0">
                <a:solidFill>
                  <a:schemeClr val="tx1"/>
                </a:solidFill>
              </a:rPr>
              <a:t>هدف رفتاری (تعریف دقیق رفتار هدف)</a:t>
            </a:r>
            <a:r>
              <a:rPr lang="fa-IR" b="1" dirty="0" smtClean="0">
                <a:solidFill>
                  <a:srgbClr val="FF0000"/>
                </a:solidFill>
              </a:rPr>
              <a:t>:</a:t>
            </a:r>
            <a:r>
              <a:rPr lang="fa-IR" b="1" dirty="0" smtClean="0">
                <a:solidFill>
                  <a:schemeClr val="tx1"/>
                </a:solidFill>
              </a:rPr>
              <a:t> </a:t>
            </a:r>
            <a:r>
              <a:rPr lang="fa-IR" dirty="0" smtClean="0">
                <a:solidFill>
                  <a:schemeClr val="tx1"/>
                </a:solidFill>
              </a:rPr>
              <a:t>ژاله به صورت کلامی سوال کند و جواب سوالات دیگران را بدهد و صدای او انقدر بلند باشد که مربی صدایی او را بشنود و اینکار حداقل روزی 1 بار در طول 5 روز متوالی انجام دهد.</a:t>
            </a:r>
          </a:p>
        </p:txBody>
      </p:sp>
    </p:spTree>
    <p:extLst>
      <p:ext uri="{BB962C8B-B14F-4D97-AF65-F5344CB8AC3E}">
        <p14:creationId xmlns:p14="http://schemas.microsoft.com/office/powerpoint/2010/main" val="23221632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dirty="0" smtClean="0">
                <a:solidFill>
                  <a:srgbClr val="0070C0"/>
                </a:solidFill>
              </a:rPr>
              <a:t>روش های تغییر و اصلاح رفتار </a:t>
            </a:r>
            <a:endParaRPr lang="en-US" sz="2400" b="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lvl="0" algn="r" rtl="1">
              <a:buClr>
                <a:srgbClr val="5FCBEF"/>
              </a:buClr>
            </a:pPr>
            <a:r>
              <a:rPr lang="fa-IR" sz="2400" b="1" dirty="0" smtClean="0">
                <a:solidFill>
                  <a:srgbClr val="FF0000"/>
                </a:solidFill>
              </a:rPr>
              <a:t>رفتار </a:t>
            </a:r>
            <a:r>
              <a:rPr lang="fa-IR" sz="2400" b="1" dirty="0">
                <a:solidFill>
                  <a:srgbClr val="FF0000"/>
                </a:solidFill>
              </a:rPr>
              <a:t>چیست؟ </a:t>
            </a:r>
          </a:p>
          <a:p>
            <a:pPr lvl="0" algn="just" rtl="1">
              <a:buClr>
                <a:srgbClr val="5FCBEF"/>
              </a:buClr>
            </a:pPr>
            <a:r>
              <a:rPr lang="fa-IR" sz="2400" b="1" dirty="0">
                <a:solidFill>
                  <a:schemeClr val="tx1"/>
                </a:solidFill>
                <a:cs typeface="B Nazanin" panose="00000400000000000000" pitchFamily="2" charset="-78"/>
              </a:rPr>
              <a:t>در علم روانشناسی رفتار عبارت </a:t>
            </a:r>
            <a:r>
              <a:rPr lang="fa-IR" sz="2400" b="1" dirty="0" smtClean="0">
                <a:solidFill>
                  <a:schemeClr val="tx1"/>
                </a:solidFill>
                <a:cs typeface="B Nazanin" panose="00000400000000000000" pitchFamily="2" charset="-78"/>
              </a:rPr>
              <a:t>است </a:t>
            </a:r>
            <a:r>
              <a:rPr lang="fa-IR" sz="2400" b="1" dirty="0">
                <a:solidFill>
                  <a:schemeClr val="tx1"/>
                </a:solidFill>
                <a:cs typeface="B Nazanin" panose="00000400000000000000" pitchFamily="2" charset="-78"/>
              </a:rPr>
              <a:t>از هر </a:t>
            </a:r>
            <a:r>
              <a:rPr lang="fa-IR" sz="2400" b="1" dirty="0" smtClean="0">
                <a:solidFill>
                  <a:schemeClr val="tx1"/>
                </a:solidFill>
                <a:cs typeface="B Nazanin" panose="00000400000000000000" pitchFamily="2" charset="-78"/>
              </a:rPr>
              <a:t>فعالیتی(</a:t>
            </a:r>
            <a:r>
              <a:rPr lang="en-US" sz="2400" b="1" dirty="0">
                <a:solidFill>
                  <a:schemeClr val="tx1"/>
                </a:solidFill>
                <a:cs typeface="B Nazanin" panose="00000400000000000000" pitchFamily="2" charset="-78"/>
              </a:rPr>
              <a:t>Activity</a:t>
            </a:r>
            <a:r>
              <a:rPr lang="fa-IR" sz="2400" b="1" dirty="0">
                <a:solidFill>
                  <a:schemeClr val="tx1"/>
                </a:solidFill>
                <a:cs typeface="B Nazanin" panose="00000400000000000000" pitchFamily="2" charset="-78"/>
              </a:rPr>
              <a:t>) که ارگانیسم یا جاندار انجام می دهد و </a:t>
            </a:r>
            <a:r>
              <a:rPr lang="fa-IR" sz="2400" b="1" dirty="0" smtClean="0">
                <a:solidFill>
                  <a:schemeClr val="tx1"/>
                </a:solidFill>
                <a:cs typeface="B Nazanin" panose="00000400000000000000" pitchFamily="2" charset="-78"/>
              </a:rPr>
              <a:t>از سوی  ارگانیسمی </a:t>
            </a:r>
            <a:r>
              <a:rPr lang="fa-IR" sz="2400" b="1" dirty="0">
                <a:solidFill>
                  <a:schemeClr val="tx1"/>
                </a:solidFill>
                <a:cs typeface="B Nazanin" panose="00000400000000000000" pitchFamily="2" charset="-78"/>
              </a:rPr>
              <a:t>دیگر یا به وسیله ابزاری دیگر قابل مشاهده یا اندازه گیری است. </a:t>
            </a:r>
            <a:endParaRPr lang="fa-IR" sz="2400" b="1" dirty="0" smtClean="0">
              <a:solidFill>
                <a:schemeClr val="tx1"/>
              </a:solidFill>
              <a:cs typeface="B Nazanin" panose="00000400000000000000" pitchFamily="2" charset="-78"/>
            </a:endParaRPr>
          </a:p>
          <a:p>
            <a:pPr lvl="0" algn="just" rtl="1">
              <a:buClr>
                <a:srgbClr val="5FCBEF"/>
              </a:buClr>
            </a:pPr>
            <a:endParaRPr lang="fa-IR" sz="1600" b="1" dirty="0" smtClean="0">
              <a:solidFill>
                <a:schemeClr val="tx1"/>
              </a:solidFill>
              <a:cs typeface="B Nazanin" panose="00000400000000000000" pitchFamily="2" charset="-78"/>
            </a:endParaRPr>
          </a:p>
          <a:p>
            <a:pPr algn="just" rtl="1">
              <a:buClr>
                <a:srgbClr val="5FCBEF"/>
              </a:buClr>
            </a:pPr>
            <a:r>
              <a:rPr lang="fa-IR" sz="2400" b="1" dirty="0" smtClean="0">
                <a:solidFill>
                  <a:srgbClr val="FF0000"/>
                </a:solidFill>
              </a:rPr>
              <a:t>اصطلاح تغییر رفتار</a:t>
            </a:r>
            <a:endParaRPr lang="fa-IR" sz="2400" b="1" dirty="0">
              <a:solidFill>
                <a:srgbClr val="FF0000"/>
              </a:solidFill>
            </a:endParaRPr>
          </a:p>
          <a:p>
            <a:pPr lvl="0" algn="just" rtl="1">
              <a:buClr>
                <a:srgbClr val="5FCBEF"/>
              </a:buClr>
            </a:pPr>
            <a:r>
              <a:rPr lang="fa-IR" sz="2400" b="1" dirty="0" smtClean="0">
                <a:solidFill>
                  <a:schemeClr val="tx1"/>
                </a:solidFill>
                <a:cs typeface="B Nazanin" panose="00000400000000000000" pitchFamily="2" charset="-78"/>
              </a:rPr>
              <a:t>اصطلاح تغییر رفتار به کاربرد مجموعه فنون و روش‏هایی گفته می‏شود که برخاسته از روان‏شناسی( به ویژه روان‏شناسی یادگیری) است؛ بطوری‏که کاربرد آن‏ها موجب افزایش یا کاهش فراوانی رفتارها می‏شود.</a:t>
            </a:r>
          </a:p>
          <a:p>
            <a:pPr lvl="0" algn="just" rtl="1">
              <a:buClr>
                <a:srgbClr val="5FCBEF"/>
              </a:buClr>
            </a:pPr>
            <a:endParaRPr lang="fa-IR" sz="1600" dirty="0" smtClean="0">
              <a:solidFill>
                <a:schemeClr val="tx1"/>
              </a:solidFill>
            </a:endParaRPr>
          </a:p>
          <a:p>
            <a:pPr marL="285750" indent="-285750" algn="r" rtl="1">
              <a:buClr>
                <a:srgbClr val="5FCBEF"/>
              </a:buClr>
              <a:buFontTx/>
              <a:buChar char="-"/>
            </a:pPr>
            <a:endParaRPr lang="fa-IR" sz="1400" b="1" dirty="0" smtClean="0">
              <a:solidFill>
                <a:schemeClr val="tx1"/>
              </a:solidFill>
            </a:endParaRPr>
          </a:p>
          <a:p>
            <a:pPr marL="285750" indent="-285750" algn="r" rtl="1">
              <a:buClr>
                <a:srgbClr val="5FCBEF"/>
              </a:buClr>
              <a:buFontTx/>
              <a:buChar char="-"/>
            </a:pPr>
            <a:endParaRPr lang="fa-IR" sz="1400" b="1" dirty="0">
              <a:solidFill>
                <a:schemeClr val="tx1"/>
              </a:solidFill>
            </a:endParaRPr>
          </a:p>
        </p:txBody>
      </p:sp>
    </p:spTree>
    <p:extLst>
      <p:ext uri="{BB962C8B-B14F-4D97-AF65-F5344CB8AC3E}">
        <p14:creationId xmlns:p14="http://schemas.microsoft.com/office/powerpoint/2010/main" val="41106563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5"/>
            <a:ext cx="8778705" cy="4572000"/>
          </a:xfrm>
        </p:spPr>
        <p:txBody>
          <a:bodyPr>
            <a:normAutofit/>
          </a:bodyPr>
          <a:lstStyle/>
          <a:p>
            <a:pPr algn="r" rtl="1"/>
            <a:r>
              <a:rPr lang="fa-IR" sz="1600" b="1" dirty="0" smtClean="0">
                <a:solidFill>
                  <a:srgbClr val="FF0000"/>
                </a:solidFill>
              </a:rPr>
              <a:t>4. </a:t>
            </a:r>
            <a:r>
              <a:rPr lang="fa-IR" sz="2000" b="1" dirty="0" smtClean="0">
                <a:solidFill>
                  <a:srgbClr val="00FF00"/>
                </a:solidFill>
              </a:rPr>
              <a:t>انتخاب روش تغییر رفتار</a:t>
            </a:r>
            <a:r>
              <a:rPr lang="fa-IR" sz="2000" b="1" dirty="0" smtClean="0">
                <a:solidFill>
                  <a:srgbClr val="FF0000"/>
                </a:solidFill>
              </a:rPr>
              <a:t>:</a:t>
            </a:r>
          </a:p>
          <a:p>
            <a:pPr algn="r" rtl="1"/>
            <a:r>
              <a:rPr lang="fa-IR" sz="2000" dirty="0" smtClean="0">
                <a:solidFill>
                  <a:schemeClr val="tx1"/>
                </a:solidFill>
              </a:rPr>
              <a:t>بعدازمشخص شدن برنامه تغییر رفتار، نوبت انتخاب روش مناسب برای رسیدن به هدف است. که در هر یک از جهت های زیر امکان پذیر است:</a:t>
            </a:r>
          </a:p>
          <a:p>
            <a:pPr marL="457200" indent="-457200" algn="r" rtl="1">
              <a:buClr>
                <a:srgbClr val="FF0000"/>
              </a:buClr>
              <a:buFont typeface="+mj-lt"/>
              <a:buAutoNum type="alphaUcPeriod"/>
            </a:pPr>
            <a:r>
              <a:rPr lang="fa-IR" sz="2000" dirty="0" smtClean="0">
                <a:solidFill>
                  <a:schemeClr val="tx1"/>
                </a:solidFill>
              </a:rPr>
              <a:t>افزایش دادن یا نیرومند کردن رفتارهای ضعیف.</a:t>
            </a:r>
          </a:p>
          <a:p>
            <a:pPr marL="457200" indent="-457200" algn="r" rtl="1">
              <a:buClr>
                <a:srgbClr val="FF0000"/>
              </a:buClr>
              <a:buFont typeface="+mj-lt"/>
              <a:buAutoNum type="alphaUcPeriod"/>
            </a:pPr>
            <a:r>
              <a:rPr lang="fa-IR" sz="2000" dirty="0" smtClean="0">
                <a:solidFill>
                  <a:schemeClr val="tx1"/>
                </a:solidFill>
              </a:rPr>
              <a:t>گسترش یا تعمیم دادن یک رفتار به موقعیت های تازه.</a:t>
            </a:r>
          </a:p>
          <a:p>
            <a:pPr marL="457200" indent="-457200" algn="r" rtl="1">
              <a:buClr>
                <a:srgbClr val="FF0000"/>
              </a:buClr>
              <a:buFont typeface="+mj-lt"/>
              <a:buAutoNum type="alphaUcPeriod"/>
            </a:pPr>
            <a:r>
              <a:rPr lang="fa-IR" sz="2000" dirty="0" smtClean="0">
                <a:solidFill>
                  <a:schemeClr val="tx1"/>
                </a:solidFill>
              </a:rPr>
              <a:t>محدود کردن یک رفتار به موقعیت معین.</a:t>
            </a:r>
          </a:p>
          <a:p>
            <a:pPr marL="457200" indent="-457200" algn="r" rtl="1">
              <a:buClr>
                <a:srgbClr val="FF0000"/>
              </a:buClr>
              <a:buFont typeface="+mj-lt"/>
              <a:buAutoNum type="alphaUcPeriod"/>
            </a:pPr>
            <a:r>
              <a:rPr lang="fa-IR" sz="2000" dirty="0" smtClean="0">
                <a:solidFill>
                  <a:schemeClr val="tx1"/>
                </a:solidFill>
              </a:rPr>
              <a:t>ایجاد کردن یا شکل دادن رفتارهای تازه.</a:t>
            </a:r>
          </a:p>
          <a:p>
            <a:pPr marL="457200" indent="-457200" algn="r" rtl="1">
              <a:buClr>
                <a:srgbClr val="FF0000"/>
              </a:buClr>
              <a:buFont typeface="+mj-lt"/>
              <a:buAutoNum type="alphaUcPeriod"/>
            </a:pPr>
            <a:r>
              <a:rPr lang="fa-IR" sz="2000" dirty="0" smtClean="0">
                <a:solidFill>
                  <a:schemeClr val="tx1"/>
                </a:solidFill>
              </a:rPr>
              <a:t>نگهداری و ادامه رفتارهایی که در طول زمان ممکن است به ضعف گرایند.</a:t>
            </a:r>
          </a:p>
          <a:p>
            <a:pPr marL="457200" indent="-457200" algn="r" rtl="1">
              <a:buClr>
                <a:srgbClr val="FF0000"/>
              </a:buClr>
              <a:buFont typeface="+mj-lt"/>
              <a:buAutoNum type="alphaUcPeriod"/>
            </a:pPr>
            <a:r>
              <a:rPr lang="fa-IR" sz="2000" dirty="0" smtClean="0">
                <a:solidFill>
                  <a:schemeClr val="tx1"/>
                </a:solidFill>
              </a:rPr>
              <a:t>کاهش دادن یا حذف کردن رفتارهای نامطلوب.</a:t>
            </a:r>
          </a:p>
          <a:p>
            <a:pPr algn="l"/>
            <a:endParaRPr lang="fa-IR" sz="2000" b="1" dirty="0" smtClean="0">
              <a:solidFill>
                <a:schemeClr val="tx1"/>
              </a:solidFill>
            </a:endParaRPr>
          </a:p>
          <a:p>
            <a:pPr algn="r"/>
            <a:endParaRPr lang="fa-IR" sz="2000" dirty="0" smtClean="0">
              <a:solidFill>
                <a:srgbClr val="FF0000"/>
              </a:solidFill>
            </a:endParaRPr>
          </a:p>
        </p:txBody>
      </p:sp>
    </p:spTree>
    <p:extLst>
      <p:ext uri="{BB962C8B-B14F-4D97-AF65-F5344CB8AC3E}">
        <p14:creationId xmlns:p14="http://schemas.microsoft.com/office/powerpoint/2010/main" val="19141452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5"/>
            <a:ext cx="8778705" cy="4572000"/>
          </a:xfrm>
        </p:spPr>
        <p:txBody>
          <a:bodyPr>
            <a:normAutofit/>
          </a:bodyPr>
          <a:lstStyle/>
          <a:p>
            <a:pPr algn="r" rtl="1"/>
            <a:r>
              <a:rPr lang="fa-IR" sz="2000" dirty="0" smtClean="0">
                <a:solidFill>
                  <a:schemeClr val="tx1"/>
                </a:solidFill>
              </a:rPr>
              <a:t>گاهی کودک انجام یک رفتار را می داند اما </a:t>
            </a:r>
            <a:r>
              <a:rPr lang="fa-IR" sz="2000" dirty="0" smtClean="0">
                <a:solidFill>
                  <a:srgbClr val="7030A0"/>
                </a:solidFill>
              </a:rPr>
              <a:t>در انجام آن کوتاهی </a:t>
            </a:r>
            <a:r>
              <a:rPr lang="fa-IR" sz="2000" dirty="0" smtClean="0">
                <a:solidFill>
                  <a:schemeClr val="tx1"/>
                </a:solidFill>
              </a:rPr>
              <a:t>می کند در اینجا رفتار های دسته </a:t>
            </a:r>
            <a:r>
              <a:rPr lang="en-US" sz="2000" dirty="0" smtClean="0">
                <a:solidFill>
                  <a:schemeClr val="tx1"/>
                </a:solidFill>
              </a:rPr>
              <a:t>A </a:t>
            </a:r>
            <a:r>
              <a:rPr lang="fa-IR" sz="2000" dirty="0" smtClean="0">
                <a:solidFill>
                  <a:schemeClr val="tx1"/>
                </a:solidFill>
              </a:rPr>
              <a:t>مناسب هستند.</a:t>
            </a:r>
          </a:p>
          <a:p>
            <a:pPr algn="r" rtl="1"/>
            <a:endParaRPr lang="fa-IR" sz="2000" dirty="0" smtClean="0">
              <a:solidFill>
                <a:schemeClr val="tx1"/>
              </a:solidFill>
            </a:endParaRPr>
          </a:p>
          <a:p>
            <a:pPr marL="285750" indent="-285750" algn="r" rtl="1">
              <a:buClr>
                <a:srgbClr val="FF0000"/>
              </a:buClr>
              <a:buFont typeface="Wingdings" panose="05000000000000000000" pitchFamily="2" charset="2"/>
              <a:buChar char="Ø"/>
            </a:pPr>
            <a:r>
              <a:rPr lang="fa-IR" sz="2000" dirty="0" smtClean="0">
                <a:solidFill>
                  <a:schemeClr val="tx1"/>
                </a:solidFill>
              </a:rPr>
              <a:t>وقتی کودک در برخی شرایط رفتار مطلوب را انجام می دهد اما </a:t>
            </a:r>
            <a:r>
              <a:rPr lang="fa-IR" sz="2000" dirty="0" smtClean="0">
                <a:solidFill>
                  <a:srgbClr val="FFC000"/>
                </a:solidFill>
              </a:rPr>
              <a:t>در شرایط دیگر از انجام آن سرباز </a:t>
            </a:r>
            <a:r>
              <a:rPr lang="fa-IR" sz="2000" dirty="0" smtClean="0">
                <a:solidFill>
                  <a:srgbClr val="7030A0"/>
                </a:solidFill>
              </a:rPr>
              <a:t>میزند</a:t>
            </a:r>
            <a:r>
              <a:rPr lang="fa-IR" sz="2000" dirty="0" smtClean="0">
                <a:solidFill>
                  <a:schemeClr val="tx1"/>
                </a:solidFill>
              </a:rPr>
              <a:t>، رفتارهای دسته </a:t>
            </a:r>
            <a:r>
              <a:rPr lang="en-US" sz="2000" dirty="0" smtClean="0">
                <a:solidFill>
                  <a:schemeClr val="tx1"/>
                </a:solidFill>
              </a:rPr>
              <a:t>B</a:t>
            </a:r>
            <a:r>
              <a:rPr lang="fa-IR" sz="2000" dirty="0" smtClean="0">
                <a:solidFill>
                  <a:schemeClr val="tx1"/>
                </a:solidFill>
              </a:rPr>
              <a:t> مناسب هستند.(مثلاً در خانه ارام ولی در مدرسه شیطنت میکند).</a:t>
            </a:r>
          </a:p>
          <a:p>
            <a:pPr algn="r" rtl="1">
              <a:buClr>
                <a:srgbClr val="FF0000"/>
              </a:buClr>
            </a:pPr>
            <a:endParaRPr lang="fa-IR" sz="2000" dirty="0" smtClean="0">
              <a:solidFill>
                <a:schemeClr val="tx1"/>
              </a:solidFill>
            </a:endParaRPr>
          </a:p>
          <a:p>
            <a:pPr marL="285750" indent="-285750" algn="just" rtl="1">
              <a:buClr>
                <a:srgbClr val="FF0000"/>
              </a:buClr>
              <a:buFont typeface="Wingdings" panose="05000000000000000000" pitchFamily="2" charset="2"/>
              <a:buChar char="Ø"/>
            </a:pPr>
            <a:r>
              <a:rPr lang="fa-IR" sz="2000" dirty="0" smtClean="0">
                <a:solidFill>
                  <a:schemeClr val="tx1"/>
                </a:solidFill>
              </a:rPr>
              <a:t>گاهی کودک رفتاری را که در یک موقعیت مناسب است را </a:t>
            </a:r>
            <a:r>
              <a:rPr lang="fa-IR" sz="2000" dirty="0" smtClean="0">
                <a:solidFill>
                  <a:srgbClr val="7030A0"/>
                </a:solidFill>
              </a:rPr>
              <a:t>در </a:t>
            </a:r>
            <a:r>
              <a:rPr lang="fa-IR" sz="2000" dirty="0" smtClean="0">
                <a:solidFill>
                  <a:srgbClr val="08E9EE"/>
                </a:solidFill>
              </a:rPr>
              <a:t>موقعیتی دیگر که مناسب نیست </a:t>
            </a:r>
            <a:r>
              <a:rPr lang="fa-IR" sz="2000" dirty="0" smtClean="0">
                <a:solidFill>
                  <a:schemeClr val="tx1"/>
                </a:solidFill>
              </a:rPr>
              <a:t>بکار می برد(مانند شوخی باهمسالان و انجام همان شوخی با بزرگسالان) در اینجا رفتارهای دسته </a:t>
            </a:r>
            <a:r>
              <a:rPr lang="en-US" sz="2000" dirty="0" smtClean="0">
                <a:solidFill>
                  <a:schemeClr val="tx1"/>
                </a:solidFill>
              </a:rPr>
              <a:t>c</a:t>
            </a:r>
            <a:r>
              <a:rPr lang="fa-IR" sz="2000" dirty="0" smtClean="0">
                <a:solidFill>
                  <a:schemeClr val="tx1"/>
                </a:solidFill>
              </a:rPr>
              <a:t> مناسب می باشند.</a:t>
            </a:r>
          </a:p>
          <a:p>
            <a:pPr algn="l"/>
            <a:endParaRPr lang="fa-IR" sz="2000" b="1" dirty="0" smtClean="0">
              <a:solidFill>
                <a:schemeClr val="tx1"/>
              </a:solidFill>
            </a:endParaRPr>
          </a:p>
          <a:p>
            <a:pPr algn="r"/>
            <a:endParaRPr lang="fa-IR" sz="2000" dirty="0" smtClean="0">
              <a:solidFill>
                <a:srgbClr val="FF0000"/>
              </a:solidFill>
            </a:endParaRPr>
          </a:p>
        </p:txBody>
      </p:sp>
    </p:spTree>
    <p:extLst>
      <p:ext uri="{BB962C8B-B14F-4D97-AF65-F5344CB8AC3E}">
        <p14:creationId xmlns:p14="http://schemas.microsoft.com/office/powerpoint/2010/main" val="31545767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marL="342900" indent="-342900" algn="just" rtl="1">
              <a:buClr>
                <a:srgbClr val="FF0000"/>
              </a:buClr>
              <a:buFont typeface="Wingdings" panose="05000000000000000000" pitchFamily="2" charset="2"/>
              <a:buChar char="Ø"/>
            </a:pPr>
            <a:r>
              <a:rPr lang="fa-IR" sz="2000" dirty="0" smtClean="0">
                <a:solidFill>
                  <a:schemeClr val="tx1"/>
                </a:solidFill>
              </a:rPr>
              <a:t>گاهی کودک از انجام رفتار مطلوب </a:t>
            </a:r>
            <a:r>
              <a:rPr lang="fa-IR" sz="2000" dirty="0" smtClean="0">
                <a:solidFill>
                  <a:srgbClr val="FF0000"/>
                </a:solidFill>
              </a:rPr>
              <a:t>در یک موقعیت معین ناتوان </a:t>
            </a:r>
            <a:r>
              <a:rPr lang="fa-IR" sz="2000" dirty="0" smtClean="0">
                <a:solidFill>
                  <a:schemeClr val="tx1"/>
                </a:solidFill>
              </a:rPr>
              <a:t>است(مثلاً نمی‏تواند بند کفش خود را ببندد) در اینجا رفتارهای دسته</a:t>
            </a:r>
            <a:r>
              <a:rPr lang="en-US" sz="2000" dirty="0" smtClean="0">
                <a:solidFill>
                  <a:schemeClr val="tx1"/>
                </a:solidFill>
              </a:rPr>
              <a:t> D </a:t>
            </a:r>
            <a:r>
              <a:rPr lang="fa-IR" sz="2000" dirty="0" smtClean="0">
                <a:solidFill>
                  <a:schemeClr val="tx1"/>
                </a:solidFill>
              </a:rPr>
              <a:t>مناسب هستند. </a:t>
            </a:r>
          </a:p>
          <a:p>
            <a:pPr marL="342900" indent="-342900" algn="just" rtl="1">
              <a:buClr>
                <a:srgbClr val="FF0000"/>
              </a:buClr>
              <a:buFont typeface="Wingdings" panose="05000000000000000000" pitchFamily="2" charset="2"/>
              <a:buChar char="Ø"/>
            </a:pPr>
            <a:r>
              <a:rPr lang="fa-IR" sz="2000" dirty="0" smtClean="0">
                <a:solidFill>
                  <a:schemeClr val="tx1"/>
                </a:solidFill>
              </a:rPr>
              <a:t>گاهی ممکن است رفتار کودک </a:t>
            </a:r>
            <a:r>
              <a:rPr lang="fa-IR" sz="2000" dirty="0" smtClean="0">
                <a:solidFill>
                  <a:srgbClr val="00FF00"/>
                </a:solidFill>
              </a:rPr>
              <a:t>برای خودش یا دیگران مشکل ایجاد کند. </a:t>
            </a:r>
            <a:r>
              <a:rPr lang="fa-IR" sz="2000" dirty="0" smtClean="0">
                <a:solidFill>
                  <a:schemeClr val="tx1"/>
                </a:solidFill>
              </a:rPr>
              <a:t>در اینجا رفتار های دسته </a:t>
            </a:r>
            <a:r>
              <a:rPr lang="en-US" sz="2000" dirty="0" smtClean="0">
                <a:solidFill>
                  <a:schemeClr val="tx1"/>
                </a:solidFill>
              </a:rPr>
              <a:t> F</a:t>
            </a:r>
            <a:r>
              <a:rPr lang="fa-IR" sz="2000" dirty="0" smtClean="0">
                <a:solidFill>
                  <a:schemeClr val="tx1"/>
                </a:solidFill>
              </a:rPr>
              <a:t>مناسب هستند.</a:t>
            </a:r>
          </a:p>
          <a:p>
            <a:pPr marL="342900" indent="-342900" algn="just" rtl="1">
              <a:buClr>
                <a:srgbClr val="FF0000"/>
              </a:buClr>
              <a:buFont typeface="Wingdings" panose="05000000000000000000" pitchFamily="2" charset="2"/>
              <a:buChar char="Ø"/>
            </a:pPr>
            <a:endParaRPr lang="fa-IR" sz="2000" dirty="0" smtClean="0">
              <a:solidFill>
                <a:schemeClr val="tx1"/>
              </a:solidFill>
            </a:endParaRPr>
          </a:p>
          <a:p>
            <a:pPr algn="r" rtl="1">
              <a:buClr>
                <a:srgbClr val="FF0000"/>
              </a:buClr>
            </a:pPr>
            <a:r>
              <a:rPr lang="fa-IR" sz="2000" b="1" dirty="0" smtClean="0">
                <a:solidFill>
                  <a:srgbClr val="FF0000"/>
                </a:solidFill>
              </a:rPr>
              <a:t>اجرای روش تغییر رفتار:</a:t>
            </a:r>
          </a:p>
          <a:p>
            <a:pPr algn="r" rtl="1">
              <a:buClr>
                <a:srgbClr val="FF0000"/>
              </a:buClr>
            </a:pPr>
            <a:r>
              <a:rPr lang="fa-IR" sz="2000" dirty="0" smtClean="0">
                <a:solidFill>
                  <a:schemeClr val="tx1"/>
                </a:solidFill>
              </a:rPr>
              <a:t>بعداز تعیین رفتار آماج و بیان هدف برنامه و تهیه هدف رفتاری و انتخاب روش تغییر رفتار نوبت اجرای روش تغییر رفتار است باید وضعیت رفتار آماج مشخص گردد و منحنی خط پایه رسم شود.</a:t>
            </a:r>
          </a:p>
        </p:txBody>
      </p:sp>
    </p:spTree>
    <p:extLst>
      <p:ext uri="{BB962C8B-B14F-4D97-AF65-F5344CB8AC3E}">
        <p14:creationId xmlns:p14="http://schemas.microsoft.com/office/powerpoint/2010/main" val="4411852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669BA"/>
                </a:solidFill>
              </a:rPr>
              <a:t>روش های تغییر و اصلاح رفتار.... </a:t>
            </a:r>
            <a:endParaRPr lang="en-US" sz="2400" b="1" i="1" dirty="0">
              <a:solidFill>
                <a:srgbClr val="0669BA"/>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r>
              <a:rPr lang="fa-IR" b="1" dirty="0" smtClean="0">
                <a:solidFill>
                  <a:srgbClr val="FF0000"/>
                </a:solidFill>
              </a:rPr>
              <a:t>سبب شناسی و پدیدائی رفتار نابهنجار با تاکید بر دیدگاه رفتاری</a:t>
            </a:r>
            <a:endParaRPr lang="en-US" b="1" dirty="0" smtClean="0">
              <a:solidFill>
                <a:srgbClr val="FF0000"/>
              </a:solidFill>
            </a:endParaRPr>
          </a:p>
          <a:p>
            <a:pPr algn="r" rtl="1">
              <a:buClr>
                <a:srgbClr val="00B050"/>
              </a:buClr>
            </a:pPr>
            <a:r>
              <a:rPr lang="fa-IR" sz="2000" dirty="0" smtClean="0">
                <a:solidFill>
                  <a:schemeClr val="accent2">
                    <a:lumMod val="50000"/>
                  </a:schemeClr>
                </a:solidFill>
              </a:rPr>
              <a:t>        </a:t>
            </a:r>
            <a:r>
              <a:rPr lang="fa-IR" sz="2000" b="1" dirty="0" smtClean="0">
                <a:solidFill>
                  <a:schemeClr val="tx1"/>
                </a:solidFill>
              </a:rPr>
              <a:t>رفتار بهنجار یا سازگارانه</a:t>
            </a:r>
            <a:r>
              <a:rPr lang="fa-IR" sz="2000" b="1" dirty="0" smtClean="0">
                <a:solidFill>
                  <a:srgbClr val="FF0000"/>
                </a:solidFill>
              </a:rPr>
              <a:t>:</a:t>
            </a:r>
            <a:r>
              <a:rPr lang="fa-IR" sz="2000" b="1" dirty="0" smtClean="0">
                <a:solidFill>
                  <a:schemeClr val="tx1"/>
                </a:solidFill>
              </a:rPr>
              <a:t> </a:t>
            </a:r>
            <a:r>
              <a:rPr lang="fa-IR" sz="2000" dirty="0" smtClean="0">
                <a:solidFill>
                  <a:schemeClr val="tx1"/>
                </a:solidFill>
              </a:rPr>
              <a:t>رفتاری است که موجب ارضای نیاز های فرد و            خلاصی او  از درد و رنج می‏شود و از هدررفتن نیروهای فرد جلوگیری می‏کند.</a:t>
            </a:r>
          </a:p>
          <a:p>
            <a:pPr algn="r" rtl="1">
              <a:buClr>
                <a:srgbClr val="00B050"/>
              </a:buClr>
            </a:pPr>
            <a:r>
              <a:rPr lang="fa-IR" sz="2000" dirty="0" smtClean="0">
                <a:solidFill>
                  <a:schemeClr val="accent2">
                    <a:lumMod val="50000"/>
                  </a:schemeClr>
                </a:solidFill>
              </a:rPr>
              <a:t>        </a:t>
            </a:r>
            <a:r>
              <a:rPr lang="fa-IR" sz="2000" b="1" dirty="0" smtClean="0">
                <a:solidFill>
                  <a:schemeClr val="tx1"/>
                </a:solidFill>
              </a:rPr>
              <a:t>رفتار نابهنجار یا ناسازگارانه</a:t>
            </a:r>
            <a:r>
              <a:rPr lang="fa-IR" sz="2000" b="1" dirty="0" smtClean="0">
                <a:solidFill>
                  <a:srgbClr val="FF0000"/>
                </a:solidFill>
              </a:rPr>
              <a:t>:</a:t>
            </a:r>
            <a:r>
              <a:rPr lang="fa-IR" sz="2000" b="1" dirty="0" smtClean="0">
                <a:solidFill>
                  <a:schemeClr val="tx1"/>
                </a:solidFill>
              </a:rPr>
              <a:t> </a:t>
            </a:r>
            <a:r>
              <a:rPr lang="fa-IR" sz="2000" dirty="0" smtClean="0">
                <a:solidFill>
                  <a:schemeClr val="tx1"/>
                </a:solidFill>
              </a:rPr>
              <a:t>رفتاری که فرد را در رسیدن به  هدف‏هایش به صورت مکرر با شکست مواجه می کند</a:t>
            </a:r>
            <a:r>
              <a:rPr lang="fa-IR" sz="2000" dirty="0" smtClean="0">
                <a:solidFill>
                  <a:schemeClr val="accent2">
                    <a:lumMod val="50000"/>
                  </a:schemeClr>
                </a:solidFill>
              </a:rPr>
              <a:t>.</a:t>
            </a:r>
          </a:p>
          <a:p>
            <a:pPr marL="285750" indent="-285750" algn="r" rtl="1">
              <a:buClr>
                <a:srgbClr val="FF0000"/>
              </a:buClr>
              <a:buFont typeface="Wingdings" panose="05000000000000000000" pitchFamily="2" charset="2"/>
              <a:buChar char="Ø"/>
            </a:pPr>
            <a:r>
              <a:rPr lang="fa-IR" sz="2000" dirty="0" smtClean="0">
                <a:solidFill>
                  <a:schemeClr val="tx1"/>
                </a:solidFill>
              </a:rPr>
              <a:t>در روانشناسی فرض بنیادی بر این است که فرد رفتارهای ناسازگارانه و سازگارانه را یاد گرفته است در نتیجه برای اصلاح رفتار باید شرایط مناسب یادگیری را فراهم آوریم و از این راه به تغییر رفتارهای ناسازگارانه و جانشین سازی رفتارهای سازگارانه اقدام کرد.</a:t>
            </a:r>
          </a:p>
          <a:p>
            <a:pPr marL="285750" indent="-285750" algn="r" rtl="1">
              <a:buClr>
                <a:srgbClr val="FF0000"/>
              </a:buClr>
              <a:buFont typeface="Wingdings" panose="05000000000000000000" pitchFamily="2" charset="2"/>
              <a:buChar char="Ø"/>
            </a:pPr>
            <a:r>
              <a:rPr lang="fa-IR" sz="2000" dirty="0" smtClean="0">
                <a:solidFill>
                  <a:schemeClr val="tx1"/>
                </a:solidFill>
              </a:rPr>
              <a:t>فرد تغییر دهنده رفتار باید در ابتدا این موضوع را مورد بررسی قرار دهد که آیا مشکل مطرح شده باید آماج مداخلات درمانی قرار گیرد یا آنکه باید به دنبال مشکل دیگری بگردد که علت مشکل مطرح شده است.</a:t>
            </a:r>
          </a:p>
        </p:txBody>
      </p:sp>
    </p:spTree>
    <p:extLst>
      <p:ext uri="{BB962C8B-B14F-4D97-AF65-F5344CB8AC3E}">
        <p14:creationId xmlns:p14="http://schemas.microsoft.com/office/powerpoint/2010/main" val="8055353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669BA"/>
                </a:solidFill>
              </a:rPr>
              <a:t>روش های تغییر و اصلاح رفتار.... </a:t>
            </a:r>
            <a:endParaRPr lang="en-US" sz="2400" b="1" i="1" dirty="0">
              <a:solidFill>
                <a:srgbClr val="0669BA"/>
              </a:solidFill>
            </a:endParaRPr>
          </a:p>
        </p:txBody>
      </p:sp>
      <p:sp>
        <p:nvSpPr>
          <p:cNvPr id="8" name="Text Placeholder 7"/>
          <p:cNvSpPr>
            <a:spLocks noGrp="1"/>
          </p:cNvSpPr>
          <p:nvPr>
            <p:ph type="body" idx="1"/>
          </p:nvPr>
        </p:nvSpPr>
        <p:spPr>
          <a:xfrm>
            <a:off x="495297" y="1214654"/>
            <a:ext cx="8778705" cy="5363570"/>
          </a:xfrm>
        </p:spPr>
        <p:txBody>
          <a:bodyPr>
            <a:normAutofit/>
          </a:bodyPr>
          <a:lstStyle/>
          <a:p>
            <a:pPr algn="r" rtl="1">
              <a:buClr>
                <a:srgbClr val="FF0000"/>
              </a:buClr>
            </a:pPr>
            <a:r>
              <a:rPr lang="fa-IR" sz="2000" b="1" dirty="0" smtClean="0">
                <a:solidFill>
                  <a:schemeClr val="tx1"/>
                </a:solidFill>
              </a:rPr>
              <a:t>در پدیدآیی رفتار نابهنجار باید</a:t>
            </a:r>
            <a:r>
              <a:rPr lang="en-US" sz="2000" b="1" dirty="0" smtClean="0">
                <a:solidFill>
                  <a:schemeClr val="tx1"/>
                </a:solidFill>
              </a:rPr>
              <a:t> </a:t>
            </a:r>
            <a:r>
              <a:rPr lang="fa-IR" sz="2000" b="1" dirty="0" smtClean="0">
                <a:solidFill>
                  <a:schemeClr val="tx1"/>
                </a:solidFill>
              </a:rPr>
              <a:t>به موارد زیر دقت نمود:</a:t>
            </a:r>
          </a:p>
          <a:p>
            <a:pPr algn="r" rtl="1">
              <a:buClr>
                <a:srgbClr val="FF0000"/>
              </a:buClr>
            </a:pPr>
            <a:endParaRPr lang="fa-IR" sz="2000" b="1" dirty="0" smtClean="0">
              <a:solidFill>
                <a:schemeClr val="tx1"/>
              </a:solidFill>
            </a:endParaRPr>
          </a:p>
          <a:p>
            <a:pPr algn="r" rtl="1">
              <a:buClr>
                <a:srgbClr val="FF0000"/>
              </a:buClr>
            </a:pPr>
            <a:r>
              <a:rPr lang="fa-IR" sz="2400" dirty="0" smtClean="0">
                <a:solidFill>
                  <a:srgbClr val="FF0000"/>
                </a:solidFill>
              </a:rPr>
              <a:t>1. </a:t>
            </a:r>
            <a:r>
              <a:rPr lang="fa-IR" sz="2400" dirty="0" smtClean="0">
                <a:solidFill>
                  <a:schemeClr val="tx1"/>
                </a:solidFill>
              </a:rPr>
              <a:t>محرک‏های پیش‏آیند رفتار </a:t>
            </a:r>
          </a:p>
          <a:p>
            <a:pPr algn="just" rtl="1"/>
            <a:r>
              <a:rPr lang="fa-IR" sz="2400" dirty="0" smtClean="0">
                <a:solidFill>
                  <a:srgbClr val="FF0000"/>
                </a:solidFill>
              </a:rPr>
              <a:t>2.</a:t>
            </a:r>
            <a:r>
              <a:rPr lang="fa-IR" sz="2400" dirty="0" smtClean="0">
                <a:solidFill>
                  <a:schemeClr val="tx1"/>
                </a:solidFill>
              </a:rPr>
              <a:t> محرک‏های جاری یا رویدادهای ارگانیسمی(شامل ادراکات، تفکرات، انتظارات و شناخت‏های فرد است نسبت به شایستگی‏هایش که از عوامل مهم تعیین کننده‏های رفتار به‏شمار می‏روند).</a:t>
            </a:r>
          </a:p>
          <a:p>
            <a:pPr algn="just" rtl="1"/>
            <a:r>
              <a:rPr lang="fa-IR" sz="2400" dirty="0" smtClean="0">
                <a:solidFill>
                  <a:srgbClr val="FF0000"/>
                </a:solidFill>
              </a:rPr>
              <a:t>3. </a:t>
            </a:r>
            <a:r>
              <a:rPr lang="fa-IR" sz="2400" dirty="0" smtClean="0">
                <a:solidFill>
                  <a:schemeClr val="tx1"/>
                </a:solidFill>
              </a:rPr>
              <a:t>محرک های پس آیند رفتار، این محرک ها مهمترین عوامل نگهدارنده رفتار می باشند. و شامل همان تقویت کننده های مثبت و منفی هستند.</a:t>
            </a:r>
          </a:p>
        </p:txBody>
      </p:sp>
    </p:spTree>
    <p:extLst>
      <p:ext uri="{BB962C8B-B14F-4D97-AF65-F5344CB8AC3E}">
        <p14:creationId xmlns:p14="http://schemas.microsoft.com/office/powerpoint/2010/main" val="40101143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i="1" dirty="0" smtClean="0">
                <a:solidFill>
                  <a:srgbClr val="0669BA"/>
                </a:solidFill>
              </a:rPr>
              <a:t>روش های تغییر و اصلاح رفتار....</a:t>
            </a:r>
            <a:br>
              <a:rPr lang="fa-IR" sz="2400" b="1" i="1" dirty="0" smtClean="0">
                <a:solidFill>
                  <a:srgbClr val="0669BA"/>
                </a:solidFill>
              </a:rPr>
            </a:br>
            <a:r>
              <a:rPr lang="fa-IR" sz="2400" b="1" i="1" dirty="0" smtClean="0">
                <a:solidFill>
                  <a:srgbClr val="0669BA"/>
                </a:solidFill>
              </a:rPr>
              <a:t> </a:t>
            </a:r>
            <a:endParaRPr lang="en-US" sz="2400" b="1" i="1" dirty="0">
              <a:solidFill>
                <a:srgbClr val="0669BA"/>
              </a:solidFill>
            </a:endParaRPr>
          </a:p>
        </p:txBody>
      </p:sp>
      <p:sp>
        <p:nvSpPr>
          <p:cNvPr id="8" name="Text Placeholder 7"/>
          <p:cNvSpPr>
            <a:spLocks noGrp="1"/>
          </p:cNvSpPr>
          <p:nvPr>
            <p:ph type="body" idx="1"/>
          </p:nvPr>
        </p:nvSpPr>
        <p:spPr>
          <a:xfrm>
            <a:off x="495296" y="941696"/>
            <a:ext cx="8778705" cy="5363570"/>
          </a:xfrm>
        </p:spPr>
        <p:txBody>
          <a:bodyPr>
            <a:normAutofit/>
          </a:bodyPr>
          <a:lstStyle/>
          <a:p>
            <a:pPr algn="ctr" rtl="1"/>
            <a:r>
              <a:rPr lang="fa-IR" sz="3000" b="1" dirty="0" smtClean="0">
                <a:solidFill>
                  <a:srgbClr val="FF0000"/>
                </a:solidFill>
                <a:cs typeface="2  Titr" panose="00000700000000000000" pitchFamily="2" charset="-78"/>
              </a:rPr>
              <a:t>روش ها و تکنیک های اصلاح رفتار کودکان</a:t>
            </a:r>
          </a:p>
          <a:p>
            <a:pPr algn="r" rtl="1"/>
            <a:r>
              <a:rPr lang="fa-IR" sz="2600" b="1" dirty="0" smtClean="0">
                <a:solidFill>
                  <a:srgbClr val="FF0000"/>
                </a:solidFill>
              </a:rPr>
              <a:t>1.</a:t>
            </a:r>
            <a:r>
              <a:rPr lang="fa-IR" sz="2600" b="1" dirty="0" smtClean="0">
                <a:solidFill>
                  <a:srgbClr val="002060"/>
                </a:solidFill>
              </a:rPr>
              <a:t> تکنیک های افزایش رفتار مطلوب</a:t>
            </a:r>
          </a:p>
          <a:p>
            <a:pPr marL="342900" indent="-342900" algn="r" rtl="1">
              <a:buClr>
                <a:srgbClr val="FF0000"/>
              </a:buClr>
              <a:buFont typeface="+mj-lt"/>
              <a:buAutoNum type="alphaLcParenR"/>
            </a:pPr>
            <a:r>
              <a:rPr lang="fa-IR" sz="2000" b="1" i="1" dirty="0" smtClean="0">
                <a:solidFill>
                  <a:srgbClr val="AE22B1"/>
                </a:solidFill>
              </a:rPr>
              <a:t>توجه کردن</a:t>
            </a:r>
          </a:p>
          <a:p>
            <a:pPr marL="342900" indent="-342900" algn="r" rtl="1">
              <a:buClr>
                <a:srgbClr val="FF0000"/>
              </a:buClr>
              <a:buFont typeface="+mj-lt"/>
              <a:buAutoNum type="alphaLcParenR"/>
            </a:pPr>
            <a:r>
              <a:rPr lang="fa-IR" sz="2000" b="1" i="1" dirty="0" smtClean="0">
                <a:solidFill>
                  <a:srgbClr val="AE22B1"/>
                </a:solidFill>
              </a:rPr>
              <a:t>پاداش دادن</a:t>
            </a:r>
          </a:p>
          <a:p>
            <a:pPr marL="342900" indent="-342900" algn="r" rtl="1">
              <a:buClr>
                <a:srgbClr val="FF0000"/>
              </a:buClr>
              <a:buFont typeface="+mj-lt"/>
              <a:buAutoNum type="alphaLcParenR"/>
            </a:pPr>
            <a:r>
              <a:rPr lang="fa-IR" sz="2000" b="1" i="1" dirty="0" smtClean="0">
                <a:solidFill>
                  <a:srgbClr val="AE22B1"/>
                </a:solidFill>
              </a:rPr>
              <a:t>تحسین کردن</a:t>
            </a:r>
          </a:p>
          <a:p>
            <a:pPr algn="r" rtl="1">
              <a:buClr>
                <a:srgbClr val="FF0000"/>
              </a:buClr>
            </a:pPr>
            <a:endParaRPr lang="fa-IR" sz="2000" b="1" i="1" dirty="0" smtClean="0">
              <a:solidFill>
                <a:srgbClr val="AE22B1"/>
              </a:solidFill>
            </a:endParaRPr>
          </a:p>
          <a:p>
            <a:pPr marL="285750" indent="-285750" algn="just" rtl="1">
              <a:buClr>
                <a:srgbClr val="FF0000"/>
              </a:buClr>
              <a:buFont typeface="Wingdings" panose="05000000000000000000" pitchFamily="2" charset="2"/>
              <a:buChar char="Ø"/>
            </a:pPr>
            <a:r>
              <a:rPr lang="fa-IR" sz="2400" dirty="0" smtClean="0">
                <a:solidFill>
                  <a:schemeClr val="tx1"/>
                </a:solidFill>
              </a:rPr>
              <a:t>روش های تقویت مثبت، خاص تغییر رفتار و رفتار درمانی نیستند بلکه همه ما در زندگی روزانه در مقیاس وسیعی از این روش‏ها استفاده می‏کنیم. افراد همواره از طریق </a:t>
            </a:r>
            <a:r>
              <a:rPr lang="fa-IR" sz="2400" dirty="0" smtClean="0">
                <a:solidFill>
                  <a:srgbClr val="FF0000"/>
                </a:solidFill>
              </a:rPr>
              <a:t>ستایش</a:t>
            </a:r>
            <a:r>
              <a:rPr lang="fa-IR" sz="2400" dirty="0" smtClean="0">
                <a:solidFill>
                  <a:schemeClr val="tx1"/>
                </a:solidFill>
              </a:rPr>
              <a:t>، </a:t>
            </a:r>
            <a:r>
              <a:rPr lang="fa-IR" sz="2400" dirty="0" smtClean="0">
                <a:solidFill>
                  <a:srgbClr val="00FF00"/>
                </a:solidFill>
              </a:rPr>
              <a:t>تمجید</a:t>
            </a:r>
            <a:r>
              <a:rPr lang="fa-IR" sz="2400" dirty="0" smtClean="0">
                <a:solidFill>
                  <a:schemeClr val="tx1"/>
                </a:solidFill>
              </a:rPr>
              <a:t>، </a:t>
            </a:r>
            <a:r>
              <a:rPr lang="fa-IR" sz="2400" dirty="0" smtClean="0">
                <a:solidFill>
                  <a:srgbClr val="08E9EE"/>
                </a:solidFill>
              </a:rPr>
              <a:t>جایزه</a:t>
            </a:r>
            <a:r>
              <a:rPr lang="fa-IR" sz="2400" dirty="0" smtClean="0">
                <a:solidFill>
                  <a:schemeClr val="tx1"/>
                </a:solidFill>
              </a:rPr>
              <a:t>، </a:t>
            </a:r>
            <a:r>
              <a:rPr lang="fa-IR" sz="2400" dirty="0" smtClean="0">
                <a:solidFill>
                  <a:srgbClr val="FFFF00"/>
                </a:solidFill>
              </a:rPr>
              <a:t>پاداش </a:t>
            </a:r>
            <a:r>
              <a:rPr lang="fa-IR" sz="2400" dirty="0" smtClean="0">
                <a:solidFill>
                  <a:schemeClr val="tx1"/>
                </a:solidFill>
              </a:rPr>
              <a:t>و جزء این‏ها به نیرومند ساختن رفتار دیگران می‏پردازند.</a:t>
            </a:r>
          </a:p>
          <a:p>
            <a:pPr algn="r" rtl="1"/>
            <a:endParaRPr lang="fa-IR" b="1" dirty="0" smtClean="0">
              <a:solidFill>
                <a:srgbClr val="FF0000"/>
              </a:solidFill>
            </a:endParaRPr>
          </a:p>
        </p:txBody>
      </p:sp>
    </p:spTree>
    <p:extLst>
      <p:ext uri="{BB962C8B-B14F-4D97-AF65-F5344CB8AC3E}">
        <p14:creationId xmlns:p14="http://schemas.microsoft.com/office/powerpoint/2010/main" val="38505206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i="1" dirty="0" smtClean="0">
                <a:solidFill>
                  <a:srgbClr val="0669BA"/>
                </a:solidFill>
              </a:rPr>
              <a:t>روش های تغییر و اصلاح رفتار....</a:t>
            </a:r>
            <a:br>
              <a:rPr lang="fa-IR" sz="2400" b="1" i="1" dirty="0" smtClean="0">
                <a:solidFill>
                  <a:srgbClr val="0669BA"/>
                </a:solidFill>
              </a:rPr>
            </a:br>
            <a:r>
              <a:rPr lang="fa-IR" sz="2400" b="1" i="1" dirty="0" smtClean="0">
                <a:solidFill>
                  <a:srgbClr val="0669BA"/>
                </a:solidFill>
              </a:rPr>
              <a:t> </a:t>
            </a:r>
            <a:endParaRPr lang="en-US" sz="2400" b="1" i="1" dirty="0">
              <a:solidFill>
                <a:srgbClr val="0669BA"/>
              </a:solidFill>
            </a:endParaRPr>
          </a:p>
        </p:txBody>
      </p:sp>
      <p:sp>
        <p:nvSpPr>
          <p:cNvPr id="8" name="Text Placeholder 7"/>
          <p:cNvSpPr>
            <a:spLocks noGrp="1"/>
          </p:cNvSpPr>
          <p:nvPr>
            <p:ph type="body" idx="1"/>
          </p:nvPr>
        </p:nvSpPr>
        <p:spPr>
          <a:xfrm>
            <a:off x="495296" y="941696"/>
            <a:ext cx="8778705" cy="5363570"/>
          </a:xfrm>
        </p:spPr>
        <p:txBody>
          <a:bodyPr>
            <a:normAutofit/>
          </a:bodyPr>
          <a:lstStyle/>
          <a:p>
            <a:pPr algn="r" rtl="1"/>
            <a:r>
              <a:rPr lang="fa-IR" sz="2000" b="1" dirty="0" smtClean="0">
                <a:solidFill>
                  <a:srgbClr val="FF0000"/>
                </a:solidFill>
              </a:rPr>
              <a:t>مثال1:  </a:t>
            </a:r>
            <a:r>
              <a:rPr lang="fa-IR" sz="2000" dirty="0">
                <a:solidFill>
                  <a:schemeClr val="tx1"/>
                </a:solidFill>
              </a:rPr>
              <a:t>معلمی</a:t>
            </a:r>
            <a:r>
              <a:rPr lang="fa-IR" sz="2000" dirty="0" smtClean="0">
                <a:solidFill>
                  <a:schemeClr val="tx1"/>
                </a:solidFill>
              </a:rPr>
              <a:t> که با جایزه، نمره یا هر وسیله تشویقی دیگری رفتار درس خواندن را تشویق می کنداز روش های تقویت مثبت سود می برد.</a:t>
            </a:r>
          </a:p>
          <a:p>
            <a:pPr algn="r" rtl="1"/>
            <a:endParaRPr lang="fa-IR" sz="2000" dirty="0" smtClean="0">
              <a:solidFill>
                <a:schemeClr val="tx1"/>
              </a:solidFill>
            </a:endParaRPr>
          </a:p>
          <a:p>
            <a:pPr algn="r" rtl="1"/>
            <a:r>
              <a:rPr lang="fa-IR" sz="2000" b="1" dirty="0" smtClean="0">
                <a:solidFill>
                  <a:srgbClr val="FF0000"/>
                </a:solidFill>
              </a:rPr>
              <a:t>مثال2: </a:t>
            </a:r>
            <a:r>
              <a:rPr lang="fa-IR" sz="2000" dirty="0" smtClean="0">
                <a:solidFill>
                  <a:schemeClr val="tx1"/>
                </a:solidFill>
              </a:rPr>
              <a:t>مردی که پس از مزمزه کردن غذایی همسرش آن را با عبارت بسیارعالی، خوشمزه و ... توصیف می کند</a:t>
            </a:r>
            <a:r>
              <a:rPr lang="fa-IR" sz="2000" b="1" dirty="0" smtClean="0">
                <a:solidFill>
                  <a:schemeClr val="tx1"/>
                </a:solidFill>
              </a:rPr>
              <a:t>.</a:t>
            </a:r>
          </a:p>
          <a:p>
            <a:pPr algn="r" rtl="1"/>
            <a:r>
              <a:rPr lang="fa-IR" sz="2000" dirty="0" smtClean="0">
                <a:solidFill>
                  <a:schemeClr val="tx1"/>
                </a:solidFill>
              </a:rPr>
              <a:t>گاهی روش های تقویت مثبت توسط افراد مختلف به طور ناصحیح به کار می رود و نتایج نامطلو</a:t>
            </a:r>
            <a:r>
              <a:rPr lang="fa-IR" sz="2000" dirty="0">
                <a:solidFill>
                  <a:schemeClr val="tx1"/>
                </a:solidFill>
              </a:rPr>
              <a:t>ب</a:t>
            </a:r>
            <a:r>
              <a:rPr lang="fa-IR" sz="2000" dirty="0" smtClean="0">
                <a:solidFill>
                  <a:schemeClr val="tx1"/>
                </a:solidFill>
              </a:rPr>
              <a:t>ی به بار می آورد.</a:t>
            </a:r>
          </a:p>
          <a:p>
            <a:pPr algn="r" rtl="1"/>
            <a:endParaRPr lang="fa-IR" sz="2000" dirty="0" smtClean="0">
              <a:solidFill>
                <a:schemeClr val="tx1"/>
              </a:solidFill>
            </a:endParaRPr>
          </a:p>
          <a:p>
            <a:pPr algn="r" rtl="1"/>
            <a:r>
              <a:rPr lang="fa-IR" sz="2000" b="1" dirty="0" smtClean="0">
                <a:solidFill>
                  <a:srgbClr val="FF0000"/>
                </a:solidFill>
              </a:rPr>
              <a:t>مثال3: </a:t>
            </a:r>
            <a:r>
              <a:rPr lang="fa-IR" sz="2000" dirty="0" smtClean="0">
                <a:solidFill>
                  <a:schemeClr val="tx1"/>
                </a:solidFill>
              </a:rPr>
              <a:t>مادری ممکن است رفتاری را که نمی خواهد در کودکش افزایش دهد. برای مثال وقتی مادر مشغول کاری است تقاضا کودک با صدایی آرام را پاسخ نخواهد داد. تنها وقتی که کودک صدایش را بلند می کنند به او جواب میدهد. در نتیجه مادر تنها صداهایی بلند کودک را تقویت می کند. این دورباطل باعث ایجاد صداهی بلندتر و بلندتری می شود. مادر به گونه ای رفتار می کند که گویی موظف است به کودک سروصداکردن را آموزش دهد</a:t>
            </a:r>
            <a:r>
              <a:rPr lang="fa-IR" sz="2000" b="1" dirty="0" smtClean="0">
                <a:solidFill>
                  <a:schemeClr val="tx1"/>
                </a:solidFill>
              </a:rPr>
              <a:t>.</a:t>
            </a:r>
          </a:p>
          <a:p>
            <a:pPr algn="r" rtl="1"/>
            <a:endParaRPr lang="fa-IR" b="1" dirty="0" smtClean="0">
              <a:solidFill>
                <a:srgbClr val="FF0000"/>
              </a:solidFill>
            </a:endParaRPr>
          </a:p>
        </p:txBody>
      </p:sp>
    </p:spTree>
    <p:extLst>
      <p:ext uri="{BB962C8B-B14F-4D97-AF65-F5344CB8AC3E}">
        <p14:creationId xmlns:p14="http://schemas.microsoft.com/office/powerpoint/2010/main" val="16627736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r>
              <a:rPr lang="fa-IR" sz="2400" b="1" dirty="0" smtClean="0">
                <a:solidFill>
                  <a:srgbClr val="FF0000"/>
                </a:solidFill>
              </a:rPr>
              <a:t>عوامل موثر بر افزایش اثربخشی روش تقویت مثبت</a:t>
            </a:r>
          </a:p>
          <a:p>
            <a:pPr marL="342900" indent="-342900" algn="r" rtl="1">
              <a:buClr>
                <a:srgbClr val="FF0000"/>
              </a:buClr>
              <a:buFont typeface="Wingdings" panose="05000000000000000000" pitchFamily="2" charset="2"/>
              <a:buChar char="Ø"/>
            </a:pPr>
            <a:r>
              <a:rPr lang="fa-IR" sz="2000" b="1" dirty="0" smtClean="0">
                <a:solidFill>
                  <a:srgbClr val="FF0000"/>
                </a:solidFill>
              </a:rPr>
              <a:t>انتخاب رفتار آماج و رفتارنهایی</a:t>
            </a:r>
          </a:p>
          <a:p>
            <a:pPr algn="just" rtl="1"/>
            <a:r>
              <a:rPr lang="fa-IR" sz="2400" dirty="0" smtClean="0">
                <a:solidFill>
                  <a:schemeClr val="tx1"/>
                </a:solidFill>
              </a:rPr>
              <a:t>ابتدا باید رفتار اماج یا رفتاری که از طریق اجرای برنامه می خواهید فروانی آن را افزایش دهید مشخص کنید. برای اینکار رفتارهای کلی را به رفتارهای جزیی و دقیق تر تجزیه کنید.</a:t>
            </a:r>
          </a:p>
          <a:p>
            <a:pPr algn="r" rtl="1"/>
            <a:endParaRPr lang="fa-IR" sz="2400" dirty="0" smtClean="0">
              <a:solidFill>
                <a:schemeClr val="tx1"/>
              </a:solidFill>
            </a:endParaRPr>
          </a:p>
          <a:p>
            <a:pPr algn="r" rtl="1"/>
            <a:r>
              <a:rPr lang="fa-IR" sz="2400" dirty="0" smtClean="0">
                <a:solidFill>
                  <a:srgbClr val="FF0000"/>
                </a:solidFill>
              </a:rPr>
              <a:t>مثال: </a:t>
            </a:r>
            <a:r>
              <a:rPr lang="fa-IR" sz="2400" dirty="0" smtClean="0">
                <a:solidFill>
                  <a:schemeClr val="tx1"/>
                </a:solidFill>
              </a:rPr>
              <a:t>اگر می خواهید ((رفتار دوستانه)) را افزایش دهید، آن را به اجزای دقیق تر زیر تجزیه کنید</a:t>
            </a:r>
            <a:r>
              <a:rPr lang="fa-IR" sz="2400" b="1" dirty="0" smtClean="0">
                <a:solidFill>
                  <a:srgbClr val="FF0000"/>
                </a:solidFill>
              </a:rPr>
              <a:t>:</a:t>
            </a:r>
            <a:r>
              <a:rPr lang="fa-IR" sz="2400" dirty="0" smtClean="0">
                <a:solidFill>
                  <a:schemeClr val="tx1"/>
                </a:solidFill>
              </a:rPr>
              <a:t> لبخند زدن، دست دادن، سر صحبت را باز کردن و ...</a:t>
            </a:r>
          </a:p>
          <a:p>
            <a:pPr algn="r" rtl="1"/>
            <a:endParaRPr lang="fa-IR" sz="2000" b="1" dirty="0" smtClean="0">
              <a:solidFill>
                <a:srgbClr val="FF0000"/>
              </a:solidFill>
            </a:endParaRPr>
          </a:p>
        </p:txBody>
      </p:sp>
    </p:spTree>
    <p:extLst>
      <p:ext uri="{BB962C8B-B14F-4D97-AF65-F5344CB8AC3E}">
        <p14:creationId xmlns:p14="http://schemas.microsoft.com/office/powerpoint/2010/main" val="22155035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000" b="1" i="1" dirty="0" smtClean="0">
                <a:solidFill>
                  <a:srgbClr val="0070C0"/>
                </a:solidFill>
              </a:rPr>
              <a:t>روش های تغییر و اصلاح رفتار.... </a:t>
            </a:r>
            <a:endParaRPr lang="en-US" sz="20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marL="342900" indent="-342900" algn="r" rtl="1">
              <a:buClr>
                <a:srgbClr val="FF0000"/>
              </a:buClr>
              <a:buFont typeface="Wingdings" panose="05000000000000000000" pitchFamily="2" charset="2"/>
              <a:buChar char="Ø"/>
            </a:pPr>
            <a:r>
              <a:rPr lang="fa-IR" sz="2000" b="1" dirty="0" smtClean="0">
                <a:solidFill>
                  <a:srgbClr val="FF0000"/>
                </a:solidFill>
              </a:rPr>
              <a:t>انتخاب تقویت کننده های مناسب</a:t>
            </a:r>
          </a:p>
          <a:p>
            <a:pPr algn="just" rtl="1">
              <a:buClr>
                <a:srgbClr val="FF0066"/>
              </a:buClr>
            </a:pPr>
            <a:r>
              <a:rPr lang="fa-IR" sz="2000" b="1" dirty="0" smtClean="0">
                <a:solidFill>
                  <a:srgbClr val="002060"/>
                </a:solidFill>
              </a:rPr>
              <a:t>تقویت مثبت</a:t>
            </a:r>
            <a:r>
              <a:rPr lang="fa-IR" sz="2000" b="1" dirty="0" smtClean="0">
                <a:solidFill>
                  <a:srgbClr val="FF0000"/>
                </a:solidFill>
              </a:rPr>
              <a:t>:</a:t>
            </a:r>
            <a:r>
              <a:rPr lang="fa-IR" sz="2000" dirty="0" smtClean="0">
                <a:solidFill>
                  <a:schemeClr val="tx1"/>
                </a:solidFill>
              </a:rPr>
              <a:t> </a:t>
            </a:r>
            <a:r>
              <a:rPr lang="fa-IR" sz="1600" b="1" dirty="0" smtClean="0">
                <a:solidFill>
                  <a:srgbClr val="002060"/>
                </a:solidFill>
              </a:rPr>
              <a:t>ارائه رویدادی به دنبال رفتار است که احتمال یا فراوانی وقوع آن رفتار را افزایش می دهد. به عبارتی فراوانی یک رفتار وابسته به پیامدهای آن رفتار است.</a:t>
            </a:r>
          </a:p>
          <a:p>
            <a:pPr algn="just" rtl="1">
              <a:buClr>
                <a:srgbClr val="FF0066"/>
              </a:buClr>
            </a:pPr>
            <a:r>
              <a:rPr lang="fa-IR" sz="2400" dirty="0" smtClean="0">
                <a:solidFill>
                  <a:srgbClr val="FF0000"/>
                </a:solidFill>
              </a:rPr>
              <a:t>نکته1: </a:t>
            </a:r>
            <a:r>
              <a:rPr lang="fa-IR" sz="2400" dirty="0" smtClean="0">
                <a:solidFill>
                  <a:schemeClr val="tx1"/>
                </a:solidFill>
              </a:rPr>
              <a:t>تقویت کننده ها به عنوان یک چیز خوب یا مطبوع توصیف نمی‏شود؛ حتی به صورت چیزی که فرد دوست دارد نیز توصیف نمی‏شود. زیرا بسیار اتفاق افتاده است که سعی کرده‏ایم تا با استفاده از چیزی که کودک آن را دوست دارد تقویتش کنیم و بعد فهمیده‏ایم که به قدر کافی آن را دوست ندارد که برای بدست آوردنش فعالیت کند.</a:t>
            </a:r>
          </a:p>
          <a:p>
            <a:pPr algn="just" rtl="1">
              <a:buClr>
                <a:srgbClr val="FF0066"/>
              </a:buClr>
            </a:pPr>
            <a:r>
              <a:rPr lang="fa-IR" sz="2400" dirty="0" smtClean="0">
                <a:solidFill>
                  <a:srgbClr val="FF0066"/>
                </a:solidFill>
              </a:rPr>
              <a:t>نکته 2: </a:t>
            </a:r>
            <a:r>
              <a:rPr lang="fa-IR" sz="2400" dirty="0" smtClean="0">
                <a:solidFill>
                  <a:schemeClr val="tx1"/>
                </a:solidFill>
              </a:rPr>
              <a:t>تقویت مثبت آن نیست که برای همه افراد در همه شرایط اثر تقویتی یکسانی داشته باشد بلکه تقویت کننده‏های مختلف بر افراد مختلف تأثیرات متفاوت دارند. حتی تأثیر یک تقویت کننده واحد ممکن است بر یک فرد معین در شرایط مختلف متفاوت باشد.</a:t>
            </a:r>
          </a:p>
          <a:p>
            <a:pPr algn="r" rtl="1"/>
            <a:endParaRPr lang="fa-IR" sz="2000" b="1" dirty="0" smtClean="0">
              <a:solidFill>
                <a:srgbClr val="FF0000"/>
              </a:solidFill>
            </a:endParaRPr>
          </a:p>
        </p:txBody>
      </p:sp>
    </p:spTree>
    <p:extLst>
      <p:ext uri="{BB962C8B-B14F-4D97-AF65-F5344CB8AC3E}">
        <p14:creationId xmlns:p14="http://schemas.microsoft.com/office/powerpoint/2010/main" val="38317915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endParaRPr lang="fa-IR" sz="2000" b="1" dirty="0" smtClean="0">
              <a:solidFill>
                <a:srgbClr val="FF0000"/>
              </a:solidFill>
            </a:endParaRPr>
          </a:p>
          <a:p>
            <a:pPr algn="r" rtl="1"/>
            <a:r>
              <a:rPr lang="fa-IR" sz="2400" b="1" dirty="0" smtClean="0">
                <a:solidFill>
                  <a:srgbClr val="FF0000"/>
                </a:solidFill>
              </a:rPr>
              <a:t>انواع تقویت کننده های مثبت</a:t>
            </a:r>
          </a:p>
          <a:p>
            <a:pPr marL="457200" indent="-457200" algn="just" rtl="1">
              <a:lnSpc>
                <a:spcPct val="150000"/>
              </a:lnSpc>
              <a:buClr>
                <a:srgbClr val="FF0000"/>
              </a:buClr>
              <a:buFont typeface="+mj-lt"/>
              <a:buAutoNum type="arabicPeriod"/>
            </a:pPr>
            <a:r>
              <a:rPr lang="fa-IR" sz="2000" b="1" dirty="0" smtClean="0">
                <a:solidFill>
                  <a:schemeClr val="tx1"/>
                </a:solidFill>
              </a:rPr>
              <a:t>تقویت کننده های نخستین</a:t>
            </a:r>
            <a:r>
              <a:rPr lang="fa-IR" sz="2000" b="1" dirty="0" smtClean="0">
                <a:solidFill>
                  <a:srgbClr val="FF0000"/>
                </a:solidFill>
              </a:rPr>
              <a:t>: </a:t>
            </a:r>
            <a:r>
              <a:rPr lang="fa-IR" sz="2000" dirty="0" smtClean="0">
                <a:solidFill>
                  <a:schemeClr val="tx1"/>
                </a:solidFill>
              </a:rPr>
              <a:t>این تقویت کننده ها ذاتاً اثر تقویت کنندگی دارند و این خاصیت به دلیل نقش آنها در برطرف کردن نیاز های فیزیولوژیک است. مانند</a:t>
            </a:r>
            <a:r>
              <a:rPr lang="fa-IR" sz="2000" b="1" dirty="0" smtClean="0">
                <a:solidFill>
                  <a:srgbClr val="FF0000"/>
                </a:solidFill>
              </a:rPr>
              <a:t>:</a:t>
            </a:r>
            <a:r>
              <a:rPr lang="fa-IR" sz="2000" dirty="0" smtClean="0">
                <a:solidFill>
                  <a:schemeClr val="tx1"/>
                </a:solidFill>
              </a:rPr>
              <a:t> آب، غذا، هوا، خواب، فعالیت جنسی.</a:t>
            </a:r>
          </a:p>
          <a:p>
            <a:pPr marL="457200" indent="-457200" algn="just" rtl="1">
              <a:lnSpc>
                <a:spcPct val="150000"/>
              </a:lnSpc>
              <a:buClr>
                <a:srgbClr val="FF0000"/>
              </a:buClr>
              <a:buFont typeface="+mj-lt"/>
              <a:buAutoNum type="arabicPeriod"/>
            </a:pPr>
            <a:r>
              <a:rPr lang="fa-IR" sz="2000" b="1" dirty="0" smtClean="0">
                <a:solidFill>
                  <a:schemeClr val="tx1"/>
                </a:solidFill>
              </a:rPr>
              <a:t>تقویت کنده های شرطی</a:t>
            </a:r>
            <a:r>
              <a:rPr lang="fa-IR" sz="2000" b="1" dirty="0" smtClean="0">
                <a:solidFill>
                  <a:srgbClr val="FF0000"/>
                </a:solidFill>
              </a:rPr>
              <a:t>: </a:t>
            </a:r>
            <a:r>
              <a:rPr lang="fa-IR" sz="2000" dirty="0" smtClean="0">
                <a:solidFill>
                  <a:schemeClr val="tx1"/>
                </a:solidFill>
              </a:rPr>
              <a:t>در اصل خاصیت تقویت کنندگی نداشته اند اما بر اثر مجاورت با تقویت کننده های نخستین یا تقویت کننده های شرطی نیرومند خاصیت تقویت پیدا کرده اند. مانند</a:t>
            </a:r>
            <a:r>
              <a:rPr lang="fa-IR" sz="2000" b="1" dirty="0" smtClean="0">
                <a:solidFill>
                  <a:srgbClr val="FF0000"/>
                </a:solidFill>
              </a:rPr>
              <a:t>:</a:t>
            </a:r>
            <a:r>
              <a:rPr lang="fa-IR" sz="2000" dirty="0" smtClean="0">
                <a:solidFill>
                  <a:schemeClr val="tx1"/>
                </a:solidFill>
              </a:rPr>
              <a:t> جایزه، نمره، مقام،مدرک، پول.</a:t>
            </a:r>
          </a:p>
          <a:p>
            <a:pPr marL="457200" indent="-457200" algn="r" rtl="1">
              <a:buFont typeface="+mj-lt"/>
              <a:buAutoNum type="arabicPeriod"/>
            </a:pPr>
            <a:endParaRPr lang="fa-IR" sz="2000" b="1" dirty="0" smtClean="0">
              <a:solidFill>
                <a:srgbClr val="FF0000"/>
              </a:solidFill>
            </a:endParaRPr>
          </a:p>
        </p:txBody>
      </p:sp>
    </p:spTree>
    <p:extLst>
      <p:ext uri="{BB962C8B-B14F-4D97-AF65-F5344CB8AC3E}">
        <p14:creationId xmlns:p14="http://schemas.microsoft.com/office/powerpoint/2010/main" val="39503617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dirty="0" smtClean="0">
                <a:solidFill>
                  <a:srgbClr val="0070C0"/>
                </a:solidFill>
              </a:rPr>
              <a:t>روش های تغییر و اصلاح رفتار </a:t>
            </a:r>
            <a:endParaRPr lang="en-US" sz="2400" b="1" dirty="0">
              <a:solidFill>
                <a:srgbClr val="0070C0"/>
              </a:solidFill>
            </a:endParaRPr>
          </a:p>
        </p:txBody>
      </p:sp>
      <p:sp>
        <p:nvSpPr>
          <p:cNvPr id="8" name="Text Placeholder 7"/>
          <p:cNvSpPr>
            <a:spLocks noGrp="1"/>
          </p:cNvSpPr>
          <p:nvPr>
            <p:ph type="body" idx="1"/>
          </p:nvPr>
        </p:nvSpPr>
        <p:spPr>
          <a:xfrm>
            <a:off x="495297" y="873457"/>
            <a:ext cx="8880715" cy="5786649"/>
          </a:xfrm>
        </p:spPr>
        <p:txBody>
          <a:bodyPr>
            <a:normAutofit/>
          </a:bodyPr>
          <a:lstStyle/>
          <a:p>
            <a:pPr lvl="0" algn="just" rtl="1">
              <a:buClr>
                <a:srgbClr val="5FCBEF"/>
              </a:buClr>
            </a:pPr>
            <a:endParaRPr lang="fa-IR" sz="1600" dirty="0" smtClean="0">
              <a:solidFill>
                <a:schemeClr val="tx1"/>
              </a:solidFill>
            </a:endParaRPr>
          </a:p>
          <a:p>
            <a:pPr lvl="0" algn="r" rtl="1">
              <a:buClr>
                <a:srgbClr val="5FCBEF"/>
              </a:buClr>
            </a:pPr>
            <a:r>
              <a:rPr lang="fa-IR" b="1" dirty="0" smtClean="0">
                <a:solidFill>
                  <a:srgbClr val="FF0000"/>
                </a:solidFill>
              </a:rPr>
              <a:t>انواع رفتار</a:t>
            </a:r>
          </a:p>
          <a:p>
            <a:pPr lvl="0" algn="r" rtl="1">
              <a:buClr>
                <a:srgbClr val="5FCBEF"/>
              </a:buClr>
            </a:pPr>
            <a:r>
              <a:rPr lang="fa-IR" b="1" dirty="0" smtClean="0">
                <a:solidFill>
                  <a:schemeClr val="tx1"/>
                </a:solidFill>
              </a:rPr>
              <a:t>ا. </a:t>
            </a:r>
            <a:r>
              <a:rPr lang="fa-IR" sz="2000" b="1" dirty="0" smtClean="0">
                <a:solidFill>
                  <a:schemeClr val="tx1"/>
                </a:solidFill>
              </a:rPr>
              <a:t>رفتار غیرارادی</a:t>
            </a:r>
          </a:p>
          <a:p>
            <a:pPr marL="285750" lvl="0" indent="-285750" algn="r" rtl="1">
              <a:buClr>
                <a:srgbClr val="5FCBEF"/>
              </a:buClr>
              <a:buFontTx/>
              <a:buChar char="-"/>
            </a:pPr>
            <a:r>
              <a:rPr lang="fa-IR" b="1" dirty="0" smtClean="0">
                <a:solidFill>
                  <a:schemeClr val="tx1"/>
                </a:solidFill>
              </a:rPr>
              <a:t>به آن‏ها </a:t>
            </a:r>
            <a:r>
              <a:rPr lang="fa-IR" b="1" i="1" dirty="0" smtClean="0">
                <a:solidFill>
                  <a:schemeClr val="tx1"/>
                </a:solidFill>
              </a:rPr>
              <a:t>رفتارهای بازتابی </a:t>
            </a:r>
            <a:r>
              <a:rPr lang="fa-IR" b="1" dirty="0" smtClean="0">
                <a:solidFill>
                  <a:schemeClr val="tx1"/>
                </a:solidFill>
              </a:rPr>
              <a:t>نیز گفته می‏شود.</a:t>
            </a:r>
          </a:p>
          <a:p>
            <a:pPr marL="285750" lvl="0" indent="-285750" algn="r" rtl="1">
              <a:buClr>
                <a:srgbClr val="5FCBEF"/>
              </a:buClr>
              <a:buFontTx/>
              <a:buChar char="-"/>
            </a:pPr>
            <a:r>
              <a:rPr lang="fa-IR" b="1" dirty="0" smtClean="0">
                <a:solidFill>
                  <a:schemeClr val="tx1"/>
                </a:solidFill>
              </a:rPr>
              <a:t>پاولف چگونگی شکل‏گیری و تغییر آن‏ها را با فرایند </a:t>
            </a:r>
            <a:r>
              <a:rPr lang="fa-IR" b="1" i="1" dirty="0" smtClean="0">
                <a:solidFill>
                  <a:schemeClr val="tx1"/>
                </a:solidFill>
              </a:rPr>
              <a:t>شرطی شدن پاسخگر </a:t>
            </a:r>
            <a:r>
              <a:rPr lang="fa-IR" b="1" dirty="0" smtClean="0">
                <a:solidFill>
                  <a:schemeClr val="tx1"/>
                </a:solidFill>
              </a:rPr>
              <a:t>توضیح داد. </a:t>
            </a:r>
          </a:p>
          <a:p>
            <a:pPr marL="285750" lvl="0" indent="-285750" algn="r" rtl="1">
              <a:buClr>
                <a:srgbClr val="5FCBEF"/>
              </a:buClr>
              <a:buFontTx/>
              <a:buChar char="-"/>
            </a:pPr>
            <a:r>
              <a:rPr lang="fa-IR" b="1" dirty="0" smtClean="0">
                <a:solidFill>
                  <a:schemeClr val="tx1"/>
                </a:solidFill>
              </a:rPr>
              <a:t>برای بروز این نوع رفتارها وجود </a:t>
            </a:r>
            <a:r>
              <a:rPr lang="fa-IR" b="1" i="1" dirty="0" smtClean="0">
                <a:solidFill>
                  <a:schemeClr val="tx1"/>
                </a:solidFill>
              </a:rPr>
              <a:t>محرک پیشایند </a:t>
            </a:r>
            <a:r>
              <a:rPr lang="fa-IR" b="1" dirty="0" smtClean="0">
                <a:solidFill>
                  <a:schemeClr val="tx1"/>
                </a:solidFill>
              </a:rPr>
              <a:t>مهم است. این پیشایندها به </a:t>
            </a:r>
            <a:r>
              <a:rPr lang="fa-IR" b="1" i="1" dirty="0" smtClean="0">
                <a:solidFill>
                  <a:schemeClr val="tx1"/>
                </a:solidFill>
              </a:rPr>
              <a:t>سرنخ</a:t>
            </a:r>
            <a:r>
              <a:rPr lang="fa-IR" b="1" dirty="0" smtClean="0">
                <a:solidFill>
                  <a:schemeClr val="tx1"/>
                </a:solidFill>
              </a:rPr>
              <a:t> نیز معروف هستند.</a:t>
            </a:r>
          </a:p>
          <a:p>
            <a:pPr marL="285750" lvl="0" indent="-285750" algn="r" rtl="1">
              <a:buClr>
                <a:srgbClr val="5FCBEF"/>
              </a:buClr>
              <a:buFontTx/>
              <a:buChar char="-"/>
            </a:pPr>
            <a:endParaRPr lang="fa-IR" b="1" dirty="0" smtClean="0">
              <a:solidFill>
                <a:schemeClr val="tx1"/>
              </a:solidFill>
            </a:endParaRPr>
          </a:p>
          <a:p>
            <a:pPr lvl="0" algn="r" rtl="1">
              <a:buClr>
                <a:srgbClr val="5FCBEF"/>
              </a:buClr>
            </a:pPr>
            <a:r>
              <a:rPr lang="fa-IR" b="1" dirty="0" smtClean="0">
                <a:solidFill>
                  <a:schemeClr val="tx1"/>
                </a:solidFill>
              </a:rPr>
              <a:t>2. </a:t>
            </a:r>
            <a:r>
              <a:rPr lang="fa-IR" sz="2000" b="1" dirty="0" smtClean="0">
                <a:solidFill>
                  <a:schemeClr val="tx1"/>
                </a:solidFill>
              </a:rPr>
              <a:t>رفتار ارادی </a:t>
            </a:r>
          </a:p>
          <a:p>
            <a:pPr marL="285750" lvl="0" indent="-285750" algn="r" rtl="1">
              <a:buClr>
                <a:srgbClr val="5FCBEF"/>
              </a:buClr>
              <a:buFontTx/>
              <a:buChar char="-"/>
            </a:pPr>
            <a:r>
              <a:rPr lang="fa-IR" b="1" dirty="0" smtClean="0">
                <a:solidFill>
                  <a:schemeClr val="tx1"/>
                </a:solidFill>
              </a:rPr>
              <a:t>به آن‏ها رفتارهای کنشگر نیز گفته می‏شود.</a:t>
            </a:r>
          </a:p>
          <a:p>
            <a:pPr marL="285750" indent="-285750" algn="r" rtl="1">
              <a:buClr>
                <a:srgbClr val="5FCBEF"/>
              </a:buClr>
              <a:buFontTx/>
              <a:buChar char="-"/>
            </a:pPr>
            <a:r>
              <a:rPr lang="fa-IR" b="1" dirty="0" smtClean="0">
                <a:solidFill>
                  <a:schemeClr val="tx1"/>
                </a:solidFill>
              </a:rPr>
              <a:t>اسکینر چگونگی </a:t>
            </a:r>
            <a:r>
              <a:rPr lang="fa-IR" b="1" dirty="0">
                <a:solidFill>
                  <a:schemeClr val="tx1"/>
                </a:solidFill>
              </a:rPr>
              <a:t>شکل‏گیری و تغییر آن‏ها را با فرایند </a:t>
            </a:r>
            <a:r>
              <a:rPr lang="fa-IR" b="1" i="1" dirty="0">
                <a:solidFill>
                  <a:schemeClr val="tx1"/>
                </a:solidFill>
              </a:rPr>
              <a:t>شرطی شدن </a:t>
            </a:r>
            <a:r>
              <a:rPr lang="fa-IR" b="1" i="1" dirty="0" smtClean="0">
                <a:solidFill>
                  <a:schemeClr val="tx1"/>
                </a:solidFill>
              </a:rPr>
              <a:t>کنشگر </a:t>
            </a:r>
            <a:r>
              <a:rPr lang="fa-IR" b="1" dirty="0" smtClean="0">
                <a:solidFill>
                  <a:schemeClr val="tx1"/>
                </a:solidFill>
              </a:rPr>
              <a:t>توضیح </a:t>
            </a:r>
            <a:r>
              <a:rPr lang="fa-IR" b="1" dirty="0">
                <a:solidFill>
                  <a:schemeClr val="tx1"/>
                </a:solidFill>
              </a:rPr>
              <a:t>داد. </a:t>
            </a:r>
            <a:endParaRPr lang="fa-IR" b="1" dirty="0" smtClean="0">
              <a:solidFill>
                <a:schemeClr val="tx1"/>
              </a:solidFill>
            </a:endParaRPr>
          </a:p>
          <a:p>
            <a:pPr marL="285750" indent="-285750" algn="r" rtl="1">
              <a:buClr>
                <a:srgbClr val="5FCBEF"/>
              </a:buClr>
              <a:buFontTx/>
              <a:buChar char="-"/>
            </a:pPr>
            <a:r>
              <a:rPr lang="fa-IR" b="1" dirty="0">
                <a:solidFill>
                  <a:schemeClr val="tx1"/>
                </a:solidFill>
              </a:rPr>
              <a:t>برای بروز این نوع رفتارها وجود </a:t>
            </a:r>
            <a:r>
              <a:rPr lang="fa-IR" b="1" i="1" dirty="0">
                <a:solidFill>
                  <a:schemeClr val="tx1"/>
                </a:solidFill>
              </a:rPr>
              <a:t>محرک </a:t>
            </a:r>
            <a:r>
              <a:rPr lang="fa-IR" b="1" i="1" dirty="0" smtClean="0">
                <a:solidFill>
                  <a:schemeClr val="tx1"/>
                </a:solidFill>
              </a:rPr>
              <a:t>پسایند </a:t>
            </a:r>
            <a:r>
              <a:rPr lang="fa-IR" b="1" dirty="0">
                <a:solidFill>
                  <a:schemeClr val="tx1"/>
                </a:solidFill>
              </a:rPr>
              <a:t>مهم </a:t>
            </a:r>
            <a:r>
              <a:rPr lang="fa-IR" b="1" dirty="0" smtClean="0">
                <a:solidFill>
                  <a:schemeClr val="tx1"/>
                </a:solidFill>
              </a:rPr>
              <a:t>است( یعنی پیامدهای مثبت و منفی) </a:t>
            </a:r>
          </a:p>
          <a:p>
            <a:pPr marL="285750" indent="-285750" algn="r" rtl="1">
              <a:buClr>
                <a:srgbClr val="5FCBEF"/>
              </a:buClr>
              <a:buFontTx/>
              <a:buChar char="-"/>
            </a:pPr>
            <a:endParaRPr lang="fa-IR" sz="1400" b="1" dirty="0" smtClean="0">
              <a:solidFill>
                <a:schemeClr val="tx1"/>
              </a:solidFill>
            </a:endParaRPr>
          </a:p>
          <a:p>
            <a:pPr marL="285750" indent="-285750" algn="r" rtl="1">
              <a:buClr>
                <a:srgbClr val="5FCBEF"/>
              </a:buClr>
              <a:buFontTx/>
              <a:buChar char="-"/>
            </a:pPr>
            <a:endParaRPr lang="fa-IR" sz="1400" b="1" dirty="0">
              <a:solidFill>
                <a:schemeClr val="tx1"/>
              </a:solidFill>
            </a:endParaRPr>
          </a:p>
        </p:txBody>
      </p:sp>
    </p:spTree>
    <p:extLst>
      <p:ext uri="{BB962C8B-B14F-4D97-AF65-F5344CB8AC3E}">
        <p14:creationId xmlns:p14="http://schemas.microsoft.com/office/powerpoint/2010/main" val="36749952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r>
              <a:rPr lang="fa-IR" sz="2000" b="1" dirty="0" smtClean="0">
                <a:solidFill>
                  <a:srgbClr val="FF0000"/>
                </a:solidFill>
              </a:rPr>
              <a:t>انواع تقویت کننده های مثبت....</a:t>
            </a:r>
          </a:p>
          <a:p>
            <a:pPr algn="just" rtl="1">
              <a:lnSpc>
                <a:spcPct val="160000"/>
              </a:lnSpc>
              <a:buClr>
                <a:srgbClr val="FF0000"/>
              </a:buClr>
            </a:pPr>
            <a:r>
              <a:rPr lang="fa-IR" sz="1600" b="1" dirty="0" smtClean="0">
                <a:solidFill>
                  <a:srgbClr val="FF0000"/>
                </a:solidFill>
              </a:rPr>
              <a:t>3. </a:t>
            </a:r>
            <a:r>
              <a:rPr lang="fa-IR" sz="2000" b="1" dirty="0" smtClean="0">
                <a:solidFill>
                  <a:schemeClr val="tx1"/>
                </a:solidFill>
              </a:rPr>
              <a:t>تقویت کننده های تعمیم یافته</a:t>
            </a:r>
            <a:r>
              <a:rPr lang="fa-IR" sz="2000" b="1" dirty="0" smtClean="0">
                <a:solidFill>
                  <a:srgbClr val="FF0000"/>
                </a:solidFill>
              </a:rPr>
              <a:t>:</a:t>
            </a:r>
            <a:r>
              <a:rPr lang="fa-IR" sz="2000" b="1" dirty="0" smtClean="0">
                <a:solidFill>
                  <a:schemeClr val="tx1"/>
                </a:solidFill>
              </a:rPr>
              <a:t> </a:t>
            </a:r>
            <a:r>
              <a:rPr lang="fa-IR" sz="2000" dirty="0">
                <a:solidFill>
                  <a:schemeClr val="tx1"/>
                </a:solidFill>
              </a:rPr>
              <a:t>این دسته شامل تقویت </a:t>
            </a:r>
            <a:r>
              <a:rPr lang="fa-IR" sz="2000" dirty="0" smtClean="0">
                <a:solidFill>
                  <a:schemeClr val="tx1"/>
                </a:solidFill>
              </a:rPr>
              <a:t>کنننده‏هایی می‏باشد </a:t>
            </a:r>
            <a:r>
              <a:rPr lang="fa-IR" sz="2000" dirty="0">
                <a:solidFill>
                  <a:schemeClr val="tx1"/>
                </a:solidFill>
              </a:rPr>
              <a:t>که در </a:t>
            </a:r>
            <a:r>
              <a:rPr lang="fa-IR" sz="2000" dirty="0" smtClean="0">
                <a:solidFill>
                  <a:schemeClr val="tx1"/>
                </a:solidFill>
              </a:rPr>
              <a:t>موقعیت‏های </a:t>
            </a:r>
            <a:r>
              <a:rPr lang="fa-IR" sz="2000" dirty="0">
                <a:solidFill>
                  <a:schemeClr val="tx1"/>
                </a:solidFill>
              </a:rPr>
              <a:t>متعدد خاصیت تقویت کنندگی داشته باشند. اثر تقویت کنندگی </a:t>
            </a:r>
            <a:r>
              <a:rPr lang="fa-IR" sz="2000" dirty="0" smtClean="0">
                <a:solidFill>
                  <a:schemeClr val="tx1"/>
                </a:solidFill>
              </a:rPr>
              <a:t>آن‏ها </a:t>
            </a:r>
            <a:r>
              <a:rPr lang="fa-IR" sz="2000" dirty="0">
                <a:solidFill>
                  <a:schemeClr val="tx1"/>
                </a:solidFill>
              </a:rPr>
              <a:t>از یک موقعیت به موقعیت دیگر تعمیم پیدا کرده است. مانند: پول که تقریباً در هر شرایطی خاصیت تقویت کنندگی دارد.</a:t>
            </a:r>
          </a:p>
          <a:p>
            <a:pPr algn="just" rtl="1">
              <a:lnSpc>
                <a:spcPct val="150000"/>
              </a:lnSpc>
              <a:buClr>
                <a:srgbClr val="FF0000"/>
              </a:buClr>
            </a:pPr>
            <a:r>
              <a:rPr lang="fa-IR" sz="1600" b="1" dirty="0" smtClean="0">
                <a:solidFill>
                  <a:srgbClr val="FF0000"/>
                </a:solidFill>
              </a:rPr>
              <a:t>4. </a:t>
            </a:r>
            <a:r>
              <a:rPr lang="fa-IR" sz="2000" b="1" dirty="0">
                <a:solidFill>
                  <a:schemeClr val="tx1"/>
                </a:solidFill>
              </a:rPr>
              <a:t>تقویت </a:t>
            </a:r>
            <a:r>
              <a:rPr lang="fa-IR" sz="2000" b="1" dirty="0" smtClean="0">
                <a:solidFill>
                  <a:schemeClr val="tx1"/>
                </a:solidFill>
              </a:rPr>
              <a:t>کننده‏های </a:t>
            </a:r>
            <a:r>
              <a:rPr lang="fa-IR" sz="2000" b="1" dirty="0">
                <a:solidFill>
                  <a:schemeClr val="tx1"/>
                </a:solidFill>
              </a:rPr>
              <a:t>اجتماعی:</a:t>
            </a:r>
            <a:r>
              <a:rPr lang="fa-IR" sz="2000" dirty="0">
                <a:solidFill>
                  <a:schemeClr val="tx1"/>
                </a:solidFill>
              </a:rPr>
              <a:t> این تقویت </a:t>
            </a:r>
            <a:r>
              <a:rPr lang="fa-IR" sz="2000" dirty="0" smtClean="0">
                <a:solidFill>
                  <a:schemeClr val="tx1"/>
                </a:solidFill>
              </a:rPr>
              <a:t>کننده‏ها </a:t>
            </a:r>
            <a:r>
              <a:rPr lang="fa-IR" sz="2000" dirty="0">
                <a:solidFill>
                  <a:schemeClr val="tx1"/>
                </a:solidFill>
              </a:rPr>
              <a:t>به وسیله دیگران و در یک موقعیت اجتماعی به فرد داده </a:t>
            </a:r>
            <a:r>
              <a:rPr lang="fa-IR" sz="2000" dirty="0" smtClean="0">
                <a:solidFill>
                  <a:schemeClr val="tx1"/>
                </a:solidFill>
              </a:rPr>
              <a:t>می‏شود. مانند</a:t>
            </a:r>
            <a:r>
              <a:rPr lang="fa-IR" sz="2000" dirty="0">
                <a:solidFill>
                  <a:schemeClr val="tx1"/>
                </a:solidFill>
              </a:rPr>
              <a:t>: توجه کردن، لبخند زدن، بوسیدن، بغل کردن، </a:t>
            </a:r>
            <a:r>
              <a:rPr lang="fa-IR" sz="2000" dirty="0" smtClean="0">
                <a:solidFill>
                  <a:schemeClr val="tx1"/>
                </a:solidFill>
              </a:rPr>
              <a:t>اظهارات </a:t>
            </a:r>
            <a:r>
              <a:rPr lang="fa-IR" sz="2000" dirty="0">
                <a:solidFill>
                  <a:schemeClr val="tx1"/>
                </a:solidFill>
              </a:rPr>
              <a:t>محبت آمیز.</a:t>
            </a:r>
          </a:p>
          <a:p>
            <a:pPr marL="457200" indent="-457200" algn="r" rtl="1">
              <a:buFont typeface="+mj-lt"/>
              <a:buAutoNum type="arabicPeriod"/>
            </a:pPr>
            <a:endParaRPr lang="fa-IR" sz="2400" b="1" dirty="0">
              <a:solidFill>
                <a:schemeClr val="tx1"/>
              </a:solidFill>
            </a:endParaRPr>
          </a:p>
        </p:txBody>
      </p:sp>
    </p:spTree>
    <p:extLst>
      <p:ext uri="{BB962C8B-B14F-4D97-AF65-F5344CB8AC3E}">
        <p14:creationId xmlns:p14="http://schemas.microsoft.com/office/powerpoint/2010/main" val="36123944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9058136" cy="5363570"/>
          </a:xfrm>
        </p:spPr>
        <p:txBody>
          <a:bodyPr>
            <a:normAutofit fontScale="55000" lnSpcReduction="20000"/>
          </a:bodyPr>
          <a:lstStyle/>
          <a:p>
            <a:pPr algn="r" rtl="1"/>
            <a:r>
              <a:rPr lang="fa-IR" sz="2900" b="1" dirty="0" smtClean="0">
                <a:solidFill>
                  <a:srgbClr val="FF0000"/>
                </a:solidFill>
              </a:rPr>
              <a:t>انواع تقویت کننده‏های مثبت....</a:t>
            </a:r>
          </a:p>
          <a:p>
            <a:pPr algn="just" rtl="1">
              <a:lnSpc>
                <a:spcPct val="180000"/>
              </a:lnSpc>
              <a:buClr>
                <a:srgbClr val="FF0000"/>
              </a:buClr>
            </a:pPr>
            <a:r>
              <a:rPr lang="fa-IR" sz="1600" b="1" dirty="0" smtClean="0">
                <a:solidFill>
                  <a:srgbClr val="FF0000"/>
                </a:solidFill>
              </a:rPr>
              <a:t>5. </a:t>
            </a:r>
            <a:r>
              <a:rPr lang="fa-IR" sz="2600" b="1" dirty="0">
                <a:solidFill>
                  <a:schemeClr val="tx1"/>
                </a:solidFill>
              </a:rPr>
              <a:t>تقویت </a:t>
            </a:r>
            <a:r>
              <a:rPr lang="fa-IR" sz="2600" b="1" dirty="0" smtClean="0">
                <a:solidFill>
                  <a:schemeClr val="tx1"/>
                </a:solidFill>
              </a:rPr>
              <a:t>کننده‏های پته‏ای </a:t>
            </a:r>
            <a:r>
              <a:rPr lang="fa-IR" sz="2600" b="1" dirty="0">
                <a:solidFill>
                  <a:schemeClr val="tx1"/>
                </a:solidFill>
              </a:rPr>
              <a:t>یا </a:t>
            </a:r>
            <a:r>
              <a:rPr lang="fa-IR" sz="2600" b="1" dirty="0" smtClean="0">
                <a:solidFill>
                  <a:schemeClr val="tx1"/>
                </a:solidFill>
              </a:rPr>
              <a:t>معاوضه‏ای</a:t>
            </a:r>
            <a:r>
              <a:rPr lang="fa-IR" sz="2600" b="1" dirty="0">
                <a:solidFill>
                  <a:schemeClr val="tx1"/>
                </a:solidFill>
              </a:rPr>
              <a:t>: </a:t>
            </a:r>
            <a:r>
              <a:rPr lang="fa-IR" sz="2900" dirty="0">
                <a:solidFill>
                  <a:schemeClr val="tx1"/>
                </a:solidFill>
              </a:rPr>
              <a:t>به یک تکه کاغذ، ستاره، علایم، ژتون، مهر فلزی پلاستیکی گفته </a:t>
            </a:r>
            <a:r>
              <a:rPr lang="fa-IR" sz="2900" dirty="0" smtClean="0">
                <a:solidFill>
                  <a:schemeClr val="tx1"/>
                </a:solidFill>
              </a:rPr>
              <a:t>می‏شود </a:t>
            </a:r>
            <a:r>
              <a:rPr lang="fa-IR" sz="2900" dirty="0">
                <a:solidFill>
                  <a:schemeClr val="tx1"/>
                </a:solidFill>
              </a:rPr>
              <a:t>که بعداز رفتار مطلوب شخص به او داده می‏شود و شخص می‏تواند بعداً آن را با غذا، شیرینی، یا سایر تقویت کننده‏های موردعلاقه‏اش مانند: استفاده از زمین بازی، دیدن فیلم، دوچرخه سواری و ... معاوضه نماید.</a:t>
            </a:r>
          </a:p>
          <a:p>
            <a:pPr algn="just" rtl="1">
              <a:lnSpc>
                <a:spcPct val="180000"/>
              </a:lnSpc>
              <a:buClr>
                <a:srgbClr val="FF0000"/>
              </a:buClr>
            </a:pPr>
            <a:r>
              <a:rPr lang="fa-IR" sz="2000" b="1" dirty="0" smtClean="0">
                <a:solidFill>
                  <a:srgbClr val="FF0000"/>
                </a:solidFill>
              </a:rPr>
              <a:t>6. </a:t>
            </a:r>
            <a:r>
              <a:rPr lang="fa-IR" sz="2600" b="1" dirty="0">
                <a:solidFill>
                  <a:schemeClr val="tx1"/>
                </a:solidFill>
              </a:rPr>
              <a:t>تقویت کننده فعالیتی:</a:t>
            </a:r>
            <a:r>
              <a:rPr lang="fa-IR" sz="2900" b="1" dirty="0">
                <a:solidFill>
                  <a:schemeClr val="tx1"/>
                </a:solidFill>
              </a:rPr>
              <a:t> </a:t>
            </a:r>
            <a:r>
              <a:rPr lang="fa-IR" sz="2900" dirty="0">
                <a:solidFill>
                  <a:schemeClr val="tx1"/>
                </a:solidFill>
              </a:rPr>
              <a:t>از </a:t>
            </a:r>
            <a:r>
              <a:rPr lang="fa-IR" sz="2900" dirty="0" smtClean="0">
                <a:solidFill>
                  <a:schemeClr val="tx1"/>
                </a:solidFill>
              </a:rPr>
              <a:t>فعالیت‏هایی </a:t>
            </a:r>
            <a:r>
              <a:rPr lang="fa-IR" sz="2900" dirty="0">
                <a:solidFill>
                  <a:schemeClr val="tx1"/>
                </a:solidFill>
              </a:rPr>
              <a:t>که کودکان دوست دارند انجام دهند </a:t>
            </a:r>
            <a:r>
              <a:rPr lang="fa-IR" sz="2900" dirty="0" smtClean="0">
                <a:solidFill>
                  <a:schemeClr val="tx1"/>
                </a:solidFill>
              </a:rPr>
              <a:t>می‏توان </a:t>
            </a:r>
            <a:r>
              <a:rPr lang="fa-IR" sz="2900" dirty="0">
                <a:solidFill>
                  <a:schemeClr val="tx1"/>
                </a:solidFill>
              </a:rPr>
              <a:t>به عنوان تقویت کننده برای </a:t>
            </a:r>
            <a:r>
              <a:rPr lang="fa-IR" sz="2900" dirty="0" smtClean="0">
                <a:solidFill>
                  <a:schemeClr val="tx1"/>
                </a:solidFill>
              </a:rPr>
              <a:t>فعالیت‏هایی </a:t>
            </a:r>
            <a:r>
              <a:rPr lang="fa-IR" sz="2900" dirty="0">
                <a:solidFill>
                  <a:schemeClr val="tx1"/>
                </a:solidFill>
              </a:rPr>
              <a:t>که کمتر به آنها </a:t>
            </a:r>
            <a:r>
              <a:rPr lang="fa-IR" sz="2900" dirty="0" smtClean="0">
                <a:solidFill>
                  <a:schemeClr val="tx1"/>
                </a:solidFill>
              </a:rPr>
              <a:t>می‏پردازند </a:t>
            </a:r>
            <a:r>
              <a:rPr lang="fa-IR" sz="2900" dirty="0">
                <a:solidFill>
                  <a:schemeClr val="tx1"/>
                </a:solidFill>
              </a:rPr>
              <a:t>استفاده کرد.</a:t>
            </a:r>
            <a:r>
              <a:rPr lang="en-US" sz="2900" dirty="0">
                <a:solidFill>
                  <a:schemeClr val="tx1"/>
                </a:solidFill>
              </a:rPr>
              <a:t> </a:t>
            </a:r>
            <a:r>
              <a:rPr lang="fa-IR" sz="2900" dirty="0" smtClean="0">
                <a:solidFill>
                  <a:schemeClr val="tx1"/>
                </a:solidFill>
              </a:rPr>
              <a:t>با </a:t>
            </a:r>
            <a:r>
              <a:rPr lang="fa-IR" sz="2900" dirty="0">
                <a:solidFill>
                  <a:schemeClr val="tx1"/>
                </a:solidFill>
              </a:rPr>
              <a:t>استفاده از این نوع تقویت کننده </a:t>
            </a:r>
            <a:r>
              <a:rPr lang="fa-IR" sz="2900" dirty="0" smtClean="0">
                <a:solidFill>
                  <a:schemeClr val="tx1"/>
                </a:solidFill>
              </a:rPr>
              <a:t>می‏توان رفتارهایی را که </a:t>
            </a:r>
            <a:r>
              <a:rPr lang="fa-IR" sz="2900" dirty="0">
                <a:solidFill>
                  <a:schemeClr val="tx1"/>
                </a:solidFill>
              </a:rPr>
              <a:t>از فراوانی زیاد برخوردارند </a:t>
            </a:r>
            <a:r>
              <a:rPr lang="fa-IR" sz="2900" dirty="0" smtClean="0">
                <a:solidFill>
                  <a:schemeClr val="tx1"/>
                </a:solidFill>
              </a:rPr>
              <a:t>به </a:t>
            </a:r>
            <a:r>
              <a:rPr lang="fa-IR" sz="2900" dirty="0">
                <a:solidFill>
                  <a:schemeClr val="tx1"/>
                </a:solidFill>
              </a:rPr>
              <a:t>رفتارهای دارای فراوانی کم یا رفتار ضعیف وابسته کرد و از این طریق رفتار ضعیف را نیرومند کرد. این قانون رفتاری اصل پریمارک نام دارد. </a:t>
            </a:r>
            <a:r>
              <a:rPr lang="fa-IR" sz="2900" b="1" dirty="0">
                <a:solidFill>
                  <a:schemeClr val="tx1"/>
                </a:solidFill>
              </a:rPr>
              <a:t>مثال: </a:t>
            </a:r>
            <a:r>
              <a:rPr lang="fa-IR" sz="2900" dirty="0">
                <a:solidFill>
                  <a:schemeClr val="tx1"/>
                </a:solidFill>
              </a:rPr>
              <a:t>طبق این اصل به کودکی که وقت زیادی صرف تماشای تلویزیون </a:t>
            </a:r>
            <a:r>
              <a:rPr lang="fa-IR" sz="2900" dirty="0" smtClean="0">
                <a:solidFill>
                  <a:schemeClr val="tx1"/>
                </a:solidFill>
              </a:rPr>
              <a:t>می‏کند </a:t>
            </a:r>
            <a:r>
              <a:rPr lang="fa-IR" sz="2900" dirty="0">
                <a:solidFill>
                  <a:schemeClr val="tx1"/>
                </a:solidFill>
              </a:rPr>
              <a:t>اما به انجام تکالیف </a:t>
            </a:r>
            <a:r>
              <a:rPr lang="fa-IR" sz="2900" dirty="0" smtClean="0">
                <a:solidFill>
                  <a:schemeClr val="tx1"/>
                </a:solidFill>
              </a:rPr>
              <a:t>درسی‏اش </a:t>
            </a:r>
            <a:r>
              <a:rPr lang="fa-IR" sz="2900" dirty="0">
                <a:solidFill>
                  <a:schemeClr val="tx1"/>
                </a:solidFill>
              </a:rPr>
              <a:t>رغبت زیادی نشان </a:t>
            </a:r>
            <a:r>
              <a:rPr lang="fa-IR" sz="2900" dirty="0" smtClean="0">
                <a:solidFill>
                  <a:schemeClr val="tx1"/>
                </a:solidFill>
              </a:rPr>
              <a:t>نمی‏دهد می‏توان </a:t>
            </a:r>
            <a:r>
              <a:rPr lang="fa-IR" sz="2900" dirty="0">
                <a:solidFill>
                  <a:schemeClr val="tx1"/>
                </a:solidFill>
              </a:rPr>
              <a:t>گفت در صورتی اجازه خواهد داشت به تماشای تلویزیون بپردازد که ابتدا تکالیفش را انجام دهد. یا معلم به دانش آموزان </a:t>
            </a:r>
            <a:r>
              <a:rPr lang="fa-IR" sz="2900" dirty="0" smtClean="0">
                <a:solidFill>
                  <a:schemeClr val="tx1"/>
                </a:solidFill>
              </a:rPr>
              <a:t>می‏گوید </a:t>
            </a:r>
            <a:r>
              <a:rPr lang="fa-IR" sz="2900" dirty="0">
                <a:solidFill>
                  <a:schemeClr val="tx1"/>
                </a:solidFill>
              </a:rPr>
              <a:t>هرکس مسائل </a:t>
            </a:r>
            <a:r>
              <a:rPr lang="fa-IR" sz="2900" dirty="0" smtClean="0">
                <a:solidFill>
                  <a:schemeClr val="tx1"/>
                </a:solidFill>
              </a:rPr>
              <a:t>ریاضی‏اش </a:t>
            </a:r>
            <a:r>
              <a:rPr lang="fa-IR" sz="2900" dirty="0">
                <a:solidFill>
                  <a:schemeClr val="tx1"/>
                </a:solidFill>
              </a:rPr>
              <a:t>را حل کند اجازه خواهد داشت به زمین بازی برود  و به بازی دلخواهش بپردازد.</a:t>
            </a:r>
          </a:p>
          <a:p>
            <a:pPr algn="just" rtl="1">
              <a:lnSpc>
                <a:spcPct val="160000"/>
              </a:lnSpc>
              <a:buClr>
                <a:srgbClr val="FF0000"/>
              </a:buClr>
            </a:pPr>
            <a:endParaRPr lang="fa-IR" sz="2000" b="1" dirty="0">
              <a:solidFill>
                <a:schemeClr val="tx1"/>
              </a:solidFill>
            </a:endParaRPr>
          </a:p>
          <a:p>
            <a:pPr marL="457200" indent="-457200" algn="r" rtl="1">
              <a:buFont typeface="+mj-lt"/>
              <a:buAutoNum type="arabicPeriod"/>
            </a:pPr>
            <a:endParaRPr lang="fa-IR" sz="2400" b="1" dirty="0">
              <a:solidFill>
                <a:schemeClr val="tx1"/>
              </a:solidFill>
            </a:endParaRPr>
          </a:p>
        </p:txBody>
      </p:sp>
    </p:spTree>
    <p:extLst>
      <p:ext uri="{BB962C8B-B14F-4D97-AF65-F5344CB8AC3E}">
        <p14:creationId xmlns:p14="http://schemas.microsoft.com/office/powerpoint/2010/main" val="3337310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endParaRPr lang="fa-IR" sz="2000" b="1" dirty="0" smtClean="0">
              <a:solidFill>
                <a:schemeClr val="tx1"/>
              </a:solidFill>
            </a:endParaRPr>
          </a:p>
          <a:p>
            <a:pPr algn="r" rtl="1"/>
            <a:r>
              <a:rPr lang="fa-IR" sz="1200" b="1" dirty="0">
                <a:solidFill>
                  <a:srgbClr val="FF0000"/>
                </a:solidFill>
              </a:rPr>
              <a:t> </a:t>
            </a:r>
            <a:r>
              <a:rPr lang="fa-IR" sz="1200" b="1" dirty="0" smtClean="0">
                <a:solidFill>
                  <a:srgbClr val="FF0000"/>
                </a:solidFill>
              </a:rPr>
              <a:t>        </a:t>
            </a:r>
            <a:r>
              <a:rPr lang="fa-IR" b="1" dirty="0" smtClean="0">
                <a:solidFill>
                  <a:srgbClr val="FF0000"/>
                </a:solidFill>
              </a:rPr>
              <a:t>انواع </a:t>
            </a:r>
            <a:r>
              <a:rPr lang="fa-IR" b="1" dirty="0">
                <a:solidFill>
                  <a:srgbClr val="FF0000"/>
                </a:solidFill>
              </a:rPr>
              <a:t>تقویت </a:t>
            </a:r>
            <a:r>
              <a:rPr lang="fa-IR" b="1" dirty="0" smtClean="0">
                <a:solidFill>
                  <a:srgbClr val="FF0000"/>
                </a:solidFill>
              </a:rPr>
              <a:t>کننده‏های </a:t>
            </a:r>
            <a:r>
              <a:rPr lang="fa-IR" b="1" dirty="0">
                <a:solidFill>
                  <a:srgbClr val="FF0000"/>
                </a:solidFill>
              </a:rPr>
              <a:t>مثبت....</a:t>
            </a:r>
          </a:p>
          <a:p>
            <a:pPr algn="just" rtl="1">
              <a:lnSpc>
                <a:spcPct val="150000"/>
              </a:lnSpc>
              <a:buClr>
                <a:srgbClr val="FF0000"/>
              </a:buClr>
            </a:pPr>
            <a:r>
              <a:rPr lang="fa-IR" sz="1600" b="1" dirty="0" smtClean="0">
                <a:solidFill>
                  <a:srgbClr val="FF0000"/>
                </a:solidFill>
              </a:rPr>
              <a:t>7.</a:t>
            </a:r>
            <a:r>
              <a:rPr lang="fa-IR" sz="1600" b="1" dirty="0" smtClean="0">
                <a:solidFill>
                  <a:schemeClr val="tx1"/>
                </a:solidFill>
              </a:rPr>
              <a:t> </a:t>
            </a:r>
            <a:r>
              <a:rPr lang="fa-IR" sz="2000" b="1" dirty="0">
                <a:solidFill>
                  <a:schemeClr val="tx1"/>
                </a:solidFill>
              </a:rPr>
              <a:t>تقویت </a:t>
            </a:r>
            <a:r>
              <a:rPr lang="fa-IR" sz="2000" b="1" dirty="0" smtClean="0">
                <a:solidFill>
                  <a:schemeClr val="tx1"/>
                </a:solidFill>
              </a:rPr>
              <a:t>کننده‏های </a:t>
            </a:r>
            <a:r>
              <a:rPr lang="fa-IR" sz="2000" b="1" dirty="0">
                <a:solidFill>
                  <a:schemeClr val="tx1"/>
                </a:solidFill>
              </a:rPr>
              <a:t>قابل دستکاری:</a:t>
            </a:r>
            <a:r>
              <a:rPr lang="fa-IR" sz="2000" dirty="0">
                <a:solidFill>
                  <a:schemeClr val="tx1"/>
                </a:solidFill>
              </a:rPr>
              <a:t> به فرصت بازی کردن با </a:t>
            </a:r>
            <a:r>
              <a:rPr lang="fa-IR" sz="2000" dirty="0" smtClean="0">
                <a:solidFill>
                  <a:schemeClr val="tx1"/>
                </a:solidFill>
              </a:rPr>
              <a:t>اسباب‏بازی</a:t>
            </a:r>
            <a:r>
              <a:rPr lang="fa-IR" sz="2000" dirty="0">
                <a:solidFill>
                  <a:schemeClr val="tx1"/>
                </a:solidFill>
              </a:rPr>
              <a:t>، نقاشی کردن، نوار </a:t>
            </a:r>
            <a:r>
              <a:rPr lang="fa-IR" sz="2000" dirty="0" smtClean="0">
                <a:solidFill>
                  <a:schemeClr val="tx1"/>
                </a:solidFill>
              </a:rPr>
              <a:t>گذاشتن و سرگرمی‏های </a:t>
            </a:r>
            <a:r>
              <a:rPr lang="fa-IR" sz="2000" dirty="0">
                <a:solidFill>
                  <a:schemeClr val="tx1"/>
                </a:solidFill>
              </a:rPr>
              <a:t>دیگر از این قبیل گفته </a:t>
            </a:r>
            <a:r>
              <a:rPr lang="fa-IR" sz="2000" dirty="0" smtClean="0">
                <a:solidFill>
                  <a:schemeClr val="tx1"/>
                </a:solidFill>
              </a:rPr>
              <a:t>می‏شود</a:t>
            </a:r>
            <a:r>
              <a:rPr lang="fa-IR" sz="2000" dirty="0">
                <a:solidFill>
                  <a:schemeClr val="tx1"/>
                </a:solidFill>
              </a:rPr>
              <a:t>. این تقویت </a:t>
            </a:r>
            <a:r>
              <a:rPr lang="fa-IR" sz="2000" dirty="0" smtClean="0">
                <a:solidFill>
                  <a:schemeClr val="tx1"/>
                </a:solidFill>
              </a:rPr>
              <a:t>کننده‏ها </a:t>
            </a:r>
            <a:r>
              <a:rPr lang="fa-IR" sz="2000" dirty="0">
                <a:solidFill>
                  <a:schemeClr val="tx1"/>
                </a:solidFill>
              </a:rPr>
              <a:t>را </a:t>
            </a:r>
            <a:r>
              <a:rPr lang="fa-IR" sz="2000" dirty="0" smtClean="0">
                <a:solidFill>
                  <a:schemeClr val="tx1"/>
                </a:solidFill>
              </a:rPr>
              <a:t>می‏توان </a:t>
            </a:r>
            <a:r>
              <a:rPr lang="fa-IR" sz="2000" dirty="0">
                <a:solidFill>
                  <a:schemeClr val="tx1"/>
                </a:solidFill>
              </a:rPr>
              <a:t>در رده تقویت </a:t>
            </a:r>
            <a:r>
              <a:rPr lang="fa-IR" sz="2000" dirty="0" smtClean="0">
                <a:solidFill>
                  <a:schemeClr val="tx1"/>
                </a:solidFill>
              </a:rPr>
              <a:t>کننده‏‏های </a:t>
            </a:r>
            <a:r>
              <a:rPr lang="fa-IR" sz="2000" dirty="0">
                <a:solidFill>
                  <a:schemeClr val="tx1"/>
                </a:solidFill>
              </a:rPr>
              <a:t>فعالیتی نیز قرار داد.</a:t>
            </a:r>
          </a:p>
          <a:p>
            <a:pPr algn="just" rtl="1">
              <a:lnSpc>
                <a:spcPct val="150000"/>
              </a:lnSpc>
              <a:buClr>
                <a:srgbClr val="FF0000"/>
              </a:buClr>
            </a:pPr>
            <a:r>
              <a:rPr lang="fa-IR" sz="1600" b="1" dirty="0" smtClean="0">
                <a:solidFill>
                  <a:srgbClr val="FF0000"/>
                </a:solidFill>
              </a:rPr>
              <a:t>8. </a:t>
            </a:r>
            <a:r>
              <a:rPr lang="fa-IR" sz="2000" b="1" dirty="0">
                <a:solidFill>
                  <a:schemeClr val="tx1"/>
                </a:solidFill>
              </a:rPr>
              <a:t>تقویت </a:t>
            </a:r>
            <a:r>
              <a:rPr lang="fa-IR" sz="2000" b="1" dirty="0" smtClean="0">
                <a:solidFill>
                  <a:schemeClr val="tx1"/>
                </a:solidFill>
              </a:rPr>
              <a:t>کننده‏های </a:t>
            </a:r>
            <a:r>
              <a:rPr lang="fa-IR" sz="2000" b="1" dirty="0">
                <a:solidFill>
                  <a:schemeClr val="tx1"/>
                </a:solidFill>
              </a:rPr>
              <a:t>بازخوردی:</a:t>
            </a:r>
            <a:r>
              <a:rPr lang="fa-IR" sz="2000" dirty="0">
                <a:solidFill>
                  <a:schemeClr val="tx1"/>
                </a:solidFill>
              </a:rPr>
              <a:t> به اطلاعاتی که از نتایج کار یا رفتار یک فرد به او داده </a:t>
            </a:r>
            <a:r>
              <a:rPr lang="fa-IR" sz="2000" dirty="0" smtClean="0">
                <a:solidFill>
                  <a:schemeClr val="tx1"/>
                </a:solidFill>
              </a:rPr>
              <a:t>می‏شود </a:t>
            </a:r>
            <a:r>
              <a:rPr lang="fa-IR" sz="2000" dirty="0">
                <a:solidFill>
                  <a:schemeClr val="tx1"/>
                </a:solidFill>
              </a:rPr>
              <a:t>بازخورد </a:t>
            </a:r>
            <a:r>
              <a:rPr lang="fa-IR" sz="2000" dirty="0" smtClean="0">
                <a:solidFill>
                  <a:schemeClr val="tx1"/>
                </a:solidFill>
              </a:rPr>
              <a:t>می‏گویند</a:t>
            </a:r>
            <a:r>
              <a:rPr lang="fa-IR" sz="2000" dirty="0">
                <a:solidFill>
                  <a:schemeClr val="tx1"/>
                </a:solidFill>
              </a:rPr>
              <a:t>. بازخورد از نتایج اعمال فرد، به ویژه اگر بر پیشرفت او تاکید کند، نوعی تقویت کننده نیرومند است.</a:t>
            </a:r>
          </a:p>
          <a:p>
            <a:pPr algn="just" rtl="1">
              <a:lnSpc>
                <a:spcPct val="150000"/>
              </a:lnSpc>
              <a:buClr>
                <a:srgbClr val="FF0000"/>
              </a:buClr>
            </a:pPr>
            <a:r>
              <a:rPr lang="fa-IR" sz="1600" b="1" dirty="0" smtClean="0">
                <a:solidFill>
                  <a:srgbClr val="FF0000"/>
                </a:solidFill>
              </a:rPr>
              <a:t>9. </a:t>
            </a:r>
            <a:r>
              <a:rPr lang="fa-IR" sz="2000" b="1" dirty="0">
                <a:solidFill>
                  <a:schemeClr val="tx1"/>
                </a:solidFill>
              </a:rPr>
              <a:t>تقویت </a:t>
            </a:r>
            <a:r>
              <a:rPr lang="fa-IR" sz="2000" b="1" dirty="0" smtClean="0">
                <a:solidFill>
                  <a:schemeClr val="tx1"/>
                </a:solidFill>
              </a:rPr>
              <a:t>کننده‏های </a:t>
            </a:r>
            <a:r>
              <a:rPr lang="fa-IR" sz="2000" b="1" dirty="0">
                <a:solidFill>
                  <a:schemeClr val="tx1"/>
                </a:solidFill>
              </a:rPr>
              <a:t>بیرونی: </a:t>
            </a:r>
            <a:r>
              <a:rPr lang="fa-IR" sz="2000" dirty="0">
                <a:solidFill>
                  <a:schemeClr val="tx1"/>
                </a:solidFill>
              </a:rPr>
              <a:t>تقویت </a:t>
            </a:r>
            <a:r>
              <a:rPr lang="fa-IR" sz="2000" dirty="0" smtClean="0">
                <a:solidFill>
                  <a:schemeClr val="tx1"/>
                </a:solidFill>
              </a:rPr>
              <a:t>کننده‏هایی </a:t>
            </a:r>
            <a:r>
              <a:rPr lang="fa-IR" sz="2000" dirty="0">
                <a:solidFill>
                  <a:schemeClr val="tx1"/>
                </a:solidFill>
              </a:rPr>
              <a:t>که توسط فرد دیگر مثل پدر و مادر یا معلم به شخص داده </a:t>
            </a:r>
            <a:r>
              <a:rPr lang="fa-IR" sz="2000" dirty="0" smtClean="0">
                <a:solidFill>
                  <a:schemeClr val="tx1"/>
                </a:solidFill>
              </a:rPr>
              <a:t>می‏شود</a:t>
            </a:r>
            <a:r>
              <a:rPr lang="fa-IR" sz="2000" dirty="0">
                <a:solidFill>
                  <a:schemeClr val="tx1"/>
                </a:solidFill>
              </a:rPr>
              <a:t>.</a:t>
            </a:r>
          </a:p>
          <a:p>
            <a:pPr marL="342900" indent="-342900" algn="just" rtl="1">
              <a:buClr>
                <a:srgbClr val="FF0000"/>
              </a:buClr>
              <a:buFont typeface="+mj-lt"/>
              <a:buAutoNum type="arabicPeriod" startAt="6"/>
            </a:pPr>
            <a:endParaRPr lang="fa-IR" sz="1600" dirty="0">
              <a:solidFill>
                <a:schemeClr val="tx1"/>
              </a:solidFill>
            </a:endParaRPr>
          </a:p>
          <a:p>
            <a:pPr algn="r" rtl="1"/>
            <a:endParaRPr lang="fa-IR" sz="2000" b="1" dirty="0" smtClean="0">
              <a:solidFill>
                <a:srgbClr val="FF0000"/>
              </a:solidFill>
            </a:endParaRPr>
          </a:p>
        </p:txBody>
      </p:sp>
    </p:spTree>
    <p:extLst>
      <p:ext uri="{BB962C8B-B14F-4D97-AF65-F5344CB8AC3E}">
        <p14:creationId xmlns:p14="http://schemas.microsoft.com/office/powerpoint/2010/main" val="31340613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just" rtl="1">
              <a:lnSpc>
                <a:spcPct val="160000"/>
              </a:lnSpc>
              <a:buClr>
                <a:srgbClr val="FF0000"/>
              </a:buClr>
            </a:pPr>
            <a:r>
              <a:rPr lang="fa-IR" sz="2000" b="1" dirty="0" smtClean="0">
                <a:solidFill>
                  <a:srgbClr val="FF0000"/>
                </a:solidFill>
              </a:rPr>
              <a:t>10. </a:t>
            </a:r>
            <a:r>
              <a:rPr lang="fa-IR" sz="2000" b="1" dirty="0" smtClean="0">
                <a:solidFill>
                  <a:schemeClr val="tx1"/>
                </a:solidFill>
              </a:rPr>
              <a:t>تقویت کننده‏های </a:t>
            </a:r>
            <a:r>
              <a:rPr lang="fa-IR" sz="2000" b="1" dirty="0">
                <a:solidFill>
                  <a:schemeClr val="tx1"/>
                </a:solidFill>
              </a:rPr>
              <a:t>درونی: </a:t>
            </a:r>
            <a:r>
              <a:rPr lang="fa-IR" sz="2000" dirty="0">
                <a:solidFill>
                  <a:schemeClr val="tx1"/>
                </a:solidFill>
              </a:rPr>
              <a:t>تقویت </a:t>
            </a:r>
            <a:r>
              <a:rPr lang="fa-IR" sz="2000" dirty="0" smtClean="0">
                <a:solidFill>
                  <a:schemeClr val="tx1"/>
                </a:solidFill>
              </a:rPr>
              <a:t>کننده‏ای </a:t>
            </a:r>
            <a:r>
              <a:rPr lang="fa-IR" sz="2000" dirty="0">
                <a:solidFill>
                  <a:schemeClr val="tx1"/>
                </a:solidFill>
              </a:rPr>
              <a:t>است که کنترل آن  </a:t>
            </a:r>
            <a:r>
              <a:rPr lang="fa-IR" sz="2000" dirty="0" smtClean="0">
                <a:solidFill>
                  <a:schemeClr val="tx1"/>
                </a:solidFill>
              </a:rPr>
              <a:t>در </a:t>
            </a:r>
            <a:r>
              <a:rPr lang="fa-IR" sz="2000" dirty="0">
                <a:solidFill>
                  <a:schemeClr val="tx1"/>
                </a:solidFill>
              </a:rPr>
              <a:t>دست خود فرد است و به احساس رضایت حاصل از کسب توفیق در رسیدن به هدف اشاره دارد. مثلاً </a:t>
            </a:r>
            <a:r>
              <a:rPr lang="fa-IR" sz="2000" dirty="0" smtClean="0">
                <a:solidFill>
                  <a:schemeClr val="tx1"/>
                </a:solidFill>
              </a:rPr>
              <a:t>موفقیت‏هایش </a:t>
            </a:r>
            <a:r>
              <a:rPr lang="fa-IR" sz="2000" dirty="0">
                <a:solidFill>
                  <a:schemeClr val="tx1"/>
                </a:solidFill>
              </a:rPr>
              <a:t>را به خودش تبریک بگوید و با عبارتی همچون </a:t>
            </a:r>
            <a:r>
              <a:rPr lang="fa-IR" sz="2000" dirty="0" smtClean="0">
                <a:solidFill>
                  <a:schemeClr val="tx1"/>
                </a:solidFill>
              </a:rPr>
              <a:t>«گل کاشتم»، «دستم </a:t>
            </a:r>
            <a:r>
              <a:rPr lang="fa-IR" sz="2000" dirty="0">
                <a:solidFill>
                  <a:schemeClr val="tx1"/>
                </a:solidFill>
              </a:rPr>
              <a:t>درد </a:t>
            </a:r>
            <a:r>
              <a:rPr lang="fa-IR" sz="2000" dirty="0" smtClean="0">
                <a:solidFill>
                  <a:schemeClr val="tx1"/>
                </a:solidFill>
              </a:rPr>
              <a:t>نکند» </a:t>
            </a:r>
            <a:r>
              <a:rPr lang="fa-IR" sz="2000" dirty="0">
                <a:solidFill>
                  <a:schemeClr val="tx1"/>
                </a:solidFill>
              </a:rPr>
              <a:t>خودش را تائید کند.</a:t>
            </a:r>
          </a:p>
          <a:p>
            <a:pPr algn="just" rtl="1">
              <a:lnSpc>
                <a:spcPct val="160000"/>
              </a:lnSpc>
              <a:buClr>
                <a:srgbClr val="FF0000"/>
              </a:buClr>
            </a:pPr>
            <a:r>
              <a:rPr lang="fa-IR" sz="1600" dirty="0" smtClean="0">
                <a:solidFill>
                  <a:srgbClr val="FF0000"/>
                </a:solidFill>
              </a:rPr>
              <a:t>نکته</a:t>
            </a:r>
            <a:r>
              <a:rPr lang="fa-IR" sz="1600" b="1" dirty="0" smtClean="0">
                <a:solidFill>
                  <a:srgbClr val="FF0000"/>
                </a:solidFill>
              </a:rPr>
              <a:t>:</a:t>
            </a:r>
            <a:r>
              <a:rPr lang="fa-IR" sz="1600" dirty="0" smtClean="0">
                <a:solidFill>
                  <a:srgbClr val="FF0000"/>
                </a:solidFill>
              </a:rPr>
              <a:t> </a:t>
            </a:r>
            <a:r>
              <a:rPr lang="fa-IR" sz="2000" dirty="0">
                <a:solidFill>
                  <a:schemeClr val="tx1"/>
                </a:solidFill>
              </a:rPr>
              <a:t>فرد </a:t>
            </a:r>
            <a:r>
              <a:rPr lang="fa-IR" sz="2000" dirty="0" smtClean="0">
                <a:solidFill>
                  <a:schemeClr val="tx1"/>
                </a:solidFill>
              </a:rPr>
              <a:t>تغییر دهنده </a:t>
            </a:r>
            <a:r>
              <a:rPr lang="fa-IR" sz="2000" dirty="0">
                <a:solidFill>
                  <a:schemeClr val="tx1"/>
                </a:solidFill>
              </a:rPr>
              <a:t>رفتار برای اینکه بتواند تقویت </a:t>
            </a:r>
            <a:r>
              <a:rPr lang="fa-IR" sz="2000" dirty="0" smtClean="0">
                <a:solidFill>
                  <a:schemeClr val="tx1"/>
                </a:solidFill>
              </a:rPr>
              <a:t>کننده‏ای </a:t>
            </a:r>
            <a:r>
              <a:rPr lang="fa-IR" sz="2000" dirty="0">
                <a:solidFill>
                  <a:schemeClr val="tx1"/>
                </a:solidFill>
              </a:rPr>
              <a:t>را انتخاب کند که بر رفتار کسی که </a:t>
            </a:r>
            <a:r>
              <a:rPr lang="fa-IR" sz="2000" dirty="0" smtClean="0">
                <a:solidFill>
                  <a:schemeClr val="tx1"/>
                </a:solidFill>
              </a:rPr>
              <a:t>می‏خواهد </a:t>
            </a:r>
            <a:r>
              <a:rPr lang="fa-IR" sz="2000" dirty="0">
                <a:solidFill>
                  <a:schemeClr val="tx1"/>
                </a:solidFill>
              </a:rPr>
              <a:t>رفتارش را تغییر دهد موثر باشد باید: </a:t>
            </a:r>
          </a:p>
          <a:p>
            <a:pPr algn="just" rtl="1">
              <a:lnSpc>
                <a:spcPct val="160000"/>
              </a:lnSpc>
              <a:buClr>
                <a:srgbClr val="FF0000"/>
              </a:buClr>
            </a:pPr>
            <a:r>
              <a:rPr lang="fa-IR" sz="2000" dirty="0">
                <a:solidFill>
                  <a:schemeClr val="tx1"/>
                </a:solidFill>
              </a:rPr>
              <a:t>درباره او اطلاعات لازم را کسب کند تا </a:t>
            </a:r>
            <a:r>
              <a:rPr lang="fa-IR" sz="2000" dirty="0" smtClean="0">
                <a:solidFill>
                  <a:schemeClr val="tx1"/>
                </a:solidFill>
              </a:rPr>
              <a:t>مطمئن </a:t>
            </a:r>
            <a:r>
              <a:rPr lang="fa-IR" sz="2000" dirty="0">
                <a:solidFill>
                  <a:schemeClr val="tx1"/>
                </a:solidFill>
              </a:rPr>
              <a:t>شود تقویت </a:t>
            </a:r>
            <a:r>
              <a:rPr lang="fa-IR" sz="2000" dirty="0" smtClean="0">
                <a:solidFill>
                  <a:schemeClr val="tx1"/>
                </a:solidFill>
              </a:rPr>
              <a:t>کننده‏ای </a:t>
            </a:r>
            <a:r>
              <a:rPr lang="fa-IR" sz="2000" dirty="0">
                <a:solidFill>
                  <a:schemeClr val="tx1"/>
                </a:solidFill>
              </a:rPr>
              <a:t>را انتخاب کرده است که بر رفتار فرد </a:t>
            </a:r>
            <a:r>
              <a:rPr lang="fa-IR" sz="2000" dirty="0" smtClean="0">
                <a:solidFill>
                  <a:schemeClr val="tx1"/>
                </a:solidFill>
              </a:rPr>
              <a:t>مؤثر </a:t>
            </a:r>
            <a:r>
              <a:rPr lang="fa-IR" sz="2000" dirty="0">
                <a:solidFill>
                  <a:schemeClr val="tx1"/>
                </a:solidFill>
              </a:rPr>
              <a:t>است.</a:t>
            </a:r>
          </a:p>
          <a:p>
            <a:pPr algn="just" rtl="1">
              <a:lnSpc>
                <a:spcPct val="160000"/>
              </a:lnSpc>
              <a:buClr>
                <a:srgbClr val="FF0000"/>
              </a:buClr>
            </a:pPr>
            <a:r>
              <a:rPr lang="fa-IR" sz="2000" dirty="0">
                <a:solidFill>
                  <a:schemeClr val="tx1"/>
                </a:solidFill>
              </a:rPr>
              <a:t>مشاهده فرد درحین انجام </a:t>
            </a:r>
            <a:r>
              <a:rPr lang="fa-IR" sz="2000" dirty="0" smtClean="0">
                <a:solidFill>
                  <a:schemeClr val="tx1"/>
                </a:solidFill>
              </a:rPr>
              <a:t>فعالیت‏های </a:t>
            </a:r>
            <a:r>
              <a:rPr lang="fa-IR" sz="2000" dirty="0">
                <a:solidFill>
                  <a:schemeClr val="tx1"/>
                </a:solidFill>
              </a:rPr>
              <a:t>روزانه  و تعیین </a:t>
            </a:r>
            <a:r>
              <a:rPr lang="fa-IR" sz="2000" dirty="0" smtClean="0">
                <a:solidFill>
                  <a:schemeClr val="tx1"/>
                </a:solidFill>
              </a:rPr>
              <a:t>فعالیت‏هایی </a:t>
            </a:r>
            <a:r>
              <a:rPr lang="fa-IR" sz="2000" dirty="0">
                <a:solidFill>
                  <a:schemeClr val="tx1"/>
                </a:solidFill>
              </a:rPr>
              <a:t>که بیشتر به آن </a:t>
            </a:r>
            <a:r>
              <a:rPr lang="fa-IR" sz="2000" dirty="0" smtClean="0">
                <a:solidFill>
                  <a:schemeClr val="tx1"/>
                </a:solidFill>
              </a:rPr>
              <a:t>می‏پردازد.</a:t>
            </a:r>
            <a:endParaRPr lang="fa-IR" sz="2000" dirty="0">
              <a:solidFill>
                <a:schemeClr val="tx1"/>
              </a:solidFill>
            </a:endParaRPr>
          </a:p>
        </p:txBody>
      </p:sp>
    </p:spTree>
    <p:extLst>
      <p:ext uri="{BB962C8B-B14F-4D97-AF65-F5344CB8AC3E}">
        <p14:creationId xmlns:p14="http://schemas.microsoft.com/office/powerpoint/2010/main" val="6497727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Autofit/>
          </a:bodyPr>
          <a:lstStyle/>
          <a:p>
            <a:pPr algn="just" rtl="1"/>
            <a:r>
              <a:rPr lang="fa-IR" sz="2400" b="1" dirty="0" smtClean="0">
                <a:solidFill>
                  <a:srgbClr val="FF0000"/>
                </a:solidFill>
              </a:rPr>
              <a:t>فوریت تقویت:</a:t>
            </a:r>
          </a:p>
          <a:p>
            <a:pPr marL="285750" indent="-285750" algn="just" rtl="1">
              <a:buClr>
                <a:srgbClr val="FF0000"/>
              </a:buClr>
              <a:buFont typeface="Wingdings" panose="05000000000000000000" pitchFamily="2" charset="2"/>
              <a:buChar char="v"/>
            </a:pPr>
            <a:r>
              <a:rPr lang="fa-IR" sz="2400" dirty="0" smtClean="0">
                <a:solidFill>
                  <a:schemeClr val="tx1"/>
                </a:solidFill>
              </a:rPr>
              <a:t>برای اینکه روش تقویت حداکثر کارایی را داشته باشد، لازم است تقویت کننده </a:t>
            </a:r>
            <a:r>
              <a:rPr lang="fa-IR" sz="2400" dirty="0" smtClean="0">
                <a:solidFill>
                  <a:srgbClr val="FF0000"/>
                </a:solidFill>
              </a:rPr>
              <a:t>بلافاصله پس از انجام رفتار مطلوب</a:t>
            </a:r>
            <a:r>
              <a:rPr lang="fa-IR" sz="2400" dirty="0" smtClean="0">
                <a:solidFill>
                  <a:schemeClr val="tx1"/>
                </a:solidFill>
              </a:rPr>
              <a:t> از سوی فرد به او داده شود. پژوهش‏های انجام شده در این باره نشان داده‎اند که تقویت فوری از تقویت دیرآیند، در افزایش نیرومندی رفتار مؤثرتر است.</a:t>
            </a:r>
          </a:p>
          <a:p>
            <a:pPr marL="285750" indent="-285750" algn="just" rtl="1">
              <a:buClr>
                <a:srgbClr val="FF0000"/>
              </a:buClr>
              <a:buFont typeface="Wingdings" panose="05000000000000000000" pitchFamily="2" charset="2"/>
              <a:buChar char="v"/>
            </a:pPr>
            <a:r>
              <a:rPr lang="fa-IR" sz="2400" dirty="0" smtClean="0">
                <a:solidFill>
                  <a:schemeClr val="tx1"/>
                </a:solidFill>
              </a:rPr>
              <a:t>گاهی تقویت بلافاصله همه رفتارها در شرایط مختلف </a:t>
            </a:r>
            <a:r>
              <a:rPr lang="fa-IR" sz="2400" dirty="0" smtClean="0">
                <a:solidFill>
                  <a:srgbClr val="FF0000"/>
                </a:solidFill>
              </a:rPr>
              <a:t>امکان‏پذیر نیست؛ </a:t>
            </a:r>
            <a:r>
              <a:rPr lang="fa-IR" sz="2400" dirty="0" smtClean="0">
                <a:solidFill>
                  <a:schemeClr val="tx1"/>
                </a:solidFill>
              </a:rPr>
              <a:t>در این حالت تغییر دهنده رفتار می‏تواند برای پر کردن فاصله بین وقوع رفتار و ارائه تقویت‏کننده‏ها از </a:t>
            </a:r>
            <a:r>
              <a:rPr lang="fa-IR" sz="2400" dirty="0" smtClean="0">
                <a:solidFill>
                  <a:srgbClr val="00FF00"/>
                </a:solidFill>
              </a:rPr>
              <a:t>توضیحات کلامی </a:t>
            </a:r>
            <a:r>
              <a:rPr lang="fa-IR" sz="2400" dirty="0" smtClean="0">
                <a:solidFill>
                  <a:schemeClr val="tx1"/>
                </a:solidFill>
              </a:rPr>
              <a:t>یا </a:t>
            </a:r>
            <a:r>
              <a:rPr lang="fa-IR" sz="2400" dirty="0" smtClean="0">
                <a:solidFill>
                  <a:srgbClr val="08E9EE"/>
                </a:solidFill>
              </a:rPr>
              <a:t>پته‏های تقویتی</a:t>
            </a:r>
            <a:r>
              <a:rPr lang="fa-IR" sz="2400" dirty="0" smtClean="0">
                <a:solidFill>
                  <a:schemeClr val="tx1"/>
                </a:solidFill>
              </a:rPr>
              <a:t> استفاده کند.</a:t>
            </a:r>
          </a:p>
        </p:txBody>
      </p:sp>
    </p:spTree>
    <p:extLst>
      <p:ext uri="{BB962C8B-B14F-4D97-AF65-F5344CB8AC3E}">
        <p14:creationId xmlns:p14="http://schemas.microsoft.com/office/powerpoint/2010/main" val="2326097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Autofit/>
          </a:bodyPr>
          <a:lstStyle/>
          <a:p>
            <a:pPr algn="just" rtl="1"/>
            <a:endParaRPr lang="fa-IR" sz="2000" b="1" dirty="0" smtClean="0">
              <a:solidFill>
                <a:srgbClr val="FF0000"/>
              </a:solidFill>
            </a:endParaRPr>
          </a:p>
          <a:p>
            <a:pPr algn="just" rtl="1"/>
            <a:r>
              <a:rPr lang="fa-IR" sz="2000" b="1" dirty="0" smtClean="0">
                <a:solidFill>
                  <a:srgbClr val="FF0000"/>
                </a:solidFill>
              </a:rPr>
              <a:t>مثال1: </a:t>
            </a:r>
            <a:r>
              <a:rPr lang="fa-IR" sz="2000" dirty="0" smtClean="0">
                <a:solidFill>
                  <a:schemeClr val="tx1"/>
                </a:solidFill>
              </a:rPr>
              <a:t>گفتن پدر به کودک که اگر صبح پس ازبیدار شدن اتاقش را مرتب کرد عصر که به منزل برگردد اسباب بازی دلخواهش را برایش خواهد آورد.</a:t>
            </a:r>
          </a:p>
          <a:p>
            <a:pPr algn="just" rtl="1"/>
            <a:endParaRPr lang="fa-IR" sz="2000" dirty="0" smtClean="0">
              <a:solidFill>
                <a:schemeClr val="tx1"/>
              </a:solidFill>
            </a:endParaRPr>
          </a:p>
          <a:p>
            <a:pPr algn="just" rtl="1"/>
            <a:r>
              <a:rPr lang="fa-IR" sz="2000" b="1" dirty="0" smtClean="0">
                <a:solidFill>
                  <a:srgbClr val="FF0000"/>
                </a:solidFill>
              </a:rPr>
              <a:t>مثال2: </a:t>
            </a:r>
            <a:r>
              <a:rPr lang="fa-IR" sz="2000" dirty="0" smtClean="0">
                <a:solidFill>
                  <a:schemeClr val="tx1"/>
                </a:solidFill>
              </a:rPr>
              <a:t>معلمی که به دانش آموزان می گوید اگر تا انتهای هفته تکالیف خود را به خوبی انجام دهند در روز جمعه آنها را به گردش و تفریح یا دیدار موزه خواهد برد. و یا اینکه با استفاده از پته تقویتی به آنها بگوید در پایان جلسات درس روزانه به هریک از دانش آموزان که به خوبی وظیفه اش را انجام داده است و پچه خوبی بوده یک ستاره خواهد داد و به کلاس بگوید هرکس تمام ستاره های سهمیه روزانه را در طول هفته دریافت کند می تواند در برنامه گردش علمی روز جمعه شرکت کند.</a:t>
            </a:r>
          </a:p>
        </p:txBody>
      </p:sp>
    </p:spTree>
    <p:extLst>
      <p:ext uri="{BB962C8B-B14F-4D97-AF65-F5344CB8AC3E}">
        <p14:creationId xmlns:p14="http://schemas.microsoft.com/office/powerpoint/2010/main" val="334750512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r>
              <a:rPr lang="fa-IR" sz="2400" b="1" dirty="0">
                <a:solidFill>
                  <a:srgbClr val="FF0000"/>
                </a:solidFill>
              </a:rPr>
              <a:t>مقدار تقویت</a:t>
            </a:r>
          </a:p>
          <a:p>
            <a:pPr marL="285750" indent="-285750" algn="just" rtl="1">
              <a:buClr>
                <a:srgbClr val="FF0000"/>
              </a:buClr>
              <a:buFont typeface="Wingdings" panose="05000000000000000000" pitchFamily="2" charset="2"/>
              <a:buChar char="Ø"/>
            </a:pPr>
            <a:r>
              <a:rPr lang="fa-IR" sz="2000" dirty="0" smtClean="0">
                <a:solidFill>
                  <a:schemeClr val="tx1"/>
                </a:solidFill>
              </a:rPr>
              <a:t>مقدار تقویت به </a:t>
            </a:r>
            <a:r>
              <a:rPr lang="fa-IR" sz="2000" dirty="0" smtClean="0">
                <a:solidFill>
                  <a:srgbClr val="FF0000"/>
                </a:solidFill>
              </a:rPr>
              <a:t>تعداد دفعات </a:t>
            </a:r>
            <a:r>
              <a:rPr lang="fa-IR" sz="2000" dirty="0" smtClean="0">
                <a:solidFill>
                  <a:schemeClr val="tx1"/>
                </a:solidFill>
              </a:rPr>
              <a:t>تقویت کردن فرد یا </a:t>
            </a:r>
            <a:r>
              <a:rPr lang="fa-IR" sz="2000" dirty="0" smtClean="0">
                <a:solidFill>
                  <a:srgbClr val="FFC000"/>
                </a:solidFill>
              </a:rPr>
              <a:t>مقدار</a:t>
            </a:r>
            <a:r>
              <a:rPr lang="fa-IR" sz="2000" dirty="0" smtClean="0">
                <a:solidFill>
                  <a:schemeClr val="tx1"/>
                </a:solidFill>
              </a:rPr>
              <a:t> تقویت کننده‏ای که در هر دفعه تقویت داده می‏شود اشاره دارد.</a:t>
            </a:r>
          </a:p>
          <a:p>
            <a:pPr algn="just" rtl="1">
              <a:buClr>
                <a:srgbClr val="FF0000"/>
              </a:buClr>
            </a:pPr>
            <a:endParaRPr lang="fa-IR" sz="2000" dirty="0" smtClean="0">
              <a:solidFill>
                <a:schemeClr val="tx1"/>
              </a:solidFill>
            </a:endParaRPr>
          </a:p>
          <a:p>
            <a:pPr marL="285750" indent="-285750" algn="just" rtl="1">
              <a:buClr>
                <a:srgbClr val="FF0000"/>
              </a:buClr>
              <a:buFont typeface="Wingdings" panose="05000000000000000000" pitchFamily="2" charset="2"/>
              <a:buChar char="Ø"/>
            </a:pPr>
            <a:r>
              <a:rPr lang="fa-IR" sz="2000" dirty="0" smtClean="0">
                <a:solidFill>
                  <a:schemeClr val="tx1"/>
                </a:solidFill>
              </a:rPr>
              <a:t>اگر از تقویت کننده‏های نخستین استفاده می‏شود میزان محرومیت فرد از آن تقویت کننده عامل مهمی است که باید در نظر گرفته شود. اگر فرد گرسنه است و مدتی از خوردن غذا محروم شده است مقدار کمی غذا برای او مؤثر است؛ در این حالت دادن غذا به مقدار کم و به دفعات زیاد از دادن غذا به مقدار زیاد و به دفعات کم مؤثرتر است. به دلیل آن‏که فرد زود سیر می‏شود و از دادن غذا باز می‏ایستد.</a:t>
            </a:r>
          </a:p>
          <a:p>
            <a:pPr algn="just" rtl="1">
              <a:buClr>
                <a:srgbClr val="FF0000"/>
              </a:buClr>
            </a:pPr>
            <a:endParaRPr lang="fa-IR" sz="2000" dirty="0" smtClean="0">
              <a:solidFill>
                <a:schemeClr val="tx1"/>
              </a:solidFill>
            </a:endParaRPr>
          </a:p>
          <a:p>
            <a:pPr marL="285750" indent="-285750" algn="just" rtl="1">
              <a:buClr>
                <a:srgbClr val="FF0000"/>
              </a:buClr>
              <a:buFont typeface="Wingdings" panose="05000000000000000000" pitchFamily="2" charset="2"/>
              <a:buChar char="Ø"/>
            </a:pPr>
            <a:r>
              <a:rPr lang="fa-IR" sz="2000" dirty="0" smtClean="0">
                <a:solidFill>
                  <a:srgbClr val="FF0000"/>
                </a:solidFill>
              </a:rPr>
              <a:t>اصلاح محرومیت </a:t>
            </a:r>
            <a:r>
              <a:rPr lang="fa-IR" sz="2000" dirty="0" smtClean="0">
                <a:solidFill>
                  <a:schemeClr val="tx1"/>
                </a:solidFill>
              </a:rPr>
              <a:t>به مدت زمان سپری شده از آخرین باری که آزمودنی تقویت شده تا زمان استفاده مجدد از تقویت کننده گفته می‏شود.</a:t>
            </a:r>
          </a:p>
          <a:p>
            <a:pPr algn="r" rtl="1"/>
            <a:endParaRPr lang="fa-IR" sz="2000" b="1" dirty="0" smtClean="0">
              <a:solidFill>
                <a:schemeClr val="tx1"/>
              </a:solidFill>
            </a:endParaRPr>
          </a:p>
        </p:txBody>
      </p:sp>
    </p:spTree>
    <p:extLst>
      <p:ext uri="{BB962C8B-B14F-4D97-AF65-F5344CB8AC3E}">
        <p14:creationId xmlns:p14="http://schemas.microsoft.com/office/powerpoint/2010/main" val="105154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just" rtl="1"/>
            <a:endParaRPr lang="fa-IR" b="1" dirty="0" smtClean="0">
              <a:solidFill>
                <a:srgbClr val="FF0000"/>
              </a:solidFill>
            </a:endParaRPr>
          </a:p>
          <a:p>
            <a:pPr algn="just" rtl="1"/>
            <a:r>
              <a:rPr lang="fa-IR" b="1" dirty="0" smtClean="0">
                <a:solidFill>
                  <a:srgbClr val="FF0000"/>
                </a:solidFill>
              </a:rPr>
              <a:t>تازگی و تنوع تقویت کننده‏ها</a:t>
            </a:r>
          </a:p>
          <a:p>
            <a:pPr algn="just" rtl="1"/>
            <a:r>
              <a:rPr lang="fa-IR" sz="2000" dirty="0" smtClean="0">
                <a:solidFill>
                  <a:schemeClr val="tx1"/>
                </a:solidFill>
              </a:rPr>
              <a:t>تغییر دهندگان رفتار بهتر است بکوشند تا در برنامه‏های آموزشی و اصلاحی خود از تقویت کننده‏های </a:t>
            </a:r>
            <a:r>
              <a:rPr lang="fa-IR" sz="2000" dirty="0" smtClean="0">
                <a:solidFill>
                  <a:srgbClr val="FF9900"/>
                </a:solidFill>
              </a:rPr>
              <a:t>متنوع </a:t>
            </a:r>
            <a:r>
              <a:rPr lang="fa-IR" sz="2000" dirty="0" smtClean="0">
                <a:solidFill>
                  <a:schemeClr val="tx1"/>
                </a:solidFill>
              </a:rPr>
              <a:t>و </a:t>
            </a:r>
            <a:r>
              <a:rPr lang="fa-IR" sz="2000" dirty="0" smtClean="0">
                <a:solidFill>
                  <a:srgbClr val="AE22B1"/>
                </a:solidFill>
              </a:rPr>
              <a:t>موقعیت‏های جدید </a:t>
            </a:r>
            <a:r>
              <a:rPr lang="fa-IR" sz="2000" dirty="0" smtClean="0">
                <a:solidFill>
                  <a:schemeClr val="tx1"/>
                </a:solidFill>
              </a:rPr>
              <a:t>استفاده کنند و برای مدتی طولانی از یک تقویت کننده به طور تکراری استفاده ننمایند.</a:t>
            </a:r>
          </a:p>
          <a:p>
            <a:pPr algn="just" rtl="1"/>
            <a:r>
              <a:rPr lang="fa-IR" sz="1600" b="1" dirty="0" smtClean="0">
                <a:solidFill>
                  <a:srgbClr val="FF0000"/>
                </a:solidFill>
              </a:rPr>
              <a:t>استفاده از قواعد</a:t>
            </a:r>
          </a:p>
          <a:p>
            <a:pPr algn="just" rtl="1"/>
            <a:r>
              <a:rPr lang="fa-IR" sz="2000" dirty="0" smtClean="0">
                <a:solidFill>
                  <a:schemeClr val="tx1"/>
                </a:solidFill>
              </a:rPr>
              <a:t>برای اینکه روش تقویت مثبت رفتار را نیرومند کند نیازی نیست که فرد آن را به زبان بیاورد یا حتی فرایند آن را درک کند. این روش به طور ناآگاهانه نیز اثربخش است. با این حال توضیح آن برای فرد می تواند این روش را اثربخش‏تر سازد.</a:t>
            </a:r>
          </a:p>
        </p:txBody>
      </p:sp>
    </p:spTree>
    <p:extLst>
      <p:ext uri="{BB962C8B-B14F-4D97-AF65-F5344CB8AC3E}">
        <p14:creationId xmlns:p14="http://schemas.microsoft.com/office/powerpoint/2010/main" val="180240037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just" rtl="1"/>
            <a:r>
              <a:rPr lang="fa-IR" sz="2000" b="1" dirty="0" smtClean="0">
                <a:solidFill>
                  <a:srgbClr val="FF0000"/>
                </a:solidFill>
              </a:rPr>
              <a:t>اجرای روش تقویت مثبت</a:t>
            </a:r>
          </a:p>
          <a:p>
            <a:pPr algn="just" rtl="1"/>
            <a:r>
              <a:rPr lang="fa-IR" sz="2000" dirty="0" smtClean="0">
                <a:solidFill>
                  <a:schemeClr val="tx1"/>
                </a:solidFill>
              </a:rPr>
              <a:t>در ابتدا بهتر است برنامه تغییر رفتار را به فردی که قصد دارید رفتارش را تغییر دهید توضیح دهید. در این توضیح رفتاری را که از فرد انتظار می‏رود باید به وضوح برای او شرح داد و چگونگی تقویت کردن او را نیز مشخص کرد.</a:t>
            </a:r>
          </a:p>
          <a:p>
            <a:pPr algn="just" rtl="1"/>
            <a:r>
              <a:rPr lang="fa-IR" sz="1600" dirty="0" smtClean="0">
                <a:solidFill>
                  <a:srgbClr val="FF0000"/>
                </a:solidFill>
              </a:rPr>
              <a:t>مثال1: </a:t>
            </a:r>
            <a:r>
              <a:rPr lang="fa-IR" sz="2000" dirty="0" smtClean="0">
                <a:solidFill>
                  <a:schemeClr val="tx1"/>
                </a:solidFill>
              </a:rPr>
              <a:t>معلم به کودک توضیح می‏دهد:«در ازای هر یک از مسائل درسی ریاضی که درست حل کنید و به دقت در دفتر تمرین خود پاک نویس نمایید یک نمره به شما خواهم داد».</a:t>
            </a:r>
          </a:p>
          <a:p>
            <a:pPr algn="just" rtl="1"/>
            <a:r>
              <a:rPr lang="fa-IR" sz="1600" dirty="0" smtClean="0">
                <a:solidFill>
                  <a:srgbClr val="FF0000"/>
                </a:solidFill>
              </a:rPr>
              <a:t>مثال2:</a:t>
            </a:r>
            <a:r>
              <a:rPr lang="fa-IR" sz="2000" dirty="0" smtClean="0">
                <a:solidFill>
                  <a:srgbClr val="FF0000"/>
                </a:solidFill>
              </a:rPr>
              <a:t> </a:t>
            </a:r>
            <a:r>
              <a:rPr lang="fa-IR" sz="2000" dirty="0" smtClean="0">
                <a:solidFill>
                  <a:schemeClr val="tx1"/>
                </a:solidFill>
              </a:rPr>
              <a:t>مادر به کودکش می‏گوید:«اگر اتاقت را هر روز صبح مرتب کنی برای خریدن یک نوشابه از فروشگاه مدرسه به شما پول می‏دهم».</a:t>
            </a:r>
          </a:p>
          <a:p>
            <a:pPr marL="285750" indent="-285750" algn="just" rtl="1">
              <a:buClr>
                <a:srgbClr val="FF0000"/>
              </a:buClr>
              <a:buFont typeface="Wingdings" panose="05000000000000000000" pitchFamily="2" charset="2"/>
              <a:buChar char="q"/>
            </a:pPr>
            <a:r>
              <a:rPr lang="fa-IR" sz="2000" dirty="0" smtClean="0">
                <a:solidFill>
                  <a:schemeClr val="tx1"/>
                </a:solidFill>
              </a:rPr>
              <a:t>هر زمان بعداز انجام رفتار مطلوب می خواهید شخص را تقویت کنید، رفتار مطلوبش را به او </a:t>
            </a:r>
            <a:r>
              <a:rPr lang="fa-IR" sz="2000" dirty="0" smtClean="0">
                <a:solidFill>
                  <a:srgbClr val="FF0066"/>
                </a:solidFill>
              </a:rPr>
              <a:t>گوشزد نمایید</a:t>
            </a:r>
            <a:r>
              <a:rPr lang="fa-IR" sz="2000" dirty="0" smtClean="0">
                <a:solidFill>
                  <a:schemeClr val="tx1"/>
                </a:solidFill>
              </a:rPr>
              <a:t>. مثلاً به او بگویید:«چون اتاقت را مرتب کردی این پول را به تو می‏دهم تا از فروشگاه مدرسه یک نوشابه برای خودت بخری».</a:t>
            </a:r>
          </a:p>
        </p:txBody>
      </p:sp>
    </p:spTree>
    <p:extLst>
      <p:ext uri="{BB962C8B-B14F-4D97-AF65-F5344CB8AC3E}">
        <p14:creationId xmlns:p14="http://schemas.microsoft.com/office/powerpoint/2010/main" val="185075834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i="1" dirty="0" smtClean="0">
                <a:solidFill>
                  <a:srgbClr val="0070C0"/>
                </a:solidFill>
              </a:rPr>
              <a:t>روش های تغییر و اصلاح رفتار....</a:t>
            </a:r>
            <a:br>
              <a:rPr lang="fa-IR" sz="2400" b="1" i="1" dirty="0" smtClean="0">
                <a:solidFill>
                  <a:srgbClr val="0070C0"/>
                </a:solidFill>
              </a:rPr>
            </a:br>
            <a:r>
              <a:rPr lang="fa-IR" sz="2400" b="1" i="1" dirty="0" smtClean="0">
                <a:solidFill>
                  <a:srgbClr val="0070C0"/>
                </a:solidFill>
              </a:rPr>
              <a:t> </a:t>
            </a:r>
            <a:endParaRPr lang="en-US" sz="2400" b="1" i="1" dirty="0">
              <a:solidFill>
                <a:srgbClr val="0070C0"/>
              </a:solidFill>
            </a:endParaRPr>
          </a:p>
        </p:txBody>
      </p:sp>
      <p:sp>
        <p:nvSpPr>
          <p:cNvPr id="8" name="Text Placeholder 7"/>
          <p:cNvSpPr>
            <a:spLocks noGrp="1"/>
          </p:cNvSpPr>
          <p:nvPr>
            <p:ph type="body" idx="1"/>
          </p:nvPr>
        </p:nvSpPr>
        <p:spPr>
          <a:xfrm>
            <a:off x="495297" y="1269246"/>
            <a:ext cx="8778705" cy="5363570"/>
          </a:xfrm>
        </p:spPr>
        <p:txBody>
          <a:bodyPr>
            <a:normAutofit/>
          </a:bodyPr>
          <a:lstStyle/>
          <a:p>
            <a:pPr algn="r" rtl="1"/>
            <a:r>
              <a:rPr lang="fa-IR" sz="2000" b="1" dirty="0" smtClean="0">
                <a:solidFill>
                  <a:srgbClr val="FF0000"/>
                </a:solidFill>
              </a:rPr>
              <a:t>تقویت منفی چیست؟</a:t>
            </a:r>
          </a:p>
          <a:p>
            <a:pPr algn="just" rtl="1"/>
            <a:r>
              <a:rPr lang="fa-IR" b="1" dirty="0" smtClean="0">
                <a:solidFill>
                  <a:srgbClr val="08E9EE"/>
                </a:solidFill>
              </a:rPr>
              <a:t>تقویت مثبت</a:t>
            </a:r>
            <a:r>
              <a:rPr lang="fa-IR" b="1" dirty="0" smtClean="0">
                <a:solidFill>
                  <a:srgbClr val="FF0000"/>
                </a:solidFill>
              </a:rPr>
              <a:t>:</a:t>
            </a:r>
            <a:r>
              <a:rPr lang="fa-IR" b="1" dirty="0" smtClean="0">
                <a:solidFill>
                  <a:srgbClr val="1ECEE0"/>
                </a:solidFill>
              </a:rPr>
              <a:t> </a:t>
            </a:r>
            <a:r>
              <a:rPr lang="fa-IR" sz="2000" dirty="0" smtClean="0">
                <a:solidFill>
                  <a:schemeClr val="tx1"/>
                </a:solidFill>
              </a:rPr>
              <a:t>ارائه تقویت است یا محرک خوشایند که رفتار را نیرومند می‏کند. </a:t>
            </a:r>
          </a:p>
          <a:p>
            <a:pPr algn="just" rtl="1"/>
            <a:r>
              <a:rPr lang="fa-IR" b="1" dirty="0" smtClean="0">
                <a:solidFill>
                  <a:srgbClr val="08E9EE"/>
                </a:solidFill>
              </a:rPr>
              <a:t>تقویت منفی</a:t>
            </a:r>
            <a:r>
              <a:rPr lang="fa-IR" b="1" dirty="0" smtClean="0">
                <a:solidFill>
                  <a:srgbClr val="FF0000"/>
                </a:solidFill>
              </a:rPr>
              <a:t>: </a:t>
            </a:r>
            <a:r>
              <a:rPr lang="fa-IR" sz="2000" dirty="0" smtClean="0">
                <a:solidFill>
                  <a:schemeClr val="tx1"/>
                </a:solidFill>
              </a:rPr>
              <a:t>حذف محرک ناخوشایند بعداز بروز رفتار مطلوب.</a:t>
            </a:r>
          </a:p>
          <a:p>
            <a:pPr marL="285750" indent="-285750" algn="just" rtl="1">
              <a:buClr>
                <a:srgbClr val="FF0000"/>
              </a:buClr>
              <a:buFont typeface="Wingdings" panose="05000000000000000000" pitchFamily="2" charset="2"/>
              <a:buChar char="q"/>
            </a:pPr>
            <a:r>
              <a:rPr lang="fa-IR" b="1" dirty="0" smtClean="0">
                <a:solidFill>
                  <a:schemeClr val="tx1"/>
                </a:solidFill>
              </a:rPr>
              <a:t>تقویت کننده های منفی نخستین </a:t>
            </a:r>
            <a:r>
              <a:rPr lang="fa-IR" sz="2000" dirty="0">
                <a:solidFill>
                  <a:schemeClr val="tx1"/>
                </a:solidFill>
              </a:rPr>
              <a:t>محرکهای هستند که ذاتاً آزاردهنده می باشند مانند: ضربات وارده بر بدن، صدایی شدید، حرارت زیاد، اشیاء برنده</a:t>
            </a:r>
            <a:r>
              <a:rPr lang="en-US" sz="1600" dirty="0" smtClean="0">
                <a:solidFill>
                  <a:schemeClr val="tx1"/>
                </a:solidFill>
              </a:rPr>
              <a:t>.</a:t>
            </a:r>
            <a:r>
              <a:rPr lang="fa-IR" sz="1600" dirty="0" smtClean="0">
                <a:solidFill>
                  <a:schemeClr val="tx1"/>
                </a:solidFill>
              </a:rPr>
              <a:t> </a:t>
            </a:r>
            <a:endParaRPr lang="en-US" sz="1600" dirty="0" smtClean="0">
              <a:solidFill>
                <a:schemeClr val="tx1"/>
              </a:solidFill>
            </a:endParaRPr>
          </a:p>
          <a:p>
            <a:pPr marL="285750" indent="-285750" algn="just" rtl="1">
              <a:buClr>
                <a:srgbClr val="FF0000"/>
              </a:buClr>
              <a:buFont typeface="Wingdings" panose="05000000000000000000" pitchFamily="2" charset="2"/>
              <a:buChar char="q"/>
            </a:pPr>
            <a:r>
              <a:rPr lang="fa-IR" b="1" dirty="0">
                <a:solidFill>
                  <a:schemeClr val="tx1"/>
                </a:solidFill>
              </a:rPr>
              <a:t>تقویت کننده های منفی شرطی </a:t>
            </a:r>
            <a:r>
              <a:rPr lang="fa-IR" sz="2000" dirty="0">
                <a:solidFill>
                  <a:schemeClr val="tx1"/>
                </a:solidFill>
              </a:rPr>
              <a:t>محرک های هستند که در اثر مجاورت با تقویت کننده های منفی نخستین خاصیت تقویت کنندگی پیدا می کنند. </a:t>
            </a:r>
          </a:p>
          <a:p>
            <a:pPr algn="just" rtl="1"/>
            <a:r>
              <a:rPr lang="fa-IR" b="1" dirty="0">
                <a:solidFill>
                  <a:srgbClr val="08E9EE"/>
                </a:solidFill>
              </a:rPr>
              <a:t>مثال: </a:t>
            </a:r>
            <a:r>
              <a:rPr lang="fa-IR" sz="2000" dirty="0">
                <a:solidFill>
                  <a:schemeClr val="tx1"/>
                </a:solidFill>
              </a:rPr>
              <a:t>کودک خردسالی را تصور کنید که به تازگی خزیدن را یاد گرفته است و به دور از چشم مادر، خود را به بخاری داغ نزدیک </a:t>
            </a:r>
            <a:r>
              <a:rPr lang="fa-IR" sz="2000" dirty="0" smtClean="0">
                <a:solidFill>
                  <a:schemeClr val="tx1"/>
                </a:solidFill>
              </a:rPr>
              <a:t>می‏کند</a:t>
            </a:r>
            <a:r>
              <a:rPr lang="fa-IR" sz="2000" dirty="0">
                <a:solidFill>
                  <a:schemeClr val="tx1"/>
                </a:solidFill>
              </a:rPr>
              <a:t>. درست در </a:t>
            </a:r>
            <a:r>
              <a:rPr lang="fa-IR" sz="2000" dirty="0" smtClean="0">
                <a:solidFill>
                  <a:schemeClr val="tx1"/>
                </a:solidFill>
              </a:rPr>
              <a:t>لحضه‏ای </a:t>
            </a:r>
            <a:r>
              <a:rPr lang="fa-IR" sz="2000" dirty="0">
                <a:solidFill>
                  <a:schemeClr val="tx1"/>
                </a:solidFill>
              </a:rPr>
              <a:t>که کودک دستش با بخاری تماس حاصل </a:t>
            </a:r>
            <a:r>
              <a:rPr lang="fa-IR" sz="2000" dirty="0" smtClean="0">
                <a:solidFill>
                  <a:schemeClr val="tx1"/>
                </a:solidFill>
              </a:rPr>
              <a:t>می‏نماید </a:t>
            </a:r>
            <a:r>
              <a:rPr lang="fa-IR" sz="2000" dirty="0">
                <a:solidFill>
                  <a:schemeClr val="tx1"/>
                </a:solidFill>
              </a:rPr>
              <a:t>مادر بلند </a:t>
            </a:r>
            <a:r>
              <a:rPr lang="fa-IR" sz="2000" dirty="0" smtClean="0">
                <a:solidFill>
                  <a:schemeClr val="tx1"/>
                </a:solidFill>
              </a:rPr>
              <a:t>می‏گوید:«نکن!» </a:t>
            </a:r>
            <a:r>
              <a:rPr lang="fa-IR" sz="2000" dirty="0">
                <a:solidFill>
                  <a:schemeClr val="tx1"/>
                </a:solidFill>
              </a:rPr>
              <a:t>از این پس </a:t>
            </a:r>
            <a:r>
              <a:rPr lang="fa-IR" sz="2000" dirty="0" smtClean="0">
                <a:solidFill>
                  <a:schemeClr val="tx1"/>
                </a:solidFill>
              </a:rPr>
              <a:t>«نکن» </a:t>
            </a:r>
            <a:r>
              <a:rPr lang="fa-IR" sz="2000" dirty="0">
                <a:solidFill>
                  <a:schemeClr val="tx1"/>
                </a:solidFill>
              </a:rPr>
              <a:t>مادر برای کودک نقش یک محرک آزاردهنده را ایفا خواهد کرد.</a:t>
            </a:r>
            <a:endParaRPr lang="en-US" sz="2000" dirty="0">
              <a:solidFill>
                <a:schemeClr val="tx1"/>
              </a:solidFill>
            </a:endParaRPr>
          </a:p>
          <a:p>
            <a:pPr algn="r" rtl="1"/>
            <a:endParaRPr lang="fa-IR" sz="1600" dirty="0" smtClean="0">
              <a:solidFill>
                <a:srgbClr val="FF0000"/>
              </a:solidFill>
            </a:endParaRPr>
          </a:p>
        </p:txBody>
      </p:sp>
    </p:spTree>
    <p:extLst>
      <p:ext uri="{BB962C8B-B14F-4D97-AF65-F5344CB8AC3E}">
        <p14:creationId xmlns:p14="http://schemas.microsoft.com/office/powerpoint/2010/main" val="32416580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dirty="0" smtClean="0">
                <a:solidFill>
                  <a:srgbClr val="0070C0"/>
                </a:solidFill>
              </a:rPr>
              <a:t>روش های تغییر و اصلاح رفتار </a:t>
            </a:r>
            <a:endParaRPr lang="en-US" sz="2400" b="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lvl="0" algn="just" rtl="1">
              <a:buClr>
                <a:srgbClr val="5FCBEF"/>
              </a:buClr>
            </a:pPr>
            <a:endParaRPr lang="fa-IR" sz="1600" dirty="0" smtClean="0">
              <a:solidFill>
                <a:schemeClr val="tx1"/>
              </a:solidFill>
            </a:endParaRPr>
          </a:p>
          <a:p>
            <a:pPr lvl="0" algn="r" rtl="1">
              <a:buClr>
                <a:srgbClr val="5FCBEF"/>
              </a:buClr>
            </a:pPr>
            <a:r>
              <a:rPr lang="fa-IR" b="1" dirty="0" smtClean="0">
                <a:solidFill>
                  <a:srgbClr val="FF0000"/>
                </a:solidFill>
              </a:rPr>
              <a:t>فرض‏ها و اصول </a:t>
            </a:r>
            <a:r>
              <a:rPr lang="fa-IR" b="1" dirty="0">
                <a:solidFill>
                  <a:srgbClr val="FF0000"/>
                </a:solidFill>
              </a:rPr>
              <a:t>کلی </a:t>
            </a:r>
            <a:r>
              <a:rPr lang="fa-IR" b="1" dirty="0" smtClean="0">
                <a:solidFill>
                  <a:srgbClr val="FF0000"/>
                </a:solidFill>
              </a:rPr>
              <a:t>در باره‏ی تغییر رفتار</a:t>
            </a:r>
          </a:p>
          <a:p>
            <a:pPr lvl="0" algn="r" rtl="1">
              <a:buClr>
                <a:srgbClr val="5FCBEF"/>
              </a:buClr>
            </a:pPr>
            <a:r>
              <a:rPr lang="fa-IR" b="1" dirty="0" smtClean="0">
                <a:solidFill>
                  <a:schemeClr val="tx1"/>
                </a:solidFill>
              </a:rPr>
              <a:t>ا. مشکلات رفتاری آموختنی هستند.</a:t>
            </a:r>
          </a:p>
          <a:p>
            <a:pPr lvl="0" algn="r" rtl="1">
              <a:buClr>
                <a:srgbClr val="5FCBEF"/>
              </a:buClr>
            </a:pPr>
            <a:r>
              <a:rPr lang="fa-IR" b="1" dirty="0" smtClean="0">
                <a:solidFill>
                  <a:schemeClr val="tx1"/>
                </a:solidFill>
              </a:rPr>
              <a:t>2. مشکلات رفتاری یک به یک آموخته می‏شوند.</a:t>
            </a:r>
          </a:p>
          <a:p>
            <a:pPr lvl="0" algn="r" rtl="1">
              <a:buClr>
                <a:srgbClr val="5FCBEF"/>
              </a:buClr>
            </a:pPr>
            <a:r>
              <a:rPr lang="fa-IR" b="1" dirty="0" smtClean="0">
                <a:solidFill>
                  <a:schemeClr val="tx1"/>
                </a:solidFill>
              </a:rPr>
              <a:t>3. مشکلات رفتاری که فرد در موقعیتی معین بروز می‏دهد، نشانگر این است که فقط در آن موقعیت خاص این‏گونه رفتار می‏کند.</a:t>
            </a:r>
          </a:p>
          <a:p>
            <a:pPr lvl="0" algn="r" rtl="1">
              <a:buClr>
                <a:srgbClr val="5FCBEF"/>
              </a:buClr>
            </a:pPr>
            <a:r>
              <a:rPr lang="fa-IR" b="1" dirty="0" smtClean="0">
                <a:solidFill>
                  <a:schemeClr val="tx1"/>
                </a:solidFill>
              </a:rPr>
              <a:t>4. بسیاری از مشکلات رفتاری را می‏توان با استفاده از روش‏های تغییر رفتار برطرف کرد. </a:t>
            </a:r>
          </a:p>
          <a:p>
            <a:pPr lvl="0" algn="r" rtl="1">
              <a:buClr>
                <a:srgbClr val="5FCBEF"/>
              </a:buClr>
            </a:pPr>
            <a:r>
              <a:rPr lang="fa-IR" b="1" dirty="0" smtClean="0">
                <a:solidFill>
                  <a:schemeClr val="tx1"/>
                </a:solidFill>
              </a:rPr>
              <a:t>5. تأکید بر درمان مشکل فرد در این زمان و این مکان </a:t>
            </a:r>
          </a:p>
          <a:p>
            <a:pPr lvl="0" algn="r" rtl="1">
              <a:buClr>
                <a:srgbClr val="5FCBEF"/>
              </a:buClr>
            </a:pPr>
            <a:r>
              <a:rPr lang="fa-IR" b="1" dirty="0" smtClean="0">
                <a:solidFill>
                  <a:schemeClr val="tx1"/>
                </a:solidFill>
              </a:rPr>
              <a:t>6. روش‏های تغییر رفتار اهداف خاصی را دنبال می‏کنند.</a:t>
            </a:r>
          </a:p>
          <a:p>
            <a:pPr lvl="0" algn="r" rtl="1">
              <a:buClr>
                <a:srgbClr val="5FCBEF"/>
              </a:buClr>
            </a:pPr>
            <a:r>
              <a:rPr lang="fa-IR" b="1" dirty="0" smtClean="0">
                <a:solidFill>
                  <a:schemeClr val="tx1"/>
                </a:solidFill>
              </a:rPr>
              <a:t>7. رفع یک مشکل رفتاری منجر به ایجاد یک مشکل جدید نمی‏شود.  </a:t>
            </a:r>
            <a:endParaRPr lang="fa-IR" b="1" dirty="0">
              <a:solidFill>
                <a:schemeClr val="tx1"/>
              </a:solidFill>
            </a:endParaRPr>
          </a:p>
          <a:p>
            <a:pPr algn="r" rtl="1"/>
            <a:endParaRPr lang="fa-IR" sz="2000" b="1" dirty="0" smtClean="0">
              <a:solidFill>
                <a:srgbClr val="FF0000"/>
              </a:solidFill>
            </a:endParaRPr>
          </a:p>
        </p:txBody>
      </p:sp>
    </p:spTree>
    <p:extLst>
      <p:ext uri="{BB962C8B-B14F-4D97-AF65-F5344CB8AC3E}">
        <p14:creationId xmlns:p14="http://schemas.microsoft.com/office/powerpoint/2010/main" val="31556506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i="1" dirty="0" smtClean="0">
                <a:solidFill>
                  <a:srgbClr val="0070C0"/>
                </a:solidFill>
              </a:rPr>
              <a:t>روش های تغییر و اصلاح رفتار....</a:t>
            </a:r>
            <a:br>
              <a:rPr lang="fa-IR" sz="2400" b="1" i="1" dirty="0" smtClean="0">
                <a:solidFill>
                  <a:srgbClr val="0070C0"/>
                </a:solidFill>
              </a:rPr>
            </a:br>
            <a:r>
              <a:rPr lang="fa-IR" sz="2400" b="1" i="1" dirty="0" smtClean="0">
                <a:solidFill>
                  <a:srgbClr val="0070C0"/>
                </a:solidFill>
              </a:rPr>
              <a:t>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just" rtl="1"/>
            <a:r>
              <a:rPr lang="fa-IR" b="1" dirty="0">
                <a:solidFill>
                  <a:schemeClr val="tx1"/>
                </a:solidFill>
              </a:rPr>
              <a:t>تقویت منفی به دو شکل موجب افزایش رفتار می شود:</a:t>
            </a:r>
          </a:p>
          <a:p>
            <a:pPr marL="342900" indent="-342900" algn="just" rtl="1">
              <a:buClr>
                <a:srgbClr val="FF0000"/>
              </a:buClr>
              <a:buAutoNum type="arabicPeriod"/>
            </a:pPr>
            <a:r>
              <a:rPr lang="fa-IR" sz="2000" dirty="0" smtClean="0">
                <a:solidFill>
                  <a:schemeClr val="tx1"/>
                </a:solidFill>
              </a:rPr>
              <a:t>از راه قطع یا حذف تقویت کننده‏های منفی     </a:t>
            </a:r>
          </a:p>
          <a:p>
            <a:pPr marL="342900" indent="-342900" algn="just" rtl="1">
              <a:buClr>
                <a:srgbClr val="FF0000"/>
              </a:buClr>
              <a:buAutoNum type="arabicPeriod"/>
            </a:pPr>
            <a:r>
              <a:rPr lang="fa-IR" sz="2000" dirty="0" smtClean="0">
                <a:solidFill>
                  <a:schemeClr val="tx1"/>
                </a:solidFill>
              </a:rPr>
              <a:t>از طریق جلوگیری از وقوع تقویت کننده‏های منفی.</a:t>
            </a:r>
          </a:p>
          <a:p>
            <a:pPr marL="285750" indent="-285750" algn="just" rtl="1">
              <a:buClr>
                <a:srgbClr val="FF0000"/>
              </a:buClr>
              <a:buFont typeface="Wingdings" panose="05000000000000000000" pitchFamily="2" charset="2"/>
              <a:buChar char="q"/>
            </a:pPr>
            <a:r>
              <a:rPr lang="fa-IR" sz="2000" dirty="0" smtClean="0">
                <a:solidFill>
                  <a:schemeClr val="tx1"/>
                </a:solidFill>
              </a:rPr>
              <a:t>مادری که برای رهایی از گریه کودکش او را از زمین بلند می‏کند پاسخ به گریه کودک را نیرومند می‏کند.</a:t>
            </a:r>
          </a:p>
          <a:p>
            <a:pPr marL="285750" indent="-285750" algn="just" rtl="1">
              <a:buClr>
                <a:srgbClr val="FF0000"/>
              </a:buClr>
              <a:buFont typeface="Wingdings" panose="05000000000000000000" pitchFamily="2" charset="2"/>
              <a:buChar char="q"/>
            </a:pPr>
            <a:r>
              <a:rPr lang="fa-IR" sz="2000" dirty="0" smtClean="0">
                <a:solidFill>
                  <a:schemeClr val="tx1"/>
                </a:solidFill>
              </a:rPr>
              <a:t>مشکل بزرگ تقویت منفی آن است که ابتدا باید محرک آزاردهنده‏ای را در مورد شخص اعمال کنیم، تا بعد بتوانیم با حذف آن محرک رفتاری را که می‏خواهیم در او نیرومند کنیم.</a:t>
            </a:r>
          </a:p>
          <a:p>
            <a:pPr algn="just" rtl="1"/>
            <a:r>
              <a:rPr lang="fa-IR" sz="2000" dirty="0" smtClean="0">
                <a:solidFill>
                  <a:srgbClr val="FF0000"/>
                </a:solidFill>
              </a:rPr>
              <a:t>مثلاً </a:t>
            </a:r>
            <a:r>
              <a:rPr lang="fa-IR" sz="2000" dirty="0" smtClean="0">
                <a:solidFill>
                  <a:schemeClr val="tx1"/>
                </a:solidFill>
              </a:rPr>
              <a:t>برای اینکه کودک از ترس تنبیه شدن کار بکند، باید قبلاً تنبیه شده باشد یا شاهد تنبیه شدن دیگران بوده باشد. بنابراین </a:t>
            </a:r>
            <a:r>
              <a:rPr lang="fa-IR" sz="2000" dirty="0" smtClean="0">
                <a:solidFill>
                  <a:srgbClr val="FF0000"/>
                </a:solidFill>
              </a:rPr>
              <a:t>تقویت منفی </a:t>
            </a:r>
            <a:r>
              <a:rPr lang="fa-IR" sz="2000" dirty="0" smtClean="0">
                <a:solidFill>
                  <a:schemeClr val="tx1"/>
                </a:solidFill>
              </a:rPr>
              <a:t>یکی از </a:t>
            </a:r>
            <a:r>
              <a:rPr lang="fa-IR" sz="2000" dirty="0" smtClean="0">
                <a:solidFill>
                  <a:srgbClr val="FF0000"/>
                </a:solidFill>
              </a:rPr>
              <a:t>شیوه‏های نامطلوب تغییر رفتار </a:t>
            </a:r>
            <a:r>
              <a:rPr lang="fa-IR" sz="2000" dirty="0" smtClean="0">
                <a:solidFill>
                  <a:schemeClr val="tx1"/>
                </a:solidFill>
              </a:rPr>
              <a:t>است،  و دارای آثار جانبی مضر است و تا حد امکان بهتراست از آن اجتناب کرد.</a:t>
            </a:r>
          </a:p>
          <a:p>
            <a:pPr algn="r" rtl="1"/>
            <a:endParaRPr lang="fa-IR" sz="1600" dirty="0" smtClean="0">
              <a:solidFill>
                <a:srgbClr val="FF0000"/>
              </a:solidFill>
            </a:endParaRPr>
          </a:p>
        </p:txBody>
      </p:sp>
    </p:spTree>
    <p:extLst>
      <p:ext uri="{BB962C8B-B14F-4D97-AF65-F5344CB8AC3E}">
        <p14:creationId xmlns:p14="http://schemas.microsoft.com/office/powerpoint/2010/main" val="73167650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i="1" dirty="0" smtClean="0">
                <a:solidFill>
                  <a:srgbClr val="0070C0"/>
                </a:solidFill>
              </a:rPr>
              <a:t>روش های تغییر و اصلاح رفتار....</a:t>
            </a:r>
            <a:br>
              <a:rPr lang="fa-IR" sz="2400" b="1" i="1" dirty="0" smtClean="0">
                <a:solidFill>
                  <a:srgbClr val="0070C0"/>
                </a:solidFill>
              </a:rPr>
            </a:br>
            <a:r>
              <a:rPr lang="fa-IR" sz="2400" b="1" i="1" dirty="0" smtClean="0">
                <a:solidFill>
                  <a:srgbClr val="0070C0"/>
                </a:solidFill>
              </a:rPr>
              <a:t>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marL="285750" indent="-285750" algn="just" rtl="1">
              <a:buClr>
                <a:srgbClr val="FF0000"/>
              </a:buClr>
              <a:buFont typeface="Wingdings" panose="05000000000000000000" pitchFamily="2" charset="2"/>
              <a:buChar char="v"/>
            </a:pPr>
            <a:r>
              <a:rPr lang="fa-IR" sz="2400" dirty="0" smtClean="0">
                <a:solidFill>
                  <a:schemeClr val="tx1"/>
                </a:solidFill>
              </a:rPr>
              <a:t>در پژوهشی به بررسی این موضوع پرداخته شد: زمانی که معلم در پایان کار روزانه، متناسب با کارهای هر کودک که در آن روز بیشتر انجام داده بود کارتی به کودک می‏داد تا به خانه ببرد و</a:t>
            </a:r>
            <a:r>
              <a:rPr lang="en-US" sz="2400" dirty="0" smtClean="0">
                <a:solidFill>
                  <a:schemeClr val="tx1"/>
                </a:solidFill>
              </a:rPr>
              <a:t> </a:t>
            </a:r>
            <a:r>
              <a:rPr lang="fa-IR" sz="2400" dirty="0" smtClean="0">
                <a:solidFill>
                  <a:schemeClr val="tx1"/>
                </a:solidFill>
              </a:rPr>
              <a:t>به والدین خود تحویل دهد. معمولاً قبلاً با والدین قرار گذاشته می‏شود که در ازای کارت‏هایی که معرف خوش رفتاری کودک در مدرسه هستند(مانند: من امروز دوست خوبی بودم، من امروز شنونده خوبی بودم، من امروز دستم را بلند کردم، من امروز قدم زدم) تقویت کننده مورد درخواست کودک را به او بدهند. اما در این کلاس بخصوص از پدر و مادر خواسته نشد که در مقابل دریافت کارت‏ها از کودکان در ازای رفتار شایسته به آنان امتیازی بدهند. نتایج نشان داد که رفتار مطلوب اکثر کودکان این کلاس افزایش یافت.</a:t>
            </a:r>
            <a:endParaRPr lang="en-US" sz="2400" dirty="0" smtClean="0">
              <a:solidFill>
                <a:schemeClr val="tx1"/>
              </a:solidFill>
            </a:endParaRPr>
          </a:p>
          <a:p>
            <a:pPr algn="just" rtl="1"/>
            <a:endParaRPr lang="fa-IR" b="1" dirty="0" smtClean="0">
              <a:solidFill>
                <a:srgbClr val="FF0000"/>
              </a:solidFill>
            </a:endParaRPr>
          </a:p>
        </p:txBody>
      </p:sp>
    </p:spTree>
    <p:extLst>
      <p:ext uri="{BB962C8B-B14F-4D97-AF65-F5344CB8AC3E}">
        <p14:creationId xmlns:p14="http://schemas.microsoft.com/office/powerpoint/2010/main" val="310867584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245660"/>
            <a:ext cx="8596668" cy="504967"/>
          </a:xfrm>
        </p:spPr>
        <p:txBody>
          <a:bodyPr/>
          <a:lstStyle/>
          <a:p>
            <a:pPr algn="ctr"/>
            <a:r>
              <a:rPr lang="fa-IR" sz="2400" b="1" i="1" dirty="0">
                <a:solidFill>
                  <a:srgbClr val="0070C0"/>
                </a:solidFill>
              </a:rPr>
              <a:t>روش های تغییر و اصلاح رفتار </a:t>
            </a:r>
            <a:endParaRPr lang="en-US" dirty="0"/>
          </a:p>
        </p:txBody>
      </p:sp>
      <p:sp>
        <p:nvSpPr>
          <p:cNvPr id="3" name="Text Placeholder 2"/>
          <p:cNvSpPr>
            <a:spLocks noGrp="1"/>
          </p:cNvSpPr>
          <p:nvPr>
            <p:ph type="body" idx="1"/>
          </p:nvPr>
        </p:nvSpPr>
        <p:spPr>
          <a:xfrm>
            <a:off x="677335" y="1064525"/>
            <a:ext cx="8596668" cy="4976837"/>
          </a:xfrm>
        </p:spPr>
        <p:txBody>
          <a:bodyPr/>
          <a:lstStyle/>
          <a:p>
            <a:pPr lvl="0" algn="r" rtl="1"/>
            <a:r>
              <a:rPr lang="fa-IR" b="1" dirty="0">
                <a:solidFill>
                  <a:srgbClr val="002060"/>
                </a:solidFill>
              </a:rPr>
              <a:t>تکنیک های کاهش رفتار </a:t>
            </a:r>
            <a:r>
              <a:rPr lang="fa-IR" b="1" dirty="0" smtClean="0">
                <a:solidFill>
                  <a:srgbClr val="002060"/>
                </a:solidFill>
              </a:rPr>
              <a:t>نامطلوب</a:t>
            </a:r>
            <a:endParaRPr lang="en-US" b="1" dirty="0" smtClean="0">
              <a:solidFill>
                <a:srgbClr val="002060"/>
              </a:solidFill>
            </a:endParaRPr>
          </a:p>
          <a:p>
            <a:pPr lvl="0" algn="r" rtl="1"/>
            <a:endParaRPr lang="fa-IR" b="1" dirty="0">
              <a:solidFill>
                <a:srgbClr val="002060"/>
              </a:solidFill>
            </a:endParaRPr>
          </a:p>
          <a:p>
            <a:pPr algn="r" rtl="1"/>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99796" y="1460310"/>
            <a:ext cx="4074207" cy="2572605"/>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7289" y="1460309"/>
            <a:ext cx="4702507" cy="257260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7291" y="4032915"/>
            <a:ext cx="8776712" cy="2825085"/>
          </a:xfrm>
          <a:prstGeom prst="rect">
            <a:avLst/>
          </a:prstGeom>
        </p:spPr>
      </p:pic>
    </p:spTree>
    <p:extLst>
      <p:ext uri="{BB962C8B-B14F-4D97-AF65-F5344CB8AC3E}">
        <p14:creationId xmlns:p14="http://schemas.microsoft.com/office/powerpoint/2010/main" val="352278227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dirty="0" smtClean="0">
                <a:solidFill>
                  <a:srgbClr val="0070C0"/>
                </a:solidFill>
              </a:rPr>
              <a:t>روش های تغییر و اصلاح رفتار.... </a:t>
            </a:r>
            <a:endParaRPr lang="en-US" sz="2400" b="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endParaRPr lang="fa-IR" sz="2000" b="1" dirty="0" smtClean="0">
              <a:solidFill>
                <a:schemeClr val="tx1"/>
              </a:solidFill>
            </a:endParaRPr>
          </a:p>
          <a:p>
            <a:pPr lvl="0" algn="r" rtl="1">
              <a:buClr>
                <a:srgbClr val="5FCBEF"/>
              </a:buClr>
            </a:pPr>
            <a:r>
              <a:rPr lang="fa-IR" sz="2000" b="1" dirty="0">
                <a:solidFill>
                  <a:srgbClr val="FF0000"/>
                </a:solidFill>
              </a:rPr>
              <a:t>. </a:t>
            </a:r>
            <a:r>
              <a:rPr lang="fa-IR" sz="2400" b="1" dirty="0">
                <a:solidFill>
                  <a:srgbClr val="002060"/>
                </a:solidFill>
              </a:rPr>
              <a:t>تکنیک های کاهش رفتار </a:t>
            </a:r>
            <a:r>
              <a:rPr lang="fa-IR" sz="2400" b="1" dirty="0" smtClean="0">
                <a:solidFill>
                  <a:srgbClr val="002060"/>
                </a:solidFill>
              </a:rPr>
              <a:t>نامطلوب</a:t>
            </a:r>
          </a:p>
          <a:p>
            <a:pPr lvl="0" algn="r" rtl="1">
              <a:buClr>
                <a:srgbClr val="5FCBEF"/>
              </a:buClr>
            </a:pPr>
            <a:endParaRPr lang="fa-IR" sz="2400" b="1" dirty="0">
              <a:solidFill>
                <a:srgbClr val="002060"/>
              </a:solidFill>
            </a:endParaRPr>
          </a:p>
          <a:p>
            <a:pPr marL="342900" lvl="0" indent="-342900" algn="r" rtl="1">
              <a:buClr>
                <a:srgbClr val="FF0000"/>
              </a:buClr>
              <a:buFont typeface="+mj-lt"/>
              <a:buAutoNum type="alphaLcParenR"/>
            </a:pPr>
            <a:r>
              <a:rPr lang="fa-IR" sz="2400" b="1" dirty="0">
                <a:solidFill>
                  <a:srgbClr val="FF0066"/>
                </a:solidFill>
              </a:rPr>
              <a:t>بی توجهی </a:t>
            </a:r>
            <a:r>
              <a:rPr lang="fa-IR" sz="2400" b="1" dirty="0" smtClean="0">
                <a:solidFill>
                  <a:srgbClr val="FF0066"/>
                </a:solidFill>
              </a:rPr>
              <a:t>کردن</a:t>
            </a:r>
            <a:endParaRPr lang="fa-IR" sz="2400" b="1" dirty="0">
              <a:solidFill>
                <a:srgbClr val="FF0066"/>
              </a:solidFill>
            </a:endParaRPr>
          </a:p>
          <a:p>
            <a:pPr marL="342900" lvl="0" indent="-342900" algn="r" rtl="1">
              <a:buClr>
                <a:srgbClr val="FF0000"/>
              </a:buClr>
              <a:buFont typeface="+mj-lt"/>
              <a:buAutoNum type="alphaLcParenR"/>
            </a:pPr>
            <a:r>
              <a:rPr lang="fa-IR" sz="2400" b="1" dirty="0">
                <a:solidFill>
                  <a:srgbClr val="FF0066"/>
                </a:solidFill>
              </a:rPr>
              <a:t>محروم سازی </a:t>
            </a:r>
          </a:p>
          <a:p>
            <a:pPr marL="342900" lvl="0" indent="-342900" algn="r" rtl="1">
              <a:buClr>
                <a:srgbClr val="FF0000"/>
              </a:buClr>
              <a:buFont typeface="+mj-lt"/>
              <a:buAutoNum type="alphaLcParenR"/>
            </a:pPr>
            <a:r>
              <a:rPr lang="fa-IR" sz="2400" b="1" dirty="0" smtClean="0">
                <a:solidFill>
                  <a:srgbClr val="FF0066"/>
                </a:solidFill>
              </a:rPr>
              <a:t>تنبیه</a:t>
            </a:r>
            <a:endParaRPr lang="en-US" sz="2400" b="1" dirty="0">
              <a:solidFill>
                <a:srgbClr val="FF0066"/>
              </a:solidFill>
            </a:endParaRPr>
          </a:p>
          <a:p>
            <a:pPr algn="r" rtl="1"/>
            <a:endParaRPr lang="fa-IR" sz="2000" b="1" dirty="0" smtClean="0">
              <a:solidFill>
                <a:srgbClr val="FF0000"/>
              </a:solidFill>
            </a:endParaRPr>
          </a:p>
        </p:txBody>
      </p:sp>
    </p:spTree>
    <p:extLst>
      <p:ext uri="{BB962C8B-B14F-4D97-AF65-F5344CB8AC3E}">
        <p14:creationId xmlns:p14="http://schemas.microsoft.com/office/powerpoint/2010/main" val="244897543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dirty="0" smtClean="0">
                <a:solidFill>
                  <a:srgbClr val="0070C0"/>
                </a:solidFill>
              </a:rPr>
              <a:t>روش های تغییر و اصلاح رفتار.... </a:t>
            </a:r>
            <a:endParaRPr lang="en-US" sz="2400" b="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endParaRPr lang="fa-IR" sz="2000" b="1" dirty="0" smtClean="0">
              <a:solidFill>
                <a:schemeClr val="tx1"/>
              </a:solidFill>
            </a:endParaRPr>
          </a:p>
          <a:p>
            <a:pPr lvl="0" algn="just" rtl="1">
              <a:buClr>
                <a:srgbClr val="5FCBEF"/>
              </a:buClr>
            </a:pPr>
            <a:r>
              <a:rPr lang="fa-IR" sz="2000" b="1" dirty="0">
                <a:solidFill>
                  <a:srgbClr val="FF0000"/>
                </a:solidFill>
              </a:rPr>
              <a:t>.</a:t>
            </a:r>
            <a:r>
              <a:rPr lang="fa-IR" sz="2400" dirty="0">
                <a:solidFill>
                  <a:schemeClr val="tx1"/>
                </a:solidFill>
              </a:rPr>
              <a:t> در </a:t>
            </a:r>
            <a:r>
              <a:rPr lang="fa-IR" sz="2400" dirty="0" smtClean="0">
                <a:solidFill>
                  <a:schemeClr val="tx1"/>
                </a:solidFill>
              </a:rPr>
              <a:t>روش‏های مود بحث در این قسمت، برخلاف روش‏های قسمت قبل، از تقویت مثبت استفاده نمی‏کنند بلکه این روش‏ها مستقیماً و از طریق اِعمال شیوه‏های کم و بیش آزاردهنده موجب کاهش و حذف رفتار نامطلوب می‏شوند. به همین سبب ما آن‏ها را روش‏های منفی کاهش رفتار می‏نامیم. معمول بر این است که همه آن‏ها</a:t>
            </a:r>
            <a:r>
              <a:rPr lang="en-US" sz="2400" dirty="0" smtClean="0">
                <a:solidFill>
                  <a:schemeClr val="tx1"/>
                </a:solidFill>
              </a:rPr>
              <a:t> </a:t>
            </a:r>
            <a:r>
              <a:rPr lang="fa-IR" sz="2400" dirty="0" smtClean="0">
                <a:solidFill>
                  <a:schemeClr val="tx1"/>
                </a:solidFill>
              </a:rPr>
              <a:t>را روش‏های تنبیهی بنامند. استفاده از این روش‏ها توصیه نمی‏شود و باور قطعی وجود دارد چنانچه بتوان با روش‏های مثبت کاهش رفتار همان کاری را کرد که با روش‎های منفی صورت می‏گیرد باید از روش‏های منفی دوری جست ولی گاهی ممکن است استفاده از یکی از روش‏های منفی اجتناب ناپذیر باشد.</a:t>
            </a:r>
          </a:p>
          <a:p>
            <a:pPr lvl="0" algn="just" rtl="1">
              <a:buClr>
                <a:srgbClr val="FF0000"/>
              </a:buClr>
            </a:pPr>
            <a:r>
              <a:rPr lang="fa-IR" sz="2400" dirty="0" smtClean="0">
                <a:solidFill>
                  <a:srgbClr val="FF0066"/>
                </a:solidFill>
              </a:rPr>
              <a:t> </a:t>
            </a:r>
            <a:endParaRPr lang="fa-IR" sz="2400" dirty="0">
              <a:solidFill>
                <a:srgbClr val="FF0066"/>
              </a:solidFill>
            </a:endParaRPr>
          </a:p>
          <a:p>
            <a:pPr algn="r" rtl="1"/>
            <a:endParaRPr lang="fa-IR" sz="2000" b="1" dirty="0" smtClean="0">
              <a:solidFill>
                <a:srgbClr val="FF0000"/>
              </a:solidFill>
            </a:endParaRPr>
          </a:p>
        </p:txBody>
      </p:sp>
    </p:spTree>
    <p:extLst>
      <p:ext uri="{BB962C8B-B14F-4D97-AF65-F5344CB8AC3E}">
        <p14:creationId xmlns:p14="http://schemas.microsoft.com/office/powerpoint/2010/main" val="323287728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95534"/>
            <a:ext cx="8778705" cy="627797"/>
          </a:xfrm>
        </p:spPr>
        <p:txBody>
          <a:bodyPr>
            <a:normAutofit fontScale="90000"/>
          </a:bodyPr>
          <a:lstStyle/>
          <a:p>
            <a:pPr algn="ctr"/>
            <a:r>
              <a:rPr lang="fa-IR" sz="2400" b="1" i="1" dirty="0" smtClean="0">
                <a:solidFill>
                  <a:srgbClr val="0070C0"/>
                </a:solidFill>
              </a:rPr>
              <a:t>روش های تغییر و اصلاح رفتار....</a:t>
            </a:r>
            <a:br>
              <a:rPr lang="fa-IR" sz="2400" b="1" i="1" dirty="0" smtClean="0">
                <a:solidFill>
                  <a:srgbClr val="0070C0"/>
                </a:solidFill>
              </a:rPr>
            </a:br>
            <a:r>
              <a:rPr lang="fa-IR" sz="2400" b="1" i="1" dirty="0" smtClean="0">
                <a:solidFill>
                  <a:srgbClr val="0070C0"/>
                </a:solidFill>
              </a:rPr>
              <a:t> </a:t>
            </a:r>
            <a:endParaRPr lang="en-US" sz="2400" b="1" i="1" dirty="0">
              <a:solidFill>
                <a:srgbClr val="0070C0"/>
              </a:solidFill>
            </a:endParaRPr>
          </a:p>
        </p:txBody>
      </p:sp>
      <p:sp>
        <p:nvSpPr>
          <p:cNvPr id="8" name="Text Placeholder 7"/>
          <p:cNvSpPr>
            <a:spLocks noGrp="1"/>
          </p:cNvSpPr>
          <p:nvPr>
            <p:ph type="body" idx="1"/>
          </p:nvPr>
        </p:nvSpPr>
        <p:spPr>
          <a:xfrm>
            <a:off x="495297" y="723331"/>
            <a:ext cx="8778705" cy="5650173"/>
          </a:xfrm>
        </p:spPr>
        <p:txBody>
          <a:bodyPr>
            <a:normAutofit/>
          </a:bodyPr>
          <a:lstStyle/>
          <a:p>
            <a:pPr marL="457200" lvl="0" indent="-457200" algn="r" rtl="1">
              <a:buClr>
                <a:srgbClr val="FF0000"/>
              </a:buClr>
              <a:buFont typeface="+mj-lt"/>
              <a:buAutoNum type="alphaLcParenR"/>
            </a:pPr>
            <a:r>
              <a:rPr lang="fa-IR" sz="2400" b="1" dirty="0">
                <a:solidFill>
                  <a:srgbClr val="FF0066"/>
                </a:solidFill>
              </a:rPr>
              <a:t>بی توجهی </a:t>
            </a:r>
            <a:r>
              <a:rPr lang="fa-IR" sz="2400" b="1" dirty="0" smtClean="0">
                <a:solidFill>
                  <a:srgbClr val="FF0066"/>
                </a:solidFill>
              </a:rPr>
              <a:t>کردن</a:t>
            </a:r>
            <a:endParaRPr lang="en-US" sz="2400" b="1" dirty="0" smtClean="0">
              <a:solidFill>
                <a:srgbClr val="FF0066"/>
              </a:solidFill>
            </a:endParaRPr>
          </a:p>
          <a:p>
            <a:pPr lvl="0" algn="just" rtl="1"/>
            <a:r>
              <a:rPr lang="fa-IR" sz="2400" dirty="0" smtClean="0">
                <a:solidFill>
                  <a:schemeClr val="tx1"/>
                </a:solidFill>
              </a:rPr>
              <a:t>خاموشی به فرایندی گفته می‏شود که در آن وقوع رفتار بدون تقویت می‏ماند و تکرار بدون تقویت رفتار، سرانجام منجر به توقف کامل آن رفتار می‏شود.</a:t>
            </a:r>
          </a:p>
          <a:p>
            <a:pPr lvl="0" algn="just" rtl="1"/>
            <a:r>
              <a:rPr lang="fa-IR" sz="2400" dirty="0" smtClean="0">
                <a:solidFill>
                  <a:srgbClr val="FF0000"/>
                </a:solidFill>
              </a:rPr>
              <a:t>مثال: </a:t>
            </a:r>
            <a:r>
              <a:rPr lang="fa-IR" sz="2400" dirty="0" smtClean="0">
                <a:solidFill>
                  <a:schemeClr val="tx1"/>
                </a:solidFill>
              </a:rPr>
              <a:t>معلم از دانش آموزان کلاس می‏پرسد</a:t>
            </a:r>
            <a:r>
              <a:rPr lang="fa-IR" sz="2400" dirty="0" smtClean="0">
                <a:solidFill>
                  <a:schemeClr val="tx1"/>
                </a:solidFill>
                <a:sym typeface="Wingdings" panose="05000000000000000000" pitchFamily="2" charset="2"/>
              </a:rPr>
              <a:t>: «چه کسی می‏تواند کار قلب را در بدن انسان توضیح دهد؟» احمد از صندلی خود بلند می‏شود و با سرو صدایی زیاد می‏گوید «من بلدم، من بلدم.» معلم به او بی‏توجهی نمی‏کند، اما در عوض از جمشید که آرام در صندلی خود نشسته و تنها دستش را بلند کرده است تا اجازه بگیرد سؤال را جواب دهد، می‏خواهد توضیح بدهد. معلم از این طریق رفتار نامطلوب شلوغ کاری احمد را با بی‏توجهی(تقویت نکردن) خاموش می‏کند و در عوض رفتار مطلوب جمشید را با تقویت کردن نیرومند می‏کند.</a:t>
            </a:r>
          </a:p>
          <a:p>
            <a:pPr algn="r" rtl="1"/>
            <a:endParaRPr lang="fa-IR" sz="2000" b="1" dirty="0" smtClean="0">
              <a:solidFill>
                <a:schemeClr val="tx1"/>
              </a:solidFill>
            </a:endParaRPr>
          </a:p>
        </p:txBody>
      </p:sp>
    </p:spTree>
    <p:extLst>
      <p:ext uri="{BB962C8B-B14F-4D97-AF65-F5344CB8AC3E}">
        <p14:creationId xmlns:p14="http://schemas.microsoft.com/office/powerpoint/2010/main" val="104610180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95534"/>
            <a:ext cx="8778705" cy="627797"/>
          </a:xfrm>
        </p:spPr>
        <p:txBody>
          <a:bodyPr>
            <a:normAutofit fontScale="90000"/>
          </a:bodyPr>
          <a:lstStyle/>
          <a:p>
            <a:pPr algn="ctr"/>
            <a:r>
              <a:rPr lang="fa-IR" sz="2400" b="1" i="1" dirty="0" smtClean="0">
                <a:solidFill>
                  <a:srgbClr val="0070C0"/>
                </a:solidFill>
              </a:rPr>
              <a:t>روش های تغییر و اصلاح رفتار....</a:t>
            </a:r>
            <a:br>
              <a:rPr lang="fa-IR" sz="2400" b="1" i="1" dirty="0" smtClean="0">
                <a:solidFill>
                  <a:srgbClr val="0070C0"/>
                </a:solidFill>
              </a:rPr>
            </a:br>
            <a:r>
              <a:rPr lang="fa-IR" sz="2400" b="1" i="1" dirty="0" smtClean="0">
                <a:solidFill>
                  <a:srgbClr val="0070C0"/>
                </a:solidFill>
              </a:rPr>
              <a:t> </a:t>
            </a:r>
            <a:endParaRPr lang="en-US" sz="2400" b="1" i="1" dirty="0">
              <a:solidFill>
                <a:srgbClr val="0070C0"/>
              </a:solidFill>
            </a:endParaRPr>
          </a:p>
        </p:txBody>
      </p:sp>
      <p:sp>
        <p:nvSpPr>
          <p:cNvPr id="8" name="Text Placeholder 7"/>
          <p:cNvSpPr>
            <a:spLocks noGrp="1"/>
          </p:cNvSpPr>
          <p:nvPr>
            <p:ph type="body" idx="1"/>
          </p:nvPr>
        </p:nvSpPr>
        <p:spPr>
          <a:xfrm>
            <a:off x="495297" y="723331"/>
            <a:ext cx="8778705" cy="5650173"/>
          </a:xfrm>
        </p:spPr>
        <p:txBody>
          <a:bodyPr>
            <a:normAutofit/>
          </a:bodyPr>
          <a:lstStyle/>
          <a:p>
            <a:pPr marL="285750" lvl="0" indent="-285750" algn="just" rtl="1">
              <a:buClr>
                <a:srgbClr val="FF0000"/>
              </a:buClr>
              <a:buFont typeface="Wingdings" panose="05000000000000000000" pitchFamily="2" charset="2"/>
              <a:buChar char="Ø"/>
            </a:pPr>
            <a:endParaRPr lang="fa-IR" sz="2400" dirty="0" smtClean="0">
              <a:solidFill>
                <a:schemeClr val="tx1"/>
              </a:solidFill>
              <a:sym typeface="Wingdings" panose="05000000000000000000" pitchFamily="2" charset="2"/>
            </a:endParaRPr>
          </a:p>
          <a:p>
            <a:pPr marL="285750" lvl="0" indent="-285750" algn="just" rtl="1">
              <a:buClr>
                <a:srgbClr val="FF0000"/>
              </a:buClr>
              <a:buFont typeface="Wingdings" panose="05000000000000000000" pitchFamily="2" charset="2"/>
              <a:buChar char="Ø"/>
            </a:pPr>
            <a:r>
              <a:rPr lang="fa-IR" sz="2400" dirty="0" smtClean="0">
                <a:solidFill>
                  <a:schemeClr val="tx1"/>
                </a:solidFill>
                <a:sym typeface="Wingdings" panose="05000000000000000000" pitchFamily="2" charset="2"/>
              </a:rPr>
              <a:t>معلمان می‏توانند از روش خاموشی برای کاهش دادن رفتار نامطلوب دانش آموزان در کلاس درس حداکثر استفاده را ببرند. </a:t>
            </a:r>
            <a:endParaRPr lang="en-US" sz="2400" dirty="0" smtClean="0">
              <a:solidFill>
                <a:schemeClr val="tx1"/>
              </a:solidFill>
              <a:sym typeface="Wingdings" panose="05000000000000000000" pitchFamily="2" charset="2"/>
            </a:endParaRPr>
          </a:p>
          <a:p>
            <a:pPr marL="285750" lvl="0" indent="-285750" algn="just" rtl="1">
              <a:buClr>
                <a:srgbClr val="FF0000"/>
              </a:buClr>
              <a:buFont typeface="Wingdings" panose="05000000000000000000" pitchFamily="2" charset="2"/>
              <a:buChar char="Ø"/>
            </a:pPr>
            <a:r>
              <a:rPr lang="fa-IR" sz="2400" dirty="0" smtClean="0">
                <a:solidFill>
                  <a:schemeClr val="tx1"/>
                </a:solidFill>
                <a:sym typeface="Wingdings" panose="05000000000000000000" pitchFamily="2" charset="2"/>
              </a:rPr>
              <a:t>متأسفانه معلمان غالباً با توجه کردن به دانش‏آموزان که عمل خلاف مرتکب می‏شوند این گونه رفتار ها را افزایش می‏دهند و منجر به تقویت رفتار نامطلوب دانش آموزان می‏شوند. در عوض معلم نباید به رفتارهای نامطلوب دانش آموزان توجه کند تا این رفتارها به دنبال بی‏توجهی خاموش شوند.</a:t>
            </a:r>
            <a:endParaRPr lang="en-US" sz="2400" dirty="0" smtClean="0">
              <a:solidFill>
                <a:schemeClr val="tx1"/>
              </a:solidFill>
              <a:sym typeface="Wingdings" panose="05000000000000000000" pitchFamily="2" charset="2"/>
            </a:endParaRPr>
          </a:p>
          <a:p>
            <a:pPr marL="285750" lvl="0" indent="-285750" algn="just" rtl="1">
              <a:buClr>
                <a:srgbClr val="FF0000"/>
              </a:buClr>
              <a:buFont typeface="Wingdings" panose="05000000000000000000" pitchFamily="2" charset="2"/>
              <a:buChar char="Ø"/>
            </a:pPr>
            <a:r>
              <a:rPr lang="fa-IR" sz="2400" dirty="0" smtClean="0">
                <a:solidFill>
                  <a:schemeClr val="tx1"/>
                </a:solidFill>
                <a:sym typeface="Wingdings" panose="05000000000000000000" pitchFamily="2" charset="2"/>
              </a:rPr>
              <a:t>در افزایش اثربخشی روش خاموشی بهتر است آن را با </a:t>
            </a:r>
            <a:r>
              <a:rPr lang="fa-IR" sz="2400" dirty="0" smtClean="0">
                <a:solidFill>
                  <a:srgbClr val="FF0066"/>
                </a:solidFill>
                <a:sym typeface="Wingdings" panose="05000000000000000000" pitchFamily="2" charset="2"/>
              </a:rPr>
              <a:t>روش تقویت مثبت </a:t>
            </a:r>
            <a:r>
              <a:rPr lang="fa-IR" sz="2400" dirty="0" smtClean="0">
                <a:solidFill>
                  <a:schemeClr val="tx1"/>
                </a:solidFill>
                <a:sym typeface="Wingdings" panose="05000000000000000000" pitchFamily="2" charset="2"/>
              </a:rPr>
              <a:t>همراه کرد.</a:t>
            </a:r>
          </a:p>
          <a:p>
            <a:pPr algn="r" rtl="1"/>
            <a:endParaRPr lang="fa-IR" sz="2000" b="1" dirty="0" smtClean="0">
              <a:solidFill>
                <a:schemeClr val="tx1"/>
              </a:solidFill>
            </a:endParaRPr>
          </a:p>
        </p:txBody>
      </p:sp>
    </p:spTree>
    <p:extLst>
      <p:ext uri="{BB962C8B-B14F-4D97-AF65-F5344CB8AC3E}">
        <p14:creationId xmlns:p14="http://schemas.microsoft.com/office/powerpoint/2010/main" val="62416000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070C0"/>
                </a:solidFill>
              </a:rPr>
              <a:t>روش های تغییر و اصلاح رفتار....</a:t>
            </a:r>
            <a:br>
              <a:rPr lang="fa-IR" sz="2400" b="1" dirty="0" smtClean="0">
                <a:solidFill>
                  <a:srgbClr val="0070C0"/>
                </a:solidFill>
              </a:rPr>
            </a:br>
            <a:r>
              <a:rPr lang="fa-IR" sz="2400" b="1" dirty="0" smtClean="0">
                <a:solidFill>
                  <a:srgbClr val="0070C0"/>
                </a:solidFill>
              </a:rPr>
              <a:t> </a:t>
            </a:r>
            <a:endParaRPr lang="en-US" sz="2400" b="1" dirty="0">
              <a:solidFill>
                <a:srgbClr val="0070C0"/>
              </a:solidFill>
            </a:endParaRPr>
          </a:p>
        </p:txBody>
      </p:sp>
      <p:sp>
        <p:nvSpPr>
          <p:cNvPr id="8" name="Text Placeholder 7"/>
          <p:cNvSpPr>
            <a:spLocks noGrp="1"/>
          </p:cNvSpPr>
          <p:nvPr>
            <p:ph type="body" idx="1"/>
          </p:nvPr>
        </p:nvSpPr>
        <p:spPr>
          <a:xfrm>
            <a:off x="495297" y="1460309"/>
            <a:ext cx="8778705" cy="5363570"/>
          </a:xfrm>
        </p:spPr>
        <p:txBody>
          <a:bodyPr>
            <a:normAutofit/>
          </a:bodyPr>
          <a:lstStyle/>
          <a:p>
            <a:pPr lvl="0" algn="just" rtl="1">
              <a:lnSpc>
                <a:spcPct val="150000"/>
              </a:lnSpc>
            </a:pPr>
            <a:r>
              <a:rPr lang="fa-IR" sz="2000" dirty="0">
                <a:solidFill>
                  <a:srgbClr val="FF0000"/>
                </a:solidFill>
                <a:sym typeface="Wingdings" panose="05000000000000000000" pitchFamily="2" charset="2"/>
              </a:rPr>
              <a:t>مثال: </a:t>
            </a:r>
            <a:r>
              <a:rPr lang="fa-IR" sz="2000" dirty="0">
                <a:solidFill>
                  <a:schemeClr val="tx1"/>
                </a:solidFill>
                <a:sym typeface="Wingdings" panose="05000000000000000000" pitchFamily="2" charset="2"/>
              </a:rPr>
              <a:t>در یک جلسه مشاوره راجر درباره ناراحتی های خود به مشاور شکایت می </a:t>
            </a:r>
            <a:r>
              <a:rPr lang="fa-IR" sz="2000" dirty="0" smtClean="0">
                <a:solidFill>
                  <a:schemeClr val="tx1"/>
                </a:solidFill>
                <a:sym typeface="Wingdings" panose="05000000000000000000" pitchFamily="2" charset="2"/>
              </a:rPr>
              <a:t>کند، </a:t>
            </a:r>
            <a:r>
              <a:rPr lang="fa-IR" sz="2000" dirty="0">
                <a:solidFill>
                  <a:schemeClr val="tx1"/>
                </a:solidFill>
                <a:sym typeface="Wingdings" panose="05000000000000000000" pitchFamily="2" charset="2"/>
              </a:rPr>
              <a:t>می گوید پاهایش ناراحت هستند، سرش درد </a:t>
            </a:r>
            <a:r>
              <a:rPr lang="fa-IR" sz="2000" dirty="0" smtClean="0">
                <a:solidFill>
                  <a:schemeClr val="tx1"/>
                </a:solidFill>
                <a:sym typeface="Wingdings" panose="05000000000000000000" pitchFamily="2" charset="2"/>
              </a:rPr>
              <a:t>می‏کند</a:t>
            </a:r>
            <a:r>
              <a:rPr lang="fa-IR" sz="2000" dirty="0">
                <a:solidFill>
                  <a:schemeClr val="tx1"/>
                </a:solidFill>
                <a:sym typeface="Wingdings" panose="05000000000000000000" pitchFamily="2" charset="2"/>
              </a:rPr>
              <a:t>، و شب پیش درست</a:t>
            </a:r>
            <a:r>
              <a:rPr lang="en-US" sz="2000" dirty="0">
                <a:solidFill>
                  <a:schemeClr val="tx1"/>
                </a:solidFill>
                <a:sym typeface="Wingdings" panose="05000000000000000000" pitchFamily="2" charset="2"/>
              </a:rPr>
              <a:t> </a:t>
            </a:r>
            <a:r>
              <a:rPr lang="fa-IR" sz="2000" dirty="0">
                <a:solidFill>
                  <a:schemeClr val="tx1"/>
                </a:solidFill>
                <a:sym typeface="Wingdings" panose="05000000000000000000" pitchFamily="2" charset="2"/>
              </a:rPr>
              <a:t>زمانی که </a:t>
            </a:r>
            <a:r>
              <a:rPr lang="fa-IR" sz="2000" dirty="0" smtClean="0">
                <a:solidFill>
                  <a:schemeClr val="tx1"/>
                </a:solidFill>
                <a:sym typeface="Wingdings" panose="05000000000000000000" pitchFamily="2" charset="2"/>
              </a:rPr>
              <a:t>می‏خواست </a:t>
            </a:r>
            <a:r>
              <a:rPr lang="fa-IR" sz="2000" dirty="0">
                <a:solidFill>
                  <a:schemeClr val="tx1"/>
                </a:solidFill>
                <a:sym typeface="Wingdings" panose="05000000000000000000" pitchFamily="2" charset="2"/>
              </a:rPr>
              <a:t>میز را تمیز کند دچار سرگیجه شد. مشاور در نتیجه مذاکره با پزشک معالج </a:t>
            </a:r>
            <a:r>
              <a:rPr lang="fa-IR" sz="2000" dirty="0" smtClean="0">
                <a:solidFill>
                  <a:schemeClr val="tx1"/>
                </a:solidFill>
                <a:sym typeface="Wingdings" panose="05000000000000000000" pitchFamily="2" charset="2"/>
              </a:rPr>
              <a:t>مطمئن </a:t>
            </a:r>
            <a:r>
              <a:rPr lang="fa-IR" sz="2000" dirty="0">
                <a:solidFill>
                  <a:schemeClr val="tx1"/>
                </a:solidFill>
                <a:sym typeface="Wingdings" panose="05000000000000000000" pitchFamily="2" charset="2"/>
              </a:rPr>
              <a:t>شد که او هیچگونه ناراحتی عضوی </a:t>
            </a:r>
            <a:r>
              <a:rPr lang="fa-IR" sz="2000" dirty="0" smtClean="0">
                <a:solidFill>
                  <a:schemeClr val="tx1"/>
                </a:solidFill>
                <a:sym typeface="Wingdings" panose="05000000000000000000" pitchFamily="2" charset="2"/>
              </a:rPr>
              <a:t>ندارد؛ </a:t>
            </a:r>
            <a:r>
              <a:rPr lang="fa-IR" sz="2000" dirty="0">
                <a:solidFill>
                  <a:schemeClr val="tx1"/>
                </a:solidFill>
                <a:sym typeface="Wingdings" panose="05000000000000000000" pitchFamily="2" charset="2"/>
              </a:rPr>
              <a:t>نگاهش را از راجر به سویی دیگر می دوزد و توجهی به </a:t>
            </a:r>
            <a:r>
              <a:rPr lang="fa-IR" sz="2000" dirty="0" smtClean="0">
                <a:solidFill>
                  <a:schemeClr val="tx1"/>
                </a:solidFill>
                <a:sym typeface="Wingdings" panose="05000000000000000000" pitchFamily="2" charset="2"/>
              </a:rPr>
              <a:t>شکایت‏های </a:t>
            </a:r>
            <a:r>
              <a:rPr lang="fa-IR" sz="2000" dirty="0">
                <a:solidFill>
                  <a:schemeClr val="tx1"/>
                </a:solidFill>
                <a:sym typeface="Wingdings" panose="05000000000000000000" pitchFamily="2" charset="2"/>
              </a:rPr>
              <a:t>او </a:t>
            </a:r>
            <a:r>
              <a:rPr lang="fa-IR" sz="2000" dirty="0" smtClean="0">
                <a:solidFill>
                  <a:schemeClr val="tx1"/>
                </a:solidFill>
                <a:sym typeface="Wingdings" panose="05000000000000000000" pitchFamily="2" charset="2"/>
              </a:rPr>
              <a:t>نمی‏کند</a:t>
            </a:r>
            <a:r>
              <a:rPr lang="fa-IR" sz="2000" dirty="0">
                <a:solidFill>
                  <a:schemeClr val="tx1"/>
                </a:solidFill>
                <a:sym typeface="Wingdings" panose="05000000000000000000" pitchFamily="2" charset="2"/>
              </a:rPr>
              <a:t>. اما وقتی که راجر </a:t>
            </a:r>
            <a:r>
              <a:rPr lang="fa-IR" sz="2000" dirty="0" smtClean="0">
                <a:solidFill>
                  <a:schemeClr val="tx1"/>
                </a:solidFill>
                <a:sym typeface="Wingdings" panose="05000000000000000000" pitchFamily="2" charset="2"/>
              </a:rPr>
              <a:t>می‏گوید </a:t>
            </a:r>
            <a:r>
              <a:rPr lang="fa-IR" sz="2000" dirty="0">
                <a:solidFill>
                  <a:schemeClr val="tx1"/>
                </a:solidFill>
                <a:sym typeface="Wingdings" panose="05000000000000000000" pitchFamily="2" charset="2"/>
              </a:rPr>
              <a:t>در امتحان دیکته نمره الف گرفته است مشاور با علاقه زیاد او را مورد توجه و تشویق قرار </a:t>
            </a:r>
            <a:r>
              <a:rPr lang="fa-IR" sz="2000" dirty="0" smtClean="0">
                <a:solidFill>
                  <a:schemeClr val="tx1"/>
                </a:solidFill>
                <a:sym typeface="Wingdings" panose="05000000000000000000" pitchFamily="2" charset="2"/>
              </a:rPr>
              <a:t>می‏دهد</a:t>
            </a:r>
            <a:r>
              <a:rPr lang="fa-IR" sz="2000" dirty="0">
                <a:solidFill>
                  <a:schemeClr val="tx1"/>
                </a:solidFill>
                <a:sym typeface="Wingdings" panose="05000000000000000000" pitchFamily="2" charset="2"/>
              </a:rPr>
              <a:t>. در این مثال رفتار </a:t>
            </a:r>
            <a:r>
              <a:rPr lang="fa-IR" sz="2000" dirty="0" smtClean="0">
                <a:solidFill>
                  <a:schemeClr val="tx1"/>
                </a:solidFill>
                <a:sym typeface="Wingdings" panose="05000000000000000000" pitchFamily="2" charset="2"/>
              </a:rPr>
              <a:t>شکایت‏آمیز دانش‏آموز </a:t>
            </a:r>
            <a:r>
              <a:rPr lang="fa-IR" sz="2000" dirty="0">
                <a:solidFill>
                  <a:schemeClr val="tx1"/>
                </a:solidFill>
                <a:sym typeface="Wingdings" panose="05000000000000000000" pitchFamily="2" charset="2"/>
              </a:rPr>
              <a:t>با خاموشی مواجه شده است ولی رفتار مطلوب صحبت کردن درباره نمره خوب تقویت شده است</a:t>
            </a:r>
            <a:r>
              <a:rPr lang="fa-IR" sz="2000" dirty="0" smtClean="0">
                <a:solidFill>
                  <a:schemeClr val="tx1"/>
                </a:solidFill>
                <a:sym typeface="Wingdings" panose="05000000000000000000" pitchFamily="2" charset="2"/>
              </a:rPr>
              <a:t>.</a:t>
            </a:r>
            <a:endParaRPr lang="en-US" sz="2000" dirty="0" smtClean="0">
              <a:solidFill>
                <a:schemeClr val="tx1"/>
              </a:solidFill>
              <a:sym typeface="Wingdings" panose="05000000000000000000" pitchFamily="2" charset="2"/>
            </a:endParaRPr>
          </a:p>
          <a:p>
            <a:pPr lvl="0" algn="r" rtl="1">
              <a:lnSpc>
                <a:spcPct val="150000"/>
              </a:lnSpc>
            </a:pPr>
            <a:endParaRPr lang="en-US" sz="1600" dirty="0" smtClean="0">
              <a:solidFill>
                <a:schemeClr val="tx1"/>
              </a:solidFill>
            </a:endParaRPr>
          </a:p>
        </p:txBody>
      </p:sp>
    </p:spTree>
    <p:extLst>
      <p:ext uri="{BB962C8B-B14F-4D97-AF65-F5344CB8AC3E}">
        <p14:creationId xmlns:p14="http://schemas.microsoft.com/office/powerpoint/2010/main" val="161510533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070C0"/>
                </a:solidFill>
              </a:rPr>
              <a:t>روش های تغییر و اصلاح رفتار....</a:t>
            </a:r>
            <a:br>
              <a:rPr lang="fa-IR" sz="2400" b="1" dirty="0" smtClean="0">
                <a:solidFill>
                  <a:srgbClr val="0070C0"/>
                </a:solidFill>
              </a:rPr>
            </a:br>
            <a:r>
              <a:rPr lang="fa-IR" sz="2400" b="1" dirty="0" smtClean="0">
                <a:solidFill>
                  <a:srgbClr val="0070C0"/>
                </a:solidFill>
              </a:rPr>
              <a:t> </a:t>
            </a:r>
            <a:endParaRPr lang="en-US" sz="2400" b="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lvl="0" algn="r" rtl="1">
              <a:lnSpc>
                <a:spcPct val="150000"/>
              </a:lnSpc>
            </a:pPr>
            <a:endParaRPr lang="en-US" sz="1600" dirty="0" smtClean="0">
              <a:solidFill>
                <a:schemeClr val="tx1"/>
              </a:solidFill>
            </a:endParaRPr>
          </a:p>
          <a:p>
            <a:pPr marL="285750" indent="-285750" algn="just" rtl="1">
              <a:lnSpc>
                <a:spcPct val="150000"/>
              </a:lnSpc>
              <a:buClr>
                <a:srgbClr val="FF0066"/>
              </a:buClr>
              <a:buFont typeface="Wingdings" panose="05000000000000000000" pitchFamily="2" charset="2"/>
              <a:buChar char="Ø"/>
            </a:pPr>
            <a:r>
              <a:rPr lang="fa-IR" sz="2400" dirty="0" smtClean="0">
                <a:solidFill>
                  <a:schemeClr val="tx1"/>
                </a:solidFill>
              </a:rPr>
              <a:t>گاهی دیده می‏شود رفتاری که بر اثر تقویت نشدن خاموش شده است برای مدتی موقتی بدون اینکه تقویت شود مجدداً ظاهر می شود. برای مقابله با این بازگشت خودبخودی رفتار پس ازخاموشی، باید به جریان خاموشی ادامه دهیم. خواهیم دید که رفتار مجدداً خاموش شده و دیگر بازگشت نخواهد داشت.</a:t>
            </a:r>
          </a:p>
        </p:txBody>
      </p:sp>
    </p:spTree>
    <p:extLst>
      <p:ext uri="{BB962C8B-B14F-4D97-AF65-F5344CB8AC3E}">
        <p14:creationId xmlns:p14="http://schemas.microsoft.com/office/powerpoint/2010/main" val="61327383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669BA"/>
                </a:solidFill>
              </a:rPr>
              <a:t>روش های تغییر و اصلاح رفتار....</a:t>
            </a:r>
            <a:br>
              <a:rPr lang="fa-IR" sz="2400" b="1" dirty="0" smtClean="0">
                <a:solidFill>
                  <a:srgbClr val="0669BA"/>
                </a:solidFill>
              </a:rPr>
            </a:br>
            <a:r>
              <a:rPr lang="fa-IR" sz="2400" b="1" dirty="0" smtClean="0">
                <a:solidFill>
                  <a:srgbClr val="0669BA"/>
                </a:solidFill>
              </a:rPr>
              <a:t> </a:t>
            </a:r>
            <a:endParaRPr lang="en-US" sz="2400" b="1" dirty="0">
              <a:solidFill>
                <a:srgbClr val="0669BA"/>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marL="457200" lvl="0" indent="-457200" algn="r" rtl="1">
              <a:buClr>
                <a:srgbClr val="FF0000"/>
              </a:buClr>
              <a:buFont typeface="+mj-lt"/>
              <a:buAutoNum type="alphaLcParenR" startAt="2"/>
            </a:pPr>
            <a:endParaRPr lang="fa-IR" sz="2400" b="1" dirty="0" smtClean="0">
              <a:solidFill>
                <a:srgbClr val="FF0066"/>
              </a:solidFill>
            </a:endParaRPr>
          </a:p>
          <a:p>
            <a:pPr marL="457200" lvl="0" indent="-457200" algn="r" rtl="1">
              <a:buClr>
                <a:srgbClr val="FF0000"/>
              </a:buClr>
              <a:buFont typeface="+mj-lt"/>
              <a:buAutoNum type="alphaLcParenR" startAt="2"/>
            </a:pPr>
            <a:r>
              <a:rPr lang="fa-IR" sz="2400" b="1" dirty="0" smtClean="0">
                <a:solidFill>
                  <a:srgbClr val="FF0066"/>
                </a:solidFill>
              </a:rPr>
              <a:t>محروم </a:t>
            </a:r>
            <a:r>
              <a:rPr lang="fa-IR" sz="2400" b="1" dirty="0">
                <a:solidFill>
                  <a:srgbClr val="FF0066"/>
                </a:solidFill>
              </a:rPr>
              <a:t>سازی </a:t>
            </a:r>
            <a:endParaRPr lang="fa-IR" sz="2400" b="1" dirty="0" smtClean="0">
              <a:solidFill>
                <a:srgbClr val="FF0066"/>
              </a:solidFill>
            </a:endParaRPr>
          </a:p>
          <a:p>
            <a:pPr lvl="0" algn="just" rtl="1"/>
            <a:r>
              <a:rPr lang="fa-IR" sz="2400" dirty="0" smtClean="0">
                <a:solidFill>
                  <a:schemeClr val="tx1"/>
                </a:solidFill>
              </a:rPr>
              <a:t>در این روش فرد را به خاطر انجام رفتاری نامطلوب، برای مدتی معین از فرصت دریافت تقویت محروم می‏کنند.</a:t>
            </a:r>
          </a:p>
          <a:p>
            <a:pPr lvl="0" algn="just" rtl="1"/>
            <a:r>
              <a:rPr lang="fa-IR" sz="2400" dirty="0" smtClean="0">
                <a:solidFill>
                  <a:srgbClr val="FF0000"/>
                </a:solidFill>
              </a:rPr>
              <a:t>مثال: </a:t>
            </a:r>
            <a:r>
              <a:rPr lang="fa-IR" sz="2400" dirty="0">
                <a:solidFill>
                  <a:schemeClr val="tx1"/>
                </a:solidFill>
              </a:rPr>
              <a:t>برطرف ساختن </a:t>
            </a:r>
            <a:r>
              <a:rPr lang="fa-IR" sz="2400" dirty="0" smtClean="0">
                <a:solidFill>
                  <a:schemeClr val="tx1"/>
                </a:solidFill>
              </a:rPr>
              <a:t>عادت </a:t>
            </a:r>
            <a:r>
              <a:rPr lang="fa-IR" sz="2400" dirty="0">
                <a:solidFill>
                  <a:schemeClr val="tx1"/>
                </a:solidFill>
              </a:rPr>
              <a:t>انگشت </a:t>
            </a:r>
            <a:r>
              <a:rPr lang="fa-IR" sz="2400" dirty="0" smtClean="0">
                <a:solidFill>
                  <a:schemeClr val="tx1"/>
                </a:solidFill>
              </a:rPr>
              <a:t>مکیدن یک کودک پیش دبستانی از طریق محروم سازی به این صورت انجام گرفت که برای کودک یک فیلم کارتونی به نمایش گذاشته شد. در ضمن تماشای فیلم، هر وقت که کودک شروع به انگشت مکیدن می‏کرد نمایش فیلم متوقف می شد و وقتی که او انگشتش را از دهانش بیرون می‏آورد نمایش ادامه می‏یافت. نتیجه این بود که کودک به سرعت عادت انگشت مکیدن را ترک کرد.</a:t>
            </a:r>
            <a:r>
              <a:rPr lang="fa-IR" sz="2400" dirty="0">
                <a:solidFill>
                  <a:schemeClr val="tx1"/>
                </a:solidFill>
              </a:rPr>
              <a:t> </a:t>
            </a:r>
          </a:p>
        </p:txBody>
      </p:sp>
    </p:spTree>
    <p:extLst>
      <p:ext uri="{BB962C8B-B14F-4D97-AF65-F5344CB8AC3E}">
        <p14:creationId xmlns:p14="http://schemas.microsoft.com/office/powerpoint/2010/main" val="4253151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endParaRPr lang="fa-IR" sz="2000" b="1" dirty="0" smtClean="0">
              <a:solidFill>
                <a:schemeClr val="tx1"/>
              </a:solidFill>
            </a:endParaRPr>
          </a:p>
          <a:p>
            <a:pPr lvl="0" algn="just" rtl="1">
              <a:buClr>
                <a:srgbClr val="5FCBEF"/>
              </a:buClr>
            </a:pPr>
            <a:r>
              <a:rPr lang="fa-IR" sz="2000" b="1" dirty="0" smtClean="0">
                <a:solidFill>
                  <a:srgbClr val="FF0000"/>
                </a:solidFill>
              </a:rPr>
              <a:t>نکات مورد نیاز در کاربرد روش‏های تغییر رفتار </a:t>
            </a:r>
          </a:p>
          <a:p>
            <a:pPr lvl="0" algn="just" rtl="1">
              <a:buClr>
                <a:srgbClr val="5FCBEF"/>
              </a:buClr>
            </a:pPr>
            <a:endParaRPr lang="fa-IR" b="1" dirty="0" smtClean="0">
              <a:solidFill>
                <a:srgbClr val="FF0000"/>
              </a:solidFill>
            </a:endParaRPr>
          </a:p>
          <a:p>
            <a:pPr algn="just" rtl="1">
              <a:buClr>
                <a:srgbClr val="5FCBEF"/>
              </a:buClr>
            </a:pPr>
            <a:r>
              <a:rPr lang="fa-IR" b="1" dirty="0" smtClean="0">
                <a:solidFill>
                  <a:srgbClr val="FF0000"/>
                </a:solidFill>
              </a:rPr>
              <a:t>الف) برقراری ارتباط مناسب </a:t>
            </a:r>
            <a:endParaRPr lang="fa-IR" b="1" dirty="0">
              <a:solidFill>
                <a:srgbClr val="FF0000"/>
              </a:solidFill>
            </a:endParaRPr>
          </a:p>
          <a:p>
            <a:pPr lvl="0" algn="just" rtl="1">
              <a:buClr>
                <a:srgbClr val="5FCBEF"/>
              </a:buClr>
            </a:pPr>
            <a:r>
              <a:rPr lang="fa-IR" dirty="0" smtClean="0">
                <a:solidFill>
                  <a:schemeClr val="tx1"/>
                </a:solidFill>
              </a:rPr>
              <a:t>برقراری ارتباط مؤثر، </a:t>
            </a:r>
            <a:r>
              <a:rPr lang="fa-IR" dirty="0">
                <a:solidFill>
                  <a:schemeClr val="tx1"/>
                </a:solidFill>
              </a:rPr>
              <a:t>یک </a:t>
            </a:r>
            <a:r>
              <a:rPr lang="fa-IR" dirty="0" smtClean="0">
                <a:solidFill>
                  <a:schemeClr val="tx1"/>
                </a:solidFill>
              </a:rPr>
              <a:t>مهارت </a:t>
            </a:r>
            <a:r>
              <a:rPr lang="fa-IR" dirty="0">
                <a:solidFill>
                  <a:schemeClr val="tx1"/>
                </a:solidFill>
              </a:rPr>
              <a:t>است و یکی از عوامل موفقیت در تغییر رفتار </a:t>
            </a:r>
            <a:r>
              <a:rPr lang="fa-IR" dirty="0" smtClean="0">
                <a:solidFill>
                  <a:schemeClr val="tx1"/>
                </a:solidFill>
              </a:rPr>
              <a:t>بشمار می‏رود؛ زیرا بدین طریق فرد مورد نظر می‏تواند </a:t>
            </a:r>
            <a:r>
              <a:rPr lang="fa-IR" dirty="0">
                <a:solidFill>
                  <a:schemeClr val="tx1"/>
                </a:solidFill>
              </a:rPr>
              <a:t>به شما اعتماد </a:t>
            </a:r>
            <a:r>
              <a:rPr lang="fa-IR" dirty="0" smtClean="0">
                <a:solidFill>
                  <a:schemeClr val="tx1"/>
                </a:solidFill>
              </a:rPr>
              <a:t>نموده با </a:t>
            </a:r>
            <a:r>
              <a:rPr lang="fa-IR" dirty="0">
                <a:solidFill>
                  <a:schemeClr val="tx1"/>
                </a:solidFill>
              </a:rPr>
              <a:t>شما همکاری </a:t>
            </a:r>
            <a:r>
              <a:rPr lang="fa-IR" dirty="0" smtClean="0">
                <a:solidFill>
                  <a:schemeClr val="tx1"/>
                </a:solidFill>
              </a:rPr>
              <a:t>لازم را داشته </a:t>
            </a:r>
            <a:r>
              <a:rPr lang="fa-IR" dirty="0">
                <a:solidFill>
                  <a:schemeClr val="tx1"/>
                </a:solidFill>
              </a:rPr>
              <a:t>باشد</a:t>
            </a:r>
            <a:r>
              <a:rPr lang="en-US" dirty="0">
                <a:solidFill>
                  <a:schemeClr val="tx1"/>
                </a:solidFill>
              </a:rPr>
              <a:t>.</a:t>
            </a:r>
            <a:r>
              <a:rPr lang="fa-IR" dirty="0">
                <a:solidFill>
                  <a:schemeClr val="tx1"/>
                </a:solidFill>
              </a:rPr>
              <a:t> اهمیت رابطه در روش های رفتاری بر حسب اینکه چه فنی به کار برده شود متفاوت است. </a:t>
            </a:r>
          </a:p>
          <a:p>
            <a:pPr lvl="0" algn="just" rtl="1">
              <a:buClr>
                <a:srgbClr val="5FCBEF"/>
              </a:buClr>
            </a:pPr>
            <a:r>
              <a:rPr lang="fa-IR" dirty="0">
                <a:solidFill>
                  <a:schemeClr val="tx1"/>
                </a:solidFill>
              </a:rPr>
              <a:t>زمانی که شما در جهت تغییر رفتار کودک از تقویت استفاده می </a:t>
            </a:r>
            <a:r>
              <a:rPr lang="fa-IR" dirty="0" smtClean="0">
                <a:solidFill>
                  <a:schemeClr val="tx1"/>
                </a:solidFill>
              </a:rPr>
              <a:t>کنید </a:t>
            </a:r>
            <a:r>
              <a:rPr lang="fa-IR" dirty="0">
                <a:solidFill>
                  <a:schemeClr val="tx1"/>
                </a:solidFill>
              </a:rPr>
              <a:t>و در جهت کاهش رفتار نامطلوب </a:t>
            </a:r>
            <a:r>
              <a:rPr lang="fa-IR" dirty="0" smtClean="0">
                <a:solidFill>
                  <a:schemeClr val="tx1"/>
                </a:solidFill>
              </a:rPr>
              <a:t>او نقش </a:t>
            </a:r>
            <a:r>
              <a:rPr lang="fa-IR" dirty="0">
                <a:solidFill>
                  <a:schemeClr val="tx1"/>
                </a:solidFill>
              </a:rPr>
              <a:t>یک تقویت کننده اجتماعی </a:t>
            </a:r>
            <a:r>
              <a:rPr lang="fa-IR" dirty="0" smtClean="0">
                <a:solidFill>
                  <a:schemeClr val="tx1"/>
                </a:solidFill>
              </a:rPr>
              <a:t>را ایفا می‏کنید، نیاز </a:t>
            </a:r>
            <a:r>
              <a:rPr lang="fa-IR" dirty="0">
                <a:solidFill>
                  <a:schemeClr val="tx1"/>
                </a:solidFill>
              </a:rPr>
              <a:t>است خودتان در ابتدا به عنوان الگو عمل کرده و آن رفتار ناپسند را نداشته باشید تا کودک بتواند از طریق الگو قرار دادن شما رفتار موردنظر را کاهش دهد.</a:t>
            </a:r>
          </a:p>
          <a:p>
            <a:pPr lvl="0" algn="just" rtl="1">
              <a:buClr>
                <a:srgbClr val="5FCBEF"/>
              </a:buClr>
            </a:pPr>
            <a:r>
              <a:rPr lang="fa-IR" dirty="0">
                <a:solidFill>
                  <a:schemeClr val="tx1"/>
                </a:solidFill>
              </a:rPr>
              <a:t>مربی می تواند نقش فردی را ایفا کند که کودک از او سرمشق می گیرد این فرایند از طریق یادگیری مشاهده ای رخ خواهد داد که در ان مربی، محرک ایجادکننده فکر، نگرش و یا رفتاری جدیداست</a:t>
            </a:r>
            <a:r>
              <a:rPr lang="fa-IR" dirty="0" smtClean="0">
                <a:solidFill>
                  <a:schemeClr val="tx1"/>
                </a:solidFill>
              </a:rPr>
              <a:t>.</a:t>
            </a:r>
          </a:p>
          <a:p>
            <a:pPr lvl="0" algn="just" rtl="1">
              <a:buClr>
                <a:srgbClr val="5FCBEF"/>
              </a:buClr>
            </a:pPr>
            <a:endParaRPr lang="fa-IR" sz="1600" dirty="0" smtClean="0">
              <a:solidFill>
                <a:schemeClr val="tx1"/>
              </a:solidFill>
            </a:endParaRPr>
          </a:p>
          <a:p>
            <a:pPr lvl="0" algn="just" rtl="1">
              <a:buClr>
                <a:srgbClr val="5FCBEF"/>
              </a:buClr>
            </a:pPr>
            <a:endParaRPr lang="fa-IR" sz="1600" dirty="0">
              <a:solidFill>
                <a:schemeClr val="tx1"/>
              </a:solidFill>
            </a:endParaRPr>
          </a:p>
          <a:p>
            <a:pPr algn="r" rtl="1"/>
            <a:endParaRPr lang="fa-IR" sz="2000" b="1" dirty="0" smtClean="0">
              <a:solidFill>
                <a:srgbClr val="FF0000"/>
              </a:solidFill>
            </a:endParaRPr>
          </a:p>
        </p:txBody>
      </p:sp>
    </p:spTree>
    <p:extLst>
      <p:ext uri="{BB962C8B-B14F-4D97-AF65-F5344CB8AC3E}">
        <p14:creationId xmlns:p14="http://schemas.microsoft.com/office/powerpoint/2010/main" val="102170608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dirty="0" smtClean="0">
                <a:solidFill>
                  <a:srgbClr val="0669BA"/>
                </a:solidFill>
              </a:rPr>
              <a:t>روش های تغییر و اصلاح رفتار.... </a:t>
            </a:r>
            <a:endParaRPr lang="en-US" sz="2400" b="1" dirty="0">
              <a:solidFill>
                <a:srgbClr val="0669BA"/>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lvl="0" algn="just" rtl="1"/>
            <a:endParaRPr lang="fa-IR" sz="1600" b="1" dirty="0" smtClean="0">
              <a:solidFill>
                <a:srgbClr val="1ECEE0"/>
              </a:solidFill>
            </a:endParaRPr>
          </a:p>
          <a:p>
            <a:pPr lvl="0" algn="just" rtl="1"/>
            <a:r>
              <a:rPr lang="fa-IR" sz="2000" b="1" dirty="0" smtClean="0">
                <a:solidFill>
                  <a:srgbClr val="1ECEE0"/>
                </a:solidFill>
              </a:rPr>
              <a:t>محروم سازی از تقویت به دوشکل انجام می‏پذیرد:</a:t>
            </a:r>
            <a:r>
              <a:rPr lang="fa-IR" sz="2000" b="1" dirty="0" smtClean="0">
                <a:solidFill>
                  <a:srgbClr val="1ECEE0"/>
                </a:solidFill>
                <a:sym typeface="Wingdings" panose="05000000000000000000" pitchFamily="2" charset="2"/>
              </a:rPr>
              <a:t> </a:t>
            </a:r>
            <a:endParaRPr lang="fa-IR" sz="2000" b="1" dirty="0" smtClean="0">
              <a:solidFill>
                <a:srgbClr val="1ECEE0"/>
              </a:solidFill>
            </a:endParaRPr>
          </a:p>
          <a:p>
            <a:pPr marL="342900" lvl="0" indent="-342900" algn="just" rtl="1">
              <a:buClr>
                <a:srgbClr val="FF0000"/>
              </a:buClr>
              <a:buAutoNum type="arabicParenR"/>
            </a:pPr>
            <a:r>
              <a:rPr lang="fa-IR" sz="2000" b="1" dirty="0" smtClean="0">
                <a:solidFill>
                  <a:srgbClr val="08E9EE"/>
                </a:solidFill>
              </a:rPr>
              <a:t>محرومیت غیرجداسازی</a:t>
            </a:r>
          </a:p>
          <a:p>
            <a:pPr lvl="0" algn="just" rtl="1"/>
            <a:r>
              <a:rPr lang="fa-IR" sz="2400" dirty="0" smtClean="0">
                <a:solidFill>
                  <a:schemeClr val="tx1"/>
                </a:solidFill>
              </a:rPr>
              <a:t>در این روش، فردی که رفتار نامطلوب انجام می‏دهد از فعالیت‏های جاری کنار گذاشته نمی‏شود؛ بلکه به او فهمانده می‏شود که در صورت ادامه دادن به رفتار نامطلوب، از تقویتی که نصیب او می‏شود محروم خواهد شد.</a:t>
            </a:r>
          </a:p>
          <a:p>
            <a:pPr lvl="0" algn="just" rtl="1"/>
            <a:r>
              <a:rPr lang="fa-IR" sz="2400" dirty="0" smtClean="0">
                <a:solidFill>
                  <a:srgbClr val="FF0000"/>
                </a:solidFill>
              </a:rPr>
              <a:t>مثال:</a:t>
            </a:r>
            <a:r>
              <a:rPr lang="fa-IR" sz="2400" dirty="0" smtClean="0">
                <a:solidFill>
                  <a:schemeClr val="tx1"/>
                </a:solidFill>
              </a:rPr>
              <a:t> کودکی که عادت انگشت مکیدن دارد نمونه‏ای از کاربرد محرومیت غیر جداسازی می‏باشد که در آن هر زمان که رفتار نامطلوب انگشت مکیدن انجام شود با قطع نمایش فیلم کودک از دریافت تقویت محروم می‏شود.</a:t>
            </a:r>
            <a:endParaRPr lang="en-US" sz="2400" dirty="0" smtClean="0">
              <a:solidFill>
                <a:schemeClr val="tx1"/>
              </a:solidFill>
            </a:endParaRPr>
          </a:p>
        </p:txBody>
      </p:sp>
    </p:spTree>
    <p:extLst>
      <p:ext uri="{BB962C8B-B14F-4D97-AF65-F5344CB8AC3E}">
        <p14:creationId xmlns:p14="http://schemas.microsoft.com/office/powerpoint/2010/main" val="297949733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070C0"/>
                </a:solidFill>
              </a:rPr>
              <a:t>روش های تغییر و اصلاح رفتار....</a:t>
            </a:r>
            <a:br>
              <a:rPr lang="fa-IR" sz="2400" b="1" dirty="0" smtClean="0">
                <a:solidFill>
                  <a:srgbClr val="0070C0"/>
                </a:solidFill>
              </a:rPr>
            </a:br>
            <a:r>
              <a:rPr lang="fa-IR" sz="2400" b="1" dirty="0" smtClean="0">
                <a:solidFill>
                  <a:srgbClr val="0070C0"/>
                </a:solidFill>
              </a:rPr>
              <a:t> </a:t>
            </a:r>
            <a:endParaRPr lang="en-US" sz="2400" b="1" dirty="0">
              <a:solidFill>
                <a:srgbClr val="0070C0"/>
              </a:solidFill>
            </a:endParaRPr>
          </a:p>
        </p:txBody>
      </p:sp>
      <p:sp>
        <p:nvSpPr>
          <p:cNvPr id="8" name="Text Placeholder 7"/>
          <p:cNvSpPr>
            <a:spLocks noGrp="1"/>
          </p:cNvSpPr>
          <p:nvPr>
            <p:ph type="body" idx="1"/>
          </p:nvPr>
        </p:nvSpPr>
        <p:spPr>
          <a:xfrm>
            <a:off x="488819" y="955343"/>
            <a:ext cx="8778705" cy="5363570"/>
          </a:xfrm>
        </p:spPr>
        <p:txBody>
          <a:bodyPr>
            <a:normAutofit/>
          </a:bodyPr>
          <a:lstStyle/>
          <a:p>
            <a:pPr marL="342900" lvl="0" indent="-342900" algn="r" rtl="1">
              <a:buClr>
                <a:srgbClr val="FF0000"/>
              </a:buClr>
              <a:buFont typeface="+mj-lt"/>
              <a:buAutoNum type="arabicParenR" startAt="2"/>
            </a:pPr>
            <a:endParaRPr lang="fa-IR" sz="2400" b="1" dirty="0" smtClean="0">
              <a:solidFill>
                <a:srgbClr val="08E9EE"/>
              </a:solidFill>
            </a:endParaRPr>
          </a:p>
          <a:p>
            <a:pPr marL="342900" lvl="0" indent="-342900" algn="r" rtl="1">
              <a:buClr>
                <a:srgbClr val="FF0000"/>
              </a:buClr>
              <a:buFont typeface="+mj-lt"/>
              <a:buAutoNum type="arabicParenR" startAt="2"/>
            </a:pPr>
            <a:r>
              <a:rPr lang="fa-IR" sz="2400" b="1" dirty="0" smtClean="0">
                <a:solidFill>
                  <a:srgbClr val="08E9EE"/>
                </a:solidFill>
              </a:rPr>
              <a:t>محرومیت </a:t>
            </a:r>
            <a:r>
              <a:rPr lang="fa-IR" sz="2400" b="1" dirty="0">
                <a:solidFill>
                  <a:srgbClr val="08E9EE"/>
                </a:solidFill>
              </a:rPr>
              <a:t>جداسازی</a:t>
            </a:r>
          </a:p>
          <a:p>
            <a:pPr lvl="0" algn="just" rtl="1"/>
            <a:r>
              <a:rPr lang="fa-IR" sz="2400" dirty="0">
                <a:solidFill>
                  <a:schemeClr val="tx1"/>
                </a:solidFill>
              </a:rPr>
              <a:t>بر خلاف روش محرومیت </a:t>
            </a:r>
            <a:r>
              <a:rPr lang="fa-IR" sz="2400" dirty="0" smtClean="0">
                <a:solidFill>
                  <a:schemeClr val="tx1"/>
                </a:solidFill>
              </a:rPr>
              <a:t>غیر جداسازی </a:t>
            </a:r>
            <a:r>
              <a:rPr lang="fa-IR" sz="2400" dirty="0">
                <a:solidFill>
                  <a:schemeClr val="tx1"/>
                </a:solidFill>
              </a:rPr>
              <a:t>که در آن شخص، در محیط تقویت کننده(مثلاً اتاق کار) باقی </a:t>
            </a:r>
            <a:r>
              <a:rPr lang="fa-IR" sz="2400" dirty="0" smtClean="0">
                <a:solidFill>
                  <a:schemeClr val="tx1"/>
                </a:solidFill>
              </a:rPr>
              <a:t>می‏ماند </a:t>
            </a:r>
            <a:r>
              <a:rPr lang="fa-IR" sz="2400" dirty="0">
                <a:solidFill>
                  <a:schemeClr val="tx1"/>
                </a:solidFill>
              </a:rPr>
              <a:t>ولی از تقویت محروم </a:t>
            </a:r>
            <a:r>
              <a:rPr lang="fa-IR" sz="2400" dirty="0" smtClean="0">
                <a:solidFill>
                  <a:schemeClr val="tx1"/>
                </a:solidFill>
              </a:rPr>
              <a:t>می‏شود</a:t>
            </a:r>
            <a:r>
              <a:rPr lang="fa-IR" sz="2400" dirty="0">
                <a:solidFill>
                  <a:schemeClr val="tx1"/>
                </a:solidFill>
              </a:rPr>
              <a:t>، در روش محرومیت جداسازی شخص به سبب انجام رفتار نامطلوب، از محیطی که در آن تقویت می شود(مثلاً اتاق کار)به محیط دیگری که از دریافت تقویت محروم </a:t>
            </a:r>
            <a:r>
              <a:rPr lang="fa-IR" sz="2400" dirty="0" smtClean="0">
                <a:solidFill>
                  <a:schemeClr val="tx1"/>
                </a:solidFill>
              </a:rPr>
              <a:t>می‏ماند </a:t>
            </a:r>
            <a:r>
              <a:rPr lang="fa-IR" sz="2400" dirty="0">
                <a:solidFill>
                  <a:schemeClr val="tx1"/>
                </a:solidFill>
              </a:rPr>
              <a:t>فرستاده </a:t>
            </a:r>
            <a:r>
              <a:rPr lang="fa-IR" sz="2400" dirty="0" smtClean="0">
                <a:solidFill>
                  <a:schemeClr val="tx1"/>
                </a:solidFill>
              </a:rPr>
              <a:t>می‏شود.</a:t>
            </a:r>
          </a:p>
          <a:p>
            <a:pPr lvl="0" algn="r" rtl="1"/>
            <a:endParaRPr lang="fa-IR" sz="2400" dirty="0">
              <a:solidFill>
                <a:schemeClr val="tx1"/>
              </a:solidFill>
            </a:endParaRPr>
          </a:p>
          <a:p>
            <a:pPr lvl="0" algn="r" rtl="1"/>
            <a:r>
              <a:rPr lang="fa-IR" sz="2400" dirty="0" smtClean="0">
                <a:solidFill>
                  <a:srgbClr val="FF0000"/>
                </a:solidFill>
              </a:rPr>
              <a:t>مثال: </a:t>
            </a:r>
            <a:r>
              <a:rPr lang="fa-IR" sz="2400" dirty="0">
                <a:solidFill>
                  <a:schemeClr val="tx1"/>
                </a:solidFill>
              </a:rPr>
              <a:t>معلمی که دانش آموز را به دلیل رفتار نامناسبش از کلاس خارج </a:t>
            </a:r>
            <a:r>
              <a:rPr lang="fa-IR" sz="2400" dirty="0" smtClean="0">
                <a:solidFill>
                  <a:schemeClr val="tx1"/>
                </a:solidFill>
              </a:rPr>
              <a:t>می‏کند نمونه‏ای </a:t>
            </a:r>
            <a:r>
              <a:rPr lang="fa-IR" sz="2400" dirty="0">
                <a:solidFill>
                  <a:schemeClr val="tx1"/>
                </a:solidFill>
              </a:rPr>
              <a:t>از محرومیت جداسازی </a:t>
            </a:r>
            <a:r>
              <a:rPr lang="fa-IR" sz="2400" dirty="0" smtClean="0">
                <a:solidFill>
                  <a:schemeClr val="tx1"/>
                </a:solidFill>
              </a:rPr>
              <a:t>می‏باشد</a:t>
            </a:r>
            <a:r>
              <a:rPr lang="fa-IR" sz="2400" dirty="0">
                <a:solidFill>
                  <a:schemeClr val="tx1"/>
                </a:solidFill>
              </a:rPr>
              <a:t>.</a:t>
            </a:r>
          </a:p>
          <a:p>
            <a:pPr algn="r" rtl="1"/>
            <a:endParaRPr lang="fa-IR" sz="2000" b="1" dirty="0" smtClean="0">
              <a:solidFill>
                <a:schemeClr val="tx1"/>
              </a:solidFill>
            </a:endParaRPr>
          </a:p>
        </p:txBody>
      </p:sp>
    </p:spTree>
    <p:extLst>
      <p:ext uri="{BB962C8B-B14F-4D97-AF65-F5344CB8AC3E}">
        <p14:creationId xmlns:p14="http://schemas.microsoft.com/office/powerpoint/2010/main" val="46576299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070C0"/>
                </a:solidFill>
              </a:rPr>
              <a:t>روش های تغییر و اصلاح رفتار ....</a:t>
            </a:r>
            <a:br>
              <a:rPr lang="fa-IR" sz="2400" b="1" dirty="0" smtClean="0">
                <a:solidFill>
                  <a:srgbClr val="0070C0"/>
                </a:solidFill>
              </a:rPr>
            </a:br>
            <a:endParaRPr lang="en-US" sz="2400" b="1" dirty="0">
              <a:solidFill>
                <a:srgbClr val="0070C0"/>
              </a:solidFill>
            </a:endParaRPr>
          </a:p>
        </p:txBody>
      </p:sp>
      <p:sp>
        <p:nvSpPr>
          <p:cNvPr id="8" name="Text Placeholder 7"/>
          <p:cNvSpPr>
            <a:spLocks noGrp="1"/>
          </p:cNvSpPr>
          <p:nvPr>
            <p:ph type="body" idx="1"/>
          </p:nvPr>
        </p:nvSpPr>
        <p:spPr>
          <a:xfrm>
            <a:off x="488819" y="955343"/>
            <a:ext cx="8778705" cy="5363570"/>
          </a:xfrm>
        </p:spPr>
        <p:txBody>
          <a:bodyPr>
            <a:normAutofit/>
          </a:bodyPr>
          <a:lstStyle/>
          <a:p>
            <a:pPr marL="285750" lvl="0" indent="-285750" algn="just" rtl="1">
              <a:buClr>
                <a:srgbClr val="FF0000"/>
              </a:buClr>
              <a:buFont typeface="Wingdings" panose="05000000000000000000" pitchFamily="2" charset="2"/>
              <a:buChar char="Ø"/>
            </a:pPr>
            <a:r>
              <a:rPr lang="fa-IR" sz="2400" dirty="0" smtClean="0">
                <a:solidFill>
                  <a:schemeClr val="tx1"/>
                </a:solidFill>
              </a:rPr>
              <a:t>گاهی </a:t>
            </a:r>
            <a:r>
              <a:rPr lang="fa-IR" sz="2400" dirty="0">
                <a:solidFill>
                  <a:schemeClr val="tx1"/>
                </a:solidFill>
              </a:rPr>
              <a:t>ممکن است دانش آموز محیط خارج از کلاس را به داخل کلاس بودن ترجیح </a:t>
            </a:r>
            <a:r>
              <a:rPr lang="fa-IR" sz="2400" dirty="0" smtClean="0">
                <a:solidFill>
                  <a:schemeClr val="tx1"/>
                </a:solidFill>
              </a:rPr>
              <a:t>دهد؛ </a:t>
            </a:r>
            <a:r>
              <a:rPr lang="fa-IR" sz="2400" dirty="0">
                <a:solidFill>
                  <a:schemeClr val="tx1"/>
                </a:solidFill>
              </a:rPr>
              <a:t>درنتیجه عملی را به عمد انجام </a:t>
            </a:r>
            <a:r>
              <a:rPr lang="fa-IR" sz="2400" dirty="0" smtClean="0">
                <a:solidFill>
                  <a:schemeClr val="tx1"/>
                </a:solidFill>
              </a:rPr>
              <a:t>می‏دهد </a:t>
            </a:r>
            <a:r>
              <a:rPr lang="fa-IR" sz="2400" dirty="0">
                <a:solidFill>
                  <a:schemeClr val="tx1"/>
                </a:solidFill>
              </a:rPr>
              <a:t>تا از کلاس خارج شود و در این مورد جداسازی </a:t>
            </a:r>
            <a:r>
              <a:rPr lang="fa-IR" sz="2400" dirty="0" smtClean="0">
                <a:solidFill>
                  <a:schemeClr val="tx1"/>
                </a:solidFill>
              </a:rPr>
              <a:t>بهتر است </a:t>
            </a:r>
            <a:r>
              <a:rPr lang="fa-IR" sz="2400" dirty="0">
                <a:solidFill>
                  <a:schemeClr val="tx1"/>
                </a:solidFill>
              </a:rPr>
              <a:t>با احتیاط صورت گیرد.</a:t>
            </a:r>
          </a:p>
          <a:p>
            <a:pPr algn="r" rtl="1"/>
            <a:endParaRPr lang="fa-IR" sz="2000" b="1" dirty="0" smtClean="0">
              <a:solidFill>
                <a:schemeClr val="tx1"/>
              </a:solidFill>
            </a:endParaRPr>
          </a:p>
          <a:p>
            <a:pPr algn="r" rtl="1"/>
            <a:r>
              <a:rPr lang="en-US" sz="2400" b="1" dirty="0" smtClean="0">
                <a:solidFill>
                  <a:schemeClr val="tx1"/>
                </a:solidFill>
              </a:rPr>
              <a:t> </a:t>
            </a:r>
            <a:r>
              <a:rPr lang="fa-IR" sz="2400" b="1" dirty="0" smtClean="0">
                <a:solidFill>
                  <a:schemeClr val="tx1"/>
                </a:solidFill>
              </a:rPr>
              <a:t>     </a:t>
            </a:r>
            <a:r>
              <a:rPr lang="fa-IR" sz="2400" dirty="0" smtClean="0">
                <a:solidFill>
                  <a:srgbClr val="FF0000"/>
                </a:solidFill>
              </a:rPr>
              <a:t>محرومیت از تقویت چه مدت زمانی باید به طول بینجامد؟</a:t>
            </a:r>
            <a:endParaRPr lang="en-US" sz="2400" dirty="0" smtClean="0">
              <a:solidFill>
                <a:srgbClr val="FF0000"/>
              </a:solidFill>
            </a:endParaRPr>
          </a:p>
          <a:p>
            <a:pPr algn="just" rtl="1"/>
            <a:r>
              <a:rPr lang="fa-IR" sz="2400" b="1" dirty="0">
                <a:solidFill>
                  <a:srgbClr val="FF0000"/>
                </a:solidFill>
              </a:rPr>
              <a:t> </a:t>
            </a:r>
            <a:r>
              <a:rPr lang="fa-IR" sz="2400" dirty="0" smtClean="0">
                <a:solidFill>
                  <a:schemeClr val="tx1"/>
                </a:solidFill>
              </a:rPr>
              <a:t>براساس پژوهش‏ها گفته شده است این مدت زمان نباید خیلی طولانی باشد. مدتی بین  15تا30 دقیقه و در برخی رفتارها یک تا دو دقیقه نیز کفایت می‏کند.</a:t>
            </a:r>
          </a:p>
          <a:p>
            <a:pPr algn="r" rtl="1"/>
            <a:endParaRPr lang="fa-IR" sz="2000" b="1" dirty="0" smtClean="0">
              <a:solidFill>
                <a:schemeClr val="tx1"/>
              </a:solidFill>
            </a:endParaRPr>
          </a:p>
        </p:txBody>
      </p:sp>
    </p:spTree>
    <p:extLst>
      <p:ext uri="{BB962C8B-B14F-4D97-AF65-F5344CB8AC3E}">
        <p14:creationId xmlns:p14="http://schemas.microsoft.com/office/powerpoint/2010/main" val="216872452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070C0"/>
                </a:solidFill>
              </a:rPr>
              <a:t>روش های تغییر و اصلاح رفتار....</a:t>
            </a:r>
            <a:br>
              <a:rPr lang="fa-IR" sz="2400" b="1" dirty="0" smtClean="0">
                <a:solidFill>
                  <a:srgbClr val="0070C0"/>
                </a:solidFill>
              </a:rPr>
            </a:br>
            <a:r>
              <a:rPr lang="fa-IR" sz="2400" b="1" dirty="0" smtClean="0">
                <a:solidFill>
                  <a:srgbClr val="0070C0"/>
                </a:solidFill>
              </a:rPr>
              <a:t> </a:t>
            </a:r>
            <a:endParaRPr lang="en-US" sz="2400" b="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marL="457200" lvl="0" indent="-457200" algn="r" rtl="1">
              <a:buClr>
                <a:srgbClr val="FF0000"/>
              </a:buClr>
              <a:buFont typeface="+mj-lt"/>
              <a:buAutoNum type="alphaLcParenR" startAt="3"/>
            </a:pPr>
            <a:r>
              <a:rPr lang="fa-IR" sz="2400" b="1" dirty="0" smtClean="0">
                <a:solidFill>
                  <a:srgbClr val="FF0066"/>
                </a:solidFill>
              </a:rPr>
              <a:t>تنبیه کردن</a:t>
            </a:r>
          </a:p>
          <a:p>
            <a:pPr lvl="0" algn="r" rtl="1">
              <a:buClr>
                <a:srgbClr val="FF0000"/>
              </a:buClr>
            </a:pPr>
            <a:r>
              <a:rPr lang="fa-IR" sz="2400" dirty="0" smtClean="0">
                <a:solidFill>
                  <a:srgbClr val="002060"/>
                </a:solidFill>
              </a:rPr>
              <a:t>تنبیه ارائه یک محرک آزاردهنده یا یک تقویت کننده منفی به دنبال یک رفتار نامطلوب است که نتیجه‏اش ضعیف شدن یا کاهش احتمال بروز آن رفتار است.</a:t>
            </a:r>
          </a:p>
          <a:p>
            <a:pPr marL="285750" lvl="0" indent="-285750" algn="r" rtl="1">
              <a:buClr>
                <a:srgbClr val="FF0000"/>
              </a:buClr>
              <a:buFont typeface="Wingdings" panose="05000000000000000000" pitchFamily="2" charset="2"/>
              <a:buChar char="Ø"/>
            </a:pPr>
            <a:r>
              <a:rPr lang="fa-IR" sz="2400" dirty="0" smtClean="0">
                <a:solidFill>
                  <a:srgbClr val="002060"/>
                </a:solidFill>
              </a:rPr>
              <a:t>تنبیه احتمال بروز رفتار تنبیه شده را </a:t>
            </a:r>
            <a:r>
              <a:rPr lang="fa-IR" sz="2400" dirty="0" smtClean="0">
                <a:solidFill>
                  <a:srgbClr val="FF0000"/>
                </a:solidFill>
              </a:rPr>
              <a:t>در شرایط همسان آتی </a:t>
            </a:r>
            <a:r>
              <a:rPr lang="fa-IR" sz="2400" dirty="0" smtClean="0">
                <a:solidFill>
                  <a:srgbClr val="002060"/>
                </a:solidFill>
              </a:rPr>
              <a:t>کاهش می‏دهد.</a:t>
            </a:r>
          </a:p>
          <a:p>
            <a:pPr lvl="0" algn="just" rtl="1">
              <a:buClr>
                <a:srgbClr val="FF0000"/>
              </a:buClr>
            </a:pPr>
            <a:r>
              <a:rPr lang="fa-IR" sz="2400" dirty="0" smtClean="0">
                <a:solidFill>
                  <a:srgbClr val="FF0000"/>
                </a:solidFill>
              </a:rPr>
              <a:t>مثال: </a:t>
            </a:r>
            <a:r>
              <a:rPr lang="fa-IR" sz="2400" dirty="0" smtClean="0">
                <a:solidFill>
                  <a:srgbClr val="002060"/>
                </a:solidFill>
              </a:rPr>
              <a:t>پدری که کودک خود را بخاطر حرف زشتی که به زبان می‏آورد کتک می‏زند، می‏خواهد از وقوع این نوع رفتار نامطلوب کودک در آینده جلوگیری به عمل آورد. در این مثال، کتک محرک یا رویداد آزاردهنده و کتک زدن پدر پس از حرف زشت کودک تنبیه است.</a:t>
            </a:r>
            <a:endParaRPr lang="en-US" sz="2400" dirty="0">
              <a:solidFill>
                <a:srgbClr val="002060"/>
              </a:solidFill>
            </a:endParaRPr>
          </a:p>
          <a:p>
            <a:pPr algn="r" rtl="1"/>
            <a:endParaRPr lang="fa-IR" sz="2000" b="1" dirty="0" smtClean="0">
              <a:solidFill>
                <a:schemeClr val="tx1"/>
              </a:solidFill>
            </a:endParaRPr>
          </a:p>
        </p:txBody>
      </p:sp>
    </p:spTree>
    <p:extLst>
      <p:ext uri="{BB962C8B-B14F-4D97-AF65-F5344CB8AC3E}">
        <p14:creationId xmlns:p14="http://schemas.microsoft.com/office/powerpoint/2010/main" val="342087161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070C0"/>
                </a:solidFill>
              </a:rPr>
              <a:t>روش های تغییر و اصلاح رفتار....</a:t>
            </a:r>
            <a:br>
              <a:rPr lang="fa-IR" sz="2400" b="1" dirty="0" smtClean="0">
                <a:solidFill>
                  <a:srgbClr val="0070C0"/>
                </a:solidFill>
              </a:rPr>
            </a:br>
            <a:r>
              <a:rPr lang="fa-IR" sz="2400" b="1" dirty="0" smtClean="0">
                <a:solidFill>
                  <a:srgbClr val="0070C0"/>
                </a:solidFill>
              </a:rPr>
              <a:t> </a:t>
            </a:r>
            <a:endParaRPr lang="en-US" sz="2400" b="1" dirty="0">
              <a:solidFill>
                <a:srgbClr val="0070C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336340411"/>
              </p:ext>
            </p:extLst>
          </p:nvPr>
        </p:nvGraphicFramePr>
        <p:xfrm>
          <a:off x="1298055" y="2371042"/>
          <a:ext cx="7886890" cy="1832845"/>
        </p:xfrm>
        <a:graphic>
          <a:graphicData uri="http://schemas.openxmlformats.org/drawingml/2006/table">
            <a:tbl>
              <a:tblPr firstRow="1" bandRow="1"/>
              <a:tblGrid>
                <a:gridCol w="2628963"/>
                <a:gridCol w="2625530"/>
                <a:gridCol w="2632397"/>
              </a:tblGrid>
              <a:tr h="426746">
                <a:tc>
                  <a:txBody>
                    <a:bodyPr/>
                    <a:lstStyle/>
                    <a:p>
                      <a:pPr algn="ctr"/>
                      <a:r>
                        <a:rPr lang="fa-IR" sz="1600" b="1" dirty="0" smtClean="0">
                          <a:solidFill>
                            <a:srgbClr val="FF0066"/>
                          </a:solidFill>
                        </a:rPr>
                        <a:t>پیامد منفی</a:t>
                      </a:r>
                      <a:r>
                        <a:rPr lang="fa-IR" sz="1600" b="1" dirty="0" smtClean="0">
                          <a:solidFill>
                            <a:srgbClr val="08B0B8"/>
                          </a:solidFill>
                        </a:rPr>
                        <a:t>    </a:t>
                      </a:r>
                      <a:endParaRPr lang="en-US" sz="1600" b="1" dirty="0">
                        <a:solidFill>
                          <a:srgbClr val="08B0B8"/>
                        </a:solidFill>
                      </a:endParaRPr>
                    </a:p>
                  </a:txBody>
                  <a:tcPr>
                    <a:lnL w="12700" cmpd="sng">
                      <a:noFill/>
                      <a:prstDash val="solid"/>
                    </a:lnL>
                    <a:lnR w="12700" cmpd="sng">
                      <a:noFill/>
                      <a:prstDash val="soli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a-IR" sz="1600" b="1" u="none" strike="noStrike" kern="1200" cap="none" spc="0" normalizeH="0" baseline="0" noProof="0" dirty="0" smtClean="0">
                          <a:ln>
                            <a:noFill/>
                          </a:ln>
                          <a:solidFill>
                            <a:srgbClr val="FF0066"/>
                          </a:solidFill>
                          <a:effectLst/>
                          <a:uLnTx/>
                          <a:uFillTx/>
                        </a:rPr>
                        <a:t>پیامد مثبت        </a:t>
                      </a:r>
                      <a:endParaRPr kumimoji="0" lang="en-US" sz="1600" b="1" u="none" strike="noStrike" kern="1200" cap="none" spc="0" normalizeH="0" baseline="0" noProof="0" dirty="0" smtClean="0">
                        <a:ln>
                          <a:noFill/>
                        </a:ln>
                        <a:solidFill>
                          <a:srgbClr val="FF0066"/>
                        </a:solidFill>
                        <a:effectLst/>
                        <a:uLnTx/>
                        <a:uFillTx/>
                      </a:endParaRPr>
                    </a:p>
                    <a:p>
                      <a:endParaRPr lang="en-US" dirty="0"/>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ctr"/>
                      <a:r>
                        <a:rPr lang="fa-IR" sz="1400" b="1" i="0" u="none" dirty="0" smtClean="0"/>
                        <a:t>تنبیه مثبت </a:t>
                      </a:r>
                      <a:endParaRPr lang="en-US" sz="1400" b="1" i="0" u="non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tc>
                  <a:txBody>
                    <a:bodyPr/>
                    <a:lstStyle/>
                    <a:p>
                      <a:pPr algn="ctr"/>
                      <a:r>
                        <a:rPr lang="fa-IR" sz="1400" b="1" dirty="0" smtClean="0"/>
                        <a:t>تقویت مثبت </a:t>
                      </a:r>
                      <a:endParaRPr lang="en-US" sz="1400" b="1" dirty="0" smtClean="0"/>
                    </a:p>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F00"/>
                    </a:solidFill>
                  </a:tcPr>
                </a:tc>
                <a:tc>
                  <a:txBody>
                    <a:bodyPr/>
                    <a:lstStyle/>
                    <a:p>
                      <a:pPr algn="ctr"/>
                      <a:r>
                        <a:rPr lang="fa-IR" sz="1600" b="1" dirty="0" smtClean="0">
                          <a:solidFill>
                            <a:srgbClr val="06B6BA"/>
                          </a:solidFill>
                        </a:rPr>
                        <a:t>ارائه محرک بعداز</a:t>
                      </a:r>
                      <a:r>
                        <a:rPr lang="fa-IR" sz="1600" b="1" baseline="0" dirty="0" smtClean="0">
                          <a:solidFill>
                            <a:srgbClr val="06B6BA"/>
                          </a:solidFill>
                        </a:rPr>
                        <a:t> رفتار</a:t>
                      </a:r>
                      <a:endParaRPr lang="en-US" sz="1600" b="1" dirty="0">
                        <a:solidFill>
                          <a:srgbClr val="06B6BA"/>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644125">
                <a:tc>
                  <a:txBody>
                    <a:bodyPr/>
                    <a:lstStyle/>
                    <a:p>
                      <a:pPr algn="ctr"/>
                      <a:r>
                        <a:rPr lang="fa-IR" sz="1400" b="1" dirty="0" smtClean="0"/>
                        <a:t>تقویت منفی </a:t>
                      </a:r>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fa-IR" sz="1400" b="1" dirty="0" smtClean="0"/>
                        <a:t>تنبیه منفی</a:t>
                      </a:r>
                    </a:p>
                    <a:p>
                      <a:pPr algn="ctr"/>
                      <a:r>
                        <a:rPr lang="fa-IR" sz="1400" b="1" dirty="0" smtClean="0"/>
                        <a:t>جریمه کردن، محروم کردن</a:t>
                      </a:r>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99"/>
                    </a:solidFill>
                  </a:tcPr>
                </a:tc>
                <a:tc>
                  <a:txBody>
                    <a:bodyPr/>
                    <a:lstStyle/>
                    <a:p>
                      <a:pPr algn="ctr"/>
                      <a:r>
                        <a:rPr lang="fa-IR" sz="1600" b="1" dirty="0" smtClean="0">
                          <a:solidFill>
                            <a:srgbClr val="06B6BA"/>
                          </a:solidFill>
                        </a:rPr>
                        <a:t>حذف محرک بعداز</a:t>
                      </a:r>
                      <a:r>
                        <a:rPr lang="fa-IR" sz="1600" b="1" baseline="0" dirty="0" smtClean="0">
                          <a:solidFill>
                            <a:srgbClr val="06B6BA"/>
                          </a:solidFill>
                        </a:rPr>
                        <a:t> رفتار</a:t>
                      </a:r>
                      <a:r>
                        <a:rPr lang="fa-IR" sz="1600" baseline="0" dirty="0" smtClean="0">
                          <a:solidFill>
                            <a:srgbClr val="06B6BA"/>
                          </a:solidFill>
                        </a:rPr>
                        <a:t> </a:t>
                      </a:r>
                      <a:endParaRPr lang="en-US" sz="1600" dirty="0">
                        <a:solidFill>
                          <a:srgbClr val="06B6BA"/>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18739298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070C0"/>
                </a:solidFill>
              </a:rPr>
              <a:t>روش های تغییر و اصلاح رفتار....</a:t>
            </a:r>
            <a:br>
              <a:rPr lang="fa-IR" sz="2400" b="1" dirty="0" smtClean="0">
                <a:solidFill>
                  <a:srgbClr val="0070C0"/>
                </a:solidFill>
              </a:rPr>
            </a:br>
            <a:r>
              <a:rPr lang="fa-IR" sz="2400" b="1" dirty="0" smtClean="0">
                <a:solidFill>
                  <a:srgbClr val="0070C0"/>
                </a:solidFill>
              </a:rPr>
              <a:t> </a:t>
            </a:r>
            <a:endParaRPr lang="en-US" sz="2400" b="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endParaRPr lang="fa-IR" sz="2400" b="1" dirty="0" smtClean="0">
              <a:solidFill>
                <a:srgbClr val="FF0000"/>
              </a:solidFill>
            </a:endParaRPr>
          </a:p>
          <a:p>
            <a:pPr algn="r" rtl="1"/>
            <a:r>
              <a:rPr lang="fa-IR" sz="2400" b="1" dirty="0" smtClean="0">
                <a:solidFill>
                  <a:srgbClr val="FF0000"/>
                </a:solidFill>
              </a:rPr>
              <a:t>انواع محرک های تنبیه کننده</a:t>
            </a:r>
          </a:p>
          <a:p>
            <a:pPr algn="just" rtl="1"/>
            <a:r>
              <a:rPr lang="fa-IR" sz="2000" b="1" dirty="0" smtClean="0">
                <a:solidFill>
                  <a:srgbClr val="FF0000"/>
                </a:solidFill>
              </a:rPr>
              <a:t>1. </a:t>
            </a:r>
            <a:r>
              <a:rPr lang="fa-IR" sz="2000" b="1" dirty="0" smtClean="0">
                <a:solidFill>
                  <a:schemeClr val="tx1"/>
                </a:solidFill>
              </a:rPr>
              <a:t>محرک های تنبیه کننده نخستین</a:t>
            </a:r>
            <a:r>
              <a:rPr lang="fa-IR" sz="2000" b="1" dirty="0" smtClean="0">
                <a:solidFill>
                  <a:srgbClr val="FF0000"/>
                </a:solidFill>
              </a:rPr>
              <a:t>:</a:t>
            </a:r>
            <a:r>
              <a:rPr lang="fa-IR" sz="2000" b="1" dirty="0" smtClean="0">
                <a:solidFill>
                  <a:schemeClr val="tx1"/>
                </a:solidFill>
              </a:rPr>
              <a:t> </a:t>
            </a:r>
            <a:r>
              <a:rPr lang="fa-IR" sz="2400" dirty="0" smtClean="0">
                <a:solidFill>
                  <a:schemeClr val="tx1"/>
                </a:solidFill>
              </a:rPr>
              <a:t>این محرک ها ذاتاً خاصیت تنبیهی یا آزاردهنده دارند. مانند</a:t>
            </a:r>
            <a:r>
              <a:rPr lang="fa-IR" sz="2400" b="1" dirty="0" smtClean="0">
                <a:solidFill>
                  <a:srgbClr val="FF0000"/>
                </a:solidFill>
              </a:rPr>
              <a:t>:</a:t>
            </a:r>
            <a:r>
              <a:rPr lang="fa-IR" sz="2400" dirty="0" smtClean="0">
                <a:solidFill>
                  <a:schemeClr val="tx1"/>
                </a:solidFill>
              </a:rPr>
              <a:t> ضربات چوب، شلاق، صدایی شدید، حرارت زیاد و...</a:t>
            </a:r>
          </a:p>
          <a:p>
            <a:pPr algn="just" rtl="1">
              <a:buClr>
                <a:srgbClr val="FF0000"/>
              </a:buClr>
            </a:pPr>
            <a:r>
              <a:rPr lang="fa-IR" sz="2000" b="1" dirty="0" smtClean="0">
                <a:solidFill>
                  <a:srgbClr val="FF0000"/>
                </a:solidFill>
              </a:rPr>
              <a:t>2. </a:t>
            </a:r>
            <a:r>
              <a:rPr lang="fa-IR" sz="2000" b="1" dirty="0" smtClean="0">
                <a:solidFill>
                  <a:schemeClr val="tx1"/>
                </a:solidFill>
              </a:rPr>
              <a:t>محرک های تنبیه کننده شرطی</a:t>
            </a:r>
            <a:r>
              <a:rPr lang="fa-IR" sz="2000" b="1" dirty="0" smtClean="0">
                <a:solidFill>
                  <a:srgbClr val="FF0000"/>
                </a:solidFill>
              </a:rPr>
              <a:t>:</a:t>
            </a:r>
            <a:r>
              <a:rPr lang="fa-IR" sz="2000" b="1" dirty="0" smtClean="0">
                <a:solidFill>
                  <a:schemeClr val="tx1"/>
                </a:solidFill>
              </a:rPr>
              <a:t> </a:t>
            </a:r>
            <a:r>
              <a:rPr lang="fa-IR" sz="2400" dirty="0" smtClean="0">
                <a:solidFill>
                  <a:schemeClr val="tx1"/>
                </a:solidFill>
              </a:rPr>
              <a:t>محرک ها یا رویدادهای هستند که در اثر مجاورت با محرک های تنبیه کننده نخستین خاصیت تنبیه کنندگی پیدا کرده اند، مانند</a:t>
            </a:r>
            <a:r>
              <a:rPr lang="fa-IR" sz="2400" b="1" dirty="0" smtClean="0">
                <a:solidFill>
                  <a:srgbClr val="FF0000"/>
                </a:solidFill>
              </a:rPr>
              <a:t>: </a:t>
            </a:r>
            <a:r>
              <a:rPr lang="fa-IR" sz="2400" dirty="0" smtClean="0">
                <a:solidFill>
                  <a:schemeClr val="tx1"/>
                </a:solidFill>
              </a:rPr>
              <a:t>دادزدن، توهین کردن، اخم کردن و ...</a:t>
            </a:r>
            <a:endParaRPr lang="fa-IR" sz="2400" dirty="0">
              <a:solidFill>
                <a:schemeClr val="tx1"/>
              </a:solidFill>
            </a:endParaRPr>
          </a:p>
        </p:txBody>
      </p:sp>
    </p:spTree>
    <p:extLst>
      <p:ext uri="{BB962C8B-B14F-4D97-AF65-F5344CB8AC3E}">
        <p14:creationId xmlns:p14="http://schemas.microsoft.com/office/powerpoint/2010/main" val="120058670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070C0"/>
                </a:solidFill>
              </a:rPr>
              <a:t>روش های تغییر و اصلاح رفتار....</a:t>
            </a:r>
            <a:br>
              <a:rPr lang="fa-IR" sz="2400" b="1" dirty="0" smtClean="0">
                <a:solidFill>
                  <a:srgbClr val="0070C0"/>
                </a:solidFill>
              </a:rPr>
            </a:br>
            <a:r>
              <a:rPr lang="fa-IR" sz="2400" b="1" dirty="0" smtClean="0">
                <a:solidFill>
                  <a:srgbClr val="0070C0"/>
                </a:solidFill>
              </a:rPr>
              <a:t> </a:t>
            </a:r>
            <a:endParaRPr lang="en-US" sz="2400" b="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marL="285750" indent="-285750" algn="r" rtl="1">
              <a:buClr>
                <a:srgbClr val="FF0000"/>
              </a:buClr>
              <a:buFont typeface="Wingdings" panose="05000000000000000000" pitchFamily="2" charset="2"/>
              <a:buChar char="Ø"/>
            </a:pPr>
            <a:endParaRPr lang="fa-IR" sz="2400" dirty="0" smtClean="0">
              <a:solidFill>
                <a:schemeClr val="tx1"/>
              </a:solidFill>
            </a:endParaRPr>
          </a:p>
          <a:p>
            <a:pPr marL="285750" indent="-285750" algn="r" rtl="1">
              <a:buClr>
                <a:srgbClr val="FF0000"/>
              </a:buClr>
              <a:buFont typeface="Wingdings" panose="05000000000000000000" pitchFamily="2" charset="2"/>
              <a:buChar char="Ø"/>
            </a:pPr>
            <a:endParaRPr lang="fa-IR" sz="2400" dirty="0">
              <a:solidFill>
                <a:schemeClr val="tx1"/>
              </a:solidFill>
            </a:endParaRPr>
          </a:p>
          <a:p>
            <a:pPr marL="285750" indent="-285750" algn="just" rtl="1">
              <a:buClr>
                <a:srgbClr val="FF0000"/>
              </a:buClr>
              <a:buFont typeface="Wingdings" panose="05000000000000000000" pitchFamily="2" charset="2"/>
              <a:buChar char="Ø"/>
            </a:pPr>
            <a:r>
              <a:rPr lang="fa-IR" sz="2400" dirty="0" smtClean="0">
                <a:solidFill>
                  <a:schemeClr val="tx1"/>
                </a:solidFill>
              </a:rPr>
              <a:t>می‏توان در تنبیه رفتار نامطلوب دیگران علاوه بر محرک‏های تنبیه کننده نخستین از محرک‏های شرطی نیز استفاده کرد. به عنوان </a:t>
            </a:r>
            <a:r>
              <a:rPr lang="fa-IR" sz="2400" dirty="0" smtClean="0">
                <a:solidFill>
                  <a:srgbClr val="FF0000"/>
                </a:solidFill>
              </a:rPr>
              <a:t>مثال: </a:t>
            </a:r>
            <a:r>
              <a:rPr lang="fa-IR" sz="2400" dirty="0" smtClean="0">
                <a:solidFill>
                  <a:schemeClr val="tx1"/>
                </a:solidFill>
              </a:rPr>
              <a:t>هرگاه معلم بعداز رفتار نامطلوب دانش‏آموزان بر سر آن‏ها داد می‏زند یا با حالت خشم به آنها نگاه می‏کند یا به طور کلامی سرزنش‏شان می‏کند، محرک‏های تنبیه کننده شرطی را بکار برده است.</a:t>
            </a:r>
            <a:endParaRPr lang="fa-IR" sz="2400" dirty="0">
              <a:solidFill>
                <a:schemeClr val="tx1"/>
              </a:solidFill>
            </a:endParaRPr>
          </a:p>
        </p:txBody>
      </p:sp>
    </p:spTree>
    <p:extLst>
      <p:ext uri="{BB962C8B-B14F-4D97-AF65-F5344CB8AC3E}">
        <p14:creationId xmlns:p14="http://schemas.microsoft.com/office/powerpoint/2010/main" val="327848521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070C0"/>
                </a:solidFill>
              </a:rPr>
              <a:t>روش های تغییر و اصلاح رفتار....</a:t>
            </a:r>
            <a:br>
              <a:rPr lang="fa-IR" sz="2400" b="1" dirty="0" smtClean="0">
                <a:solidFill>
                  <a:srgbClr val="0070C0"/>
                </a:solidFill>
              </a:rPr>
            </a:br>
            <a:r>
              <a:rPr lang="fa-IR" sz="2400" b="1" dirty="0" smtClean="0">
                <a:solidFill>
                  <a:srgbClr val="0070C0"/>
                </a:solidFill>
              </a:rPr>
              <a:t> </a:t>
            </a:r>
            <a:endParaRPr lang="en-US" sz="2400" b="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r>
              <a:rPr lang="fa-IR" sz="2200" b="1" dirty="0" smtClean="0">
                <a:solidFill>
                  <a:srgbClr val="FF0000"/>
                </a:solidFill>
              </a:rPr>
              <a:t>عوارض نامطلوب ناشی از تنبیه</a:t>
            </a:r>
          </a:p>
          <a:p>
            <a:pPr algn="just" rtl="1"/>
            <a:r>
              <a:rPr lang="fa-IR" sz="2000" dirty="0" smtClean="0">
                <a:solidFill>
                  <a:schemeClr val="tx1"/>
                </a:solidFill>
              </a:rPr>
              <a:t>تنبیه سریعاً رفتار تنبیه شده را متوقف می‏کند و سبب تقویت فرد تنبیه کننده می‏شود در حالی که روش‏های مثبت، پس از گذشت یک مدت زمان و آن هم تدریجاً رفتار را کاهش می‏دهند و این کار نیاز به صبر و شکیبایی دارد که معمولاً از کسانی که تنبیه را انجام می‏دهند ساخته نیست.</a:t>
            </a:r>
          </a:p>
          <a:p>
            <a:pPr marL="457200" indent="-457200" algn="just" rtl="1">
              <a:buClr>
                <a:srgbClr val="FF0000"/>
              </a:buClr>
              <a:buAutoNum type="arabicPeriod"/>
            </a:pPr>
            <a:r>
              <a:rPr lang="fa-IR" sz="2000" dirty="0" smtClean="0">
                <a:solidFill>
                  <a:schemeClr val="tx1"/>
                </a:solidFill>
              </a:rPr>
              <a:t>هرچند تنبیه به‏طور سریع رفتار تنبیه شده را متوقف می‏کند، اما این توقف به معنای یادگیری‏زدایی رفتار نیست. تقویت، رفتار تقویت شده را نیرومند می‏کند و سبب ایجاد رفتار تازه می‏شود و خزانه رفتاری فرد را غنی می‏کند در حالی که رفتار تنبیه شده پس از پایان تنبیه هنوز در خزانه رفتاری فرد وجود دارد و تازمانی که عامل تنبیه حاضر است، پنهان باقی می‏ماند و به محض این‏که عامل تنبیه ضعیف شود یا از بین برود رفتار مجدداً ظاهر می‏شود.</a:t>
            </a:r>
          </a:p>
          <a:p>
            <a:pPr marL="457200" indent="-457200" algn="just" rtl="1">
              <a:buClr>
                <a:srgbClr val="FF0000"/>
              </a:buClr>
              <a:buAutoNum type="arabicPeriod"/>
            </a:pPr>
            <a:r>
              <a:rPr lang="fa-IR" sz="2000" dirty="0" smtClean="0">
                <a:solidFill>
                  <a:schemeClr val="tx1"/>
                </a:solidFill>
              </a:rPr>
              <a:t>یکی دیگر از عوارض جانبی تنبیه آن است که از لحاظ پرورشی بسیار نامطلوب است. یکی از این عوارض احساس ناخوشایند حاصل از تنبیه شدن است که از طریق قوانین شرطی‏سازی سبب انزجار از فرد تنبیه کننده و موقعیتی که تنبیه در آن صورت گرفته است می‏شود.</a:t>
            </a:r>
          </a:p>
          <a:p>
            <a:pPr algn="r" rtl="1"/>
            <a:endParaRPr lang="fa-IR" sz="2000" b="1" dirty="0" smtClean="0">
              <a:solidFill>
                <a:srgbClr val="FF0000"/>
              </a:solidFill>
            </a:endParaRPr>
          </a:p>
        </p:txBody>
      </p:sp>
    </p:spTree>
    <p:extLst>
      <p:ext uri="{BB962C8B-B14F-4D97-AF65-F5344CB8AC3E}">
        <p14:creationId xmlns:p14="http://schemas.microsoft.com/office/powerpoint/2010/main" val="312696599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070C0"/>
                </a:solidFill>
              </a:rPr>
              <a:t>روش های تغییر و اصلاح رفتار....</a:t>
            </a:r>
            <a:br>
              <a:rPr lang="fa-IR" sz="2400" b="1" dirty="0" smtClean="0">
                <a:solidFill>
                  <a:srgbClr val="0070C0"/>
                </a:solidFill>
              </a:rPr>
            </a:br>
            <a:r>
              <a:rPr lang="fa-IR" sz="2400" b="1" dirty="0" smtClean="0">
                <a:solidFill>
                  <a:srgbClr val="0070C0"/>
                </a:solidFill>
              </a:rPr>
              <a:t> </a:t>
            </a:r>
            <a:endParaRPr lang="en-US" sz="2400" b="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just" rtl="1">
              <a:buClr>
                <a:srgbClr val="FF0000"/>
              </a:buClr>
            </a:pPr>
            <a:r>
              <a:rPr lang="fa-IR" sz="2000" dirty="0" smtClean="0">
                <a:solidFill>
                  <a:srgbClr val="FF0000"/>
                </a:solidFill>
              </a:rPr>
              <a:t>3. </a:t>
            </a:r>
            <a:r>
              <a:rPr lang="fa-IR" sz="2000" dirty="0" smtClean="0">
                <a:solidFill>
                  <a:schemeClr val="tx1"/>
                </a:solidFill>
              </a:rPr>
              <a:t>یکی دیگر از عوارض جانبی تنبیه آن است که از لحاظ پرورشی بسیار نامطلوب است یکی از این عوارض احساس ناخوشایند حاصل از تنبیه شدن است که از طریق قوانین شرطی‏سازی سبب انزجار از فرد تنبیه کننده و موقعیتی که تنبیه در آن صورت گرفته است می‏شود.</a:t>
            </a:r>
          </a:p>
          <a:p>
            <a:pPr algn="just" rtl="1">
              <a:buClr>
                <a:srgbClr val="FF0000"/>
              </a:buClr>
            </a:pPr>
            <a:r>
              <a:rPr lang="fa-IR" sz="2000" dirty="0" smtClean="0">
                <a:solidFill>
                  <a:srgbClr val="FF0000"/>
                </a:solidFill>
              </a:rPr>
              <a:t>4. </a:t>
            </a:r>
            <a:r>
              <a:rPr lang="fa-IR" sz="2000" dirty="0" smtClean="0">
                <a:solidFill>
                  <a:schemeClr val="tx1"/>
                </a:solidFill>
              </a:rPr>
              <a:t>تنبیه کردن عملی است که به سرعت توسط دیگران به ویژه کودکان و نوجوانان آموخته می‏شود.</a:t>
            </a:r>
            <a:endParaRPr lang="en-US" sz="2000" dirty="0" smtClean="0">
              <a:solidFill>
                <a:schemeClr val="tx1"/>
              </a:solidFill>
            </a:endParaRPr>
          </a:p>
          <a:p>
            <a:pPr algn="just" rtl="1">
              <a:buClr>
                <a:srgbClr val="FF0000"/>
              </a:buClr>
            </a:pPr>
            <a:r>
              <a:rPr lang="fa-IR" sz="2000" dirty="0" smtClean="0">
                <a:solidFill>
                  <a:srgbClr val="FF0000"/>
                </a:solidFill>
              </a:rPr>
              <a:t>5. </a:t>
            </a:r>
            <a:r>
              <a:rPr lang="fa-IR" sz="2000" dirty="0" smtClean="0">
                <a:solidFill>
                  <a:schemeClr val="tx1"/>
                </a:solidFill>
              </a:rPr>
              <a:t>پرخاشگری از دیگر پیامدهای تنبیه است. در انسان‏ها شرایط تنبیهی سبب بدبینی افراد نسبت به یکدیگر می‏شود .</a:t>
            </a:r>
          </a:p>
          <a:p>
            <a:pPr algn="just" rtl="1">
              <a:buClr>
                <a:srgbClr val="FF0000"/>
              </a:buClr>
            </a:pPr>
            <a:r>
              <a:rPr lang="fa-IR" sz="2000" dirty="0">
                <a:solidFill>
                  <a:srgbClr val="FF0000"/>
                </a:solidFill>
              </a:rPr>
              <a:t>6. </a:t>
            </a:r>
            <a:r>
              <a:rPr lang="fa-IR" sz="2000" dirty="0" smtClean="0">
                <a:solidFill>
                  <a:schemeClr val="tx1"/>
                </a:solidFill>
              </a:rPr>
              <a:t>ممکن است فرد تنبیه شده برای احراز از تنبیه، به رفتاری که تنبیه به دنبال دارد نپردازد اما رفتارهای دیگر را جانشین کند.</a:t>
            </a:r>
          </a:p>
          <a:p>
            <a:pPr algn="just" rtl="1">
              <a:buClr>
                <a:srgbClr val="FF0000"/>
              </a:buClr>
            </a:pPr>
            <a:r>
              <a:rPr lang="fa-IR" sz="2000" dirty="0">
                <a:solidFill>
                  <a:srgbClr val="FF0000"/>
                </a:solidFill>
              </a:rPr>
              <a:t>7. </a:t>
            </a:r>
            <a:r>
              <a:rPr lang="fa-IR" sz="2000" dirty="0" smtClean="0">
                <a:solidFill>
                  <a:schemeClr val="tx1"/>
                </a:solidFill>
              </a:rPr>
              <a:t>اگر شرایط تنبیهی ادامه یابد، سرانجام ممکن است فرد به تنبیه کننده حمله‏ور شود؛ مانند نوجوانی که ازکودکی از پدرش کتک می‏خورده ممکن است روزی در برابر او بایستد. یا دانش‏آموزانی که تحت روش تنبیهی مدرسه قرار می‏گیرند، به اموال مدرسه آسیب می‏زنند.  </a:t>
            </a:r>
          </a:p>
          <a:p>
            <a:pPr algn="r" rtl="1"/>
            <a:endParaRPr lang="fa-IR" sz="2000" b="1" dirty="0" smtClean="0">
              <a:solidFill>
                <a:srgbClr val="FF0000"/>
              </a:solidFill>
            </a:endParaRPr>
          </a:p>
        </p:txBody>
      </p:sp>
    </p:spTree>
    <p:extLst>
      <p:ext uri="{BB962C8B-B14F-4D97-AF65-F5344CB8AC3E}">
        <p14:creationId xmlns:p14="http://schemas.microsoft.com/office/powerpoint/2010/main" val="180532792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fontScale="90000"/>
          </a:bodyPr>
          <a:lstStyle/>
          <a:p>
            <a:pPr algn="ctr"/>
            <a:r>
              <a:rPr lang="fa-IR" sz="2400" b="1" dirty="0" smtClean="0">
                <a:solidFill>
                  <a:srgbClr val="0669BA"/>
                </a:solidFill>
              </a:rPr>
              <a:t>روش های تغییر و اصلاح رفتار....</a:t>
            </a:r>
            <a:br>
              <a:rPr lang="fa-IR" sz="2400" b="1" dirty="0" smtClean="0">
                <a:solidFill>
                  <a:srgbClr val="0669BA"/>
                </a:solidFill>
              </a:rPr>
            </a:br>
            <a:r>
              <a:rPr lang="fa-IR" sz="2400" b="1" dirty="0" smtClean="0">
                <a:solidFill>
                  <a:srgbClr val="0669BA"/>
                </a:solidFill>
              </a:rPr>
              <a:t> </a:t>
            </a:r>
            <a:endParaRPr lang="en-US" sz="2400" b="1" dirty="0">
              <a:solidFill>
                <a:srgbClr val="0669BA"/>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just" rtl="1"/>
            <a:endParaRPr lang="fa-IR" dirty="0" smtClean="0">
              <a:solidFill>
                <a:schemeClr val="tx1"/>
              </a:solidFill>
            </a:endParaRPr>
          </a:p>
          <a:p>
            <a:pPr algn="just" rtl="1"/>
            <a:endParaRPr lang="fa-IR" dirty="0">
              <a:solidFill>
                <a:schemeClr val="tx1"/>
              </a:solidFill>
            </a:endParaRPr>
          </a:p>
          <a:p>
            <a:pPr algn="just" rtl="1"/>
            <a:endParaRPr lang="fa-IR" dirty="0" smtClean="0">
              <a:solidFill>
                <a:schemeClr val="tx1"/>
              </a:solidFill>
            </a:endParaRPr>
          </a:p>
          <a:p>
            <a:pPr algn="just" rtl="1"/>
            <a:r>
              <a:rPr lang="fa-IR" sz="2400" dirty="0" smtClean="0">
                <a:solidFill>
                  <a:schemeClr val="tx1"/>
                </a:solidFill>
              </a:rPr>
              <a:t>با توجه به زیان‏های متعدد ناشی از تنبیه، هرگز از آن‏ها به عنوان روش‏های تربیتی و  اصلاحی استفاده ننمایید. با این حال، گاه ممکن است رفتار فرد چنان وخیم و خطرناک باشد که هیچ روش دیگری به اصطلاح جواب ندهد و ناچاراً کاربرد روش تنبیه تنها روش ممکن باشد. مثل زمانی که رفتار نامطلوب فرد سلامت و بقای خود او یا افراد دیگری را تهدید کند.</a:t>
            </a:r>
          </a:p>
        </p:txBody>
      </p:sp>
    </p:spTree>
    <p:extLst>
      <p:ext uri="{BB962C8B-B14F-4D97-AF65-F5344CB8AC3E}">
        <p14:creationId xmlns:p14="http://schemas.microsoft.com/office/powerpoint/2010/main" val="36859868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just" rtl="1">
              <a:lnSpc>
                <a:spcPct val="150000"/>
              </a:lnSpc>
            </a:pPr>
            <a:r>
              <a:rPr lang="fa-IR" sz="2000" b="1" dirty="0" smtClean="0">
                <a:solidFill>
                  <a:srgbClr val="FF0000"/>
                </a:solidFill>
              </a:rPr>
              <a:t>مثال</a:t>
            </a:r>
            <a:r>
              <a:rPr lang="fa-IR" sz="2000" dirty="0" smtClean="0">
                <a:solidFill>
                  <a:srgbClr val="FF0000"/>
                </a:solidFill>
              </a:rPr>
              <a:t>:</a:t>
            </a:r>
            <a:r>
              <a:rPr lang="fa-IR" sz="1600" dirty="0" smtClean="0">
                <a:solidFill>
                  <a:srgbClr val="FF0000"/>
                </a:solidFill>
              </a:rPr>
              <a:t> </a:t>
            </a:r>
            <a:r>
              <a:rPr lang="fa-IR" dirty="0">
                <a:solidFill>
                  <a:schemeClr val="tx1"/>
                </a:solidFill>
              </a:rPr>
              <a:t>کودکی که از شیئ می ترسد دیدن مربی یا سایر دوستان کودک که بدون ترس در محیطی امن با آن شی بازی می کننند موجب می شود اضطراب کودک از طریق سرمشق گیری که در جریان یادگیری مشاهده ای رخ داده است کمتر شود</a:t>
            </a:r>
            <a:r>
              <a:rPr lang="en-US" dirty="0">
                <a:solidFill>
                  <a:schemeClr val="tx1"/>
                </a:solidFill>
              </a:rPr>
              <a:t>.</a:t>
            </a:r>
          </a:p>
          <a:p>
            <a:pPr algn="just" rtl="1">
              <a:lnSpc>
                <a:spcPct val="150000"/>
              </a:lnSpc>
            </a:pPr>
            <a:endParaRPr lang="fa-IR" sz="1600" b="1" dirty="0" smtClean="0">
              <a:solidFill>
                <a:srgbClr val="FF0000"/>
              </a:solidFill>
            </a:endParaRPr>
          </a:p>
          <a:p>
            <a:pPr algn="just" rtl="1">
              <a:lnSpc>
                <a:spcPct val="150000"/>
              </a:lnSpc>
            </a:pPr>
            <a:r>
              <a:rPr lang="fa-IR" sz="1600" b="1" dirty="0" smtClean="0">
                <a:solidFill>
                  <a:srgbClr val="FF0000"/>
                </a:solidFill>
              </a:rPr>
              <a:t>در نتیجه</a:t>
            </a:r>
          </a:p>
          <a:p>
            <a:pPr algn="just" rtl="1">
              <a:lnSpc>
                <a:spcPct val="150000"/>
              </a:lnSpc>
            </a:pPr>
            <a:r>
              <a:rPr lang="fa-IR" dirty="0" smtClean="0">
                <a:solidFill>
                  <a:schemeClr val="tx1"/>
                </a:solidFill>
              </a:rPr>
              <a:t>با ایجاد رابطه مناسب و فراهم کردن شرایط امنِ همراه با توجه به کودک و گفتار او وی را تشویق نمایید تا در خصوص ترس ها و نگرانی هایش با شما صحبت کند، به گونه ای عمل نکنید که در کودک این فکر را ایجاد کنید که </a:t>
            </a:r>
            <a:r>
              <a:rPr lang="fa-IR" dirty="0">
                <a:solidFill>
                  <a:schemeClr val="tx1"/>
                </a:solidFill>
              </a:rPr>
              <a:t>«</a:t>
            </a:r>
            <a:r>
              <a:rPr lang="fa-IR" dirty="0" smtClean="0">
                <a:solidFill>
                  <a:schemeClr val="tx1"/>
                </a:solidFill>
              </a:rPr>
              <a:t>آنچه گفته‏ام عجیب یا زشت و ناپسند است». با تکرار اندیشه هایش به زبان گفتاری متوجه اش کنید که مشکل او را فهمیده اید و در حل مشکلش او را یاری خواهید داد.</a:t>
            </a:r>
          </a:p>
          <a:p>
            <a:pPr algn="just" rtl="1">
              <a:lnSpc>
                <a:spcPct val="150000"/>
              </a:lnSpc>
            </a:pPr>
            <a:endParaRPr lang="fa-IR" sz="1600" dirty="0" smtClean="0">
              <a:solidFill>
                <a:schemeClr val="tx1"/>
              </a:solidFill>
            </a:endParaRPr>
          </a:p>
          <a:p>
            <a:pPr algn="just" rtl="1">
              <a:lnSpc>
                <a:spcPct val="150000"/>
              </a:lnSpc>
            </a:pPr>
            <a:endParaRPr lang="fa-IR" sz="1600" dirty="0" smtClean="0">
              <a:solidFill>
                <a:schemeClr val="tx1"/>
              </a:solidFill>
            </a:endParaRPr>
          </a:p>
          <a:p>
            <a:pPr algn="r" rtl="1"/>
            <a:endParaRPr lang="fa-IR" sz="2000" b="1" dirty="0" smtClean="0">
              <a:solidFill>
                <a:srgbClr val="FF0000"/>
              </a:solidFill>
            </a:endParaRPr>
          </a:p>
        </p:txBody>
      </p:sp>
    </p:spTree>
    <p:extLst>
      <p:ext uri="{BB962C8B-B14F-4D97-AF65-F5344CB8AC3E}">
        <p14:creationId xmlns:p14="http://schemas.microsoft.com/office/powerpoint/2010/main" val="256141576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8580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274"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6"/>
          <p:cNvSpPr txBox="1">
            <a:spLocks/>
          </p:cNvSpPr>
          <p:nvPr/>
        </p:nvSpPr>
        <p:spPr>
          <a:xfrm>
            <a:off x="518615" y="150126"/>
            <a:ext cx="8761863" cy="3016156"/>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en-US" sz="1800" b="1" dirty="0" smtClean="0">
              <a:solidFill>
                <a:srgbClr val="0070C0"/>
              </a:solidFill>
              <a:cs typeface="B Titr" panose="00000700000000000000" pitchFamily="2" charset="-78"/>
            </a:endParaRPr>
          </a:p>
          <a:p>
            <a:pPr algn="ctr"/>
            <a:r>
              <a:rPr lang="fa-IR" sz="3500" b="1" dirty="0" smtClean="0">
                <a:solidFill>
                  <a:schemeClr val="bg1"/>
                </a:solidFill>
                <a:cs typeface="B Titr" panose="00000700000000000000" pitchFamily="2" charset="-78"/>
              </a:rPr>
              <a:t>               </a:t>
            </a:r>
          </a:p>
          <a:p>
            <a:pPr algn="ctr"/>
            <a:r>
              <a:rPr lang="fa-IR" sz="3500" b="1" dirty="0" smtClean="0">
                <a:solidFill>
                  <a:schemeClr val="bg1"/>
                </a:solidFill>
                <a:cs typeface="B Titr" panose="00000700000000000000" pitchFamily="2" charset="-78"/>
              </a:rPr>
              <a:t>                     </a:t>
            </a:r>
          </a:p>
          <a:p>
            <a:pPr algn="ctr"/>
            <a:r>
              <a:rPr lang="fa-IR" sz="3500" b="1" dirty="0">
                <a:solidFill>
                  <a:schemeClr val="bg1"/>
                </a:solidFill>
                <a:cs typeface="B Titr" panose="00000700000000000000" pitchFamily="2" charset="-78"/>
              </a:rPr>
              <a:t> </a:t>
            </a:r>
            <a:r>
              <a:rPr lang="fa-IR" sz="3500" b="1" dirty="0" smtClean="0">
                <a:solidFill>
                  <a:schemeClr val="bg1"/>
                </a:solidFill>
                <a:cs typeface="B Titr" panose="00000700000000000000" pitchFamily="2" charset="-78"/>
              </a:rPr>
              <a:t>                                   از توجه و عنایت شما سپاسگزارم.</a:t>
            </a:r>
          </a:p>
          <a:p>
            <a:pPr algn="ctr"/>
            <a:r>
              <a:rPr lang="fa-IR" sz="2400" b="1" dirty="0" smtClean="0">
                <a:solidFill>
                  <a:srgbClr val="0070C0"/>
                </a:solidFill>
                <a:cs typeface="B Titr" panose="00000700000000000000" pitchFamily="2" charset="-78"/>
              </a:rPr>
              <a:t> </a:t>
            </a:r>
          </a:p>
          <a:p>
            <a:pPr algn="ctr"/>
            <a:r>
              <a:rPr lang="fa-IR" sz="2400" b="1" dirty="0" smtClean="0">
                <a:solidFill>
                  <a:srgbClr val="0070C0"/>
                </a:solidFill>
                <a:cs typeface="B Titr" panose="00000700000000000000" pitchFamily="2" charset="-78"/>
              </a:rPr>
              <a:t>  </a:t>
            </a:r>
          </a:p>
          <a:p>
            <a:pPr algn="ctr"/>
            <a:endParaRPr lang="fa-IR" sz="2400" b="1" dirty="0">
              <a:solidFill>
                <a:srgbClr val="0070C0"/>
              </a:solidFill>
              <a:cs typeface="B Titr" panose="00000700000000000000" pitchFamily="2" charset="-78"/>
            </a:endParaRPr>
          </a:p>
          <a:p>
            <a:pPr algn="ctr"/>
            <a:endParaRPr lang="fa-IR" sz="2400" b="1" dirty="0" smtClean="0">
              <a:solidFill>
                <a:srgbClr val="0070C0"/>
              </a:solidFill>
              <a:cs typeface="B Titr" panose="00000700000000000000" pitchFamily="2" charset="-78"/>
            </a:endParaRPr>
          </a:p>
          <a:p>
            <a:pPr algn="ctr"/>
            <a:endParaRPr lang="fa-IR" sz="2400" b="1" dirty="0">
              <a:solidFill>
                <a:srgbClr val="0070C0"/>
              </a:solidFill>
              <a:cs typeface="B Titr" panose="00000700000000000000" pitchFamily="2" charset="-78"/>
            </a:endParaRPr>
          </a:p>
          <a:p>
            <a:pPr algn="ctr"/>
            <a:endParaRPr lang="en-US" sz="2400" b="1" dirty="0">
              <a:solidFill>
                <a:srgbClr val="0070C0"/>
              </a:solidFill>
              <a:cs typeface="B Titr" panose="00000700000000000000" pitchFamily="2" charset="-78"/>
            </a:endParaRPr>
          </a:p>
        </p:txBody>
      </p:sp>
    </p:spTree>
    <p:extLst>
      <p:ext uri="{BB962C8B-B14F-4D97-AF65-F5344CB8AC3E}">
        <p14:creationId xmlns:p14="http://schemas.microsoft.com/office/powerpoint/2010/main" val="301029306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just" rtl="1">
              <a:lnSpc>
                <a:spcPct val="150000"/>
              </a:lnSpc>
            </a:pPr>
            <a:r>
              <a:rPr lang="fa-IR" sz="2000" b="1" dirty="0" smtClean="0">
                <a:solidFill>
                  <a:srgbClr val="FF0000"/>
                </a:solidFill>
              </a:rPr>
              <a:t>سایر نکات مورد نیاز در کاربرد .......</a:t>
            </a:r>
            <a:r>
              <a:rPr lang="fa-IR" sz="1600" dirty="0" smtClean="0">
                <a:solidFill>
                  <a:srgbClr val="FF0000"/>
                </a:solidFill>
              </a:rPr>
              <a:t> </a:t>
            </a:r>
          </a:p>
          <a:p>
            <a:pPr algn="just" rtl="1">
              <a:lnSpc>
                <a:spcPct val="150000"/>
              </a:lnSpc>
            </a:pPr>
            <a:endParaRPr lang="fa-IR" sz="1600" b="1" dirty="0" smtClean="0">
              <a:solidFill>
                <a:srgbClr val="FF0000"/>
              </a:solidFill>
            </a:endParaRPr>
          </a:p>
          <a:p>
            <a:pPr algn="just" rtl="1">
              <a:lnSpc>
                <a:spcPct val="150000"/>
              </a:lnSpc>
            </a:pPr>
            <a:r>
              <a:rPr lang="fa-IR" sz="2000" b="1" dirty="0" smtClean="0">
                <a:solidFill>
                  <a:srgbClr val="FF0000"/>
                </a:solidFill>
              </a:rPr>
              <a:t>ب) شخص باید برای کاربرد یک روش، تسلط کامل و کافی بر آن روش داشته باشد. </a:t>
            </a:r>
          </a:p>
          <a:p>
            <a:pPr algn="just" rtl="1">
              <a:lnSpc>
                <a:spcPct val="150000"/>
              </a:lnSpc>
            </a:pPr>
            <a:r>
              <a:rPr lang="fa-IR" sz="2000" b="1" dirty="0" smtClean="0">
                <a:solidFill>
                  <a:srgbClr val="FF0000"/>
                </a:solidFill>
              </a:rPr>
              <a:t>ج)چنانچه کاربرد  یک روش خاص منجر به تغییر رفتار مورد نظر ما نشد، نباید فوراً نتیجه بگیریم که این روش‏ها به درد نمی‏خورند.</a:t>
            </a:r>
          </a:p>
          <a:p>
            <a:pPr algn="just" rtl="1">
              <a:lnSpc>
                <a:spcPct val="150000"/>
              </a:lnSpc>
            </a:pPr>
            <a:r>
              <a:rPr lang="fa-IR" sz="2000" b="1" dirty="0" smtClean="0">
                <a:solidFill>
                  <a:srgbClr val="FF0000"/>
                </a:solidFill>
              </a:rPr>
              <a:t>د) تأکید روش‏های تغییر رفتار بر تفاوت‏های فردی است.   </a:t>
            </a:r>
            <a:endParaRPr lang="fa-IR" sz="2000" b="1" dirty="0">
              <a:solidFill>
                <a:srgbClr val="FF0000"/>
              </a:solidFill>
            </a:endParaRPr>
          </a:p>
          <a:p>
            <a:pPr algn="just" rtl="1">
              <a:lnSpc>
                <a:spcPct val="150000"/>
              </a:lnSpc>
            </a:pPr>
            <a:endParaRPr lang="fa-IR" sz="1600" dirty="0" smtClean="0">
              <a:solidFill>
                <a:schemeClr val="tx1"/>
              </a:solidFill>
            </a:endParaRPr>
          </a:p>
          <a:p>
            <a:pPr algn="just" rtl="1">
              <a:lnSpc>
                <a:spcPct val="150000"/>
              </a:lnSpc>
            </a:pPr>
            <a:endParaRPr lang="fa-IR" sz="1600" dirty="0" smtClean="0">
              <a:solidFill>
                <a:schemeClr val="tx1"/>
              </a:solidFill>
            </a:endParaRPr>
          </a:p>
          <a:p>
            <a:pPr algn="r" rtl="1"/>
            <a:endParaRPr lang="fa-IR" sz="2000" b="1" dirty="0" smtClean="0">
              <a:solidFill>
                <a:srgbClr val="FF0000"/>
              </a:solidFill>
            </a:endParaRPr>
          </a:p>
        </p:txBody>
      </p:sp>
    </p:spTree>
    <p:extLst>
      <p:ext uri="{BB962C8B-B14F-4D97-AF65-F5344CB8AC3E}">
        <p14:creationId xmlns:p14="http://schemas.microsoft.com/office/powerpoint/2010/main" val="22640225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algn="r" rtl="1"/>
            <a:r>
              <a:rPr lang="fa-IR" sz="2000" b="1" dirty="0" smtClean="0">
                <a:solidFill>
                  <a:srgbClr val="FF0000"/>
                </a:solidFill>
              </a:rPr>
              <a:t>ارزیابی و تعریف رفتار هدف</a:t>
            </a:r>
          </a:p>
          <a:p>
            <a:pPr algn="just" rtl="1"/>
            <a:r>
              <a:rPr lang="fa-IR" sz="2000" dirty="0" smtClean="0">
                <a:solidFill>
                  <a:schemeClr val="tx1"/>
                </a:solidFill>
              </a:rPr>
              <a:t>تغییر در رفتار یک فعالیت نظامدار و هدفمند است که مانند هر فعالیت هدفمند دیگری نیاز به یک برنامه کار دارد. در ابتدای کار لازم است برنامه کار خود را مشخص کنید.</a:t>
            </a:r>
          </a:p>
          <a:p>
            <a:pPr algn="just" rtl="1"/>
            <a:endParaRPr lang="fa-IR" sz="2000" dirty="0" smtClean="0">
              <a:solidFill>
                <a:schemeClr val="tx1"/>
              </a:solidFill>
            </a:endParaRPr>
          </a:p>
          <a:p>
            <a:pPr algn="r" rtl="1"/>
            <a:r>
              <a:rPr lang="fa-IR" sz="1900" b="1" dirty="0" smtClean="0">
                <a:solidFill>
                  <a:srgbClr val="FF0000"/>
                </a:solidFill>
              </a:rPr>
              <a:t>برنامه تغییر رفتار شامل مراحل زیر می باشد:</a:t>
            </a:r>
          </a:p>
          <a:p>
            <a:pPr algn="r" rtl="1"/>
            <a:r>
              <a:rPr lang="fa-IR" b="1" dirty="0" smtClean="0">
                <a:solidFill>
                  <a:srgbClr val="FF0000"/>
                </a:solidFill>
              </a:rPr>
              <a:t>1. </a:t>
            </a:r>
            <a:r>
              <a:rPr lang="fa-IR" b="1" dirty="0" smtClean="0">
                <a:solidFill>
                  <a:srgbClr val="00FF00"/>
                </a:solidFill>
              </a:rPr>
              <a:t>تعیین رفتار آماج(ارزیابی دقیق رفتار هدف)</a:t>
            </a:r>
            <a:r>
              <a:rPr lang="en-US" b="1" dirty="0" smtClean="0">
                <a:solidFill>
                  <a:srgbClr val="00FF00"/>
                </a:solidFill>
              </a:rPr>
              <a:t>target behavior</a:t>
            </a:r>
          </a:p>
          <a:p>
            <a:pPr algn="just" rtl="1"/>
            <a:r>
              <a:rPr lang="fa-IR" sz="2000" dirty="0" smtClean="0">
                <a:solidFill>
                  <a:schemeClr val="tx1"/>
                </a:solidFill>
              </a:rPr>
              <a:t>رفتار آماج، رفتاری است که مورد مشاهده و اندازه گیری قرار می گیرد و باید تغییر کند و اصلاح شود. در واقع همان رفتار مشکل آفرین یا ناسازگارانه ای است که اغلب به صورت کلی و مبهم مثل فزونکاری، تنبلی، پرخاشگری و افسردگی قابل رویت است و یا به آن مشکل مطرح شده می گویند. </a:t>
            </a:r>
          </a:p>
        </p:txBody>
      </p:sp>
    </p:spTree>
    <p:extLst>
      <p:ext uri="{BB962C8B-B14F-4D97-AF65-F5344CB8AC3E}">
        <p14:creationId xmlns:p14="http://schemas.microsoft.com/office/powerpoint/2010/main" val="12967478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95297" y="245661"/>
            <a:ext cx="8778705" cy="627797"/>
          </a:xfrm>
        </p:spPr>
        <p:txBody>
          <a:bodyPr>
            <a:normAutofit/>
          </a:bodyPr>
          <a:lstStyle/>
          <a:p>
            <a:pPr algn="ctr"/>
            <a:r>
              <a:rPr lang="fa-IR" sz="2400" b="1" i="1" dirty="0" smtClean="0">
                <a:solidFill>
                  <a:srgbClr val="0070C0"/>
                </a:solidFill>
              </a:rPr>
              <a:t>روش های تغییر و اصلاح رفتار .... </a:t>
            </a:r>
            <a:endParaRPr lang="en-US" sz="2400" b="1" i="1" dirty="0">
              <a:solidFill>
                <a:srgbClr val="0070C0"/>
              </a:solidFill>
            </a:endParaRPr>
          </a:p>
        </p:txBody>
      </p:sp>
      <p:sp>
        <p:nvSpPr>
          <p:cNvPr id="8" name="Text Placeholder 7"/>
          <p:cNvSpPr>
            <a:spLocks noGrp="1"/>
          </p:cNvSpPr>
          <p:nvPr>
            <p:ph type="body" idx="1"/>
          </p:nvPr>
        </p:nvSpPr>
        <p:spPr>
          <a:xfrm>
            <a:off x="495297" y="1009934"/>
            <a:ext cx="8778705" cy="5363570"/>
          </a:xfrm>
        </p:spPr>
        <p:txBody>
          <a:bodyPr>
            <a:normAutofit/>
          </a:bodyPr>
          <a:lstStyle/>
          <a:p>
            <a:pPr marL="285750" indent="-285750" algn="just" rtl="1">
              <a:buClr>
                <a:srgbClr val="00FF00"/>
              </a:buClr>
              <a:buFont typeface="Wingdings" panose="05000000000000000000" pitchFamily="2" charset="2"/>
              <a:buChar char="v"/>
            </a:pPr>
            <a:r>
              <a:rPr lang="fa-IR" sz="2400" dirty="0">
                <a:solidFill>
                  <a:schemeClr val="tx1"/>
                </a:solidFill>
              </a:rPr>
              <a:t>مشکلات مطرح شده از جانب خانواده، دوستان، معلم و یا... مستقیماً قابل تغییر و اصلاح نیستند بلکه باید آنها را تحلیل و اجزای رفتاری آنها را مشخص نمود</a:t>
            </a:r>
            <a:r>
              <a:rPr lang="fa-IR" sz="2400" dirty="0" smtClean="0">
                <a:solidFill>
                  <a:schemeClr val="tx1"/>
                </a:solidFill>
              </a:rPr>
              <a:t>.</a:t>
            </a:r>
          </a:p>
          <a:p>
            <a:pPr algn="r" rtl="1">
              <a:buClr>
                <a:srgbClr val="00FF00"/>
              </a:buClr>
            </a:pPr>
            <a:endParaRPr lang="fa-IR" sz="2000" dirty="0">
              <a:solidFill>
                <a:schemeClr val="tx1"/>
              </a:solidFill>
            </a:endParaRPr>
          </a:p>
          <a:p>
            <a:pPr marL="285750" indent="-285750" algn="r" rtl="1">
              <a:buClr>
                <a:srgbClr val="00FF00"/>
              </a:buClr>
              <a:buFont typeface="Wingdings" panose="05000000000000000000" pitchFamily="2" charset="2"/>
              <a:buChar char="v"/>
            </a:pPr>
            <a:r>
              <a:rPr lang="fa-IR" sz="2400" dirty="0">
                <a:solidFill>
                  <a:schemeClr val="tx1"/>
                </a:solidFill>
              </a:rPr>
              <a:t>برای تعیین رفتار آماج یک شخص لازم است تعیین کنیم او دقیقاً چه عملی انجام می دهد که باید تغییرکند و اصلاح شود در واقع مشکل کودک را </a:t>
            </a:r>
            <a:r>
              <a:rPr lang="fa-IR" sz="2400" dirty="0">
                <a:solidFill>
                  <a:srgbClr val="FF0000"/>
                </a:solidFill>
              </a:rPr>
              <a:t>تعریف رفتاری </a:t>
            </a:r>
            <a:r>
              <a:rPr lang="fa-IR" sz="2400" dirty="0">
                <a:solidFill>
                  <a:schemeClr val="tx1"/>
                </a:solidFill>
              </a:rPr>
              <a:t>می کنیم. به عبارتی تعریف دقیق و عینی از اینکه کودک چه رفتاری از خود بروز می دهد.</a:t>
            </a:r>
          </a:p>
          <a:p>
            <a:pPr algn="r" rtl="1"/>
            <a:endParaRPr lang="fa-IR" sz="1600" b="1" dirty="0" smtClean="0">
              <a:solidFill>
                <a:srgbClr val="FF0000"/>
              </a:solidFill>
            </a:endParaRPr>
          </a:p>
        </p:txBody>
      </p:sp>
    </p:spTree>
    <p:extLst>
      <p:ext uri="{BB962C8B-B14F-4D97-AF65-F5344CB8AC3E}">
        <p14:creationId xmlns:p14="http://schemas.microsoft.com/office/powerpoint/2010/main" val="214034423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3103</TotalTime>
  <Words>7096</Words>
  <Application>Microsoft Office PowerPoint</Application>
  <PresentationFormat>Widescreen</PresentationFormat>
  <Paragraphs>372</Paragraphs>
  <Slides>60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60</vt:i4>
      </vt:variant>
    </vt:vector>
  </HeadingPairs>
  <TitlesOfParts>
    <vt:vector size="69" baseType="lpstr">
      <vt:lpstr>2  Titr</vt:lpstr>
      <vt:lpstr>Arial</vt:lpstr>
      <vt:lpstr>B Nazanin</vt:lpstr>
      <vt:lpstr>B Titr</vt:lpstr>
      <vt:lpstr>Tahoma</vt:lpstr>
      <vt:lpstr>Trebuchet MS</vt:lpstr>
      <vt:lpstr>Wingdings</vt:lpstr>
      <vt:lpstr>Wingdings 3</vt:lpstr>
      <vt:lpstr>Facet</vt:lpstr>
      <vt:lpstr>PowerPoint Presentation</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 </vt:lpstr>
      <vt:lpstr>روش های تغییر و اصلاح رفتار .... </vt:lpstr>
      <vt:lpstr>روش های تغییر و اصلاح رفتار ....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روش های تغییر و اصلاح رفتار....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IranIan</dc:creator>
  <cp:lastModifiedBy>MRT</cp:lastModifiedBy>
  <cp:revision>207</cp:revision>
  <dcterms:created xsi:type="dcterms:W3CDTF">2016-12-13T15:00:08Z</dcterms:created>
  <dcterms:modified xsi:type="dcterms:W3CDTF">2020-04-11T17:44:43Z</dcterms:modified>
</cp:coreProperties>
</file>