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60"/>
  </p:normalViewPr>
  <p:slideViewPr>
    <p:cSldViewPr snapToGrid="0">
      <p:cViewPr varScale="1">
        <p:scale>
          <a:sx n="60" d="100"/>
          <a:sy n="60" d="100"/>
        </p:scale>
        <p:origin x="102"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4/23/2020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4/23/2020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31835" y="664211"/>
            <a:ext cx="9755187" cy="497843"/>
          </a:xfrm>
        </p:spPr>
        <p:txBody>
          <a:bodyPr>
            <a:normAutofit/>
          </a:bodyPr>
          <a:lstStyle/>
          <a:p>
            <a:pPr algn="ctr" rtl="1"/>
            <a:endParaRPr lang="en-US" sz="1600" b="1" dirty="0">
              <a:cs typeface="B Nazanin" panose="00000400000000000000" pitchFamily="2" charset="-78"/>
            </a:endParaRPr>
          </a:p>
        </p:txBody>
      </p:sp>
      <p:sp>
        <p:nvSpPr>
          <p:cNvPr id="3" name="Subtitle 2"/>
          <p:cNvSpPr>
            <a:spLocks noGrp="1"/>
          </p:cNvSpPr>
          <p:nvPr>
            <p:ph type="subTitle" idx="1"/>
          </p:nvPr>
        </p:nvSpPr>
        <p:spPr>
          <a:xfrm rot="21420000">
            <a:off x="899513" y="1288236"/>
            <a:ext cx="9732186" cy="3083545"/>
          </a:xfrm>
        </p:spPr>
        <p:txBody>
          <a:bodyPr/>
          <a:lstStyle/>
          <a:p>
            <a:pPr algn="ctr" rtl="1"/>
            <a:r>
              <a:rPr lang="fa-IR" sz="3600" b="1" dirty="0" smtClean="0">
                <a:cs typeface="B Nazanin" panose="00000400000000000000" pitchFamily="2" charset="-78"/>
              </a:rPr>
              <a:t>  تاریخ تطوّر نثر فارسی </a:t>
            </a:r>
          </a:p>
          <a:p>
            <a:pPr algn="ctr" rtl="1"/>
            <a:r>
              <a:rPr lang="fa-IR" sz="3600" b="1" dirty="0" smtClean="0">
                <a:cs typeface="B Nazanin" panose="00000400000000000000" pitchFamily="2" charset="-78"/>
              </a:rPr>
              <a:t>تدریس دکتر بامدادی </a:t>
            </a:r>
          </a:p>
          <a:p>
            <a:pPr algn="ctr" rtl="1"/>
            <a:r>
              <a:rPr lang="fa-IR" sz="3600" b="1" dirty="0" smtClean="0">
                <a:cs typeface="B Nazanin" panose="00000400000000000000" pitchFamily="2" charset="-78"/>
              </a:rPr>
              <a:t>(مبحث دوم )</a:t>
            </a:r>
          </a:p>
          <a:p>
            <a:pPr algn="ctr" rtl="1"/>
            <a:r>
              <a:rPr lang="fa-IR" sz="3600" b="1" dirty="0" smtClean="0">
                <a:cs typeface="B Nazanin" panose="00000400000000000000" pitchFamily="2" charset="-78"/>
              </a:rPr>
              <a:t>بهار 1399</a:t>
            </a:r>
            <a:endParaRPr lang="en-US" sz="3600" b="1" dirty="0">
              <a:cs typeface="B Nazanin" panose="00000400000000000000" pitchFamily="2" charset="-78"/>
            </a:endParaRPr>
          </a:p>
        </p:txBody>
      </p:sp>
    </p:spTree>
    <p:extLst>
      <p:ext uri="{BB962C8B-B14F-4D97-AF65-F5344CB8AC3E}">
        <p14:creationId xmlns:p14="http://schemas.microsoft.com/office/powerpoint/2010/main" val="114812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000" b="1" dirty="0">
                <a:cs typeface="B Nazanin" panose="00000400000000000000" pitchFamily="2" charset="-78"/>
              </a:rPr>
              <a:t>ادوارتاریخی نثر   فارسی و مختصات آن  ( به کتاب سبک شناسی نثر دکتر شمیسا  هم مراجعه کنید )</a:t>
            </a:r>
            <a:endParaRPr lang="en-US" sz="2000" b="1" dirty="0">
              <a:cs typeface="B Nazanin" panose="00000400000000000000" pitchFamily="2" charset="-78"/>
            </a:endParaRPr>
          </a:p>
        </p:txBody>
      </p:sp>
      <p:sp>
        <p:nvSpPr>
          <p:cNvPr id="3" name="Content Placeholder 2"/>
          <p:cNvSpPr>
            <a:spLocks noGrp="1"/>
          </p:cNvSpPr>
          <p:nvPr>
            <p:ph sz="quarter" idx="13"/>
          </p:nvPr>
        </p:nvSpPr>
        <p:spPr/>
        <p:txBody>
          <a:bodyPr/>
          <a:lstStyle/>
          <a:p>
            <a:pPr algn="r" rtl="1"/>
            <a:r>
              <a:rPr lang="fa-IR" dirty="0" smtClean="0">
                <a:latin typeface="Calibri" panose="020F0502020204030204" pitchFamily="34" charset="0"/>
              </a:rPr>
              <a:t>❶</a:t>
            </a:r>
            <a:r>
              <a:rPr lang="fa-IR" dirty="0" smtClean="0"/>
              <a:t>- </a:t>
            </a:r>
            <a:r>
              <a:rPr lang="fa-IR" dirty="0"/>
              <a:t>دوره اول یا نثر مرسل :  دوره اول نثر فارسی را نثر مرسل می گویند یعنی سخن سر راست و ساده. سخن بدون تکلف و بدون صنایع ادبی که فهم آن ساده باشد. چون نویسندگان این دوره الگویی نداشتند که از آن  پیروی کنند پس  به زبان ساده خود می نوشتند بدون هیچ تکلف و بازی های ادبی و زبانی. درست به لهجه کوچه و بازار و زبان مادری  خود می نوشتند. اما بعد ها برای نویسندگان اعصار بعدی الگو شدند.</a:t>
            </a:r>
          </a:p>
          <a:p>
            <a:pPr algn="r" rtl="1"/>
            <a:r>
              <a:rPr lang="fa-IR" dirty="0"/>
              <a:t> از نظر تاریخی :  دوره حکومت سلسله پادشاهی یعنی سامانیان و غزنویان قلمرو زمانی نصر موصل بوده است. پس تمام کتابهایی که  در این قلمرو  حکومتی نوشته شده است جزو  آثار نثر مرسل باید شمرده شود. خیلی از کتاب ها را شما می ‌توانید بشمارید.  باز هم من موضوعات کتاب های این دوره را طبقه بندی شده برای شما می نویسم :</a:t>
            </a:r>
          </a:p>
        </p:txBody>
      </p:sp>
    </p:spTree>
    <p:extLst>
      <p:ext uri="{BB962C8B-B14F-4D97-AF65-F5344CB8AC3E}">
        <p14:creationId xmlns:p14="http://schemas.microsoft.com/office/powerpoint/2010/main" val="328212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31076"/>
            <a:ext cx="10396882" cy="756745"/>
          </a:xfrm>
        </p:spPr>
        <p:txBody>
          <a:bodyPr>
            <a:normAutofit fontScale="90000"/>
          </a:bodyPr>
          <a:lstStyle/>
          <a:p>
            <a:endParaRPr lang="en-US" dirty="0"/>
          </a:p>
        </p:txBody>
      </p:sp>
      <p:sp>
        <p:nvSpPr>
          <p:cNvPr id="3" name="Content Placeholder 2"/>
          <p:cNvSpPr>
            <a:spLocks noGrp="1"/>
          </p:cNvSpPr>
          <p:nvPr>
            <p:ph sz="quarter" idx="13"/>
          </p:nvPr>
        </p:nvSpPr>
        <p:spPr>
          <a:xfrm>
            <a:off x="685801" y="1417010"/>
            <a:ext cx="10394707" cy="3691018"/>
          </a:xfrm>
        </p:spPr>
        <p:txBody>
          <a:bodyPr>
            <a:normAutofit fontScale="85000" lnSpcReduction="10000"/>
          </a:bodyPr>
          <a:lstStyle/>
          <a:p>
            <a:pPr algn="r" rtl="1"/>
            <a:r>
              <a:rPr lang="fa-IR" dirty="0"/>
              <a:t> الف-  کتاب های علمی :  تمام آثار  ابوعلی سینا (طب ، صیدله  یعنی گیاه شناسی ، منطق و فلسفه) ، الابنیه عن حقایق الادویه، حدود العالم .</a:t>
            </a:r>
          </a:p>
          <a:p>
            <a:pPr algn="r" rtl="1"/>
            <a:endParaRPr lang="fa-IR" dirty="0"/>
          </a:p>
          <a:p>
            <a:pPr algn="r" rtl="1"/>
            <a:r>
              <a:rPr lang="fa-IR" dirty="0"/>
              <a:t>ب-  کتاب های تاریخی:  شاهنامه ابومنصوری،  ترجمه تاریخ طبری ، نامه های ابونصر مشکان ، تاریخ سیستان و... . </a:t>
            </a:r>
          </a:p>
          <a:p>
            <a:pPr algn="r" rtl="1"/>
            <a:endParaRPr lang="fa-IR" dirty="0"/>
          </a:p>
          <a:p>
            <a:pPr algn="r" rtl="1"/>
            <a:r>
              <a:rPr lang="fa-IR" dirty="0"/>
              <a:t>پ -  کتاب های تفسیر:  ترجمه تفسیر طبری،  تفسیر پاک ، بحث الانبیا، قصص الانبیاء و... .</a:t>
            </a:r>
          </a:p>
          <a:p>
            <a:pPr algn="r" rtl="1"/>
            <a:endParaRPr lang="fa-IR" dirty="0"/>
          </a:p>
          <a:p>
            <a:pPr algn="r" rtl="1"/>
            <a:r>
              <a:rPr lang="fa-IR" dirty="0"/>
              <a:t>ت -  کتاب های حکمت و کلام :  کشف المحجوب  ابویعقوب سگزی(این کتاب غیر از کتاب  جلّابی هجویری است) ،  آثار ناصر خسرو. </a:t>
            </a:r>
          </a:p>
          <a:p>
            <a:pPr algn="r" rtl="1"/>
            <a:endParaRPr lang="fa-IR" dirty="0"/>
          </a:p>
          <a:p>
            <a:pPr algn="r" rtl="1"/>
            <a:r>
              <a:rPr lang="fa-IR" dirty="0"/>
              <a:t>ث-   کتاب های عرفانی : نورالعلوم ،  شرح تعرّف ،  کشف المحجوب  جلابی هجویری  و ... .</a:t>
            </a:r>
            <a:endParaRPr lang="en-US" dirty="0"/>
          </a:p>
        </p:txBody>
      </p:sp>
    </p:spTree>
    <p:extLst>
      <p:ext uri="{BB962C8B-B14F-4D97-AF65-F5344CB8AC3E}">
        <p14:creationId xmlns:p14="http://schemas.microsoft.com/office/powerpoint/2010/main" val="45857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591207"/>
          </a:xfrm>
        </p:spPr>
        <p:txBody>
          <a:bodyPr>
            <a:normAutofit/>
          </a:bodyPr>
          <a:lstStyle/>
          <a:p>
            <a:pPr algn="r" rtl="1"/>
            <a:r>
              <a:rPr lang="fa-IR" sz="1600" b="1" dirty="0" smtClean="0">
                <a:cs typeface="B Nazanin" panose="00000400000000000000" pitchFamily="2" charset="-78"/>
              </a:rPr>
              <a:t>چند نکته ی مهم  سبکی : </a:t>
            </a:r>
            <a:endParaRPr lang="en-US" sz="1600" b="1" dirty="0">
              <a:cs typeface="B Nazanin" panose="00000400000000000000" pitchFamily="2" charset="-78"/>
            </a:endParaRPr>
          </a:p>
        </p:txBody>
      </p:sp>
      <p:sp>
        <p:nvSpPr>
          <p:cNvPr id="3" name="Content Placeholder 2"/>
          <p:cNvSpPr>
            <a:spLocks noGrp="1"/>
          </p:cNvSpPr>
          <p:nvPr>
            <p:ph sz="quarter" idx="13"/>
          </p:nvPr>
        </p:nvSpPr>
        <p:spPr>
          <a:xfrm>
            <a:off x="685800" y="1277008"/>
            <a:ext cx="10394707" cy="4097578"/>
          </a:xfrm>
        </p:spPr>
        <p:txBody>
          <a:bodyPr>
            <a:normAutofit fontScale="92500" lnSpcReduction="20000"/>
          </a:bodyPr>
          <a:lstStyle/>
          <a:p>
            <a:pPr algn="just" rtl="1"/>
            <a:r>
              <a:rPr lang="fa-IR" b="1" dirty="0">
                <a:cs typeface="B Nazanin" panose="00000400000000000000" pitchFamily="2" charset="-78"/>
              </a:rPr>
              <a:t>۱- نوشته های این دوره به دلیل نزدیکی به ایران پیش از اسلام ، آکنده است ازلغات،ترکیبات،اشارات و تلمیحات که همگی اشاره به تاریخ، فرهنگ، آداب و رسوم، باورهای دینی ، داستان ها  و ادبیات شفاهی قبل از اسلام دارد</a:t>
            </a:r>
            <a:r>
              <a:rPr lang="fa-IR" b="1" dirty="0" smtClean="0">
                <a:cs typeface="B Nazanin" panose="00000400000000000000" pitchFamily="2" charset="-78"/>
              </a:rPr>
              <a:t>.</a:t>
            </a:r>
            <a:endParaRPr lang="fa-IR" b="1" dirty="0">
              <a:cs typeface="B Nazanin" panose="00000400000000000000" pitchFamily="2" charset="-78"/>
            </a:endParaRPr>
          </a:p>
          <a:p>
            <a:pPr algn="just" rtl="1"/>
            <a:r>
              <a:rPr lang="fa-IR" b="1" dirty="0">
                <a:cs typeface="B Nazanin" panose="00000400000000000000" pitchFamily="2" charset="-78"/>
              </a:rPr>
              <a:t>۲-در این دوره بسامد  لغات فارسی بسیار زیاد است تعداد لغات عربی غیر از اصطلاحات دینی و قرآنی بسیار کم است نویسندگان این دوره اهتمام قابل توجه برای آفریدن اصطلاحات فارسی در مقابل عربی به خرج می دادند به گونه‌ای که تفسیرهای قرآن در این دوره اگر به دقت بررسی شود دقیقاً کار یک فرهنگستان متعهد را ایفا می کرده است و برای بسیاری از اصطلاحات دینی اصطلاحات خوش تراش قابل فهم معین کرده اند</a:t>
            </a:r>
            <a:r>
              <a:rPr lang="fa-IR" b="1" dirty="0" smtClean="0">
                <a:cs typeface="B Nazanin" panose="00000400000000000000" pitchFamily="2" charset="-78"/>
              </a:rPr>
              <a:t>.</a:t>
            </a:r>
            <a:endParaRPr lang="fa-IR" b="1" dirty="0">
              <a:cs typeface="B Nazanin" panose="00000400000000000000" pitchFamily="2" charset="-78"/>
            </a:endParaRPr>
          </a:p>
          <a:p>
            <a:pPr algn="just" rtl="1"/>
            <a:r>
              <a:rPr lang="fa-IR" b="1" dirty="0">
                <a:cs typeface="B Nazanin" panose="00000400000000000000" pitchFamily="2" charset="-78"/>
              </a:rPr>
              <a:t>۳- </a:t>
            </a:r>
            <a:r>
              <a:rPr lang="fa-IR" b="1" dirty="0" smtClean="0">
                <a:cs typeface="B Nazanin" panose="00000400000000000000" pitchFamily="2" charset="-78"/>
              </a:rPr>
              <a:t> در آغاز این دوره آوردن </a:t>
            </a:r>
            <a:r>
              <a:rPr lang="fa-IR" b="1" dirty="0">
                <a:cs typeface="B Nazanin" panose="00000400000000000000" pitchFamily="2" charset="-78"/>
              </a:rPr>
              <a:t>لغات عربی بسیار کم بوده .ضرب المثل عربی کمیاب و نایاب است .شعر عربی بسیار نادر است.اما رفته رفته بر تعداد آن ها افزوده می شود</a:t>
            </a:r>
            <a:r>
              <a:rPr lang="fa-IR" b="1" dirty="0" smtClean="0">
                <a:cs typeface="B Nazanin" panose="00000400000000000000" pitchFamily="2" charset="-78"/>
              </a:rPr>
              <a:t>.</a:t>
            </a:r>
            <a:endParaRPr lang="fa-IR" b="1" dirty="0">
              <a:cs typeface="B Nazanin" panose="00000400000000000000" pitchFamily="2" charset="-78"/>
            </a:endParaRPr>
          </a:p>
          <a:p>
            <a:pPr algn="just" rtl="1"/>
            <a:r>
              <a:rPr lang="fa-IR" b="1" dirty="0">
                <a:cs typeface="B Nazanin" panose="00000400000000000000" pitchFamily="2" charset="-78"/>
              </a:rPr>
              <a:t>۴- فکرنویسندگان این دوره ، اغلب ملایم و دوست دارعقل بوده است و نویسندگان عقل را می ستودندو اما درقرن ششم و دوره های بعد از آن  مخالفت با عقل  و دشنام دادن به فلسفه و فیلسوفان  </a:t>
            </a:r>
            <a:r>
              <a:rPr lang="fa-IR" b="1" dirty="0" smtClean="0">
                <a:cs typeface="B Nazanin" panose="00000400000000000000" pitchFamily="2" charset="-78"/>
              </a:rPr>
              <a:t>باب </a:t>
            </a:r>
            <a:r>
              <a:rPr lang="fa-IR" b="1" dirty="0">
                <a:cs typeface="B Nazanin" panose="00000400000000000000" pitchFamily="2" charset="-78"/>
              </a:rPr>
              <a:t>می </a:t>
            </a:r>
            <a:r>
              <a:rPr lang="fa-IR" b="1" dirty="0" smtClean="0">
                <a:cs typeface="B Nazanin" panose="00000400000000000000" pitchFamily="2" charset="-78"/>
              </a:rPr>
              <a:t>شود.</a:t>
            </a:r>
          </a:p>
          <a:p>
            <a:pPr algn="just" rtl="1"/>
            <a:r>
              <a:rPr lang="fa-IR" b="1" dirty="0" smtClean="0">
                <a:cs typeface="B Nazanin" panose="00000400000000000000" pitchFamily="2" charset="-78"/>
              </a:rPr>
              <a:t>5- نکتۀ بسیار ساده اما مهم این است که نث مرسل همیشه با ایجاز و نثرفنی با اطناب همراه است.</a:t>
            </a:r>
            <a:endParaRPr lang="en-US" b="1" dirty="0">
              <a:cs typeface="B Nazanin" panose="00000400000000000000" pitchFamily="2" charset="-78"/>
            </a:endParaRPr>
          </a:p>
        </p:txBody>
      </p:sp>
    </p:spTree>
    <p:extLst>
      <p:ext uri="{BB962C8B-B14F-4D97-AF65-F5344CB8AC3E}">
        <p14:creationId xmlns:p14="http://schemas.microsoft.com/office/powerpoint/2010/main" val="333751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5310"/>
            <a:ext cx="10396882" cy="236483"/>
          </a:xfrm>
        </p:spPr>
        <p:txBody>
          <a:bodyPr>
            <a:normAutofit fontScale="90000"/>
          </a:bodyPr>
          <a:lstStyle/>
          <a:p>
            <a:pPr algn="r" rtl="1"/>
            <a:endParaRPr lang="en-US" dirty="0"/>
          </a:p>
        </p:txBody>
      </p:sp>
      <p:sp>
        <p:nvSpPr>
          <p:cNvPr id="3" name="Content Placeholder 2"/>
          <p:cNvSpPr>
            <a:spLocks noGrp="1"/>
          </p:cNvSpPr>
          <p:nvPr>
            <p:ph sz="quarter" idx="13"/>
          </p:nvPr>
        </p:nvSpPr>
        <p:spPr>
          <a:xfrm>
            <a:off x="685800" y="756745"/>
            <a:ext cx="10394707" cy="4619295"/>
          </a:xfrm>
        </p:spPr>
        <p:txBody>
          <a:bodyPr>
            <a:normAutofit/>
          </a:bodyPr>
          <a:lstStyle/>
          <a:p>
            <a:pPr algn="r" rtl="1"/>
            <a:r>
              <a:rPr lang="en-US" dirty="0" smtClean="0">
                <a:latin typeface="Calibri" panose="020F0502020204030204" pitchFamily="34" charset="0"/>
              </a:rPr>
              <a:t>❷</a:t>
            </a:r>
            <a:r>
              <a:rPr lang="fa-IR" dirty="0" smtClean="0">
                <a:latin typeface="Calibri" panose="020F0502020204030204" pitchFamily="34" charset="0"/>
              </a:rPr>
              <a:t> - نثر بینابین  </a:t>
            </a:r>
            <a:r>
              <a:rPr lang="fa-IR" dirty="0"/>
              <a:t>همه می دانیم که  تغییر سبک  اتفاقی آنی نیست و چیزی نیست که  در زمان کوتاه اتفاق بیفتد . همراه با گذر زمان و نیازهای جامعه ، پیدایش قالب های جدید و اتفاقات و رویدادها تغییراتی در ثبت ایجاد می شود . این تغییرات بسیار کند است اتفاق می افتد  ولی می‌توان  آن را دید  و افزوده شدن آن را شمرد. این تغییرات  به قدری زیاد می‌شود که باعث  تغییر سبک می شود. همیشه بین  سبک قبلی و سبک جدید  دوره ای وجود دارد که  بخشی از ویژگی های  سبک قبلی  به همراه  قسمتی از مختصات سبک جدید دیده می شود.  به عبارت دیگر هم به سبک قبلی شباهت دارد هم تفاوتهایی با آن دارد  این دوره را  سبک بینابین می‌نامند</a:t>
            </a:r>
            <a:r>
              <a:rPr lang="fa-IR" dirty="0" smtClean="0"/>
              <a:t>.</a:t>
            </a:r>
          </a:p>
          <a:p>
            <a:pPr algn="r" rtl="1"/>
            <a:r>
              <a:rPr lang="fa-IR" dirty="0" smtClean="0"/>
              <a:t>همۀ ما کتاب هایی مثل تاریخ بیهقی و سیاست نامه را خوانده ایم و مختصات نقل و لغت و حوزه ی شمول ادبی آن ها را می شناسیم.در این کتاب ها توصیف اعم از توصیف اشخاص ، مکان ها و اداب و رسوم درباری خیلی دقیق دیده می شود.</a:t>
            </a:r>
          </a:p>
          <a:p>
            <a:pPr algn="r" rtl="1"/>
            <a:r>
              <a:rPr lang="fa-IR" dirty="0" smtClean="0"/>
              <a:t>از زمان نوشته شدن تاریخ بیهقی ،شخصیت راوی – شاهد وارد ادبیات ما می شود. او هم نویسنده است هم شاهد و راوی.</a:t>
            </a:r>
            <a:endParaRPr lang="fa-IR" dirty="0"/>
          </a:p>
          <a:p>
            <a:pPr marL="0" indent="0" algn="r" rtl="1">
              <a:buNone/>
            </a:pPr>
            <a:endParaRPr lang="fa-IR" dirty="0"/>
          </a:p>
        </p:txBody>
      </p:sp>
    </p:spTree>
    <p:extLst>
      <p:ext uri="{BB962C8B-B14F-4D97-AF65-F5344CB8AC3E}">
        <p14:creationId xmlns:p14="http://schemas.microsoft.com/office/powerpoint/2010/main" val="358226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2249"/>
            <a:ext cx="10396882" cy="331076"/>
          </a:xfrm>
        </p:spPr>
        <p:txBody>
          <a:bodyPr>
            <a:normAutofit fontScale="90000"/>
          </a:bodyPr>
          <a:lstStyle/>
          <a:p>
            <a:pPr algn="r" rtl="1"/>
            <a:endParaRPr lang="en-US" dirty="0"/>
          </a:p>
        </p:txBody>
      </p:sp>
      <p:sp>
        <p:nvSpPr>
          <p:cNvPr id="3" name="Content Placeholder 2"/>
          <p:cNvSpPr>
            <a:spLocks noGrp="1"/>
          </p:cNvSpPr>
          <p:nvPr>
            <p:ph sz="quarter" idx="13"/>
          </p:nvPr>
        </p:nvSpPr>
        <p:spPr>
          <a:xfrm>
            <a:off x="685800" y="772510"/>
            <a:ext cx="10394707" cy="4602075"/>
          </a:xfrm>
        </p:spPr>
        <p:txBody>
          <a:bodyPr/>
          <a:lstStyle/>
          <a:p>
            <a:pPr algn="r" rtl="1"/>
            <a:r>
              <a:rPr lang="fa-IR" dirty="0" smtClean="0"/>
              <a:t>مختصات نثر بینابین : </a:t>
            </a:r>
          </a:p>
          <a:p>
            <a:pPr algn="r" rtl="1"/>
            <a:r>
              <a:rPr lang="fa-IR" dirty="0" smtClean="0"/>
              <a:t>1- اطناب </a:t>
            </a:r>
          </a:p>
          <a:p>
            <a:pPr algn="r" rtl="1"/>
            <a:r>
              <a:rPr lang="fa-IR" dirty="0" smtClean="0"/>
              <a:t>2- توصیف </a:t>
            </a:r>
          </a:p>
          <a:p>
            <a:pPr algn="r" rtl="1"/>
            <a:r>
              <a:rPr lang="fa-IR" dirty="0" smtClean="0"/>
              <a:t>3-</a:t>
            </a:r>
            <a:r>
              <a:rPr lang="fa-IR" dirty="0"/>
              <a:t>استشهاد و تمثیل </a:t>
            </a:r>
            <a:endParaRPr lang="fa-IR" dirty="0" smtClean="0"/>
          </a:p>
          <a:p>
            <a:pPr algn="r" rtl="1"/>
            <a:r>
              <a:rPr lang="fa-IR" dirty="0" smtClean="0"/>
              <a:t>4- تقلید از نثر عربی </a:t>
            </a:r>
          </a:p>
          <a:p>
            <a:pPr algn="r" rtl="1"/>
            <a:r>
              <a:rPr lang="fa-IR" dirty="0" smtClean="0"/>
              <a:t>5- حذف </a:t>
            </a:r>
          </a:p>
          <a:p>
            <a:pPr algn="r" rtl="1"/>
            <a:r>
              <a:rPr lang="fa-IR" dirty="0" smtClean="0"/>
              <a:t>6- آمیختن لغات و ترکیبات فارسی و عربی </a:t>
            </a:r>
          </a:p>
          <a:p>
            <a:pPr marL="0" indent="0" algn="r" rtl="1">
              <a:buNone/>
            </a:pPr>
            <a:endParaRPr lang="en-US" dirty="0"/>
          </a:p>
        </p:txBody>
      </p:sp>
    </p:spTree>
    <p:extLst>
      <p:ext uri="{BB962C8B-B14F-4D97-AF65-F5344CB8AC3E}">
        <p14:creationId xmlns:p14="http://schemas.microsoft.com/office/powerpoint/2010/main" val="362235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99547"/>
            <a:ext cx="10396882" cy="488730"/>
          </a:xfrm>
        </p:spPr>
        <p:txBody>
          <a:bodyPr>
            <a:normAutofit/>
          </a:bodyPr>
          <a:lstStyle/>
          <a:p>
            <a:pPr algn="ctr" rtl="1"/>
            <a:r>
              <a:rPr lang="fa-IR" sz="2400" dirty="0"/>
              <a:t>بخش دوم نثر مرسل ، نثر دورۀ سلجوقی </a:t>
            </a:r>
            <a:endParaRPr lang="fa-IR" sz="2400" dirty="0"/>
          </a:p>
        </p:txBody>
      </p:sp>
      <p:sp>
        <p:nvSpPr>
          <p:cNvPr id="3" name="Content Placeholder 2"/>
          <p:cNvSpPr>
            <a:spLocks noGrp="1"/>
          </p:cNvSpPr>
          <p:nvPr>
            <p:ph sz="quarter" idx="13"/>
          </p:nvPr>
        </p:nvSpPr>
        <p:spPr>
          <a:xfrm>
            <a:off x="685801" y="299547"/>
            <a:ext cx="10394707" cy="4950370"/>
          </a:xfrm>
        </p:spPr>
        <p:txBody>
          <a:bodyPr/>
          <a:lstStyle/>
          <a:p>
            <a:pPr algn="r" rtl="1"/>
            <a:endParaRPr lang="fa-IR" dirty="0"/>
          </a:p>
          <a:p>
            <a:pPr algn="r" rtl="1"/>
            <a:r>
              <a:rPr lang="fa-IR" dirty="0" smtClean="0"/>
              <a:t>سلجوقیان امپراتوری بزرگ و قدرتمندی در ایران تشکیل دادند و به مناسبت قدرت و شکوه دربارشان، مدارس باشکوه و بزرگ ایجاد کردند و از هرجای دنیای قدیم که محل دانش بود ، دانشمندان به عنوان استاد و دانش دوستان به عنوان دانشجو به این مدارس سرازیر شدند.نویسندگان بزرگ با قدرت نویسندگی و ذوق های متفاوت و شاعران توانای قرن ششم از هر طرف به دربار وارد شدند. در چنین بازار پرهیجان و فعال که هم چشمی و رقابتی نیز رایج بود ، آثاری ارزشمند در حوزه شعر ، نثر و با موضوعات متنوع پدید آمد. مردم و پیشوایان فکری مردم هم بیکار نبودند . عرفان و عارفان که همواره به عنوان پشتیبان عاطفی و فکری مردم محسوب می شدند ، آثاری پدید می آوردند.چون مخاطبان همه ی این طبقات ، دربار و قدرتمندان بودند ، و جامعه محل تضارب آرا ی طبقات مختلف اندیشمندان بود ، آثار ادبی و علمی به طرز فنی نوشته می شد ونثر دشوارتر می نمود.شاعرانی ظهور کردند که اسم هرکدام در حوزه ای از حوزه های شعر فرمانروایی می کرد .در حوزه ی آذربایجان نظامی سلطان حوزه ی داستان نویسی شمرده می شد.خاقانی با قصاید فنی و تصویری خود شکوه قصیده و غزل را با نام خود گره زده بود.انوری در قصیده مدحی ، جایی برای هنرنمایی کسی باقی نگذاشته بود.</a:t>
            </a:r>
            <a:endParaRPr lang="en-US" dirty="0"/>
          </a:p>
        </p:txBody>
      </p:sp>
    </p:spTree>
    <p:extLst>
      <p:ext uri="{BB962C8B-B14F-4D97-AF65-F5344CB8AC3E}">
        <p14:creationId xmlns:p14="http://schemas.microsoft.com/office/powerpoint/2010/main" val="383145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437147"/>
          </a:xfrm>
        </p:spPr>
        <p:txBody>
          <a:bodyPr>
            <a:normAutofit fontScale="90000"/>
          </a:bodyPr>
          <a:lstStyle/>
          <a:p>
            <a:endParaRPr lang="en-US" dirty="0"/>
          </a:p>
        </p:txBody>
      </p:sp>
      <p:sp>
        <p:nvSpPr>
          <p:cNvPr id="3" name="Content Placeholder 2"/>
          <p:cNvSpPr>
            <a:spLocks noGrp="1"/>
          </p:cNvSpPr>
          <p:nvPr>
            <p:ph sz="quarter" idx="13"/>
          </p:nvPr>
        </p:nvSpPr>
        <p:spPr>
          <a:xfrm>
            <a:off x="685800" y="1267326"/>
            <a:ext cx="10394707" cy="4107259"/>
          </a:xfrm>
        </p:spPr>
        <p:txBody>
          <a:bodyPr/>
          <a:lstStyle/>
          <a:p>
            <a:pPr algn="just" rtl="1"/>
            <a:r>
              <a:rPr lang="fa-IR" dirty="0" smtClean="0"/>
              <a:t>در سرزمین خراسان نیز ادیب صابر، امیر رشید وطواط هم در زمینه شعر هم در حیطه تحقیقات ادبی هنرنمایی می کردند.</a:t>
            </a:r>
          </a:p>
          <a:p>
            <a:pPr algn="just" rtl="1"/>
            <a:r>
              <a:rPr lang="fa-IR" dirty="0" smtClean="0"/>
              <a:t>در چنین میدان پرجنب و جوشی برای اظهار هنر و فضل شاعران به یافتن قافیه های دشوار به لغات و اصطلاحات فنی و باصلابت احتیاج داشتند و برای آراستن کلام شان به زینت های کلام باید به سجع و ابهام یا تشبیهات و استعارات حیرت انگیز روی می آوردند. و همه ی این موارد باعث دشوار شدن نوشته ها شد چه از جنس شعر ، چه از جنس نثر. نثر ها نیز چون برای افراد باسواد یا برای اهل دربار نوشته می شد که نیاز به اظهار فضیلت و ادبی دانی داشتند ، پس نوشته ها زمان تا زمان به سوی دشواری پیش می رفت. یکی از ابزار لازم دربار که در این بحث بسیار مؤثر بود ، حضور منشیان درباری بود که برای خود عالمی داشتند و اصطلاحاتی داشتند ، نثر منشیانه داشتند که پشتوانه ای غنی مثل نوشته های بونصر مشکان و دیگران داشت. در این دوره قدرتمندی دربار و وسعت یافتن ارتباطات دربار با حکومت های اطراف باعث اعتبار یافتن نثر منشیانه و آداب ترسّل شد.</a:t>
            </a:r>
            <a:endParaRPr lang="en-US" dirty="0"/>
          </a:p>
        </p:txBody>
      </p:sp>
    </p:spTree>
    <p:extLst>
      <p:ext uri="{BB962C8B-B14F-4D97-AF65-F5344CB8AC3E}">
        <p14:creationId xmlns:p14="http://schemas.microsoft.com/office/powerpoint/2010/main" val="14880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389021"/>
          </a:xfrm>
        </p:spPr>
        <p:txBody>
          <a:bodyPr>
            <a:normAutofit fontScale="90000"/>
          </a:bodyPr>
          <a:lstStyle/>
          <a:p>
            <a:endParaRPr lang="en-US" dirty="0"/>
          </a:p>
        </p:txBody>
      </p:sp>
      <p:sp>
        <p:nvSpPr>
          <p:cNvPr id="3" name="Content Placeholder 2"/>
          <p:cNvSpPr>
            <a:spLocks noGrp="1"/>
          </p:cNvSpPr>
          <p:nvPr>
            <p:ph sz="quarter" idx="13"/>
          </p:nvPr>
        </p:nvSpPr>
        <p:spPr>
          <a:xfrm>
            <a:off x="685800" y="1299411"/>
            <a:ext cx="10394707" cy="4075175"/>
          </a:xfrm>
        </p:spPr>
        <p:txBody>
          <a:bodyPr/>
          <a:lstStyle/>
          <a:p>
            <a:pPr algn="r" rtl="1"/>
            <a:r>
              <a:rPr lang="fa-IR" dirty="0" smtClean="0"/>
              <a:t> اعتباری که ترسّل و نامه نگاری یافت ، کتاب هایی ارجمند پدید آمد هر کدام از این نام ها بیانگر رواج این فن در آن دوره است : منشآت خاقانی ، منشآت رشید وطواط ، التوسل الی الترسل ، عَتبَه الکتَبَه (برخی غنیه الکتبه هم گفته اند) مکاتیب سنایی .</a:t>
            </a:r>
          </a:p>
          <a:p>
            <a:pPr algn="r" rtl="1"/>
            <a:r>
              <a:rPr lang="fa-IR" dirty="0" smtClean="0"/>
              <a:t> نام بردن هرکدام از آثار ادبی این دوره مثل کلیله و دمنه و مرزبان نامه و کتاب هایی از این دست خود قصه ای درازدامن از داستان فنی شدن نثر برای اهل ادب دارد. در این دوره حتی نویسندگان آثار نثر نیز شیفته ی آهنگ موزون شعر بودند </a:t>
            </a:r>
            <a:r>
              <a:rPr lang="fa-IR" smtClean="0"/>
              <a:t>و هوس </a:t>
            </a:r>
            <a:r>
              <a:rPr lang="fa-IR" dirty="0" smtClean="0"/>
              <a:t>به کاربردن قرینه های کلام در نثر </a:t>
            </a:r>
            <a:r>
              <a:rPr lang="fa-IR" smtClean="0"/>
              <a:t>داشتند .در </a:t>
            </a:r>
            <a:r>
              <a:rPr lang="fa-IR" dirty="0" smtClean="0"/>
              <a:t>نتیجه کلام شان به شعر نزدیک شد و شعر منثور پدید آمد.</a:t>
            </a:r>
          </a:p>
          <a:p>
            <a:pPr algn="r" rtl="1"/>
            <a:r>
              <a:rPr lang="fa-IR" dirty="0" smtClean="0"/>
              <a:t>این هنرنمایی های ادیبانه باعث آماده شدن زمینه برای مقامه نویسی و فن مقامات شد که در فصل ششم بحث خواهیم کرد.</a:t>
            </a:r>
            <a:endParaRPr lang="en-US" dirty="0"/>
          </a:p>
        </p:txBody>
      </p:sp>
    </p:spTree>
    <p:extLst>
      <p:ext uri="{BB962C8B-B14F-4D97-AF65-F5344CB8AC3E}">
        <p14:creationId xmlns:p14="http://schemas.microsoft.com/office/powerpoint/2010/main" val="3906815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185</TotalTime>
  <Words>1333</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 Nazanin</vt:lpstr>
      <vt:lpstr>Calibri</vt:lpstr>
      <vt:lpstr>Impact</vt:lpstr>
      <vt:lpstr>Times New Roman</vt:lpstr>
      <vt:lpstr>Main Event</vt:lpstr>
      <vt:lpstr>PowerPoint Presentation</vt:lpstr>
      <vt:lpstr>ادوارتاریخی نثر   فارسی و مختصات آن  ( به کتاب سبک شناسی نثر دکتر شمیسا  هم مراجعه کنید )</vt:lpstr>
      <vt:lpstr>PowerPoint Presentation</vt:lpstr>
      <vt:lpstr>چند نکته ی مهم  سبکی : </vt:lpstr>
      <vt:lpstr>PowerPoint Presentation</vt:lpstr>
      <vt:lpstr>PowerPoint Presentation</vt:lpstr>
      <vt:lpstr>بخش دوم نثر مرسل ، نثر دورۀ سلجوقی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ادوارتاریخی نثر   فارسی و مختصات آن  ( به کتاب سبک شناسی نثر دکتر شمیسا  هم مراجعه کنید )</dc:title>
  <dc:creator>Bamdadi</dc:creator>
  <cp:lastModifiedBy>Bamdadi</cp:lastModifiedBy>
  <cp:revision>16</cp:revision>
  <dcterms:created xsi:type="dcterms:W3CDTF">2020-04-22T13:39:49Z</dcterms:created>
  <dcterms:modified xsi:type="dcterms:W3CDTF">2020-04-23T15:38:33Z</dcterms:modified>
</cp:coreProperties>
</file>