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12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04D9261-C737-45AF-A37D-66B9456B209C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576D0CE-F0C0-4034-A684-0F41854336C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43517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181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63890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4965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6126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59066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6248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1119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5939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3997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0002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1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7E4CC-A9CD-4B98-BD71-8D9F6FCE45A7}" type="datetimeFigureOut">
              <a:rPr lang="fa-IR" smtClean="0"/>
              <a:t>01/09/1441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6035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/>
          <a:lstStyle/>
          <a:p>
            <a:pPr algn="just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1028" name="Picture 4" descr="C:\Users\Sazgar\Desktop\inde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5990"/>
            <a:ext cx="8856984" cy="5951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11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5-1 روابط همنشینی و جانشینی زبان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رابطۀ همنشینی در تمام سطوح آوایی، صرفی و نحوی زبان حاکم است. </a:t>
            </a:r>
            <a:r>
              <a:rPr lang="fa-IR" dirty="0">
                <a:cs typeface="B Zar" pitchFamily="2" charset="-78"/>
              </a:rPr>
              <a:t>مثلاً </a:t>
            </a:r>
            <a:r>
              <a:rPr lang="fa-IR" dirty="0" smtClean="0">
                <a:cs typeface="B Zar" pitchFamily="2" charset="-78"/>
              </a:rPr>
              <a:t>در سطح </a:t>
            </a:r>
            <a:r>
              <a:rPr lang="fa-IR" dirty="0">
                <a:cs typeface="B Zar" pitchFamily="2" charset="-78"/>
              </a:rPr>
              <a:t>آوایی برای </a:t>
            </a:r>
            <a:r>
              <a:rPr lang="fa-IR" dirty="0" smtClean="0">
                <a:cs typeface="B Zar" pitchFamily="2" charset="-78"/>
              </a:rPr>
              <a:t>واژۀ </a:t>
            </a:r>
            <a:r>
              <a:rPr lang="fa-IR" dirty="0">
                <a:cs typeface="B Zar" pitchFamily="2" charset="-78"/>
              </a:rPr>
              <a:t>«من» از ترکیب صامت (م) + مصوت (-َ) + صامت (ن) و همنشینی آنها ساخته شده است و هرگونه توالی غیرازاین ترکیب منجر به تغییر کلمه می شود</a:t>
            </a:r>
            <a:r>
              <a:rPr lang="fa-IR" dirty="0" smtClean="0">
                <a:cs typeface="B Zar" pitchFamily="2" charset="-78"/>
              </a:rPr>
              <a:t>.</a:t>
            </a:r>
            <a:r>
              <a:rPr lang="fa-IR" sz="2000" dirty="0" smtClean="0">
                <a:cs typeface="B Zar" pitchFamily="2" charset="-78"/>
              </a:rPr>
              <a:t>( برای مطالعه این رابطه در سایر سطوح، به کتاب مراجعه شود)</a:t>
            </a:r>
            <a:endParaRPr lang="fa-IR" sz="2000" dirty="0">
              <a:cs typeface="B Zar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رابطۀ جانشینی نیز رابطه‏ای است که بین تمام عناصر زبانی، اعم از غایب و حاضر حاکم است.</a:t>
            </a:r>
          </a:p>
          <a:p>
            <a:pPr marL="0" indent="0" algn="just">
              <a:buNone/>
            </a:pPr>
            <a:r>
              <a:rPr lang="fa-IR" dirty="0">
                <a:cs typeface="B Zar" pitchFamily="2" charset="-78"/>
              </a:rPr>
              <a:t>در </a:t>
            </a:r>
            <a:r>
              <a:rPr lang="fa-IR" dirty="0" smtClean="0">
                <a:cs typeface="B Zar" pitchFamily="2" charset="-78"/>
              </a:rPr>
              <a:t>همۀ زبان‏ها  </a:t>
            </a:r>
            <a:r>
              <a:rPr lang="fa-IR" dirty="0">
                <a:cs typeface="B Zar" pitchFamily="2" charset="-78"/>
              </a:rPr>
              <a:t>از جمله در زبان فارسی عناصر مختلفی در سطوح گوناگون آوایی، صرفی و نحوی وجود دارند که جانشین یکدیگر </a:t>
            </a:r>
            <a:r>
              <a:rPr lang="fa-IR" dirty="0" smtClean="0">
                <a:cs typeface="B Zar" pitchFamily="2" charset="-78"/>
              </a:rPr>
              <a:t>می‏شوند</a:t>
            </a:r>
            <a:r>
              <a:rPr lang="fa-IR" dirty="0">
                <a:cs typeface="B Zar" pitchFamily="2" charset="-7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5694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12968" cy="56780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a-IR" dirty="0" smtClean="0">
              <a:cs typeface="B Zar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مثلاً </a:t>
            </a:r>
            <a:r>
              <a:rPr lang="fa-IR" dirty="0">
                <a:cs typeface="B Zar" pitchFamily="2" charset="-78"/>
              </a:rPr>
              <a:t>در جمله های زیر با </a:t>
            </a:r>
            <a:r>
              <a:rPr lang="fa-IR" dirty="0" smtClean="0">
                <a:cs typeface="B Zar" pitchFamily="2" charset="-78"/>
              </a:rPr>
              <a:t>جانشین‏سازی </a:t>
            </a:r>
            <a:r>
              <a:rPr lang="fa-IR" dirty="0">
                <a:cs typeface="B Zar" pitchFamily="2" charset="-78"/>
              </a:rPr>
              <a:t>عناصر مختلف که همگی نقش گروه اسمی را ایفا </a:t>
            </a:r>
            <a:r>
              <a:rPr lang="fa-IR" dirty="0" smtClean="0">
                <a:cs typeface="B Zar" pitchFamily="2" charset="-78"/>
              </a:rPr>
              <a:t>می‏کنند</a:t>
            </a:r>
            <a:r>
              <a:rPr lang="fa-IR" dirty="0">
                <a:cs typeface="B Zar" pitchFamily="2" charset="-78"/>
              </a:rPr>
              <a:t>، پیام زبانی ارائه می شود:</a:t>
            </a:r>
          </a:p>
          <a:p>
            <a:pPr marL="0" indent="0" algn="just">
              <a:buNone/>
            </a:pPr>
            <a:r>
              <a:rPr lang="fa-IR" dirty="0">
                <a:cs typeface="B Zar" pitchFamily="2" charset="-78"/>
              </a:rPr>
              <a:t>(1- </a:t>
            </a:r>
            <a:r>
              <a:rPr lang="fa-IR" dirty="0" smtClean="0">
                <a:cs typeface="B Zar" pitchFamily="2" charset="-78"/>
              </a:rPr>
              <a:t>محمدحسین بهجت منظومۀ حیدربابا را سروده‏است. </a:t>
            </a:r>
            <a:r>
              <a:rPr lang="fa-IR" dirty="0">
                <a:cs typeface="B Zar" pitchFamily="2" charset="-78"/>
              </a:rPr>
              <a:t>2- شهریار </a:t>
            </a:r>
            <a:r>
              <a:rPr lang="fa-IR" dirty="0" smtClean="0">
                <a:cs typeface="B Zar" pitchFamily="2" charset="-78"/>
              </a:rPr>
              <a:t>منظومۀ حیدربابا </a:t>
            </a:r>
            <a:r>
              <a:rPr lang="fa-IR" dirty="0">
                <a:cs typeface="B Zar" pitchFamily="2" charset="-78"/>
              </a:rPr>
              <a:t>را سروده‏</a:t>
            </a:r>
            <a:r>
              <a:rPr lang="fa-IR" dirty="0" smtClean="0">
                <a:cs typeface="B Zar" pitchFamily="2" charset="-78"/>
              </a:rPr>
              <a:t>است.3- </a:t>
            </a:r>
            <a:r>
              <a:rPr lang="fa-IR" dirty="0">
                <a:cs typeface="B Zar" pitchFamily="2" charset="-78"/>
              </a:rPr>
              <a:t>او منظومۀ حیدربابا را سروده‏است.) </a:t>
            </a:r>
            <a:endParaRPr lang="fa-IR" dirty="0" smtClean="0">
              <a:cs typeface="B Zar" pitchFamily="2" charset="-78"/>
            </a:endParaRPr>
          </a:p>
          <a:p>
            <a:pPr marL="0" indent="0" algn="just">
              <a:buNone/>
            </a:pPr>
            <a:endParaRPr lang="fa-IR" dirty="0" smtClean="0">
              <a:cs typeface="B Zar" pitchFamily="2" charset="-78"/>
            </a:endParaRPr>
          </a:p>
          <a:p>
            <a:pPr marL="0" indent="0" algn="just">
              <a:buNone/>
            </a:pPr>
            <a:r>
              <a:rPr lang="fa-IR" sz="2400" dirty="0">
                <a:cs typeface="B Zar" pitchFamily="2" charset="-78"/>
              </a:rPr>
              <a:t>رابطه جانشینی عناصر زبانی یکی از راههای  </a:t>
            </a:r>
            <a:r>
              <a:rPr lang="fa-IR" sz="2400" dirty="0" smtClean="0">
                <a:cs typeface="B Zar" pitchFamily="2" charset="-78"/>
              </a:rPr>
              <a:t>مقابلۀ </a:t>
            </a:r>
            <a:r>
              <a:rPr lang="fa-IR" sz="2400" dirty="0">
                <a:cs typeface="B Zar" pitchFamily="2" charset="-78"/>
              </a:rPr>
              <a:t>زبان با محدودیّت </a:t>
            </a:r>
            <a:r>
              <a:rPr lang="fa-IR" sz="2400" dirty="0" smtClean="0">
                <a:cs typeface="B Zar" pitchFamily="2" charset="-78"/>
              </a:rPr>
              <a:t>امکانات </a:t>
            </a:r>
            <a:r>
              <a:rPr lang="fa-IR" sz="2400" dirty="0">
                <a:cs typeface="B Zar" pitchFamily="2" charset="-78"/>
              </a:rPr>
              <a:t>یک بٌعدی (جریان برخط) است. اگر روابط همنشینی و جانشینی وجود نداشت، ارتباط زبانی به تکرار تعدادی از </a:t>
            </a:r>
            <a:r>
              <a:rPr lang="fa-IR" sz="2400" dirty="0" smtClean="0">
                <a:cs typeface="B Zar" pitchFamily="2" charset="-78"/>
              </a:rPr>
              <a:t>جمله‏های </a:t>
            </a:r>
            <a:r>
              <a:rPr lang="fa-IR" sz="2400" dirty="0">
                <a:cs typeface="B Zar" pitchFamily="2" charset="-78"/>
              </a:rPr>
              <a:t>«</a:t>
            </a:r>
            <a:r>
              <a:rPr lang="fa-IR" sz="2400" dirty="0" smtClean="0">
                <a:cs typeface="B Zar" pitchFamily="2" charset="-78"/>
              </a:rPr>
              <a:t>پیش‏ساخته</a:t>
            </a:r>
            <a:r>
              <a:rPr lang="fa-IR" sz="2400" dirty="0">
                <a:cs typeface="B Zar" pitchFamily="2" charset="-78"/>
              </a:rPr>
              <a:t>» محدود می شد و چون ذهن انسان از لحاظ </a:t>
            </a:r>
            <a:r>
              <a:rPr lang="fa-IR" sz="2400" dirty="0" smtClean="0">
                <a:cs typeface="B Zar" pitchFamily="2" charset="-78"/>
              </a:rPr>
              <a:t>زیست‏شناختی نمی‏توانست </a:t>
            </a:r>
            <a:r>
              <a:rPr lang="fa-IR" sz="2400" dirty="0">
                <a:cs typeface="B Zar" pitchFamily="2" charset="-78"/>
              </a:rPr>
              <a:t>هزاران هزار جمله را برحسب موقعیّتهای مختلف عیناً در ذهن بگنجاند، رفع نیازهای ارتباطی متنوّع موجود در جوامع انسانی در موقعیّتهای تازه و نا </a:t>
            </a:r>
            <a:r>
              <a:rPr lang="fa-IR" sz="2400" dirty="0" smtClean="0">
                <a:cs typeface="B Zar" pitchFamily="2" charset="-78"/>
              </a:rPr>
              <a:t>آشنا </a:t>
            </a:r>
            <a:r>
              <a:rPr lang="fa-IR" sz="2400" dirty="0">
                <a:cs typeface="B Zar" pitchFamily="2" charset="-78"/>
              </a:rPr>
              <a:t>با مشکل روبه رو می شد.</a:t>
            </a:r>
          </a:p>
          <a:p>
            <a:pPr marL="0" indent="0" algn="just">
              <a:buNone/>
            </a:pP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027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6-1 طرح‏مندی زبان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منظور از این عنوان و ویژگیِ زبانی آن است که زبان دارای قواعدی منسجم در ساختهای آوایی، صرفی و نحوی است و اگر این گونه نبود، بشر قادر به ذخیرۀ جملات نامحدودِ متشکل از هزاران ترکیب آوایی و واژگانی در ذهن خود نبود. در سایۀ این طرح‏مندی زبان شبکه‏ای است از عناصر و روابط که بر روی هم نظام زبان را به وجود می‏آورند. این ویژگی به منزلۀ قالبهای ریخته‏گریِ کارگاه ذهن در ساحۀ کاربرد زبان است که الفاظ را در قالبهای معین می‏ریزد و از آشفتگی مصون می‏ماند.</a:t>
            </a: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206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7-1 عدم وابستگی به زمان و مکان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زبان‏های انسانی محدود در حصار زمان و مکان نیستند از آن حیث که صورت‏های ملموسِ تفکّر انتزاعی بشر هستند که می‏توانند عناصر مکان و زمان را از نسلی به نسل دیگر و از اقلیمی به اقلیم دیگر درنوردند و این اصل باعث شده که زبان به عنوان یک عامل اصلیِ ایجاد تمدّن بشری با انتقال تجربیات بین نسل‏ها و حفظ تاریخ تلقّی گردد و در سایۀ همین ویژگی، قرآن که معجزه‏ای از سنخ زبان است هدایت مردم در تمام قرون و اعصار و امکنه را میسّر می‏سازد.  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لازم به ذکر است که گونۀ مکتوب زبان در گذشته از این حیث نقش موثّری نسبت به گونۀ ملفوظ آن ایفا نموده‏است.</a:t>
            </a: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9142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8-1 خلاقیت زبانی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زبان‏های </a:t>
            </a:r>
            <a:r>
              <a:rPr lang="fa-IR" dirty="0">
                <a:cs typeface="B Zar" pitchFamily="2" charset="-78"/>
              </a:rPr>
              <a:t>انسانی برخلاف </a:t>
            </a:r>
            <a:r>
              <a:rPr lang="fa-IR" dirty="0" smtClean="0">
                <a:cs typeface="B Zar" pitchFamily="2" charset="-78"/>
              </a:rPr>
              <a:t>نظام‏های </a:t>
            </a:r>
            <a:r>
              <a:rPr lang="fa-IR" dirty="0">
                <a:cs typeface="B Zar" pitchFamily="2" charset="-78"/>
              </a:rPr>
              <a:t>ارتباطی دارای این ویژگی </a:t>
            </a:r>
            <a:r>
              <a:rPr lang="fa-IR" dirty="0" smtClean="0">
                <a:cs typeface="B Zar" pitchFamily="2" charset="-78"/>
              </a:rPr>
              <a:t>هستند که </a:t>
            </a:r>
            <a:r>
              <a:rPr lang="fa-IR" dirty="0">
                <a:cs typeface="B Zar" pitchFamily="2" charset="-78"/>
              </a:rPr>
              <a:t>انسان را قادر </a:t>
            </a:r>
            <a:r>
              <a:rPr lang="fa-IR" dirty="0" smtClean="0">
                <a:cs typeface="B Zar" pitchFamily="2" charset="-78"/>
              </a:rPr>
              <a:t>می‏سازند </a:t>
            </a:r>
            <a:r>
              <a:rPr lang="fa-IR" dirty="0">
                <a:cs typeface="B Zar" pitchFamily="2" charset="-78"/>
              </a:rPr>
              <a:t>برای تولید و درک </a:t>
            </a:r>
            <a:r>
              <a:rPr lang="fa-IR" dirty="0" smtClean="0">
                <a:cs typeface="B Zar" pitchFamily="2" charset="-78"/>
              </a:rPr>
              <a:t>پیام‏های </a:t>
            </a:r>
            <a:r>
              <a:rPr lang="fa-IR" dirty="0">
                <a:cs typeface="B Zar" pitchFamily="2" charset="-78"/>
              </a:rPr>
              <a:t>نامحدود در </a:t>
            </a:r>
            <a:r>
              <a:rPr lang="fa-IR" dirty="0" smtClean="0">
                <a:cs typeface="B Zar" pitchFamily="2" charset="-78"/>
              </a:rPr>
              <a:t>موقعیّت‏های </a:t>
            </a:r>
            <a:r>
              <a:rPr lang="fa-IR" dirty="0">
                <a:cs typeface="B Zar" pitchFamily="2" charset="-78"/>
              </a:rPr>
              <a:t>مختلف زمانی، مکانی و روابط و شرایط اجتماعی متفاوت از قوای نامحدود برخوردار باشد. این توان نامحدود را به اصطلاح «خلاقیّت» می نامیم. </a:t>
            </a:r>
            <a:r>
              <a:rPr lang="fa-IR" smtClean="0">
                <a:cs typeface="B Zar" pitchFamily="2" charset="-78"/>
              </a:rPr>
              <a:t>این خلاقیّت متاثّر از طرح‏مندی زبان است و همین اصل سبب خلق آثار هنری با خمیرمایۀ زبان می‏گردد و زبان را با ساحت ادبیات پیوند می‏دهد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25370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9-1 نقش‏های زبانی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در عرصۀ حیات بشری زبان به مدد وجوه و خصائص ماهیتی که ذکر شد، ایفاگر نقش‏های متنوّعی است و بار عمده‏ای از روابط اجتماعی، خلق آثار هنری و ... را بر دوش دارد. مهمترین این نقش‏ها عبارتند از:</a:t>
            </a:r>
          </a:p>
          <a:p>
            <a:pPr marL="0" indent="0" algn="just">
              <a:buNone/>
            </a:pPr>
            <a:r>
              <a:rPr lang="fa-IR" b="1" dirty="0" smtClean="0">
                <a:solidFill>
                  <a:srgbClr val="00B050"/>
                </a:solidFill>
                <a:cs typeface="B Zar" pitchFamily="2" charset="-78"/>
              </a:rPr>
              <a:t>الف) نقش ارتباطی</a:t>
            </a:r>
            <a:r>
              <a:rPr lang="fa-IR" dirty="0" smtClean="0">
                <a:solidFill>
                  <a:srgbClr val="00B050"/>
                </a:solidFill>
                <a:cs typeface="B Zar" pitchFamily="2" charset="-78"/>
              </a:rPr>
              <a:t>:</a:t>
            </a:r>
            <a:r>
              <a:rPr lang="fa-IR" dirty="0" smtClean="0">
                <a:cs typeface="B Zar" pitchFamily="2" charset="-78"/>
              </a:rPr>
              <a:t> ایجاد ارتباط بین انسان‏ها اساسی‏ترین نقش زبان است و اجتماعی بودن حیات بشر اهمیّت این نقش را بسیار برجسته‏تر می‏سازد چنان که اکثر رسانه‏ها با ابزار زبان ایفای نقش می‏نمایند و تعاملات بین‏المللی، آموزش و پرورش، و سایر ارکان تمدن بشری بر پایۀ زبان شکل می‏گیرند و استحکام می‏یابند.</a:t>
            </a:r>
            <a:endParaRPr lang="fa-IR" dirty="0" smtClean="0">
              <a:solidFill>
                <a:srgbClr val="00B050"/>
              </a:solidFill>
              <a:cs typeface="B Zar" pitchFamily="2" charset="-78"/>
            </a:endParaRPr>
          </a:p>
          <a:p>
            <a:pPr marL="0" indent="0" algn="just">
              <a:buNone/>
            </a:pP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512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976664"/>
          </a:xfrm>
        </p:spPr>
        <p:txBody>
          <a:bodyPr/>
          <a:lstStyle/>
          <a:p>
            <a:pPr marL="0" indent="0" algn="just">
              <a:buNone/>
            </a:pPr>
            <a:r>
              <a:rPr lang="fa-IR" b="1" dirty="0" smtClean="0">
                <a:solidFill>
                  <a:srgbClr val="00B050"/>
                </a:solidFill>
                <a:cs typeface="B Zar" pitchFamily="2" charset="-78"/>
              </a:rPr>
              <a:t>ب) تکیه‏گاه اندیشه: </a:t>
            </a:r>
            <a:r>
              <a:rPr lang="fa-IR" dirty="0" smtClean="0">
                <a:cs typeface="B Zar" pitchFamily="2" charset="-78"/>
              </a:rPr>
              <a:t>فعالیتهای ذهنی انسان در قالب زبان انجام می‏گیرد و به نظر اندیشمندان اساساً زبان است که اندیشه‏ورزی را به بشر می‏آموزد. تفاوت‏های فردی دانش‏آموزان از مهمترین مستندات در اثبات تاثّر اندیشه از زبان است از آن حیث که دانش‏آموزانی که به دلایل خانوادگی در زبان گفتاری مشکل دارند، اغلب در تفکر منطقی نیز دچار اشکال می‏شوند.</a:t>
            </a:r>
          </a:p>
          <a:p>
            <a:pPr marL="0" indent="0" algn="just">
              <a:buNone/>
            </a:pPr>
            <a:r>
              <a:rPr lang="fa-IR" b="1" dirty="0" smtClean="0">
                <a:solidFill>
                  <a:srgbClr val="00B050"/>
                </a:solidFill>
                <a:cs typeface="B Zar" pitchFamily="2" charset="-78"/>
              </a:rPr>
              <a:t>ج) نقش عاطفی: </a:t>
            </a:r>
            <a:r>
              <a:rPr lang="fa-IR" dirty="0" smtClean="0">
                <a:solidFill>
                  <a:srgbClr val="00B050"/>
                </a:solidFill>
                <a:cs typeface="B Zar" pitchFamily="2" charset="-78"/>
              </a:rPr>
              <a:t> </a:t>
            </a:r>
            <a:r>
              <a:rPr lang="fa-IR" dirty="0" smtClean="0">
                <a:cs typeface="B Zar" pitchFamily="2" charset="-78"/>
              </a:rPr>
              <a:t>زبان علاوه بر ایفای نقش ارتباطی به عنوان رسالت اصلی و تسهیل اندیشه‏ورزی، ایفاگر نقش عاطفی است و بشر از زبان برای بیان حالات درونی و احساسات عاطفی خویش از آن بهره می‏برد. خلق اشعارو نگاشته‏هایی که هیچ مخاطبی ندارند و برای دل خود نویسنده هستند بیانگر این نقش زبان هستند.</a:t>
            </a:r>
            <a:endParaRPr lang="fa-IR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4934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just">
              <a:buNone/>
            </a:pPr>
            <a:r>
              <a:rPr lang="fa-IR" b="1" dirty="0" smtClean="0">
                <a:solidFill>
                  <a:srgbClr val="00B050"/>
                </a:solidFill>
                <a:cs typeface="B Zar" pitchFamily="2" charset="-78"/>
              </a:rPr>
              <a:t>د) نقش هنری: </a:t>
            </a:r>
            <a:r>
              <a:rPr lang="fa-IR" dirty="0" smtClean="0">
                <a:cs typeface="B Zar" pitchFamily="2" charset="-78"/>
              </a:rPr>
              <a:t>زبانی که به طرزی بی‏پیرایه برای ارتباط به کار می‏رود، هنگامی که در جهت ترغیب حس زیبایی شناختی جنبۀ هنری پیدا می‏کند، و به وادیِ ادبیات راه می‏یابد، نقش هنری خود با خلق آثار هنری به مدد تخیّل را متجلّی می‏سازد و آثار هنری بزرگ با محوریت زبان، گواه این ادّعاست.</a:t>
            </a:r>
            <a:endParaRPr lang="fa-IR" b="1" dirty="0">
              <a:solidFill>
                <a:srgbClr val="00B050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4982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10-1 گونه‏های زبانی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b="1" dirty="0" smtClean="0">
                <a:solidFill>
                  <a:srgbClr val="00B050"/>
                </a:solidFill>
                <a:cs typeface="B Zar" pitchFamily="2" charset="-78"/>
              </a:rPr>
              <a:t>الف) گونه‏های شخصی و گویشی (گویش زمانی، جغرافیایی و اجتماعی)</a:t>
            </a:r>
          </a:p>
          <a:p>
            <a:pPr marL="0" indent="0" algn="just">
              <a:buNone/>
            </a:pPr>
            <a:r>
              <a:rPr lang="fa-IR" dirty="0">
                <a:cs typeface="B Zar" pitchFamily="2" charset="-78"/>
              </a:rPr>
              <a:t>گونه </a:t>
            </a:r>
            <a:r>
              <a:rPr lang="fa-IR" dirty="0" smtClean="0">
                <a:cs typeface="B Zar" pitchFamily="2" charset="-78"/>
              </a:rPr>
              <a:t>هایی هستند </a:t>
            </a:r>
            <a:r>
              <a:rPr lang="fa-IR" dirty="0">
                <a:cs typeface="B Zar" pitchFamily="2" charset="-78"/>
              </a:rPr>
              <a:t>که برای گوینده ثابت و غیرقابل </a:t>
            </a:r>
            <a:r>
              <a:rPr lang="fa-IR" dirty="0" smtClean="0">
                <a:cs typeface="B Zar" pitchFamily="2" charset="-78"/>
              </a:rPr>
              <a:t>تغییر هستند </a:t>
            </a:r>
            <a:r>
              <a:rPr lang="fa-IR" dirty="0">
                <a:cs typeface="B Zar" pitchFamily="2" charset="-78"/>
              </a:rPr>
              <a:t>و با عوض شدن شرایط کاربردی تغییر </a:t>
            </a:r>
            <a:r>
              <a:rPr lang="fa-IR" dirty="0" smtClean="0">
                <a:cs typeface="B Zar" pitchFamily="2" charset="-78"/>
              </a:rPr>
              <a:t>نمی‏کنند.</a:t>
            </a:r>
          </a:p>
          <a:p>
            <a:pPr marL="0" indent="0" algn="just">
              <a:buNone/>
            </a:pPr>
            <a:r>
              <a:rPr lang="fa-IR" b="1" dirty="0" smtClean="0">
                <a:solidFill>
                  <a:srgbClr val="00B050"/>
                </a:solidFill>
                <a:cs typeface="B Zar" pitchFamily="2" charset="-78"/>
              </a:rPr>
              <a:t>ب) گونه‏های کاربردی (سیاقی، سبکی و رسانه‏ای)</a:t>
            </a:r>
          </a:p>
          <a:p>
            <a:pPr marL="0" indent="0">
              <a:buNone/>
            </a:pPr>
            <a:r>
              <a:rPr lang="fa-IR" dirty="0" smtClean="0">
                <a:cs typeface="B Zar" pitchFamily="2" charset="-78"/>
              </a:rPr>
              <a:t>گونه‏هایی هستند </a:t>
            </a:r>
            <a:r>
              <a:rPr lang="fa-IR" dirty="0">
                <a:cs typeface="B Zar" pitchFamily="2" charset="-78"/>
              </a:rPr>
              <a:t>که برای متکلّم ثابت نیستند و با تغییر شرایط کاربردی </a:t>
            </a:r>
            <a:r>
              <a:rPr lang="fa-IR" dirty="0" smtClean="0">
                <a:cs typeface="B Zar" pitchFamily="2" charset="-78"/>
              </a:rPr>
              <a:t>گویندگان </a:t>
            </a:r>
            <a:r>
              <a:rPr lang="fa-IR" dirty="0">
                <a:cs typeface="B Zar" pitchFamily="2" charset="-78"/>
              </a:rPr>
              <a:t>به انتصاب جدیدی از گونه ها دست </a:t>
            </a:r>
            <a:r>
              <a:rPr lang="fa-IR" dirty="0" smtClean="0">
                <a:cs typeface="B Zar" pitchFamily="2" charset="-78"/>
              </a:rPr>
              <a:t> می‏زنند</a:t>
            </a:r>
            <a:r>
              <a:rPr lang="fa-IR" dirty="0">
                <a:cs typeface="B Zar" pitchFamily="2" charset="-78"/>
              </a:rPr>
              <a:t>. </a:t>
            </a:r>
            <a:endParaRPr lang="fa-IR" dirty="0" smtClean="0">
              <a:cs typeface="B Zar" pitchFamily="2" charset="-78"/>
            </a:endParaRPr>
          </a:p>
          <a:p>
            <a:pPr marL="0" indent="0">
              <a:buNone/>
            </a:pPr>
            <a:r>
              <a:rPr lang="fa-IR" dirty="0" smtClean="0">
                <a:solidFill>
                  <a:srgbClr val="FF0000"/>
                </a:solidFill>
                <a:cs typeface="B Zar" pitchFamily="2" charset="-78"/>
              </a:rPr>
              <a:t>(مطالعه خصائص و وجوه تمایز و اشتراک گونه‏ها با مراجعه به صفحات 18-20 منبع معرفی شده مورد انتظار است) </a:t>
            </a:r>
            <a:endParaRPr lang="fa-IR" dirty="0">
              <a:solidFill>
                <a:srgbClr val="FF0000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6293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10-1 علوم زبانی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پدیدۀ </a:t>
            </a:r>
            <a:r>
              <a:rPr lang="fa-IR" sz="2800" dirty="0">
                <a:cs typeface="B Zar" pitchFamily="2" charset="-78"/>
              </a:rPr>
              <a:t>زبان را </a:t>
            </a:r>
            <a:r>
              <a:rPr lang="fa-IR" sz="2800" dirty="0" smtClean="0">
                <a:cs typeface="B Zar" pitchFamily="2" charset="-78"/>
              </a:rPr>
              <a:t>می‏توان </a:t>
            </a:r>
            <a:r>
              <a:rPr lang="fa-IR" sz="2800" dirty="0">
                <a:cs typeface="B Zar" pitchFamily="2" charset="-78"/>
              </a:rPr>
              <a:t>از دو زاویه مورد مطالعه و بررسی قرارداد.</a:t>
            </a:r>
          </a:p>
          <a:p>
            <a:pPr marL="0" indent="0" algn="just">
              <a:buNone/>
            </a:pPr>
            <a:r>
              <a:rPr lang="fa-IR" sz="2800" dirty="0">
                <a:cs typeface="B Zar" pitchFamily="2" charset="-78"/>
              </a:rPr>
              <a:t> اگر هدف از </a:t>
            </a:r>
            <a:r>
              <a:rPr lang="fa-IR" sz="2800" dirty="0" smtClean="0">
                <a:cs typeface="B Zar" pitchFamily="2" charset="-78"/>
              </a:rPr>
              <a:t>مطالعۀ </a:t>
            </a:r>
            <a:r>
              <a:rPr lang="fa-IR" sz="2800" dirty="0">
                <a:cs typeface="B Zar" pitchFamily="2" charset="-78"/>
              </a:rPr>
              <a:t>علمی زبان، کشف روابط درونی حاکم بر آن و </a:t>
            </a:r>
            <a:r>
              <a:rPr lang="fa-IR" sz="2800" dirty="0" smtClean="0">
                <a:cs typeface="B Zar" pitchFamily="2" charset="-78"/>
              </a:rPr>
              <a:t>مطالعۀ </a:t>
            </a:r>
            <a:r>
              <a:rPr lang="fa-IR" sz="2800" dirty="0">
                <a:cs typeface="B Zar" pitchFamily="2" charset="-78"/>
              </a:rPr>
              <a:t>چگونگی ساخت و کار آن باشد، به آن </a:t>
            </a:r>
            <a:r>
              <a:rPr lang="fa-IR" sz="2800" dirty="0" smtClean="0">
                <a:cs typeface="B Zar" pitchFamily="2" charset="-78"/>
              </a:rPr>
              <a:t>زبان‏شاسی </a:t>
            </a:r>
            <a:r>
              <a:rPr lang="fa-IR" sz="2800" dirty="0">
                <a:cs typeface="B Zar" pitchFamily="2" charset="-78"/>
              </a:rPr>
              <a:t>توصیفی گفته </a:t>
            </a:r>
            <a:r>
              <a:rPr lang="fa-IR" sz="2800" dirty="0" smtClean="0">
                <a:cs typeface="B Zar" pitchFamily="2" charset="-78"/>
              </a:rPr>
              <a:t>می‏شود</a:t>
            </a:r>
            <a:r>
              <a:rPr lang="fa-IR" sz="2800" dirty="0">
                <a:cs typeface="B Zar" pitchFamily="2" charset="-78"/>
              </a:rPr>
              <a:t>. از این منظر زبانشناسان در </a:t>
            </a:r>
            <a:r>
              <a:rPr lang="fa-IR" sz="2800" dirty="0" smtClean="0">
                <a:cs typeface="B Zar" pitchFamily="2" charset="-78"/>
              </a:rPr>
              <a:t>حوزه‏های </a:t>
            </a:r>
            <a:r>
              <a:rPr lang="fa-IR" sz="2800" dirty="0">
                <a:cs typeface="B Zar" pitchFamily="2" charset="-78"/>
              </a:rPr>
              <a:t>آواشناسی، </a:t>
            </a:r>
            <a:r>
              <a:rPr lang="fa-IR" sz="2800" dirty="0" smtClean="0">
                <a:cs typeface="B Zar" pitchFamily="2" charset="-78"/>
              </a:rPr>
              <a:t>واژه‏شناسی</a:t>
            </a:r>
            <a:r>
              <a:rPr lang="fa-IR" sz="2800" dirty="0">
                <a:cs typeface="B Zar" pitchFamily="2" charset="-78"/>
              </a:rPr>
              <a:t>، </a:t>
            </a:r>
            <a:r>
              <a:rPr lang="fa-IR" sz="2800" dirty="0" smtClean="0">
                <a:cs typeface="B Zar" pitchFamily="2" charset="-78"/>
              </a:rPr>
              <a:t>نحو، </a:t>
            </a:r>
            <a:r>
              <a:rPr lang="fa-IR" sz="2800" dirty="0">
                <a:cs typeface="B Zar" pitchFamily="2" charset="-78"/>
              </a:rPr>
              <a:t>معناشناسی، منظورشناسی و </a:t>
            </a:r>
            <a:r>
              <a:rPr lang="fa-IR" sz="2800" dirty="0" smtClean="0">
                <a:cs typeface="B Zar" pitchFamily="2" charset="-78"/>
              </a:rPr>
              <a:t>سخن$کاوی </a:t>
            </a:r>
            <a:r>
              <a:rPr lang="fa-IR" sz="2800" dirty="0">
                <a:cs typeface="B Zar" pitchFamily="2" charset="-78"/>
              </a:rPr>
              <a:t>به </a:t>
            </a:r>
            <a:r>
              <a:rPr lang="fa-IR" sz="2800" dirty="0" smtClean="0">
                <a:cs typeface="B Zar" pitchFamily="2" charset="-78"/>
              </a:rPr>
              <a:t>مطالعۀ </a:t>
            </a:r>
            <a:r>
              <a:rPr lang="fa-IR" sz="2800" dirty="0">
                <a:cs typeface="B Zar" pitchFamily="2" charset="-78"/>
              </a:rPr>
              <a:t>زبان انسان یا یک زبان خاصّ (مثل فارسی) </a:t>
            </a:r>
            <a:r>
              <a:rPr lang="fa-IR" sz="2800" dirty="0" smtClean="0">
                <a:cs typeface="B Zar" pitchFamily="2" charset="-78"/>
              </a:rPr>
              <a:t>می‏پردازند امّا </a:t>
            </a:r>
            <a:r>
              <a:rPr lang="fa-IR" sz="2800" dirty="0">
                <a:cs typeface="B Zar" pitchFamily="2" charset="-78"/>
              </a:rPr>
              <a:t>علم زبانشناسی مانند هرعلم دیگری از دستاوردهای علوم دیگر بهره جسته و خود نیز متقابلاً در </a:t>
            </a:r>
            <a:r>
              <a:rPr lang="fa-IR" sz="2800" dirty="0" smtClean="0">
                <a:cs typeface="B Zar" pitchFamily="2" charset="-78"/>
              </a:rPr>
              <a:t>رشته‏های </a:t>
            </a:r>
            <a:r>
              <a:rPr lang="fa-IR" sz="2800" dirty="0">
                <a:cs typeface="B Zar" pitchFamily="2" charset="-78"/>
              </a:rPr>
              <a:t>گوناگون </a:t>
            </a:r>
            <a:r>
              <a:rPr lang="fa-IR" sz="2800" dirty="0" smtClean="0">
                <a:cs typeface="B Zar" pitchFamily="2" charset="-78"/>
              </a:rPr>
              <a:t>کارکرد </a:t>
            </a:r>
            <a:r>
              <a:rPr lang="fa-IR" sz="2800" dirty="0">
                <a:cs typeface="B Zar" pitchFamily="2" charset="-78"/>
              </a:rPr>
              <a:t>پیداکرده است. از میان علوم میان </a:t>
            </a:r>
            <a:r>
              <a:rPr lang="fa-IR" sz="2800" dirty="0" smtClean="0">
                <a:cs typeface="B Zar" pitchFamily="2" charset="-78"/>
              </a:rPr>
              <a:t>رشته‏ای </a:t>
            </a:r>
            <a:r>
              <a:rPr lang="fa-IR" sz="2800" dirty="0">
                <a:cs typeface="B Zar" pitchFamily="2" charset="-78"/>
              </a:rPr>
              <a:t>که از پیوند زبانشناسی و علوم دیگر به وجود </a:t>
            </a:r>
            <a:r>
              <a:rPr lang="fa-IR" sz="2800" dirty="0" smtClean="0">
                <a:cs typeface="B Zar" pitchFamily="2" charset="-78"/>
              </a:rPr>
              <a:t>آمده‏اند</a:t>
            </a:r>
            <a:r>
              <a:rPr lang="fa-IR" sz="2800" dirty="0">
                <a:cs typeface="B Zar" pitchFamily="2" charset="-78"/>
              </a:rPr>
              <a:t>، </a:t>
            </a:r>
            <a:r>
              <a:rPr lang="fa-IR" sz="2800" dirty="0" smtClean="0">
                <a:cs typeface="B Zar" pitchFamily="2" charset="-78"/>
              </a:rPr>
              <a:t>می‏توان </a:t>
            </a:r>
            <a:r>
              <a:rPr lang="fa-IR" sz="2800" dirty="0">
                <a:cs typeface="B Zar" pitchFamily="2" charset="-78"/>
              </a:rPr>
              <a:t>به روانشناسی زبان، </a:t>
            </a:r>
            <a:r>
              <a:rPr lang="fa-IR" sz="2800" dirty="0" smtClean="0">
                <a:cs typeface="B Zar" pitchFamily="2" charset="-78"/>
              </a:rPr>
              <a:t>جامعه‏شناسی </a:t>
            </a:r>
            <a:r>
              <a:rPr lang="fa-IR" sz="2800" dirty="0">
                <a:cs typeface="B Zar" pitchFamily="2" charset="-78"/>
              </a:rPr>
              <a:t>زبان، </a:t>
            </a:r>
            <a:r>
              <a:rPr lang="fa-IR" sz="2800" dirty="0" smtClean="0">
                <a:cs typeface="B Zar" pitchFamily="2" charset="-78"/>
              </a:rPr>
              <a:t>عصب‏شناسی </a:t>
            </a:r>
            <a:r>
              <a:rPr lang="fa-IR" sz="2800" dirty="0">
                <a:cs typeface="B Zar" pitchFamily="2" charset="-78"/>
              </a:rPr>
              <a:t>زبان و زبانشناسی آموزشی اشاره کرد.</a:t>
            </a:r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28501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504" y="2132856"/>
            <a:ext cx="8928992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نـــام درس: </a:t>
            </a:r>
            <a:r>
              <a:rPr lang="fa-IR" sz="4000" b="1" dirty="0" smtClean="0">
                <a:cs typeface="B Zar" pitchFamily="2" charset="-78"/>
              </a:rPr>
              <a:t>آموزش زبان فارسی 1</a:t>
            </a:r>
          </a:p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شماره جلسه: </a:t>
            </a:r>
            <a:r>
              <a:rPr lang="fa-IR" sz="4000" b="1" dirty="0" smtClean="0">
                <a:cs typeface="B Zar" pitchFamily="2" charset="-78"/>
              </a:rPr>
              <a:t>1</a:t>
            </a:r>
          </a:p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نیــــم سال: </a:t>
            </a:r>
            <a:r>
              <a:rPr lang="fa-IR" sz="4000" b="1" dirty="0" smtClean="0">
                <a:cs typeface="B Zar" pitchFamily="2" charset="-78"/>
              </a:rPr>
              <a:t>دوم 1398/99</a:t>
            </a:r>
          </a:p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گـــــــروه: </a:t>
            </a:r>
            <a:r>
              <a:rPr lang="fa-IR" sz="4000" b="1" dirty="0" smtClean="0">
                <a:cs typeface="B Zar" pitchFamily="2" charset="-78"/>
              </a:rPr>
              <a:t>زبان و ادبیات فارسی دانشگاه پردیـــــس علامّه امینی آذربایجان شـرقی</a:t>
            </a:r>
          </a:p>
          <a:p>
            <a:pPr marL="0" indent="0">
              <a:buNone/>
            </a:pPr>
            <a:endParaRPr lang="fa-IR" sz="2800" b="1" dirty="0" smtClean="0">
              <a:cs typeface="B Zar" pitchFamily="2" charset="-78"/>
            </a:endParaRPr>
          </a:p>
          <a:p>
            <a:pPr marL="0" indent="0" algn="ctr">
              <a:buNone/>
            </a:pPr>
            <a:r>
              <a:rPr lang="fa-IR" sz="2400" b="1" dirty="0" smtClean="0">
                <a:solidFill>
                  <a:srgbClr val="00B050"/>
                </a:solidFill>
                <a:cs typeface="B Zar" pitchFamily="2" charset="-78"/>
              </a:rPr>
              <a:t>نام مدرس: </a:t>
            </a:r>
            <a:r>
              <a:rPr lang="fa-IR" sz="2400" b="1" dirty="0" smtClean="0">
                <a:cs typeface="B Zar" pitchFamily="2" charset="-78"/>
              </a:rPr>
              <a:t>دادرس محمدی</a:t>
            </a:r>
            <a:endParaRPr lang="fa-IR" sz="2400" b="1" dirty="0">
              <a:cs typeface="B Zar" pitchFamily="2" charset="-78"/>
            </a:endParaRPr>
          </a:p>
        </p:txBody>
      </p:sp>
      <p:pic>
        <p:nvPicPr>
          <p:cNvPr id="2051" name="Picture 3" descr="C:\Users\Sazgar\Desktop\آرم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412"/>
            <a:ext cx="1676400" cy="198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67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8000" b="1" dirty="0" smtClean="0">
                <a:solidFill>
                  <a:srgbClr val="7030A0"/>
                </a:solidFill>
                <a:latin typeface="IranNastaliq" pitchFamily="18" charset="0"/>
                <a:cs typeface="IranNastaliq" pitchFamily="18" charset="0"/>
              </a:rPr>
              <a:t>با آرزوی توفیق و تندرستی و برای دانشجویان عزیز،</a:t>
            </a:r>
          </a:p>
          <a:p>
            <a:pPr marL="0" indent="0" algn="ctr">
              <a:buNone/>
            </a:pPr>
            <a:endParaRPr lang="fa-IR" sz="8000" b="1" dirty="0">
              <a:solidFill>
                <a:srgbClr val="7030A0"/>
              </a:solidFill>
              <a:latin typeface="IranNastaliq" pitchFamily="18" charset="0"/>
              <a:cs typeface="IranNastaliq" pitchFamily="18" charset="0"/>
            </a:endParaRPr>
          </a:p>
          <a:p>
            <a:pPr marL="0" indent="0" algn="ctr">
              <a:buNone/>
            </a:pPr>
            <a:r>
              <a:rPr lang="fa-IR" sz="8000" b="1" dirty="0" smtClean="0">
                <a:solidFill>
                  <a:srgbClr val="7030A0"/>
                </a:solidFill>
                <a:latin typeface="IranNastaliq" pitchFamily="18" charset="0"/>
                <a:cs typeface="IranNastaliq" pitchFamily="18" charset="0"/>
              </a:rPr>
              <a:t>دادرس محمدی</a:t>
            </a:r>
            <a:endParaRPr lang="fa-IR" sz="8000" b="1" dirty="0">
              <a:solidFill>
                <a:srgbClr val="7030A0"/>
              </a:solidFill>
              <a:latin typeface="IranNastaliq" pitchFamily="18" charset="0"/>
              <a:cs typeface="IranNastaliq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277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fa-IR" sz="8800" b="1" dirty="0" smtClean="0">
                <a:solidFill>
                  <a:schemeClr val="accent1"/>
                </a:solidFill>
                <a:latin typeface="Arabic Typesetting" pitchFamily="66" charset="-78"/>
                <a:cs typeface="Arabic Typesetting" pitchFamily="66" charset="-78"/>
              </a:rPr>
              <a:t>«مَا الانْسانُ لَوْ لا الِلّسانُ اِلاّ صُـورَةٌ مُمَثـَّلَةٌ، اَوْ بَهيمَةٌ مُهْمَلَةٌ!» </a:t>
            </a:r>
          </a:p>
          <a:p>
            <a:pPr marL="0" indent="0" algn="ctr">
              <a:buNone/>
            </a:pPr>
            <a:r>
              <a:rPr lang="fa-IR" sz="4400" b="1" dirty="0" smtClean="0">
                <a:cs typeface="B Zar" pitchFamily="2" charset="-78"/>
              </a:rPr>
              <a:t>اگر زبان نبود، انسان چه بود؟ چيزى جز يك مجسّمه يا حيوان رها شده در بيابان!</a:t>
            </a:r>
          </a:p>
          <a:p>
            <a:pPr marL="0" indent="0">
              <a:buNone/>
            </a:pPr>
            <a:r>
              <a:rPr lang="fa-IR" sz="4400" b="1" dirty="0" smtClean="0">
                <a:cs typeface="B Zar" pitchFamily="2" charset="-78"/>
              </a:rPr>
              <a:t>                     </a:t>
            </a:r>
            <a:r>
              <a:rPr lang="fa-IR" sz="2800" b="1" dirty="0" smtClean="0">
                <a:solidFill>
                  <a:srgbClr val="00B050"/>
                </a:solidFill>
                <a:cs typeface="B Zar" pitchFamily="2" charset="-78"/>
              </a:rPr>
              <a:t>حضرت علی (ع)</a:t>
            </a:r>
          </a:p>
        </p:txBody>
      </p:sp>
    </p:spTree>
    <p:extLst>
      <p:ext uri="{BB962C8B-B14F-4D97-AF65-F5344CB8AC3E}">
        <p14:creationId xmlns:p14="http://schemas.microsoft.com/office/powerpoint/2010/main" val="252614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728192"/>
          </a:xfrm>
        </p:spPr>
        <p:txBody>
          <a:bodyPr>
            <a:noAutofit/>
          </a:bodyPr>
          <a:lstStyle/>
          <a:p>
            <a:r>
              <a:rPr lang="fa-IR" sz="6000" b="1" dirty="0" smtClean="0">
                <a:solidFill>
                  <a:schemeClr val="accent2"/>
                </a:solidFill>
                <a:cs typeface="2  Davat" pitchFamily="2" charset="-78"/>
              </a:rPr>
              <a:t>ویژگی‏ها و نقش‏های عمومی و گونه‏های زبان‏های انسانی</a:t>
            </a:r>
            <a:endParaRPr lang="fa-IR" sz="6000" b="1" dirty="0">
              <a:solidFill>
                <a:schemeClr val="accent2"/>
              </a:solidFill>
              <a:cs typeface="2  Davat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2484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a-IR" sz="3600" dirty="0" smtClean="0">
                <a:solidFill>
                  <a:srgbClr val="7030A0"/>
                </a:solidFill>
                <a:cs typeface="B Zar" pitchFamily="2" charset="-78"/>
              </a:rPr>
              <a:t>زبانهای متعدد انسانی علی‏رغم وجوه تمایز، از حیث برخی از ویژگیها و نقش‏هایی که ایفا می‏کنند، همسان و همانند هستند و در این جلسه، بر اساس فصل اول کتاب روش تدریس زبان فارسی دکتر بهمن زندی، پس از بحث در مورد تمایز زبان و قوه نطق، به ذکر و تشریح این خصائص و نقشهای مشترک می‏پردازیم. و در پایان به تشریح گونه‏های زبان ذیل دو دستۀ شخص، گویشی و کاربردی می‏پردازیم.</a:t>
            </a:r>
            <a:endParaRPr lang="fa-IR" sz="3600" dirty="0">
              <a:solidFill>
                <a:srgbClr val="7030A0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937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000" b="1" dirty="0" smtClean="0">
                <a:solidFill>
                  <a:srgbClr val="C00000"/>
                </a:solidFill>
                <a:cs typeface="B Zar" pitchFamily="2" charset="-78"/>
              </a:rPr>
              <a:t>1-1 قوۀ نطق و زبان</a:t>
            </a:r>
            <a:endParaRPr lang="fa-IR" sz="60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3600" dirty="0" smtClean="0">
                <a:cs typeface="B Zar" pitchFamily="2" charset="-78"/>
              </a:rPr>
              <a:t>نطق به واقع قوۀ بیان هست که به برکت وجود این ودیعه در نهاد انسان، او بدون توجه به اصل وراثت ، در هر جامعه‏ای که قرار بگیرد، زبان آن جامعه را فرا میگیرد و قوه نطق خود را در به شکل‏های مختلف زبان (گفتاری و نوشتاری) نمودار می‏سازد. بنابرای قوّه نطق ویژگی مشترک همه انسان‏هاست و تبلور این قوه در قالب زبان‏های مختلف بشری (حدود چهار تا پنج هزار زبان ) صورت می‏گیرد.</a:t>
            </a:r>
            <a:endParaRPr lang="fa-IR" sz="36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482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000" b="1" dirty="0" smtClean="0">
                <a:solidFill>
                  <a:srgbClr val="C00000"/>
                </a:solidFill>
                <a:cs typeface="B Zar" pitchFamily="2" charset="-78"/>
              </a:rPr>
              <a:t>2-1 استفاده از نشانه</a:t>
            </a:r>
            <a:endParaRPr lang="fa-IR" sz="60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نشانه: عبارت است از چیزی که بر چیز دیگری غیر از نفس خود دلالت نماید. مثال؛ دلالتِ علامت مقابل بر خطر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استفاده از مجموعه‏ای از نشانه‏ها، هم در گونۀ ملفوظ و هم در گونۀ مکتوب زبان امری اجتناب‏ناپذیر است و این نشانه‏ها عیناً با آن چیزی که نمایندگی‏اش را عهده‏دار هستند منطبق نیستند و طرفین ارتباط را از خود فراتر می‏برند لذا ارتباط زبانی به واقع نشانه‏سازی و استفاده از نشانه‏هاست که «نشانگی» نامیده می‏شود. نشانگی از دیدگاه دیوید اسلس واقعیتی تجزیه‏ناپذیر و متشکّل از سه بُعد زیر است: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1</a:t>
            </a:r>
            <a:r>
              <a:rPr lang="fa-IR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Zar" pitchFamily="2" charset="-78"/>
              </a:rPr>
              <a:t>)واضع (فرستنده و گیرنده)          2) مصداق           3) نشانه</a:t>
            </a:r>
            <a:endParaRPr lang="fa-IR" dirty="0">
              <a:solidFill>
                <a:schemeClr val="tx2">
                  <a:lumMod val="60000"/>
                  <a:lumOff val="40000"/>
                </a:schemeClr>
              </a:solidFill>
              <a:cs typeface="B Zar" pitchFamily="2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165971"/>
            <a:ext cx="678934" cy="542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254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انواع نشانه‏های معمول در حیات بشری 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dirty="0" smtClean="0">
                <a:cs typeface="B Zar" pitchFamily="2" charset="-78"/>
              </a:rPr>
              <a:t>الف) نشانۀ تصویری: نشانه‏ای است مبتنی بر شباهت عینی و تقلیدی بین صورت و مفهوم. مثال؛ دلالت تصویر مقابل بر گیاهِ  گل </a:t>
            </a:r>
          </a:p>
          <a:p>
            <a:pPr marL="0" indent="0">
              <a:buNone/>
            </a:pPr>
            <a:r>
              <a:rPr lang="fa-IR" dirty="0" smtClean="0">
                <a:cs typeface="B Zar" pitchFamily="2" charset="-78"/>
              </a:rPr>
              <a:t>ب)  نشانۀ طبیعی یا عقلی: نشانۀ مبتنی بر رابطۀ ذاتیِ همجواری یا تماس بین صورت و مفهوم است. </a:t>
            </a:r>
          </a:p>
          <a:p>
            <a:pPr marL="0" indent="0">
              <a:buNone/>
            </a:pPr>
            <a:r>
              <a:rPr lang="fa-IR" dirty="0" smtClean="0">
                <a:cs typeface="B Zar" pitchFamily="2" charset="-78"/>
              </a:rPr>
              <a:t>مثال؛ دلالتِ ردّ پای انسان بر گذر او از یک محل  </a:t>
            </a:r>
          </a:p>
          <a:p>
            <a:pPr marL="0" indent="0">
              <a:buNone/>
            </a:pPr>
            <a:r>
              <a:rPr lang="fa-IR" dirty="0" smtClean="0">
                <a:cs typeface="B Zar" pitchFamily="2" charset="-78"/>
              </a:rPr>
              <a:t>ج) نشانۀ وضعی: این نوع نشانه مبتنی بر رابطۀ قراردایِ مجاورت و پیوستگی است بین صورت و مفهوم.</a:t>
            </a:r>
          </a:p>
          <a:p>
            <a:pPr marL="0" indent="0">
              <a:buNone/>
            </a:pPr>
            <a:r>
              <a:rPr lang="fa-IR" dirty="0" smtClean="0">
                <a:cs typeface="B Zar" pitchFamily="2" charset="-78"/>
              </a:rPr>
              <a:t>مثال: دلالتِ لفظِ «اسب» بر حیوان اسب</a:t>
            </a:r>
          </a:p>
          <a:p>
            <a:pPr marL="0" indent="0">
              <a:buNone/>
            </a:pPr>
            <a:r>
              <a:rPr lang="fa-IR" dirty="0" smtClean="0">
                <a:cs typeface="B Zar" pitchFamily="2" charset="-78"/>
              </a:rPr>
              <a:t>دلالت نشانه‏های تصویری و طبیعی تقریباً در تمام جوامع زبانی یکسان، ولی دلالت نشانه‏های وضعی متفاوت از هم‏دیگر است.</a:t>
            </a:r>
            <a:endParaRPr lang="fa-IR" dirty="0">
              <a:cs typeface="B Zar" pitchFamily="2" charset="-7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6"/>
            <a:ext cx="653603" cy="64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870" y="3356992"/>
            <a:ext cx="11525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75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3-1  قراردادی بودن نشانه‏های زبانی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 منظور این است که بین صورت و معنای عناصر زبانی ارتباطی وجود ندارد و رابطۀ موجود بین عناصر زبانی و معانی آن‏ها کاملاً قراردادی است و بر همین اصل است که معانی و الفاظ واژه‏‏ها نمی‏توانند بدون آگاهیِ فرد بر قراردادِ حاکم میان آنها، او را بر همدیگر رهنمون شوند.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مزیّت قراردادی بودن نشانه‏های زبانی این است که به جهت افزایش انعطاف‏پذیری و کارآیی زبان در سایۀ این اصل، زبان، همگام با نیاز‏های جوامع متحول می‏شود و عدم محدودیت ایجاد نشانه با واژه‏سازی، به غنای زبان و رفع نیاز‏های ارتباطی منجر می‏شود.</a:t>
            </a:r>
          </a:p>
          <a:p>
            <a:pPr marL="0" indent="0">
              <a:buNone/>
            </a:pP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602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4-1 جریان بر خط مستقیم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عناصر زبانی از جزء تا کل در هر دو گونۀ ملفوظ و مکتوب مانند حلقه‏های متوالی یک زنجیر در پیِ هم می‏آیند و جریان زبان را بر خط مستقیم زمان یا مکان می‏نمایانند و انسان هم در جایگاه مولد و فرستنده (گوینده یا خواننده) با ادای مرتب و پی‏در‏پیِ آنها، منظور خود را یا به صورت ملفوظ می‏گوید و یا به صورت مکتوب می‏نگارد و هم در جایگاه گیرنده (شنونده یا خواننده) به همین ترتیب و با طیّ خط مستقیم زمن یا مکان مفهوم را دریافت و ادراک می‏کند. 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اصطلاحاتی مثل «رشتۀ کلام» یا «زنجیرۀ سخن» بر مبنای همین ویژگی زبان خلق شده‏اند.</a:t>
            </a: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800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2030</Words>
  <Application>Microsoft Office PowerPoint</Application>
  <PresentationFormat>On-screen Show (4:3)</PresentationFormat>
  <Paragraphs>64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ویژگی‏ها و نقش‏های عمومی و گونه‏های زبان‏های انسانی</vt:lpstr>
      <vt:lpstr>1-1 قوۀ نطق و زبان</vt:lpstr>
      <vt:lpstr>2-1 استفاده از نشانه</vt:lpstr>
      <vt:lpstr>انواع نشانه‏های معمول در حیات بشری </vt:lpstr>
      <vt:lpstr>3-1  قراردادی بودن نشانه‏های زبانی</vt:lpstr>
      <vt:lpstr>4-1 جریان بر خط مستقیم</vt:lpstr>
      <vt:lpstr>5-1 روابط همنشینی و جانشینی زبان</vt:lpstr>
      <vt:lpstr>PowerPoint Presentation</vt:lpstr>
      <vt:lpstr>6-1 طرح‏مندی زبان</vt:lpstr>
      <vt:lpstr>7-1 عدم وابستگی به زمان و مکان</vt:lpstr>
      <vt:lpstr>8-1 خلاقیت زبانی</vt:lpstr>
      <vt:lpstr>9-1 نقش‏های زبانی</vt:lpstr>
      <vt:lpstr>PowerPoint Presentation</vt:lpstr>
      <vt:lpstr>PowerPoint Presentation</vt:lpstr>
      <vt:lpstr>10-1 گونه‏های زبانی</vt:lpstr>
      <vt:lpstr>10-1 علوم زبانی</vt:lpstr>
      <vt:lpstr>PowerPoint Presentation</vt:lpstr>
    </vt:vector>
  </TitlesOfParts>
  <Company>MRT www.Win2Farsi.com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MRT Pack 30 DVDs</dc:creator>
  <cp:lastModifiedBy>MRT Pack 30 DVDs</cp:lastModifiedBy>
  <cp:revision>25</cp:revision>
  <dcterms:created xsi:type="dcterms:W3CDTF">2020-04-23T08:24:07Z</dcterms:created>
  <dcterms:modified xsi:type="dcterms:W3CDTF">2020-04-23T17:37:08Z</dcterms:modified>
</cp:coreProperties>
</file>