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ppt/notesSlides/notesSlide201.xml" ContentType="application/vnd.openxmlformats-officedocument.presentationml.notesSlide+xml"/>
  <Override PartName="/ppt/notesSlides/notesSlide202.xml" ContentType="application/vnd.openxmlformats-officedocument.presentationml.notesSlide+xml"/>
  <Override PartName="/ppt/notesSlides/notesSlide203.xml" ContentType="application/vnd.openxmlformats-officedocument.presentationml.notesSlide+xml"/>
  <Override PartName="/ppt/notesSlides/notesSlide204.xml" ContentType="application/vnd.openxmlformats-officedocument.presentationml.notesSlide+xml"/>
  <Override PartName="/ppt/notesSlides/notesSlide205.xml" ContentType="application/vnd.openxmlformats-officedocument.presentationml.notesSlide+xml"/>
  <Override PartName="/ppt/notesSlides/notesSlide206.xml" ContentType="application/vnd.openxmlformats-officedocument.presentationml.notesSlide+xml"/>
  <Override PartName="/ppt/notesSlides/notesSlide20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0"/>
  </p:notesMasterIdLst>
  <p:handoutMasterIdLst>
    <p:handoutMasterId r:id="rId211"/>
  </p:handoutMasterIdLst>
  <p:sldIdLst>
    <p:sldId id="378"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479" r:id="rId26"/>
    <p:sldId id="379" r:id="rId27"/>
    <p:sldId id="353" r:id="rId28"/>
    <p:sldId id="354" r:id="rId29"/>
    <p:sldId id="380" r:id="rId30"/>
    <p:sldId id="355" r:id="rId31"/>
    <p:sldId id="356" r:id="rId32"/>
    <p:sldId id="381" r:id="rId33"/>
    <p:sldId id="382" r:id="rId34"/>
    <p:sldId id="383" r:id="rId35"/>
    <p:sldId id="357" r:id="rId36"/>
    <p:sldId id="358" r:id="rId37"/>
    <p:sldId id="359" r:id="rId38"/>
    <p:sldId id="360" r:id="rId39"/>
    <p:sldId id="361" r:id="rId40"/>
    <p:sldId id="362" r:id="rId41"/>
    <p:sldId id="384" r:id="rId42"/>
    <p:sldId id="363" r:id="rId43"/>
    <p:sldId id="385" r:id="rId44"/>
    <p:sldId id="364" r:id="rId45"/>
    <p:sldId id="365" r:id="rId46"/>
    <p:sldId id="386" r:id="rId47"/>
    <p:sldId id="366" r:id="rId48"/>
    <p:sldId id="387" r:id="rId49"/>
    <p:sldId id="367" r:id="rId50"/>
    <p:sldId id="368" r:id="rId51"/>
    <p:sldId id="388" r:id="rId52"/>
    <p:sldId id="369" r:id="rId53"/>
    <p:sldId id="389" r:id="rId54"/>
    <p:sldId id="370" r:id="rId55"/>
    <p:sldId id="371" r:id="rId56"/>
    <p:sldId id="390" r:id="rId57"/>
    <p:sldId id="372" r:id="rId58"/>
    <p:sldId id="391" r:id="rId59"/>
    <p:sldId id="373" r:id="rId60"/>
    <p:sldId id="374" r:id="rId61"/>
    <p:sldId id="375" r:id="rId62"/>
    <p:sldId id="376" r:id="rId63"/>
    <p:sldId id="377" r:id="rId64"/>
    <p:sldId id="393" r:id="rId65"/>
    <p:sldId id="394" r:id="rId66"/>
    <p:sldId id="395" r:id="rId67"/>
    <p:sldId id="396" r:id="rId68"/>
    <p:sldId id="397" r:id="rId69"/>
    <p:sldId id="398" r:id="rId70"/>
    <p:sldId id="399" r:id="rId71"/>
    <p:sldId id="400" r:id="rId72"/>
    <p:sldId id="401" r:id="rId73"/>
    <p:sldId id="402" r:id="rId74"/>
    <p:sldId id="403" r:id="rId75"/>
    <p:sldId id="404" r:id="rId76"/>
    <p:sldId id="405" r:id="rId77"/>
    <p:sldId id="406" r:id="rId78"/>
    <p:sldId id="407" r:id="rId79"/>
    <p:sldId id="409" r:id="rId80"/>
    <p:sldId id="412" r:id="rId81"/>
    <p:sldId id="413" r:id="rId82"/>
    <p:sldId id="415" r:id="rId83"/>
    <p:sldId id="416" r:id="rId84"/>
    <p:sldId id="417" r:id="rId85"/>
    <p:sldId id="418" r:id="rId86"/>
    <p:sldId id="419" r:id="rId87"/>
    <p:sldId id="420" r:id="rId88"/>
    <p:sldId id="421" r:id="rId89"/>
    <p:sldId id="422" r:id="rId90"/>
    <p:sldId id="423" r:id="rId91"/>
    <p:sldId id="424" r:id="rId92"/>
    <p:sldId id="426" r:id="rId93"/>
    <p:sldId id="427" r:id="rId94"/>
    <p:sldId id="428" r:id="rId95"/>
    <p:sldId id="429" r:id="rId96"/>
    <p:sldId id="430" r:id="rId97"/>
    <p:sldId id="431" r:id="rId98"/>
    <p:sldId id="432" r:id="rId99"/>
    <p:sldId id="433" r:id="rId100"/>
    <p:sldId id="434" r:id="rId101"/>
    <p:sldId id="435" r:id="rId102"/>
    <p:sldId id="436" r:id="rId103"/>
    <p:sldId id="437" r:id="rId104"/>
    <p:sldId id="438" r:id="rId105"/>
    <p:sldId id="442" r:id="rId106"/>
    <p:sldId id="443" r:id="rId107"/>
    <p:sldId id="444" r:id="rId108"/>
    <p:sldId id="445" r:id="rId109"/>
    <p:sldId id="446" r:id="rId110"/>
    <p:sldId id="448" r:id="rId111"/>
    <p:sldId id="449" r:id="rId112"/>
    <p:sldId id="451" r:id="rId113"/>
    <p:sldId id="453" r:id="rId114"/>
    <p:sldId id="454" r:id="rId115"/>
    <p:sldId id="455" r:id="rId116"/>
    <p:sldId id="456" r:id="rId117"/>
    <p:sldId id="457" r:id="rId118"/>
    <p:sldId id="458" r:id="rId119"/>
    <p:sldId id="459" r:id="rId120"/>
    <p:sldId id="460" r:id="rId121"/>
    <p:sldId id="461" r:id="rId122"/>
    <p:sldId id="462" r:id="rId123"/>
    <p:sldId id="463" r:id="rId124"/>
    <p:sldId id="464" r:id="rId125"/>
    <p:sldId id="465" r:id="rId126"/>
    <p:sldId id="466" r:id="rId127"/>
    <p:sldId id="467" r:id="rId128"/>
    <p:sldId id="329" r:id="rId129"/>
    <p:sldId id="392" r:id="rId130"/>
    <p:sldId id="258" r:id="rId131"/>
    <p:sldId id="259" r:id="rId132"/>
    <p:sldId id="260" r:id="rId133"/>
    <p:sldId id="411" r:id="rId134"/>
    <p:sldId id="468" r:id="rId135"/>
    <p:sldId id="262" r:id="rId136"/>
    <p:sldId id="263" r:id="rId137"/>
    <p:sldId id="264" r:id="rId138"/>
    <p:sldId id="265" r:id="rId139"/>
    <p:sldId id="266" r:id="rId140"/>
    <p:sldId id="267" r:id="rId141"/>
    <p:sldId id="268" r:id="rId142"/>
    <p:sldId id="269" r:id="rId143"/>
    <p:sldId id="270" r:id="rId144"/>
    <p:sldId id="271" r:id="rId145"/>
    <p:sldId id="272" r:id="rId146"/>
    <p:sldId id="273" r:id="rId147"/>
    <p:sldId id="274" r:id="rId148"/>
    <p:sldId id="275" r:id="rId149"/>
    <p:sldId id="276" r:id="rId150"/>
    <p:sldId id="277" r:id="rId151"/>
    <p:sldId id="278" r:id="rId152"/>
    <p:sldId id="279" r:id="rId153"/>
    <p:sldId id="280" r:id="rId154"/>
    <p:sldId id="281" r:id="rId155"/>
    <p:sldId id="282" r:id="rId156"/>
    <p:sldId id="283" r:id="rId157"/>
    <p:sldId id="284" r:id="rId158"/>
    <p:sldId id="285" r:id="rId159"/>
    <p:sldId id="286" r:id="rId160"/>
    <p:sldId id="287" r:id="rId161"/>
    <p:sldId id="288" r:id="rId162"/>
    <p:sldId id="289" r:id="rId163"/>
    <p:sldId id="290" r:id="rId164"/>
    <p:sldId id="291" r:id="rId165"/>
    <p:sldId id="292" r:id="rId166"/>
    <p:sldId id="293" r:id="rId167"/>
    <p:sldId id="294" r:id="rId168"/>
    <p:sldId id="295" r:id="rId169"/>
    <p:sldId id="296" r:id="rId170"/>
    <p:sldId id="297" r:id="rId171"/>
    <p:sldId id="298" r:id="rId172"/>
    <p:sldId id="299" r:id="rId173"/>
    <p:sldId id="300" r:id="rId174"/>
    <p:sldId id="301" r:id="rId175"/>
    <p:sldId id="469" r:id="rId176"/>
    <p:sldId id="302" r:id="rId177"/>
    <p:sldId id="303" r:id="rId178"/>
    <p:sldId id="304" r:id="rId179"/>
    <p:sldId id="305" r:id="rId180"/>
    <p:sldId id="306" r:id="rId181"/>
    <p:sldId id="307" r:id="rId182"/>
    <p:sldId id="308" r:id="rId183"/>
    <p:sldId id="309" r:id="rId184"/>
    <p:sldId id="310" r:id="rId185"/>
    <p:sldId id="311" r:id="rId186"/>
    <p:sldId id="312" r:id="rId187"/>
    <p:sldId id="313" r:id="rId188"/>
    <p:sldId id="314" r:id="rId189"/>
    <p:sldId id="315" r:id="rId190"/>
    <p:sldId id="316" r:id="rId191"/>
    <p:sldId id="470" r:id="rId192"/>
    <p:sldId id="471" r:id="rId193"/>
    <p:sldId id="472" r:id="rId194"/>
    <p:sldId id="473" r:id="rId195"/>
    <p:sldId id="474" r:id="rId196"/>
    <p:sldId id="475" r:id="rId197"/>
    <p:sldId id="476" r:id="rId198"/>
    <p:sldId id="477" r:id="rId199"/>
    <p:sldId id="318" r:id="rId200"/>
    <p:sldId id="319" r:id="rId201"/>
    <p:sldId id="320" r:id="rId202"/>
    <p:sldId id="321" r:id="rId203"/>
    <p:sldId id="322" r:id="rId204"/>
    <p:sldId id="323" r:id="rId205"/>
    <p:sldId id="325" r:id="rId206"/>
    <p:sldId id="326" r:id="rId207"/>
    <p:sldId id="327" r:id="rId208"/>
    <p:sldId id="328" r:id="rId209"/>
  </p:sldIdLst>
  <p:sldSz cx="9144000" cy="6858000" type="screen4x3"/>
  <p:notesSz cx="6858000" cy="9144000"/>
  <p:defaultTextStyle>
    <a:defPPr>
      <a:defRPr lang="fa-IR"/>
    </a:defPPr>
    <a:lvl1pPr algn="l" rtl="0" fontAlgn="base">
      <a:spcBef>
        <a:spcPct val="0"/>
      </a:spcBef>
      <a:spcAft>
        <a:spcPct val="0"/>
      </a:spcAft>
      <a:defRPr sz="4000" kern="1200">
        <a:solidFill>
          <a:schemeClr val="tx1"/>
        </a:solidFill>
        <a:latin typeface="Arial" charset="0"/>
        <a:ea typeface="+mn-ea"/>
        <a:cs typeface="Arial" charset="0"/>
      </a:defRPr>
    </a:lvl1pPr>
    <a:lvl2pPr marL="457200" algn="l" rtl="0" fontAlgn="base">
      <a:spcBef>
        <a:spcPct val="0"/>
      </a:spcBef>
      <a:spcAft>
        <a:spcPct val="0"/>
      </a:spcAft>
      <a:defRPr sz="4000" kern="1200">
        <a:solidFill>
          <a:schemeClr val="tx1"/>
        </a:solidFill>
        <a:latin typeface="Arial" charset="0"/>
        <a:ea typeface="+mn-ea"/>
        <a:cs typeface="Arial" charset="0"/>
      </a:defRPr>
    </a:lvl2pPr>
    <a:lvl3pPr marL="914400" algn="l" rtl="0" fontAlgn="base">
      <a:spcBef>
        <a:spcPct val="0"/>
      </a:spcBef>
      <a:spcAft>
        <a:spcPct val="0"/>
      </a:spcAft>
      <a:defRPr sz="4000" kern="1200">
        <a:solidFill>
          <a:schemeClr val="tx1"/>
        </a:solidFill>
        <a:latin typeface="Arial" charset="0"/>
        <a:ea typeface="+mn-ea"/>
        <a:cs typeface="Arial" charset="0"/>
      </a:defRPr>
    </a:lvl3pPr>
    <a:lvl4pPr marL="1371600" algn="l" rtl="0" fontAlgn="base">
      <a:spcBef>
        <a:spcPct val="0"/>
      </a:spcBef>
      <a:spcAft>
        <a:spcPct val="0"/>
      </a:spcAft>
      <a:defRPr sz="4000" kern="1200">
        <a:solidFill>
          <a:schemeClr val="tx1"/>
        </a:solidFill>
        <a:latin typeface="Arial" charset="0"/>
        <a:ea typeface="+mn-ea"/>
        <a:cs typeface="Arial" charset="0"/>
      </a:defRPr>
    </a:lvl4pPr>
    <a:lvl5pPr marL="1828800" algn="l" rtl="0" fontAlgn="base">
      <a:spcBef>
        <a:spcPct val="0"/>
      </a:spcBef>
      <a:spcAft>
        <a:spcPct val="0"/>
      </a:spcAft>
      <a:defRPr sz="4000" kern="1200">
        <a:solidFill>
          <a:schemeClr val="tx1"/>
        </a:solidFill>
        <a:latin typeface="Arial" charset="0"/>
        <a:ea typeface="+mn-ea"/>
        <a:cs typeface="Arial" charset="0"/>
      </a:defRPr>
    </a:lvl5pPr>
    <a:lvl6pPr marL="2286000" algn="l" defTabSz="914400" rtl="0" eaLnBrk="1" latinLnBrk="0" hangingPunct="1">
      <a:defRPr sz="4000" kern="1200">
        <a:solidFill>
          <a:schemeClr val="tx1"/>
        </a:solidFill>
        <a:latin typeface="Arial" charset="0"/>
        <a:ea typeface="+mn-ea"/>
        <a:cs typeface="Arial" charset="0"/>
      </a:defRPr>
    </a:lvl6pPr>
    <a:lvl7pPr marL="2743200" algn="l" defTabSz="914400" rtl="0" eaLnBrk="1" latinLnBrk="0" hangingPunct="1">
      <a:defRPr sz="4000" kern="1200">
        <a:solidFill>
          <a:schemeClr val="tx1"/>
        </a:solidFill>
        <a:latin typeface="Arial" charset="0"/>
        <a:ea typeface="+mn-ea"/>
        <a:cs typeface="Arial" charset="0"/>
      </a:defRPr>
    </a:lvl7pPr>
    <a:lvl8pPr marL="3200400" algn="l" defTabSz="914400" rtl="0" eaLnBrk="1" latinLnBrk="0" hangingPunct="1">
      <a:defRPr sz="4000" kern="1200">
        <a:solidFill>
          <a:schemeClr val="tx1"/>
        </a:solidFill>
        <a:latin typeface="Arial" charset="0"/>
        <a:ea typeface="+mn-ea"/>
        <a:cs typeface="Arial" charset="0"/>
      </a:defRPr>
    </a:lvl8pPr>
    <a:lvl9pPr marL="3657600" algn="l" defTabSz="914400" rtl="0" eaLnBrk="1" latinLnBrk="0" hangingPunct="1">
      <a:defRPr sz="4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694" autoAdjust="0"/>
    <p:restoredTop sz="94737" autoAdjust="0"/>
  </p:normalViewPr>
  <p:slideViewPr>
    <p:cSldViewPr>
      <p:cViewPr varScale="1">
        <p:scale>
          <a:sx n="69" d="100"/>
          <a:sy n="69" d="100"/>
        </p:scale>
        <p:origin x="17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theme" Target="theme/theme1.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notesMaster" Target="notesMasters/notesMaster1.xml"/><Relationship Id="rId215" Type="http://schemas.openxmlformats.org/officeDocument/2006/relationships/tableStyles" Target="tableStyle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handoutMaster" Target="handoutMasters/handoutMaster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presProps" Target="presProps.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88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488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488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488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091ED20-F5EF-4D85-B5E7-FA8ACB716082}" type="slidenum">
              <a:rPr lang="ar-SA"/>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98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498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498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498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98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498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02C1262-453E-485F-B80F-137111529132}" type="slidenum">
              <a:rPr lang="ar-SA"/>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201.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202.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203.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04.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205.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206.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207.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231AD8-99B0-4FBC-90F1-F5DD83447C09}" type="slidenum">
              <a:rPr lang="ar-SA"/>
              <a:pPr/>
              <a:t>1</a:t>
            </a:fld>
            <a:endParaRPr lang="en-US"/>
          </a:p>
        </p:txBody>
      </p:sp>
      <p:sp>
        <p:nvSpPr>
          <p:cNvPr id="250882" name="Rectangle 2"/>
          <p:cNvSpPr>
            <a:spLocks noGrp="1" noRot="1" noChangeAspect="1" noChangeArrowheads="1" noTextEdit="1"/>
          </p:cNvSpPr>
          <p:nvPr>
            <p:ph type="sldImg"/>
          </p:nvPr>
        </p:nvSpPr>
        <p:spPr>
          <a:ln/>
        </p:spPr>
      </p:sp>
      <p:sp>
        <p:nvSpPr>
          <p:cNvPr id="250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08B74B-BDF1-454A-AFA8-00814B0BDF51}" type="slidenum">
              <a:rPr lang="ar-SA"/>
              <a:pPr/>
              <a:t>10</a:t>
            </a:fld>
            <a:endParaRPr lang="en-US"/>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DABE71-A9CB-4B70-85DC-719184B9CFEF}" type="slidenum">
              <a:rPr lang="ar-SA"/>
              <a:pPr/>
              <a:t>101</a:t>
            </a:fld>
            <a:endParaRPr lang="en-US"/>
          </a:p>
        </p:txBody>
      </p:sp>
      <p:sp>
        <p:nvSpPr>
          <p:cNvPr id="353282" name="Rectangle 2"/>
          <p:cNvSpPr>
            <a:spLocks noGrp="1" noRot="1" noChangeAspect="1"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A09C61-3275-403B-B5CA-BAFB5E2320BB}" type="slidenum">
              <a:rPr lang="ar-SA"/>
              <a:pPr/>
              <a:t>102</a:t>
            </a:fld>
            <a:endParaRPr lang="en-US"/>
          </a:p>
        </p:txBody>
      </p:sp>
      <p:sp>
        <p:nvSpPr>
          <p:cNvPr id="354306" name="Rectangle 2"/>
          <p:cNvSpPr>
            <a:spLocks noGrp="1" noRot="1" noChangeAspect="1" noChangeArrowheads="1" noTextEdit="1"/>
          </p:cNvSpPr>
          <p:nvPr>
            <p:ph type="sldImg"/>
          </p:nvPr>
        </p:nvSpPr>
        <p:spPr>
          <a:ln/>
        </p:spPr>
      </p:sp>
      <p:sp>
        <p:nvSpPr>
          <p:cNvPr id="354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B17AA9-C25A-430D-9D68-3A74E20EF85A}" type="slidenum">
              <a:rPr lang="ar-SA"/>
              <a:pPr/>
              <a:t>103</a:t>
            </a:fld>
            <a:endParaRPr lang="en-US"/>
          </a:p>
        </p:txBody>
      </p:sp>
      <p:sp>
        <p:nvSpPr>
          <p:cNvPr id="355330" name="Rectangle 2"/>
          <p:cNvSpPr>
            <a:spLocks noGrp="1" noRot="1" noChangeAspect="1" noChangeArrowheads="1" noTextEdit="1"/>
          </p:cNvSpPr>
          <p:nvPr>
            <p:ph type="sldImg"/>
          </p:nvPr>
        </p:nvSpPr>
        <p:spPr>
          <a:ln/>
        </p:spPr>
      </p:sp>
      <p:sp>
        <p:nvSpPr>
          <p:cNvPr id="355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18CF9A-A0EB-41B3-9E16-33D1164C1249}" type="slidenum">
              <a:rPr lang="ar-SA"/>
              <a:pPr/>
              <a:t>104</a:t>
            </a:fld>
            <a:endParaRPr lang="en-US"/>
          </a:p>
        </p:txBody>
      </p:sp>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7DEB01-14C7-4ED1-BAA7-881B1C09A544}" type="slidenum">
              <a:rPr lang="ar-SA"/>
              <a:pPr/>
              <a:t>105</a:t>
            </a:fld>
            <a:endParaRPr lang="en-US"/>
          </a:p>
        </p:txBody>
      </p:sp>
      <p:sp>
        <p:nvSpPr>
          <p:cNvPr id="357378" name="Rectangle 2"/>
          <p:cNvSpPr>
            <a:spLocks noGrp="1" noRot="1" noChangeAspect="1" noChangeArrowheads="1" noTextEdit="1"/>
          </p:cNvSpPr>
          <p:nvPr>
            <p:ph type="sldImg"/>
          </p:nvPr>
        </p:nvSpPr>
        <p:spPr>
          <a:ln/>
        </p:spPr>
      </p:sp>
      <p:sp>
        <p:nvSpPr>
          <p:cNvPr id="357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76440A-E6B4-49EA-BDF1-7FDA62275B64}" type="slidenum">
              <a:rPr lang="ar-SA"/>
              <a:pPr/>
              <a:t>106</a:t>
            </a:fld>
            <a:endParaRPr 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960D2-7F41-43CF-B2FF-BCD270202CED}" type="slidenum">
              <a:rPr lang="ar-SA"/>
              <a:pPr/>
              <a:t>107</a:t>
            </a:fld>
            <a:endParaRPr lang="en-US"/>
          </a:p>
        </p:txBody>
      </p:sp>
      <p:sp>
        <p:nvSpPr>
          <p:cNvPr id="359426" name="Rectangle 2"/>
          <p:cNvSpPr>
            <a:spLocks noGrp="1" noRot="1" noChangeAspect="1" noChangeArrowheads="1" noTextEdit="1"/>
          </p:cNvSpPr>
          <p:nvPr>
            <p:ph type="sldImg"/>
          </p:nvPr>
        </p:nvSpPr>
        <p:spPr>
          <a:ln/>
        </p:spPr>
      </p:sp>
      <p:sp>
        <p:nvSpPr>
          <p:cNvPr id="359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41FD41-C61C-4F36-9FD9-F6A24C06295B}" type="slidenum">
              <a:rPr lang="ar-SA"/>
              <a:pPr/>
              <a:t>108</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8FF4BD-21DC-4EAC-B1FB-1F8F6A3FFA47}" type="slidenum">
              <a:rPr lang="ar-SA"/>
              <a:pPr/>
              <a:t>109</a:t>
            </a:fld>
            <a:endParaRPr lang="en-US"/>
          </a:p>
        </p:txBody>
      </p:sp>
      <p:sp>
        <p:nvSpPr>
          <p:cNvPr id="361474" name="Rectangle 2"/>
          <p:cNvSpPr>
            <a:spLocks noGrp="1" noRot="1" noChangeAspect="1" noChangeArrowheads="1" noTextEdit="1"/>
          </p:cNvSpPr>
          <p:nvPr>
            <p:ph type="sldImg"/>
          </p:nvPr>
        </p:nvSpPr>
        <p:spPr>
          <a:ln/>
        </p:spPr>
      </p:sp>
      <p:sp>
        <p:nvSpPr>
          <p:cNvPr id="361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726139-FE21-40A4-A097-23DF65072434}" type="slidenum">
              <a:rPr lang="ar-SA"/>
              <a:pPr/>
              <a:t>110</a:t>
            </a:fld>
            <a:endParaRPr lang="en-US"/>
          </a:p>
        </p:txBody>
      </p:sp>
      <p:sp>
        <p:nvSpPr>
          <p:cNvPr id="362498" name="Rectangle 2"/>
          <p:cNvSpPr>
            <a:spLocks noGrp="1" noRot="1" noChangeAspect="1" noChangeArrowheads="1" noTextEdit="1"/>
          </p:cNvSpPr>
          <p:nvPr>
            <p:ph type="sldImg"/>
          </p:nvPr>
        </p:nvSpPr>
        <p:spPr>
          <a:ln/>
        </p:spPr>
      </p:sp>
      <p:sp>
        <p:nvSpPr>
          <p:cNvPr id="362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EB0FB-073F-48F2-A45D-6757EA0447AB}" type="slidenum">
              <a:rPr lang="ar-SA"/>
              <a:pPr/>
              <a:t>11</a:t>
            </a:fld>
            <a:endParaRPr lang="en-US"/>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051F54-3A7C-461F-A7DD-6253E4B93D31}" type="slidenum">
              <a:rPr lang="ar-SA"/>
              <a:pPr/>
              <a:t>111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A503FD-522D-4809-9DC2-0B1E28A8E2D0}" type="slidenum">
              <a:rPr lang="ar-SA"/>
              <a:pPr/>
              <a:t>112</a:t>
            </a:fld>
            <a:endParaRPr lang="en-US"/>
          </a:p>
        </p:txBody>
      </p:sp>
      <p:sp>
        <p:nvSpPr>
          <p:cNvPr id="364546" name="Rectangle 2"/>
          <p:cNvSpPr>
            <a:spLocks noGrp="1" noRot="1" noChangeAspect="1" noChangeArrowheads="1" noTextEdit="1"/>
          </p:cNvSpPr>
          <p:nvPr>
            <p:ph type="sldImg"/>
          </p:nvPr>
        </p:nvSpPr>
        <p:spPr>
          <a:ln/>
        </p:spPr>
      </p:sp>
      <p:sp>
        <p:nvSpPr>
          <p:cNvPr id="364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4FB66A-9DD2-4854-ACC9-0F5913D2635E}" type="slidenum">
              <a:rPr lang="ar-SA"/>
              <a:pPr/>
              <a:t>113</a:t>
            </a:fld>
            <a:endParaRPr lang="en-US"/>
          </a:p>
        </p:txBody>
      </p:sp>
      <p:sp>
        <p:nvSpPr>
          <p:cNvPr id="365570" name="Rectangle 2"/>
          <p:cNvSpPr>
            <a:spLocks noGrp="1" noRot="1" noChangeAspect="1" noChangeArrowheads="1" noTextEdit="1"/>
          </p:cNvSpPr>
          <p:nvPr>
            <p:ph type="sldImg"/>
          </p:nvPr>
        </p:nvSpPr>
        <p:spPr>
          <a:ln/>
        </p:spPr>
      </p:sp>
      <p:sp>
        <p:nvSpPr>
          <p:cNvPr id="365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A671E8-E34E-412A-BF51-08E92BC96601}" type="slidenum">
              <a:rPr lang="ar-SA"/>
              <a:pPr/>
              <a:t>114</a:t>
            </a:fld>
            <a:endParaRPr lang="en-US"/>
          </a:p>
        </p:txBody>
      </p:sp>
      <p:sp>
        <p:nvSpPr>
          <p:cNvPr id="366594" name="Rectangle 2"/>
          <p:cNvSpPr>
            <a:spLocks noGrp="1" noRot="1" noChangeAspect="1" noChangeArrowheads="1" noTextEdit="1"/>
          </p:cNvSpPr>
          <p:nvPr>
            <p:ph type="sldImg"/>
          </p:nvPr>
        </p:nvSpPr>
        <p:spPr>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A04AC6-A51A-48EF-9A66-13A584D3EAB2}" type="slidenum">
              <a:rPr lang="ar-SA"/>
              <a:pPr/>
              <a:t>115</a:t>
            </a:fld>
            <a:endParaRPr lang="en-US"/>
          </a:p>
        </p:txBody>
      </p:sp>
      <p:sp>
        <p:nvSpPr>
          <p:cNvPr id="367618" name="Rectangle 2"/>
          <p:cNvSpPr>
            <a:spLocks noGrp="1" noRot="1" noChangeAspect="1" noChangeArrowheads="1" noTextEdit="1"/>
          </p:cNvSpPr>
          <p:nvPr>
            <p:ph type="sldImg"/>
          </p:nvPr>
        </p:nvSpPr>
        <p:spPr>
          <a:ln/>
        </p:spPr>
      </p:sp>
      <p:sp>
        <p:nvSpPr>
          <p:cNvPr id="367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53B72A-04A3-4A0D-BEF2-BCB277C3ABD8}" type="slidenum">
              <a:rPr lang="ar-SA"/>
              <a:pPr/>
              <a:t>116</a:t>
            </a:fld>
            <a:endParaRPr lang="en-US"/>
          </a:p>
        </p:txBody>
      </p:sp>
      <p:sp>
        <p:nvSpPr>
          <p:cNvPr id="368642" name="Rectangle 2"/>
          <p:cNvSpPr>
            <a:spLocks noGrp="1" noRot="1" noChangeAspect="1" noChangeArrowheads="1" noTextEdit="1"/>
          </p:cNvSpPr>
          <p:nvPr>
            <p:ph type="sldImg"/>
          </p:nvPr>
        </p:nvSpPr>
        <p:spPr>
          <a:ln/>
        </p:spPr>
      </p:sp>
      <p:sp>
        <p:nvSpPr>
          <p:cNvPr id="368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64A85A-A09A-44C4-9FB5-CE66A37899AC}" type="slidenum">
              <a:rPr lang="ar-SA"/>
              <a:pPr/>
              <a:t>117</a:t>
            </a:fld>
            <a:endParaRPr lang="en-US"/>
          </a:p>
        </p:txBody>
      </p:sp>
      <p:sp>
        <p:nvSpPr>
          <p:cNvPr id="369666" name="Rectangle 2"/>
          <p:cNvSpPr>
            <a:spLocks noGrp="1" noRot="1" noChangeAspect="1" noChangeArrowheads="1" noTextEdit="1"/>
          </p:cNvSpPr>
          <p:nvPr>
            <p:ph type="sldImg"/>
          </p:nvPr>
        </p:nvSpPr>
        <p:spPr>
          <a:ln/>
        </p:spPr>
      </p:sp>
      <p:sp>
        <p:nvSpPr>
          <p:cNvPr id="369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7F2C3D-DF85-4D24-A14B-59709D2B5FA4}" type="slidenum">
              <a:rPr lang="ar-SA"/>
              <a:pPr/>
              <a:t>118</a:t>
            </a:fld>
            <a:endParaRPr lang="en-US"/>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A98C1C-427F-4CC7-ABFE-2BDE2D5CDAAB}" type="slidenum">
              <a:rPr lang="ar-SA"/>
              <a:pPr/>
              <a:t>119</a:t>
            </a:fld>
            <a:endParaRPr lang="en-US"/>
          </a:p>
        </p:txBody>
      </p:sp>
      <p:sp>
        <p:nvSpPr>
          <p:cNvPr id="371714" name="Rectangle 2"/>
          <p:cNvSpPr>
            <a:spLocks noGrp="1" noRot="1" noChangeAspect="1" noChangeArrowheads="1" noTextEdit="1"/>
          </p:cNvSpPr>
          <p:nvPr>
            <p:ph type="sldImg"/>
          </p:nvPr>
        </p:nvSpPr>
        <p:spPr>
          <a:ln/>
        </p:spPr>
      </p:sp>
      <p:sp>
        <p:nvSpPr>
          <p:cNvPr id="371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5078AF-5439-49E6-AFB7-50B5D19AB448}" type="slidenum">
              <a:rPr lang="ar-SA"/>
              <a:pPr/>
              <a:t>120</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3BA406-9CC9-4D15-B5F1-FA9F941613BB}" type="slidenum">
              <a:rPr lang="ar-SA"/>
              <a:pPr/>
              <a:t>12</a:t>
            </a:fld>
            <a:endParaRPr lang="en-US"/>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CA801F-DC97-41CA-8A47-C732E22399E0}" type="slidenum">
              <a:rPr lang="ar-SA"/>
              <a:pPr/>
              <a:t>121</a:t>
            </a:fld>
            <a:endParaRPr lang="en-US"/>
          </a:p>
        </p:txBody>
      </p:sp>
      <p:sp>
        <p:nvSpPr>
          <p:cNvPr id="373762" name="Rectangle 2"/>
          <p:cNvSpPr>
            <a:spLocks noGrp="1" noRot="1" noChangeAspect="1" noChangeArrowheads="1" noTextEdit="1"/>
          </p:cNvSpPr>
          <p:nvPr>
            <p:ph type="sldImg"/>
          </p:nvPr>
        </p:nvSpPr>
        <p:spPr>
          <a:ln/>
        </p:spPr>
      </p:sp>
      <p:sp>
        <p:nvSpPr>
          <p:cNvPr id="373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1A64FB-4C0B-40D0-A139-9994579801DA}" type="slidenum">
              <a:rPr lang="ar-SA"/>
              <a:pPr/>
              <a:t>122</a:t>
            </a:fld>
            <a:endParaRPr lang="en-US"/>
          </a:p>
        </p:txBody>
      </p:sp>
      <p:sp>
        <p:nvSpPr>
          <p:cNvPr id="374786" name="Rectangle 2"/>
          <p:cNvSpPr>
            <a:spLocks noGrp="1" noRot="1" noChangeAspect="1" noChangeArrowheads="1" noTextEdit="1"/>
          </p:cNvSpPr>
          <p:nvPr>
            <p:ph type="sldImg"/>
          </p:nvPr>
        </p:nvSpPr>
        <p:spPr>
          <a:ln/>
        </p:spPr>
      </p:sp>
      <p:sp>
        <p:nvSpPr>
          <p:cNvPr id="37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15A030-1164-4E65-8118-C3D87DDEC0AF}" type="slidenum">
              <a:rPr lang="ar-SA"/>
              <a:pPr/>
              <a:t>123</a:t>
            </a:fld>
            <a:endParaRPr lang="en-US"/>
          </a:p>
        </p:txBody>
      </p:sp>
      <p:sp>
        <p:nvSpPr>
          <p:cNvPr id="375810" name="Rectangle 2"/>
          <p:cNvSpPr>
            <a:spLocks noGrp="1" noRot="1" noChangeAspect="1" noChangeArrowheads="1" noTextEdit="1"/>
          </p:cNvSpPr>
          <p:nvPr>
            <p:ph type="sldImg"/>
          </p:nvPr>
        </p:nvSpPr>
        <p:spPr>
          <a:ln/>
        </p:spPr>
      </p:sp>
      <p:sp>
        <p:nvSpPr>
          <p:cNvPr id="375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0E2A0-8D00-4B89-99A5-2DEB27E3A964}" type="slidenum">
              <a:rPr lang="ar-SA"/>
              <a:pPr/>
              <a:t>124</a:t>
            </a:fld>
            <a:endParaRPr lang="en-US"/>
          </a:p>
        </p:txBody>
      </p:sp>
      <p:sp>
        <p:nvSpPr>
          <p:cNvPr id="376834" name="Rectangle 2"/>
          <p:cNvSpPr>
            <a:spLocks noGrp="1" noRot="1" noChangeAspect="1" noChangeArrowheads="1" noTextEdit="1"/>
          </p:cNvSpPr>
          <p:nvPr>
            <p:ph type="sldImg"/>
          </p:nvPr>
        </p:nvSpPr>
        <p:spPr>
          <a:ln/>
        </p:spPr>
      </p:sp>
      <p:sp>
        <p:nvSpPr>
          <p:cNvPr id="376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6502A6-7D7D-4D1C-9E63-437DB7EEC15B}" type="slidenum">
              <a:rPr lang="ar-SA"/>
              <a:pPr/>
              <a:t>125</a:t>
            </a:fld>
            <a:endParaRPr lang="en-US"/>
          </a:p>
        </p:txBody>
      </p:sp>
      <p:sp>
        <p:nvSpPr>
          <p:cNvPr id="377858" name="Rectangle 2"/>
          <p:cNvSpPr>
            <a:spLocks noGrp="1" noRot="1" noChangeAspect="1" noChangeArrowheads="1" noTextEdit="1"/>
          </p:cNvSpPr>
          <p:nvPr>
            <p:ph type="sldImg"/>
          </p:nvPr>
        </p:nvSpPr>
        <p:spPr>
          <a:ln/>
        </p:spPr>
      </p:sp>
      <p:sp>
        <p:nvSpPr>
          <p:cNvPr id="377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F810B4-FCEA-4393-87B2-F29C103B3102}" type="slidenum">
              <a:rPr lang="ar-SA"/>
              <a:pPr/>
              <a:t>126</a:t>
            </a:fld>
            <a:endParaRPr lang="en-US"/>
          </a:p>
        </p:txBody>
      </p:sp>
      <p:sp>
        <p:nvSpPr>
          <p:cNvPr id="378882" name="Rectangle 2"/>
          <p:cNvSpPr>
            <a:spLocks noGrp="1" noRot="1" noChangeAspect="1" noChangeArrowheads="1" noTextEdit="1"/>
          </p:cNvSpPr>
          <p:nvPr>
            <p:ph type="sldImg"/>
          </p:nvPr>
        </p:nvSpPr>
        <p:spPr>
          <a:ln/>
        </p:spPr>
      </p:sp>
      <p:sp>
        <p:nvSpPr>
          <p:cNvPr id="378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40BF43-24E0-48C0-980E-C0122E1AD4DC}" type="slidenum">
              <a:rPr lang="ar-SA"/>
              <a:pPr/>
              <a:t>127</a:t>
            </a:fld>
            <a:endParaRPr lang="en-US"/>
          </a:p>
        </p:txBody>
      </p:sp>
      <p:sp>
        <p:nvSpPr>
          <p:cNvPr id="379906" name="Rectangle 2"/>
          <p:cNvSpPr>
            <a:spLocks noGrp="1" noRot="1" noChangeAspect="1" noChangeArrowheads="1" noTextEdit="1"/>
          </p:cNvSpPr>
          <p:nvPr>
            <p:ph type="sldImg"/>
          </p:nvPr>
        </p:nvSpPr>
        <p:spPr>
          <a:ln/>
        </p:spPr>
      </p:sp>
      <p:sp>
        <p:nvSpPr>
          <p:cNvPr id="379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8F1E7-E6C2-4D24-84F1-43D151CBEF9D}" type="slidenum">
              <a:rPr lang="ar-SA"/>
              <a:pPr/>
              <a:t>128</a:t>
            </a:fld>
            <a:endParaRPr lang="en-US"/>
          </a:p>
        </p:txBody>
      </p:sp>
      <p:sp>
        <p:nvSpPr>
          <p:cNvPr id="380930" name="Rectangle 2"/>
          <p:cNvSpPr>
            <a:spLocks noGrp="1" noRot="1" noChangeAspect="1" noChangeArrowheads="1" noTextEdit="1"/>
          </p:cNvSpPr>
          <p:nvPr>
            <p:ph type="sldImg"/>
          </p:nvPr>
        </p:nvSpPr>
        <p:spPr>
          <a:ln/>
        </p:spPr>
      </p:sp>
      <p:sp>
        <p:nvSpPr>
          <p:cNvPr id="38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A30469-3506-4816-A832-2BDF34088D47}" type="slidenum">
              <a:rPr lang="ar-SA"/>
              <a:pPr/>
              <a:t>129</a:t>
            </a:fld>
            <a:endParaRPr lang="en-US"/>
          </a:p>
        </p:txBody>
      </p:sp>
      <p:sp>
        <p:nvSpPr>
          <p:cNvPr id="381954" name="Rectangle 2"/>
          <p:cNvSpPr>
            <a:spLocks noGrp="1" noRot="1" noChangeAspect="1" noChangeArrowheads="1" noTextEdit="1"/>
          </p:cNvSpPr>
          <p:nvPr>
            <p:ph type="sldImg"/>
          </p:nvPr>
        </p:nvSpPr>
        <p:spPr>
          <a:ln/>
        </p:spPr>
      </p:sp>
      <p:sp>
        <p:nvSpPr>
          <p:cNvPr id="381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AD9127-E538-4FFF-99B9-75988DDE98B8}" type="slidenum">
              <a:rPr lang="ar-SA"/>
              <a:pPr/>
              <a:t>130</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9810E3-D540-4088-9C9F-6CE9F4C237D8}" type="slidenum">
              <a:rPr lang="ar-SA"/>
              <a:pPr/>
              <a:t>13</a:t>
            </a:fld>
            <a:endParaRPr lang="en-US"/>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928EDD-EA5A-4151-8DA2-B9E92DBCD0E2}" type="slidenum">
              <a:rPr lang="ar-SA"/>
              <a:pPr/>
              <a:t>131</a:t>
            </a:fld>
            <a:endParaRPr lang="en-US"/>
          </a:p>
        </p:txBody>
      </p:sp>
      <p:sp>
        <p:nvSpPr>
          <p:cNvPr id="384002" name="Rectangle 2"/>
          <p:cNvSpPr>
            <a:spLocks noGrp="1" noRot="1" noChangeAspect="1" noChangeArrowheads="1" noTextEdit="1"/>
          </p:cNvSpPr>
          <p:nvPr>
            <p:ph type="sldImg"/>
          </p:nvPr>
        </p:nvSpPr>
        <p:spPr>
          <a:ln/>
        </p:spPr>
      </p:sp>
      <p:sp>
        <p:nvSpPr>
          <p:cNvPr id="384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9F7381-7BA8-4079-A99A-584B21946CA3}" type="slidenum">
              <a:rPr lang="ar-SA"/>
              <a:pPr/>
              <a:t>132</a:t>
            </a:fld>
            <a:endParaRPr lang="en-US"/>
          </a:p>
        </p:txBody>
      </p:sp>
      <p:sp>
        <p:nvSpPr>
          <p:cNvPr id="385026" name="Rectangle 2"/>
          <p:cNvSpPr>
            <a:spLocks noGrp="1" noRot="1" noChangeAspect="1" noChangeArrowheads="1" noTextEdit="1"/>
          </p:cNvSpPr>
          <p:nvPr>
            <p:ph type="sldImg"/>
          </p:nvPr>
        </p:nvSpPr>
        <p:spPr>
          <a:ln/>
        </p:spPr>
      </p:sp>
      <p:sp>
        <p:nvSpPr>
          <p:cNvPr id="385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8CB61D-3198-4501-BB58-4D5A2EC17860}" type="slidenum">
              <a:rPr lang="ar-SA"/>
              <a:pPr/>
              <a:t>133</a:t>
            </a:fld>
            <a:endParaRPr lang="en-US"/>
          </a:p>
        </p:txBody>
      </p:sp>
      <p:sp>
        <p:nvSpPr>
          <p:cNvPr id="386050" name="Rectangle 2"/>
          <p:cNvSpPr>
            <a:spLocks noGrp="1" noRot="1" noChangeAspect="1" noChangeArrowheads="1" noTextEdit="1"/>
          </p:cNvSpPr>
          <p:nvPr>
            <p:ph type="sldImg"/>
          </p:nvPr>
        </p:nvSpPr>
        <p:spPr>
          <a:ln/>
        </p:spPr>
      </p:sp>
      <p:sp>
        <p:nvSpPr>
          <p:cNvPr id="386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0ED9F2-0812-40F9-9DFE-ED2538A58308}" type="slidenum">
              <a:rPr lang="ar-SA"/>
              <a:pPr/>
              <a:t>134</a:t>
            </a:fld>
            <a:endParaRPr lang="en-US"/>
          </a:p>
        </p:txBody>
      </p:sp>
      <p:sp>
        <p:nvSpPr>
          <p:cNvPr id="387074" name="Rectangle 2"/>
          <p:cNvSpPr>
            <a:spLocks noGrp="1" noRot="1" noChangeAspect="1" noChangeArrowheads="1" noTextEdit="1"/>
          </p:cNvSpPr>
          <p:nvPr>
            <p:ph type="sldImg"/>
          </p:nvPr>
        </p:nvSpPr>
        <p:spPr>
          <a:ln/>
        </p:spPr>
      </p:sp>
      <p:sp>
        <p:nvSpPr>
          <p:cNvPr id="38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ACFDD3-8E0A-4935-BCE9-ACC9B7E5F5F4}" type="slidenum">
              <a:rPr lang="ar-SA"/>
              <a:pPr/>
              <a:t>135</a:t>
            </a:fld>
            <a:endParaRPr lang="en-US"/>
          </a:p>
        </p:txBody>
      </p:sp>
      <p:sp>
        <p:nvSpPr>
          <p:cNvPr id="388098" name="Rectangle 2"/>
          <p:cNvSpPr>
            <a:spLocks noGrp="1" noRot="1" noChangeAspect="1" noChangeArrowheads="1" noTextEdit="1"/>
          </p:cNvSpPr>
          <p:nvPr>
            <p:ph type="sldImg"/>
          </p:nvPr>
        </p:nvSpPr>
        <p:spPr>
          <a:ln/>
        </p:spPr>
      </p:sp>
      <p:sp>
        <p:nvSpPr>
          <p:cNvPr id="388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A92840-EF3A-475F-87F2-67C139F342F8}" type="slidenum">
              <a:rPr lang="ar-SA"/>
              <a:pPr/>
              <a:t>136</a:t>
            </a:fld>
            <a:endParaRPr lang="en-US"/>
          </a:p>
        </p:txBody>
      </p:sp>
      <p:sp>
        <p:nvSpPr>
          <p:cNvPr id="389122" name="Rectangle 2"/>
          <p:cNvSpPr>
            <a:spLocks noGrp="1" noRot="1" noChangeAspect="1" noChangeArrowheads="1" noTextEdit="1"/>
          </p:cNvSpPr>
          <p:nvPr>
            <p:ph type="sldImg"/>
          </p:nvPr>
        </p:nvSpPr>
        <p:spPr>
          <a:ln/>
        </p:spPr>
      </p:sp>
      <p:sp>
        <p:nvSpPr>
          <p:cNvPr id="389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E4304A-6E98-4DDE-A73D-28C52A917B54}" type="slidenum">
              <a:rPr lang="ar-SA"/>
              <a:pPr/>
              <a:t>137</a:t>
            </a:fld>
            <a:endParaRPr lang="en-US"/>
          </a:p>
        </p:txBody>
      </p:sp>
      <p:sp>
        <p:nvSpPr>
          <p:cNvPr id="390146" name="Rectangle 2"/>
          <p:cNvSpPr>
            <a:spLocks noGrp="1" noRot="1" noChangeAspect="1" noChangeArrowheads="1" noTextEdit="1"/>
          </p:cNvSpPr>
          <p:nvPr>
            <p:ph type="sldImg"/>
          </p:nvPr>
        </p:nvSpPr>
        <p:spPr>
          <a:ln/>
        </p:spPr>
      </p:sp>
      <p:sp>
        <p:nvSpPr>
          <p:cNvPr id="390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C187F0-D5B9-46C5-8CEA-3293CB51BB79}" type="slidenum">
              <a:rPr lang="ar-SA"/>
              <a:pPr/>
              <a:t>138</a:t>
            </a:fld>
            <a:endParaRPr lang="en-US"/>
          </a:p>
        </p:txBody>
      </p:sp>
      <p:sp>
        <p:nvSpPr>
          <p:cNvPr id="391170" name="Rectangle 2"/>
          <p:cNvSpPr>
            <a:spLocks noGrp="1" noRot="1" noChangeAspect="1" noChangeArrowheads="1" noTextEdit="1"/>
          </p:cNvSpPr>
          <p:nvPr>
            <p:ph type="sldImg"/>
          </p:nvPr>
        </p:nvSpPr>
        <p:spPr>
          <a:ln/>
        </p:spPr>
      </p:sp>
      <p:sp>
        <p:nvSpPr>
          <p:cNvPr id="391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377557-0C50-46C6-AD4F-C1B3C90D7D31}" type="slidenum">
              <a:rPr lang="ar-SA"/>
              <a:pPr/>
              <a:t>139</a:t>
            </a:fld>
            <a:endParaRPr lang="en-US"/>
          </a:p>
        </p:txBody>
      </p:sp>
      <p:sp>
        <p:nvSpPr>
          <p:cNvPr id="392194" name="Rectangle 2"/>
          <p:cNvSpPr>
            <a:spLocks noGrp="1" noRot="1" noChangeAspect="1" noChangeArrowheads="1" noTextEdit="1"/>
          </p:cNvSpPr>
          <p:nvPr>
            <p:ph type="sldImg"/>
          </p:nvPr>
        </p:nvSpPr>
        <p:spPr>
          <a:ln/>
        </p:spPr>
      </p:sp>
      <p:sp>
        <p:nvSpPr>
          <p:cNvPr id="392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72A9F2-3E8B-4894-B3CB-FBAD3CF29A46}" type="slidenum">
              <a:rPr lang="ar-SA"/>
              <a:pPr/>
              <a:t>140</a:t>
            </a:fld>
            <a:endParaRPr lang="en-US"/>
          </a:p>
        </p:txBody>
      </p:sp>
      <p:sp>
        <p:nvSpPr>
          <p:cNvPr id="393218" name="Rectangle 2"/>
          <p:cNvSpPr>
            <a:spLocks noGrp="1" noRot="1" noChangeAspect="1" noChangeArrowheads="1" noTextEdit="1"/>
          </p:cNvSpPr>
          <p:nvPr>
            <p:ph type="sldImg"/>
          </p:nvPr>
        </p:nvSpPr>
        <p:spPr>
          <a:ln/>
        </p:spPr>
      </p:sp>
      <p:sp>
        <p:nvSpPr>
          <p:cNvPr id="393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1C357A-D1E1-4FFF-80F9-10A578BC23F2}" type="slidenum">
              <a:rPr lang="ar-SA"/>
              <a:pPr/>
              <a:t>14</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292E0-37E4-4BC4-9959-549B8AB889AC}" type="slidenum">
              <a:rPr lang="ar-SA"/>
              <a:pPr/>
              <a:t>141</a:t>
            </a:fld>
            <a:endParaRPr lang="en-US"/>
          </a:p>
        </p:txBody>
      </p:sp>
      <p:sp>
        <p:nvSpPr>
          <p:cNvPr id="394242" name="Rectangle 2"/>
          <p:cNvSpPr>
            <a:spLocks noGrp="1" noRot="1" noChangeAspect="1" noChangeArrowheads="1" noTextEdit="1"/>
          </p:cNvSpPr>
          <p:nvPr>
            <p:ph type="sldImg"/>
          </p:nvPr>
        </p:nvSpPr>
        <p:spPr>
          <a:ln/>
        </p:spPr>
      </p:sp>
      <p:sp>
        <p:nvSpPr>
          <p:cNvPr id="394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32D0B4-859E-4387-B4D9-086BB1506D66}" type="slidenum">
              <a:rPr lang="ar-SA"/>
              <a:pPr/>
              <a:t>142</a:t>
            </a:fld>
            <a:endParaRPr lang="en-US"/>
          </a:p>
        </p:txBody>
      </p:sp>
      <p:sp>
        <p:nvSpPr>
          <p:cNvPr id="395266" name="Rectangle 2"/>
          <p:cNvSpPr>
            <a:spLocks noGrp="1" noRot="1" noChangeAspect="1" noChangeArrowheads="1" noTextEdit="1"/>
          </p:cNvSpPr>
          <p:nvPr>
            <p:ph type="sldImg"/>
          </p:nvPr>
        </p:nvSpPr>
        <p:spPr>
          <a:ln/>
        </p:spPr>
      </p:sp>
      <p:sp>
        <p:nvSpPr>
          <p:cNvPr id="395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D82039-D013-4E16-959F-A3464A1CD604}" type="slidenum">
              <a:rPr lang="ar-SA"/>
              <a:pPr/>
              <a:t>143</a:t>
            </a:fld>
            <a:endParaRPr lang="en-US"/>
          </a:p>
        </p:txBody>
      </p:sp>
      <p:sp>
        <p:nvSpPr>
          <p:cNvPr id="396290" name="Rectangle 2"/>
          <p:cNvSpPr>
            <a:spLocks noGrp="1" noRot="1" noChangeAspect="1"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65DD6D-968A-42A9-A36C-56534936C7F9}" type="slidenum">
              <a:rPr lang="ar-SA"/>
              <a:pPr/>
              <a:t>144</a:t>
            </a:fld>
            <a:endParaRPr lang="en-US"/>
          </a:p>
        </p:txBody>
      </p:sp>
      <p:sp>
        <p:nvSpPr>
          <p:cNvPr id="397314" name="Rectangle 2"/>
          <p:cNvSpPr>
            <a:spLocks noGrp="1" noRot="1" noChangeAspect="1" noChangeArrowheads="1" noTextEdit="1"/>
          </p:cNvSpPr>
          <p:nvPr>
            <p:ph type="sldImg"/>
          </p:nvPr>
        </p:nvSpPr>
        <p:spPr>
          <a:ln/>
        </p:spPr>
      </p:sp>
      <p:sp>
        <p:nvSpPr>
          <p:cNvPr id="397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B86778-B11F-4C8D-A321-765C7BDFF2B4}" type="slidenum">
              <a:rPr lang="ar-SA"/>
              <a:pPr/>
              <a:t>145</a:t>
            </a:fld>
            <a:endParaRPr lang="en-US"/>
          </a:p>
        </p:txBody>
      </p:sp>
      <p:sp>
        <p:nvSpPr>
          <p:cNvPr id="398338" name="Rectangle 2"/>
          <p:cNvSpPr>
            <a:spLocks noGrp="1" noRot="1" noChangeAspect="1" noChangeArrowheads="1" noTextEdit="1"/>
          </p:cNvSpPr>
          <p:nvPr>
            <p:ph type="sldImg"/>
          </p:nvPr>
        </p:nvSpPr>
        <p:spPr>
          <a:ln/>
        </p:spPr>
      </p:sp>
      <p:sp>
        <p:nvSpPr>
          <p:cNvPr id="398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8999C8-07F5-463A-B144-C13FEA0B28EE}" type="slidenum">
              <a:rPr lang="ar-SA"/>
              <a:pPr/>
              <a:t>146</a:t>
            </a:fld>
            <a:endParaRPr lang="en-US"/>
          </a:p>
        </p:txBody>
      </p:sp>
      <p:sp>
        <p:nvSpPr>
          <p:cNvPr id="399362" name="Rectangle 2"/>
          <p:cNvSpPr>
            <a:spLocks noGrp="1" noRot="1" noChangeAspect="1" noChangeArrowheads="1" noTextEdit="1"/>
          </p:cNvSpPr>
          <p:nvPr>
            <p:ph type="sldImg"/>
          </p:nvPr>
        </p:nvSpPr>
        <p:spPr>
          <a:ln/>
        </p:spPr>
      </p:sp>
      <p:sp>
        <p:nvSpPr>
          <p:cNvPr id="399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2F9072-E516-4C7E-946F-0F00F949A8F9}" type="slidenum">
              <a:rPr lang="ar-SA"/>
              <a:pPr/>
              <a:t>147</a:t>
            </a:fld>
            <a:endParaRPr lang="en-US"/>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E791C0-57F2-4B66-93B1-32A24D5327F6}" type="slidenum">
              <a:rPr lang="ar-SA"/>
              <a:pPr/>
              <a:t>148</a:t>
            </a:fld>
            <a:endParaRPr lang="en-US"/>
          </a:p>
        </p:txBody>
      </p:sp>
      <p:sp>
        <p:nvSpPr>
          <p:cNvPr id="401410" name="Rectangle 2"/>
          <p:cNvSpPr>
            <a:spLocks noGrp="1" noRot="1" noChangeAspect="1" noChangeArrowheads="1" noTextEdit="1"/>
          </p:cNvSpPr>
          <p:nvPr>
            <p:ph type="sldImg"/>
          </p:nvPr>
        </p:nvSpPr>
        <p:spPr>
          <a:ln/>
        </p:spPr>
      </p:sp>
      <p:sp>
        <p:nvSpPr>
          <p:cNvPr id="401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E0BC3-137C-4492-A9EC-F9FA22689270}" type="slidenum">
              <a:rPr lang="ar-SA"/>
              <a:pPr/>
              <a:t>149</a:t>
            </a:fld>
            <a:endParaRPr lang="en-US"/>
          </a:p>
        </p:txBody>
      </p:sp>
      <p:sp>
        <p:nvSpPr>
          <p:cNvPr id="402434" name="Rectangle 2"/>
          <p:cNvSpPr>
            <a:spLocks noGrp="1" noRot="1" noChangeAspect="1" noChangeArrowheads="1" noTextEdit="1"/>
          </p:cNvSpPr>
          <p:nvPr>
            <p:ph type="sldImg"/>
          </p:nvPr>
        </p:nvSpPr>
        <p:spPr>
          <a:ln/>
        </p:spPr>
      </p:sp>
      <p:sp>
        <p:nvSpPr>
          <p:cNvPr id="402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0B6A4C-506C-4007-AB39-A8FC793DFDA0}" type="slidenum">
              <a:rPr lang="ar-SA"/>
              <a:pPr/>
              <a:t>150</a:t>
            </a:fld>
            <a:endParaRPr lang="en-US"/>
          </a:p>
        </p:txBody>
      </p:sp>
      <p:sp>
        <p:nvSpPr>
          <p:cNvPr id="403458" name="Rectangle 2"/>
          <p:cNvSpPr>
            <a:spLocks noGrp="1" noRot="1" noChangeAspect="1" noChangeArrowheads="1" noTextEdit="1"/>
          </p:cNvSpPr>
          <p:nvPr>
            <p:ph type="sldImg"/>
          </p:nvPr>
        </p:nvSpPr>
        <p:spPr>
          <a:ln/>
        </p:spPr>
      </p:sp>
      <p:sp>
        <p:nvSpPr>
          <p:cNvPr id="403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1E537F-5B6C-4B9B-8780-80549AF3B7B7}" type="slidenum">
              <a:rPr lang="ar-SA"/>
              <a:pPr/>
              <a:t>15</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F8AA50-8894-447A-955A-79E02CBEF73E}" type="slidenum">
              <a:rPr lang="ar-SA"/>
              <a:pPr/>
              <a:t>151</a:t>
            </a:fld>
            <a:endParaRPr lang="en-US"/>
          </a:p>
        </p:txBody>
      </p:sp>
      <p:sp>
        <p:nvSpPr>
          <p:cNvPr id="404482" name="Rectangle 2"/>
          <p:cNvSpPr>
            <a:spLocks noGrp="1" noRot="1" noChangeAspect="1" noChangeArrowheads="1" noTextEdit="1"/>
          </p:cNvSpPr>
          <p:nvPr>
            <p:ph type="sldImg"/>
          </p:nvPr>
        </p:nvSpPr>
        <p:spPr>
          <a:ln/>
        </p:spPr>
      </p:sp>
      <p:sp>
        <p:nvSpPr>
          <p:cNvPr id="404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3F92DA-41ED-441C-A910-68185EB19344}" type="slidenum">
              <a:rPr lang="ar-SA"/>
              <a:pPr/>
              <a:t>152</a:t>
            </a:fld>
            <a:endParaRPr lang="en-US"/>
          </a:p>
        </p:txBody>
      </p:sp>
      <p:sp>
        <p:nvSpPr>
          <p:cNvPr id="405506" name="Rectangle 2"/>
          <p:cNvSpPr>
            <a:spLocks noGrp="1" noRot="1" noChangeAspect="1" noChangeArrowheads="1" noTextEdit="1"/>
          </p:cNvSpPr>
          <p:nvPr>
            <p:ph type="sldImg"/>
          </p:nvPr>
        </p:nvSpPr>
        <p:spPr>
          <a:ln/>
        </p:spPr>
      </p:sp>
      <p:sp>
        <p:nvSpPr>
          <p:cNvPr id="405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4CA694-6F98-4D5F-8C5E-BF4873929089}" type="slidenum">
              <a:rPr lang="ar-SA"/>
              <a:pPr/>
              <a:t>153</a:t>
            </a:fld>
            <a:endParaRPr lang="en-US"/>
          </a:p>
        </p:txBody>
      </p:sp>
      <p:sp>
        <p:nvSpPr>
          <p:cNvPr id="406530" name="Rectangle 2"/>
          <p:cNvSpPr>
            <a:spLocks noGrp="1" noRot="1" noChangeAspect="1" noChangeArrowheads="1" noTextEdit="1"/>
          </p:cNvSpPr>
          <p:nvPr>
            <p:ph type="sldImg"/>
          </p:nvPr>
        </p:nvSpPr>
        <p:spPr>
          <a:ln/>
        </p:spPr>
      </p:sp>
      <p:sp>
        <p:nvSpPr>
          <p:cNvPr id="406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E8B0EF-9A6D-43EE-9D6E-65D6A350307C}" type="slidenum">
              <a:rPr lang="ar-SA"/>
              <a:pPr/>
              <a:t>154</a:t>
            </a:fld>
            <a:endParaRPr lang="en-US"/>
          </a:p>
        </p:txBody>
      </p:sp>
      <p:sp>
        <p:nvSpPr>
          <p:cNvPr id="407554" name="Rectangle 2"/>
          <p:cNvSpPr>
            <a:spLocks noGrp="1" noRot="1" noChangeAspect="1" noChangeArrowheads="1" noTextEdit="1"/>
          </p:cNvSpPr>
          <p:nvPr>
            <p:ph type="sldImg"/>
          </p:nvPr>
        </p:nvSpPr>
        <p:spPr>
          <a:ln/>
        </p:spPr>
      </p:sp>
      <p:sp>
        <p:nvSpPr>
          <p:cNvPr id="407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777DF-9D08-4EE2-9FB9-CC6F1F17BBFA}" type="slidenum">
              <a:rPr lang="ar-SA"/>
              <a:pPr/>
              <a:t>155</a:t>
            </a:fld>
            <a:endParaRPr lang="en-US"/>
          </a:p>
        </p:txBody>
      </p:sp>
      <p:sp>
        <p:nvSpPr>
          <p:cNvPr id="408578" name="Rectangle 2"/>
          <p:cNvSpPr>
            <a:spLocks noGrp="1" noRot="1" noChangeAspect="1" noChangeArrowheads="1" noTextEdit="1"/>
          </p:cNvSpPr>
          <p:nvPr>
            <p:ph type="sldImg"/>
          </p:nvPr>
        </p:nvSpPr>
        <p:spPr>
          <a:ln/>
        </p:spPr>
      </p:sp>
      <p:sp>
        <p:nvSpPr>
          <p:cNvPr id="408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6E4666-AF31-46B4-93D9-492F53E63F7D}" type="slidenum">
              <a:rPr lang="ar-SA"/>
              <a:pPr/>
              <a:t>156</a:t>
            </a:fld>
            <a:endParaRPr lang="en-US"/>
          </a:p>
        </p:txBody>
      </p:sp>
      <p:sp>
        <p:nvSpPr>
          <p:cNvPr id="409602" name="Rectangle 2"/>
          <p:cNvSpPr>
            <a:spLocks noGrp="1" noRot="1" noChangeAspect="1" noChangeArrowheads="1" noTextEdit="1"/>
          </p:cNvSpPr>
          <p:nvPr>
            <p:ph type="sldImg"/>
          </p:nvPr>
        </p:nvSpPr>
        <p:spPr>
          <a:ln/>
        </p:spPr>
      </p:sp>
      <p:sp>
        <p:nvSpPr>
          <p:cNvPr id="409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94F442-18F2-4160-AE27-0A125FCE4659}" type="slidenum">
              <a:rPr lang="ar-SA"/>
              <a:pPr/>
              <a:t>157</a:t>
            </a:fld>
            <a:endParaRPr lang="en-US"/>
          </a:p>
        </p:txBody>
      </p:sp>
      <p:sp>
        <p:nvSpPr>
          <p:cNvPr id="410626" name="Rectangle 2"/>
          <p:cNvSpPr>
            <a:spLocks noGrp="1" noRot="1" noChangeAspect="1" noChangeArrowheads="1" noTextEdit="1"/>
          </p:cNvSpPr>
          <p:nvPr>
            <p:ph type="sldImg"/>
          </p:nvPr>
        </p:nvSpPr>
        <p:spPr>
          <a:ln/>
        </p:spPr>
      </p:sp>
      <p:sp>
        <p:nvSpPr>
          <p:cNvPr id="410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DE0EC3-FFF3-42C9-8837-4ED6E932E455}" type="slidenum">
              <a:rPr lang="ar-SA"/>
              <a:pPr/>
              <a:t>158</a:t>
            </a:fld>
            <a:endParaRPr lang="en-US"/>
          </a:p>
        </p:txBody>
      </p:sp>
      <p:sp>
        <p:nvSpPr>
          <p:cNvPr id="411650" name="Rectangle 2"/>
          <p:cNvSpPr>
            <a:spLocks noGrp="1" noRot="1" noChangeAspect="1" noChangeArrowheads="1" noTextEdit="1"/>
          </p:cNvSpPr>
          <p:nvPr>
            <p:ph type="sldImg"/>
          </p:nvPr>
        </p:nvSpPr>
        <p:spPr>
          <a:ln/>
        </p:spPr>
      </p:sp>
      <p:sp>
        <p:nvSpPr>
          <p:cNvPr id="411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C83D31-2142-40F8-A6EB-752245B20C4A}" type="slidenum">
              <a:rPr lang="ar-SA"/>
              <a:pPr/>
              <a:t>159</a:t>
            </a:fld>
            <a:endParaRPr lang="en-US"/>
          </a:p>
        </p:txBody>
      </p:sp>
      <p:sp>
        <p:nvSpPr>
          <p:cNvPr id="412674" name="Rectangle 2"/>
          <p:cNvSpPr>
            <a:spLocks noGrp="1" noRot="1" noChangeAspect="1" noChangeArrowheads="1" noTextEdit="1"/>
          </p:cNvSpPr>
          <p:nvPr>
            <p:ph type="sldImg"/>
          </p:nvPr>
        </p:nvSpPr>
        <p:spPr>
          <a:ln/>
        </p:spPr>
      </p:sp>
      <p:sp>
        <p:nvSpPr>
          <p:cNvPr id="412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CC947C-D62D-4C34-80A2-5F6C8462FA73}" type="slidenum">
              <a:rPr lang="ar-SA"/>
              <a:pPr/>
              <a:t>160</a:t>
            </a:fld>
            <a:endParaRPr lang="en-US"/>
          </a:p>
        </p:txBody>
      </p:sp>
      <p:sp>
        <p:nvSpPr>
          <p:cNvPr id="413698" name="Rectangle 2"/>
          <p:cNvSpPr>
            <a:spLocks noGrp="1" noRot="1" noChangeAspect="1" noChangeArrowheads="1" noTextEdit="1"/>
          </p:cNvSpPr>
          <p:nvPr>
            <p:ph type="sldImg"/>
          </p:nvPr>
        </p:nvSpPr>
        <p:spPr>
          <a:ln/>
        </p:spPr>
      </p:sp>
      <p:sp>
        <p:nvSpPr>
          <p:cNvPr id="413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13A8C3-846B-49AB-85B9-6B0A52B4EAF3}" type="slidenum">
              <a:rPr lang="ar-SA"/>
              <a:pPr/>
              <a:t>16</a:t>
            </a:fld>
            <a:endParaRPr lang="en-US"/>
          </a:p>
        </p:txBody>
      </p:sp>
      <p:sp>
        <p:nvSpPr>
          <p:cNvPr id="266242" name="Rectangle 2"/>
          <p:cNvSpPr>
            <a:spLocks noGrp="1" noRot="1" noChangeAspect="1" noChangeArrowheads="1" noTextEdit="1"/>
          </p:cNvSpPr>
          <p:nvPr>
            <p:ph type="sldImg"/>
          </p:nvPr>
        </p:nvSpPr>
        <p:spPr>
          <a:ln/>
        </p:spPr>
      </p:sp>
      <p:sp>
        <p:nvSpPr>
          <p:cNvPr id="266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19B8E1-C7E2-4E9B-971F-9D1478AD824C}" type="slidenum">
              <a:rPr lang="ar-SA"/>
              <a:pPr/>
              <a:t>161</a:t>
            </a:fld>
            <a:endParaRPr lang="en-US"/>
          </a:p>
        </p:txBody>
      </p:sp>
      <p:sp>
        <p:nvSpPr>
          <p:cNvPr id="414722" name="Rectangle 2"/>
          <p:cNvSpPr>
            <a:spLocks noGrp="1" noRot="1" noChangeAspect="1" noChangeArrowheads="1" noTextEdit="1"/>
          </p:cNvSpPr>
          <p:nvPr>
            <p:ph type="sldImg"/>
          </p:nvPr>
        </p:nvSpPr>
        <p:spPr>
          <a:ln/>
        </p:spPr>
      </p:sp>
      <p:sp>
        <p:nvSpPr>
          <p:cNvPr id="414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370F89-FFA1-4A09-990A-2C9C1CE35587}" type="slidenum">
              <a:rPr lang="ar-SA"/>
              <a:pPr/>
              <a:t>162</a:t>
            </a:fld>
            <a:endParaRPr lang="en-US"/>
          </a:p>
        </p:txBody>
      </p:sp>
      <p:sp>
        <p:nvSpPr>
          <p:cNvPr id="415746" name="Rectangle 2"/>
          <p:cNvSpPr>
            <a:spLocks noGrp="1" noRot="1" noChangeAspect="1" noChangeArrowheads="1" noTextEdit="1"/>
          </p:cNvSpPr>
          <p:nvPr>
            <p:ph type="sldImg"/>
          </p:nvPr>
        </p:nvSpPr>
        <p:spPr>
          <a:ln/>
        </p:spPr>
      </p:sp>
      <p:sp>
        <p:nvSpPr>
          <p:cNvPr id="415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87D891-640B-4FFB-89A2-BA1F665D05CC}" type="slidenum">
              <a:rPr lang="ar-SA"/>
              <a:pPr/>
              <a:t>163</a:t>
            </a:fld>
            <a:endParaRPr lang="en-U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12FFF7-7C2E-45D1-B9C4-72CB353CA9BB}" type="slidenum">
              <a:rPr lang="ar-SA"/>
              <a:pPr/>
              <a:t>164</a:t>
            </a:fld>
            <a:endParaRPr lang="en-US"/>
          </a:p>
        </p:txBody>
      </p:sp>
      <p:sp>
        <p:nvSpPr>
          <p:cNvPr id="417794" name="Rectangle 2"/>
          <p:cNvSpPr>
            <a:spLocks noGrp="1" noRot="1" noChangeAspect="1" noChangeArrowheads="1" noTextEdit="1"/>
          </p:cNvSpPr>
          <p:nvPr>
            <p:ph type="sldImg"/>
          </p:nvPr>
        </p:nvSpPr>
        <p:spPr>
          <a:ln/>
        </p:spPr>
      </p:sp>
      <p:sp>
        <p:nvSpPr>
          <p:cNvPr id="41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A66698-DEE8-40F3-A77D-66E2F620A32A}" type="slidenum">
              <a:rPr lang="ar-SA"/>
              <a:pPr/>
              <a:t>165</a:t>
            </a:fld>
            <a:endParaRPr lang="en-US"/>
          </a:p>
        </p:txBody>
      </p:sp>
      <p:sp>
        <p:nvSpPr>
          <p:cNvPr id="418818" name="Rectangle 2"/>
          <p:cNvSpPr>
            <a:spLocks noGrp="1" noRot="1" noChangeAspect="1" noChangeArrowheads="1" noTextEdit="1"/>
          </p:cNvSpPr>
          <p:nvPr>
            <p:ph type="sldImg"/>
          </p:nvPr>
        </p:nvSpPr>
        <p:spPr>
          <a:ln/>
        </p:spPr>
      </p:sp>
      <p:sp>
        <p:nvSpPr>
          <p:cNvPr id="418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25186F-897C-49D0-A1FC-50E34FAB6ADC}" type="slidenum">
              <a:rPr lang="ar-SA"/>
              <a:pPr/>
              <a:t>166</a:t>
            </a:fld>
            <a:endParaRPr lang="en-US"/>
          </a:p>
        </p:txBody>
      </p:sp>
      <p:sp>
        <p:nvSpPr>
          <p:cNvPr id="419842" name="Rectangle 2"/>
          <p:cNvSpPr>
            <a:spLocks noGrp="1" noRot="1" noChangeAspect="1" noChangeArrowheads="1" noTextEdit="1"/>
          </p:cNvSpPr>
          <p:nvPr>
            <p:ph type="sldImg"/>
          </p:nvPr>
        </p:nvSpPr>
        <p:spPr>
          <a:ln/>
        </p:spPr>
      </p:sp>
      <p:sp>
        <p:nvSpPr>
          <p:cNvPr id="419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8189D4-DED2-4BC3-BCC8-227AA4D99BE4}" type="slidenum">
              <a:rPr lang="ar-SA"/>
              <a:pPr/>
              <a:t>167</a:t>
            </a:fld>
            <a:endParaRPr lang="en-US"/>
          </a:p>
        </p:txBody>
      </p:sp>
      <p:sp>
        <p:nvSpPr>
          <p:cNvPr id="420866" name="Rectangle 2"/>
          <p:cNvSpPr>
            <a:spLocks noGrp="1" noRot="1" noChangeAspect="1" noChangeArrowheads="1" noTextEdit="1"/>
          </p:cNvSpPr>
          <p:nvPr>
            <p:ph type="sldImg"/>
          </p:nvPr>
        </p:nvSpPr>
        <p:spPr>
          <a:ln/>
        </p:spPr>
      </p:sp>
      <p:sp>
        <p:nvSpPr>
          <p:cNvPr id="420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AEBCA7-848F-40C8-A561-42403B40A316}" type="slidenum">
              <a:rPr lang="ar-SA"/>
              <a:pPr/>
              <a:t>168</a:t>
            </a:fld>
            <a:endParaRPr lang="en-US"/>
          </a:p>
        </p:txBody>
      </p:sp>
      <p:sp>
        <p:nvSpPr>
          <p:cNvPr id="421890" name="Rectangle 2"/>
          <p:cNvSpPr>
            <a:spLocks noGrp="1" noRot="1" noChangeAspect="1" noChangeArrowheads="1" noTextEdit="1"/>
          </p:cNvSpPr>
          <p:nvPr>
            <p:ph type="sldImg"/>
          </p:nvPr>
        </p:nvSpPr>
        <p:spPr>
          <a:ln/>
        </p:spPr>
      </p:sp>
      <p:sp>
        <p:nvSpPr>
          <p:cNvPr id="421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67DCA3-55D2-437B-A28A-03425889E658}" type="slidenum">
              <a:rPr lang="ar-SA"/>
              <a:pPr/>
              <a:t>169</a:t>
            </a:fld>
            <a:endParaRPr lang="en-US"/>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FD6EB0-8D91-4F52-8F33-B4CA18410E18}" type="slidenum">
              <a:rPr lang="ar-SA"/>
              <a:pPr/>
              <a:t>170</a:t>
            </a:fld>
            <a:endParaRPr lang="en-US"/>
          </a:p>
        </p:txBody>
      </p:sp>
      <p:sp>
        <p:nvSpPr>
          <p:cNvPr id="423938" name="Rectangle 2"/>
          <p:cNvSpPr>
            <a:spLocks noGrp="1" noRot="1" noChangeAspect="1" noChangeArrowheads="1" noTextEdit="1"/>
          </p:cNvSpPr>
          <p:nvPr>
            <p:ph type="sldImg"/>
          </p:nvPr>
        </p:nvSpPr>
        <p:spPr>
          <a:ln/>
        </p:spPr>
      </p:sp>
      <p:sp>
        <p:nvSpPr>
          <p:cNvPr id="423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47E315-5014-4691-A4C5-534CFE423193}" type="slidenum">
              <a:rPr lang="ar-SA"/>
              <a:pPr/>
              <a:t>17</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E31760-7053-4A0A-A0AA-4E76FB8E99E7}" type="slidenum">
              <a:rPr lang="ar-SA"/>
              <a:pPr/>
              <a:t>171</a:t>
            </a:fld>
            <a:endParaRPr lang="en-US"/>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0F8E3-DC0F-4662-A6C0-3867E342BF8C}" type="slidenum">
              <a:rPr lang="ar-SA"/>
              <a:pPr/>
              <a:t>172</a:t>
            </a:fld>
            <a:endParaRPr lang="en-US"/>
          </a:p>
        </p:txBody>
      </p:sp>
      <p:sp>
        <p:nvSpPr>
          <p:cNvPr id="425986" name="Rectangle 2"/>
          <p:cNvSpPr>
            <a:spLocks noGrp="1" noRot="1" noChangeAspect="1" noChangeArrowheads="1" noTextEdit="1"/>
          </p:cNvSpPr>
          <p:nvPr>
            <p:ph type="sldImg"/>
          </p:nvPr>
        </p:nvSpPr>
        <p:spPr>
          <a:ln/>
        </p:spPr>
      </p:sp>
      <p:sp>
        <p:nvSpPr>
          <p:cNvPr id="425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479C85-00D3-4F98-811E-99385E9119FF}" type="slidenum">
              <a:rPr lang="ar-SA"/>
              <a:pPr/>
              <a:t>173</a:t>
            </a:fld>
            <a:endParaRPr lang="en-US"/>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0E8A49-FCB0-40B7-85FA-80B65309798B}" type="slidenum">
              <a:rPr lang="ar-SA"/>
              <a:pPr/>
              <a:t>174</a:t>
            </a:fld>
            <a:endParaRPr lang="en-US"/>
          </a:p>
        </p:txBody>
      </p:sp>
      <p:sp>
        <p:nvSpPr>
          <p:cNvPr id="428034" name="Rectangle 2"/>
          <p:cNvSpPr>
            <a:spLocks noGrp="1" noRot="1" noChangeAspect="1" noChangeArrowheads="1" noTextEdit="1"/>
          </p:cNvSpPr>
          <p:nvPr>
            <p:ph type="sldImg"/>
          </p:nvPr>
        </p:nvSpPr>
        <p:spPr>
          <a:ln/>
        </p:spPr>
      </p:sp>
      <p:sp>
        <p:nvSpPr>
          <p:cNvPr id="428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569208-69D3-44D0-A18D-9BE5FC7F6BB3}" type="slidenum">
              <a:rPr lang="ar-SA"/>
              <a:pPr/>
              <a:t>175</a:t>
            </a:fld>
            <a:endParaRPr lang="en-US"/>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33DBB1-4006-4BBB-B164-62159C54EC4E}" type="slidenum">
              <a:rPr lang="ar-SA"/>
              <a:pPr/>
              <a:t>176</a:t>
            </a:fld>
            <a:endParaRPr lang="en-US"/>
          </a:p>
        </p:txBody>
      </p:sp>
      <p:sp>
        <p:nvSpPr>
          <p:cNvPr id="430082" name="Rectangle 2"/>
          <p:cNvSpPr>
            <a:spLocks noGrp="1" noRot="1" noChangeAspect="1" noChangeArrowheads="1" noTextEdit="1"/>
          </p:cNvSpPr>
          <p:nvPr>
            <p:ph type="sldImg"/>
          </p:nvPr>
        </p:nvSpPr>
        <p:spPr>
          <a:ln/>
        </p:spPr>
      </p:sp>
      <p:sp>
        <p:nvSpPr>
          <p:cNvPr id="430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DCFA6F-6692-4F4B-9D14-0316DC222DE1}" type="slidenum">
              <a:rPr lang="ar-SA"/>
              <a:pPr/>
              <a:t>177</a:t>
            </a:fld>
            <a:endParaRPr lang="en-US"/>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22B689-B8CA-4461-AB83-FB2F3BFF6A0E}" type="slidenum">
              <a:rPr lang="ar-SA"/>
              <a:pPr/>
              <a:t>178</a:t>
            </a:fld>
            <a:endParaRPr lang="en-US"/>
          </a:p>
        </p:txBody>
      </p:sp>
      <p:sp>
        <p:nvSpPr>
          <p:cNvPr id="432130" name="Rectangle 2"/>
          <p:cNvSpPr>
            <a:spLocks noGrp="1" noRot="1" noChangeAspect="1" noChangeArrowheads="1" noTextEdit="1"/>
          </p:cNvSpPr>
          <p:nvPr>
            <p:ph type="sldImg"/>
          </p:nvPr>
        </p:nvSpPr>
        <p:spPr>
          <a:ln/>
        </p:spPr>
      </p:sp>
      <p:sp>
        <p:nvSpPr>
          <p:cNvPr id="432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BCB3DB-5838-4A44-BC22-14BD3CB12A71}" type="slidenum">
              <a:rPr lang="ar-SA"/>
              <a:pPr/>
              <a:t>179</a:t>
            </a:fld>
            <a:endParaRPr lang="en-US"/>
          </a:p>
        </p:txBody>
      </p:sp>
      <p:sp>
        <p:nvSpPr>
          <p:cNvPr id="433154" name="Rectangle 2"/>
          <p:cNvSpPr>
            <a:spLocks noGrp="1" noRot="1" noChangeAspect="1" noChangeArrowheads="1" noTextEdit="1"/>
          </p:cNvSpPr>
          <p:nvPr>
            <p:ph type="sldImg"/>
          </p:nvPr>
        </p:nvSpPr>
        <p:spPr>
          <a:ln/>
        </p:spPr>
      </p:sp>
      <p:sp>
        <p:nvSpPr>
          <p:cNvPr id="433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A1E613-5453-4292-AFCB-86A9B676E3EF}" type="slidenum">
              <a:rPr lang="ar-SA"/>
              <a:pPr/>
              <a:t>180</a:t>
            </a:fld>
            <a:endParaRPr lang="en-US"/>
          </a:p>
        </p:txBody>
      </p:sp>
      <p:sp>
        <p:nvSpPr>
          <p:cNvPr id="434178" name="Rectangle 2"/>
          <p:cNvSpPr>
            <a:spLocks noGrp="1" noRot="1" noChangeAspect="1" noChangeArrowheads="1" noTextEdit="1"/>
          </p:cNvSpPr>
          <p:nvPr>
            <p:ph type="sldImg"/>
          </p:nvPr>
        </p:nvSpPr>
        <p:spPr>
          <a:ln/>
        </p:spPr>
      </p:sp>
      <p:sp>
        <p:nvSpPr>
          <p:cNvPr id="434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DC4424-48B8-4C02-97E8-9EF1CD3FFBCA}" type="slidenum">
              <a:rPr lang="ar-SA"/>
              <a:pPr/>
              <a:t>18</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CE162B-D7F4-46A3-A94A-9D61FE2720AF}" type="slidenum">
              <a:rPr lang="ar-SA"/>
              <a:pPr/>
              <a:t>181</a:t>
            </a:fld>
            <a:endParaRPr lang="en-US"/>
          </a:p>
        </p:txBody>
      </p:sp>
      <p:sp>
        <p:nvSpPr>
          <p:cNvPr id="435202" name="Rectangle 2"/>
          <p:cNvSpPr>
            <a:spLocks noGrp="1" noRot="1" noChangeAspect="1" noChangeArrowheads="1" noTextEdit="1"/>
          </p:cNvSpPr>
          <p:nvPr>
            <p:ph type="sldImg"/>
          </p:nvPr>
        </p:nvSpPr>
        <p:spPr>
          <a:ln/>
        </p:spPr>
      </p:sp>
      <p:sp>
        <p:nvSpPr>
          <p:cNvPr id="435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F13664-B08C-4FAD-B834-F84912D4DC13}" type="slidenum">
              <a:rPr lang="ar-SA"/>
              <a:pPr/>
              <a:t>182</a:t>
            </a:fld>
            <a:endParaRPr lang="en-US"/>
          </a:p>
        </p:txBody>
      </p:sp>
      <p:sp>
        <p:nvSpPr>
          <p:cNvPr id="436226" name="Rectangle 2"/>
          <p:cNvSpPr>
            <a:spLocks noGrp="1" noRot="1" noChangeAspect="1" noChangeArrowheads="1" noTextEdit="1"/>
          </p:cNvSpPr>
          <p:nvPr>
            <p:ph type="sldImg"/>
          </p:nvPr>
        </p:nvSpPr>
        <p:spPr>
          <a:ln/>
        </p:spPr>
      </p:sp>
      <p:sp>
        <p:nvSpPr>
          <p:cNvPr id="436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2EA55B-14E3-413A-971B-7F616418B81B}" type="slidenum">
              <a:rPr lang="ar-SA"/>
              <a:pPr/>
              <a:t>183</a:t>
            </a:fld>
            <a:endParaRPr lang="en-US"/>
          </a:p>
        </p:txBody>
      </p:sp>
      <p:sp>
        <p:nvSpPr>
          <p:cNvPr id="437250" name="Rectangle 2"/>
          <p:cNvSpPr>
            <a:spLocks noGrp="1" noRot="1" noChangeAspect="1" noChangeArrowheads="1" noTextEdit="1"/>
          </p:cNvSpPr>
          <p:nvPr>
            <p:ph type="sldImg"/>
          </p:nvPr>
        </p:nvSpPr>
        <p:spPr>
          <a:ln/>
        </p:spPr>
      </p:sp>
      <p:sp>
        <p:nvSpPr>
          <p:cNvPr id="437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92F93E-C7C2-491A-AB57-C6EBF737193F}" type="slidenum">
              <a:rPr lang="ar-SA"/>
              <a:pPr/>
              <a:t>184</a:t>
            </a:fld>
            <a:endParaRPr lang="en-US"/>
          </a:p>
        </p:txBody>
      </p:sp>
      <p:sp>
        <p:nvSpPr>
          <p:cNvPr id="438274" name="Rectangle 2"/>
          <p:cNvSpPr>
            <a:spLocks noGrp="1" noRot="1" noChangeAspect="1" noChangeArrowheads="1" noTextEdit="1"/>
          </p:cNvSpPr>
          <p:nvPr>
            <p:ph type="sldImg"/>
          </p:nvPr>
        </p:nvSpPr>
        <p:spPr>
          <a:ln/>
        </p:spPr>
      </p:sp>
      <p:sp>
        <p:nvSpPr>
          <p:cNvPr id="438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2511D2-8E6A-4B00-8533-46C7FBF9228B}" type="slidenum">
              <a:rPr lang="ar-SA"/>
              <a:pPr/>
              <a:t>185</a:t>
            </a:fld>
            <a:endParaRPr lang="en-US"/>
          </a:p>
        </p:txBody>
      </p:sp>
      <p:sp>
        <p:nvSpPr>
          <p:cNvPr id="439298" name="Rectangle 2"/>
          <p:cNvSpPr>
            <a:spLocks noGrp="1" noRot="1" noChangeAspect="1" noChangeArrowheads="1" noTextEdit="1"/>
          </p:cNvSpPr>
          <p:nvPr>
            <p:ph type="sldImg"/>
          </p:nvPr>
        </p:nvSpPr>
        <p:spPr>
          <a:ln/>
        </p:spPr>
      </p:sp>
      <p:sp>
        <p:nvSpPr>
          <p:cNvPr id="439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F2F304-09BF-4DF3-8A31-5EC05DA37F8E}" type="slidenum">
              <a:rPr lang="ar-SA"/>
              <a:pPr/>
              <a:t>186</a:t>
            </a:fld>
            <a:endParaRPr lang="en-US"/>
          </a:p>
        </p:txBody>
      </p:sp>
      <p:sp>
        <p:nvSpPr>
          <p:cNvPr id="440322" name="Rectangle 2"/>
          <p:cNvSpPr>
            <a:spLocks noGrp="1" noRot="1" noChangeAspect="1" noChangeArrowheads="1" noTextEdit="1"/>
          </p:cNvSpPr>
          <p:nvPr>
            <p:ph type="sldImg"/>
          </p:nvPr>
        </p:nvSpPr>
        <p:spPr>
          <a:ln/>
        </p:spPr>
      </p:sp>
      <p:sp>
        <p:nvSpPr>
          <p:cNvPr id="440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525BC-5D44-413C-B0A9-927C59ED2656}" type="slidenum">
              <a:rPr lang="ar-SA"/>
              <a:pPr/>
              <a:t>187</a:t>
            </a:fld>
            <a:endParaRPr lang="en-US"/>
          </a:p>
        </p:txBody>
      </p:sp>
      <p:sp>
        <p:nvSpPr>
          <p:cNvPr id="441346" name="Rectangle 2"/>
          <p:cNvSpPr>
            <a:spLocks noGrp="1" noRot="1" noChangeAspect="1" noChangeArrowheads="1" noTextEdit="1"/>
          </p:cNvSpPr>
          <p:nvPr>
            <p:ph type="sldImg"/>
          </p:nvPr>
        </p:nvSpPr>
        <p:spPr>
          <a:ln/>
        </p:spPr>
      </p:sp>
      <p:sp>
        <p:nvSpPr>
          <p:cNvPr id="441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6FFB74-67C1-4ECC-83A8-9E5F0200C498}" type="slidenum">
              <a:rPr lang="ar-SA"/>
              <a:pPr/>
              <a:t>188</a:t>
            </a:fld>
            <a:endParaRPr lang="en-US"/>
          </a:p>
        </p:txBody>
      </p:sp>
      <p:sp>
        <p:nvSpPr>
          <p:cNvPr id="442370" name="Rectangle 2"/>
          <p:cNvSpPr>
            <a:spLocks noGrp="1" noRot="1" noChangeAspect="1" noChangeArrowheads="1" noTextEdit="1"/>
          </p:cNvSpPr>
          <p:nvPr>
            <p:ph type="sldImg"/>
          </p:nvPr>
        </p:nvSpPr>
        <p:spPr>
          <a:ln/>
        </p:spPr>
      </p:sp>
      <p:sp>
        <p:nvSpPr>
          <p:cNvPr id="442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674481-68E1-47E1-A6B6-07B6BB06B988}" type="slidenum">
              <a:rPr lang="ar-SA"/>
              <a:pPr/>
              <a:t>189</a:t>
            </a:fld>
            <a:endParaRPr lang="en-US"/>
          </a:p>
        </p:txBody>
      </p:sp>
      <p:sp>
        <p:nvSpPr>
          <p:cNvPr id="443394" name="Rectangle 2"/>
          <p:cNvSpPr>
            <a:spLocks noGrp="1" noRot="1" noChangeAspect="1" noChangeArrowheads="1" noTextEdit="1"/>
          </p:cNvSpPr>
          <p:nvPr>
            <p:ph type="sldImg"/>
          </p:nvPr>
        </p:nvSpPr>
        <p:spPr>
          <a:ln/>
        </p:spPr>
      </p:sp>
      <p:sp>
        <p:nvSpPr>
          <p:cNvPr id="443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202CDE-2D75-44AD-8286-F60DE59572CD}" type="slidenum">
              <a:rPr lang="ar-SA"/>
              <a:pPr/>
              <a:t>190</a:t>
            </a:fld>
            <a:endParaRPr lang="en-US"/>
          </a:p>
        </p:txBody>
      </p:sp>
      <p:sp>
        <p:nvSpPr>
          <p:cNvPr id="444418" name="Rectangle 2"/>
          <p:cNvSpPr>
            <a:spLocks noGrp="1" noRot="1" noChangeAspect="1" noChangeArrowheads="1" noTextEdit="1"/>
          </p:cNvSpPr>
          <p:nvPr>
            <p:ph type="sldImg"/>
          </p:nvPr>
        </p:nvSpPr>
        <p:spPr>
          <a:ln/>
        </p:spPr>
      </p:sp>
      <p:sp>
        <p:nvSpPr>
          <p:cNvPr id="444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E594B9-A952-4E40-B992-4C433ED71355}" type="slidenum">
              <a:rPr lang="ar-SA"/>
              <a:pPr/>
              <a:t>19</a:t>
            </a:fld>
            <a:endParaRPr lang="en-US"/>
          </a:p>
        </p:txBody>
      </p:sp>
      <p:sp>
        <p:nvSpPr>
          <p:cNvPr id="269314" name="Rectangle 2"/>
          <p:cNvSpPr>
            <a:spLocks noGrp="1" noRot="1" noChangeAspect="1" noChangeArrowheads="1" noTextEdit="1"/>
          </p:cNvSpPr>
          <p:nvPr>
            <p:ph type="sldImg"/>
          </p:nvPr>
        </p:nvSpPr>
        <p:spPr>
          <a:ln/>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70488D-D9BC-4C92-AA0F-10EC00404304}" type="slidenum">
              <a:rPr lang="ar-SA"/>
              <a:pPr/>
              <a:t>191</a:t>
            </a:fld>
            <a:endParaRPr lang="en-US"/>
          </a:p>
        </p:txBody>
      </p:sp>
      <p:sp>
        <p:nvSpPr>
          <p:cNvPr id="445442" name="Rectangle 2"/>
          <p:cNvSpPr>
            <a:spLocks noGrp="1" noRot="1" noChangeAspect="1" noChangeArrowheads="1" noTextEdit="1"/>
          </p:cNvSpPr>
          <p:nvPr>
            <p:ph type="sldImg"/>
          </p:nvPr>
        </p:nvSpPr>
        <p:spPr>
          <a:ln/>
        </p:spPr>
      </p:sp>
      <p:sp>
        <p:nvSpPr>
          <p:cNvPr id="445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21FBB-EF59-46A1-AF2E-2956E28A647F}" type="slidenum">
              <a:rPr lang="ar-SA"/>
              <a:pPr/>
              <a:t>192</a:t>
            </a:fld>
            <a:endParaRPr lang="en-US"/>
          </a:p>
        </p:txBody>
      </p:sp>
      <p:sp>
        <p:nvSpPr>
          <p:cNvPr id="446466" name="Rectangle 2"/>
          <p:cNvSpPr>
            <a:spLocks noGrp="1" noRot="1" noChangeAspect="1" noChangeArrowheads="1" noTextEdit="1"/>
          </p:cNvSpPr>
          <p:nvPr>
            <p:ph type="sldImg"/>
          </p:nvPr>
        </p:nvSpPr>
        <p:spPr>
          <a:ln/>
        </p:spPr>
      </p:sp>
      <p:sp>
        <p:nvSpPr>
          <p:cNvPr id="446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BF076-3FFF-4E79-9627-378AAA407211}" type="slidenum">
              <a:rPr lang="ar-SA"/>
              <a:pPr/>
              <a:t>193</a:t>
            </a:fld>
            <a:endParaRPr lang="en-US"/>
          </a:p>
        </p:txBody>
      </p:sp>
      <p:sp>
        <p:nvSpPr>
          <p:cNvPr id="447490" name="Rectangle 2"/>
          <p:cNvSpPr>
            <a:spLocks noGrp="1" noRot="1" noChangeAspect="1" noChangeArrowheads="1" noTextEdit="1"/>
          </p:cNvSpPr>
          <p:nvPr>
            <p:ph type="sldImg"/>
          </p:nvPr>
        </p:nvSpPr>
        <p:spPr>
          <a:ln/>
        </p:spPr>
      </p:sp>
      <p:sp>
        <p:nvSpPr>
          <p:cNvPr id="447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E3B74-4B80-466C-84A5-2220BC10C0F2}" type="slidenum">
              <a:rPr lang="ar-SA"/>
              <a:pPr/>
              <a:t>194</a:t>
            </a:fld>
            <a:endParaRPr lang="en-US"/>
          </a:p>
        </p:txBody>
      </p:sp>
      <p:sp>
        <p:nvSpPr>
          <p:cNvPr id="448514" name="Rectangle 2"/>
          <p:cNvSpPr>
            <a:spLocks noGrp="1" noRot="1" noChangeAspect="1" noChangeArrowheads="1" noTextEdit="1"/>
          </p:cNvSpPr>
          <p:nvPr>
            <p:ph type="sldImg"/>
          </p:nvPr>
        </p:nvSpPr>
        <p:spPr>
          <a:ln/>
        </p:spPr>
      </p:sp>
      <p:sp>
        <p:nvSpPr>
          <p:cNvPr id="448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869FA-18F9-42DD-A1B0-AEB796D89B6A}" type="slidenum">
              <a:rPr lang="ar-SA"/>
              <a:pPr/>
              <a:t>195</a:t>
            </a:fld>
            <a:endParaRPr lang="en-US"/>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CDB145-C387-447F-9305-65C86668731B}" type="slidenum">
              <a:rPr lang="ar-SA"/>
              <a:pPr/>
              <a:t>196</a:t>
            </a:fld>
            <a:endParaRPr lang="en-US"/>
          </a:p>
        </p:txBody>
      </p:sp>
      <p:sp>
        <p:nvSpPr>
          <p:cNvPr id="450562" name="Rectangle 2"/>
          <p:cNvSpPr>
            <a:spLocks noGrp="1" noRot="1" noChangeAspect="1" noChangeArrowheads="1" noTextEdit="1"/>
          </p:cNvSpPr>
          <p:nvPr>
            <p:ph type="sldImg"/>
          </p:nvPr>
        </p:nvSpPr>
        <p:spPr>
          <a:ln/>
        </p:spPr>
      </p:sp>
      <p:sp>
        <p:nvSpPr>
          <p:cNvPr id="450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C66BC-604D-4715-8F5C-9DC2BABF241E}" type="slidenum">
              <a:rPr lang="ar-SA"/>
              <a:pPr/>
              <a:t>197</a:t>
            </a:fld>
            <a:endParaRPr lang="en-US"/>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785161-0E76-4CE7-B178-8FE95112D759}" type="slidenum">
              <a:rPr lang="ar-SA"/>
              <a:pPr/>
              <a:t>198</a:t>
            </a:fld>
            <a:endParaRPr lang="en-US"/>
          </a:p>
        </p:txBody>
      </p:sp>
      <p:sp>
        <p:nvSpPr>
          <p:cNvPr id="452610" name="Rectangle 2"/>
          <p:cNvSpPr>
            <a:spLocks noGrp="1" noRot="1" noChangeAspect="1" noChangeArrowheads="1" noTextEdit="1"/>
          </p:cNvSpPr>
          <p:nvPr>
            <p:ph type="sldImg"/>
          </p:nvPr>
        </p:nvSpPr>
        <p:spPr>
          <a:ln/>
        </p:spPr>
      </p:sp>
      <p:sp>
        <p:nvSpPr>
          <p:cNvPr id="452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1BF677-F61C-46C3-9554-76E30AB0262F}" type="slidenum">
              <a:rPr lang="ar-SA"/>
              <a:pPr/>
              <a:t>199</a:t>
            </a:fld>
            <a:endParaRPr lang="en-US"/>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DFE581-626F-471E-83D3-D75BE6BD1E8E}" type="slidenum">
              <a:rPr lang="ar-SA"/>
              <a:pPr/>
              <a:t>200</a:t>
            </a:fld>
            <a:endParaRPr lang="en-US"/>
          </a:p>
        </p:txBody>
      </p:sp>
      <p:sp>
        <p:nvSpPr>
          <p:cNvPr id="454658" name="Rectangle 2"/>
          <p:cNvSpPr>
            <a:spLocks noGrp="1" noRot="1" noChangeAspect="1" noChangeArrowheads="1" noTextEdit="1"/>
          </p:cNvSpPr>
          <p:nvPr>
            <p:ph type="sldImg"/>
          </p:nvPr>
        </p:nvSpPr>
        <p:spPr>
          <a:ln/>
        </p:spPr>
      </p:sp>
      <p:sp>
        <p:nvSpPr>
          <p:cNvPr id="454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FC63F6-3EBD-4C0B-BEE0-19EE95D94BBF}" type="slidenum">
              <a:rPr lang="ar-SA"/>
              <a:pPr/>
              <a:t>2</a:t>
            </a:fld>
            <a:endParaRPr lang="en-US"/>
          </a:p>
        </p:txBody>
      </p:sp>
      <p:sp>
        <p:nvSpPr>
          <p:cNvPr id="251906" name="Rectangle 2"/>
          <p:cNvSpPr>
            <a:spLocks noGrp="1" noRot="1" noChangeAspect="1" noChangeArrowheads="1" noTextEdit="1"/>
          </p:cNvSpPr>
          <p:nvPr>
            <p:ph type="sldImg"/>
          </p:nvPr>
        </p:nvSpPr>
        <p:spPr>
          <a:ln/>
        </p:spPr>
      </p:sp>
      <p:sp>
        <p:nvSpPr>
          <p:cNvPr id="251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50C6E5-25EE-4022-AD9C-224038A7A33B}" type="slidenum">
              <a:rPr lang="ar-SA"/>
              <a:pPr/>
              <a:t>20</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06AE7E-6CBA-43AE-8F56-21293969BCE8}" type="slidenum">
              <a:rPr lang="ar-SA"/>
              <a:pPr/>
              <a:t>201</a:t>
            </a:fld>
            <a:endParaRPr lang="en-US"/>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28F90-7CCA-4050-B98B-C1BEB3B4CA9E}" type="slidenum">
              <a:rPr lang="ar-SA"/>
              <a:pPr/>
              <a:t>202</a:t>
            </a:fld>
            <a:endParaRPr lang="en-US"/>
          </a:p>
        </p:txBody>
      </p:sp>
      <p:sp>
        <p:nvSpPr>
          <p:cNvPr id="456706" name="Rectangle 2"/>
          <p:cNvSpPr>
            <a:spLocks noGrp="1" noRot="1" noChangeAspect="1" noChangeArrowheads="1" noTextEdit="1"/>
          </p:cNvSpPr>
          <p:nvPr>
            <p:ph type="sldImg"/>
          </p:nvPr>
        </p:nvSpPr>
        <p:spPr>
          <a:ln/>
        </p:spPr>
      </p:sp>
      <p:sp>
        <p:nvSpPr>
          <p:cNvPr id="456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C31634-26F0-4165-9D8E-C5C8646B6ACC}" type="slidenum">
              <a:rPr lang="ar-SA"/>
              <a:pPr/>
              <a:t>203</a:t>
            </a:fld>
            <a:endParaRPr lang="en-US"/>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79B745-536F-4871-BF06-72AC702DB775}" type="slidenum">
              <a:rPr lang="ar-SA"/>
              <a:pPr/>
              <a:t>204</a:t>
            </a:fld>
            <a:endParaRPr lang="en-US"/>
          </a:p>
        </p:txBody>
      </p:sp>
      <p:sp>
        <p:nvSpPr>
          <p:cNvPr id="458754" name="Rectangle 2"/>
          <p:cNvSpPr>
            <a:spLocks noGrp="1" noRot="1" noChangeAspect="1" noChangeArrowheads="1" noTextEdit="1"/>
          </p:cNvSpPr>
          <p:nvPr>
            <p:ph type="sldImg"/>
          </p:nvPr>
        </p:nvSpPr>
        <p:spPr>
          <a:ln/>
        </p:spPr>
      </p:sp>
      <p:sp>
        <p:nvSpPr>
          <p:cNvPr id="458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39136-676E-4389-8749-3A71E808922A}" type="slidenum">
              <a:rPr lang="ar-SA"/>
              <a:pPr/>
              <a:t>205</a:t>
            </a:fld>
            <a:endParaRPr lang="en-US"/>
          </a:p>
        </p:txBody>
      </p:sp>
      <p:sp>
        <p:nvSpPr>
          <p:cNvPr id="459778" name="Rectangle 2"/>
          <p:cNvSpPr>
            <a:spLocks noGrp="1" noRot="1" noChangeAspect="1" noChangeArrowheads="1" noTextEdit="1"/>
          </p:cNvSpPr>
          <p:nvPr>
            <p:ph type="sldImg"/>
          </p:nvPr>
        </p:nvSpPr>
        <p:spPr>
          <a:ln/>
        </p:spPr>
      </p:sp>
      <p:sp>
        <p:nvSpPr>
          <p:cNvPr id="459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13764D-4DB2-4D57-9E7C-CD18F5C9D950}" type="slidenum">
              <a:rPr lang="ar-SA"/>
              <a:pPr/>
              <a:t>206</a:t>
            </a:fld>
            <a:endParaRPr lang="en-US"/>
          </a:p>
        </p:txBody>
      </p:sp>
      <p:sp>
        <p:nvSpPr>
          <p:cNvPr id="460802" name="Rectangle 2"/>
          <p:cNvSpPr>
            <a:spLocks noGrp="1" noRot="1" noChangeAspect="1"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CA55F0-C0F7-4DD8-8820-F86799B60BC1}" type="slidenum">
              <a:rPr lang="ar-SA"/>
              <a:pPr/>
              <a:t>207</a:t>
            </a:fld>
            <a:endParaRPr lang="en-US"/>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AF7FCC-66B7-4D57-B411-2E54F68A8398}" type="slidenum">
              <a:rPr lang="ar-SA"/>
              <a:pPr/>
              <a:t>208</a:t>
            </a:fld>
            <a:endParaRPr lang="en-US"/>
          </a:p>
        </p:txBody>
      </p:sp>
      <p:sp>
        <p:nvSpPr>
          <p:cNvPr id="462850" name="Rectangle 2"/>
          <p:cNvSpPr>
            <a:spLocks noGrp="1" noRot="1" noChangeAspect="1" noChangeArrowheads="1" noTextEdit="1"/>
          </p:cNvSpPr>
          <p:nvPr>
            <p:ph type="sldImg"/>
          </p:nvPr>
        </p:nvSpPr>
        <p:spPr>
          <a:ln/>
        </p:spPr>
      </p:sp>
      <p:sp>
        <p:nvSpPr>
          <p:cNvPr id="462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E0BE7D-D596-405E-93FC-A1502CA82F70}" type="slidenum">
              <a:rPr lang="ar-SA"/>
              <a:pPr/>
              <a:t>21</a:t>
            </a:fld>
            <a:endParaRPr lang="en-US"/>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8EEFA2-A285-4C12-A85F-C6B53D1EA1BA}" type="slidenum">
              <a:rPr lang="ar-SA"/>
              <a:pPr/>
              <a:t>22</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1B07A4-186F-40DF-9195-97217C83BF85}" type="slidenum">
              <a:rPr lang="ar-SA"/>
              <a:pPr/>
              <a:t>23</a:t>
            </a:fld>
            <a:endParaRPr lang="en-US"/>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14600-30AA-4795-99CA-1C0A11F085AB}" type="slidenum">
              <a:rPr lang="ar-SA"/>
              <a:pPr/>
              <a:t>24</a:t>
            </a:fld>
            <a:endParaRPr lang="en-US"/>
          </a:p>
        </p:txBody>
      </p:sp>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479C9-DE9A-4DDD-9F45-D4C80D5522A6}" type="slidenum">
              <a:rPr lang="ar-SA"/>
              <a:pPr/>
              <a:t>26</a:t>
            </a:fld>
            <a:endParaRPr lang="en-US"/>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B1F074-F2D4-458E-AA92-43FD3033AF6B}" type="slidenum">
              <a:rPr lang="ar-SA"/>
              <a:pPr/>
              <a:t>27</a:t>
            </a:fld>
            <a:endParaRPr lang="en-US"/>
          </a:p>
        </p:txBody>
      </p:sp>
      <p:sp>
        <p:nvSpPr>
          <p:cNvPr id="276482" name="Rectangle 2"/>
          <p:cNvSpPr>
            <a:spLocks noGrp="1" noRot="1" noChangeAspect="1" noChangeArrowheads="1" noTextEdit="1"/>
          </p:cNvSpPr>
          <p:nvPr>
            <p:ph type="sldImg"/>
          </p:nvPr>
        </p:nvSpPr>
        <p:spPr>
          <a:ln/>
        </p:spPr>
      </p:sp>
      <p:sp>
        <p:nvSpPr>
          <p:cNvPr id="276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28CFE5-B9B0-461C-B14C-B1E8C072A4DA}" type="slidenum">
              <a:rPr lang="ar-SA"/>
              <a:pPr/>
              <a:t>28</a:t>
            </a:fld>
            <a:endParaRPr lang="en-US"/>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C483F8-CCF9-4396-B265-89B9BEE7D2D3}" type="slidenum">
              <a:rPr lang="ar-SA"/>
              <a:pPr/>
              <a:t>29</a:t>
            </a:fld>
            <a:endParaRPr lang="en-US"/>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565BC5-5A2A-474B-9175-EA3C5753E00F}" type="slidenum">
              <a:rPr lang="ar-SA"/>
              <a:pPr/>
              <a:t>30</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7A97BA-164F-4270-80B7-DB4C24E5E8D8}" type="slidenum">
              <a:rPr lang="ar-SA"/>
              <a:pPr/>
              <a:t>3</a:t>
            </a:fld>
            <a:endParaRPr lang="en-US"/>
          </a:p>
        </p:txBody>
      </p:sp>
      <p:sp>
        <p:nvSpPr>
          <p:cNvPr id="252930" name="Rectangle 2"/>
          <p:cNvSpPr>
            <a:spLocks noGrp="1" noRot="1" noChangeAspect="1" noChangeArrowheads="1" noTextEdit="1"/>
          </p:cNvSpPr>
          <p:nvPr>
            <p:ph type="sldImg"/>
          </p:nvPr>
        </p:nvSpPr>
        <p:spPr>
          <a:ln/>
        </p:spPr>
      </p:sp>
      <p:sp>
        <p:nvSpPr>
          <p:cNvPr id="25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FE755A-F323-4F58-B292-81D5A809844A}" type="slidenum">
              <a:rPr lang="ar-SA"/>
              <a:pPr/>
              <a:t>31</a:t>
            </a:fld>
            <a:endParaRPr lang="en-US"/>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F210DC-DBBE-477E-9DF1-B0734A71318B}" type="slidenum">
              <a:rPr lang="ar-SA"/>
              <a:pPr/>
              <a:t>32</a:t>
            </a:fld>
            <a:endParaRPr lang="en-US"/>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0876B-0B6A-46A2-B40D-802592640210}" type="slidenum">
              <a:rPr lang="ar-SA"/>
              <a:pPr/>
              <a:t>33</a:t>
            </a:fld>
            <a:endParaRPr 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DDE3BE-8ED5-4E00-91F8-C4EBF5F78BFB}" type="slidenum">
              <a:rPr lang="ar-SA"/>
              <a:pPr/>
              <a:t>34</a:t>
            </a:fld>
            <a:endParaRPr lang="en-US"/>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35AD49-0EFD-4F22-96CA-8795EEDD0B1D}" type="slidenum">
              <a:rPr lang="ar-SA"/>
              <a:pPr/>
              <a:t>35</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568483-C1FD-4572-866C-6C278ABDF7DB}" type="slidenum">
              <a:rPr lang="ar-SA"/>
              <a:pPr/>
              <a:t>36</a:t>
            </a:fld>
            <a:endParaRPr lang="en-US"/>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A10934-671C-4FDC-9331-41D8231020F8}" type="slidenum">
              <a:rPr lang="ar-SA"/>
              <a:pPr/>
              <a:t>37</a:t>
            </a:fld>
            <a:endParaRPr 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F61BC4-127D-4615-8C85-C3BBDACE43C2}" type="slidenum">
              <a:rPr lang="ar-SA"/>
              <a:pPr/>
              <a:t>38</a:t>
            </a:fld>
            <a:endParaRPr 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1C4F9A-C0F9-479C-A225-14805B715FAE}" type="slidenum">
              <a:rPr lang="ar-SA"/>
              <a:pPr/>
              <a:t>39</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EE230C-2B34-4861-8B23-0C826FE2A035}" type="slidenum">
              <a:rPr lang="ar-SA"/>
              <a:pPr/>
              <a:t>40</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599690-9F2B-4841-B0D2-D14334AC05EF}" type="slidenum">
              <a:rPr lang="ar-SA"/>
              <a:pPr/>
              <a:t>4</a:t>
            </a:fld>
            <a:endParaRPr lang="en-US"/>
          </a:p>
        </p:txBody>
      </p:sp>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1B3784-14FC-44B4-97D4-CB8549670219}" type="slidenum">
              <a:rPr lang="ar-SA"/>
              <a:pPr/>
              <a:t>41</a:t>
            </a:fld>
            <a:endParaRPr lang="en-US"/>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492525-3203-452E-9236-88063D7ABA41}" type="slidenum">
              <a:rPr lang="ar-SA"/>
              <a:pPr/>
              <a:t>42</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C5C8F0-2613-49D5-BEC4-488CEB9A3F9B}" type="slidenum">
              <a:rPr lang="ar-SA"/>
              <a:pPr/>
              <a:t>43</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6A8F7E-F10F-4A69-BE3C-EAEA60FAFAF5}" type="slidenum">
              <a:rPr lang="ar-SA"/>
              <a:pPr/>
              <a:t>44</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C1721A-517F-4575-AD61-7586682E5801}" type="slidenum">
              <a:rPr lang="ar-SA"/>
              <a:pPr/>
              <a:t>45</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0626C8-C8A7-48C3-AEB2-F052F620CCBB}" type="slidenum">
              <a:rPr lang="ar-SA"/>
              <a:pPr/>
              <a:t>46</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1AE5E0-D48C-4A1C-B169-134DCC446C56}" type="slidenum">
              <a:rPr lang="ar-SA"/>
              <a:pPr/>
              <a:t>47</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533FDF-4ED2-436B-992D-3B98F84B164F}" type="slidenum">
              <a:rPr lang="ar-SA"/>
              <a:pPr/>
              <a:t>48</a:t>
            </a:fld>
            <a:endParaRPr 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5834AA-70E9-483C-9936-5C0047CA8D3A}" type="slidenum">
              <a:rPr lang="ar-SA"/>
              <a:pPr/>
              <a:t>49</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532F53-61CD-4083-8CB6-8040B27425EE}" type="slidenum">
              <a:rPr lang="ar-SA"/>
              <a:pPr/>
              <a:t>50</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3ACD08-334E-489A-B62B-BDC3F84C86FB}" type="slidenum">
              <a:rPr lang="ar-SA"/>
              <a:pPr/>
              <a:t>5</a:t>
            </a:fld>
            <a:endParaRPr lang="en-US"/>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96F3C4-77B9-4FA8-BA03-6EAC74527FE3}" type="slidenum">
              <a:rPr lang="ar-SA"/>
              <a:pPr/>
              <a:t>51</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E95E48-8BDB-411E-900D-FE8A72B25180}" type="slidenum">
              <a:rPr lang="ar-SA"/>
              <a:pPr/>
              <a:t>52</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C0209F-CF73-4C45-8BD8-CE7E38982A08}" type="slidenum">
              <a:rPr lang="ar-SA"/>
              <a:pPr/>
              <a:t>53</a:t>
            </a:fld>
            <a:endParaRPr 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253E9E-DAD6-46EC-89A7-C98BED805626}" type="slidenum">
              <a:rPr lang="ar-SA"/>
              <a:pPr/>
              <a:t>54</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C4446-FF85-42A3-B67A-662FE11220CB}" type="slidenum">
              <a:rPr lang="ar-SA"/>
              <a:pPr/>
              <a:t>55</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46A619-F0BF-40AD-9E3A-B073114EBC96}" type="slidenum">
              <a:rPr lang="ar-SA"/>
              <a:pPr/>
              <a:t>56</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24685E-7D42-4DEC-B0D0-7FAF278A4A66}" type="slidenum">
              <a:rPr lang="ar-SA"/>
              <a:pPr/>
              <a:t>57</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4317E-C81E-4348-84D4-1E6C28A2DA68}" type="slidenum">
              <a:rPr lang="ar-SA"/>
              <a:pPr/>
              <a:t>58</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B8AE2C-6C2B-4CF1-BA75-1D37A0F7EDF2}" type="slidenum">
              <a:rPr lang="ar-SA"/>
              <a:pPr/>
              <a:t>59</a:t>
            </a:fld>
            <a:endParaRPr lang="en-US"/>
          </a:p>
        </p:txBody>
      </p:sp>
      <p:sp>
        <p:nvSpPr>
          <p:cNvPr id="309250" name="Rectangle 2"/>
          <p:cNvSpPr>
            <a:spLocks noGrp="1" noRot="1" noChangeAspect="1" noChangeArrowheads="1" noTextEdit="1"/>
          </p:cNvSpPr>
          <p:nvPr>
            <p:ph type="sldImg"/>
          </p:nvPr>
        </p:nvSpPr>
        <p:spPr>
          <a:ln/>
        </p:spPr>
      </p:sp>
      <p:sp>
        <p:nvSpPr>
          <p:cNvPr id="309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766CE5-FE61-4ADE-B0A7-FC37DF758CDF}" type="slidenum">
              <a:rPr lang="ar-SA"/>
              <a:pPr/>
              <a:t>60</a:t>
            </a:fld>
            <a:endParaRPr lang="en-US"/>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99E755-C405-4BFE-9A71-74AEA7E5C8F8}" type="slidenum">
              <a:rPr lang="ar-SA"/>
              <a:pPr/>
              <a:t>6</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F2A359-DE18-4DC4-99E0-1AB080A93F95}" type="slidenum">
              <a:rPr lang="ar-SA"/>
              <a:pPr/>
              <a:t>61</a:t>
            </a:fld>
            <a:endParaRPr lang="en-US"/>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00472E-EA68-422B-A518-9FB399729504}" type="slidenum">
              <a:rPr lang="ar-SA"/>
              <a:pPr/>
              <a:t>62</a:t>
            </a:fld>
            <a:endParaRPr lang="en-US"/>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5A4D7A-A7EC-481F-B857-817D37CF9373}" type="slidenum">
              <a:rPr lang="ar-SA"/>
              <a:pPr/>
              <a:t>63</a:t>
            </a:fld>
            <a:endParaRPr lang="en-US"/>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A2C591-6034-4B9B-8232-C6EB04BEA214}" type="slidenum">
              <a:rPr lang="ar-SA"/>
              <a:pPr/>
              <a:t>64</a:t>
            </a:fld>
            <a:endParaRPr lang="en-US"/>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F983B0-7D8C-4A57-A982-C55A68B60C6B}" type="slidenum">
              <a:rPr lang="ar-SA"/>
              <a:pPr/>
              <a:t>65</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3AF665-BBF9-4E65-BCB7-76CB657A5C01}" type="slidenum">
              <a:rPr lang="ar-SA"/>
              <a:pPr/>
              <a:t>66</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DA5E93-5F93-4C37-BD85-66654AE8191F}" type="slidenum">
              <a:rPr lang="ar-SA"/>
              <a:pPr/>
              <a:t>67</a:t>
            </a:fld>
            <a:endParaRPr lang="en-US"/>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D41DB1-22A2-4D7B-99EF-5C2B678981D3}" type="slidenum">
              <a:rPr lang="ar-SA"/>
              <a:pPr/>
              <a:t>68</a:t>
            </a:fld>
            <a:endParaRPr lang="en-US"/>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F43262-3CA6-4FD3-A46F-EF0E2C6A8541}" type="slidenum">
              <a:rPr lang="ar-SA"/>
              <a:pPr/>
              <a:t>69</a:t>
            </a:fld>
            <a:endParaRPr lang="en-US"/>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831278-0438-4115-88A6-0ED3B0375E04}" type="slidenum">
              <a:rPr lang="ar-SA"/>
              <a:pPr/>
              <a:t>70</a:t>
            </a:fld>
            <a:endParaRPr lang="en-US"/>
          </a:p>
        </p:txBody>
      </p:sp>
      <p:sp>
        <p:nvSpPr>
          <p:cNvPr id="320514" name="Rectangle 2"/>
          <p:cNvSpPr>
            <a:spLocks noGrp="1" noRot="1" noChangeAspect="1"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678ABA-28D2-4157-9764-C261FE5D4D86}" type="slidenum">
              <a:rPr lang="ar-SA"/>
              <a:pPr/>
              <a:t>7</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0B86A6-34B9-4487-910D-2D4B885177A4}" type="slidenum">
              <a:rPr lang="ar-SA"/>
              <a:pPr/>
              <a:t>71</a:t>
            </a:fld>
            <a:endParaRPr lang="en-US"/>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FA71B5-36E2-4961-8B4E-D718D4FFD893}" type="slidenum">
              <a:rPr lang="ar-SA"/>
              <a:pPr/>
              <a:t>72</a:t>
            </a:fld>
            <a:endParaRPr lang="en-US"/>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A21C0A-1E4E-40D8-91F2-E60FB431C987}" type="slidenum">
              <a:rPr lang="ar-SA"/>
              <a:pPr/>
              <a:t>73</a:t>
            </a:fld>
            <a:endParaRPr lang="en-US"/>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28784D-0D14-4758-B486-F57F678D42A7}" type="slidenum">
              <a:rPr lang="ar-SA"/>
              <a:pPr/>
              <a:t>74</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7E28DA-7F21-49C8-A926-E754A684B5A5}" type="slidenum">
              <a:rPr lang="ar-SA"/>
              <a:pPr/>
              <a:t>75</a:t>
            </a:fld>
            <a:endParaRPr lang="en-US"/>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4472A3-3602-4B9F-A290-A4B13FD48BBD}" type="slidenum">
              <a:rPr lang="ar-SA"/>
              <a:pPr/>
              <a:t>76</a:t>
            </a:fld>
            <a:endParaRPr lang="en-US"/>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FCB3C6-A3C7-4B90-A316-12E35D0BAE61}" type="slidenum">
              <a:rPr lang="ar-SA"/>
              <a:pPr/>
              <a:t>77</a:t>
            </a:fld>
            <a:endParaRPr lang="en-US"/>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A9CD74-2CEF-4FC8-A2FE-4801065FFF7C}" type="slidenum">
              <a:rPr lang="ar-SA"/>
              <a:pPr/>
              <a:t>78</a:t>
            </a:fld>
            <a:endParaRPr lang="en-US"/>
          </a:p>
        </p:txBody>
      </p:sp>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B8FD8E-56C6-4C7F-8D15-EBA66F128D7C}" type="slidenum">
              <a:rPr lang="ar-SA"/>
              <a:pPr/>
              <a:t>79</a:t>
            </a:fld>
            <a:endParaRPr lang="en-US"/>
          </a:p>
        </p:txBody>
      </p:sp>
      <p:sp>
        <p:nvSpPr>
          <p:cNvPr id="330754" name="Rectangle 2"/>
          <p:cNvSpPr>
            <a:spLocks noGrp="1" noRot="1" noChangeAspect="1"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668B63-5D80-4482-ADD3-60457072A1DF}" type="slidenum">
              <a:rPr lang="ar-SA"/>
              <a:pPr/>
              <a:t>80</a:t>
            </a:fld>
            <a:endParaRPr lang="en-US"/>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CDE61C-2F76-48EC-9943-FC01558A5DE4}" type="slidenum">
              <a:rPr lang="ar-SA"/>
              <a:pPr/>
              <a:t>8</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F41BC-0FEE-46E9-A2D9-7F6B76470687}" type="slidenum">
              <a:rPr lang="ar-SA"/>
              <a:pPr/>
              <a:t>81</a:t>
            </a:fld>
            <a:endParaRPr lang="en-US"/>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100F59-D605-4989-ADFF-24D5208992BE}" type="slidenum">
              <a:rPr lang="ar-SA"/>
              <a:pPr/>
              <a:t>82</a:t>
            </a:fld>
            <a:endParaRPr lang="en-US"/>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10F49C-DAC2-4169-9382-85A77DA482DE}" type="slidenum">
              <a:rPr lang="ar-SA"/>
              <a:pPr/>
              <a:t>83</a:t>
            </a:fld>
            <a:endParaRPr lang="en-US"/>
          </a:p>
        </p:txBody>
      </p:sp>
      <p:sp>
        <p:nvSpPr>
          <p:cNvPr id="334850" name="Rectangle 2"/>
          <p:cNvSpPr>
            <a:spLocks noGrp="1" noRot="1" noChangeAspect="1" noChangeArrowheads="1" noTextEdit="1"/>
          </p:cNvSpPr>
          <p:nvPr>
            <p:ph type="sldImg"/>
          </p:nvPr>
        </p:nvSpPr>
        <p:spPr>
          <a:ln/>
        </p:spPr>
      </p:sp>
      <p:sp>
        <p:nvSpPr>
          <p:cNvPr id="334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59882E-8C0A-4DFD-A93C-9EB40B95D55F}" type="slidenum">
              <a:rPr lang="ar-SA"/>
              <a:pPr/>
              <a:t>84</a:t>
            </a:fld>
            <a:endParaRPr lang="en-US"/>
          </a:p>
        </p:txBody>
      </p:sp>
      <p:sp>
        <p:nvSpPr>
          <p:cNvPr id="335874" name="Rectangle 2"/>
          <p:cNvSpPr>
            <a:spLocks noGrp="1" noRot="1" noChangeAspect="1" noChangeArrowheads="1" noTextEdit="1"/>
          </p:cNvSpPr>
          <p:nvPr>
            <p:ph type="sldImg"/>
          </p:nvPr>
        </p:nvSpPr>
        <p:spPr>
          <a:ln/>
        </p:spPr>
      </p:sp>
      <p:sp>
        <p:nvSpPr>
          <p:cNvPr id="335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7E4128-D0FC-465C-BB5F-D31DC226DA8C}" type="slidenum">
              <a:rPr lang="ar-SA"/>
              <a:pPr/>
              <a:t>85</a:t>
            </a:fld>
            <a:endParaRPr lang="en-US"/>
          </a:p>
        </p:txBody>
      </p:sp>
      <p:sp>
        <p:nvSpPr>
          <p:cNvPr id="336898" name="Rectangle 2"/>
          <p:cNvSpPr>
            <a:spLocks noGrp="1" noRot="1" noChangeAspect="1" noChangeArrowheads="1" noTextEdit="1"/>
          </p:cNvSpPr>
          <p:nvPr>
            <p:ph type="sldImg"/>
          </p:nvPr>
        </p:nvSpPr>
        <p:spPr>
          <a:ln/>
        </p:spPr>
      </p:sp>
      <p:sp>
        <p:nvSpPr>
          <p:cNvPr id="336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1A3CE1-CC81-4F22-8EB9-E0C5E27081F7}" type="slidenum">
              <a:rPr lang="ar-SA"/>
              <a:pPr/>
              <a:t>86</a:t>
            </a:fld>
            <a:endParaRPr lang="en-US"/>
          </a:p>
        </p:txBody>
      </p:sp>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DDF35D-3DE2-45B6-AA2E-D343DFACE93A}" type="slidenum">
              <a:rPr lang="ar-SA"/>
              <a:pPr/>
              <a:t>87</a:t>
            </a:fld>
            <a:endParaRPr lang="en-US"/>
          </a:p>
        </p:txBody>
      </p:sp>
      <p:sp>
        <p:nvSpPr>
          <p:cNvPr id="338946" name="Rectangle 2"/>
          <p:cNvSpPr>
            <a:spLocks noGrp="1" noRot="1" noChangeAspect="1" noChangeArrowheads="1" noTextEdit="1"/>
          </p:cNvSpPr>
          <p:nvPr>
            <p:ph type="sldImg"/>
          </p:nvPr>
        </p:nvSpPr>
        <p:spPr>
          <a:ln/>
        </p:spPr>
      </p:sp>
      <p:sp>
        <p:nvSpPr>
          <p:cNvPr id="338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EC799A-73AF-42B6-897F-A256C82BF897}" type="slidenum">
              <a:rPr lang="ar-SA"/>
              <a:pPr/>
              <a:t>88</a:t>
            </a:fld>
            <a:endParaRPr lang="en-US"/>
          </a:p>
        </p:txBody>
      </p:sp>
      <p:sp>
        <p:nvSpPr>
          <p:cNvPr id="339970" name="Rectangle 2"/>
          <p:cNvSpPr>
            <a:spLocks noGrp="1" noRot="1" noChangeAspect="1" noChangeArrowheads="1" noTextEdit="1"/>
          </p:cNvSpPr>
          <p:nvPr>
            <p:ph type="sldImg"/>
          </p:nvPr>
        </p:nvSpPr>
        <p:spPr>
          <a:ln/>
        </p:spPr>
      </p:sp>
      <p:sp>
        <p:nvSpPr>
          <p:cNvPr id="33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C7E288-D89F-46C0-AFFE-7ADF5A54FE71}" type="slidenum">
              <a:rPr lang="ar-SA"/>
              <a:pPr/>
              <a:t>89</a:t>
            </a:fld>
            <a:endParaRPr lang="en-US"/>
          </a:p>
        </p:txBody>
      </p:sp>
      <p:sp>
        <p:nvSpPr>
          <p:cNvPr id="340994" name="Rectangle 2"/>
          <p:cNvSpPr>
            <a:spLocks noGrp="1" noRot="1" noChangeAspect="1" noChangeArrowheads="1" noTextEdit="1"/>
          </p:cNvSpPr>
          <p:nvPr>
            <p:ph type="sldImg"/>
          </p:nvPr>
        </p:nvSpPr>
        <p:spPr>
          <a:ln/>
        </p:spPr>
      </p:sp>
      <p:sp>
        <p:nvSpPr>
          <p:cNvPr id="340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89F0EB-6828-4A73-A0EC-858B44A1845E}" type="slidenum">
              <a:rPr lang="ar-SA"/>
              <a:pPr/>
              <a:t>90</a:t>
            </a:fld>
            <a:endParaRPr lang="en-US"/>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EE272D-9751-4F08-A994-C552E737D60E}" type="slidenum">
              <a:rPr lang="ar-SA"/>
              <a:pPr/>
              <a:t>9</a:t>
            </a:fld>
            <a:endParaRPr lang="en-US"/>
          </a:p>
        </p:txBody>
      </p:sp>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C38B1C-5ABB-4091-89E2-54BBBD6CA6D4}" type="slidenum">
              <a:rPr lang="ar-SA"/>
              <a:pPr/>
              <a:t>91</a:t>
            </a:fld>
            <a:endParaRPr lang="en-US"/>
          </a:p>
        </p:txBody>
      </p:sp>
      <p:sp>
        <p:nvSpPr>
          <p:cNvPr id="343042" name="Rectangle 2"/>
          <p:cNvSpPr>
            <a:spLocks noGrp="1" noRot="1" noChangeAspect="1" noChangeArrowheads="1" noTextEdit="1"/>
          </p:cNvSpPr>
          <p:nvPr>
            <p:ph type="sldImg"/>
          </p:nvPr>
        </p:nvSpPr>
        <p:spPr>
          <a:ln/>
        </p:spPr>
      </p:sp>
      <p:sp>
        <p:nvSpPr>
          <p:cNvPr id="343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4C37A5-BAC0-40B0-91A5-43B9B80403BE}" type="slidenum">
              <a:rPr lang="ar-SA"/>
              <a:pPr/>
              <a:t>92</a:t>
            </a:fld>
            <a:endParaRPr lang="en-US"/>
          </a:p>
        </p:txBody>
      </p:sp>
      <p:sp>
        <p:nvSpPr>
          <p:cNvPr id="344066" name="Rectangle 2"/>
          <p:cNvSpPr>
            <a:spLocks noGrp="1" noRot="1" noChangeAspect="1" noChangeArrowheads="1" noTextEdit="1"/>
          </p:cNvSpPr>
          <p:nvPr>
            <p:ph type="sldImg"/>
          </p:nvPr>
        </p:nvSpPr>
        <p:spPr>
          <a:ln/>
        </p:spPr>
      </p:sp>
      <p:sp>
        <p:nvSpPr>
          <p:cNvPr id="344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A385B1-2DD5-4DE8-96B2-756421CF413E}" type="slidenum">
              <a:rPr lang="ar-SA"/>
              <a:pPr/>
              <a:t>93</a:t>
            </a:fld>
            <a:endParaRPr lang="en-US"/>
          </a:p>
        </p:txBody>
      </p:sp>
      <p:sp>
        <p:nvSpPr>
          <p:cNvPr id="345090" name="Rectangle 2"/>
          <p:cNvSpPr>
            <a:spLocks noGrp="1" noRot="1" noChangeAspect="1" noChangeArrowheads="1" noTextEdit="1"/>
          </p:cNvSpPr>
          <p:nvPr>
            <p:ph type="sldImg"/>
          </p:nvPr>
        </p:nvSpPr>
        <p:spPr>
          <a:ln/>
        </p:spPr>
      </p:sp>
      <p:sp>
        <p:nvSpPr>
          <p:cNvPr id="345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CFB704-EDFC-4D77-93B4-298A602C5DA7}" type="slidenum">
              <a:rPr lang="ar-SA"/>
              <a:pPr/>
              <a:t>94</a:t>
            </a:fld>
            <a:endParaRPr lang="en-US"/>
          </a:p>
        </p:txBody>
      </p:sp>
      <p:sp>
        <p:nvSpPr>
          <p:cNvPr id="346114" name="Rectangle 2"/>
          <p:cNvSpPr>
            <a:spLocks noGrp="1" noRot="1" noChangeAspect="1" noChangeArrowheads="1" noTextEdit="1"/>
          </p:cNvSpPr>
          <p:nvPr>
            <p:ph type="sldImg"/>
          </p:nvPr>
        </p:nvSpPr>
        <p:spPr>
          <a:ln/>
        </p:spPr>
      </p:sp>
      <p:sp>
        <p:nvSpPr>
          <p:cNvPr id="346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93599-F880-4EAE-AB49-A09E26423367}" type="slidenum">
              <a:rPr lang="ar-SA"/>
              <a:pPr/>
              <a:t>95</a:t>
            </a:fld>
            <a:endParaRPr lang="en-US"/>
          </a:p>
        </p:txBody>
      </p:sp>
      <p:sp>
        <p:nvSpPr>
          <p:cNvPr id="347138" name="Rectangle 2"/>
          <p:cNvSpPr>
            <a:spLocks noGrp="1" noRot="1" noChangeAspect="1" noChangeArrowheads="1" noTextEdit="1"/>
          </p:cNvSpPr>
          <p:nvPr>
            <p:ph type="sldImg"/>
          </p:nvPr>
        </p:nvSpPr>
        <p:spPr>
          <a:ln/>
        </p:spPr>
      </p:sp>
      <p:sp>
        <p:nvSpPr>
          <p:cNvPr id="347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9F8279-65BC-4596-854F-716D585E6442}" type="slidenum">
              <a:rPr lang="ar-SA"/>
              <a:pPr/>
              <a:t>96</a:t>
            </a:fld>
            <a:endParaRPr lang="en-US"/>
          </a:p>
        </p:txBody>
      </p:sp>
      <p:sp>
        <p:nvSpPr>
          <p:cNvPr id="348162" name="Rectangle 2"/>
          <p:cNvSpPr>
            <a:spLocks noGrp="1" noRot="1" noChangeAspect="1" noChangeArrowheads="1" noTextEdit="1"/>
          </p:cNvSpPr>
          <p:nvPr>
            <p:ph type="sldImg"/>
          </p:nvPr>
        </p:nvSpPr>
        <p:spPr>
          <a:ln/>
        </p:spPr>
      </p:sp>
      <p:sp>
        <p:nvSpPr>
          <p:cNvPr id="348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9D6487-CCD0-4638-9022-D225D288896A}" type="slidenum">
              <a:rPr lang="ar-SA"/>
              <a:pPr/>
              <a:t>97</a:t>
            </a:fld>
            <a:endParaRPr lang="en-US"/>
          </a:p>
        </p:txBody>
      </p:sp>
      <p:sp>
        <p:nvSpPr>
          <p:cNvPr id="349186" name="Rectangle 2"/>
          <p:cNvSpPr>
            <a:spLocks noGrp="1" noRot="1" noChangeAspect="1" noChangeArrowheads="1" noTextEdit="1"/>
          </p:cNvSpPr>
          <p:nvPr>
            <p:ph type="sldImg"/>
          </p:nvPr>
        </p:nvSpPr>
        <p:spPr>
          <a:ln/>
        </p:spPr>
      </p:sp>
      <p:sp>
        <p:nvSpPr>
          <p:cNvPr id="349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059E52-808D-4ED7-831A-2887B7D416C4}" type="slidenum">
              <a:rPr lang="ar-SA"/>
              <a:pPr/>
              <a:t>98</a:t>
            </a:fld>
            <a:endParaRPr lang="en-US"/>
          </a:p>
        </p:txBody>
      </p:sp>
      <p:sp>
        <p:nvSpPr>
          <p:cNvPr id="350210" name="Rectangle 2"/>
          <p:cNvSpPr>
            <a:spLocks noGrp="1" noRot="1" noChangeAspect="1" noChangeArrowheads="1" noTextEdit="1"/>
          </p:cNvSpPr>
          <p:nvPr>
            <p:ph type="sldImg"/>
          </p:nvPr>
        </p:nvSpPr>
        <p:spPr>
          <a:ln/>
        </p:spPr>
      </p:sp>
      <p:sp>
        <p:nvSpPr>
          <p:cNvPr id="350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10A6B3-7C57-4735-8C91-A756B84787C5}" type="slidenum">
              <a:rPr lang="ar-SA"/>
              <a:pPr/>
              <a:t>99</a:t>
            </a:fld>
            <a:endParaRPr lang="en-US"/>
          </a:p>
        </p:txBody>
      </p:sp>
      <p:sp>
        <p:nvSpPr>
          <p:cNvPr id="351234" name="Rectangle 2"/>
          <p:cNvSpPr>
            <a:spLocks noGrp="1" noRot="1" noChangeAspect="1" noChangeArrowheads="1" noTextEdit="1"/>
          </p:cNvSpPr>
          <p:nvPr>
            <p:ph type="sldImg"/>
          </p:nvPr>
        </p:nvSpPr>
        <p:spPr>
          <a:ln/>
        </p:spPr>
      </p:sp>
      <p:sp>
        <p:nvSpPr>
          <p:cNvPr id="351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E94752-8B8D-4CAC-B4DD-28D10457C3C0}" type="slidenum">
              <a:rPr lang="ar-SA"/>
              <a:pPr/>
              <a:t>100</a:t>
            </a:fld>
            <a:endParaRPr lang="en-US"/>
          </a:p>
        </p:txBody>
      </p:sp>
      <p:sp>
        <p:nvSpPr>
          <p:cNvPr id="352258" name="Rectangle 2"/>
          <p:cNvSpPr>
            <a:spLocks noGrp="1" noRot="1" noChangeAspect="1" noChangeArrowheads="1" noTextEdit="1"/>
          </p:cNvSpPr>
          <p:nvPr>
            <p:ph type="sldImg"/>
          </p:nvPr>
        </p:nvSpPr>
        <p:spPr>
          <a:ln/>
        </p:spPr>
      </p:sp>
      <p:sp>
        <p:nvSpPr>
          <p:cNvPr id="3522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1658938" y="1600200"/>
            <a:ext cx="6837362" cy="3200400"/>
            <a:chOff x="1045" y="1008"/>
            <a:chExt cx="4307" cy="2016"/>
          </a:xfrm>
        </p:grpSpPr>
        <p:sp>
          <p:nvSpPr>
            <p:cNvPr id="5123"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en-US" sz="2400">
                <a:latin typeface="Times New Roman" pitchFamily="18" charset="0"/>
              </a:endParaRPr>
            </a:p>
          </p:txBody>
        </p:sp>
        <p:sp>
          <p:nvSpPr>
            <p:cNvPr id="5124"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en-US" sz="2400">
                <a:latin typeface="Times New Roman" pitchFamily="18" charset="0"/>
              </a:endParaRPr>
            </a:p>
          </p:txBody>
        </p:sp>
        <p:sp>
          <p:nvSpPr>
            <p:cNvPr id="5125"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en-US" sz="2400">
                <a:latin typeface="Times New Roman" pitchFamily="18" charset="0"/>
              </a:endParaRPr>
            </a:p>
          </p:txBody>
        </p:sp>
        <p:sp>
          <p:nvSpPr>
            <p:cNvPr id="5126"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en-US" sz="2400">
                <a:latin typeface="Times New Roman" pitchFamily="18" charset="0"/>
              </a:endParaRPr>
            </a:p>
          </p:txBody>
        </p:sp>
        <p:sp>
          <p:nvSpPr>
            <p:cNvPr id="5127"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en-US" sz="2400">
                <a:latin typeface="Times New Roman" pitchFamily="18" charset="0"/>
              </a:endParaRPr>
            </a:p>
          </p:txBody>
        </p:sp>
        <p:sp>
          <p:nvSpPr>
            <p:cNvPr id="5128"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en-US" sz="2400">
                <a:latin typeface="Times New Roman" pitchFamily="18" charset="0"/>
              </a:endParaRPr>
            </a:p>
          </p:txBody>
        </p:sp>
      </p:grpSp>
      <p:sp>
        <p:nvSpPr>
          <p:cNvPr id="5129" name="Rectangle 9"/>
          <p:cNvSpPr>
            <a:spLocks noGrp="1" noChangeArrowheads="1"/>
          </p:cNvSpPr>
          <p:nvPr>
            <p:ph type="dt" sz="half" idx="2"/>
          </p:nvPr>
        </p:nvSpPr>
        <p:spPr/>
        <p:txBody>
          <a:bodyPr/>
          <a:lstStyle>
            <a:lvl1pPr>
              <a:defRPr/>
            </a:lvl1pPr>
          </a:lstStyle>
          <a:p>
            <a:endParaRPr lang="en-US"/>
          </a:p>
        </p:txBody>
      </p:sp>
      <p:sp>
        <p:nvSpPr>
          <p:cNvPr id="5130" name="Rectangle 10"/>
          <p:cNvSpPr>
            <a:spLocks noGrp="1" noChangeArrowheads="1"/>
          </p:cNvSpPr>
          <p:nvPr>
            <p:ph type="ftr" sz="quarter" idx="3"/>
          </p:nvPr>
        </p:nvSpPr>
        <p:spPr/>
        <p:txBody>
          <a:bodyPr/>
          <a:lstStyle>
            <a:lvl1pPr>
              <a:defRPr/>
            </a:lvl1pPr>
          </a:lstStyle>
          <a:p>
            <a:endParaRPr lang="en-US"/>
          </a:p>
        </p:txBody>
      </p:sp>
      <p:sp>
        <p:nvSpPr>
          <p:cNvPr id="5131" name="Rectangle 11"/>
          <p:cNvSpPr>
            <a:spLocks noGrp="1" noChangeArrowheads="1"/>
          </p:cNvSpPr>
          <p:nvPr>
            <p:ph type="sldNum" sz="quarter" idx="4"/>
          </p:nvPr>
        </p:nvSpPr>
        <p:spPr/>
        <p:txBody>
          <a:bodyPr/>
          <a:lstStyle>
            <a:lvl1pPr>
              <a:defRPr/>
            </a:lvl1pPr>
          </a:lstStyle>
          <a:p>
            <a:fld id="{B297EF4C-40AC-43EC-879C-4F88D61569D2}" type="slidenum">
              <a:rPr lang="ar-SA"/>
              <a:pPr/>
              <a:t>‹#›</a:t>
            </a:fld>
            <a:endParaRPr lang="en-US"/>
          </a:p>
        </p:txBody>
      </p:sp>
      <p:sp>
        <p:nvSpPr>
          <p:cNvPr id="5132"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513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Tree>
  </p:cSld>
  <p:clrMapOvr>
    <a:masterClrMapping/>
  </p:clrMapOvr>
  <p:transition spd="med" advClick="0" advTm="120000"/>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6DAF10-182F-4B87-9D57-D87D90988297}" type="slidenum">
              <a:rPr lang="ar-SA"/>
              <a:pPr/>
              <a:t>‹#›</a:t>
            </a:fld>
            <a:endParaRPr lang="en-US"/>
          </a:p>
        </p:txBody>
      </p:sp>
    </p:spTree>
  </p:cSld>
  <p:clrMapOvr>
    <a:masterClrMapping/>
  </p:clrMapOvr>
  <p:transition spd="med" advClick="0" advTm="12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ED3D2A-40D9-4BB6-9736-5239FE691905}" type="slidenum">
              <a:rPr lang="ar-SA"/>
              <a:pPr/>
              <a:t>‹#›</a:t>
            </a:fld>
            <a:endParaRPr lang="en-US"/>
          </a:p>
        </p:txBody>
      </p:sp>
    </p:spTree>
  </p:cSld>
  <p:clrMapOvr>
    <a:masterClrMapping/>
  </p:clrMapOvr>
  <p:transition spd="med" advClick="0" advTm="12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2FA463-71F5-49DF-AB20-817B06DF98F7}" type="slidenum">
              <a:rPr lang="ar-SA"/>
              <a:pPr/>
              <a:t>‹#›</a:t>
            </a:fld>
            <a:endParaRPr lang="en-US"/>
          </a:p>
        </p:txBody>
      </p:sp>
    </p:spTree>
  </p:cSld>
  <p:clrMapOvr>
    <a:masterClrMapping/>
  </p:clrMapOvr>
  <p:transition spd="med" advClick="0" advTm="12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C7D370-D357-499B-A388-7DE9CBDAC44C}" type="slidenum">
              <a:rPr lang="ar-SA"/>
              <a:pPr/>
              <a:t>‹#›</a:t>
            </a:fld>
            <a:endParaRPr lang="en-US"/>
          </a:p>
        </p:txBody>
      </p:sp>
    </p:spTree>
  </p:cSld>
  <p:clrMapOvr>
    <a:masterClrMapping/>
  </p:clrMapOvr>
  <p:transition spd="med" advClick="0" advTm="12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D17BA46-17BA-484F-8F9B-BB7A5806A6EF}" type="slidenum">
              <a:rPr lang="ar-SA"/>
              <a:pPr/>
              <a:t>‹#›</a:t>
            </a:fld>
            <a:endParaRPr lang="en-US"/>
          </a:p>
        </p:txBody>
      </p:sp>
    </p:spTree>
  </p:cSld>
  <p:clrMapOvr>
    <a:masterClrMapping/>
  </p:clrMapOvr>
  <p:transition spd="med" advClick="0" advTm="12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183A9EE-E1D6-4199-BE4A-269E53B9157F}" type="slidenum">
              <a:rPr lang="ar-SA"/>
              <a:pPr/>
              <a:t>‹#›</a:t>
            </a:fld>
            <a:endParaRPr lang="en-US"/>
          </a:p>
        </p:txBody>
      </p:sp>
    </p:spTree>
  </p:cSld>
  <p:clrMapOvr>
    <a:masterClrMapping/>
  </p:clrMapOvr>
  <p:transition spd="med" advClick="0" advTm="12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08FB5EB-4621-452A-AD26-EDF0729749FE}" type="slidenum">
              <a:rPr lang="ar-SA"/>
              <a:pPr/>
              <a:t>‹#›</a:t>
            </a:fld>
            <a:endParaRPr lang="en-US"/>
          </a:p>
        </p:txBody>
      </p:sp>
    </p:spTree>
  </p:cSld>
  <p:clrMapOvr>
    <a:masterClrMapping/>
  </p:clrMapOvr>
  <p:transition spd="med" advClick="0" advTm="12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D3D3CAD-5474-4FD6-A034-DAAF66E0C117}" type="slidenum">
              <a:rPr lang="ar-SA"/>
              <a:pPr/>
              <a:t>‹#›</a:t>
            </a:fld>
            <a:endParaRPr lang="en-US"/>
          </a:p>
        </p:txBody>
      </p:sp>
    </p:spTree>
  </p:cSld>
  <p:clrMapOvr>
    <a:masterClrMapping/>
  </p:clrMapOvr>
  <p:transition spd="med" advClick="0" advTm="12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99D7DC-C7FA-46D2-8CE9-3FD6D6CDA9EE}" type="slidenum">
              <a:rPr lang="ar-SA"/>
              <a:pPr/>
              <a:t>‹#›</a:t>
            </a:fld>
            <a:endParaRPr lang="en-US"/>
          </a:p>
        </p:txBody>
      </p:sp>
    </p:spTree>
  </p:cSld>
  <p:clrMapOvr>
    <a:masterClrMapping/>
  </p:clrMapOvr>
  <p:transition spd="med" advClick="0" advTm="12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04E3CFA-7FB6-4EB1-885A-9938590C04AA}" type="slidenum">
              <a:rPr lang="ar-SA"/>
              <a:pPr/>
              <a:t>‹#›</a:t>
            </a:fld>
            <a:endParaRPr lang="en-US"/>
          </a:p>
        </p:txBody>
      </p:sp>
    </p:spTree>
  </p:cSld>
  <p:clrMapOvr>
    <a:masterClrMapping/>
  </p:clrMapOvr>
  <p:transition spd="med" advClick="0" advTm="12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1071563" y="304800"/>
            <a:ext cx="7615237" cy="1106488"/>
            <a:chOff x="675" y="192"/>
            <a:chExt cx="4797" cy="697"/>
          </a:xfrm>
        </p:grpSpPr>
        <p:sp>
          <p:nvSpPr>
            <p:cNvPr id="4099"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en-US" sz="2400">
                <a:latin typeface="Times New Roman" pitchFamily="18" charset="0"/>
              </a:endParaRPr>
            </a:p>
          </p:txBody>
        </p:sp>
        <p:sp>
          <p:nvSpPr>
            <p:cNvPr id="4100"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en-US" sz="2400">
                <a:latin typeface="Times New Roman" pitchFamily="18" charset="0"/>
              </a:endParaRPr>
            </a:p>
          </p:txBody>
        </p:sp>
        <p:sp>
          <p:nvSpPr>
            <p:cNvPr id="4101"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en-US" sz="2400">
                <a:latin typeface="Times New Roman" pitchFamily="18" charset="0"/>
              </a:endParaRPr>
            </a:p>
          </p:txBody>
        </p:sp>
        <p:sp>
          <p:nvSpPr>
            <p:cNvPr id="4102"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en-US" sz="2400">
                <a:latin typeface="Times New Roman" pitchFamily="18" charset="0"/>
              </a:endParaRPr>
            </a:p>
          </p:txBody>
        </p:sp>
        <p:sp>
          <p:nvSpPr>
            <p:cNvPr id="4103"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en-US" sz="2400">
                <a:latin typeface="Times New Roman" pitchFamily="18" charset="0"/>
              </a:endParaRPr>
            </a:p>
          </p:txBody>
        </p:sp>
      </p:grpSp>
      <p:sp>
        <p:nvSpPr>
          <p:cNvPr id="4104"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5"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4106"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7"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4E78B83F-E7E9-4BFB-9879-4FED8E943A05}" type="slidenum">
              <a:rPr lang="ar-SA"/>
              <a:pPr/>
              <a:t>‹#›</a:t>
            </a:fld>
            <a:endParaRPr lang="en-US"/>
          </a:p>
        </p:txBody>
      </p:sp>
      <p:sp>
        <p:nvSpPr>
          <p:cNvPr id="4108"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advClick="0" advTm="120000"/>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cs typeface="Arial" charset="0"/>
        </a:defRPr>
      </a:lvl2pPr>
      <a:lvl3pPr algn="l" rtl="0" fontAlgn="base">
        <a:spcBef>
          <a:spcPct val="0"/>
        </a:spcBef>
        <a:spcAft>
          <a:spcPct val="0"/>
        </a:spcAft>
        <a:defRPr sz="3800">
          <a:solidFill>
            <a:schemeClr val="tx2"/>
          </a:solidFill>
          <a:latin typeface="Arial" charset="0"/>
          <a:cs typeface="Arial" charset="0"/>
        </a:defRPr>
      </a:lvl3pPr>
      <a:lvl4pPr algn="l" rtl="0" fontAlgn="base">
        <a:spcBef>
          <a:spcPct val="0"/>
        </a:spcBef>
        <a:spcAft>
          <a:spcPct val="0"/>
        </a:spcAft>
        <a:defRPr sz="3800">
          <a:solidFill>
            <a:schemeClr val="tx2"/>
          </a:solidFill>
          <a:latin typeface="Arial" charset="0"/>
          <a:cs typeface="Arial" charset="0"/>
        </a:defRPr>
      </a:lvl4pPr>
      <a:lvl5pPr algn="l" rtl="0" fontAlgn="base">
        <a:spcBef>
          <a:spcPct val="0"/>
        </a:spcBef>
        <a:spcAft>
          <a:spcPct val="0"/>
        </a:spcAft>
        <a:defRPr sz="3800">
          <a:solidFill>
            <a:schemeClr val="tx2"/>
          </a:solidFill>
          <a:latin typeface="Arial" charset="0"/>
          <a:cs typeface="Arial" charset="0"/>
        </a:defRPr>
      </a:lvl5pPr>
      <a:lvl6pPr marL="457200" algn="l" rtl="0" fontAlgn="base">
        <a:spcBef>
          <a:spcPct val="0"/>
        </a:spcBef>
        <a:spcAft>
          <a:spcPct val="0"/>
        </a:spcAft>
        <a:defRPr sz="3800">
          <a:solidFill>
            <a:schemeClr val="tx2"/>
          </a:solidFill>
          <a:latin typeface="Arial" charset="0"/>
          <a:cs typeface="Arial" charset="0"/>
        </a:defRPr>
      </a:lvl6pPr>
      <a:lvl7pPr marL="914400" algn="l" rtl="0" fontAlgn="base">
        <a:spcBef>
          <a:spcPct val="0"/>
        </a:spcBef>
        <a:spcAft>
          <a:spcPct val="0"/>
        </a:spcAft>
        <a:defRPr sz="3800">
          <a:solidFill>
            <a:schemeClr val="tx2"/>
          </a:solidFill>
          <a:latin typeface="Arial" charset="0"/>
          <a:cs typeface="Arial" charset="0"/>
        </a:defRPr>
      </a:lvl7pPr>
      <a:lvl8pPr marL="1371600" algn="l" rtl="0" fontAlgn="base">
        <a:spcBef>
          <a:spcPct val="0"/>
        </a:spcBef>
        <a:spcAft>
          <a:spcPct val="0"/>
        </a:spcAft>
        <a:defRPr sz="3800">
          <a:solidFill>
            <a:schemeClr val="tx2"/>
          </a:solidFill>
          <a:latin typeface="Arial" charset="0"/>
          <a:cs typeface="Arial" charset="0"/>
        </a:defRPr>
      </a:lvl8pPr>
      <a:lvl9pPr marL="1828800" algn="l" rtl="0" fontAlgn="base">
        <a:spcBef>
          <a:spcPct val="0"/>
        </a:spcBef>
        <a:spcAft>
          <a:spcPct val="0"/>
        </a:spcAft>
        <a:defRPr sz="38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fontAlgn="base">
        <a:spcBef>
          <a:spcPct val="20000"/>
        </a:spcBef>
        <a:spcAft>
          <a:spcPct val="0"/>
        </a:spcAft>
        <a:buClr>
          <a:schemeClr val="accent1"/>
        </a:buClr>
        <a:buChar char="•"/>
        <a:defRPr sz="2000">
          <a:solidFill>
            <a:schemeClr val="tx1"/>
          </a:solidFill>
          <a:latin typeface="+mn-lt"/>
          <a:cs typeface="+mn-cs"/>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199.xml"/><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201.xml"/><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202.xml"/><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203.xml"/><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204.xml"/><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205.xml"/><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206.xml"/><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20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algn="r" rtl="1"/>
            <a:r>
              <a:rPr lang="fa-IR" sz="6600"/>
              <a:t>راهنمائی تحصیلی و شغلی</a:t>
            </a:r>
            <a:endParaRPr lang="en-US" sz="6600"/>
          </a:p>
        </p:txBody>
      </p:sp>
      <p:sp>
        <p:nvSpPr>
          <p:cNvPr id="139267" name="Rectangle 3"/>
          <p:cNvSpPr>
            <a:spLocks noGrp="1" noChangeArrowheads="1"/>
          </p:cNvSpPr>
          <p:nvPr>
            <p:ph type="body" idx="1"/>
          </p:nvPr>
        </p:nvSpPr>
        <p:spPr/>
        <p:txBody>
          <a:bodyPr/>
          <a:lstStyle/>
          <a:p>
            <a:pPr algn="r" rtl="1"/>
            <a:r>
              <a:rPr lang="fa-IR" sz="3600" dirty="0"/>
              <a:t>واحد: 2</a:t>
            </a:r>
          </a:p>
          <a:p>
            <a:pPr algn="r" rtl="1"/>
            <a:r>
              <a:rPr lang="fa-IR" sz="3600" dirty="0"/>
              <a:t>نام منابع: راهنمائی تحصیلی و شغلی</a:t>
            </a:r>
          </a:p>
          <a:p>
            <a:pPr algn="r" rtl="1"/>
            <a:r>
              <a:rPr lang="fa-IR" sz="3600" dirty="0"/>
              <a:t>مولف: دکتر عبدالله شفیعی آبادی (انتشار پيام نور)</a:t>
            </a:r>
          </a:p>
          <a:p>
            <a:pPr algn="r" rtl="1"/>
            <a:r>
              <a:rPr lang="fa-IR" sz="3600" dirty="0"/>
              <a:t>نظریه های انتخاب شغل و حرفه</a:t>
            </a:r>
          </a:p>
          <a:p>
            <a:pPr algn="r" rtl="1"/>
            <a:r>
              <a:rPr lang="fa-IR" sz="3600" dirty="0"/>
              <a:t>مولف: دکترعبدالله شفيعی </a:t>
            </a:r>
            <a:r>
              <a:rPr lang="fa-IR" sz="3600" dirty="0" smtClean="0"/>
              <a:t>آبادی</a:t>
            </a:r>
            <a:endParaRPr lang="fa-IR" sz="3600" dirty="0"/>
          </a:p>
        </p:txBody>
      </p:sp>
    </p:spTree>
  </p:cSld>
  <p:clrMapOvr>
    <a:masterClrMapping/>
  </p:clrMapOvr>
  <p:transition spd="med" advClick="0" advTm="12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type="body" idx="4294967295"/>
          </p:nvPr>
        </p:nvSpPr>
        <p:spPr>
          <a:xfrm>
            <a:off x="0" y="1600200"/>
            <a:ext cx="8229600" cy="4530725"/>
          </a:xfrm>
        </p:spPr>
        <p:txBody>
          <a:bodyPr/>
          <a:lstStyle/>
          <a:p>
            <a:pPr algn="r" rtl="1"/>
            <a:r>
              <a:rPr lang="fa-IR" sz="4400"/>
              <a:t>کار کردن موجب شناخت توانایی و محدودیتها می شود.</a:t>
            </a:r>
          </a:p>
          <a:p>
            <a:pPr algn="r" rtl="1"/>
            <a:r>
              <a:rPr lang="fa-IR" sz="4400"/>
              <a:t>کار کردن موجب استقلال می شود.</a:t>
            </a:r>
          </a:p>
          <a:p>
            <a:pPr algn="r" rtl="1"/>
            <a:r>
              <a:rPr lang="fa-IR" sz="4400"/>
              <a:t>از طریق کار کردن نیازمندی ها و خواسته های انسان تامین می شود.</a:t>
            </a:r>
            <a:endParaRPr lang="en-US" sz="4400"/>
          </a:p>
        </p:txBody>
      </p:sp>
    </p:spTree>
  </p:cSld>
  <p:clrMapOvr>
    <a:masterClrMapping/>
  </p:clrMapOvr>
  <p:transition spd="med" advClick="0" advTm="120000"/>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7" name="Rectangle 3"/>
          <p:cNvSpPr>
            <a:spLocks noGrp="1" noChangeArrowheads="1"/>
          </p:cNvSpPr>
          <p:nvPr>
            <p:ph type="body" idx="4294967295"/>
          </p:nvPr>
        </p:nvSpPr>
        <p:spPr>
          <a:xfrm>
            <a:off x="827088" y="908050"/>
            <a:ext cx="7905750" cy="5365750"/>
          </a:xfrm>
        </p:spPr>
        <p:txBody>
          <a:bodyPr/>
          <a:lstStyle/>
          <a:p>
            <a:pPr algn="r" rtl="1">
              <a:lnSpc>
                <a:spcPct val="90000"/>
              </a:lnSpc>
            </a:pPr>
            <a:r>
              <a:rPr lang="fa-IR" sz="4400"/>
              <a:t>درباره  مفاهیم انتخاب شغل دانشمندان با توجه به نگرش خود نسبت به انسان عقاید خود را ابراز داشته اند: </a:t>
            </a:r>
          </a:p>
          <a:p>
            <a:pPr algn="r" rtl="1">
              <a:lnSpc>
                <a:spcPct val="90000"/>
              </a:lnSpc>
            </a:pPr>
            <a:r>
              <a:rPr lang="fa-IR" sz="4400"/>
              <a:t>عده ای انتخاب شغل را تصادفی می دانند </a:t>
            </a:r>
          </a:p>
          <a:p>
            <a:pPr algn="r" rtl="1">
              <a:lnSpc>
                <a:spcPct val="90000"/>
              </a:lnSpc>
            </a:pPr>
            <a:r>
              <a:rPr lang="fa-IR" sz="4400"/>
              <a:t>گروهی انتخاب شغل را آنی می دانند </a:t>
            </a:r>
          </a:p>
          <a:p>
            <a:pPr algn="r" rtl="1">
              <a:lnSpc>
                <a:spcPct val="90000"/>
              </a:lnSpc>
            </a:pPr>
            <a:r>
              <a:rPr lang="fa-IR" sz="4400"/>
              <a:t>گروهی متکی بر یک سلسله تلاشها و تصمیمات می دانند. </a:t>
            </a:r>
            <a:endParaRPr lang="en-US" sz="4400"/>
          </a:p>
        </p:txBody>
      </p:sp>
    </p:spTree>
  </p:cSld>
  <p:clrMapOvr>
    <a:masterClrMapping/>
  </p:clrMapOvr>
  <p:transition spd="med" advClick="0" advTm="120000"/>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1" name="Rectangle 3"/>
          <p:cNvSpPr>
            <a:spLocks noGrp="1" noChangeArrowheads="1"/>
          </p:cNvSpPr>
          <p:nvPr>
            <p:ph type="body" idx="4294967295"/>
          </p:nvPr>
        </p:nvSpPr>
        <p:spPr>
          <a:xfrm>
            <a:off x="1042988" y="620713"/>
            <a:ext cx="7186612" cy="5510212"/>
          </a:xfrm>
        </p:spPr>
        <p:txBody>
          <a:bodyPr/>
          <a:lstStyle/>
          <a:p>
            <a:pPr algn="r" rtl="1"/>
            <a:r>
              <a:rPr lang="fa-IR" sz="4400"/>
              <a:t>انتظارات شغلی -آن گروه از مشاغلی است که فرد آرزو دارد در آینده به انجام آن بپردازد. در اینجا</a:t>
            </a:r>
          </a:p>
          <a:p>
            <a:pPr algn="r" rtl="1">
              <a:buFont typeface="Wingdings" pitchFamily="2" charset="2"/>
              <a:buNone/>
            </a:pPr>
            <a:r>
              <a:rPr lang="fa-IR" sz="4400"/>
              <a:t>  فرد به واقعیت توجهی ندارد و بر اساس امیال و خواسته هایش مشاغلی را برای خود متصور می شود.</a:t>
            </a:r>
            <a:endParaRPr lang="en-US" sz="4400"/>
          </a:p>
        </p:txBody>
      </p:sp>
    </p:spTree>
  </p:cSld>
  <p:clrMapOvr>
    <a:masterClrMapping/>
  </p:clrMapOvr>
  <p:transition spd="med" advClick="0" advTm="120000"/>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5" name="Rectangle 3"/>
          <p:cNvSpPr>
            <a:spLocks noGrp="1" noChangeArrowheads="1"/>
          </p:cNvSpPr>
          <p:nvPr>
            <p:ph type="body" idx="4294967295"/>
          </p:nvPr>
        </p:nvSpPr>
        <p:spPr>
          <a:xfrm>
            <a:off x="323850" y="1125538"/>
            <a:ext cx="8229600" cy="4535487"/>
          </a:xfrm>
        </p:spPr>
        <p:txBody>
          <a:bodyPr/>
          <a:lstStyle/>
          <a:p>
            <a:pPr algn="r" rtl="1"/>
            <a:r>
              <a:rPr lang="fa-IR" sz="4400"/>
              <a:t>ترجیح شغلی:</a:t>
            </a:r>
          </a:p>
          <a:p>
            <a:pPr algn="r" rtl="1"/>
            <a:r>
              <a:rPr lang="fa-IR" sz="4400"/>
              <a:t>عبارتند از درجه بندی مشاغل به ترتیب اهمیت و تقدم برای فرد می باشد. ترجیح شغلی را می توان به صورت دوست داشتن و علاقه به انجام کاری تعریف کرد که در آن به واقعیت توجه کمتری می شود.</a:t>
            </a:r>
            <a:endParaRPr lang="en-US" sz="4400"/>
          </a:p>
        </p:txBody>
      </p:sp>
    </p:spTree>
  </p:cSld>
  <p:clrMapOvr>
    <a:masterClrMapping/>
  </p:clrMapOvr>
  <p:transition spd="med" advClick="0" advTm="120000"/>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Rectangle 3"/>
          <p:cNvSpPr>
            <a:spLocks noGrp="1" noChangeArrowheads="1"/>
          </p:cNvSpPr>
          <p:nvPr>
            <p:ph type="body" idx="4294967295"/>
          </p:nvPr>
        </p:nvSpPr>
        <p:spPr>
          <a:xfrm>
            <a:off x="539750" y="692150"/>
            <a:ext cx="7689850" cy="5438775"/>
          </a:xfrm>
        </p:spPr>
        <p:txBody>
          <a:bodyPr/>
          <a:lstStyle/>
          <a:p>
            <a:pPr algn="r" rtl="1"/>
            <a:r>
              <a:rPr lang="fa-IR" sz="4400"/>
              <a:t>تفاوتهایی میان انتخاب و انتظارات و ترجیح های شغلی وجود دارد.</a:t>
            </a:r>
          </a:p>
          <a:p>
            <a:pPr algn="r" rtl="1"/>
            <a:r>
              <a:rPr lang="fa-IR" sz="4400"/>
              <a:t>انتخابی که با واقعیت همراه باشد جامع تر و کلی تر از ترجیح است برای تمام انتخاب های مناسب وجود ترجیح ضرورت دارد.</a:t>
            </a:r>
            <a:endParaRPr lang="en-US" sz="4400"/>
          </a:p>
        </p:txBody>
      </p:sp>
    </p:spTree>
  </p:cSld>
  <p:clrMapOvr>
    <a:masterClrMapping/>
  </p:clrMapOvr>
  <p:transition spd="med" advClick="0" advTm="120000"/>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3" name="Rectangle 3"/>
          <p:cNvSpPr>
            <a:spLocks noGrp="1" noChangeArrowheads="1"/>
          </p:cNvSpPr>
          <p:nvPr>
            <p:ph type="body" idx="4294967295"/>
          </p:nvPr>
        </p:nvSpPr>
        <p:spPr>
          <a:xfrm>
            <a:off x="611188" y="1052513"/>
            <a:ext cx="7618412" cy="5078412"/>
          </a:xfrm>
        </p:spPr>
        <p:txBody>
          <a:bodyPr/>
          <a:lstStyle/>
          <a:p>
            <a:pPr algn="r" rtl="1"/>
            <a:r>
              <a:rPr lang="fa-IR" sz="4400"/>
              <a:t>تمام ترجیح های شغلی به انتخاب شغل نمی انجامند در انتظارات شغلی جنبه رویا پردازی در باره مشاغل قوت دارد انتخاب شغل بیش از ترجیح ها و انتظارات شغلی بر واقع بینی استوار است.</a:t>
            </a:r>
            <a:endParaRPr lang="en-US" sz="4400"/>
          </a:p>
        </p:txBody>
      </p:sp>
    </p:spTree>
  </p:cSld>
  <p:clrMapOvr>
    <a:masterClrMapping/>
  </p:clrMapOvr>
  <p:transition spd="med" advClick="0" advTm="120000"/>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00" name="AutoShape 4"/>
          <p:cNvSpPr>
            <a:spLocks noChangeArrowheads="1"/>
          </p:cNvSpPr>
          <p:nvPr/>
        </p:nvSpPr>
        <p:spPr bwMode="auto">
          <a:xfrm>
            <a:off x="1476375" y="981075"/>
            <a:ext cx="6480175" cy="5329238"/>
          </a:xfrm>
          <a:prstGeom prst="triangle">
            <a:avLst>
              <a:gd name="adj" fmla="val 50000"/>
            </a:avLst>
          </a:prstGeom>
          <a:solidFill>
            <a:schemeClr val="accent1"/>
          </a:solidFill>
          <a:ln w="9525">
            <a:solidFill>
              <a:schemeClr val="tx1"/>
            </a:solidFill>
            <a:miter lim="800000"/>
            <a:headEnd/>
            <a:tailEnd/>
          </a:ln>
          <a:effectLst/>
        </p:spPr>
        <p:txBody>
          <a:bodyPr wrap="none" anchor="ctr"/>
          <a:lstStyle/>
          <a:p>
            <a:pPr algn="ctr"/>
            <a:r>
              <a:rPr lang="fa-IR"/>
              <a:t> </a:t>
            </a:r>
            <a:endParaRPr lang="en-US"/>
          </a:p>
        </p:txBody>
      </p:sp>
      <p:sp>
        <p:nvSpPr>
          <p:cNvPr id="208901" name="Line 5"/>
          <p:cNvSpPr>
            <a:spLocks noChangeShapeType="1"/>
          </p:cNvSpPr>
          <p:nvPr/>
        </p:nvSpPr>
        <p:spPr bwMode="auto">
          <a:xfrm flipV="1">
            <a:off x="3276600" y="3357563"/>
            <a:ext cx="2808288" cy="0"/>
          </a:xfrm>
          <a:prstGeom prst="line">
            <a:avLst/>
          </a:prstGeom>
          <a:noFill/>
          <a:ln w="9525">
            <a:solidFill>
              <a:schemeClr val="tx1"/>
            </a:solidFill>
            <a:round/>
            <a:headEnd/>
            <a:tailEnd/>
          </a:ln>
          <a:effectLst/>
        </p:spPr>
        <p:txBody>
          <a:bodyPr/>
          <a:lstStyle/>
          <a:p>
            <a:endParaRPr lang="en-US"/>
          </a:p>
        </p:txBody>
      </p:sp>
      <p:sp>
        <p:nvSpPr>
          <p:cNvPr id="208902" name="Line 6"/>
          <p:cNvSpPr>
            <a:spLocks noChangeShapeType="1"/>
          </p:cNvSpPr>
          <p:nvPr/>
        </p:nvSpPr>
        <p:spPr bwMode="auto">
          <a:xfrm flipH="1">
            <a:off x="2411413" y="4724400"/>
            <a:ext cx="4537075" cy="0"/>
          </a:xfrm>
          <a:prstGeom prst="line">
            <a:avLst/>
          </a:prstGeom>
          <a:noFill/>
          <a:ln w="9525">
            <a:solidFill>
              <a:schemeClr val="tx1"/>
            </a:solidFill>
            <a:round/>
            <a:headEnd/>
            <a:tailEnd/>
          </a:ln>
          <a:effectLst/>
        </p:spPr>
        <p:txBody>
          <a:bodyPr/>
          <a:lstStyle/>
          <a:p>
            <a:endParaRPr lang="en-US"/>
          </a:p>
        </p:txBody>
      </p:sp>
      <p:sp>
        <p:nvSpPr>
          <p:cNvPr id="208903" name="Text Box 7"/>
          <p:cNvSpPr txBox="1">
            <a:spLocks noChangeArrowheads="1"/>
          </p:cNvSpPr>
          <p:nvPr/>
        </p:nvSpPr>
        <p:spPr bwMode="auto">
          <a:xfrm>
            <a:off x="3419475" y="5157788"/>
            <a:ext cx="2743200" cy="701675"/>
          </a:xfrm>
          <a:prstGeom prst="rect">
            <a:avLst/>
          </a:prstGeom>
          <a:noFill/>
          <a:ln w="9525">
            <a:noFill/>
            <a:miter lim="800000"/>
            <a:headEnd/>
            <a:tailEnd/>
          </a:ln>
          <a:effectLst/>
        </p:spPr>
        <p:txBody>
          <a:bodyPr>
            <a:spAutoFit/>
          </a:bodyPr>
          <a:lstStyle/>
          <a:p>
            <a:r>
              <a:rPr lang="fa-IR"/>
              <a:t>انتظارا ت  </a:t>
            </a:r>
            <a:endParaRPr lang="en-US"/>
          </a:p>
        </p:txBody>
      </p:sp>
      <p:sp>
        <p:nvSpPr>
          <p:cNvPr id="208904" name="Text Box 8"/>
          <p:cNvSpPr txBox="1">
            <a:spLocks noChangeArrowheads="1"/>
          </p:cNvSpPr>
          <p:nvPr/>
        </p:nvSpPr>
        <p:spPr bwMode="auto">
          <a:xfrm>
            <a:off x="3543300" y="3394075"/>
            <a:ext cx="2346325" cy="701675"/>
          </a:xfrm>
          <a:prstGeom prst="rect">
            <a:avLst/>
          </a:prstGeom>
          <a:noFill/>
          <a:ln w="9525">
            <a:noFill/>
            <a:miter lim="800000"/>
            <a:headEnd/>
            <a:tailEnd/>
          </a:ln>
          <a:effectLst/>
        </p:spPr>
        <p:txBody>
          <a:bodyPr wrap="none">
            <a:spAutoFit/>
          </a:bodyPr>
          <a:lstStyle/>
          <a:p>
            <a:r>
              <a:rPr lang="fa-IR"/>
              <a:t>     ترجیح   </a:t>
            </a:r>
            <a:endParaRPr lang="en-US"/>
          </a:p>
        </p:txBody>
      </p:sp>
      <p:sp>
        <p:nvSpPr>
          <p:cNvPr id="208905" name="Text Box 9"/>
          <p:cNvSpPr txBox="1">
            <a:spLocks noChangeArrowheads="1"/>
          </p:cNvSpPr>
          <p:nvPr/>
        </p:nvSpPr>
        <p:spPr bwMode="auto">
          <a:xfrm>
            <a:off x="4048125" y="1736725"/>
            <a:ext cx="1284288" cy="701675"/>
          </a:xfrm>
          <a:prstGeom prst="rect">
            <a:avLst/>
          </a:prstGeom>
          <a:noFill/>
          <a:ln w="9525">
            <a:noFill/>
            <a:miter lim="800000"/>
            <a:headEnd/>
            <a:tailEnd/>
          </a:ln>
          <a:effectLst/>
        </p:spPr>
        <p:txBody>
          <a:bodyPr wrap="none">
            <a:spAutoFit/>
          </a:bodyPr>
          <a:lstStyle/>
          <a:p>
            <a:r>
              <a:rPr lang="fa-IR"/>
              <a:t>انتخاب</a:t>
            </a:r>
            <a:endParaRPr lang="en-US"/>
          </a:p>
        </p:txBody>
      </p:sp>
    </p:spTree>
  </p:cSld>
  <p:clrMapOvr>
    <a:masterClrMapping/>
  </p:clrMapOvr>
  <p:transition spd="med" advClick="0" advTm="120000"/>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algn="r" rtl="1"/>
            <a:r>
              <a:rPr lang="fa-IR" sz="6600"/>
              <a:t>عوامل موثر در انتخاب شغل:</a:t>
            </a:r>
            <a:endParaRPr lang="en-US" sz="6600"/>
          </a:p>
        </p:txBody>
      </p:sp>
      <p:sp>
        <p:nvSpPr>
          <p:cNvPr id="210947" name="Rectangle 3"/>
          <p:cNvSpPr>
            <a:spLocks noGrp="1" noChangeArrowheads="1"/>
          </p:cNvSpPr>
          <p:nvPr>
            <p:ph type="body" idx="1"/>
          </p:nvPr>
        </p:nvSpPr>
        <p:spPr/>
        <p:txBody>
          <a:bodyPr/>
          <a:lstStyle/>
          <a:p>
            <a:pPr algn="r" rtl="1">
              <a:lnSpc>
                <a:spcPct val="90000"/>
              </a:lnSpc>
            </a:pPr>
            <a:r>
              <a:rPr lang="fa-IR" sz="4400"/>
              <a:t>دسته ای از عوامل به خود فرد مربوط</a:t>
            </a:r>
          </a:p>
          <a:p>
            <a:pPr algn="r" rtl="1">
              <a:lnSpc>
                <a:spcPct val="90000"/>
              </a:lnSpc>
              <a:buFont typeface="Wingdings" pitchFamily="2" charset="2"/>
              <a:buNone/>
            </a:pPr>
            <a:r>
              <a:rPr lang="fa-IR" sz="4400"/>
              <a:t>می شود:</a:t>
            </a:r>
          </a:p>
          <a:p>
            <a:pPr algn="r" rtl="1">
              <a:lnSpc>
                <a:spcPct val="90000"/>
              </a:lnSpc>
              <a:buFont typeface="Wingdings" pitchFamily="2" charset="2"/>
              <a:buNone/>
            </a:pPr>
            <a:r>
              <a:rPr lang="fa-IR" sz="4400"/>
              <a:t>1- وضع جسمانی</a:t>
            </a:r>
          </a:p>
          <a:p>
            <a:pPr algn="r" rtl="1">
              <a:lnSpc>
                <a:spcPct val="90000"/>
              </a:lnSpc>
              <a:buFont typeface="Wingdings" pitchFamily="2" charset="2"/>
              <a:buNone/>
            </a:pPr>
            <a:r>
              <a:rPr lang="fa-IR" sz="4400"/>
              <a:t>2- استعداد </a:t>
            </a:r>
          </a:p>
          <a:p>
            <a:pPr algn="r" rtl="1">
              <a:lnSpc>
                <a:spcPct val="90000"/>
              </a:lnSpc>
              <a:buFont typeface="Wingdings" pitchFamily="2" charset="2"/>
              <a:buNone/>
            </a:pPr>
            <a:r>
              <a:rPr lang="fa-IR" sz="4400"/>
              <a:t>3- رغبت</a:t>
            </a:r>
          </a:p>
          <a:p>
            <a:pPr algn="r" rtl="1">
              <a:lnSpc>
                <a:spcPct val="90000"/>
              </a:lnSpc>
              <a:buFont typeface="Wingdings" pitchFamily="2" charset="2"/>
              <a:buNone/>
            </a:pPr>
            <a:r>
              <a:rPr lang="fa-IR" sz="4400"/>
              <a:t>4- امکانات فردی و اجتماعی</a:t>
            </a:r>
            <a:endParaRPr lang="en-US" sz="4400"/>
          </a:p>
        </p:txBody>
      </p:sp>
    </p:spTree>
  </p:cSld>
  <p:clrMapOvr>
    <a:masterClrMapping/>
  </p:clrMapOvr>
  <p:transition spd="med" advClick="0" advTm="120000"/>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3"/>
          <p:cNvSpPr>
            <a:spLocks noGrp="1" noChangeArrowheads="1"/>
          </p:cNvSpPr>
          <p:nvPr>
            <p:ph type="body" idx="4294967295"/>
          </p:nvPr>
        </p:nvSpPr>
        <p:spPr>
          <a:xfrm>
            <a:off x="684213" y="981075"/>
            <a:ext cx="7545387" cy="5149850"/>
          </a:xfrm>
        </p:spPr>
        <p:txBody>
          <a:bodyPr/>
          <a:lstStyle/>
          <a:p>
            <a:pPr algn="r" rtl="1">
              <a:lnSpc>
                <a:spcPct val="90000"/>
              </a:lnSpc>
            </a:pPr>
            <a:r>
              <a:rPr lang="fa-IR" sz="4400"/>
              <a:t>وضع جسمانی :هر شغل به خصوصیات جسمانی مشخصی نیاز دارد. </a:t>
            </a:r>
          </a:p>
          <a:p>
            <a:pPr algn="r" rtl="1">
              <a:lnSpc>
                <a:spcPct val="90000"/>
              </a:lnSpc>
            </a:pPr>
            <a:r>
              <a:rPr lang="fa-IR" sz="4400"/>
              <a:t>استعداد یکی از عوامل مهم در انتخاب شغل و ادامه اشتغال و موفقیت است. نحوه و میزان یادگیری فرد را در زمینه های گوناگون در آینده پیش بینی می کند و فطری است.</a:t>
            </a:r>
            <a:endParaRPr lang="en-US" sz="4400"/>
          </a:p>
        </p:txBody>
      </p:sp>
    </p:spTree>
  </p:cSld>
  <p:clrMapOvr>
    <a:masterClrMapping/>
  </p:clrMapOvr>
  <p:transition spd="med" advClick="0" advTm="120000"/>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5" name="Rectangle 3"/>
          <p:cNvSpPr>
            <a:spLocks noGrp="1" noChangeArrowheads="1"/>
          </p:cNvSpPr>
          <p:nvPr>
            <p:ph type="body" idx="4294967295"/>
          </p:nvPr>
        </p:nvSpPr>
        <p:spPr>
          <a:xfrm>
            <a:off x="539750" y="692150"/>
            <a:ext cx="7689850" cy="5438775"/>
          </a:xfrm>
        </p:spPr>
        <p:txBody>
          <a:bodyPr/>
          <a:lstStyle/>
          <a:p>
            <a:pPr algn="r" rtl="1"/>
            <a:r>
              <a:rPr lang="fa-IR" sz="4400"/>
              <a:t>استعداد به دو طبقه عام و خاص تقسیم می گردد.</a:t>
            </a:r>
          </a:p>
          <a:p>
            <a:pPr algn="r" rtl="1"/>
            <a:r>
              <a:rPr lang="fa-IR" sz="4400"/>
              <a:t>اسپیرمن: تمام رفتارهای انسان از یک عامل کلی ناشی می شود که آن عامل عمومی  را(</a:t>
            </a:r>
            <a:r>
              <a:rPr lang="en-US" sz="4400"/>
              <a:t>G</a:t>
            </a:r>
            <a:r>
              <a:rPr lang="fa-IR" sz="4400"/>
              <a:t>) می نامد . به عامل خصوصی (</a:t>
            </a:r>
            <a:r>
              <a:rPr lang="en-US" sz="4400"/>
              <a:t>S</a:t>
            </a:r>
            <a:r>
              <a:rPr lang="fa-IR" sz="4400"/>
              <a:t>)نیز اشاره می کند که همان استعداد خاص است.</a:t>
            </a:r>
            <a:endParaRPr lang="en-US" sz="4400"/>
          </a:p>
        </p:txBody>
      </p:sp>
    </p:spTree>
  </p:cSld>
  <p:clrMapOvr>
    <a:masterClrMapping/>
  </p:clrMapOvr>
  <p:transition spd="med" advClick="0" advTm="120000"/>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algn="r" rtl="1"/>
            <a:r>
              <a:rPr lang="fa-IR" sz="6600"/>
              <a:t>انواع استعدادهای خاص:</a:t>
            </a:r>
            <a:endParaRPr lang="en-US" sz="6600"/>
          </a:p>
        </p:txBody>
      </p:sp>
      <p:sp>
        <p:nvSpPr>
          <p:cNvPr id="214019" name="Rectangle 3"/>
          <p:cNvSpPr>
            <a:spLocks noGrp="1" noChangeArrowheads="1"/>
          </p:cNvSpPr>
          <p:nvPr>
            <p:ph type="body" idx="1"/>
          </p:nvPr>
        </p:nvSpPr>
        <p:spPr/>
        <p:txBody>
          <a:bodyPr/>
          <a:lstStyle/>
          <a:p>
            <a:pPr algn="r" rtl="1"/>
            <a:r>
              <a:rPr lang="fa-IR" sz="4400"/>
              <a:t>استعداد مکانیکی </a:t>
            </a:r>
          </a:p>
          <a:p>
            <a:pPr algn="r" rtl="1"/>
            <a:r>
              <a:rPr lang="fa-IR" sz="4400"/>
              <a:t>استعداد هنری</a:t>
            </a:r>
          </a:p>
          <a:p>
            <a:pPr algn="r" rtl="1"/>
            <a:r>
              <a:rPr lang="fa-IR" sz="4400"/>
              <a:t>استعداد منشی گری</a:t>
            </a:r>
          </a:p>
          <a:p>
            <a:pPr algn="r" rtl="1"/>
            <a:r>
              <a:rPr lang="fa-IR" sz="4400"/>
              <a:t>استعداد کلامی</a:t>
            </a:r>
          </a:p>
          <a:p>
            <a:pPr algn="r" rtl="1">
              <a:buFont typeface="Wingdings" pitchFamily="2" charset="2"/>
              <a:buNone/>
            </a:pPr>
            <a:endParaRPr lang="en-US" sz="4400"/>
          </a:p>
        </p:txBody>
      </p:sp>
    </p:spTree>
  </p:cSld>
  <p:clrMapOvr>
    <a:masterClrMapping/>
  </p:clrMapOvr>
  <p:transition spd="med" advClick="0" advTm="120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algn="r" rtl="1"/>
            <a:r>
              <a:rPr lang="fa-IR" sz="6600"/>
              <a:t>عوامل موثر بر اشتغال:</a:t>
            </a:r>
            <a:endParaRPr lang="en-US" sz="6600"/>
          </a:p>
        </p:txBody>
      </p:sp>
      <p:sp>
        <p:nvSpPr>
          <p:cNvPr id="98307" name="Rectangle 3"/>
          <p:cNvSpPr>
            <a:spLocks noGrp="1" noChangeArrowheads="1"/>
          </p:cNvSpPr>
          <p:nvPr>
            <p:ph type="body" idx="1"/>
          </p:nvPr>
        </p:nvSpPr>
        <p:spPr/>
        <p:txBody>
          <a:bodyPr/>
          <a:lstStyle/>
          <a:p>
            <a:pPr algn="r" rtl="1"/>
            <a:r>
              <a:rPr lang="fa-IR" sz="4400"/>
              <a:t>تغییر در ارزشهای حاکم بر جامعه</a:t>
            </a:r>
          </a:p>
          <a:p>
            <a:pPr algn="r" rtl="1"/>
            <a:r>
              <a:rPr lang="fa-IR" sz="4400"/>
              <a:t>تغییر در میزان ساعات کار</a:t>
            </a:r>
          </a:p>
          <a:p>
            <a:pPr algn="r" rtl="1"/>
            <a:r>
              <a:rPr lang="fa-IR" sz="4400"/>
              <a:t>تغییر جامعه سنتی به صنعتی</a:t>
            </a:r>
            <a:endParaRPr lang="en-US" sz="4400"/>
          </a:p>
        </p:txBody>
      </p:sp>
    </p:spTree>
  </p:cSld>
  <p:clrMapOvr>
    <a:masterClrMapping/>
  </p:clrMapOvr>
  <p:transition spd="med" advClick="0" advTm="120000"/>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p:cNvSpPr>
            <a:spLocks noGrp="1" noChangeArrowheads="1"/>
          </p:cNvSpPr>
          <p:nvPr>
            <p:ph type="body" idx="4294967295"/>
          </p:nvPr>
        </p:nvSpPr>
        <p:spPr>
          <a:xfrm>
            <a:off x="395288" y="692150"/>
            <a:ext cx="8748712" cy="5545138"/>
          </a:xfrm>
        </p:spPr>
        <p:txBody>
          <a:bodyPr/>
          <a:lstStyle/>
          <a:p>
            <a:pPr algn="r" rtl="1"/>
            <a:r>
              <a:rPr lang="fa-IR" sz="4400"/>
              <a:t>کاربرد آزمون های استاندارد شده یکی از شیوه های سنجش استعداد هاست نتایج آزمونها زمانی معتبر خواهد بود که:</a:t>
            </a:r>
          </a:p>
          <a:p>
            <a:pPr algn="r" rtl="1"/>
            <a:r>
              <a:rPr lang="fa-IR" sz="4400"/>
              <a:t>الف- بر جامعه استاندارد شده باشد.</a:t>
            </a:r>
          </a:p>
          <a:p>
            <a:pPr algn="r" rtl="1"/>
            <a:r>
              <a:rPr lang="fa-IR" sz="4400"/>
              <a:t>ب- در اجرای آن نکات ضروری رعایت شده باشد.</a:t>
            </a:r>
            <a:endParaRPr lang="en-US" sz="4400"/>
          </a:p>
        </p:txBody>
      </p:sp>
    </p:spTree>
  </p:cSld>
  <p:clrMapOvr>
    <a:masterClrMapping/>
  </p:clrMapOvr>
  <p:transition spd="med" advClick="0" advTm="120000"/>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1" name="Rectangle 3"/>
          <p:cNvSpPr>
            <a:spLocks noGrp="1" noChangeArrowheads="1"/>
          </p:cNvSpPr>
          <p:nvPr>
            <p:ph type="body" idx="4294967295"/>
          </p:nvPr>
        </p:nvSpPr>
        <p:spPr>
          <a:xfrm>
            <a:off x="250825" y="836613"/>
            <a:ext cx="8532813" cy="4708525"/>
          </a:xfrm>
        </p:spPr>
        <p:txBody>
          <a:bodyPr/>
          <a:lstStyle/>
          <a:p>
            <a:pPr algn="r" rtl="1">
              <a:lnSpc>
                <a:spcPct val="90000"/>
              </a:lnSpc>
            </a:pPr>
            <a:r>
              <a:rPr lang="fa-IR" sz="4400"/>
              <a:t>رغبت : به معنی میل داشتن و خواستن و آرزوی چیزی از روی میل است رغبت یاد گرفتنی است و بر اثر تعامل میان فرد با محیط حاصل می شود هر چه فرد بالغ تر می گردد رغبتهایش توسعه بیشتری میابد. برای انتخاب شغل مناسب باید به فرد کمک شود تا رغبتهایش را بشناسد.</a:t>
            </a:r>
            <a:endParaRPr lang="en-US" sz="4400"/>
          </a:p>
        </p:txBody>
      </p:sp>
    </p:spTree>
  </p:cSld>
  <p:clrMapOvr>
    <a:masterClrMapping/>
  </p:clrMapOvr>
  <p:transition spd="med" advClick="0" advTm="120000"/>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p:cNvSpPr>
            <a:spLocks noGrp="1" noChangeArrowheads="1"/>
          </p:cNvSpPr>
          <p:nvPr>
            <p:ph type="body" idx="4294967295"/>
          </p:nvPr>
        </p:nvSpPr>
        <p:spPr>
          <a:xfrm>
            <a:off x="0" y="1600200"/>
            <a:ext cx="8229600" cy="4530725"/>
          </a:xfrm>
        </p:spPr>
        <p:txBody>
          <a:bodyPr/>
          <a:lstStyle/>
          <a:p>
            <a:pPr algn="r" rtl="1"/>
            <a:r>
              <a:rPr lang="fa-IR" sz="4400"/>
              <a:t>چهار نوع رغبت وجود دارد:</a:t>
            </a:r>
          </a:p>
          <a:p>
            <a:pPr algn="r" rtl="1"/>
            <a:r>
              <a:rPr lang="fa-IR" sz="4400"/>
              <a:t>1- رغبت بیان شده </a:t>
            </a:r>
          </a:p>
          <a:p>
            <a:pPr algn="r" rtl="1"/>
            <a:r>
              <a:rPr lang="fa-IR" sz="4400"/>
              <a:t>2- رغبت نمایان شده </a:t>
            </a:r>
          </a:p>
          <a:p>
            <a:pPr algn="r" rtl="1"/>
            <a:r>
              <a:rPr lang="fa-IR" sz="4400"/>
              <a:t>3- رغبت فهرست شده</a:t>
            </a:r>
          </a:p>
          <a:p>
            <a:pPr algn="r" rtl="1"/>
            <a:r>
              <a:rPr lang="fa-IR" sz="4400"/>
              <a:t>4- رغبت آزمون شده</a:t>
            </a:r>
            <a:endParaRPr lang="en-US" sz="4400"/>
          </a:p>
        </p:txBody>
      </p:sp>
    </p:spTree>
  </p:cSld>
  <p:clrMapOvr>
    <a:masterClrMapping/>
  </p:clrMapOvr>
  <p:transition spd="med" advClick="0" advTm="120000"/>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p:cNvSpPr>
            <a:spLocks noGrp="1" noChangeArrowheads="1"/>
          </p:cNvSpPr>
          <p:nvPr>
            <p:ph type="body" idx="4294967295"/>
          </p:nvPr>
        </p:nvSpPr>
        <p:spPr>
          <a:xfrm>
            <a:off x="323850" y="1268413"/>
            <a:ext cx="8229600" cy="4530725"/>
          </a:xfrm>
        </p:spPr>
        <p:txBody>
          <a:bodyPr/>
          <a:lstStyle/>
          <a:p>
            <a:pPr algn="r" rtl="1"/>
            <a:r>
              <a:rPr lang="fa-IR" sz="4400"/>
              <a:t>استرانگ اولین کسی بود که وسیله ای برای  سنجش رغبت به وجود آورد و با استفاده از روش تحلیل عاملی در مورد هجده مقیاس شغلی سیاهه رغبت استرانگ (</a:t>
            </a:r>
            <a:r>
              <a:rPr lang="en-US" sz="4400"/>
              <a:t>SVIB</a:t>
            </a:r>
            <a:r>
              <a:rPr lang="fa-IR" sz="4400"/>
              <a:t>) را که یکی از پر کاربرد ترین رغبت سنج هاست ساخت.</a:t>
            </a:r>
            <a:endParaRPr lang="en-US" sz="4400"/>
          </a:p>
        </p:txBody>
      </p:sp>
    </p:spTree>
  </p:cSld>
  <p:clrMapOvr>
    <a:masterClrMapping/>
  </p:clrMapOvr>
  <p:transition spd="med" advClick="0" advTm="120000"/>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ChangeArrowheads="1"/>
          </p:cNvSpPr>
          <p:nvPr>
            <p:ph type="body" idx="4294967295"/>
          </p:nvPr>
        </p:nvSpPr>
        <p:spPr>
          <a:xfrm>
            <a:off x="0" y="1600200"/>
            <a:ext cx="8229600" cy="4530725"/>
          </a:xfrm>
        </p:spPr>
        <p:txBody>
          <a:bodyPr/>
          <a:lstStyle/>
          <a:p>
            <a:pPr algn="r" rtl="1"/>
            <a:r>
              <a:rPr lang="fa-IR" sz="4400"/>
              <a:t>4- امکانات فردی </a:t>
            </a:r>
            <a:r>
              <a:rPr lang="ar-SA" sz="4400"/>
              <a:t>–</a:t>
            </a:r>
            <a:r>
              <a:rPr lang="fa-IR" sz="4400"/>
              <a:t> اجتماعی: عواملی نظیر شخصیت فرد ، واقع نگری ، امکانات محیطی و نیازهای جامعه نیز در راهنمائی شغلی و انتخاب شغل تاثیر بسزایی دارند.</a:t>
            </a:r>
          </a:p>
          <a:p>
            <a:pPr algn="r" rtl="1">
              <a:buFont typeface="Wingdings" pitchFamily="2" charset="2"/>
              <a:buNone/>
            </a:pPr>
            <a:endParaRPr lang="en-US" sz="4400"/>
          </a:p>
        </p:txBody>
      </p:sp>
    </p:spTree>
  </p:cSld>
  <p:clrMapOvr>
    <a:masterClrMapping/>
  </p:clrMapOvr>
  <p:transition spd="med" advClick="0" advTm="120000"/>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pPr algn="r" rtl="1"/>
            <a:r>
              <a:rPr lang="fa-IR" sz="6600"/>
              <a:t>مشکلات انتخاب شغل:</a:t>
            </a:r>
            <a:endParaRPr lang="en-US" sz="6600"/>
          </a:p>
        </p:txBody>
      </p:sp>
      <p:sp>
        <p:nvSpPr>
          <p:cNvPr id="223235" name="Rectangle 3"/>
          <p:cNvSpPr>
            <a:spLocks noGrp="1" noChangeArrowheads="1"/>
          </p:cNvSpPr>
          <p:nvPr>
            <p:ph type="body" idx="1"/>
          </p:nvPr>
        </p:nvSpPr>
        <p:spPr/>
        <p:txBody>
          <a:bodyPr/>
          <a:lstStyle/>
          <a:p>
            <a:pPr algn="r" rtl="1"/>
            <a:r>
              <a:rPr lang="fa-IR" sz="4400"/>
              <a:t>عدم انتخاب </a:t>
            </a:r>
            <a:r>
              <a:rPr lang="ar-SA" sz="4400"/>
              <a:t>–</a:t>
            </a:r>
            <a:r>
              <a:rPr lang="fa-IR" sz="4400"/>
              <a:t> فرد هنوز شغلی را انتخاب نکرده و ترجیح های شغلی خود را نمی- تواند مشخص سازد.</a:t>
            </a:r>
          </a:p>
          <a:p>
            <a:pPr algn="r" rtl="1"/>
            <a:r>
              <a:rPr lang="fa-IR" sz="4400"/>
              <a:t>انتخاب نامناسب </a:t>
            </a:r>
            <a:r>
              <a:rPr lang="ar-SA" sz="4400"/>
              <a:t>–</a:t>
            </a:r>
            <a:r>
              <a:rPr lang="fa-IR" sz="4400"/>
              <a:t> شغلی را که انتخاب کرده با امکانات و خصوصیات شخصیتی اوهماهنگی ندارد.</a:t>
            </a:r>
            <a:endParaRPr lang="en-US" sz="4400"/>
          </a:p>
        </p:txBody>
      </p:sp>
    </p:spTree>
  </p:cSld>
  <p:clrMapOvr>
    <a:masterClrMapping/>
  </p:clrMapOvr>
  <p:transition spd="med" advClick="0" advTm="120000"/>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algn="r" rtl="1"/>
            <a:r>
              <a:rPr lang="fa-IR" sz="6600"/>
              <a:t>دلایل عدم انتخاب شغل:</a:t>
            </a:r>
            <a:endParaRPr lang="en-US" sz="6600"/>
          </a:p>
        </p:txBody>
      </p:sp>
      <p:sp>
        <p:nvSpPr>
          <p:cNvPr id="224259" name="Rectangle 3"/>
          <p:cNvSpPr>
            <a:spLocks noGrp="1" noChangeArrowheads="1"/>
          </p:cNvSpPr>
          <p:nvPr>
            <p:ph type="body" idx="1"/>
          </p:nvPr>
        </p:nvSpPr>
        <p:spPr/>
        <p:txBody>
          <a:bodyPr/>
          <a:lstStyle/>
          <a:p>
            <a:pPr algn="r" rtl="1"/>
            <a:r>
              <a:rPr lang="fa-IR" sz="4400"/>
              <a:t>اختلال در رشد عاطفی و ذهنی فرد است.</a:t>
            </a:r>
          </a:p>
          <a:p>
            <a:pPr algn="r" rtl="1"/>
            <a:r>
              <a:rPr lang="fa-IR" sz="4400"/>
              <a:t>وابستگی فرد است.</a:t>
            </a:r>
          </a:p>
          <a:p>
            <a:pPr algn="r" rtl="1"/>
            <a:r>
              <a:rPr lang="fa-IR" sz="4400"/>
              <a:t>فقدان اطلاعات و آگاهی شغلی ، ارائه اطلاعات شغلی و آگاهانیدن فرد می تواند در رفع این مشکل موثر افتد.</a:t>
            </a:r>
            <a:endParaRPr lang="en-US" sz="4400"/>
          </a:p>
        </p:txBody>
      </p:sp>
    </p:spTree>
  </p:cSld>
  <p:clrMapOvr>
    <a:masterClrMapping/>
  </p:clrMapOvr>
  <p:transition spd="med" advClick="0" advTm="120000"/>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pPr algn="r" rtl="1"/>
            <a:r>
              <a:rPr lang="fa-IR" sz="6600"/>
              <a:t>دلایل انتخاب نامناسب:</a:t>
            </a:r>
            <a:endParaRPr lang="en-US" sz="6600"/>
          </a:p>
        </p:txBody>
      </p:sp>
      <p:sp>
        <p:nvSpPr>
          <p:cNvPr id="225283" name="Rectangle 3"/>
          <p:cNvSpPr>
            <a:spLocks noGrp="1" noChangeArrowheads="1"/>
          </p:cNvSpPr>
          <p:nvPr>
            <p:ph type="body" idx="1"/>
          </p:nvPr>
        </p:nvSpPr>
        <p:spPr/>
        <p:txBody>
          <a:bodyPr/>
          <a:lstStyle/>
          <a:p>
            <a:pPr algn="r" rtl="1"/>
            <a:r>
              <a:rPr lang="fa-IR" sz="4400"/>
              <a:t>فرد به انتخاب شغلی راغب می شود که استعداد کافی برای انجام آن ندارد.</a:t>
            </a:r>
          </a:p>
          <a:p>
            <a:pPr algn="r" rtl="1"/>
            <a:r>
              <a:rPr lang="fa-IR" sz="4400"/>
              <a:t>استعداد فرد با شغل انتخاب شده هماهنگ نمی باشد.</a:t>
            </a:r>
          </a:p>
          <a:p>
            <a:pPr algn="r" rtl="1"/>
            <a:r>
              <a:rPr lang="fa-IR" sz="4400"/>
              <a:t>رغبت و استعداد فرد در انتخاب شغل هم جهت نیستند.</a:t>
            </a:r>
            <a:endParaRPr lang="en-US" sz="4400"/>
          </a:p>
        </p:txBody>
      </p:sp>
    </p:spTree>
  </p:cSld>
  <p:clrMapOvr>
    <a:masterClrMapping/>
  </p:clrMapOvr>
  <p:transition spd="med" advClick="0" advTm="120000"/>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pPr algn="r" rtl="1"/>
            <a:r>
              <a:rPr lang="fa-IR" sz="6600"/>
              <a:t>نقش آموزش در اشتغال:</a:t>
            </a:r>
            <a:endParaRPr lang="en-US" sz="6600"/>
          </a:p>
        </p:txBody>
      </p:sp>
      <p:sp>
        <p:nvSpPr>
          <p:cNvPr id="226307" name="Rectangle 3"/>
          <p:cNvSpPr>
            <a:spLocks noGrp="1" noChangeArrowheads="1"/>
          </p:cNvSpPr>
          <p:nvPr>
            <p:ph type="body" idx="1"/>
          </p:nvPr>
        </p:nvSpPr>
        <p:spPr/>
        <p:txBody>
          <a:bodyPr/>
          <a:lstStyle/>
          <a:p>
            <a:pPr algn="r" rtl="1"/>
            <a:r>
              <a:rPr lang="fa-IR" sz="4400"/>
              <a:t>آموزش برای آغاز اشتغال و ادامه موفقیت آمیز آن ضرورت دارد و هیچ شغلی بدون آموزش به طور موفقیت آمیز قابل اجرا نیست. انتخاب شغل در جوامع گوناگون عوامل متعدد و پیچیده ای دخالت دارد.</a:t>
            </a:r>
            <a:endParaRPr lang="en-US" sz="4400"/>
          </a:p>
        </p:txBody>
      </p:sp>
    </p:spTree>
  </p:cSld>
  <p:clrMapOvr>
    <a:masterClrMapping/>
  </p:clrMapOvr>
  <p:transition spd="med" advClick="0" advTm="120000"/>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algn="ctr" rtl="1"/>
            <a:r>
              <a:rPr lang="fa-IR" sz="6600"/>
              <a:t>گفتار ششم</a:t>
            </a:r>
            <a:endParaRPr lang="en-US" sz="6600"/>
          </a:p>
        </p:txBody>
      </p:sp>
      <p:sp>
        <p:nvSpPr>
          <p:cNvPr id="227331" name="Rectangle 3"/>
          <p:cNvSpPr>
            <a:spLocks noGrp="1" noChangeArrowheads="1"/>
          </p:cNvSpPr>
          <p:nvPr>
            <p:ph type="body" idx="1"/>
          </p:nvPr>
        </p:nvSpPr>
        <p:spPr/>
        <p:txBody>
          <a:bodyPr/>
          <a:lstStyle/>
          <a:p>
            <a:pPr algn="r" rtl="1"/>
            <a:r>
              <a:rPr lang="fa-IR" sz="4400"/>
              <a:t>طبقه بندی مشاغل</a:t>
            </a:r>
            <a:endParaRPr lang="en-US" sz="4400"/>
          </a:p>
        </p:txBody>
      </p:sp>
    </p:spTree>
  </p:cSld>
  <p:clrMapOvr>
    <a:masterClrMapping/>
  </p:clrMapOvr>
  <p:transition spd="med" advClick="0" advTm="120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algn="ctr" rtl="1"/>
            <a:r>
              <a:rPr lang="fa-IR" sz="6600"/>
              <a:t>گفتار دوم</a:t>
            </a:r>
            <a:endParaRPr lang="en-US" sz="6600"/>
          </a:p>
        </p:txBody>
      </p:sp>
      <p:sp>
        <p:nvSpPr>
          <p:cNvPr id="99331" name="Rectangle 3"/>
          <p:cNvSpPr>
            <a:spLocks noGrp="1" noChangeArrowheads="1"/>
          </p:cNvSpPr>
          <p:nvPr>
            <p:ph type="body" idx="1"/>
          </p:nvPr>
        </p:nvSpPr>
        <p:spPr/>
        <p:txBody>
          <a:bodyPr/>
          <a:lstStyle/>
          <a:p>
            <a:pPr algn="r" rtl="1"/>
            <a:r>
              <a:rPr lang="fa-IR" sz="4400"/>
              <a:t>راهنمائی تحصیلی و شغلی</a:t>
            </a:r>
            <a:endParaRPr lang="en-US" sz="4400"/>
          </a:p>
        </p:txBody>
      </p:sp>
    </p:spTree>
  </p:cSld>
  <p:clrMapOvr>
    <a:masterClrMapping/>
  </p:clrMapOvr>
  <p:transition spd="med" advClick="0" advTm="120000"/>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3"/>
          <p:cNvSpPr>
            <a:spLocks noGrp="1" noChangeArrowheads="1"/>
          </p:cNvSpPr>
          <p:nvPr>
            <p:ph type="body" idx="4294967295"/>
          </p:nvPr>
        </p:nvSpPr>
        <p:spPr>
          <a:xfrm>
            <a:off x="684213" y="1052513"/>
            <a:ext cx="7545387" cy="5078412"/>
          </a:xfrm>
        </p:spPr>
        <p:txBody>
          <a:bodyPr/>
          <a:lstStyle/>
          <a:p>
            <a:pPr algn="r" rtl="1"/>
            <a:r>
              <a:rPr lang="fa-IR" sz="4400"/>
              <a:t>هدف از این گفتار آشنا ساختن راهنمائی شغلی با ضرورت طبقه بندی مشاغل که بررسی مشاغل و یادگیری آنها را آسان می کند است. در این گفتار با انواع طبقه بندی ها و مفاهیم و معیارهای طبقه بندی ها می باشد.</a:t>
            </a:r>
            <a:endParaRPr lang="en-US" sz="4400"/>
          </a:p>
        </p:txBody>
      </p:sp>
    </p:spTree>
  </p:cSld>
  <p:clrMapOvr>
    <a:masterClrMapping/>
  </p:clrMapOvr>
  <p:transition spd="med" advClick="0" advTm="120000"/>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pPr algn="r" rtl="1"/>
            <a:r>
              <a:rPr lang="fa-IR" sz="6600"/>
              <a:t>ضرورت و فواید طبقه بندی:</a:t>
            </a:r>
            <a:endParaRPr lang="en-US" sz="6600"/>
          </a:p>
        </p:txBody>
      </p:sp>
      <p:sp>
        <p:nvSpPr>
          <p:cNvPr id="229379" name="Rectangle 3"/>
          <p:cNvSpPr>
            <a:spLocks noGrp="1" noChangeArrowheads="1"/>
          </p:cNvSpPr>
          <p:nvPr>
            <p:ph type="body" idx="1"/>
          </p:nvPr>
        </p:nvSpPr>
        <p:spPr/>
        <p:txBody>
          <a:bodyPr/>
          <a:lstStyle/>
          <a:p>
            <a:pPr algn="r" rtl="1">
              <a:lnSpc>
                <a:spcPct val="90000"/>
              </a:lnSpc>
            </a:pPr>
            <a:r>
              <a:rPr lang="fa-IR" sz="4400"/>
              <a:t>دسته بندی مشاغل مشابه و قرار دادن در طبقات مربوط به خود است.</a:t>
            </a:r>
          </a:p>
          <a:p>
            <a:pPr algn="r" rtl="1">
              <a:lnSpc>
                <a:spcPct val="90000"/>
              </a:lnSpc>
            </a:pPr>
            <a:r>
              <a:rPr lang="fa-IR" sz="4400"/>
              <a:t>فواید آن : تشریح وظایف و مسئولیت های شغل ، تعیین شرایط احراز پست های سازمانی ، تعیین خط مش استخدامی سازمانی ، ارز یابی مشاغل و ایجاد نظام عادلانه حقوق و دستمزد و سایر و ...</a:t>
            </a:r>
            <a:endParaRPr lang="en-US" sz="4400"/>
          </a:p>
        </p:txBody>
      </p:sp>
    </p:spTree>
  </p:cSld>
  <p:clrMapOvr>
    <a:masterClrMapping/>
  </p:clrMapOvr>
  <p:transition spd="med" advClick="0" advTm="120000"/>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pPr algn="r" rtl="1"/>
            <a:r>
              <a:rPr lang="fa-IR" sz="6600"/>
              <a:t>تعاریف و مفاهیم طبقه بندی:</a:t>
            </a:r>
            <a:endParaRPr lang="en-US" sz="6600"/>
          </a:p>
        </p:txBody>
      </p:sp>
      <p:sp>
        <p:nvSpPr>
          <p:cNvPr id="230403" name="Rectangle 3"/>
          <p:cNvSpPr>
            <a:spLocks noGrp="1" noChangeArrowheads="1"/>
          </p:cNvSpPr>
          <p:nvPr>
            <p:ph type="body" idx="1"/>
          </p:nvPr>
        </p:nvSpPr>
        <p:spPr/>
        <p:txBody>
          <a:bodyPr/>
          <a:lstStyle/>
          <a:p>
            <a:pPr algn="r" rtl="1"/>
            <a:r>
              <a:rPr lang="fa-IR" sz="4400"/>
              <a:t>مهارت : مجموع توانائی های تجربی و تحصیلی که جهت تصدی و انجام وظایف هر شغل لازم است.</a:t>
            </a:r>
          </a:p>
          <a:p>
            <a:pPr algn="r" rtl="1"/>
            <a:r>
              <a:rPr lang="fa-IR" sz="4400"/>
              <a:t>مسئولیت : جوابگویی در قبال انجام وظایف هر شغل و جلوگیری از بروز اختلال در نظم ،خطرات ،  زیان ها...</a:t>
            </a:r>
            <a:endParaRPr lang="en-US" sz="4400"/>
          </a:p>
        </p:txBody>
      </p:sp>
    </p:spTree>
  </p:cSld>
  <p:clrMapOvr>
    <a:masterClrMapping/>
  </p:clrMapOvr>
  <p:transition spd="med" advClick="0" advTm="120000"/>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Rectangle 3"/>
          <p:cNvSpPr>
            <a:spLocks noGrp="1" noChangeArrowheads="1"/>
          </p:cNvSpPr>
          <p:nvPr>
            <p:ph type="body" idx="4294967295"/>
          </p:nvPr>
        </p:nvSpPr>
        <p:spPr>
          <a:xfrm>
            <a:off x="468313" y="765175"/>
            <a:ext cx="7761287" cy="5365750"/>
          </a:xfrm>
        </p:spPr>
        <p:txBody>
          <a:bodyPr/>
          <a:lstStyle/>
          <a:p>
            <a:pPr algn="r" rtl="1"/>
            <a:r>
              <a:rPr lang="fa-IR" sz="4400"/>
              <a:t>کوشش :عبارتند از میزان تلاش فکری و جسمی جهت انجام وظایف هر شغل که موجب خستگی قوای فکری و جسمی می گردد.</a:t>
            </a:r>
          </a:p>
          <a:p>
            <a:pPr algn="r" rtl="1"/>
            <a:r>
              <a:rPr lang="fa-IR" sz="4400"/>
              <a:t>سرپرستی : نظارت و رسیدگی ، کمک و ارشاد ، تعلیم ، هماهنگی ، تقسیم کار.</a:t>
            </a:r>
            <a:endParaRPr lang="en-US" sz="4400"/>
          </a:p>
        </p:txBody>
      </p:sp>
    </p:spTree>
  </p:cSld>
  <p:clrMapOvr>
    <a:masterClrMapping/>
  </p:clrMapOvr>
  <p:transition spd="med" advClick="0" advTm="120000"/>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3"/>
          <p:cNvSpPr>
            <a:spLocks noGrp="1" noChangeArrowheads="1"/>
          </p:cNvSpPr>
          <p:nvPr>
            <p:ph type="body" idx="4294967295"/>
          </p:nvPr>
        </p:nvSpPr>
        <p:spPr>
          <a:xfrm>
            <a:off x="539750" y="1196975"/>
            <a:ext cx="8229600" cy="4530725"/>
          </a:xfrm>
        </p:spPr>
        <p:txBody>
          <a:bodyPr/>
          <a:lstStyle/>
          <a:p>
            <a:pPr algn="r" rtl="1">
              <a:lnSpc>
                <a:spcPct val="90000"/>
              </a:lnSpc>
            </a:pPr>
            <a:r>
              <a:rPr lang="fa-IR" sz="4400"/>
              <a:t>ایمنی دیگران : جلوگیری از بروز حوادث و مخاطرات جسمی برای دیگران در حین انجام کار.</a:t>
            </a:r>
          </a:p>
          <a:p>
            <a:pPr algn="r" rtl="1">
              <a:lnSpc>
                <a:spcPct val="90000"/>
              </a:lnSpc>
            </a:pPr>
            <a:r>
              <a:rPr lang="fa-IR" sz="4400"/>
              <a:t>مسئولیت مالی و دارایی ها : حدود مسئولیت در مورد نگهداری ، کنترل ، دریافت پرداخت و استفاده از وجوه نقدی و انجام و کنترل عملیات مالی.</a:t>
            </a:r>
            <a:endParaRPr lang="en-US" sz="4400"/>
          </a:p>
        </p:txBody>
      </p:sp>
    </p:spTree>
  </p:cSld>
  <p:clrMapOvr>
    <a:masterClrMapping/>
  </p:clrMapOvr>
  <p:transition spd="med" advClick="0" advTm="120000"/>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pPr algn="r" rtl="1"/>
            <a:r>
              <a:rPr lang="fa-IR" sz="6600"/>
              <a:t>شرایط کار:</a:t>
            </a:r>
            <a:endParaRPr lang="en-US" sz="6600"/>
          </a:p>
        </p:txBody>
      </p:sp>
      <p:sp>
        <p:nvSpPr>
          <p:cNvPr id="233475" name="Rectangle 3"/>
          <p:cNvSpPr>
            <a:spLocks noGrp="1" noChangeArrowheads="1"/>
          </p:cNvSpPr>
          <p:nvPr>
            <p:ph type="body" idx="1"/>
          </p:nvPr>
        </p:nvSpPr>
        <p:spPr/>
        <p:txBody>
          <a:bodyPr/>
          <a:lstStyle/>
          <a:p>
            <a:pPr algn="r" rtl="1">
              <a:lnSpc>
                <a:spcPct val="90000"/>
              </a:lnSpc>
            </a:pPr>
            <a:r>
              <a:rPr lang="fa-IR" sz="4400"/>
              <a:t>شرایط نامساعد : میزان نامطلوب بودن شرایط محیط کاری به دلیل عوامل ناراحت کننده نظیر دود و گرما ، سرما ، صدا ...</a:t>
            </a:r>
          </a:p>
          <a:p>
            <a:pPr algn="r" rtl="1">
              <a:lnSpc>
                <a:spcPct val="90000"/>
              </a:lnSpc>
            </a:pPr>
            <a:r>
              <a:rPr lang="fa-IR" sz="4400"/>
              <a:t>خطرات ناشی از کار : صدمات جسمی ناشی از وقوع حوادث اجتناب ناپذیر در حین انجام کار نظیر جراحات ، نقص عضو.</a:t>
            </a:r>
            <a:endParaRPr lang="en-US" sz="4400"/>
          </a:p>
        </p:txBody>
      </p:sp>
    </p:spTree>
  </p:cSld>
  <p:clrMapOvr>
    <a:masterClrMapping/>
  </p:clrMapOvr>
  <p:transition spd="med" advClick="0" advTm="120000"/>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pPr algn="ctr"/>
            <a:r>
              <a:rPr lang="fa-IR" sz="6600"/>
              <a:t>فصل اول</a:t>
            </a:r>
            <a:endParaRPr lang="en-US" sz="6600"/>
          </a:p>
        </p:txBody>
      </p:sp>
      <p:sp>
        <p:nvSpPr>
          <p:cNvPr id="235523" name="Rectangle 3"/>
          <p:cNvSpPr>
            <a:spLocks noGrp="1" noChangeArrowheads="1"/>
          </p:cNvSpPr>
          <p:nvPr>
            <p:ph type="body" idx="1"/>
          </p:nvPr>
        </p:nvSpPr>
        <p:spPr/>
        <p:txBody>
          <a:bodyPr/>
          <a:lstStyle/>
          <a:p>
            <a:pPr algn="r" rtl="1">
              <a:lnSpc>
                <a:spcPct val="90000"/>
              </a:lnSpc>
            </a:pPr>
            <a:r>
              <a:rPr lang="fa-IR" sz="3600"/>
              <a:t>شناسائی راهنمایی شغلی و حرفه ای </a:t>
            </a:r>
          </a:p>
          <a:p>
            <a:pPr algn="r" rtl="1">
              <a:lnSpc>
                <a:spcPct val="90000"/>
              </a:lnSpc>
            </a:pPr>
            <a:r>
              <a:rPr lang="fa-IR" sz="3600"/>
              <a:t>سناسائی و ایجاد انگیزه</a:t>
            </a:r>
          </a:p>
          <a:p>
            <a:pPr algn="r" rtl="1">
              <a:lnSpc>
                <a:spcPct val="90000"/>
              </a:lnSpc>
            </a:pPr>
            <a:r>
              <a:rPr lang="fa-IR" sz="3600"/>
              <a:t>کمک به فرد برای انتخاب شغل</a:t>
            </a:r>
          </a:p>
          <a:p>
            <a:pPr algn="r" rtl="1">
              <a:lnSpc>
                <a:spcPct val="90000"/>
              </a:lnSpc>
            </a:pPr>
            <a:r>
              <a:rPr lang="fa-IR" sz="3600"/>
              <a:t>ایجاد مراکز آموزش مشاغل</a:t>
            </a:r>
          </a:p>
          <a:p>
            <a:pPr algn="r" rtl="1">
              <a:lnSpc>
                <a:spcPct val="90000"/>
              </a:lnSpc>
            </a:pPr>
            <a:r>
              <a:rPr lang="fa-IR" sz="3600"/>
              <a:t>فقط فرهنگهای ایرانی و اسلامی</a:t>
            </a:r>
          </a:p>
          <a:p>
            <a:pPr algn="r" rtl="1">
              <a:lnSpc>
                <a:spcPct val="90000"/>
              </a:lnSpc>
            </a:pPr>
            <a:r>
              <a:rPr lang="fa-IR" sz="3600"/>
              <a:t>تعریف راهنمایی و شغلی و حرفه ای</a:t>
            </a:r>
          </a:p>
          <a:p>
            <a:pPr algn="r" rtl="1">
              <a:lnSpc>
                <a:spcPct val="90000"/>
              </a:lnSpc>
            </a:pPr>
            <a:r>
              <a:rPr lang="fa-IR" sz="3600"/>
              <a:t>ضرورت راهنمایی شغلی و حرفه ای</a:t>
            </a:r>
            <a:endParaRPr lang="en-US" sz="3600"/>
          </a:p>
        </p:txBody>
      </p:sp>
    </p:spTree>
  </p:cSld>
  <p:clrMapOvr>
    <a:masterClrMapping/>
  </p:clrMapOvr>
  <p:transition spd="med" advClick="0" advTm="120000"/>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Rectangle 3"/>
          <p:cNvSpPr>
            <a:spLocks noGrp="1" noChangeArrowheads="1"/>
          </p:cNvSpPr>
          <p:nvPr>
            <p:ph type="body" idx="4294967295"/>
          </p:nvPr>
        </p:nvSpPr>
        <p:spPr>
          <a:xfrm>
            <a:off x="250825" y="333375"/>
            <a:ext cx="8893175" cy="5322888"/>
          </a:xfrm>
        </p:spPr>
        <p:txBody>
          <a:bodyPr/>
          <a:lstStyle/>
          <a:p>
            <a:pPr algn="r" rtl="1"/>
            <a:r>
              <a:rPr lang="fa-IR" sz="4400"/>
              <a:t>برای آنکه این مشکلات مناسب تر و ساده تر حل شوند باید اولا سطح دانش عمومی افزونی یابد. بطوریکه افراد بتوانند مسائل مختلف را تجزیه و تحلیل کنند و از آنها نتیجه گیری نمایند. ثانیا به برنامه های راهنمائی و مشاوره شغلی و حرفه ای در مدارس و در کارگاه های صنعتی توجه بیشتری مبذول گردد.</a:t>
            </a:r>
            <a:endParaRPr lang="en-US" sz="4400"/>
          </a:p>
          <a:p>
            <a:pPr algn="r" rtl="1"/>
            <a:endParaRPr lang="en-US" sz="4400"/>
          </a:p>
        </p:txBody>
      </p:sp>
    </p:spTree>
  </p:cSld>
  <p:clrMapOvr>
    <a:masterClrMapping/>
  </p:clrMapOvr>
  <p:transition spd="med" advClick="0" advTm="120000"/>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algn="r" rtl="1"/>
            <a:r>
              <a:rPr lang="fa-IR" sz="5400"/>
              <a:t>تعریف راهنمایی شغلی و حرفه ای:</a:t>
            </a:r>
            <a:endParaRPr lang="en-US" sz="5400"/>
          </a:p>
        </p:txBody>
      </p:sp>
      <p:sp>
        <p:nvSpPr>
          <p:cNvPr id="88067" name="Rectangle 3"/>
          <p:cNvSpPr>
            <a:spLocks noGrp="1" noChangeArrowheads="1"/>
          </p:cNvSpPr>
          <p:nvPr>
            <p:ph type="body" idx="1"/>
          </p:nvPr>
        </p:nvSpPr>
        <p:spPr/>
        <p:txBody>
          <a:bodyPr/>
          <a:lstStyle/>
          <a:p>
            <a:pPr algn="r" rtl="1"/>
            <a:r>
              <a:rPr lang="fa-IR" sz="4400"/>
              <a:t>از نظر ساندرسون، اولا جریانی پیوسته و مداوم است. ثانیا بر تمام جنبه های شخصیت و شناسایی فرد تاکید دارد. </a:t>
            </a:r>
            <a:endParaRPr lang="en-US" sz="4400"/>
          </a:p>
        </p:txBody>
      </p:sp>
    </p:spTree>
  </p:cSld>
  <p:clrMapOvr>
    <a:masterClrMapping/>
  </p:clrMapOvr>
  <p:transition spd="med" advClick="0" advTm="120000"/>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3"/>
          <p:cNvSpPr>
            <a:spLocks noGrp="1" noChangeArrowheads="1"/>
          </p:cNvSpPr>
          <p:nvPr>
            <p:ph type="body" idx="4294967295"/>
          </p:nvPr>
        </p:nvSpPr>
        <p:spPr>
          <a:xfrm>
            <a:off x="684213" y="981075"/>
            <a:ext cx="7545387" cy="5149850"/>
          </a:xfrm>
        </p:spPr>
        <p:txBody>
          <a:bodyPr/>
          <a:lstStyle/>
          <a:p>
            <a:r>
              <a:rPr lang="fa-IR" sz="4400"/>
              <a:t>هدفهای اصلی برنامه راهنمائی و مشاوره شغلی و حرفه ای ایران ایجاد انگیزه کمک به فرد برای انتخاب شغل ایجاد مراکز آموزش مشاغل به حفظ فرهنگ اصیل ایرانی باید توجه شود.</a:t>
            </a:r>
            <a:endParaRPr lang="en-US" sz="4400"/>
          </a:p>
        </p:txBody>
      </p:sp>
    </p:spTree>
  </p:cSld>
  <p:clrMapOvr>
    <a:masterClrMapping/>
  </p:clrMapOvr>
  <p:transition spd="med" advClick="0" advTm="1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4294967295"/>
          </p:nvPr>
        </p:nvSpPr>
        <p:spPr>
          <a:xfrm>
            <a:off x="0" y="1600200"/>
            <a:ext cx="8229600" cy="4530725"/>
          </a:xfrm>
        </p:spPr>
        <p:txBody>
          <a:bodyPr/>
          <a:lstStyle/>
          <a:p>
            <a:pPr algn="r" rtl="1"/>
            <a:r>
              <a:rPr lang="fa-IR" sz="4400"/>
              <a:t>هدف اصلی این گفتار آشنایی با تعاریف ، تاریخچه ، ضرورت راهنمائی تحصیلی و شغلی و کشف رابطه بین آن دواست.</a:t>
            </a:r>
            <a:endParaRPr lang="en-US" sz="4400"/>
          </a:p>
        </p:txBody>
      </p:sp>
    </p:spTree>
  </p:cSld>
  <p:clrMapOvr>
    <a:masterClrMapping/>
  </p:clrMapOvr>
  <p:transition spd="med" advClick="0" advTm="120000"/>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147050" cy="1930400"/>
          </a:xfrm>
        </p:spPr>
        <p:txBody>
          <a:bodyPr/>
          <a:lstStyle/>
          <a:p>
            <a:pPr algn="r" rtl="1"/>
            <a:r>
              <a:rPr lang="fa-IR" sz="6000"/>
              <a:t>تعریف راهنمائی شغلی حرفه ای از نظر سوپر:</a:t>
            </a:r>
            <a:endParaRPr lang="en-US" sz="6000"/>
          </a:p>
        </p:txBody>
      </p:sp>
      <p:sp>
        <p:nvSpPr>
          <p:cNvPr id="7171" name="Rectangle 3"/>
          <p:cNvSpPr>
            <a:spLocks noGrp="1" noChangeArrowheads="1"/>
          </p:cNvSpPr>
          <p:nvPr>
            <p:ph type="body" idx="1"/>
          </p:nvPr>
        </p:nvSpPr>
        <p:spPr>
          <a:xfrm>
            <a:off x="395288" y="2327275"/>
            <a:ext cx="8229600" cy="4530725"/>
          </a:xfrm>
        </p:spPr>
        <p:txBody>
          <a:bodyPr/>
          <a:lstStyle/>
          <a:p>
            <a:pPr algn="r" rtl="1"/>
            <a:r>
              <a:rPr lang="fa-IR" sz="4400"/>
              <a:t>اطلاعات لازم و ضروری درباره مشاغل مختلف در اختیار مراجع قرار می گیرد و بر اساس اطلاعات گردآوری شده مشاوره شغلی و حرفه ای انجام می پذیرد.</a:t>
            </a:r>
            <a:endParaRPr lang="en-US" sz="4400"/>
          </a:p>
        </p:txBody>
      </p:sp>
    </p:spTree>
  </p:cSld>
  <p:clrMapOvr>
    <a:masterClrMapping/>
  </p:clrMapOvr>
  <p:transition spd="med" advClick="0" advTm="120000"/>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r" rtl="1"/>
            <a:r>
              <a:rPr lang="fa-IR" sz="6600"/>
              <a:t>از دیدگاه سوپر:</a:t>
            </a:r>
            <a:endParaRPr lang="en-US" sz="6600"/>
          </a:p>
        </p:txBody>
      </p:sp>
      <p:sp>
        <p:nvSpPr>
          <p:cNvPr id="8195" name="Rectangle 3"/>
          <p:cNvSpPr>
            <a:spLocks noGrp="1" noChangeArrowheads="1"/>
          </p:cNvSpPr>
          <p:nvPr>
            <p:ph type="body" idx="1"/>
          </p:nvPr>
        </p:nvSpPr>
        <p:spPr/>
        <p:txBody>
          <a:bodyPr/>
          <a:lstStyle/>
          <a:p>
            <a:pPr algn="r" rtl="1"/>
            <a:r>
              <a:rPr lang="fa-IR" sz="4000"/>
              <a:t>راهنمائی و نیز مشاوره شغلی و حرفه ای آینده نگر است و دارای دو بعد می باشد اول خود شناسی دوم حرفه ای.</a:t>
            </a:r>
            <a:endParaRPr lang="en-US" sz="4000"/>
          </a:p>
        </p:txBody>
      </p:sp>
    </p:spTree>
  </p:cSld>
  <p:clrMapOvr>
    <a:masterClrMapping/>
  </p:clrMapOvr>
  <p:transition spd="med" advClick="0" advTm="120000"/>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4294967295"/>
          </p:nvPr>
        </p:nvSpPr>
        <p:spPr>
          <a:xfrm>
            <a:off x="0" y="1600200"/>
            <a:ext cx="8229600" cy="4530725"/>
          </a:xfrm>
        </p:spPr>
        <p:txBody>
          <a:bodyPr/>
          <a:lstStyle/>
          <a:p>
            <a:pPr lvl="1" algn="r" rtl="1"/>
            <a:r>
              <a:rPr lang="fa-IR" sz="4000"/>
              <a:t>راهنمائی شغلی و حرفه ای با روانشناس صنعتی و جامعه شناسی مشاغل در برخی موارد وجوه مشترکی دارد.</a:t>
            </a:r>
            <a:endParaRPr lang="en-US" sz="4000"/>
          </a:p>
        </p:txBody>
      </p:sp>
    </p:spTree>
  </p:cSld>
  <p:clrMapOvr>
    <a:masterClrMapping/>
  </p:clrMapOvr>
  <p:transition spd="med" advClick="0" advTm="120000"/>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6" name="Oval 4"/>
          <p:cNvSpPr>
            <a:spLocks noChangeArrowheads="1"/>
          </p:cNvSpPr>
          <p:nvPr/>
        </p:nvSpPr>
        <p:spPr bwMode="auto">
          <a:xfrm>
            <a:off x="1692275" y="476250"/>
            <a:ext cx="3311525" cy="3313113"/>
          </a:xfrm>
          <a:prstGeom prst="ellipse">
            <a:avLst/>
          </a:prstGeom>
          <a:solidFill>
            <a:schemeClr val="accent1"/>
          </a:solidFill>
          <a:ln w="9525">
            <a:solidFill>
              <a:schemeClr val="tx1"/>
            </a:solidFill>
            <a:round/>
            <a:headEnd/>
            <a:tailEnd/>
          </a:ln>
          <a:effectLst/>
        </p:spPr>
        <p:txBody>
          <a:bodyPr wrap="none" anchor="ctr"/>
          <a:lstStyle/>
          <a:p>
            <a:pPr algn="ctr"/>
            <a:r>
              <a:rPr lang="fa-IR" sz="2800"/>
              <a:t>        جامعه شناسی مشاغل</a:t>
            </a:r>
            <a:endParaRPr lang="en-US" sz="2800"/>
          </a:p>
        </p:txBody>
      </p:sp>
      <p:sp>
        <p:nvSpPr>
          <p:cNvPr id="177157" name="Oval 5"/>
          <p:cNvSpPr>
            <a:spLocks noChangeArrowheads="1"/>
          </p:cNvSpPr>
          <p:nvPr/>
        </p:nvSpPr>
        <p:spPr bwMode="auto">
          <a:xfrm>
            <a:off x="4211638" y="620713"/>
            <a:ext cx="3240087" cy="3095625"/>
          </a:xfrm>
          <a:prstGeom prst="ellipse">
            <a:avLst/>
          </a:prstGeom>
          <a:solidFill>
            <a:schemeClr val="accent1"/>
          </a:solidFill>
          <a:ln w="9525">
            <a:solidFill>
              <a:schemeClr val="tx1"/>
            </a:solidFill>
            <a:round/>
            <a:headEnd/>
            <a:tailEnd/>
          </a:ln>
          <a:effectLst/>
        </p:spPr>
        <p:txBody>
          <a:bodyPr wrap="none" anchor="ctr"/>
          <a:lstStyle/>
          <a:p>
            <a:pPr algn="ctr"/>
            <a:r>
              <a:rPr lang="fa-IR" sz="2800"/>
              <a:t>              روانشناسی صنعتی                 </a:t>
            </a:r>
            <a:endParaRPr lang="en-US" sz="2800"/>
          </a:p>
        </p:txBody>
      </p:sp>
      <p:sp>
        <p:nvSpPr>
          <p:cNvPr id="177158" name="Oval 6"/>
          <p:cNvSpPr>
            <a:spLocks noChangeArrowheads="1"/>
          </p:cNvSpPr>
          <p:nvPr/>
        </p:nvSpPr>
        <p:spPr bwMode="auto">
          <a:xfrm>
            <a:off x="2700338" y="2781300"/>
            <a:ext cx="3455987" cy="3024188"/>
          </a:xfrm>
          <a:prstGeom prst="ellipse">
            <a:avLst/>
          </a:prstGeom>
          <a:solidFill>
            <a:schemeClr val="accent1"/>
          </a:solidFill>
          <a:ln w="9525">
            <a:solidFill>
              <a:schemeClr val="tx1"/>
            </a:solidFill>
            <a:round/>
            <a:headEnd/>
            <a:tailEnd/>
          </a:ln>
          <a:effectLst/>
        </p:spPr>
        <p:txBody>
          <a:bodyPr wrap="none" anchor="ctr"/>
          <a:lstStyle/>
          <a:p>
            <a:pPr algn="ctr"/>
            <a:r>
              <a:rPr lang="fa-IR" sz="2800"/>
              <a:t>راهنمائی شغل وحرفه ای</a:t>
            </a:r>
            <a:endParaRPr lang="en-US" sz="2800"/>
          </a:p>
        </p:txBody>
      </p:sp>
    </p:spTree>
  </p:cSld>
  <p:clrMapOvr>
    <a:masterClrMapping/>
  </p:clrMapOvr>
  <p:transition spd="med" advClick="0" advTm="120000"/>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type="body" idx="4294967295"/>
          </p:nvPr>
        </p:nvSpPr>
        <p:spPr>
          <a:xfrm>
            <a:off x="468313" y="836613"/>
            <a:ext cx="7761287" cy="5294312"/>
          </a:xfrm>
        </p:spPr>
        <p:txBody>
          <a:bodyPr/>
          <a:lstStyle/>
          <a:p>
            <a:pPr algn="r" rtl="1"/>
            <a:r>
              <a:rPr lang="fa-IR" sz="4400"/>
              <a:t>روانشناسی صنعتی تحت تاثیر روانشناسی اجتماعی و روانشناسی اخلاقی و روانشناسی تجربی است و به مطالعه روش های ایجاد انگیزه در کارگران و تعیین میزان کارآئی که بر اثر روابط بین کارگر با محیط کار حاصل می شود می پردازد.</a:t>
            </a:r>
            <a:endParaRPr lang="en-US" sz="4400"/>
          </a:p>
          <a:p>
            <a:pPr algn="r" rtl="1"/>
            <a:endParaRPr lang="en-US" sz="4400"/>
          </a:p>
        </p:txBody>
      </p:sp>
    </p:spTree>
  </p:cSld>
  <p:clrMapOvr>
    <a:masterClrMapping/>
  </p:clrMapOvr>
  <p:transition spd="med" advClick="0" advTm="120000"/>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4294967295"/>
          </p:nvPr>
        </p:nvSpPr>
        <p:spPr>
          <a:xfrm>
            <a:off x="323850" y="1600200"/>
            <a:ext cx="7905750" cy="4530725"/>
          </a:xfrm>
        </p:spPr>
        <p:txBody>
          <a:bodyPr/>
          <a:lstStyle/>
          <a:p>
            <a:pPr algn="r" rtl="1"/>
            <a:r>
              <a:rPr lang="fa-IR" sz="4400"/>
              <a:t>در جامعه فعلی مشاغل بیشتر به بررسی و   مطالعه روابط بین انسان و جامعه صنعتی اقدام می کند.</a:t>
            </a:r>
            <a:endParaRPr lang="en-US" sz="4400"/>
          </a:p>
        </p:txBody>
      </p:sp>
    </p:spTree>
  </p:cSld>
  <p:clrMapOvr>
    <a:masterClrMapping/>
  </p:clrMapOvr>
  <p:transition spd="med" advClick="0" advTm="120000"/>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r" rtl="1"/>
            <a:r>
              <a:rPr lang="fa-IR" sz="6600"/>
              <a:t>ضرورت راهنمائی شغلی:</a:t>
            </a:r>
            <a:endParaRPr lang="en-US" sz="6600"/>
          </a:p>
        </p:txBody>
      </p:sp>
      <p:sp>
        <p:nvSpPr>
          <p:cNvPr id="12291" name="Rectangle 3"/>
          <p:cNvSpPr>
            <a:spLocks noGrp="1" noChangeArrowheads="1"/>
          </p:cNvSpPr>
          <p:nvPr>
            <p:ph type="body" idx="1"/>
          </p:nvPr>
        </p:nvSpPr>
        <p:spPr/>
        <p:txBody>
          <a:bodyPr/>
          <a:lstStyle/>
          <a:p>
            <a:pPr algn="r" rtl="1"/>
            <a:r>
              <a:rPr lang="fa-IR" sz="4400"/>
              <a:t>تبدیل جامعه سنتی به جامعه صنعتی</a:t>
            </a:r>
          </a:p>
          <a:p>
            <a:pPr algn="r" rtl="1"/>
            <a:r>
              <a:rPr lang="fa-IR" sz="4400"/>
              <a:t>ازدیاد مشکلات شغلی دانش آموزان</a:t>
            </a:r>
          </a:p>
          <a:p>
            <a:pPr algn="r" rtl="1"/>
            <a:r>
              <a:rPr lang="fa-IR" sz="4400"/>
              <a:t>شناسائی ترجیح ها و انتظارات شغلی در نوجوانان</a:t>
            </a:r>
          </a:p>
          <a:p>
            <a:pPr algn="r" rtl="1"/>
            <a:r>
              <a:rPr lang="fa-IR" sz="4400"/>
              <a:t>برای شناسائی کامل خصوصیات فردی و نیازهای شغلی.</a:t>
            </a:r>
            <a:endParaRPr lang="en-US" sz="4400"/>
          </a:p>
        </p:txBody>
      </p:sp>
    </p:spTree>
  </p:cSld>
  <p:clrMapOvr>
    <a:masterClrMapping/>
  </p:clrMapOvr>
  <p:transition spd="med" advClick="0" advTm="120000"/>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4294967295"/>
          </p:nvPr>
        </p:nvSpPr>
        <p:spPr>
          <a:xfrm>
            <a:off x="323850" y="765175"/>
            <a:ext cx="8424863" cy="5365750"/>
          </a:xfrm>
        </p:spPr>
        <p:txBody>
          <a:bodyPr/>
          <a:lstStyle/>
          <a:p>
            <a:pPr algn="r" rtl="1"/>
            <a:r>
              <a:rPr lang="fa-IR" sz="4400"/>
              <a:t>بر اساس تحقیق میلتون و مک لین مسائل شغلی وحرفه ای در بین دانش آموزان دبیرستانی بیشتر و رایج تر از مشکلات شغلی و حرفه ای در سطوح کلاسهای</a:t>
            </a:r>
            <a:r>
              <a:rPr lang="fa-IR" sz="4000"/>
              <a:t> </a:t>
            </a:r>
            <a:r>
              <a:rPr lang="fa-IR" sz="4400"/>
              <a:t>ابتدایی و راهنمایی</a:t>
            </a:r>
            <a:r>
              <a:rPr lang="fa-IR" sz="4000"/>
              <a:t> </a:t>
            </a:r>
            <a:r>
              <a:rPr lang="fa-IR" sz="4400"/>
              <a:t>است.</a:t>
            </a:r>
            <a:endParaRPr lang="en-US" sz="4400"/>
          </a:p>
        </p:txBody>
      </p:sp>
    </p:spTree>
  </p:cSld>
  <p:clrMapOvr>
    <a:masterClrMapping/>
  </p:clrMapOvr>
  <p:transition spd="med" advClick="0" advTm="120000"/>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4294967295"/>
          </p:nvPr>
        </p:nvSpPr>
        <p:spPr>
          <a:xfrm>
            <a:off x="0" y="1600200"/>
            <a:ext cx="8229600" cy="4530725"/>
          </a:xfrm>
        </p:spPr>
        <p:txBody>
          <a:bodyPr/>
          <a:lstStyle/>
          <a:p>
            <a:pPr algn="r" rtl="1"/>
            <a:r>
              <a:rPr lang="fa-IR" sz="4400"/>
              <a:t>مشکلات شغلی دانش آموزان دبیرستانی:</a:t>
            </a:r>
          </a:p>
          <a:p>
            <a:pPr algn="r" rtl="1"/>
            <a:r>
              <a:rPr lang="fa-IR" sz="4400"/>
              <a:t>شک در انتخاب شغل</a:t>
            </a:r>
          </a:p>
          <a:p>
            <a:pPr algn="r" rtl="1"/>
            <a:r>
              <a:rPr lang="fa-IR" sz="4400"/>
              <a:t>عدم انتخاب شغل</a:t>
            </a:r>
          </a:p>
          <a:p>
            <a:pPr algn="r" rtl="1"/>
            <a:r>
              <a:rPr lang="fa-IR" sz="4400"/>
              <a:t>انتخاب نا مناسب</a:t>
            </a:r>
            <a:endParaRPr lang="en-US" sz="4400"/>
          </a:p>
        </p:txBody>
      </p:sp>
    </p:spTree>
  </p:cSld>
  <p:clrMapOvr>
    <a:masterClrMapping/>
  </p:clrMapOvr>
  <p:transition spd="med" advClick="0" advTm="120000"/>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288" y="333375"/>
            <a:ext cx="8291512" cy="1871663"/>
          </a:xfrm>
        </p:spPr>
        <p:txBody>
          <a:bodyPr/>
          <a:lstStyle/>
          <a:p>
            <a:pPr algn="r" rtl="1"/>
            <a:r>
              <a:rPr lang="fa-IR" sz="6000"/>
              <a:t>   تاریخچه راهنمائی شغلی و</a:t>
            </a:r>
            <a:br>
              <a:rPr lang="fa-IR" sz="6000"/>
            </a:br>
            <a:r>
              <a:rPr lang="fa-IR" sz="6000"/>
              <a:t> حرفه ای:</a:t>
            </a:r>
            <a:endParaRPr lang="en-US" sz="6000"/>
          </a:p>
        </p:txBody>
      </p:sp>
      <p:sp>
        <p:nvSpPr>
          <p:cNvPr id="15363" name="Rectangle 3"/>
          <p:cNvSpPr>
            <a:spLocks noGrp="1" noChangeArrowheads="1"/>
          </p:cNvSpPr>
          <p:nvPr>
            <p:ph type="body" idx="1"/>
          </p:nvPr>
        </p:nvSpPr>
        <p:spPr>
          <a:xfrm>
            <a:off x="539750" y="2060575"/>
            <a:ext cx="8229600" cy="4530725"/>
          </a:xfrm>
        </p:spPr>
        <p:txBody>
          <a:bodyPr/>
          <a:lstStyle/>
          <a:p>
            <a:pPr algn="r" rtl="1"/>
            <a:r>
              <a:rPr lang="fa-IR" sz="4400"/>
              <a:t>سال 1909 میلادی راهنمائی شغلی و حرفه ای با کار فرانک پارسونز پدر راهنمائی شغلی و حرفه ای در بستن آغاز گردید.</a:t>
            </a:r>
            <a:endParaRPr lang="en-US" sz="4400"/>
          </a:p>
        </p:txBody>
      </p:sp>
    </p:spTree>
  </p:cSld>
  <p:clrMapOvr>
    <a:masterClrMapping/>
  </p:clrMapOvr>
  <p:transition spd="med" advClick="0" advTm="120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algn="r" rtl="1"/>
            <a:r>
              <a:rPr lang="fa-IR" sz="6600"/>
              <a:t>تعریف راهنمائی:</a:t>
            </a:r>
            <a:endParaRPr lang="en-US" sz="6600"/>
          </a:p>
        </p:txBody>
      </p:sp>
      <p:sp>
        <p:nvSpPr>
          <p:cNvPr id="101379" name="Rectangle 3"/>
          <p:cNvSpPr>
            <a:spLocks noGrp="1" noChangeArrowheads="1"/>
          </p:cNvSpPr>
          <p:nvPr>
            <p:ph type="body" idx="1"/>
          </p:nvPr>
        </p:nvSpPr>
        <p:spPr/>
        <p:txBody>
          <a:bodyPr/>
          <a:lstStyle/>
          <a:p>
            <a:pPr algn="r" rtl="1"/>
            <a:r>
              <a:rPr lang="fa-IR" sz="4400"/>
              <a:t>جریان کمک کننده ای است که بوسیله یک سلسله فعالیتهای منظم و سازمان یافته به رشد متعادل و همه جنبه انسان بیانجامد و موجبات بهره گیری بیشتر از حداکثر توانائی های بالقوهء فرد را درآموزش و پرورش فراهم آورد.</a:t>
            </a:r>
            <a:endParaRPr lang="en-US" sz="4400"/>
          </a:p>
        </p:txBody>
      </p:sp>
    </p:spTree>
  </p:cSld>
  <p:clrMapOvr>
    <a:masterClrMapping/>
  </p:clrMapOvr>
  <p:transition spd="med" advClick="0" advTm="120000"/>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r" rtl="1"/>
            <a:r>
              <a:rPr lang="fa-IR" sz="6000"/>
              <a:t>به عقیده پارسونز انتخاب شغل به چه عواملی بستگی دارد:</a:t>
            </a:r>
            <a:endParaRPr lang="en-US" sz="6000"/>
          </a:p>
        </p:txBody>
      </p:sp>
      <p:sp>
        <p:nvSpPr>
          <p:cNvPr id="16387" name="Rectangle 3"/>
          <p:cNvSpPr>
            <a:spLocks noGrp="1" noChangeArrowheads="1"/>
          </p:cNvSpPr>
          <p:nvPr>
            <p:ph type="body" idx="1"/>
          </p:nvPr>
        </p:nvSpPr>
        <p:spPr/>
        <p:txBody>
          <a:bodyPr/>
          <a:lstStyle/>
          <a:p>
            <a:pPr algn="r" rtl="1">
              <a:lnSpc>
                <a:spcPct val="90000"/>
              </a:lnSpc>
            </a:pPr>
            <a:r>
              <a:rPr lang="fa-IR" sz="4400"/>
              <a:t>شناسائی کامل از توانائی ها و رغبت ها و نیز محدودیتهای فرد ست.</a:t>
            </a:r>
          </a:p>
          <a:p>
            <a:pPr algn="r" rtl="1">
              <a:lnSpc>
                <a:spcPct val="90000"/>
              </a:lnSpc>
            </a:pPr>
            <a:r>
              <a:rPr lang="fa-IR" sz="4400"/>
              <a:t>شناسائی مشاغل متعدد و آگاهی از عواملی که به موفقیت و رضایت شغلی منجر می- شود.</a:t>
            </a:r>
          </a:p>
          <a:p>
            <a:pPr algn="r" rtl="1">
              <a:lnSpc>
                <a:spcPct val="90000"/>
              </a:lnSpc>
            </a:pPr>
            <a:r>
              <a:rPr lang="fa-IR" sz="4400"/>
              <a:t>ایجاد سازش منطقی بین خصوصیات شخصی و شرایط شغلی که به رضایت شغلی می انجامد.</a:t>
            </a:r>
            <a:endParaRPr lang="en-US" sz="4400"/>
          </a:p>
        </p:txBody>
      </p:sp>
    </p:spTree>
  </p:cSld>
  <p:clrMapOvr>
    <a:masterClrMapping/>
  </p:clrMapOvr>
  <p:transition spd="med" advClick="0" advTm="120000"/>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684213" y="908050"/>
            <a:ext cx="8135937" cy="5222875"/>
          </a:xfrm>
        </p:spPr>
        <p:txBody>
          <a:bodyPr/>
          <a:lstStyle/>
          <a:p>
            <a:pPr algn="r" rtl="1"/>
            <a:r>
              <a:rPr lang="fa-IR" sz="4400"/>
              <a:t>سال 1917 میلادی اولین عاملی که در آن زمان برای موفقیت شغلی نظر متخصصان را جلب کرد ، بالا بردن هوشبهر افراد بود.</a:t>
            </a:r>
            <a:endParaRPr lang="en-US" sz="4400"/>
          </a:p>
        </p:txBody>
      </p:sp>
    </p:spTree>
  </p:cSld>
  <p:clrMapOvr>
    <a:masterClrMapping/>
  </p:clrMapOvr>
  <p:transition spd="med" advClick="0" advTm="120000"/>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4294967295"/>
          </p:nvPr>
        </p:nvSpPr>
        <p:spPr>
          <a:xfrm>
            <a:off x="611188" y="908050"/>
            <a:ext cx="7921625" cy="5149850"/>
          </a:xfrm>
        </p:spPr>
        <p:txBody>
          <a:bodyPr/>
          <a:lstStyle/>
          <a:p>
            <a:pPr algn="r" rtl="1"/>
            <a:r>
              <a:rPr lang="fa-IR" sz="4400"/>
              <a:t>پاترسون به سازش منطقی بین خصوصیات شخصیتی و شرایط شغلی در انتخاب شغل معتقد نبود ولی در جریان مشاوره عملا از این نظریه استفاده می کرد.</a:t>
            </a:r>
            <a:endParaRPr lang="en-US" sz="4400"/>
          </a:p>
        </p:txBody>
      </p:sp>
    </p:spTree>
  </p:cSld>
  <p:clrMapOvr>
    <a:masterClrMapping/>
  </p:clrMapOvr>
  <p:transition spd="med" advClick="0" advTm="120000"/>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4294967295"/>
          </p:nvPr>
        </p:nvSpPr>
        <p:spPr>
          <a:xfrm>
            <a:off x="0" y="765175"/>
            <a:ext cx="8820150" cy="5365750"/>
          </a:xfrm>
        </p:spPr>
        <p:txBody>
          <a:bodyPr/>
          <a:lstStyle/>
          <a:p>
            <a:pPr algn="r" rtl="1">
              <a:lnSpc>
                <a:spcPct val="90000"/>
              </a:lnSpc>
            </a:pPr>
            <a:r>
              <a:rPr lang="fa-IR" sz="4400"/>
              <a:t>سال 1927 نقش مهمی در پیشرفت راهنمائی شغلی و حرفه ای ایفا می کند.</a:t>
            </a:r>
          </a:p>
          <a:p>
            <a:pPr algn="r" rtl="1">
              <a:lnSpc>
                <a:spcPct val="90000"/>
              </a:lnSpc>
            </a:pPr>
            <a:r>
              <a:rPr lang="fa-IR" sz="4400"/>
              <a:t>تحقیقات اولیه برای اندازه گیری رغبت آغاز و پی گیری شد.</a:t>
            </a:r>
          </a:p>
          <a:p>
            <a:pPr algn="r" rtl="1">
              <a:lnSpc>
                <a:spcPct val="90000"/>
              </a:lnSpc>
            </a:pPr>
            <a:r>
              <a:rPr lang="fa-IR" sz="4400"/>
              <a:t>تهیه پرسشنامه شغلی استرانگ شروع شد.</a:t>
            </a:r>
          </a:p>
          <a:p>
            <a:pPr algn="r" rtl="1">
              <a:lnSpc>
                <a:spcPct val="90000"/>
              </a:lnSpc>
            </a:pPr>
            <a:r>
              <a:rPr lang="fa-IR" sz="4400"/>
              <a:t>هال ماشینی ساخت تا بتواند موفقیت شغلی فرد را در مشاغل آینده اش پیش بینی کند.</a:t>
            </a:r>
          </a:p>
          <a:p>
            <a:pPr algn="r" rtl="1">
              <a:lnSpc>
                <a:spcPct val="90000"/>
              </a:lnSpc>
            </a:pPr>
            <a:endParaRPr lang="en-US" sz="4400"/>
          </a:p>
        </p:txBody>
      </p:sp>
    </p:spTree>
  </p:cSld>
  <p:clrMapOvr>
    <a:masterClrMapping/>
  </p:clrMapOvr>
  <p:transition spd="med" advClick="0" advTm="120000"/>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539750" y="765175"/>
            <a:ext cx="7689850" cy="5365750"/>
          </a:xfrm>
        </p:spPr>
        <p:txBody>
          <a:bodyPr/>
          <a:lstStyle/>
          <a:p>
            <a:pPr algn="r" rtl="1"/>
            <a:r>
              <a:rPr lang="fa-IR" sz="4400"/>
              <a:t>سال 1913 بر اثر شیوع بحران بیکاری و پایین بودن سطح زندگی کارگران  ، مؤسسه ای ماموریت یافت تا راه چاره ای برای نا بسامانی حاصل از بیکاری پیدا کند.</a:t>
            </a:r>
            <a:endParaRPr lang="en-US" sz="4400"/>
          </a:p>
        </p:txBody>
      </p:sp>
    </p:spTree>
  </p:cSld>
  <p:clrMapOvr>
    <a:masterClrMapping/>
  </p:clrMapOvr>
  <p:transition spd="med" advClick="0" advTm="120000"/>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4294967295"/>
          </p:nvPr>
        </p:nvSpPr>
        <p:spPr>
          <a:xfrm>
            <a:off x="827088" y="476250"/>
            <a:ext cx="7402512" cy="5654675"/>
          </a:xfrm>
        </p:spPr>
        <p:txBody>
          <a:bodyPr/>
          <a:lstStyle/>
          <a:p>
            <a:pPr algn="r" rtl="1">
              <a:lnSpc>
                <a:spcPct val="90000"/>
              </a:lnSpc>
            </a:pPr>
            <a:r>
              <a:rPr lang="fa-IR" sz="4400"/>
              <a:t>در این طرح پاترسون به هدفهای زیر نایل آمد.</a:t>
            </a:r>
          </a:p>
          <a:p>
            <a:pPr algn="r" rtl="1">
              <a:lnSpc>
                <a:spcPct val="90000"/>
              </a:lnSpc>
            </a:pPr>
            <a:r>
              <a:rPr lang="fa-IR" sz="4400"/>
              <a:t>بوسیله آزمون های متعدد شناسائی کامل استعدادهای افراد بیکار.</a:t>
            </a:r>
          </a:p>
          <a:p>
            <a:pPr algn="r" rtl="1">
              <a:lnSpc>
                <a:spcPct val="90000"/>
              </a:lnSpc>
            </a:pPr>
            <a:r>
              <a:rPr lang="fa-IR" sz="4400"/>
              <a:t>تهیه و اجرای برنامه های مناسب برای آموزش بیکاران.</a:t>
            </a:r>
          </a:p>
          <a:p>
            <a:pPr algn="r" rtl="1">
              <a:lnSpc>
                <a:spcPct val="90000"/>
              </a:lnSpc>
            </a:pPr>
            <a:r>
              <a:rPr lang="fa-IR" sz="4400"/>
              <a:t>شناسائی مشاغلی که شاغلین آن را از موفقیت بیشتری برخوردار سازد.</a:t>
            </a:r>
            <a:endParaRPr lang="en-US" sz="4400"/>
          </a:p>
        </p:txBody>
      </p:sp>
    </p:spTree>
  </p:cSld>
  <p:clrMapOvr>
    <a:masterClrMapping/>
  </p:clrMapOvr>
  <p:transition spd="med" advClick="0" advTm="120000"/>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0" y="1600200"/>
            <a:ext cx="8229600" cy="4530725"/>
          </a:xfrm>
        </p:spPr>
        <p:txBody>
          <a:bodyPr/>
          <a:lstStyle/>
          <a:p>
            <a:pPr algn="r" rtl="1"/>
            <a:r>
              <a:rPr lang="fa-IR" sz="4400"/>
              <a:t>سال 1933 میلادی مرکز اشتغال و کاریابی در آمریکا شکل گرفت تا تعادل بین عرضه و تقاضا کارگر بوجود آید.</a:t>
            </a:r>
            <a:endParaRPr lang="en-US" sz="4400"/>
          </a:p>
        </p:txBody>
      </p:sp>
    </p:spTree>
  </p:cSld>
  <p:clrMapOvr>
    <a:masterClrMapping/>
  </p:clrMapOvr>
  <p:transition spd="med" advClick="0" advTm="120000"/>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4294967295"/>
          </p:nvPr>
        </p:nvSpPr>
        <p:spPr>
          <a:xfrm>
            <a:off x="0" y="1600200"/>
            <a:ext cx="8229600" cy="4530725"/>
          </a:xfrm>
        </p:spPr>
        <p:txBody>
          <a:bodyPr/>
          <a:lstStyle/>
          <a:p>
            <a:pPr algn="r" rtl="1"/>
            <a:r>
              <a:rPr lang="fa-IR" sz="4400"/>
              <a:t>سال 1941 میلادی با استفاده از روش تحلیل عوامل در تهیه و بررسی نتایج آزمونها معیارهای دقیق تر و معین تری برای پیش بینی موفقیت شغلی معین شد.</a:t>
            </a:r>
            <a:endParaRPr lang="en-US" sz="4400"/>
          </a:p>
        </p:txBody>
      </p:sp>
    </p:spTree>
  </p:cSld>
  <p:clrMapOvr>
    <a:masterClrMapping/>
  </p:clrMapOvr>
  <p:transition spd="med" advClick="0" advTm="120000"/>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4294967295"/>
          </p:nvPr>
        </p:nvSpPr>
        <p:spPr>
          <a:xfrm>
            <a:off x="755650" y="692150"/>
            <a:ext cx="7473950" cy="5438775"/>
          </a:xfrm>
        </p:spPr>
        <p:txBody>
          <a:bodyPr/>
          <a:lstStyle/>
          <a:p>
            <a:pPr algn="r" rtl="1"/>
            <a:r>
              <a:rPr lang="fa-IR" sz="4400"/>
              <a:t>1951 میلادی کتاب گینزبرک تحت عنوان انتخاب یک حرفه چندین تاثیر در پیشرفت مبانی و اصول راهنمائی و مشاوره شغلی و حرفه ای بر جای گذارد.</a:t>
            </a:r>
          </a:p>
          <a:p>
            <a:pPr algn="r" rtl="1"/>
            <a:r>
              <a:rPr lang="fa-IR" sz="4400"/>
              <a:t>بیان نظرهای شغلی.</a:t>
            </a:r>
          </a:p>
          <a:p>
            <a:pPr algn="r" rtl="1"/>
            <a:r>
              <a:rPr lang="fa-IR" sz="4400"/>
              <a:t>تکامل بودن انتخاب شغلی.</a:t>
            </a:r>
            <a:endParaRPr lang="en-US" sz="4400"/>
          </a:p>
        </p:txBody>
      </p:sp>
    </p:spTree>
  </p:cSld>
  <p:clrMapOvr>
    <a:masterClrMapping/>
  </p:clrMapOvr>
  <p:transition spd="med" advClick="0" advTm="120000"/>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rtl="1"/>
            <a:r>
              <a:rPr lang="fa-IR" sz="6600"/>
              <a:t>فصل دوم</a:t>
            </a:r>
            <a:endParaRPr lang="en-US" sz="6600"/>
          </a:p>
        </p:txBody>
      </p:sp>
      <p:sp>
        <p:nvSpPr>
          <p:cNvPr id="25603" name="Rectangle 3"/>
          <p:cNvSpPr>
            <a:spLocks noGrp="1" noChangeArrowheads="1"/>
          </p:cNvSpPr>
          <p:nvPr>
            <p:ph type="body" idx="1"/>
          </p:nvPr>
        </p:nvSpPr>
        <p:spPr/>
        <p:txBody>
          <a:bodyPr/>
          <a:lstStyle/>
          <a:p>
            <a:pPr algn="r" rtl="1"/>
            <a:r>
              <a:rPr lang="fa-IR" sz="4400"/>
              <a:t>کاربرد اطلاعات شغلی و حرفه ای:</a:t>
            </a:r>
          </a:p>
          <a:p>
            <a:pPr algn="r" rtl="1"/>
            <a:r>
              <a:rPr lang="fa-IR" sz="4400"/>
              <a:t>یکی از وظایف مهم راهنما و مشاور آن است که به مراجع کمک نماید تا خود را بشناسد و با توجه به خصوصیات شخصی،  تصمیمات مناسب در زمینه های مختلف بگیرد.</a:t>
            </a:r>
            <a:endParaRPr lang="en-US" sz="4400"/>
          </a:p>
        </p:txBody>
      </p:sp>
    </p:spTree>
  </p:cSld>
  <p:clrMapOvr>
    <a:masterClrMapping/>
  </p:clrMapOvr>
  <p:transition spd="med" advClick="0" advTm="120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4294967295"/>
          </p:nvPr>
        </p:nvSpPr>
        <p:spPr>
          <a:xfrm>
            <a:off x="0" y="1600200"/>
            <a:ext cx="8229600" cy="4530725"/>
          </a:xfrm>
        </p:spPr>
        <p:txBody>
          <a:bodyPr/>
          <a:lstStyle/>
          <a:p>
            <a:pPr algn="r" rtl="1"/>
            <a:r>
              <a:rPr lang="fa-IR" sz="4400"/>
              <a:t>مشاوره به معنی همکاری کردن و رأی و نظر فرد متخصص و آگاه را در انجام کاری خواستن است به نظر پاترسن: مشاوره جریانی کمکی و تخصصی بین مراجع و مشاور است.</a:t>
            </a:r>
            <a:endParaRPr lang="en-US" sz="4400"/>
          </a:p>
        </p:txBody>
      </p:sp>
    </p:spTree>
  </p:cSld>
  <p:clrMapOvr>
    <a:masterClrMapping/>
  </p:clrMapOvr>
  <p:transition spd="med" advClick="0" advTm="120000"/>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4294967295"/>
          </p:nvPr>
        </p:nvSpPr>
        <p:spPr>
          <a:xfrm>
            <a:off x="611188" y="620713"/>
            <a:ext cx="7618412" cy="5510212"/>
          </a:xfrm>
        </p:spPr>
        <p:txBody>
          <a:bodyPr/>
          <a:lstStyle/>
          <a:p>
            <a:pPr algn="r" rtl="1"/>
            <a:r>
              <a:rPr lang="fa-IR" sz="4400"/>
              <a:t>مشاور شغلی و حرفه ای علاوه بر اطلاع از فنون و روشهای مشاوره باید قوه تشخیص و قضاوت صحیح را نیز دارا باشد و بداند که چه موقع و چگونه اطلاعات شغلی حرفه ای را در دسترس مراجع قرار دهد.</a:t>
            </a:r>
            <a:endParaRPr lang="en-US" sz="4400"/>
          </a:p>
        </p:txBody>
      </p:sp>
    </p:spTree>
  </p:cSld>
  <p:clrMapOvr>
    <a:masterClrMapping/>
  </p:clrMapOvr>
  <p:transition spd="med" advClick="0" advTm="120000"/>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765175"/>
            <a:ext cx="8229600" cy="1143000"/>
          </a:xfrm>
        </p:spPr>
        <p:txBody>
          <a:bodyPr/>
          <a:lstStyle/>
          <a:p>
            <a:pPr algn="r" rtl="1"/>
            <a:r>
              <a:rPr lang="fa-IR" sz="6000"/>
              <a:t>اصول ارائه اطلاعات شغلی و حرفه ای از نظر تایلر:</a:t>
            </a:r>
            <a:endParaRPr lang="en-US" sz="6000"/>
          </a:p>
        </p:txBody>
      </p:sp>
      <p:sp>
        <p:nvSpPr>
          <p:cNvPr id="27651" name="Rectangle 3"/>
          <p:cNvSpPr>
            <a:spLocks noGrp="1" noChangeArrowheads="1"/>
          </p:cNvSpPr>
          <p:nvPr>
            <p:ph type="body" idx="1"/>
          </p:nvPr>
        </p:nvSpPr>
        <p:spPr>
          <a:xfrm>
            <a:off x="457200" y="2276475"/>
            <a:ext cx="8229600" cy="3854450"/>
          </a:xfrm>
        </p:spPr>
        <p:txBody>
          <a:bodyPr/>
          <a:lstStyle/>
          <a:p>
            <a:pPr algn="r" rtl="1"/>
            <a:r>
              <a:rPr lang="fa-IR" sz="4400"/>
              <a:t>توجه کامل به دقت مراجع</a:t>
            </a:r>
          </a:p>
          <a:p>
            <a:pPr algn="r" rtl="1"/>
            <a:r>
              <a:rPr lang="fa-IR" sz="4400"/>
              <a:t>ایجاد رابطه حسنه</a:t>
            </a:r>
          </a:p>
          <a:p>
            <a:pPr algn="r" rtl="1"/>
            <a:r>
              <a:rPr lang="fa-IR" sz="4400"/>
              <a:t>توجه به احساسات مراجع</a:t>
            </a:r>
            <a:endParaRPr lang="en-US" sz="4400"/>
          </a:p>
        </p:txBody>
      </p:sp>
    </p:spTree>
  </p:cSld>
  <p:clrMapOvr>
    <a:masterClrMapping/>
  </p:clrMapOvr>
  <p:transition spd="med" advClick="0" advTm="120000"/>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362950" cy="1641475"/>
          </a:xfrm>
        </p:spPr>
        <p:txBody>
          <a:bodyPr/>
          <a:lstStyle/>
          <a:p>
            <a:pPr algn="r" rtl="1"/>
            <a:r>
              <a:rPr lang="fa-IR" sz="4800"/>
              <a:t>اصول ارائه اطلاعات شغلی و حرفه ای از نظر شوستروم و برومر:</a:t>
            </a:r>
            <a:endParaRPr lang="en-US" sz="4800"/>
          </a:p>
        </p:txBody>
      </p:sp>
      <p:sp>
        <p:nvSpPr>
          <p:cNvPr id="28675" name="Rectangle 3"/>
          <p:cNvSpPr>
            <a:spLocks noGrp="1" noChangeArrowheads="1"/>
          </p:cNvSpPr>
          <p:nvPr>
            <p:ph type="body" idx="1"/>
          </p:nvPr>
        </p:nvSpPr>
        <p:spPr>
          <a:xfrm>
            <a:off x="457200" y="2133600"/>
            <a:ext cx="8229600" cy="3997325"/>
          </a:xfrm>
        </p:spPr>
        <p:txBody>
          <a:bodyPr/>
          <a:lstStyle/>
          <a:p>
            <a:pPr algn="r" rtl="1"/>
            <a:r>
              <a:rPr lang="fa-IR" sz="4400"/>
              <a:t>ارائه اطلاعات در زمان مناسب</a:t>
            </a:r>
          </a:p>
          <a:p>
            <a:pPr algn="r" rtl="1"/>
            <a:r>
              <a:rPr lang="fa-IR" sz="4400"/>
              <a:t>عینیت اطلاعات</a:t>
            </a:r>
          </a:p>
          <a:p>
            <a:pPr algn="r" rtl="1"/>
            <a:r>
              <a:rPr lang="fa-IR" sz="4400"/>
              <a:t>پیشنهاد حرف و مشاغل</a:t>
            </a:r>
          </a:p>
          <a:p>
            <a:pPr algn="r" rtl="1"/>
            <a:r>
              <a:rPr lang="fa-IR" sz="4400"/>
              <a:t>اطمینان از درک اطلاعات</a:t>
            </a:r>
            <a:endParaRPr lang="en-US" sz="4400"/>
          </a:p>
        </p:txBody>
      </p:sp>
    </p:spTree>
  </p:cSld>
  <p:clrMapOvr>
    <a:masterClrMapping/>
  </p:clrMapOvr>
  <p:transition spd="med" advClick="0" advTm="120000"/>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4638"/>
            <a:ext cx="8075613" cy="2146300"/>
          </a:xfrm>
        </p:spPr>
        <p:txBody>
          <a:bodyPr/>
          <a:lstStyle/>
          <a:p>
            <a:pPr algn="r" rtl="1"/>
            <a:r>
              <a:rPr lang="fa-IR" sz="6000"/>
              <a:t>هدفهای ارائه اطلاعات شغلی و حرفه ای از نظر بری فیلد:</a:t>
            </a:r>
            <a:endParaRPr lang="en-US" sz="6000"/>
          </a:p>
        </p:txBody>
      </p:sp>
      <p:sp>
        <p:nvSpPr>
          <p:cNvPr id="29699" name="Rectangle 3"/>
          <p:cNvSpPr>
            <a:spLocks noGrp="1" noChangeArrowheads="1"/>
          </p:cNvSpPr>
          <p:nvPr>
            <p:ph type="body" idx="1"/>
          </p:nvPr>
        </p:nvSpPr>
        <p:spPr>
          <a:xfrm>
            <a:off x="468313" y="2565400"/>
            <a:ext cx="8229600" cy="3854450"/>
          </a:xfrm>
        </p:spPr>
        <p:txBody>
          <a:bodyPr/>
          <a:lstStyle/>
          <a:p>
            <a:pPr algn="r" rtl="1"/>
            <a:r>
              <a:rPr lang="fa-IR" sz="4400"/>
              <a:t>آگاهاندن</a:t>
            </a:r>
          </a:p>
          <a:p>
            <a:pPr algn="r" rtl="1"/>
            <a:r>
              <a:rPr lang="fa-IR" sz="4400"/>
              <a:t>سازش دادن</a:t>
            </a:r>
          </a:p>
          <a:p>
            <a:pPr algn="r" rtl="1"/>
            <a:r>
              <a:rPr lang="fa-IR" sz="4400"/>
              <a:t>ایجاد انگیزه</a:t>
            </a:r>
          </a:p>
          <a:p>
            <a:pPr algn="r" rtl="1">
              <a:buFont typeface="Wingdings" pitchFamily="2" charset="2"/>
              <a:buNone/>
            </a:pPr>
            <a:endParaRPr lang="en-US" sz="4800"/>
          </a:p>
        </p:txBody>
      </p:sp>
    </p:spTree>
  </p:cSld>
  <p:clrMapOvr>
    <a:masterClrMapping/>
  </p:clrMapOvr>
  <p:transition spd="med" advClick="0" advTm="120000"/>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002588" cy="2290762"/>
          </a:xfrm>
        </p:spPr>
        <p:txBody>
          <a:bodyPr/>
          <a:lstStyle/>
          <a:p>
            <a:pPr algn="r" rtl="1"/>
            <a:r>
              <a:rPr lang="fa-IR" sz="6000"/>
              <a:t>هدفهای ارائه اطلاعات شغلی و حرفه ای از دیدگاه بائروروئبر:</a:t>
            </a:r>
            <a:endParaRPr lang="en-US" sz="6000"/>
          </a:p>
        </p:txBody>
      </p:sp>
      <p:sp>
        <p:nvSpPr>
          <p:cNvPr id="30723" name="Rectangle 3"/>
          <p:cNvSpPr>
            <a:spLocks noGrp="1" noChangeArrowheads="1"/>
          </p:cNvSpPr>
          <p:nvPr>
            <p:ph type="body" idx="1"/>
          </p:nvPr>
        </p:nvSpPr>
        <p:spPr>
          <a:xfrm>
            <a:off x="457200" y="2492375"/>
            <a:ext cx="8229600" cy="3638550"/>
          </a:xfrm>
        </p:spPr>
        <p:txBody>
          <a:bodyPr/>
          <a:lstStyle/>
          <a:p>
            <a:pPr algn="r" rtl="1"/>
            <a:r>
              <a:rPr lang="fa-IR" sz="4400"/>
              <a:t>مکاشفه</a:t>
            </a:r>
          </a:p>
          <a:p>
            <a:pPr algn="r" rtl="1"/>
            <a:r>
              <a:rPr lang="fa-IR" sz="4400"/>
              <a:t>آگاهاندن</a:t>
            </a:r>
          </a:p>
          <a:p>
            <a:pPr algn="r" rtl="1"/>
            <a:r>
              <a:rPr lang="fa-IR" sz="4400"/>
              <a:t>ایجاد انگیزه</a:t>
            </a:r>
            <a:r>
              <a:rPr lang="fa-IR" sz="4000"/>
              <a:t> </a:t>
            </a:r>
          </a:p>
          <a:p>
            <a:pPr algn="r" rtl="1"/>
            <a:r>
              <a:rPr lang="fa-IR" sz="4400"/>
              <a:t>ادامه اشتغال</a:t>
            </a:r>
            <a:endParaRPr lang="en-US" sz="4400"/>
          </a:p>
        </p:txBody>
      </p:sp>
    </p:spTree>
  </p:cSld>
  <p:clrMapOvr>
    <a:masterClrMapping/>
  </p:clrMapOvr>
  <p:transition spd="med" advClick="0" advTm="120000"/>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075613" cy="1785937"/>
          </a:xfrm>
        </p:spPr>
        <p:txBody>
          <a:bodyPr/>
          <a:lstStyle/>
          <a:p>
            <a:pPr algn="r" rtl="1"/>
            <a:r>
              <a:rPr lang="fa-IR" sz="6000"/>
              <a:t>روشهای ارائه اطلاعات شغلی و حرفه ای:</a:t>
            </a:r>
            <a:endParaRPr lang="en-US" sz="6000"/>
          </a:p>
        </p:txBody>
      </p:sp>
      <p:sp>
        <p:nvSpPr>
          <p:cNvPr id="31747" name="Rectangle 3"/>
          <p:cNvSpPr>
            <a:spLocks noGrp="1" noChangeArrowheads="1"/>
          </p:cNvSpPr>
          <p:nvPr>
            <p:ph type="body" idx="1"/>
          </p:nvPr>
        </p:nvSpPr>
        <p:spPr>
          <a:xfrm>
            <a:off x="323850" y="2327275"/>
            <a:ext cx="8229600" cy="4530725"/>
          </a:xfrm>
        </p:spPr>
        <p:txBody>
          <a:bodyPr/>
          <a:lstStyle/>
          <a:p>
            <a:pPr algn="r" rtl="1"/>
            <a:r>
              <a:rPr lang="fa-IR" sz="4400"/>
              <a:t>غیر مستقیم- مشاور فعالیت خود را به حداقل می رساند.</a:t>
            </a:r>
          </a:p>
          <a:p>
            <a:pPr algn="r" rtl="1"/>
            <a:r>
              <a:rPr lang="fa-IR" sz="4400"/>
              <a:t>مستقیم- مشاور مقدار چشمگیری از فعالیت جلسه را خودش بر عهده دارد.</a:t>
            </a:r>
            <a:endParaRPr lang="en-US" sz="4400"/>
          </a:p>
        </p:txBody>
      </p:sp>
    </p:spTree>
  </p:cSld>
  <p:clrMapOvr>
    <a:masterClrMapping/>
  </p:clrMapOvr>
  <p:transition spd="med" advClick="0" advTm="120000"/>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91513" cy="2001837"/>
          </a:xfrm>
        </p:spPr>
        <p:txBody>
          <a:bodyPr/>
          <a:lstStyle/>
          <a:p>
            <a:pPr algn="r" rtl="1"/>
            <a:r>
              <a:rPr lang="fa-IR" sz="6000"/>
              <a:t>نقش افراد در اطلاعات شغلی و حرفه ای:</a:t>
            </a:r>
            <a:endParaRPr lang="en-US" sz="6000"/>
          </a:p>
        </p:txBody>
      </p:sp>
      <p:sp>
        <p:nvSpPr>
          <p:cNvPr id="32771" name="Rectangle 3"/>
          <p:cNvSpPr>
            <a:spLocks noGrp="1" noChangeArrowheads="1"/>
          </p:cNvSpPr>
          <p:nvPr>
            <p:ph type="body" idx="1"/>
          </p:nvPr>
        </p:nvSpPr>
        <p:spPr>
          <a:xfrm>
            <a:off x="457200" y="2636838"/>
            <a:ext cx="8229600" cy="3494087"/>
          </a:xfrm>
        </p:spPr>
        <p:txBody>
          <a:bodyPr/>
          <a:lstStyle/>
          <a:p>
            <a:pPr algn="r" rtl="1"/>
            <a:r>
              <a:rPr lang="fa-IR" sz="4400"/>
              <a:t>مهمترین نقش اطلاعات شخصی و حرفه- ای چیست؟</a:t>
            </a:r>
          </a:p>
          <a:p>
            <a:pPr algn="r" rtl="1"/>
            <a:r>
              <a:rPr lang="fa-IR" sz="4400"/>
              <a:t>آماده کردن فرد برای شناسائی خود و هدفش می باشد.</a:t>
            </a:r>
            <a:endParaRPr lang="en-US" sz="4400"/>
          </a:p>
        </p:txBody>
      </p:sp>
    </p:spTree>
  </p:cSld>
  <p:clrMapOvr>
    <a:masterClrMapping/>
  </p:clrMapOvr>
  <p:transition spd="med" advClick="0" advTm="120000"/>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274638"/>
            <a:ext cx="8686800" cy="1930400"/>
          </a:xfrm>
        </p:spPr>
        <p:txBody>
          <a:bodyPr/>
          <a:lstStyle/>
          <a:p>
            <a:pPr algn="r" rtl="1"/>
            <a:r>
              <a:rPr lang="fa-IR" sz="5400"/>
              <a:t>نقش افراد مختلف در تدوین و ارائه اطلاعات شغلی و حرفه ای:</a:t>
            </a:r>
            <a:endParaRPr lang="en-US" sz="5400"/>
          </a:p>
        </p:txBody>
      </p:sp>
      <p:sp>
        <p:nvSpPr>
          <p:cNvPr id="33795" name="Rectangle 3"/>
          <p:cNvSpPr>
            <a:spLocks noGrp="1" noChangeArrowheads="1"/>
          </p:cNvSpPr>
          <p:nvPr>
            <p:ph type="body" idx="1"/>
          </p:nvPr>
        </p:nvSpPr>
        <p:spPr>
          <a:xfrm>
            <a:off x="1116013" y="2420938"/>
            <a:ext cx="7570787" cy="3709987"/>
          </a:xfrm>
        </p:spPr>
        <p:txBody>
          <a:bodyPr/>
          <a:lstStyle/>
          <a:p>
            <a:pPr algn="r" rtl="1">
              <a:lnSpc>
                <a:spcPct val="80000"/>
              </a:lnSpc>
            </a:pPr>
            <a:r>
              <a:rPr lang="fa-IR" sz="4400"/>
              <a:t>معلم مشاور- شناسائی زمینه های قبلی و توقعات مراجعه نظام آموزشی توانائی علمی.</a:t>
            </a:r>
          </a:p>
          <a:p>
            <a:pPr algn="r" rtl="1">
              <a:lnSpc>
                <a:spcPct val="80000"/>
              </a:lnSpc>
            </a:pPr>
            <a:r>
              <a:rPr lang="fa-IR" sz="4400"/>
              <a:t>معلم</a:t>
            </a:r>
          </a:p>
          <a:p>
            <a:pPr algn="r" rtl="1">
              <a:lnSpc>
                <a:spcPct val="80000"/>
              </a:lnSpc>
            </a:pPr>
            <a:r>
              <a:rPr lang="fa-IR" sz="4400"/>
              <a:t>کامپیوتر</a:t>
            </a:r>
          </a:p>
          <a:p>
            <a:pPr algn="r" rtl="1">
              <a:lnSpc>
                <a:spcPct val="80000"/>
              </a:lnSpc>
            </a:pPr>
            <a:r>
              <a:rPr lang="fa-IR" sz="4400"/>
              <a:t>دانش آموز</a:t>
            </a:r>
            <a:endParaRPr lang="en-US" sz="4400"/>
          </a:p>
        </p:txBody>
      </p:sp>
    </p:spTree>
  </p:cSld>
  <p:clrMapOvr>
    <a:masterClrMapping/>
  </p:clrMapOvr>
  <p:transition spd="med" advClick="0" advTm="120000"/>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274638"/>
            <a:ext cx="8218487" cy="1858962"/>
          </a:xfrm>
        </p:spPr>
        <p:txBody>
          <a:bodyPr/>
          <a:lstStyle/>
          <a:p>
            <a:pPr algn="r" rtl="1"/>
            <a:r>
              <a:rPr lang="fa-IR" sz="6000"/>
              <a:t>روشهای کسب اطلاعات شغلی و حرفه ای:</a:t>
            </a:r>
            <a:endParaRPr lang="en-US" sz="6000"/>
          </a:p>
        </p:txBody>
      </p:sp>
      <p:sp>
        <p:nvSpPr>
          <p:cNvPr id="34819" name="Rectangle 3"/>
          <p:cNvSpPr>
            <a:spLocks noGrp="1" noChangeArrowheads="1"/>
          </p:cNvSpPr>
          <p:nvPr>
            <p:ph type="body" idx="1"/>
          </p:nvPr>
        </p:nvSpPr>
        <p:spPr>
          <a:xfrm>
            <a:off x="1258888" y="2420938"/>
            <a:ext cx="7427912" cy="3709987"/>
          </a:xfrm>
        </p:spPr>
        <p:txBody>
          <a:bodyPr/>
          <a:lstStyle/>
          <a:p>
            <a:pPr algn="r" rtl="1"/>
            <a:r>
              <a:rPr lang="fa-IR" sz="4400"/>
              <a:t>روش استفسار</a:t>
            </a:r>
          </a:p>
          <a:p>
            <a:pPr algn="r" rtl="1"/>
            <a:r>
              <a:rPr lang="fa-IR" sz="4400"/>
              <a:t>روش بازدید</a:t>
            </a:r>
          </a:p>
          <a:p>
            <a:pPr algn="r" rtl="1"/>
            <a:r>
              <a:rPr lang="fa-IR" sz="4400"/>
              <a:t>روش مطالعه</a:t>
            </a:r>
            <a:endParaRPr lang="en-US" sz="4400"/>
          </a:p>
        </p:txBody>
      </p:sp>
    </p:spTree>
  </p:cSld>
  <p:clrMapOvr>
    <a:masterClrMapping/>
  </p:clrMapOvr>
  <p:transition spd="med" advClick="0" advTm="120000"/>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274638"/>
            <a:ext cx="8218487" cy="2217737"/>
          </a:xfrm>
        </p:spPr>
        <p:txBody>
          <a:bodyPr/>
          <a:lstStyle/>
          <a:p>
            <a:pPr algn="r" rtl="1"/>
            <a:r>
              <a:rPr lang="fa-IR" sz="6000"/>
              <a:t>به نظر تایلر اطلاعات و دانش مشاور شغلی و حرفه ای باید در زمینه های زیر باشد:</a:t>
            </a:r>
            <a:endParaRPr lang="en-US" sz="6000"/>
          </a:p>
        </p:txBody>
      </p:sp>
      <p:sp>
        <p:nvSpPr>
          <p:cNvPr id="35843" name="Rectangle 3"/>
          <p:cNvSpPr>
            <a:spLocks noGrp="1" noChangeArrowheads="1"/>
          </p:cNvSpPr>
          <p:nvPr>
            <p:ph type="body" idx="1"/>
          </p:nvPr>
        </p:nvSpPr>
        <p:spPr>
          <a:xfrm>
            <a:off x="395288" y="2636838"/>
            <a:ext cx="8291512" cy="3494087"/>
          </a:xfrm>
        </p:spPr>
        <p:txBody>
          <a:bodyPr/>
          <a:lstStyle/>
          <a:p>
            <a:pPr algn="r" rtl="1">
              <a:lnSpc>
                <a:spcPct val="90000"/>
              </a:lnSpc>
            </a:pPr>
            <a:r>
              <a:rPr lang="fa-IR" sz="4400"/>
              <a:t>مشاور نظریه های متعددی شغلی و حرفه- ای را بخوبی بشناسد.</a:t>
            </a:r>
          </a:p>
          <a:p>
            <a:pPr algn="r" rtl="1">
              <a:lnSpc>
                <a:spcPct val="90000"/>
              </a:lnSpc>
            </a:pPr>
            <a:r>
              <a:rPr lang="fa-IR" sz="4400"/>
              <a:t>بازار کار و نیروی کارگر را در جامعه و سطح جهانی بشناسد.</a:t>
            </a:r>
          </a:p>
          <a:p>
            <a:pPr algn="r" rtl="1">
              <a:lnSpc>
                <a:spcPct val="90000"/>
              </a:lnSpc>
            </a:pPr>
            <a:r>
              <a:rPr lang="fa-IR" sz="4400"/>
              <a:t>از نوع مشاغل جامعه و نیازهای شغلی آگاه باشد.</a:t>
            </a:r>
            <a:endParaRPr lang="en-US" sz="4400"/>
          </a:p>
        </p:txBody>
      </p:sp>
    </p:spTree>
  </p:cSld>
  <p:clrMapOvr>
    <a:masterClrMapping/>
  </p:clrMapOvr>
  <p:transition spd="med" advClick="0" advTm="120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algn="r" rtl="1"/>
            <a:r>
              <a:rPr lang="fa-IR" sz="6600"/>
              <a:t>هدف از مشاوره:</a:t>
            </a:r>
            <a:endParaRPr lang="en-US" sz="6600"/>
          </a:p>
        </p:txBody>
      </p:sp>
      <p:sp>
        <p:nvSpPr>
          <p:cNvPr id="103427" name="Rectangle 3"/>
          <p:cNvSpPr>
            <a:spLocks noGrp="1" noChangeArrowheads="1"/>
          </p:cNvSpPr>
          <p:nvPr>
            <p:ph type="body" idx="1"/>
          </p:nvPr>
        </p:nvSpPr>
        <p:spPr/>
        <p:txBody>
          <a:bodyPr/>
          <a:lstStyle/>
          <a:p>
            <a:pPr algn="r" rtl="1">
              <a:lnSpc>
                <a:spcPct val="90000"/>
              </a:lnSpc>
            </a:pPr>
            <a:r>
              <a:rPr lang="fa-IR" sz="4400"/>
              <a:t>برقراری محیطی سرشار از امنیت.</a:t>
            </a:r>
          </a:p>
          <a:p>
            <a:pPr algn="r" rtl="1">
              <a:lnSpc>
                <a:spcPct val="90000"/>
              </a:lnSpc>
            </a:pPr>
            <a:r>
              <a:rPr lang="fa-IR" sz="4400"/>
              <a:t>مشاور نقش کمک دهنده و نه تحمیل کننده بر عهده دارد.</a:t>
            </a:r>
          </a:p>
          <a:p>
            <a:pPr algn="r" rtl="1">
              <a:lnSpc>
                <a:spcPct val="90000"/>
              </a:lnSpc>
            </a:pPr>
            <a:r>
              <a:rPr lang="fa-IR" sz="4400"/>
              <a:t>خود شناسی بیشتر و یادگیری تصمیم گیری مناسب و قبول مسئولیت.</a:t>
            </a:r>
          </a:p>
          <a:p>
            <a:pPr algn="r" rtl="1">
              <a:lnSpc>
                <a:spcPct val="90000"/>
              </a:lnSpc>
            </a:pPr>
            <a:r>
              <a:rPr lang="fa-IR" sz="4400"/>
              <a:t>از طریق مراجع می توانند مشکلاتش را حل کند.</a:t>
            </a:r>
            <a:endParaRPr lang="en-US" sz="4400"/>
          </a:p>
        </p:txBody>
      </p:sp>
    </p:spTree>
  </p:cSld>
  <p:clrMapOvr>
    <a:masterClrMapping/>
  </p:clrMapOvr>
  <p:transition spd="med" advClick="0" advTm="120000"/>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0825" y="274638"/>
            <a:ext cx="8435975" cy="1858962"/>
          </a:xfrm>
        </p:spPr>
        <p:txBody>
          <a:bodyPr/>
          <a:lstStyle/>
          <a:p>
            <a:pPr algn="r" rtl="1"/>
            <a:r>
              <a:rPr lang="fa-IR" sz="6000"/>
              <a:t>وسایل آموزش اطلاعات شغلی و حرفه ای:</a:t>
            </a:r>
            <a:endParaRPr lang="en-US" sz="6000"/>
          </a:p>
        </p:txBody>
      </p:sp>
      <p:sp>
        <p:nvSpPr>
          <p:cNvPr id="36867" name="Rectangle 3"/>
          <p:cNvSpPr>
            <a:spLocks noGrp="1" noChangeArrowheads="1"/>
          </p:cNvSpPr>
          <p:nvPr>
            <p:ph type="body" idx="1"/>
          </p:nvPr>
        </p:nvSpPr>
        <p:spPr>
          <a:xfrm>
            <a:off x="457200" y="1989138"/>
            <a:ext cx="8229600" cy="4141787"/>
          </a:xfrm>
        </p:spPr>
        <p:txBody>
          <a:bodyPr/>
          <a:lstStyle/>
          <a:p>
            <a:pPr algn="r" rtl="1"/>
            <a:r>
              <a:rPr lang="fa-IR" sz="4400"/>
              <a:t>خلاصۀ مشاغل</a:t>
            </a:r>
          </a:p>
          <a:p>
            <a:pPr algn="r" rtl="1"/>
            <a:r>
              <a:rPr lang="fa-IR" sz="4400"/>
              <a:t>فرهنگ مشاغل (کاملترین وسیله ارائه اطلاعات)</a:t>
            </a:r>
          </a:p>
          <a:p>
            <a:pPr algn="r" rtl="1"/>
            <a:r>
              <a:rPr lang="fa-IR" sz="4400"/>
              <a:t>نشریه شغلی و حرفه ای مدرسه</a:t>
            </a:r>
          </a:p>
          <a:p>
            <a:pPr algn="r" rtl="1"/>
            <a:r>
              <a:rPr lang="fa-IR" sz="4400"/>
              <a:t>وسایل سمعی و بصری</a:t>
            </a:r>
            <a:endParaRPr lang="en-US" sz="4400"/>
          </a:p>
        </p:txBody>
      </p:sp>
    </p:spTree>
  </p:cSld>
  <p:clrMapOvr>
    <a:masterClrMapping/>
  </p:clrMapOvr>
  <p:transition spd="med" advClick="0" advTm="120000"/>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r" rtl="1"/>
            <a:r>
              <a:rPr lang="fa-IR" sz="4400"/>
              <a:t>در ایجاد مرکز ارائه اطلاعات شغلی و حرفه ای ، مدرسه باید به اصول زیر توجه کرد:</a:t>
            </a:r>
            <a:endParaRPr lang="en-US" sz="4400"/>
          </a:p>
        </p:txBody>
      </p:sp>
      <p:sp>
        <p:nvSpPr>
          <p:cNvPr id="37891" name="Rectangle 3"/>
          <p:cNvSpPr>
            <a:spLocks noGrp="1" noChangeArrowheads="1"/>
          </p:cNvSpPr>
          <p:nvPr>
            <p:ph type="body" idx="1"/>
          </p:nvPr>
        </p:nvSpPr>
        <p:spPr/>
        <p:txBody>
          <a:bodyPr/>
          <a:lstStyle/>
          <a:p>
            <a:pPr algn="r" rtl="1"/>
            <a:r>
              <a:rPr lang="fa-IR" sz="4400"/>
              <a:t>تعیین هدف و خط مشق.</a:t>
            </a:r>
          </a:p>
          <a:p>
            <a:pPr algn="r" rtl="1"/>
            <a:r>
              <a:rPr lang="fa-IR" sz="4400"/>
              <a:t>تهیه ابزار و وسایل لازم.</a:t>
            </a:r>
          </a:p>
          <a:p>
            <a:pPr algn="r" rtl="1"/>
            <a:r>
              <a:rPr lang="fa-IR" sz="4400"/>
              <a:t>شرح وظایف و ساعاتی را به ارائه شغلی اختصاص می دهد.</a:t>
            </a:r>
          </a:p>
          <a:p>
            <a:pPr algn="r" rtl="1"/>
            <a:r>
              <a:rPr lang="fa-IR" sz="4400"/>
              <a:t>اطلاعات شغلی و حرفه ای مناسبی را در دسترس دانش آموز قرار داد.</a:t>
            </a:r>
          </a:p>
          <a:p>
            <a:pPr algn="r" rtl="1">
              <a:buFont typeface="Wingdings" pitchFamily="2" charset="2"/>
              <a:buNone/>
            </a:pPr>
            <a:endParaRPr lang="fa-IR" sz="4000"/>
          </a:p>
          <a:p>
            <a:pPr algn="r" rtl="1"/>
            <a:endParaRPr lang="en-US" sz="4000"/>
          </a:p>
        </p:txBody>
      </p:sp>
    </p:spTree>
  </p:cSld>
  <p:clrMapOvr>
    <a:masterClrMapping/>
  </p:clrMapOvr>
  <p:transition spd="med" advClick="0" advTm="120000"/>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rtl="1"/>
            <a:r>
              <a:rPr lang="fa-IR" sz="6600"/>
              <a:t>فصل سوم</a:t>
            </a:r>
            <a:endParaRPr lang="en-US" sz="6600"/>
          </a:p>
        </p:txBody>
      </p:sp>
      <p:sp>
        <p:nvSpPr>
          <p:cNvPr id="38915" name="Rectangle 3"/>
          <p:cNvSpPr>
            <a:spLocks noGrp="1" noChangeArrowheads="1"/>
          </p:cNvSpPr>
          <p:nvPr>
            <p:ph type="body" idx="1"/>
          </p:nvPr>
        </p:nvSpPr>
        <p:spPr/>
        <p:txBody>
          <a:bodyPr/>
          <a:lstStyle/>
          <a:p>
            <a:pPr algn="r" rtl="1"/>
            <a:r>
              <a:rPr lang="fa-IR" sz="4400"/>
              <a:t>کار در راهنمائی و مشاوره شغلی</a:t>
            </a:r>
            <a:endParaRPr lang="en-US" sz="4400"/>
          </a:p>
        </p:txBody>
      </p:sp>
    </p:spTree>
  </p:cSld>
  <p:clrMapOvr>
    <a:masterClrMapping/>
  </p:clrMapOvr>
  <p:transition spd="med" advClick="0" advTm="120000"/>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23850" y="274638"/>
            <a:ext cx="8362950" cy="2649537"/>
          </a:xfrm>
        </p:spPr>
        <p:txBody>
          <a:bodyPr/>
          <a:lstStyle/>
          <a:p>
            <a:pPr algn="r" rtl="1"/>
            <a:r>
              <a:rPr lang="fa-IR" sz="4400"/>
              <a:t>کار از دیدگاه راهنمائی شغلی و حرفه ای فعالیتی دائمی است که به تولید کالا و خدماتی منجر می شود و در قبال آن دستمزدی دریافت می گردد.</a:t>
            </a:r>
            <a:endParaRPr lang="en-US" sz="4400"/>
          </a:p>
        </p:txBody>
      </p:sp>
      <p:sp>
        <p:nvSpPr>
          <p:cNvPr id="39939" name="Rectangle 3"/>
          <p:cNvSpPr>
            <a:spLocks noGrp="1" noChangeArrowheads="1"/>
          </p:cNvSpPr>
          <p:nvPr>
            <p:ph type="body" idx="1"/>
          </p:nvPr>
        </p:nvSpPr>
        <p:spPr>
          <a:xfrm>
            <a:off x="457200" y="2997200"/>
            <a:ext cx="8229600" cy="3133725"/>
          </a:xfrm>
        </p:spPr>
        <p:txBody>
          <a:bodyPr/>
          <a:lstStyle/>
          <a:p>
            <a:pPr algn="r" rtl="1"/>
            <a:r>
              <a:rPr lang="fa-IR" sz="4400"/>
              <a:t>دائمی و همیشگی است.</a:t>
            </a:r>
          </a:p>
          <a:p>
            <a:pPr algn="r" rtl="1"/>
            <a:r>
              <a:rPr lang="fa-IR" sz="4400"/>
              <a:t>به تولید کالا و یا خدمات می انجامد.</a:t>
            </a:r>
          </a:p>
          <a:p>
            <a:pPr algn="r" rtl="1"/>
            <a:r>
              <a:rPr lang="fa-IR" sz="4400"/>
              <a:t>دستمزدی برای آن در نظر نگرفته است.</a:t>
            </a:r>
            <a:endParaRPr lang="en-US" sz="4400"/>
          </a:p>
        </p:txBody>
      </p:sp>
    </p:spTree>
  </p:cSld>
  <p:clrMapOvr>
    <a:masterClrMapping/>
  </p:clrMapOvr>
  <p:transition spd="med" advClick="0" advTm="120000"/>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4294967295"/>
          </p:nvPr>
        </p:nvSpPr>
        <p:spPr>
          <a:xfrm>
            <a:off x="468313" y="1600200"/>
            <a:ext cx="8135937" cy="4530725"/>
          </a:xfrm>
        </p:spPr>
        <p:txBody>
          <a:bodyPr/>
          <a:lstStyle/>
          <a:p>
            <a:pPr algn="r" rtl="1">
              <a:lnSpc>
                <a:spcPct val="90000"/>
              </a:lnSpc>
            </a:pPr>
            <a:r>
              <a:rPr lang="fa-IR" sz="4400"/>
              <a:t>حرفه: رشته کارهایی است که فرد در سر تا سر عمر بدان اشتغال می ورزد.</a:t>
            </a:r>
          </a:p>
          <a:p>
            <a:pPr algn="r" rtl="1">
              <a:lnSpc>
                <a:spcPct val="90000"/>
              </a:lnSpc>
            </a:pPr>
            <a:r>
              <a:rPr lang="fa-IR" sz="4400"/>
              <a:t>شغل: گروهی از موقعیتهای مشابه در یک موسسه کارگاه و اداره موقعیت مجموعه وظایف تکالیف و فعالیتی که بوسیله فرد احراز می شود.</a:t>
            </a:r>
            <a:endParaRPr lang="en-US" sz="4400"/>
          </a:p>
        </p:txBody>
      </p:sp>
    </p:spTree>
  </p:cSld>
  <p:clrMapOvr>
    <a:masterClrMapping/>
  </p:clrMapOvr>
  <p:transition spd="med" advClick="0" advTm="120000"/>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r" rtl="1"/>
            <a:r>
              <a:rPr lang="fa-IR" sz="6000"/>
              <a:t>علل کار کردن از نظر می ننجر:</a:t>
            </a:r>
            <a:endParaRPr lang="en-US" sz="6000"/>
          </a:p>
        </p:txBody>
      </p:sp>
      <p:sp>
        <p:nvSpPr>
          <p:cNvPr id="41987" name="Rectangle 3"/>
          <p:cNvSpPr>
            <a:spLocks noGrp="1" noChangeArrowheads="1"/>
          </p:cNvSpPr>
          <p:nvPr>
            <p:ph type="body" idx="1"/>
          </p:nvPr>
        </p:nvSpPr>
        <p:spPr>
          <a:xfrm>
            <a:off x="457200" y="1700213"/>
            <a:ext cx="8229600" cy="4897437"/>
          </a:xfrm>
        </p:spPr>
        <p:txBody>
          <a:bodyPr/>
          <a:lstStyle/>
          <a:p>
            <a:pPr algn="r" rtl="1">
              <a:lnSpc>
                <a:spcPct val="90000"/>
              </a:lnSpc>
            </a:pPr>
            <a:r>
              <a:rPr lang="fa-IR" sz="4000"/>
              <a:t>وسیله ای برای صرف انرژی در راه مطلوب.</a:t>
            </a:r>
          </a:p>
          <a:p>
            <a:pPr algn="r" rtl="1">
              <a:lnSpc>
                <a:spcPct val="90000"/>
              </a:lnSpc>
            </a:pPr>
            <a:r>
              <a:rPr lang="fa-IR" sz="4000"/>
              <a:t>وسیله ای برای ایجاد روابط اجتماعی با دیگران.</a:t>
            </a:r>
          </a:p>
          <a:p>
            <a:pPr algn="r" rtl="1">
              <a:lnSpc>
                <a:spcPct val="90000"/>
              </a:lnSpc>
            </a:pPr>
            <a:r>
              <a:rPr lang="fa-IR" sz="4000"/>
              <a:t>فرد خود را جزئی از جامعه خود محسوب می کند.</a:t>
            </a:r>
          </a:p>
          <a:p>
            <a:pPr algn="r" rtl="1">
              <a:lnSpc>
                <a:spcPct val="90000"/>
              </a:lnSpc>
            </a:pPr>
            <a:r>
              <a:rPr lang="fa-IR" sz="4000"/>
              <a:t>ضمن مقایسه خود با دیگران به ارزشیابی توانایی و مهارتها و محدودیتهایش پی می برد.</a:t>
            </a:r>
            <a:endParaRPr lang="en-US" sz="4000"/>
          </a:p>
        </p:txBody>
      </p:sp>
    </p:spTree>
  </p:cSld>
  <p:clrMapOvr>
    <a:masterClrMapping/>
  </p:clrMapOvr>
  <p:transition spd="med" advClick="0" advTm="120000"/>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r" rtl="1"/>
            <a:r>
              <a:rPr lang="fa-IR" sz="6600"/>
              <a:t>عوامل متغیر در اشتغال:</a:t>
            </a:r>
            <a:endParaRPr lang="en-US" sz="6600"/>
          </a:p>
        </p:txBody>
      </p:sp>
      <p:sp>
        <p:nvSpPr>
          <p:cNvPr id="43011" name="Rectangle 3"/>
          <p:cNvSpPr>
            <a:spLocks noGrp="1" noChangeArrowheads="1"/>
          </p:cNvSpPr>
          <p:nvPr>
            <p:ph type="body" idx="1"/>
          </p:nvPr>
        </p:nvSpPr>
        <p:spPr/>
        <p:txBody>
          <a:bodyPr/>
          <a:lstStyle/>
          <a:p>
            <a:pPr algn="r" rtl="1"/>
            <a:r>
              <a:rPr lang="fa-IR" sz="4400"/>
              <a:t>تغییر نوع کارکنان</a:t>
            </a:r>
          </a:p>
          <a:p>
            <a:pPr algn="r" rtl="1"/>
            <a:r>
              <a:rPr lang="fa-IR" sz="4400"/>
              <a:t>تغییر در میزان ساعات کار</a:t>
            </a:r>
          </a:p>
          <a:p>
            <a:pPr algn="r" rtl="1"/>
            <a:r>
              <a:rPr lang="fa-IR" sz="4400"/>
              <a:t>نوع اقتصاد</a:t>
            </a:r>
          </a:p>
          <a:p>
            <a:pPr algn="r" rtl="1"/>
            <a:r>
              <a:rPr lang="fa-IR" sz="4400"/>
              <a:t>نوع کار</a:t>
            </a:r>
            <a:endParaRPr lang="en-US" sz="4400"/>
          </a:p>
        </p:txBody>
      </p:sp>
    </p:spTree>
  </p:cSld>
  <p:clrMapOvr>
    <a:masterClrMapping/>
  </p:clrMapOvr>
  <p:transition spd="med" advClick="0" advTm="120000"/>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rtl="1"/>
            <a:r>
              <a:rPr lang="fa-IR" sz="6600"/>
              <a:t>فصل چهارم</a:t>
            </a:r>
            <a:endParaRPr lang="en-US" sz="6600"/>
          </a:p>
        </p:txBody>
      </p:sp>
      <p:sp>
        <p:nvSpPr>
          <p:cNvPr id="44035" name="Rectangle 3"/>
          <p:cNvSpPr>
            <a:spLocks noGrp="1" noChangeArrowheads="1"/>
          </p:cNvSpPr>
          <p:nvPr>
            <p:ph type="body" idx="1"/>
          </p:nvPr>
        </p:nvSpPr>
        <p:spPr/>
        <p:txBody>
          <a:bodyPr/>
          <a:lstStyle/>
          <a:p>
            <a:pPr algn="r" rtl="1"/>
            <a:r>
              <a:rPr lang="fa-IR" sz="4400"/>
              <a:t>راهنمائی و مشاوره شغلی در مدارس</a:t>
            </a:r>
            <a:endParaRPr lang="en-US" sz="4400"/>
          </a:p>
        </p:txBody>
      </p:sp>
    </p:spTree>
  </p:cSld>
  <p:clrMapOvr>
    <a:masterClrMapping/>
  </p:clrMapOvr>
  <p:transition spd="med" advClick="0" advTm="120000"/>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r" rtl="1"/>
            <a:r>
              <a:rPr lang="fa-IR" sz="6000"/>
              <a:t>ضرورت راهنمائی و مشاوره شغلی و حرفه ای در مدارس:</a:t>
            </a:r>
            <a:endParaRPr lang="en-US" sz="6000"/>
          </a:p>
        </p:txBody>
      </p:sp>
      <p:sp>
        <p:nvSpPr>
          <p:cNvPr id="45059" name="Rectangle 3"/>
          <p:cNvSpPr>
            <a:spLocks noGrp="1" noChangeArrowheads="1"/>
          </p:cNvSpPr>
          <p:nvPr>
            <p:ph type="body" idx="1"/>
          </p:nvPr>
        </p:nvSpPr>
        <p:spPr>
          <a:xfrm>
            <a:off x="457200" y="1916113"/>
            <a:ext cx="8229600" cy="4214812"/>
          </a:xfrm>
        </p:spPr>
        <p:txBody>
          <a:bodyPr/>
          <a:lstStyle/>
          <a:p>
            <a:pPr algn="r" rtl="1">
              <a:lnSpc>
                <a:spcPct val="80000"/>
              </a:lnSpc>
            </a:pPr>
            <a:r>
              <a:rPr lang="fa-IR" sz="4400"/>
              <a:t>راهنمائی و مشاوره شغلی و حرفه ای از زمانی که شروع تحصیلات آموزشگاه تا پایان آن ادامه پیدا می کند.</a:t>
            </a:r>
          </a:p>
          <a:p>
            <a:pPr algn="r" rtl="1">
              <a:lnSpc>
                <a:spcPct val="80000"/>
              </a:lnSpc>
            </a:pPr>
            <a:r>
              <a:rPr lang="fa-IR" sz="4400"/>
              <a:t>پیچیده تر شدن انتخاب از بین مشاغل متنوع و گوناگون.</a:t>
            </a:r>
          </a:p>
          <a:p>
            <a:pPr algn="r" rtl="1">
              <a:lnSpc>
                <a:spcPct val="80000"/>
              </a:lnSpc>
            </a:pPr>
            <a:r>
              <a:rPr lang="fa-IR" sz="4400"/>
              <a:t>بعلت ترک تحصیل کردن دانش آموزان در مقاطع مختلف باید در تمام مقاطع راهنمائی و مشاوره و شغلی انجام شود.</a:t>
            </a:r>
            <a:endParaRPr lang="en-US" sz="4400"/>
          </a:p>
        </p:txBody>
      </p:sp>
    </p:spTree>
  </p:cSld>
  <p:clrMapOvr>
    <a:masterClrMapping/>
  </p:clrMapOvr>
  <p:transition spd="med" advClick="0" advTm="120000"/>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8313" y="274638"/>
            <a:ext cx="8218487" cy="1570037"/>
          </a:xfrm>
        </p:spPr>
        <p:txBody>
          <a:bodyPr/>
          <a:lstStyle/>
          <a:p>
            <a:pPr algn="r" rtl="1"/>
            <a:r>
              <a:rPr lang="fa-IR" sz="6000"/>
              <a:t>هدفهای راهنمائی و مشاوره شغلی و حرفه ای در مدارس:</a:t>
            </a:r>
            <a:endParaRPr lang="en-US" sz="6000"/>
          </a:p>
        </p:txBody>
      </p:sp>
      <p:sp>
        <p:nvSpPr>
          <p:cNvPr id="46083" name="Rectangle 3"/>
          <p:cNvSpPr>
            <a:spLocks noGrp="1" noChangeArrowheads="1"/>
          </p:cNvSpPr>
          <p:nvPr>
            <p:ph type="body" idx="1"/>
          </p:nvPr>
        </p:nvSpPr>
        <p:spPr>
          <a:xfrm>
            <a:off x="457200" y="2205038"/>
            <a:ext cx="8229600" cy="3925887"/>
          </a:xfrm>
        </p:spPr>
        <p:txBody>
          <a:bodyPr/>
          <a:lstStyle/>
          <a:p>
            <a:pPr algn="r" rtl="1"/>
            <a:r>
              <a:rPr lang="fa-IR" sz="4400"/>
              <a:t>از سن ده سالگی علاقه و رغبت به بحث و گفتگو در مورد مشاغل مختلف بوجود می آید. لذا راهنمائی و مشاوره شغلی و حرفه ای از کلاس چهارم ابتدائی شکل فعال تری بخود می گیرد.</a:t>
            </a:r>
            <a:endParaRPr lang="en-US" sz="4400"/>
          </a:p>
        </p:txBody>
      </p:sp>
    </p:spTree>
  </p:cSld>
  <p:clrMapOvr>
    <a:masterClrMapping/>
  </p:clrMapOvr>
  <p:transition spd="med" advClick="0" advTm="120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algn="r" rtl="1"/>
            <a:r>
              <a:rPr lang="fa-IR" sz="6600"/>
              <a:t>تفاوتهای راهنمائی با مشاوره</a:t>
            </a:r>
            <a:endParaRPr lang="en-US" sz="6600"/>
          </a:p>
        </p:txBody>
      </p:sp>
      <p:sp>
        <p:nvSpPr>
          <p:cNvPr id="104451" name="Rectangle 3"/>
          <p:cNvSpPr>
            <a:spLocks noGrp="1" noChangeArrowheads="1"/>
          </p:cNvSpPr>
          <p:nvPr>
            <p:ph type="body" idx="1"/>
          </p:nvPr>
        </p:nvSpPr>
        <p:spPr/>
        <p:txBody>
          <a:bodyPr/>
          <a:lstStyle/>
          <a:p>
            <a:pPr algn="r" rtl="1"/>
            <a:r>
              <a:rPr lang="fa-IR" sz="4400"/>
              <a:t>راهنمائی خدمات و فعالیتهای متعدد و متنوعی دارد مشاوره یکی از اساسی ترین و مهمترین آنهاست.</a:t>
            </a:r>
          </a:p>
          <a:p>
            <a:pPr algn="r" rtl="1"/>
            <a:r>
              <a:rPr lang="fa-IR" sz="4400"/>
              <a:t>راهنمائی جنبه پیشگیری از مشکلات را دارد در حالیکه مشاوره بر حل مشکلات تاکید دارد.</a:t>
            </a:r>
            <a:endParaRPr lang="en-US" sz="4400"/>
          </a:p>
        </p:txBody>
      </p:sp>
    </p:spTree>
  </p:cSld>
  <p:clrMapOvr>
    <a:masterClrMapping/>
  </p:clrMapOvr>
  <p:transition spd="med" advClick="0" advTm="120000"/>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4294967295"/>
          </p:nvPr>
        </p:nvSpPr>
        <p:spPr>
          <a:xfrm>
            <a:off x="0" y="1600200"/>
            <a:ext cx="8229600" cy="4530725"/>
          </a:xfrm>
        </p:spPr>
        <p:txBody>
          <a:bodyPr/>
          <a:lstStyle/>
          <a:p>
            <a:pPr algn="r" rtl="1"/>
            <a:r>
              <a:rPr lang="fa-IR" sz="4400"/>
              <a:t>ارائه واحد شناسائی در دبیرستان و یا دانشگاه استفاده می شود.</a:t>
            </a:r>
            <a:endParaRPr lang="en-US" sz="4400"/>
          </a:p>
        </p:txBody>
      </p:sp>
    </p:spTree>
  </p:cSld>
  <p:clrMapOvr>
    <a:masterClrMapping/>
  </p:clrMapOvr>
  <p:transition spd="med" advClick="0" advTm="120000"/>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50825" y="274638"/>
            <a:ext cx="8435975" cy="1641475"/>
          </a:xfrm>
        </p:spPr>
        <p:txBody>
          <a:bodyPr/>
          <a:lstStyle/>
          <a:p>
            <a:pPr algn="r" rtl="1"/>
            <a:r>
              <a:rPr lang="fa-IR" sz="4800"/>
              <a:t>روشهای گروهی راهنمائی و مشاوره شغلی و حرفه ای در مدارس:</a:t>
            </a:r>
            <a:endParaRPr lang="en-US" sz="4800"/>
          </a:p>
        </p:txBody>
      </p:sp>
      <p:sp>
        <p:nvSpPr>
          <p:cNvPr id="48131" name="Rectangle 3"/>
          <p:cNvSpPr>
            <a:spLocks noGrp="1" noChangeArrowheads="1"/>
          </p:cNvSpPr>
          <p:nvPr>
            <p:ph type="body" idx="1"/>
          </p:nvPr>
        </p:nvSpPr>
        <p:spPr>
          <a:xfrm>
            <a:off x="457200" y="2060575"/>
            <a:ext cx="8229600" cy="4070350"/>
          </a:xfrm>
        </p:spPr>
        <p:txBody>
          <a:bodyPr/>
          <a:lstStyle/>
          <a:p>
            <a:pPr algn="r" rtl="1"/>
            <a:r>
              <a:rPr lang="fa-IR" sz="4400"/>
              <a:t>ارائه واحد شناسائی مشاغل</a:t>
            </a:r>
          </a:p>
          <a:p>
            <a:pPr algn="r" rtl="1"/>
            <a:r>
              <a:rPr lang="fa-IR" sz="4400"/>
              <a:t>بازدید از موسسات</a:t>
            </a:r>
          </a:p>
          <a:p>
            <a:pPr algn="r" rtl="1"/>
            <a:r>
              <a:rPr lang="fa-IR" sz="4400"/>
              <a:t>برنامه معرفی مشاغل</a:t>
            </a:r>
          </a:p>
          <a:p>
            <a:pPr algn="r" rtl="1"/>
            <a:r>
              <a:rPr lang="fa-IR" sz="4400"/>
              <a:t>نمایشنامه و بازی</a:t>
            </a:r>
            <a:endParaRPr lang="en-US" sz="4400"/>
          </a:p>
        </p:txBody>
      </p:sp>
    </p:spTree>
  </p:cSld>
  <p:clrMapOvr>
    <a:masterClrMapping/>
  </p:clrMapOvr>
  <p:transition spd="med" advClick="0" advTm="120000"/>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323850" y="274638"/>
            <a:ext cx="8362950" cy="1425575"/>
          </a:xfrm>
        </p:spPr>
        <p:txBody>
          <a:bodyPr/>
          <a:lstStyle/>
          <a:p>
            <a:pPr algn="r" rtl="1"/>
            <a:r>
              <a:rPr lang="fa-IR" sz="4800"/>
              <a:t>روشهای انفرادی راهنمائی و مشاوره شغلی و حرفه ای در مدارس:</a:t>
            </a:r>
            <a:endParaRPr lang="en-US" sz="4800"/>
          </a:p>
        </p:txBody>
      </p:sp>
      <p:sp>
        <p:nvSpPr>
          <p:cNvPr id="49155" name="Rectangle 3"/>
          <p:cNvSpPr>
            <a:spLocks noGrp="1" noChangeArrowheads="1"/>
          </p:cNvSpPr>
          <p:nvPr>
            <p:ph type="body" idx="1"/>
          </p:nvPr>
        </p:nvSpPr>
        <p:spPr>
          <a:xfrm>
            <a:off x="457200" y="1989138"/>
            <a:ext cx="8229600" cy="4141787"/>
          </a:xfrm>
        </p:spPr>
        <p:txBody>
          <a:bodyPr/>
          <a:lstStyle/>
          <a:p>
            <a:pPr algn="r" rtl="1"/>
            <a:r>
              <a:rPr lang="fa-IR" sz="4400"/>
              <a:t>مواد خواندنی</a:t>
            </a:r>
          </a:p>
          <a:p>
            <a:pPr algn="r" rtl="1"/>
            <a:r>
              <a:rPr lang="fa-IR" sz="4400"/>
              <a:t>نوشتن مقاله</a:t>
            </a:r>
          </a:p>
          <a:p>
            <a:pPr algn="r" rtl="1"/>
            <a:r>
              <a:rPr lang="fa-IR" sz="4400"/>
              <a:t>اشتغال در ایام فراغت</a:t>
            </a:r>
            <a:endParaRPr lang="en-US" sz="4400"/>
          </a:p>
        </p:txBody>
      </p:sp>
    </p:spTree>
  </p:cSld>
  <p:clrMapOvr>
    <a:masterClrMapping/>
  </p:clrMapOvr>
  <p:transition spd="med" advClick="0" advTm="120000"/>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rtl="1"/>
            <a:r>
              <a:rPr lang="fa-IR" sz="6600"/>
              <a:t>فصل پنجم</a:t>
            </a:r>
            <a:endParaRPr lang="en-US" sz="6600"/>
          </a:p>
        </p:txBody>
      </p:sp>
      <p:sp>
        <p:nvSpPr>
          <p:cNvPr id="50179" name="Rectangle 3"/>
          <p:cNvSpPr>
            <a:spLocks noGrp="1" noChangeArrowheads="1"/>
          </p:cNvSpPr>
          <p:nvPr>
            <p:ph type="body" idx="1"/>
          </p:nvPr>
        </p:nvSpPr>
        <p:spPr/>
        <p:txBody>
          <a:bodyPr/>
          <a:lstStyle/>
          <a:p>
            <a:pPr algn="r" rtl="1"/>
            <a:r>
              <a:rPr lang="fa-IR" sz="4400"/>
              <a:t>طرح ریزی شغلی و حرفه ای</a:t>
            </a:r>
            <a:endParaRPr lang="en-US" sz="4400"/>
          </a:p>
        </p:txBody>
      </p:sp>
    </p:spTree>
  </p:cSld>
  <p:clrMapOvr>
    <a:masterClrMapping/>
  </p:clrMapOvr>
  <p:transition spd="med" advClick="0" advTm="120000"/>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68313" y="274638"/>
            <a:ext cx="8218487" cy="1570037"/>
          </a:xfrm>
        </p:spPr>
        <p:txBody>
          <a:bodyPr/>
          <a:lstStyle/>
          <a:p>
            <a:pPr algn="r" rtl="1"/>
            <a:r>
              <a:rPr lang="fa-IR" sz="6000"/>
              <a:t>عوامل که در طرح ریزی شغلی اهمیت دارد:</a:t>
            </a:r>
            <a:endParaRPr lang="en-US" sz="6000"/>
          </a:p>
        </p:txBody>
      </p:sp>
      <p:sp>
        <p:nvSpPr>
          <p:cNvPr id="51203" name="Rectangle 3"/>
          <p:cNvSpPr>
            <a:spLocks noGrp="1" noChangeArrowheads="1"/>
          </p:cNvSpPr>
          <p:nvPr>
            <p:ph type="body" idx="1"/>
          </p:nvPr>
        </p:nvSpPr>
        <p:spPr>
          <a:xfrm>
            <a:off x="468313" y="1916113"/>
            <a:ext cx="8229600" cy="4530725"/>
          </a:xfrm>
        </p:spPr>
        <p:txBody>
          <a:bodyPr/>
          <a:lstStyle/>
          <a:p>
            <a:pPr algn="r" rtl="1">
              <a:lnSpc>
                <a:spcPct val="90000"/>
              </a:lnSpc>
            </a:pPr>
            <a:r>
              <a:rPr lang="fa-IR" sz="4400"/>
              <a:t>توانایی ذهنی</a:t>
            </a:r>
          </a:p>
          <a:p>
            <a:pPr algn="r" rtl="1">
              <a:lnSpc>
                <a:spcPct val="90000"/>
              </a:lnSpc>
            </a:pPr>
            <a:r>
              <a:rPr lang="fa-IR" sz="4400"/>
              <a:t>استعداد</a:t>
            </a:r>
          </a:p>
          <a:p>
            <a:pPr algn="r" rtl="1">
              <a:lnSpc>
                <a:spcPct val="90000"/>
              </a:lnSpc>
            </a:pPr>
            <a:r>
              <a:rPr lang="fa-IR" sz="4400"/>
              <a:t>رغبت،انواع آن نمایان شده و فهرست شده و بیان شده و آزمون شده است.</a:t>
            </a:r>
          </a:p>
          <a:p>
            <a:pPr algn="r" rtl="1">
              <a:lnSpc>
                <a:spcPct val="90000"/>
              </a:lnSpc>
            </a:pPr>
            <a:r>
              <a:rPr lang="fa-IR" sz="4400"/>
              <a:t>شخصیت توجه به واقعیت است.</a:t>
            </a:r>
          </a:p>
          <a:p>
            <a:pPr algn="r" rtl="1">
              <a:lnSpc>
                <a:spcPct val="90000"/>
              </a:lnSpc>
            </a:pPr>
            <a:r>
              <a:rPr lang="fa-IR" sz="4400"/>
              <a:t>عوامل محیطی</a:t>
            </a:r>
          </a:p>
          <a:p>
            <a:pPr algn="r" rtl="1">
              <a:lnSpc>
                <a:spcPct val="90000"/>
              </a:lnSpc>
            </a:pPr>
            <a:r>
              <a:rPr lang="fa-IR" sz="4400"/>
              <a:t>توجه به واقعیت</a:t>
            </a:r>
            <a:endParaRPr lang="en-US" sz="4400"/>
          </a:p>
        </p:txBody>
      </p:sp>
    </p:spTree>
  </p:cSld>
  <p:clrMapOvr>
    <a:masterClrMapping/>
  </p:clrMapOvr>
  <p:transition spd="med" advClick="0" advTm="120000"/>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p:cNvSpPr>
            <a:spLocks noGrp="1" noChangeArrowheads="1"/>
          </p:cNvSpPr>
          <p:nvPr>
            <p:ph type="body" idx="4294967295"/>
          </p:nvPr>
        </p:nvSpPr>
        <p:spPr>
          <a:xfrm>
            <a:off x="250825" y="1052513"/>
            <a:ext cx="8497888" cy="4891087"/>
          </a:xfrm>
        </p:spPr>
        <p:txBody>
          <a:bodyPr/>
          <a:lstStyle/>
          <a:p>
            <a:pPr algn="r" rtl="1"/>
            <a:r>
              <a:rPr lang="fa-IR" sz="4400"/>
              <a:t>ورنون معتقد است استعداد دارای ابعاد گروهی و تسلسلی است که در سطوح بالا عوامل عمومی و در سطوح پائین عوامل خصوصی وجود دارند. این نظریه بعدها اساس کار جهت تهیه آزمون هائی قرار گرفت که تعیین کننده ابعاد و نوع استعدادها می باشند.</a:t>
            </a:r>
            <a:endParaRPr lang="en-US" sz="4400"/>
          </a:p>
        </p:txBody>
      </p:sp>
    </p:spTree>
  </p:cSld>
  <p:clrMapOvr>
    <a:masterClrMapping/>
  </p:clrMapOvr>
  <p:transition spd="med" advClick="0" advTm="120000"/>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ctr" rtl="1"/>
            <a:r>
              <a:rPr lang="fa-IR" sz="6600"/>
              <a:t>فصل ششم</a:t>
            </a:r>
            <a:endParaRPr lang="en-US" sz="6600"/>
          </a:p>
        </p:txBody>
      </p:sp>
      <p:sp>
        <p:nvSpPr>
          <p:cNvPr id="52227" name="Rectangle 3"/>
          <p:cNvSpPr>
            <a:spLocks noGrp="1" noChangeArrowheads="1"/>
          </p:cNvSpPr>
          <p:nvPr>
            <p:ph type="body" idx="1"/>
          </p:nvPr>
        </p:nvSpPr>
        <p:spPr/>
        <p:txBody>
          <a:bodyPr/>
          <a:lstStyle/>
          <a:p>
            <a:pPr algn="r" rtl="1"/>
            <a:r>
              <a:rPr lang="fa-IR" sz="4400"/>
              <a:t>انتخاب شغل و مشکلات آن</a:t>
            </a:r>
            <a:endParaRPr lang="en-US" sz="4400"/>
          </a:p>
        </p:txBody>
      </p:sp>
    </p:spTree>
  </p:cSld>
  <p:clrMapOvr>
    <a:masterClrMapping/>
  </p:clrMapOvr>
  <p:transition spd="med" advClick="0" advTm="120000"/>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r" rtl="1"/>
            <a:r>
              <a:rPr lang="fa-IR" sz="6600"/>
              <a:t>مفاهیم انتخاب شغل:</a:t>
            </a:r>
            <a:endParaRPr lang="en-US" sz="6600"/>
          </a:p>
        </p:txBody>
      </p:sp>
      <p:sp>
        <p:nvSpPr>
          <p:cNvPr id="53251" name="Rectangle 3"/>
          <p:cNvSpPr>
            <a:spLocks noGrp="1" noChangeArrowheads="1"/>
          </p:cNvSpPr>
          <p:nvPr>
            <p:ph type="body" idx="1"/>
          </p:nvPr>
        </p:nvSpPr>
        <p:spPr/>
        <p:txBody>
          <a:bodyPr/>
          <a:lstStyle/>
          <a:p>
            <a:pPr algn="r" rtl="1"/>
            <a:r>
              <a:rPr lang="fa-IR" sz="4400"/>
              <a:t>تصادفی یا اصولی بودن انتخاب</a:t>
            </a:r>
          </a:p>
          <a:p>
            <a:pPr algn="r" rtl="1"/>
            <a:r>
              <a:rPr lang="fa-IR" sz="4400"/>
              <a:t>آگاهانه یا نا آگاهانه بودن انتخاب</a:t>
            </a:r>
          </a:p>
          <a:p>
            <a:pPr algn="r" rtl="1"/>
            <a:r>
              <a:rPr lang="fa-IR" sz="4400"/>
              <a:t>عقلانی یا عاطفی بودن انتخاب</a:t>
            </a:r>
          </a:p>
          <a:p>
            <a:pPr algn="r" rtl="1"/>
            <a:r>
              <a:rPr lang="fa-IR" sz="4400"/>
              <a:t>سازش یا ترکیبی بودن انتخاب</a:t>
            </a:r>
          </a:p>
          <a:p>
            <a:pPr algn="r" rtl="1"/>
            <a:r>
              <a:rPr lang="fa-IR" sz="4400"/>
              <a:t>آنی یا تکاملی بودن انتخاب</a:t>
            </a:r>
            <a:endParaRPr lang="en-US" sz="4400"/>
          </a:p>
        </p:txBody>
      </p:sp>
    </p:spTree>
  </p:cSld>
  <p:clrMapOvr>
    <a:masterClrMapping/>
  </p:clrMapOvr>
  <p:transition spd="med" advClick="0" advTm="120000"/>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r" rtl="1"/>
            <a:r>
              <a:rPr lang="fa-IR" sz="6600"/>
              <a:t>تعاریف انتخاب شغل</a:t>
            </a:r>
            <a:endParaRPr lang="en-US" sz="6600"/>
          </a:p>
        </p:txBody>
      </p:sp>
      <p:sp>
        <p:nvSpPr>
          <p:cNvPr id="54275" name="Rectangle 3"/>
          <p:cNvSpPr>
            <a:spLocks noGrp="1" noChangeArrowheads="1"/>
          </p:cNvSpPr>
          <p:nvPr>
            <p:ph type="body" idx="1"/>
          </p:nvPr>
        </p:nvSpPr>
        <p:spPr/>
        <p:txBody>
          <a:bodyPr/>
          <a:lstStyle/>
          <a:p>
            <a:pPr algn="r" rtl="1">
              <a:lnSpc>
                <a:spcPct val="90000"/>
              </a:lnSpc>
            </a:pPr>
            <a:r>
              <a:rPr lang="fa-IR" sz="4400"/>
              <a:t>باید روابط انتخاب و ترجیح انتظارات شغلی معین و مشخص شود. </a:t>
            </a:r>
          </a:p>
          <a:p>
            <a:pPr algn="r" rtl="1">
              <a:lnSpc>
                <a:spcPct val="90000"/>
              </a:lnSpc>
            </a:pPr>
            <a:r>
              <a:rPr lang="fa-IR" sz="4400"/>
              <a:t>انتخاب: امکان اشتغال کاری در آینده </a:t>
            </a:r>
          </a:p>
          <a:p>
            <a:pPr algn="r" rtl="1">
              <a:lnSpc>
                <a:spcPct val="90000"/>
              </a:lnSpc>
            </a:pPr>
            <a:r>
              <a:rPr lang="fa-IR" sz="4400"/>
              <a:t>ترجیح: دوست داشتن و علاقه به کاری  </a:t>
            </a:r>
          </a:p>
          <a:p>
            <a:pPr algn="r" rtl="1">
              <a:lnSpc>
                <a:spcPct val="90000"/>
              </a:lnSpc>
            </a:pPr>
            <a:r>
              <a:rPr lang="fa-IR" sz="4400"/>
              <a:t>انتظارات: آرزوی  انجام کاری در آینده کا</a:t>
            </a:r>
            <a:endParaRPr lang="en-US" sz="4400"/>
          </a:p>
        </p:txBody>
      </p:sp>
    </p:spTree>
  </p:cSld>
  <p:clrMapOvr>
    <a:masterClrMapping/>
  </p:clrMapOvr>
  <p:transition spd="med" advClick="0" advTm="120000"/>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r" rtl="1"/>
            <a:r>
              <a:rPr lang="fa-IR" sz="6600"/>
              <a:t>سنجش انتخاب شغل</a:t>
            </a:r>
            <a:endParaRPr lang="en-US" sz="6600"/>
          </a:p>
        </p:txBody>
      </p:sp>
      <p:sp>
        <p:nvSpPr>
          <p:cNvPr id="63491" name="Rectangle 3"/>
          <p:cNvSpPr>
            <a:spLocks noGrp="1" noChangeArrowheads="1"/>
          </p:cNvSpPr>
          <p:nvPr>
            <p:ph type="body" idx="1"/>
          </p:nvPr>
        </p:nvSpPr>
        <p:spPr/>
        <p:txBody>
          <a:bodyPr/>
          <a:lstStyle/>
          <a:p>
            <a:pPr algn="r" rtl="1"/>
            <a:r>
              <a:rPr lang="fa-IR" sz="4400"/>
              <a:t>مصاحبه.</a:t>
            </a:r>
          </a:p>
          <a:p>
            <a:pPr algn="r" rtl="1"/>
            <a:r>
              <a:rPr lang="fa-IR" sz="4400"/>
              <a:t>سئوالات باز.</a:t>
            </a:r>
          </a:p>
          <a:p>
            <a:pPr algn="r" rtl="1"/>
            <a:r>
              <a:rPr lang="fa-IR" sz="4400"/>
              <a:t>پرسشنامه.</a:t>
            </a:r>
            <a:endParaRPr lang="en-US" sz="4400"/>
          </a:p>
        </p:txBody>
      </p:sp>
    </p:spTree>
  </p:cSld>
  <p:clrMapOvr>
    <a:masterClrMapping/>
  </p:clrMapOvr>
  <p:transition spd="med" advClick="0" advTm="120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r" rtl="1"/>
            <a:r>
              <a:rPr lang="fa-IR" sz="6600"/>
              <a:t>تعریف راهنمائی تحصیلی:</a:t>
            </a:r>
            <a:endParaRPr lang="en-US" sz="6600"/>
          </a:p>
        </p:txBody>
      </p:sp>
      <p:sp>
        <p:nvSpPr>
          <p:cNvPr id="105475" name="Rectangle 3"/>
          <p:cNvSpPr>
            <a:spLocks noGrp="1" noChangeArrowheads="1"/>
          </p:cNvSpPr>
          <p:nvPr>
            <p:ph type="body" idx="1"/>
          </p:nvPr>
        </p:nvSpPr>
        <p:spPr/>
        <p:txBody>
          <a:bodyPr/>
          <a:lstStyle/>
          <a:p>
            <a:pPr algn="r" rtl="1"/>
            <a:r>
              <a:rPr lang="fa-IR" sz="4400"/>
              <a:t>راهنمائی تحصیلی جریان یاری دهنده و منظمی است که به دانش آموز در انتخاب مناسب دروس و رشته تحصیلی و آشنایی با قوانین آموزشی و انضباطی مدرسه و مهارتهای تحصیلی کمک می کند تا سازگاری مطلوب را کسب کند.</a:t>
            </a:r>
            <a:endParaRPr lang="en-US" sz="4400"/>
          </a:p>
        </p:txBody>
      </p:sp>
    </p:spTree>
  </p:cSld>
  <p:clrMapOvr>
    <a:masterClrMapping/>
  </p:clrMapOvr>
  <p:transition spd="med" advClick="0" advTm="120000"/>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r" rtl="1"/>
            <a:r>
              <a:rPr lang="fa-IR" sz="6600"/>
              <a:t>ابعاد انتخاب شغل	</a:t>
            </a:r>
            <a:endParaRPr lang="en-US" sz="6600"/>
          </a:p>
        </p:txBody>
      </p:sp>
      <p:sp>
        <p:nvSpPr>
          <p:cNvPr id="64515" name="Rectangle 3"/>
          <p:cNvSpPr>
            <a:spLocks noGrp="1" noChangeArrowheads="1"/>
          </p:cNvSpPr>
          <p:nvPr>
            <p:ph type="body" idx="1"/>
          </p:nvPr>
        </p:nvSpPr>
        <p:spPr/>
        <p:txBody>
          <a:bodyPr/>
          <a:lstStyle/>
          <a:p>
            <a:pPr algn="r" rtl="1"/>
            <a:r>
              <a:rPr lang="fa-IR" sz="4400"/>
              <a:t>شناسائی.</a:t>
            </a:r>
          </a:p>
          <a:p>
            <a:pPr algn="r" rtl="1"/>
            <a:r>
              <a:rPr lang="fa-IR" sz="4400"/>
              <a:t>خویشتن پنداری حرفه ای که دو شکل  دارد مثبت و منفی.</a:t>
            </a:r>
          </a:p>
          <a:p>
            <a:pPr algn="r" rtl="1"/>
            <a:r>
              <a:rPr lang="fa-IR" sz="4400"/>
              <a:t>استقلال.</a:t>
            </a:r>
            <a:endParaRPr lang="en-US" sz="4400"/>
          </a:p>
        </p:txBody>
      </p:sp>
    </p:spTree>
  </p:cSld>
  <p:clrMapOvr>
    <a:masterClrMapping/>
  </p:clrMapOvr>
  <p:transition spd="med" advClick="0" advTm="120000"/>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r" rtl="1"/>
            <a:r>
              <a:rPr lang="fa-IR" sz="6600"/>
              <a:t>مشکلات انتخاب شغل:</a:t>
            </a:r>
            <a:endParaRPr lang="en-US" sz="6600"/>
          </a:p>
        </p:txBody>
      </p:sp>
      <p:sp>
        <p:nvSpPr>
          <p:cNvPr id="65539" name="Rectangle 3"/>
          <p:cNvSpPr>
            <a:spLocks noGrp="1" noChangeArrowheads="1"/>
          </p:cNvSpPr>
          <p:nvPr>
            <p:ph type="body" idx="1"/>
          </p:nvPr>
        </p:nvSpPr>
        <p:spPr/>
        <p:txBody>
          <a:bodyPr/>
          <a:lstStyle/>
          <a:p>
            <a:pPr algn="r" rtl="1"/>
            <a:r>
              <a:rPr lang="fa-IR" sz="4400"/>
              <a:t>تقسیم بندی ویلیامسون مشکلات زائیده وضع روانی فرد می باشد که در روابط اجتماعی انسان ها هم تاثیر می گذارد.</a:t>
            </a:r>
          </a:p>
          <a:p>
            <a:pPr algn="r" rtl="1"/>
            <a:r>
              <a:rPr lang="fa-IR" sz="4400"/>
              <a:t>عدم انتخاب.</a:t>
            </a:r>
          </a:p>
          <a:p>
            <a:pPr algn="r" rtl="1"/>
            <a:r>
              <a:rPr lang="fa-IR" sz="4400"/>
              <a:t>انتخاب مشکوک.</a:t>
            </a:r>
          </a:p>
          <a:p>
            <a:pPr algn="r" rtl="1"/>
            <a:r>
              <a:rPr lang="fa-IR" sz="4400"/>
              <a:t>انتخاب نا معقول.</a:t>
            </a:r>
            <a:endParaRPr lang="en-US" sz="4400"/>
          </a:p>
        </p:txBody>
      </p:sp>
    </p:spTree>
  </p:cSld>
  <p:clrMapOvr>
    <a:masterClrMapping/>
  </p:clrMapOvr>
  <p:transition spd="med" advClick="0" advTm="120000"/>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68313" y="274638"/>
            <a:ext cx="8218487" cy="2146300"/>
          </a:xfrm>
        </p:spPr>
        <p:txBody>
          <a:bodyPr/>
          <a:lstStyle/>
          <a:p>
            <a:pPr algn="r" rtl="1"/>
            <a:r>
              <a:rPr lang="fa-IR" sz="6000"/>
              <a:t>تقسیم بندی بوردین در مشکلات انتخاب شغل:</a:t>
            </a:r>
            <a:endParaRPr lang="en-US" sz="6000"/>
          </a:p>
        </p:txBody>
      </p:sp>
      <p:sp>
        <p:nvSpPr>
          <p:cNvPr id="66563" name="Rectangle 3"/>
          <p:cNvSpPr>
            <a:spLocks noGrp="1" noChangeArrowheads="1"/>
          </p:cNvSpPr>
          <p:nvPr>
            <p:ph type="body" idx="1"/>
          </p:nvPr>
        </p:nvSpPr>
        <p:spPr>
          <a:xfrm>
            <a:off x="457200" y="2708275"/>
            <a:ext cx="8229600" cy="3422650"/>
          </a:xfrm>
        </p:spPr>
        <p:txBody>
          <a:bodyPr/>
          <a:lstStyle/>
          <a:p>
            <a:pPr algn="r" rtl="1"/>
            <a:r>
              <a:rPr lang="fa-IR" sz="4400"/>
              <a:t>وابستگی</a:t>
            </a:r>
          </a:p>
          <a:p>
            <a:pPr algn="r" rtl="1"/>
            <a:r>
              <a:rPr lang="fa-IR" sz="4400"/>
              <a:t>کمبود اطلاعات</a:t>
            </a:r>
          </a:p>
          <a:p>
            <a:pPr algn="r" rtl="1"/>
            <a:r>
              <a:rPr lang="fa-IR" sz="4400"/>
              <a:t>دلهره</a:t>
            </a:r>
            <a:endParaRPr lang="en-US" sz="4400"/>
          </a:p>
        </p:txBody>
      </p:sp>
    </p:spTree>
  </p:cSld>
  <p:clrMapOvr>
    <a:masterClrMapping/>
  </p:clrMapOvr>
  <p:transition spd="med" advClick="0" advTm="120000"/>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68313" y="274638"/>
            <a:ext cx="8218487" cy="1714500"/>
          </a:xfrm>
        </p:spPr>
        <p:txBody>
          <a:bodyPr/>
          <a:lstStyle/>
          <a:p>
            <a:pPr algn="r" rtl="1"/>
            <a:r>
              <a:rPr lang="fa-IR" sz="6000"/>
              <a:t>تقسیم بندی رابینسون در مشکلات انتخاب شغل:</a:t>
            </a:r>
            <a:endParaRPr lang="en-US" sz="6000"/>
          </a:p>
        </p:txBody>
      </p:sp>
      <p:sp>
        <p:nvSpPr>
          <p:cNvPr id="67587" name="Rectangle 3"/>
          <p:cNvSpPr>
            <a:spLocks noGrp="1" noChangeArrowheads="1"/>
          </p:cNvSpPr>
          <p:nvPr>
            <p:ph type="body" idx="1"/>
          </p:nvPr>
        </p:nvSpPr>
        <p:spPr>
          <a:xfrm>
            <a:off x="457200" y="2205038"/>
            <a:ext cx="8229600" cy="3925887"/>
          </a:xfrm>
        </p:spPr>
        <p:txBody>
          <a:bodyPr/>
          <a:lstStyle/>
          <a:p>
            <a:pPr algn="r" rtl="1"/>
            <a:r>
              <a:rPr lang="fa-IR" sz="4400"/>
              <a:t>مشکلات سازشی</a:t>
            </a:r>
          </a:p>
          <a:p>
            <a:pPr algn="r" rtl="1"/>
            <a:r>
              <a:rPr lang="fa-IR" sz="4400"/>
              <a:t>مشکلات بی مهارتی</a:t>
            </a:r>
          </a:p>
          <a:p>
            <a:pPr algn="r" rtl="1"/>
            <a:r>
              <a:rPr lang="fa-IR" sz="4400"/>
              <a:t>مشکلات بی تصمیمی</a:t>
            </a:r>
            <a:endParaRPr lang="en-US" sz="4400"/>
          </a:p>
        </p:txBody>
      </p:sp>
    </p:spTree>
  </p:cSld>
  <p:clrMapOvr>
    <a:masterClrMapping/>
  </p:clrMapOvr>
  <p:transition spd="med" advClick="0" advTm="120000"/>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algn="ctr" rtl="1"/>
            <a:r>
              <a:rPr lang="fa-IR" sz="6600"/>
              <a:t>فصل هفتم</a:t>
            </a:r>
            <a:endParaRPr lang="en-US" sz="6600"/>
          </a:p>
        </p:txBody>
      </p:sp>
      <p:sp>
        <p:nvSpPr>
          <p:cNvPr id="68612" name="Rectangle 4"/>
          <p:cNvSpPr>
            <a:spLocks noChangeArrowheads="1"/>
          </p:cNvSpPr>
          <p:nvPr/>
        </p:nvSpPr>
        <p:spPr bwMode="auto">
          <a:xfrm flipH="1">
            <a:off x="4479925" y="3078163"/>
            <a:ext cx="184150" cy="3140075"/>
          </a:xfrm>
          <a:prstGeom prst="rect">
            <a:avLst/>
          </a:prstGeom>
          <a:noFill/>
          <a:ln w="9525">
            <a:noFill/>
            <a:miter lim="800000"/>
            <a:headEnd/>
            <a:tailEnd/>
          </a:ln>
          <a:effectLst/>
        </p:spPr>
        <p:txBody>
          <a:bodyPr>
            <a:spAutoFit/>
          </a:bodyPr>
          <a:lstStyle/>
          <a:p>
            <a:r>
              <a:rPr lang="fa-IR"/>
              <a:t>تعریف</a:t>
            </a:r>
            <a:endParaRPr lang="en-US"/>
          </a:p>
        </p:txBody>
      </p:sp>
      <p:sp>
        <p:nvSpPr>
          <p:cNvPr id="68616" name="Rectangle 8"/>
          <p:cNvSpPr>
            <a:spLocks noGrp="1" noChangeArrowheads="1"/>
          </p:cNvSpPr>
          <p:nvPr>
            <p:ph type="body" idx="1"/>
          </p:nvPr>
        </p:nvSpPr>
        <p:spPr/>
        <p:txBody>
          <a:bodyPr/>
          <a:lstStyle/>
          <a:p>
            <a:pPr algn="r" rtl="1"/>
            <a:r>
              <a:rPr lang="fa-IR" sz="4400"/>
              <a:t>اشتغال موفقیت آمیز به کار</a:t>
            </a:r>
            <a:endParaRPr lang="en-US" sz="4400"/>
          </a:p>
        </p:txBody>
      </p:sp>
    </p:spTree>
  </p:cSld>
  <p:clrMapOvr>
    <a:masterClrMapping/>
  </p:clrMapOvr>
  <p:transition spd="med" advClick="0" advTm="120000"/>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idx="4294967295"/>
          </p:nvPr>
        </p:nvSpPr>
        <p:spPr>
          <a:xfrm>
            <a:off x="684213" y="549275"/>
            <a:ext cx="7848600" cy="5903913"/>
          </a:xfrm>
        </p:spPr>
        <p:txBody>
          <a:bodyPr/>
          <a:lstStyle/>
          <a:p>
            <a:pPr algn="r" rtl="1">
              <a:lnSpc>
                <a:spcPct val="90000"/>
              </a:lnSpc>
            </a:pPr>
            <a:r>
              <a:rPr lang="fa-IR" sz="4000"/>
              <a:t>سازش شغلی که شامل خصیصه عامل رولن پویایی ونظریه رشدی می شود.</a:t>
            </a:r>
          </a:p>
          <a:p>
            <a:pPr algn="r" rtl="1">
              <a:lnSpc>
                <a:spcPct val="90000"/>
              </a:lnSpc>
            </a:pPr>
            <a:r>
              <a:rPr lang="fa-IR" sz="4000"/>
              <a:t>انگیزش شغلی که نظریه محرک </a:t>
            </a:r>
            <a:r>
              <a:rPr lang="ar-SA" sz="4000"/>
              <a:t>–</a:t>
            </a:r>
            <a:r>
              <a:rPr lang="fa-IR" sz="4000"/>
              <a:t> پاسخ، میزان سازگاری و عقلی استدلالی شامل آن می شود.</a:t>
            </a:r>
          </a:p>
          <a:p>
            <a:pPr algn="r" rtl="1">
              <a:lnSpc>
                <a:spcPct val="90000"/>
              </a:lnSpc>
            </a:pPr>
            <a:r>
              <a:rPr lang="fa-IR" sz="4000"/>
              <a:t>موفقیت شغلی سه حالت تعریف غیر روانی وتعریف روانی وتعریف عمومی است.</a:t>
            </a:r>
          </a:p>
          <a:p>
            <a:pPr algn="r" rtl="1">
              <a:lnSpc>
                <a:spcPct val="90000"/>
              </a:lnSpc>
            </a:pPr>
            <a:r>
              <a:rPr lang="fa-IR" sz="4000"/>
              <a:t>رضایت شغلی یکی از عوامل بسیار مهم در موفقیت شغلی است.</a:t>
            </a:r>
            <a:endParaRPr lang="en-US" sz="4000"/>
          </a:p>
        </p:txBody>
      </p:sp>
    </p:spTree>
  </p:cSld>
  <p:clrMapOvr>
    <a:masterClrMapping/>
  </p:clrMapOvr>
  <p:transition spd="med" advClick="0" advTm="120000"/>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gn="r" rtl="1"/>
            <a:r>
              <a:rPr lang="fa-IR" sz="6600"/>
              <a:t>نظریه های رضایت شغلی::</a:t>
            </a:r>
            <a:endParaRPr lang="en-US" sz="6600"/>
          </a:p>
        </p:txBody>
      </p:sp>
      <p:sp>
        <p:nvSpPr>
          <p:cNvPr id="70659" name="Rectangle 3"/>
          <p:cNvSpPr>
            <a:spLocks noGrp="1" noChangeArrowheads="1"/>
          </p:cNvSpPr>
          <p:nvPr>
            <p:ph type="body" idx="1"/>
          </p:nvPr>
        </p:nvSpPr>
        <p:spPr/>
        <p:txBody>
          <a:bodyPr/>
          <a:lstStyle/>
          <a:p>
            <a:pPr algn="r" rtl="1"/>
            <a:r>
              <a:rPr lang="fa-IR" sz="4400"/>
              <a:t>بروفی نظریه های رضایت شغلی را بدین شرح تقسیم بندی می کنند:</a:t>
            </a:r>
          </a:p>
          <a:p>
            <a:pPr algn="r" rtl="1"/>
            <a:r>
              <a:rPr lang="fa-IR" sz="4400"/>
              <a:t>نظریه نیازها</a:t>
            </a:r>
          </a:p>
          <a:p>
            <a:pPr algn="r" rtl="1"/>
            <a:r>
              <a:rPr lang="fa-IR" sz="4400"/>
              <a:t>نظریه انتظارات</a:t>
            </a:r>
          </a:p>
          <a:p>
            <a:pPr algn="r" rtl="1"/>
            <a:r>
              <a:rPr lang="fa-IR" sz="4400"/>
              <a:t>نظریه نقش</a:t>
            </a:r>
            <a:endParaRPr lang="en-US" sz="4400"/>
          </a:p>
        </p:txBody>
      </p:sp>
    </p:spTree>
  </p:cSld>
  <p:clrMapOvr>
    <a:masterClrMapping/>
  </p:clrMapOvr>
  <p:transition spd="med" advClick="0" advTm="120000"/>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r" rtl="1"/>
            <a:r>
              <a:rPr lang="fa-IR" sz="5400"/>
              <a:t>مسائل حل شده در رضایت شغلی:</a:t>
            </a:r>
            <a:endParaRPr lang="en-US" sz="5400"/>
          </a:p>
        </p:txBody>
      </p:sp>
      <p:sp>
        <p:nvSpPr>
          <p:cNvPr id="71683" name="Rectangle 3"/>
          <p:cNvSpPr>
            <a:spLocks noGrp="1" noChangeArrowheads="1"/>
          </p:cNvSpPr>
          <p:nvPr>
            <p:ph type="body" idx="1"/>
          </p:nvPr>
        </p:nvSpPr>
        <p:spPr/>
        <p:txBody>
          <a:bodyPr/>
          <a:lstStyle/>
          <a:p>
            <a:pPr algn="r" rtl="1"/>
            <a:r>
              <a:rPr lang="fa-IR" sz="4400"/>
              <a:t>بنظر کراتیز این سوالها در زمینه رضایت شغلی بلا جواب مانده است.</a:t>
            </a:r>
          </a:p>
          <a:p>
            <a:pPr algn="r" rtl="1"/>
            <a:r>
              <a:rPr lang="fa-IR" sz="4400"/>
              <a:t>آیا بین رضایت کلی در زندگی با رضایت شغلی ارتباطی وجود دارد؟</a:t>
            </a:r>
          </a:p>
          <a:p>
            <a:pPr algn="r" rtl="1"/>
            <a:r>
              <a:rPr lang="fa-IR" sz="4400"/>
              <a:t>آیا می توان برای رضایت شغلی حداکثری قائل شد؟</a:t>
            </a:r>
          </a:p>
          <a:p>
            <a:pPr algn="r" rtl="1">
              <a:buFont typeface="Wingdings" pitchFamily="2" charset="2"/>
              <a:buNone/>
            </a:pPr>
            <a:endParaRPr lang="en-US" sz="4400"/>
          </a:p>
        </p:txBody>
      </p:sp>
    </p:spTree>
  </p:cSld>
  <p:clrMapOvr>
    <a:masterClrMapping/>
  </p:clrMapOvr>
  <p:transition spd="med" advClick="0" advTm="120000"/>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4294967295"/>
          </p:nvPr>
        </p:nvSpPr>
        <p:spPr>
          <a:xfrm>
            <a:off x="323850" y="1600200"/>
            <a:ext cx="7905750" cy="4530725"/>
          </a:xfrm>
        </p:spPr>
        <p:txBody>
          <a:bodyPr/>
          <a:lstStyle/>
          <a:p>
            <a:pPr algn="r" rtl="1"/>
            <a:r>
              <a:rPr lang="fa-IR" sz="4400"/>
              <a:t>آیا رضایت شغلی از روزی تا روز دیگر در حال تغییر و تحول است؟</a:t>
            </a:r>
          </a:p>
          <a:p>
            <a:pPr algn="r" rtl="1"/>
            <a:r>
              <a:rPr lang="fa-IR" sz="4400"/>
              <a:t>آیا رضایت شغلی آگاهانه انجام می گیرد یا نا آگاهانه؟</a:t>
            </a:r>
          </a:p>
          <a:p>
            <a:pPr algn="r" rtl="1">
              <a:buFont typeface="Wingdings" pitchFamily="2" charset="2"/>
              <a:buNone/>
            </a:pPr>
            <a:endParaRPr lang="en-US" sz="4400"/>
          </a:p>
        </p:txBody>
      </p:sp>
    </p:spTree>
  </p:cSld>
  <p:clrMapOvr>
    <a:masterClrMapping/>
  </p:clrMapOvr>
  <p:transition spd="med" advClick="0" advTm="120000"/>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algn="r" rtl="1"/>
            <a:r>
              <a:rPr lang="fa-IR" sz="6600"/>
              <a:t>سنجش رضایت شغلی:</a:t>
            </a:r>
            <a:endParaRPr lang="en-US" sz="6600"/>
          </a:p>
        </p:txBody>
      </p:sp>
      <p:sp>
        <p:nvSpPr>
          <p:cNvPr id="73731" name="Rectangle 3"/>
          <p:cNvSpPr>
            <a:spLocks noGrp="1" noChangeArrowheads="1"/>
          </p:cNvSpPr>
          <p:nvPr>
            <p:ph type="body" idx="1"/>
          </p:nvPr>
        </p:nvSpPr>
        <p:spPr>
          <a:xfrm>
            <a:off x="457200" y="1268413"/>
            <a:ext cx="8229600" cy="4862512"/>
          </a:xfrm>
        </p:spPr>
        <p:txBody>
          <a:bodyPr/>
          <a:lstStyle/>
          <a:p>
            <a:pPr algn="r" rtl="1">
              <a:lnSpc>
                <a:spcPct val="80000"/>
              </a:lnSpc>
            </a:pPr>
            <a:r>
              <a:rPr lang="fa-IR" sz="4400"/>
              <a:t>به نظربری فیلد وروت هر پرسشنامه باید دارای خصوصیات زیر باشد:</a:t>
            </a:r>
          </a:p>
          <a:p>
            <a:pPr algn="r" rtl="1">
              <a:lnSpc>
                <a:spcPct val="80000"/>
              </a:lnSpc>
            </a:pPr>
            <a:r>
              <a:rPr lang="fa-IR" sz="4400"/>
              <a:t>از دیدگاه مشخص اندازه گیری کند.</a:t>
            </a:r>
          </a:p>
          <a:p>
            <a:pPr algn="r" rtl="1">
              <a:lnSpc>
                <a:spcPct val="80000"/>
              </a:lnSpc>
            </a:pPr>
            <a:r>
              <a:rPr lang="fa-IR" sz="4400"/>
              <a:t>سوالات واضح و روشن باشد.</a:t>
            </a:r>
          </a:p>
          <a:p>
            <a:pPr algn="r" rtl="1">
              <a:lnSpc>
                <a:spcPct val="80000"/>
              </a:lnSpc>
            </a:pPr>
            <a:r>
              <a:rPr lang="fa-IR" sz="4400"/>
              <a:t>بین آزمون شونده و اجرا کننده همکاری لازم باشد.</a:t>
            </a:r>
          </a:p>
          <a:p>
            <a:pPr algn="r" rtl="1">
              <a:lnSpc>
                <a:spcPct val="80000"/>
              </a:lnSpc>
            </a:pPr>
            <a:r>
              <a:rPr lang="fa-IR" sz="4400"/>
              <a:t>پرسشنامه متغییر باشد.</a:t>
            </a:r>
          </a:p>
          <a:p>
            <a:pPr algn="r" rtl="1">
              <a:lnSpc>
                <a:spcPct val="80000"/>
              </a:lnSpc>
            </a:pPr>
            <a:r>
              <a:rPr lang="fa-IR" sz="4400"/>
              <a:t>پرسشنامه به آسانی نمره گذاری و تقسیم شود.</a:t>
            </a:r>
            <a:endParaRPr lang="en-US" sz="4400"/>
          </a:p>
        </p:txBody>
      </p:sp>
    </p:spTree>
  </p:cSld>
  <p:clrMapOvr>
    <a:masterClrMapping/>
  </p:clrMapOvr>
  <p:transition spd="med" advClick="0" advTm="120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body" idx="4294967295"/>
          </p:nvPr>
        </p:nvSpPr>
        <p:spPr>
          <a:xfrm>
            <a:off x="611188" y="1196975"/>
            <a:ext cx="8229600" cy="4602163"/>
          </a:xfrm>
        </p:spPr>
        <p:txBody>
          <a:bodyPr/>
          <a:lstStyle/>
          <a:p>
            <a:pPr algn="r" rtl="1"/>
            <a:r>
              <a:rPr lang="fa-IR" sz="4400"/>
              <a:t>وجود راهنمائی تحصیلی در تمام مقاطع تحصیلی یک ضرورت است. </a:t>
            </a:r>
          </a:p>
          <a:p>
            <a:pPr algn="r" rtl="1"/>
            <a:r>
              <a:rPr lang="fa-IR" sz="4400"/>
              <a:t>زمانی راهنمائی تحصیلی موفق خواهد بود که از همکاری کارکنان مدرسه و موسسات و نهادهای اجتماعی بهره گیری شود.</a:t>
            </a:r>
            <a:endParaRPr lang="en-US" sz="4400"/>
          </a:p>
        </p:txBody>
      </p:sp>
    </p:spTree>
  </p:cSld>
  <p:clrMapOvr>
    <a:masterClrMapping/>
  </p:clrMapOvr>
  <p:transition spd="med" advClick="0" advTm="120000"/>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68313" y="274638"/>
            <a:ext cx="8218487" cy="1570037"/>
          </a:xfrm>
        </p:spPr>
        <p:txBody>
          <a:bodyPr/>
          <a:lstStyle/>
          <a:p>
            <a:pPr algn="r" rtl="1"/>
            <a:r>
              <a:rPr lang="fa-IR" sz="6000"/>
              <a:t> ارتباط رضایت شغلی با سایر عوامل از نظر روم:</a:t>
            </a:r>
            <a:endParaRPr lang="en-US" sz="6000"/>
          </a:p>
        </p:txBody>
      </p:sp>
      <p:sp>
        <p:nvSpPr>
          <p:cNvPr id="74755" name="Rectangle 3"/>
          <p:cNvSpPr>
            <a:spLocks noGrp="1" noChangeArrowheads="1"/>
          </p:cNvSpPr>
          <p:nvPr>
            <p:ph type="body" idx="1"/>
          </p:nvPr>
        </p:nvSpPr>
        <p:spPr>
          <a:xfrm>
            <a:off x="457200" y="2060575"/>
            <a:ext cx="8229600" cy="4070350"/>
          </a:xfrm>
        </p:spPr>
        <p:txBody>
          <a:bodyPr/>
          <a:lstStyle/>
          <a:p>
            <a:pPr algn="r" rtl="1"/>
            <a:r>
              <a:rPr lang="fa-IR" sz="4400"/>
              <a:t>بین رضایت شغلی و استعفا و غیبت و میزان تصادف و سوانح رابطه منفی وجود دارد.</a:t>
            </a:r>
          </a:p>
          <a:p>
            <a:pPr algn="r" rtl="1"/>
            <a:r>
              <a:rPr lang="fa-IR" sz="4400"/>
              <a:t>بین رضایت شغلی و میزان کارائی رابطه مثبت وجود دارد.</a:t>
            </a:r>
            <a:endParaRPr lang="en-US" sz="4400"/>
          </a:p>
        </p:txBody>
      </p:sp>
    </p:spTree>
  </p:cSld>
  <p:clrMapOvr>
    <a:masterClrMapping/>
  </p:clrMapOvr>
  <p:transition spd="med" advClick="0" advTm="120000"/>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pPr algn="r" rtl="1"/>
            <a:r>
              <a:rPr lang="fa-IR" sz="6600"/>
              <a:t>          فصل هشتم</a:t>
            </a:r>
            <a:endParaRPr lang="en-US" sz="6600"/>
          </a:p>
        </p:txBody>
      </p:sp>
      <p:sp>
        <p:nvSpPr>
          <p:cNvPr id="240643" name="Rectangle 3"/>
          <p:cNvSpPr>
            <a:spLocks noGrp="1" noChangeArrowheads="1"/>
          </p:cNvSpPr>
          <p:nvPr>
            <p:ph type="body" idx="1"/>
          </p:nvPr>
        </p:nvSpPr>
        <p:spPr>
          <a:xfrm>
            <a:off x="0" y="1341438"/>
            <a:ext cx="8805863" cy="4530725"/>
          </a:xfrm>
        </p:spPr>
        <p:txBody>
          <a:bodyPr/>
          <a:lstStyle/>
          <a:p>
            <a:pPr algn="r" rtl="1"/>
            <a:r>
              <a:rPr lang="fa-IR" sz="4400"/>
              <a:t>نظریه:نظریه اطلاعات را نظام می بخشد. از پیچیدکی ها و نکات مبهم می کاهد.</a:t>
            </a:r>
            <a:endParaRPr lang="en-US" sz="4400"/>
          </a:p>
        </p:txBody>
      </p:sp>
    </p:spTree>
  </p:cSld>
  <p:clrMapOvr>
    <a:masterClrMapping/>
  </p:clrMapOvr>
  <p:transition spd="med" advClick="0" advTm="120000"/>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pPr algn="r" rtl="1"/>
            <a:r>
              <a:rPr lang="fa-IR" sz="6600"/>
              <a:t>تقسیم بندی کرایتز:</a:t>
            </a:r>
            <a:endParaRPr lang="en-US" sz="6600"/>
          </a:p>
        </p:txBody>
      </p:sp>
      <p:sp>
        <p:nvSpPr>
          <p:cNvPr id="241667" name="Rectangle 3"/>
          <p:cNvSpPr>
            <a:spLocks noGrp="1" noChangeArrowheads="1"/>
          </p:cNvSpPr>
          <p:nvPr>
            <p:ph type="body" idx="1"/>
          </p:nvPr>
        </p:nvSpPr>
        <p:spPr/>
        <p:txBody>
          <a:bodyPr/>
          <a:lstStyle/>
          <a:p>
            <a:pPr algn="r" rtl="1"/>
            <a:r>
              <a:rPr lang="fa-IR" sz="4400"/>
              <a:t>نظریه های غیر روانی انتخاب شغل و حرفه.</a:t>
            </a:r>
          </a:p>
          <a:p>
            <a:pPr algn="r" rtl="1"/>
            <a:r>
              <a:rPr lang="fa-IR" sz="4400"/>
              <a:t>نظریه های روانی انتخاب شغل و حرفه.</a:t>
            </a:r>
          </a:p>
          <a:p>
            <a:pPr algn="r" rtl="1"/>
            <a:r>
              <a:rPr lang="fa-IR" sz="4400"/>
              <a:t>نظریه های عمومی انتخاب شغل وحرفه.</a:t>
            </a:r>
            <a:endParaRPr lang="en-US" sz="4400"/>
          </a:p>
        </p:txBody>
      </p:sp>
    </p:spTree>
  </p:cSld>
  <p:clrMapOvr>
    <a:masterClrMapping/>
  </p:clrMapOvr>
  <p:transition spd="med" advClick="0" advTm="120000"/>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pPr algn="r" rtl="1"/>
            <a:r>
              <a:rPr lang="fa-IR" sz="6600"/>
              <a:t>طبقه بندی اوسیپو:</a:t>
            </a:r>
            <a:endParaRPr lang="en-US" sz="6600"/>
          </a:p>
        </p:txBody>
      </p:sp>
      <p:sp>
        <p:nvSpPr>
          <p:cNvPr id="242691" name="Rectangle 3"/>
          <p:cNvSpPr>
            <a:spLocks noGrp="1" noChangeArrowheads="1"/>
          </p:cNvSpPr>
          <p:nvPr>
            <p:ph type="body" idx="1"/>
          </p:nvPr>
        </p:nvSpPr>
        <p:spPr/>
        <p:txBody>
          <a:bodyPr/>
          <a:lstStyle/>
          <a:p>
            <a:pPr algn="r" rtl="1"/>
            <a:r>
              <a:rPr lang="fa-IR" sz="4400"/>
              <a:t>نظریه های خصیصه-عامل</a:t>
            </a:r>
          </a:p>
          <a:p>
            <a:pPr algn="r" rtl="1"/>
            <a:r>
              <a:rPr lang="fa-IR" sz="4400"/>
              <a:t>نظریه های جامعه شناسی</a:t>
            </a:r>
          </a:p>
          <a:p>
            <a:pPr algn="r" rtl="1"/>
            <a:r>
              <a:rPr lang="fa-IR" sz="4400"/>
              <a:t>نظریه های خویشتن پنداری</a:t>
            </a:r>
          </a:p>
          <a:p>
            <a:pPr algn="r" rtl="1"/>
            <a:r>
              <a:rPr lang="fa-IR" sz="4400"/>
              <a:t>نظریه های شخصیتی</a:t>
            </a:r>
            <a:endParaRPr lang="en-US" sz="4400"/>
          </a:p>
        </p:txBody>
      </p:sp>
    </p:spTree>
  </p:cSld>
  <p:clrMapOvr>
    <a:masterClrMapping/>
  </p:clrMapOvr>
  <p:transition spd="med" advClick="0" advTm="120000"/>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pPr algn="r" rtl="1"/>
            <a:r>
              <a:rPr lang="fa-IR" sz="6600"/>
              <a:t>           فصل نهم</a:t>
            </a:r>
            <a:endParaRPr lang="en-US" sz="6600"/>
          </a:p>
        </p:txBody>
      </p:sp>
      <p:sp>
        <p:nvSpPr>
          <p:cNvPr id="243715" name="Rectangle 3"/>
          <p:cNvSpPr>
            <a:spLocks noGrp="1" noChangeArrowheads="1"/>
          </p:cNvSpPr>
          <p:nvPr>
            <p:ph type="body" idx="1"/>
          </p:nvPr>
        </p:nvSpPr>
        <p:spPr/>
        <p:txBody>
          <a:bodyPr/>
          <a:lstStyle/>
          <a:p>
            <a:pPr algn="r" rtl="1"/>
            <a:r>
              <a:rPr lang="fa-IR" sz="4400"/>
              <a:t>نظریه های گینزبرگ:انتخاب شغل فرایندی است که در طی دوره معینی انجام میپذیرد و در این دوره فرد بین انتظارات و امکانات وخصوصیات فردی سازش و  توافق بوجود می آورد. این دوره قابل بازگشت نیست. </a:t>
            </a:r>
            <a:endParaRPr lang="en-US" sz="4400"/>
          </a:p>
        </p:txBody>
      </p:sp>
    </p:spTree>
  </p:cSld>
  <p:clrMapOvr>
    <a:masterClrMapping/>
  </p:clrMapOvr>
  <p:transition spd="med" advClick="0" advTm="120000"/>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4294967295"/>
          </p:nvPr>
        </p:nvSpPr>
        <p:spPr>
          <a:xfrm>
            <a:off x="0" y="1600200"/>
            <a:ext cx="8229600" cy="4530725"/>
          </a:xfrm>
        </p:spPr>
        <p:txBody>
          <a:bodyPr/>
          <a:lstStyle/>
          <a:p>
            <a:pPr algn="r" rtl="1"/>
            <a:r>
              <a:rPr lang="fa-IR" sz="4400"/>
              <a:t>به عقیده گینزبرگ و همکارانش سیر تکاملی انتخاب شغل سه مرحله دارد.</a:t>
            </a:r>
          </a:p>
          <a:p>
            <a:pPr algn="r" rtl="1"/>
            <a:r>
              <a:rPr lang="fa-IR" sz="4400"/>
              <a:t>مرحلۀ رویایی(قبل از سن 11 سالگی)</a:t>
            </a:r>
          </a:p>
          <a:p>
            <a:pPr algn="r" rtl="1"/>
            <a:r>
              <a:rPr lang="fa-IR" sz="4400"/>
              <a:t>مرحلۀ آزمایشی (18-11 سالگی)</a:t>
            </a:r>
          </a:p>
          <a:p>
            <a:pPr algn="r" rtl="1"/>
            <a:r>
              <a:rPr lang="fa-IR" sz="4400"/>
              <a:t>مرحلۀ واقع بینی(18-24 سالگی)</a:t>
            </a:r>
            <a:endParaRPr lang="en-US" sz="4400"/>
          </a:p>
        </p:txBody>
      </p:sp>
    </p:spTree>
  </p:cSld>
  <p:clrMapOvr>
    <a:masterClrMapping/>
  </p:clrMapOvr>
  <p:transition spd="med" advClick="0" advTm="120000"/>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pPr algn="r" rtl="1"/>
            <a:r>
              <a:rPr lang="fa-IR" sz="6600"/>
              <a:t>مرحلۀ رویائی:</a:t>
            </a:r>
            <a:endParaRPr lang="en-US" sz="6600"/>
          </a:p>
        </p:txBody>
      </p:sp>
      <p:sp>
        <p:nvSpPr>
          <p:cNvPr id="245763" name="Rectangle 3"/>
          <p:cNvSpPr>
            <a:spLocks noGrp="1" noChangeArrowheads="1"/>
          </p:cNvSpPr>
          <p:nvPr>
            <p:ph type="body" idx="1"/>
          </p:nvPr>
        </p:nvSpPr>
        <p:spPr/>
        <p:txBody>
          <a:bodyPr/>
          <a:lstStyle/>
          <a:p>
            <a:pPr algn="r" rtl="1">
              <a:lnSpc>
                <a:spcPct val="90000"/>
              </a:lnSpc>
            </a:pPr>
            <a:r>
              <a:rPr lang="fa-IR" sz="4400"/>
              <a:t>هرگونه انتخابی متکی بر رویا وخیالبافی می باشد و کودک ضمن بازی هایش به انتخاب مشاغلی می پردازدو نقشهایی را تقلید میکند با افزایش سن توجه به واقعیت بیشتر میشود. یکی از روشهایی که کودک می تواند بر احساس حقارت خود غلبه کند همانندسازی با بزرگسالان است.</a:t>
            </a:r>
            <a:endParaRPr lang="en-US" sz="4400"/>
          </a:p>
        </p:txBody>
      </p:sp>
    </p:spTree>
  </p:cSld>
  <p:clrMapOvr>
    <a:masterClrMapping/>
  </p:clrMapOvr>
  <p:transition spd="med" advClick="0" advTm="120000"/>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pPr algn="r" rtl="1"/>
            <a:r>
              <a:rPr lang="fa-IR" sz="6600"/>
              <a:t>مرحلۀ آزمایشی:</a:t>
            </a:r>
            <a:endParaRPr lang="en-US" sz="6600"/>
          </a:p>
        </p:txBody>
      </p:sp>
      <p:sp>
        <p:nvSpPr>
          <p:cNvPr id="246787" name="Rectangle 3"/>
          <p:cNvSpPr>
            <a:spLocks noGrp="1" noChangeArrowheads="1"/>
          </p:cNvSpPr>
          <p:nvPr>
            <p:ph type="body" idx="1"/>
          </p:nvPr>
        </p:nvSpPr>
        <p:spPr/>
        <p:txBody>
          <a:bodyPr/>
          <a:lstStyle/>
          <a:p>
            <a:pPr algn="r" rtl="1">
              <a:lnSpc>
                <a:spcPct val="80000"/>
              </a:lnSpc>
            </a:pPr>
            <a:r>
              <a:rPr lang="fa-IR" sz="4000"/>
              <a:t> در این مرحلۀ نوجوانان به خود کاوی میپردازند وبه دنبال مشاغلی می روند که در آینده بدانها اشتغال خواهند ورزید. این دوره به چهار دوره تقسیم میشود:</a:t>
            </a:r>
          </a:p>
          <a:p>
            <a:pPr algn="r" rtl="1">
              <a:lnSpc>
                <a:spcPct val="80000"/>
              </a:lnSpc>
            </a:pPr>
            <a:r>
              <a:rPr lang="fa-IR" sz="4000"/>
              <a:t>رغبت</a:t>
            </a:r>
          </a:p>
          <a:p>
            <a:pPr algn="r" rtl="1">
              <a:lnSpc>
                <a:spcPct val="80000"/>
              </a:lnSpc>
            </a:pPr>
            <a:r>
              <a:rPr lang="fa-IR" sz="4000"/>
              <a:t>صلاحیت</a:t>
            </a:r>
          </a:p>
          <a:p>
            <a:pPr algn="r" rtl="1">
              <a:lnSpc>
                <a:spcPct val="80000"/>
              </a:lnSpc>
            </a:pPr>
            <a:r>
              <a:rPr lang="fa-IR" sz="4000"/>
              <a:t>ارزش</a:t>
            </a:r>
          </a:p>
          <a:p>
            <a:pPr algn="r" rtl="1">
              <a:lnSpc>
                <a:spcPct val="80000"/>
              </a:lnSpc>
            </a:pPr>
            <a:r>
              <a:rPr lang="fa-IR" sz="4000"/>
              <a:t>انتقال </a:t>
            </a:r>
            <a:endParaRPr lang="en-US" sz="4000"/>
          </a:p>
        </p:txBody>
      </p:sp>
    </p:spTree>
  </p:cSld>
  <p:clrMapOvr>
    <a:masterClrMapping/>
  </p:clrMapOvr>
  <p:transition spd="med" advClick="0" advTm="120000"/>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pPr algn="r" rtl="1"/>
            <a:r>
              <a:rPr lang="fa-IR" sz="6600"/>
              <a:t>مرحلۀ واقع بینی:</a:t>
            </a:r>
            <a:endParaRPr lang="en-US" sz="6600"/>
          </a:p>
        </p:txBody>
      </p:sp>
      <p:sp>
        <p:nvSpPr>
          <p:cNvPr id="247811" name="Rectangle 3"/>
          <p:cNvSpPr>
            <a:spLocks noGrp="1" noChangeArrowheads="1"/>
          </p:cNvSpPr>
          <p:nvPr>
            <p:ph type="body" idx="1"/>
          </p:nvPr>
        </p:nvSpPr>
        <p:spPr/>
        <p:txBody>
          <a:bodyPr/>
          <a:lstStyle/>
          <a:p>
            <a:pPr algn="r" rtl="1">
              <a:lnSpc>
                <a:spcPct val="80000"/>
              </a:lnSpc>
            </a:pPr>
            <a:r>
              <a:rPr lang="fa-IR" sz="4000"/>
              <a:t>فرد به شدت تحت تأثیر تعلیم وتربیت ودوره های آموزش شغلی وحرفه اییقرار می گیرد. در این مرحله عوامل جسمانی وزیستی دخالت چندانی ندارند. این دوره به چندین دوره تقسیم میشوند.</a:t>
            </a:r>
          </a:p>
          <a:p>
            <a:pPr algn="r" rtl="1">
              <a:lnSpc>
                <a:spcPct val="80000"/>
              </a:lnSpc>
            </a:pPr>
            <a:r>
              <a:rPr lang="fa-IR" sz="4000"/>
              <a:t>مکاشفه</a:t>
            </a:r>
          </a:p>
          <a:p>
            <a:pPr algn="r" rtl="1">
              <a:lnSpc>
                <a:spcPct val="80000"/>
              </a:lnSpc>
            </a:pPr>
            <a:r>
              <a:rPr lang="fa-IR" sz="4000"/>
              <a:t>تبلور</a:t>
            </a:r>
          </a:p>
          <a:p>
            <a:pPr algn="r" rtl="1">
              <a:lnSpc>
                <a:spcPct val="80000"/>
              </a:lnSpc>
            </a:pPr>
            <a:r>
              <a:rPr lang="fa-IR" sz="4000"/>
              <a:t>تعیین</a:t>
            </a:r>
            <a:endParaRPr lang="en-US" sz="4000"/>
          </a:p>
        </p:txBody>
      </p:sp>
    </p:spTree>
  </p:cSld>
  <p:clrMapOvr>
    <a:masterClrMapping/>
  </p:clrMapOvr>
  <p:transition spd="med" advClick="0" advTm="120000"/>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type="body" idx="4294967295"/>
          </p:nvPr>
        </p:nvSpPr>
        <p:spPr>
          <a:xfrm>
            <a:off x="323850" y="1600200"/>
            <a:ext cx="7905750" cy="4530725"/>
          </a:xfrm>
        </p:spPr>
        <p:txBody>
          <a:bodyPr/>
          <a:lstStyle/>
          <a:p>
            <a:pPr algn="r" rtl="1"/>
            <a:r>
              <a:rPr lang="fa-IR" sz="4400"/>
              <a:t>از نظر دیویس و همکارش:</a:t>
            </a:r>
          </a:p>
          <a:p>
            <a:pPr algn="r" rtl="1"/>
            <a:r>
              <a:rPr lang="fa-IR" sz="4400"/>
              <a:t>هرچه هوشبر بالاتر باشد ترجیهای فرد به انتخاب شغل واقعی نزدیکتر است. نتیجه این بررسی نظریه گنیزبرک را مورد تایید قرار دارد.</a:t>
            </a:r>
            <a:endParaRPr lang="en-US" sz="4400"/>
          </a:p>
        </p:txBody>
      </p:sp>
    </p:spTree>
  </p:cSld>
  <p:clrMapOvr>
    <a:masterClrMapping/>
  </p:clrMapOvr>
  <p:transition spd="med" advClick="0" advTm="120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idx="4294967295"/>
          </p:nvPr>
        </p:nvSpPr>
        <p:spPr>
          <a:xfrm>
            <a:off x="0" y="0"/>
            <a:ext cx="8172450" cy="3789363"/>
          </a:xfrm>
        </p:spPr>
        <p:txBody>
          <a:bodyPr/>
          <a:lstStyle/>
          <a:p>
            <a:pPr algn="r" rtl="1"/>
            <a:r>
              <a:rPr lang="fa-IR" sz="6000"/>
              <a:t>گفتار اول</a:t>
            </a:r>
            <a:endParaRPr lang="en-US" sz="6000"/>
          </a:p>
        </p:txBody>
      </p:sp>
      <p:sp>
        <p:nvSpPr>
          <p:cNvPr id="89091" name="Rectangle 3"/>
          <p:cNvSpPr>
            <a:spLocks noGrp="1" noChangeArrowheads="1"/>
          </p:cNvSpPr>
          <p:nvPr>
            <p:ph type="body" idx="4294967295"/>
          </p:nvPr>
        </p:nvSpPr>
        <p:spPr>
          <a:xfrm>
            <a:off x="708025" y="2349500"/>
            <a:ext cx="7392988" cy="4508500"/>
          </a:xfrm>
        </p:spPr>
        <p:txBody>
          <a:bodyPr/>
          <a:lstStyle/>
          <a:p>
            <a:pPr algn="r" rtl="1"/>
            <a:r>
              <a:rPr lang="fa-IR" sz="4400"/>
              <a:t>کار، شغل و حرفه</a:t>
            </a:r>
            <a:endParaRPr lang="en-US" sz="4400"/>
          </a:p>
        </p:txBody>
      </p:sp>
    </p:spTree>
  </p:cSld>
  <p:clrMapOvr>
    <a:masterClrMapping/>
  </p:clrMapOvr>
  <p:transition spd="med" advClick="0" advTm="120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algn="r" rtl="1"/>
            <a:r>
              <a:rPr lang="fa-IR" sz="6600"/>
              <a:t>تاریخچه راهنمائی تحصیلی:</a:t>
            </a:r>
            <a:endParaRPr lang="en-US" sz="6600"/>
          </a:p>
        </p:txBody>
      </p:sp>
      <p:sp>
        <p:nvSpPr>
          <p:cNvPr id="107523" name="Rectangle 3"/>
          <p:cNvSpPr>
            <a:spLocks noGrp="1" noChangeArrowheads="1"/>
          </p:cNvSpPr>
          <p:nvPr>
            <p:ph type="body" idx="1"/>
          </p:nvPr>
        </p:nvSpPr>
        <p:spPr/>
        <p:txBody>
          <a:bodyPr/>
          <a:lstStyle/>
          <a:p>
            <a:pPr algn="r" rtl="1"/>
            <a:r>
              <a:rPr lang="fa-IR" sz="4400"/>
              <a:t>اولین بار در سال 1914 توسط «کلی» و سپس برونر» استفاده شد. هدفش کمک به دانشجویان برای انتخاب رشته تحصیلی و کسب سازگاری بیشتر با محیط بود.</a:t>
            </a:r>
            <a:endParaRPr lang="en-US" sz="4400"/>
          </a:p>
        </p:txBody>
      </p:sp>
    </p:spTree>
  </p:cSld>
  <p:clrMapOvr>
    <a:masterClrMapping/>
  </p:clrMapOvr>
  <p:transition spd="med" advClick="0" advTm="120000"/>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4294967295"/>
          </p:nvPr>
        </p:nvSpPr>
        <p:spPr>
          <a:xfrm>
            <a:off x="323850" y="1600200"/>
            <a:ext cx="7905750" cy="4530725"/>
          </a:xfrm>
        </p:spPr>
        <p:txBody>
          <a:bodyPr/>
          <a:lstStyle/>
          <a:p>
            <a:pPr algn="r" rtl="1"/>
            <a:r>
              <a:rPr lang="fa-IR" sz="4400"/>
              <a:t> توکسی :رابطه سن با انتخاب شغل از دیدگاه نظریه گنیزبرگ را تایید نکرده است.</a:t>
            </a:r>
            <a:endParaRPr lang="en-US" sz="4400"/>
          </a:p>
        </p:txBody>
      </p:sp>
    </p:spTree>
  </p:cSld>
  <p:clrMapOvr>
    <a:masterClrMapping/>
  </p:clrMapOvr>
  <p:transition spd="med" advClick="0" advTm="120000"/>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algn="r" rtl="1"/>
            <a:r>
              <a:rPr lang="fa-IR" sz="6600"/>
              <a:t>ارزشیابی نظریه گنیزبرگ:</a:t>
            </a:r>
            <a:endParaRPr lang="en-US" sz="6600"/>
          </a:p>
        </p:txBody>
      </p:sp>
      <p:sp>
        <p:nvSpPr>
          <p:cNvPr id="78851" name="Rectangle 3"/>
          <p:cNvSpPr>
            <a:spLocks noGrp="1" noChangeArrowheads="1"/>
          </p:cNvSpPr>
          <p:nvPr>
            <p:ph type="body" idx="1"/>
          </p:nvPr>
        </p:nvSpPr>
        <p:spPr/>
        <p:txBody>
          <a:bodyPr/>
          <a:lstStyle/>
          <a:p>
            <a:pPr algn="r" rtl="1">
              <a:lnSpc>
                <a:spcPct val="90000"/>
              </a:lnSpc>
            </a:pPr>
            <a:r>
              <a:rPr lang="fa-IR" sz="4400"/>
              <a:t>در این نظریه از تصویر روانشناسی رشد استفاده فراوان شده ولی تعاریف بسیار گنگ است.</a:t>
            </a:r>
          </a:p>
          <a:p>
            <a:pPr algn="r" rtl="1">
              <a:lnSpc>
                <a:spcPct val="90000"/>
              </a:lnSpc>
            </a:pPr>
            <a:r>
              <a:rPr lang="fa-IR" sz="4400"/>
              <a:t>نوجوانان را بررسی کرده و به افراد مسن توجه نکرده.</a:t>
            </a:r>
          </a:p>
          <a:p>
            <a:pPr algn="r" rtl="1">
              <a:lnSpc>
                <a:spcPct val="90000"/>
              </a:lnSpc>
            </a:pPr>
            <a:r>
              <a:rPr lang="fa-IR" sz="4400"/>
              <a:t>تصمیم گیری های تحصیلی بیش از تصمیم گیری شغلی و حرفه ای مورد توجه بوده.</a:t>
            </a:r>
            <a:endParaRPr lang="en-US" sz="4400"/>
          </a:p>
        </p:txBody>
      </p:sp>
    </p:spTree>
  </p:cSld>
  <p:clrMapOvr>
    <a:masterClrMapping/>
  </p:clrMapOvr>
  <p:transition spd="med" advClick="0" advTm="120000"/>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4294967295"/>
          </p:nvPr>
        </p:nvSpPr>
        <p:spPr>
          <a:xfrm>
            <a:off x="395288" y="333375"/>
            <a:ext cx="8280400" cy="6119813"/>
          </a:xfrm>
        </p:spPr>
        <p:txBody>
          <a:bodyPr/>
          <a:lstStyle/>
          <a:p>
            <a:pPr algn="r" rtl="1">
              <a:lnSpc>
                <a:spcPct val="90000"/>
              </a:lnSpc>
            </a:pPr>
            <a:r>
              <a:rPr lang="fa-IR" sz="4400"/>
              <a:t>ترجیح های شغلی و حرفه ای افراد اهمیت فراوان قائل شده بدون آنکه تفاوت بین ترجیح انتخاب و اشتغال مشخص شود.</a:t>
            </a:r>
          </a:p>
          <a:p>
            <a:pPr algn="r" rtl="1">
              <a:lnSpc>
                <a:spcPct val="90000"/>
              </a:lnSpc>
            </a:pPr>
            <a:r>
              <a:rPr lang="fa-IR" sz="4400"/>
              <a:t>فاقد اطلاعات و داده های آماری است.</a:t>
            </a:r>
          </a:p>
          <a:p>
            <a:pPr algn="r" rtl="1">
              <a:lnSpc>
                <a:spcPct val="90000"/>
              </a:lnSpc>
            </a:pPr>
            <a:r>
              <a:rPr lang="fa-IR" sz="4400"/>
              <a:t>هیچگونه آزمونی را برای تعیین خصوصیات فردی توانایی ذهنی قرار نداده است.</a:t>
            </a:r>
          </a:p>
          <a:p>
            <a:pPr algn="r" rtl="1">
              <a:lnSpc>
                <a:spcPct val="90000"/>
              </a:lnSpc>
            </a:pPr>
            <a:r>
              <a:rPr lang="fa-IR" sz="4400"/>
              <a:t>مفهوم برگشت ناپذیری شدیدا مورد انتقاد قرار گرفته است.</a:t>
            </a:r>
            <a:endParaRPr lang="en-US" sz="4400"/>
          </a:p>
        </p:txBody>
      </p:sp>
    </p:spTree>
  </p:cSld>
  <p:clrMapOvr>
    <a:masterClrMapping/>
  </p:clrMapOvr>
  <p:transition spd="med" advClick="0" advTm="120000"/>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algn="r" rtl="1"/>
            <a:r>
              <a:rPr lang="fa-IR" sz="6600"/>
              <a:t>کاربرد نظریه گنیزبرگ</a:t>
            </a:r>
            <a:endParaRPr lang="en-US" sz="6600"/>
          </a:p>
        </p:txBody>
      </p:sp>
      <p:sp>
        <p:nvSpPr>
          <p:cNvPr id="80899" name="Rectangle 3"/>
          <p:cNvSpPr>
            <a:spLocks noGrp="1" noChangeArrowheads="1"/>
          </p:cNvSpPr>
          <p:nvPr>
            <p:ph type="body" idx="1"/>
          </p:nvPr>
        </p:nvSpPr>
        <p:spPr>
          <a:xfrm>
            <a:off x="457200" y="1341438"/>
            <a:ext cx="8229600" cy="4789487"/>
          </a:xfrm>
        </p:spPr>
        <p:txBody>
          <a:bodyPr/>
          <a:lstStyle/>
          <a:p>
            <a:pPr algn="r" rtl="1">
              <a:lnSpc>
                <a:spcPct val="80000"/>
              </a:lnSpc>
            </a:pPr>
            <a:r>
              <a:rPr lang="fa-IR" sz="4400"/>
              <a:t>مشاوران را با جریان انتخاب شغل و حرفه آشنا می سازد.</a:t>
            </a:r>
          </a:p>
          <a:p>
            <a:pPr algn="r" rtl="1">
              <a:lnSpc>
                <a:spcPct val="80000"/>
              </a:lnSpc>
            </a:pPr>
            <a:r>
              <a:rPr lang="fa-IR" sz="4400"/>
              <a:t>نحوه تربیت و پرورش فرد را در هر مرحله تعیین می کند.</a:t>
            </a:r>
          </a:p>
          <a:p>
            <a:pPr algn="r" rtl="1">
              <a:lnSpc>
                <a:spcPct val="80000"/>
              </a:lnSpc>
            </a:pPr>
            <a:r>
              <a:rPr lang="fa-IR" sz="4400"/>
              <a:t>به کودکان در مرحله رویائی و به نوجوانان در مراحل آزمایشی و واقع بینی اطلاعات کافی داده می شود.</a:t>
            </a:r>
          </a:p>
          <a:p>
            <a:pPr algn="r" rtl="1">
              <a:lnSpc>
                <a:spcPct val="80000"/>
              </a:lnSpc>
            </a:pPr>
            <a:r>
              <a:rPr lang="fa-IR" sz="4400"/>
              <a:t>باید با شناسائی عوامل لازم به طریق مناسبی به کمک مراجع بشتابد.</a:t>
            </a:r>
            <a:endParaRPr lang="en-US" sz="4400"/>
          </a:p>
        </p:txBody>
      </p:sp>
    </p:spTree>
  </p:cSld>
  <p:clrMapOvr>
    <a:masterClrMapping/>
  </p:clrMapOvr>
  <p:transition spd="med" advClick="0" advTm="120000"/>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algn="ctr" rtl="1"/>
            <a:r>
              <a:rPr lang="fa-IR" sz="6600"/>
              <a:t>فصل دهم</a:t>
            </a:r>
            <a:endParaRPr lang="en-US" sz="6600"/>
          </a:p>
        </p:txBody>
      </p:sp>
      <p:sp>
        <p:nvSpPr>
          <p:cNvPr id="81923" name="Rectangle 3"/>
          <p:cNvSpPr>
            <a:spLocks noGrp="1" noChangeArrowheads="1"/>
          </p:cNvSpPr>
          <p:nvPr>
            <p:ph type="body" idx="1"/>
          </p:nvPr>
        </p:nvSpPr>
        <p:spPr/>
        <p:txBody>
          <a:bodyPr/>
          <a:lstStyle/>
          <a:p>
            <a:pPr algn="r" rtl="1"/>
            <a:r>
              <a:rPr lang="fa-IR" sz="4400"/>
              <a:t>نظریه سوپر کامل ترین نظریه انتخاب شغل است و به مسیر تکاملی انتخاب شغل و بلوغ شغلی و حرفه ای بیشتر از انتخاب شغل توجه دارد.</a:t>
            </a:r>
            <a:endParaRPr lang="en-US" sz="4400"/>
          </a:p>
        </p:txBody>
      </p:sp>
    </p:spTree>
  </p:cSld>
  <p:clrMapOvr>
    <a:masterClrMapping/>
  </p:clrMapOvr>
  <p:transition spd="med" advClick="0" advTm="120000"/>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4294967295"/>
          </p:nvPr>
        </p:nvSpPr>
        <p:spPr>
          <a:xfrm>
            <a:off x="0" y="1600200"/>
            <a:ext cx="8229600" cy="4530725"/>
          </a:xfrm>
        </p:spPr>
        <p:txBody>
          <a:bodyPr/>
          <a:lstStyle/>
          <a:p>
            <a:pPr algn="r" rtl="1"/>
            <a:r>
              <a:rPr lang="fa-IR" sz="4400"/>
              <a:t>به نظریه سوپر عوامل زیر مستقیما در مسیر تکاملی انتخاب شغل و حرفه دخالت دارند.</a:t>
            </a:r>
          </a:p>
          <a:p>
            <a:pPr algn="r" rtl="1"/>
            <a:r>
              <a:rPr lang="fa-IR" sz="4400"/>
              <a:t>عوامل نقش</a:t>
            </a:r>
          </a:p>
          <a:p>
            <a:pPr algn="r" rtl="1"/>
            <a:r>
              <a:rPr lang="fa-IR" sz="4400"/>
              <a:t>عوامل فردی </a:t>
            </a:r>
          </a:p>
          <a:p>
            <a:pPr algn="r" rtl="1"/>
            <a:r>
              <a:rPr lang="fa-IR" sz="4400"/>
              <a:t>عوامل موقعیتی</a:t>
            </a:r>
          </a:p>
          <a:p>
            <a:pPr algn="r" rtl="1">
              <a:buFont typeface="Wingdings" pitchFamily="2" charset="2"/>
              <a:buNone/>
            </a:pPr>
            <a:endParaRPr lang="en-US" sz="4400"/>
          </a:p>
        </p:txBody>
      </p:sp>
    </p:spTree>
  </p:cSld>
  <p:clrMapOvr>
    <a:masterClrMapping/>
  </p:clrMapOvr>
  <p:transition spd="med" advClick="0" advTm="120000"/>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algn="r" rtl="1"/>
            <a:r>
              <a:rPr lang="fa-IR" sz="6600"/>
              <a:t>خویشتن پنداری</a:t>
            </a:r>
            <a:endParaRPr lang="en-US" sz="6600"/>
          </a:p>
        </p:txBody>
      </p:sp>
      <p:sp>
        <p:nvSpPr>
          <p:cNvPr id="84995" name="Rectangle 3"/>
          <p:cNvSpPr>
            <a:spLocks noGrp="1" noChangeArrowheads="1"/>
          </p:cNvSpPr>
          <p:nvPr>
            <p:ph type="body" idx="1"/>
          </p:nvPr>
        </p:nvSpPr>
        <p:spPr/>
        <p:txBody>
          <a:bodyPr/>
          <a:lstStyle/>
          <a:p>
            <a:pPr algn="r" rtl="1"/>
            <a:r>
              <a:rPr lang="fa-IR" sz="4400"/>
              <a:t>از نظر اوهارا وتیدمن مجموعه تصورات انسان درباره خودش در موقعیتها و زمینه های مختلف.</a:t>
            </a:r>
          </a:p>
          <a:p>
            <a:pPr algn="r" rtl="1"/>
            <a:r>
              <a:rPr lang="fa-IR" sz="4400"/>
              <a:t>از نظر سوپر بر اثر تعامل بین انسان و عوامل محیطی رشد می نماید و تکامل می یابد.</a:t>
            </a:r>
            <a:endParaRPr lang="en-US" sz="4400"/>
          </a:p>
        </p:txBody>
      </p:sp>
    </p:spTree>
  </p:cSld>
  <p:clrMapOvr>
    <a:masterClrMapping/>
  </p:clrMapOvr>
  <p:transition spd="med" advClick="0" advTm="120000"/>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algn="r" rtl="1"/>
            <a:r>
              <a:rPr lang="fa-IR" sz="6600"/>
              <a:t>خویشتن پنداری</a:t>
            </a:r>
            <a:endParaRPr lang="en-US" sz="6600"/>
          </a:p>
        </p:txBody>
      </p:sp>
      <p:sp>
        <p:nvSpPr>
          <p:cNvPr id="86019" name="Rectangle 3"/>
          <p:cNvSpPr>
            <a:spLocks noGrp="1" noChangeArrowheads="1"/>
          </p:cNvSpPr>
          <p:nvPr>
            <p:ph type="body" idx="1"/>
          </p:nvPr>
        </p:nvSpPr>
        <p:spPr/>
        <p:txBody>
          <a:bodyPr/>
          <a:lstStyle/>
          <a:p>
            <a:pPr algn="r" rtl="1"/>
            <a:r>
              <a:rPr lang="fa-IR" sz="4400"/>
              <a:t>به نظر سوپر و همکارانش تمام اعتقادات وتصورات فرد است که به نوعی با انتخاب شغل و حرفه و ارتباط دارد و یا در مسیر تکاملی انتخاب شغل و حرفه اثر می گذارد.</a:t>
            </a:r>
            <a:r>
              <a:rPr lang="fa-IR" sz="4000"/>
              <a:t> </a:t>
            </a:r>
            <a:endParaRPr lang="en-US" sz="4000"/>
          </a:p>
        </p:txBody>
      </p:sp>
    </p:spTree>
  </p:cSld>
  <p:clrMapOvr>
    <a:masterClrMapping/>
  </p:clrMapOvr>
  <p:transition spd="med" advClick="0" advTm="120000"/>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395288" y="274638"/>
            <a:ext cx="8291512" cy="1714500"/>
          </a:xfrm>
        </p:spPr>
        <p:txBody>
          <a:bodyPr/>
          <a:lstStyle/>
          <a:p>
            <a:pPr algn="r" rtl="1"/>
            <a:r>
              <a:rPr lang="fa-IR" sz="6000"/>
              <a:t>خویشتن پنداری شغلی و حرفه ای از نظر فیلد و همکارانش</a:t>
            </a:r>
            <a:endParaRPr lang="en-US" sz="6000"/>
          </a:p>
        </p:txBody>
      </p:sp>
      <p:sp>
        <p:nvSpPr>
          <p:cNvPr id="87043" name="Rectangle 3"/>
          <p:cNvSpPr>
            <a:spLocks noGrp="1" noChangeArrowheads="1"/>
          </p:cNvSpPr>
          <p:nvPr>
            <p:ph type="body" idx="1"/>
          </p:nvPr>
        </p:nvSpPr>
        <p:spPr>
          <a:xfrm>
            <a:off x="457200" y="2205038"/>
            <a:ext cx="8229600" cy="3925887"/>
          </a:xfrm>
        </p:spPr>
        <p:txBody>
          <a:bodyPr/>
          <a:lstStyle/>
          <a:p>
            <a:pPr algn="r" rtl="1"/>
            <a:r>
              <a:rPr lang="fa-IR" sz="4400"/>
              <a:t>معتقدند در بررسی مسیر تکامل انتخاب شغل و حرفه انسان به عواملی نظیر خصوصیات فردی آینده نگری، انتظارات و توقعات و هدفهای زندگی توجه می نماید.</a:t>
            </a:r>
            <a:endParaRPr lang="en-US" sz="4400"/>
          </a:p>
        </p:txBody>
      </p:sp>
    </p:spTree>
  </p:cSld>
  <p:clrMapOvr>
    <a:masterClrMapping/>
  </p:clrMapOvr>
  <p:transition spd="med" advClick="0" advTm="12000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4294967295"/>
          </p:nvPr>
        </p:nvSpPr>
        <p:spPr>
          <a:xfrm>
            <a:off x="611188" y="1628775"/>
            <a:ext cx="8229600" cy="4530725"/>
          </a:xfrm>
        </p:spPr>
        <p:txBody>
          <a:bodyPr/>
          <a:lstStyle/>
          <a:p>
            <a:pPr algn="r" rtl="1"/>
            <a:r>
              <a:rPr lang="fa-IR" sz="4400"/>
              <a:t>در ایران مهر ماه سال 1350 شمسی مدارس راهنمائی تحصیلی کار خود را رسما آغاز کردند و امر راهنمائی تحصیلی دانش آموزان را عهده دار شدند.</a:t>
            </a:r>
            <a:endParaRPr lang="en-US" sz="4400"/>
          </a:p>
        </p:txBody>
      </p:sp>
    </p:spTree>
  </p:cSld>
  <p:clrMapOvr>
    <a:masterClrMapping/>
  </p:clrMapOvr>
  <p:transition spd="med" advClick="0" advTm="120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algn="r" rtl="1"/>
            <a:r>
              <a:rPr lang="fa-IR" sz="6600"/>
              <a:t>تعریف راهنمائی شغلی:</a:t>
            </a:r>
            <a:endParaRPr lang="en-US" sz="6600"/>
          </a:p>
        </p:txBody>
      </p:sp>
      <p:sp>
        <p:nvSpPr>
          <p:cNvPr id="109571" name="Rectangle 3"/>
          <p:cNvSpPr>
            <a:spLocks noGrp="1" noChangeArrowheads="1"/>
          </p:cNvSpPr>
          <p:nvPr>
            <p:ph type="body" idx="1"/>
          </p:nvPr>
        </p:nvSpPr>
        <p:spPr/>
        <p:txBody>
          <a:bodyPr/>
          <a:lstStyle/>
          <a:p>
            <a:pPr algn="r" rtl="1"/>
            <a:r>
              <a:rPr lang="fa-IR" sz="4400"/>
              <a:t>نوع دیگری از راهنمائی است که بدانوسیله به فرد کمک می شود تا بر اساس شناخت استعداد ها و محدودیتها و نیز امکانات شغلی جامعه بتواند شغل مناسبی را انتخاب کند.</a:t>
            </a:r>
            <a:endParaRPr lang="en-US" sz="4400"/>
          </a:p>
        </p:txBody>
      </p:sp>
    </p:spTree>
  </p:cSld>
  <p:clrMapOvr>
    <a:masterClrMapping/>
  </p:clrMapOvr>
  <p:transition spd="med" advClick="0" advTm="120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type="body" idx="4294967295"/>
          </p:nvPr>
        </p:nvSpPr>
        <p:spPr>
          <a:xfrm>
            <a:off x="0" y="981075"/>
            <a:ext cx="8675688" cy="5149850"/>
          </a:xfrm>
        </p:spPr>
        <p:txBody>
          <a:bodyPr/>
          <a:lstStyle/>
          <a:p>
            <a:pPr algn="r" rtl="1">
              <a:lnSpc>
                <a:spcPct val="90000"/>
              </a:lnSpc>
            </a:pPr>
            <a:r>
              <a:rPr lang="fa-IR" sz="4400"/>
              <a:t>بنظر فرانک پارسونز بنیان گذار نهضت راهنمائی شغلی سه مرحله دارد:</a:t>
            </a:r>
          </a:p>
          <a:p>
            <a:pPr algn="r" rtl="1">
              <a:lnSpc>
                <a:spcPct val="90000"/>
              </a:lnSpc>
            </a:pPr>
            <a:r>
              <a:rPr lang="fa-IR" sz="4400"/>
              <a:t>شناخت کامل توانائیها ، رغبت و محدودیتهای فردی.</a:t>
            </a:r>
          </a:p>
          <a:p>
            <a:pPr algn="r" rtl="1">
              <a:lnSpc>
                <a:spcPct val="90000"/>
              </a:lnSpc>
            </a:pPr>
            <a:r>
              <a:rPr lang="fa-IR" sz="4400"/>
              <a:t>شناخت مشاغل متعدد و امکانات شغلی جامعه.</a:t>
            </a:r>
          </a:p>
          <a:p>
            <a:pPr algn="r" rtl="1">
              <a:lnSpc>
                <a:spcPct val="90000"/>
              </a:lnSpc>
            </a:pPr>
            <a:r>
              <a:rPr lang="fa-IR" sz="4400"/>
              <a:t>بر قراری سازش منطقی بین خصوصیات فردی و شرایط شغلی.</a:t>
            </a:r>
            <a:endParaRPr lang="en-US" sz="4400"/>
          </a:p>
        </p:txBody>
      </p:sp>
    </p:spTree>
  </p:cSld>
  <p:clrMapOvr>
    <a:masterClrMapping/>
  </p:clrMapOvr>
  <p:transition spd="med" advClick="0" advTm="120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539750" y="549275"/>
            <a:ext cx="8147050" cy="1366838"/>
          </a:xfrm>
        </p:spPr>
        <p:txBody>
          <a:bodyPr/>
          <a:lstStyle/>
          <a:p>
            <a:pPr algn="r" rtl="1"/>
            <a:r>
              <a:rPr lang="fa-IR" sz="6000"/>
              <a:t>راهنمائی شغلی سه فعالیت مهم را انجام می دهد:</a:t>
            </a:r>
            <a:endParaRPr lang="en-US" sz="6000"/>
          </a:p>
        </p:txBody>
      </p:sp>
      <p:sp>
        <p:nvSpPr>
          <p:cNvPr id="111619" name="Rectangle 3"/>
          <p:cNvSpPr>
            <a:spLocks noGrp="1" noChangeArrowheads="1"/>
          </p:cNvSpPr>
          <p:nvPr>
            <p:ph type="body" idx="1"/>
          </p:nvPr>
        </p:nvSpPr>
        <p:spPr>
          <a:xfrm>
            <a:off x="539750" y="2349500"/>
            <a:ext cx="8229600" cy="4097338"/>
          </a:xfrm>
        </p:spPr>
        <p:txBody>
          <a:bodyPr/>
          <a:lstStyle/>
          <a:p>
            <a:pPr algn="r" rtl="1"/>
            <a:r>
              <a:rPr lang="fa-IR" sz="4400"/>
              <a:t>مراجع را در شناخت و تجزیه و تحلیل و توانایی ها و رغبت ها و خلق و خوی خود از طریق تشویق وی به مطالعه کتاب و بررسی مشاغل یاری می کند.</a:t>
            </a:r>
          </a:p>
          <a:p>
            <a:pPr algn="r" rtl="1">
              <a:buFont typeface="Wingdings" pitchFamily="2" charset="2"/>
              <a:buNone/>
            </a:pPr>
            <a:endParaRPr lang="fa-IR" sz="4400"/>
          </a:p>
          <a:p>
            <a:pPr algn="r" rtl="1">
              <a:buFont typeface="Wingdings" pitchFamily="2" charset="2"/>
              <a:buNone/>
            </a:pPr>
            <a:endParaRPr lang="en-US" sz="4400"/>
          </a:p>
        </p:txBody>
      </p:sp>
    </p:spTree>
  </p:cSld>
  <p:clrMapOvr>
    <a:masterClrMapping/>
  </p:clrMapOvr>
  <p:transition spd="med" advClick="0" advTm="120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9" name="Rectangle 3"/>
          <p:cNvSpPr>
            <a:spLocks noGrp="1" noChangeArrowheads="1"/>
          </p:cNvSpPr>
          <p:nvPr>
            <p:ph type="body" idx="4294967295"/>
          </p:nvPr>
        </p:nvSpPr>
        <p:spPr>
          <a:xfrm>
            <a:off x="468313" y="1557338"/>
            <a:ext cx="8229600" cy="4530725"/>
          </a:xfrm>
        </p:spPr>
        <p:txBody>
          <a:bodyPr/>
          <a:lstStyle/>
          <a:p>
            <a:pPr algn="r" rtl="1"/>
            <a:r>
              <a:rPr lang="fa-IR" sz="4400"/>
              <a:t> مراجع به خصوصيات مشاغل، فرصتهای اشتغال، مقررات استخدامی و فرايند هريك از رشته های شغلی آشنا می شود.</a:t>
            </a:r>
            <a:endParaRPr lang="en-US" sz="4400"/>
          </a:p>
        </p:txBody>
      </p:sp>
    </p:spTree>
  </p:cSld>
  <p:clrMapOvr>
    <a:masterClrMapping/>
  </p:clrMapOvr>
  <p:transition spd="med" advClick="0" advTm="120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type="body" idx="4294967295"/>
          </p:nvPr>
        </p:nvSpPr>
        <p:spPr>
          <a:xfrm>
            <a:off x="611188" y="1600200"/>
            <a:ext cx="7618412" cy="4530725"/>
          </a:xfrm>
        </p:spPr>
        <p:txBody>
          <a:bodyPr/>
          <a:lstStyle/>
          <a:p>
            <a:pPr algn="r" rtl="1"/>
            <a:r>
              <a:rPr lang="fa-IR" sz="4400"/>
              <a:t>مراجع با کمک راهنمای شغلی خصوصیات فردی را با ویژگی های شغلی مقایسه می کند و پس از تعیین رابطه بین آن دو ، به انتخاب شغل مناسبی مبادرت می ورزد.</a:t>
            </a:r>
            <a:endParaRPr lang="en-US" sz="4400"/>
          </a:p>
        </p:txBody>
      </p:sp>
    </p:spTree>
  </p:cSld>
  <p:clrMapOvr>
    <a:masterClrMapping/>
  </p:clrMapOvr>
  <p:transition spd="med" advClick="0" advTm="12000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algn="r" rtl="1"/>
            <a:r>
              <a:rPr lang="fa-IR" sz="6600"/>
              <a:t>ضرورت راهنمائی شغلی:</a:t>
            </a:r>
            <a:endParaRPr lang="en-US" sz="6600"/>
          </a:p>
        </p:txBody>
      </p:sp>
      <p:sp>
        <p:nvSpPr>
          <p:cNvPr id="112643" name="Rectangle 3"/>
          <p:cNvSpPr>
            <a:spLocks noGrp="1" noChangeArrowheads="1"/>
          </p:cNvSpPr>
          <p:nvPr>
            <p:ph type="body" idx="1"/>
          </p:nvPr>
        </p:nvSpPr>
        <p:spPr/>
        <p:txBody>
          <a:bodyPr/>
          <a:lstStyle/>
          <a:p>
            <a:pPr algn="r" rtl="1">
              <a:lnSpc>
                <a:spcPct val="90000"/>
              </a:lnSpc>
            </a:pPr>
            <a:r>
              <a:rPr lang="fa-IR" sz="4400"/>
              <a:t>برای تحول جامعه سنتی به صنعتی وجود افراد متخصص در زمینه گونان یک ضرورت اجتناب ناپذیری است.</a:t>
            </a:r>
          </a:p>
          <a:p>
            <a:pPr algn="r" rtl="1">
              <a:lnSpc>
                <a:spcPct val="90000"/>
              </a:lnSpc>
            </a:pPr>
            <a:r>
              <a:rPr lang="fa-IR" sz="4400"/>
              <a:t>امروزه پیشرفت علم و توسعه تکنولوژی و تنوع و تعدد بیش از حد مشاغل ، انتخاب و تصمیم گیری شغلی را مشکل کرده است.</a:t>
            </a:r>
            <a:endParaRPr lang="en-US" sz="4400"/>
          </a:p>
        </p:txBody>
      </p:sp>
    </p:spTree>
  </p:cSld>
  <p:clrMapOvr>
    <a:masterClrMapping/>
  </p:clrMapOvr>
  <p:transition spd="med" advClick="0" advTm="120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algn="r" rtl="1"/>
            <a:r>
              <a:rPr lang="fa-IR" sz="6600"/>
              <a:t>تاریخچه راهنمائی شغلی:</a:t>
            </a:r>
            <a:endParaRPr lang="en-US" sz="6600"/>
          </a:p>
        </p:txBody>
      </p:sp>
      <p:sp>
        <p:nvSpPr>
          <p:cNvPr id="113667" name="Rectangle 3"/>
          <p:cNvSpPr>
            <a:spLocks noGrp="1" noChangeArrowheads="1"/>
          </p:cNvSpPr>
          <p:nvPr>
            <p:ph type="body" idx="1"/>
          </p:nvPr>
        </p:nvSpPr>
        <p:spPr/>
        <p:txBody>
          <a:bodyPr/>
          <a:lstStyle/>
          <a:p>
            <a:pPr algn="r" rtl="1">
              <a:lnSpc>
                <a:spcPct val="90000"/>
              </a:lnSpc>
            </a:pPr>
            <a:r>
              <a:rPr lang="fa-IR" sz="4400"/>
              <a:t>راهنمائی شغلی ، بطور عام با نظام استاد شاگردی آغاز گردیده است .</a:t>
            </a:r>
          </a:p>
          <a:p>
            <a:pPr algn="r" rtl="1">
              <a:lnSpc>
                <a:spcPct val="90000"/>
              </a:lnSpc>
            </a:pPr>
            <a:r>
              <a:rPr lang="fa-IR" sz="4400"/>
              <a:t>ابو علی سینا معتقد است که برنامه آموزش کودک در مدرسه باید قرآن ، شرعیات ، ورزش و اشعار و زبان را شامل شود.</a:t>
            </a:r>
          </a:p>
          <a:p>
            <a:pPr algn="r" rtl="1">
              <a:lnSpc>
                <a:spcPct val="90000"/>
              </a:lnSpc>
              <a:buFont typeface="Wingdings" pitchFamily="2" charset="2"/>
              <a:buNone/>
            </a:pPr>
            <a:endParaRPr lang="en-US" sz="4400"/>
          </a:p>
        </p:txBody>
      </p:sp>
    </p:spTree>
  </p:cSld>
  <p:clrMapOvr>
    <a:masterClrMapping/>
  </p:clrMapOvr>
  <p:transition spd="med" advClick="0" advTm="12000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type="body" idx="4294967295"/>
          </p:nvPr>
        </p:nvSpPr>
        <p:spPr>
          <a:xfrm>
            <a:off x="323850" y="1600200"/>
            <a:ext cx="8351838" cy="4530725"/>
          </a:xfrm>
        </p:spPr>
        <p:txBody>
          <a:bodyPr/>
          <a:lstStyle/>
          <a:p>
            <a:pPr algn="r" rtl="1"/>
            <a:r>
              <a:rPr lang="fa-IR" sz="4400"/>
              <a:t>کیکاوس بن اسکندر چند باب را در زمینه اشتغال به کارهای مهم و آداب و اوصاف صاحبان مشاغل نگاشته است.</a:t>
            </a:r>
          </a:p>
          <a:p>
            <a:endParaRPr lang="en-US"/>
          </a:p>
        </p:txBody>
      </p:sp>
    </p:spTree>
  </p:cSld>
  <p:clrMapOvr>
    <a:masterClrMapping/>
  </p:clrMapOvr>
  <p:transition spd="med" advClick="0" advTm="120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algn="r" rtl="1"/>
            <a:r>
              <a:rPr lang="fa-IR" sz="6600"/>
              <a:t>تعریف کار:</a:t>
            </a:r>
            <a:endParaRPr lang="en-US" sz="6600"/>
          </a:p>
        </p:txBody>
      </p:sp>
      <p:sp>
        <p:nvSpPr>
          <p:cNvPr id="90115" name="Rectangle 3"/>
          <p:cNvSpPr>
            <a:spLocks noGrp="1" noChangeArrowheads="1"/>
          </p:cNvSpPr>
          <p:nvPr>
            <p:ph type="body" idx="1"/>
          </p:nvPr>
        </p:nvSpPr>
        <p:spPr/>
        <p:txBody>
          <a:bodyPr/>
          <a:lstStyle/>
          <a:p>
            <a:pPr algn="r" rtl="1"/>
            <a:r>
              <a:rPr lang="fa-IR" sz="4400"/>
              <a:t>از نظر راهنمائی شغلی کار فعالیتی نسبتا دائمی است که به تولید کالا یا خدمات می انجامد و برای آن دستمزدی در نظر گرفته می شود.</a:t>
            </a:r>
            <a:endParaRPr lang="en-US" sz="4400"/>
          </a:p>
        </p:txBody>
      </p:sp>
    </p:spTree>
  </p:cSld>
  <p:clrMapOvr>
    <a:masterClrMapping/>
  </p:clrMapOvr>
  <p:transition spd="med" advClick="0" advTm="12000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body" idx="4294967295"/>
          </p:nvPr>
        </p:nvSpPr>
        <p:spPr>
          <a:xfrm>
            <a:off x="468313" y="1600200"/>
            <a:ext cx="7761287" cy="4530725"/>
          </a:xfrm>
        </p:spPr>
        <p:txBody>
          <a:bodyPr/>
          <a:lstStyle/>
          <a:p>
            <a:pPr algn="r" rtl="1"/>
            <a:r>
              <a:rPr lang="fa-IR" sz="4400"/>
              <a:t>بنظر خواجه نصیر الدین طوسی معلم باید طبیعت کودک را بشناسد و استعداد او را کشف کند.</a:t>
            </a:r>
            <a:endParaRPr lang="en-US" sz="4400"/>
          </a:p>
        </p:txBody>
      </p:sp>
    </p:spTree>
  </p:cSld>
  <p:clrMapOvr>
    <a:masterClrMapping/>
  </p:clrMapOvr>
  <p:transition spd="med" advClick="0" advTm="12000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4294967295"/>
          </p:nvPr>
        </p:nvSpPr>
        <p:spPr>
          <a:xfrm>
            <a:off x="0" y="1600200"/>
            <a:ext cx="8229600" cy="4530725"/>
          </a:xfrm>
        </p:spPr>
        <p:txBody>
          <a:bodyPr/>
          <a:lstStyle/>
          <a:p>
            <a:pPr algn="r" rtl="1"/>
            <a:r>
              <a:rPr lang="fa-IR" sz="4400"/>
              <a:t>در ایران اولین مدرسه دولتی در سال 1268 شمسی به همت امیرکبیر بوجود آمد.</a:t>
            </a:r>
          </a:p>
          <a:p>
            <a:pPr algn="r" rtl="1"/>
            <a:r>
              <a:rPr lang="fa-IR" sz="4400"/>
              <a:t>در سال 1313 شمسی دانشگاه تهران شروع به کار کرد.</a:t>
            </a:r>
          </a:p>
          <a:p>
            <a:pPr algn="r" rtl="1">
              <a:buFont typeface="Wingdings" pitchFamily="2" charset="2"/>
              <a:buNone/>
            </a:pPr>
            <a:endParaRPr lang="en-US" sz="4400"/>
          </a:p>
        </p:txBody>
      </p:sp>
    </p:spTree>
  </p:cSld>
  <p:clrMapOvr>
    <a:masterClrMapping/>
  </p:clrMapOvr>
  <p:transition spd="med" advClick="0" advTm="12000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Rectangle 3"/>
          <p:cNvSpPr>
            <a:spLocks noGrp="1" noChangeArrowheads="1"/>
          </p:cNvSpPr>
          <p:nvPr>
            <p:ph type="body" idx="4294967295"/>
          </p:nvPr>
        </p:nvSpPr>
        <p:spPr>
          <a:xfrm>
            <a:off x="468313" y="1557338"/>
            <a:ext cx="8229600" cy="4530725"/>
          </a:xfrm>
        </p:spPr>
        <p:txBody>
          <a:bodyPr/>
          <a:lstStyle/>
          <a:p>
            <a:pPr algn="r" rtl="1"/>
            <a:r>
              <a:rPr lang="fa-IR" sz="4400"/>
              <a:t>گروهی از متخصصان تحت رهبری رابرت یرکس آزمونهای هوشی آرمی آلفا و آرمی بتا را تهیه و بدانوسیله هوشبهر سربازان عازم به جبهه های جنگ جهانی اول راتعیین کردند.</a:t>
            </a:r>
            <a:endParaRPr lang="en-US" sz="4400"/>
          </a:p>
        </p:txBody>
      </p:sp>
    </p:spTree>
  </p:cSld>
  <p:clrMapOvr>
    <a:masterClrMapping/>
  </p:clrMapOvr>
  <p:transition spd="med" advClick="0" advTm="12000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3"/>
          <p:cNvSpPr>
            <a:spLocks noGrp="1" noChangeArrowheads="1"/>
          </p:cNvSpPr>
          <p:nvPr>
            <p:ph type="body" idx="4294967295"/>
          </p:nvPr>
        </p:nvSpPr>
        <p:spPr>
          <a:xfrm>
            <a:off x="468313" y="1600200"/>
            <a:ext cx="7761287" cy="4530725"/>
          </a:xfrm>
        </p:spPr>
        <p:txBody>
          <a:bodyPr/>
          <a:lstStyle/>
          <a:p>
            <a:pPr algn="r" rtl="1"/>
            <a:r>
              <a:rPr lang="fa-IR" sz="4400"/>
              <a:t>در دهه سال 1930- 1920 میلادی پاترسون در انستیتو ثبت امور استخدامی مینوسوتا به تهیه آزمونهای استعداد مکانیکی اقدام کرد.</a:t>
            </a:r>
          </a:p>
          <a:p>
            <a:pPr algn="r" rtl="1"/>
            <a:r>
              <a:rPr lang="fa-IR" sz="4400"/>
              <a:t>در حدود سال 1927 میلادی رغبت سنج استرانگ تهیه شد.</a:t>
            </a:r>
            <a:endParaRPr lang="en-US" sz="4400"/>
          </a:p>
        </p:txBody>
      </p:sp>
    </p:spTree>
  </p:cSld>
  <p:clrMapOvr>
    <a:masterClrMapping/>
  </p:clrMapOvr>
  <p:transition spd="med" advClick="0" advTm="12000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4294967295"/>
          </p:nvPr>
        </p:nvSpPr>
        <p:spPr>
          <a:xfrm>
            <a:off x="611188" y="1700213"/>
            <a:ext cx="7848600" cy="4430712"/>
          </a:xfrm>
        </p:spPr>
        <p:txBody>
          <a:bodyPr/>
          <a:lstStyle/>
          <a:p>
            <a:pPr algn="r" rtl="1"/>
            <a:r>
              <a:rPr lang="fa-IR" sz="4400"/>
              <a:t>سال 1951 میلادی نقطه عطفی در تاریخچه راهنمائی شغلی در جهان محسوب می شود زیرا از این سال به بعد نظریه های انتخاب شغل مطرح گردید.</a:t>
            </a:r>
            <a:endParaRPr lang="en-US" sz="4400"/>
          </a:p>
        </p:txBody>
      </p:sp>
    </p:spTree>
  </p:cSld>
  <p:clrMapOvr>
    <a:masterClrMapping/>
  </p:clrMapOvr>
  <p:transition spd="med" advClick="0" advTm="12000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4294967295"/>
          </p:nvPr>
        </p:nvSpPr>
        <p:spPr>
          <a:xfrm>
            <a:off x="468313" y="1600200"/>
            <a:ext cx="7761287" cy="4530725"/>
          </a:xfrm>
        </p:spPr>
        <p:txBody>
          <a:bodyPr/>
          <a:lstStyle/>
          <a:p>
            <a:pPr algn="r" rtl="1">
              <a:lnSpc>
                <a:spcPct val="90000"/>
              </a:lnSpc>
            </a:pPr>
            <a:r>
              <a:rPr lang="fa-IR" sz="4400"/>
              <a:t>اصطلاح راهنمائی شغلی برای اولین بار در سال 1914 میلادی بطور رسمی در بروکسل بکار رفت . پیدایش راهنمائی شغلی ناشی از پیشرفتهای اجتماعی و تکنولوژی است و در جوامع صنعتی انجام راهنمائی شغلی یک ضرورت است.</a:t>
            </a:r>
            <a:endParaRPr lang="en-US" sz="4400"/>
          </a:p>
        </p:txBody>
      </p:sp>
    </p:spTree>
  </p:cSld>
  <p:clrMapOvr>
    <a:masterClrMapping/>
  </p:clrMapOvr>
  <p:transition spd="med" advClick="0" advTm="12000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algn="r" rtl="1"/>
            <a:r>
              <a:rPr lang="fa-IR" sz="6600"/>
              <a:t>مهمترین کار پارسونز:</a:t>
            </a:r>
            <a:endParaRPr lang="en-US" sz="6600"/>
          </a:p>
        </p:txBody>
      </p:sp>
      <p:sp>
        <p:nvSpPr>
          <p:cNvPr id="117763" name="Rectangle 3"/>
          <p:cNvSpPr>
            <a:spLocks noGrp="1" noChangeArrowheads="1"/>
          </p:cNvSpPr>
          <p:nvPr>
            <p:ph type="body" idx="1"/>
          </p:nvPr>
        </p:nvSpPr>
        <p:spPr/>
        <p:txBody>
          <a:bodyPr/>
          <a:lstStyle/>
          <a:p>
            <a:pPr algn="r" rtl="1"/>
            <a:r>
              <a:rPr lang="fa-IR" sz="4400"/>
              <a:t>سازمان داده به مجموعه فعالیتهای پراکنده ای بود که در زمینه راهنمائی و خصوصا راهنمائی شغلی انجام می گرفت.</a:t>
            </a:r>
          </a:p>
          <a:p>
            <a:pPr algn="r" rtl="1"/>
            <a:r>
              <a:rPr lang="fa-IR" sz="4400"/>
              <a:t>سال 1951 میلادی بخاطر مطرح شدن نظریه های انتخاب شغل نقطه عطفی در تاریخچه راهنمائی شغلی جهان محسوب شد.</a:t>
            </a:r>
            <a:endParaRPr lang="en-US" sz="4400"/>
          </a:p>
        </p:txBody>
      </p:sp>
    </p:spTree>
  </p:cSld>
  <p:clrMapOvr>
    <a:masterClrMapping/>
  </p:clrMapOvr>
  <p:transition spd="med" advClick="0" advTm="12000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457200" y="274638"/>
            <a:ext cx="8218488" cy="1282700"/>
          </a:xfrm>
        </p:spPr>
        <p:txBody>
          <a:bodyPr/>
          <a:lstStyle/>
          <a:p>
            <a:pPr algn="r" rtl="1"/>
            <a:r>
              <a:rPr lang="fa-IR" sz="6000"/>
              <a:t>رابطه راهنمائی تحصیلی با راهنمائی شغلی:</a:t>
            </a:r>
            <a:endParaRPr lang="en-US" sz="6000"/>
          </a:p>
        </p:txBody>
      </p:sp>
      <p:sp>
        <p:nvSpPr>
          <p:cNvPr id="118787" name="Rectangle 3"/>
          <p:cNvSpPr>
            <a:spLocks noGrp="1" noChangeArrowheads="1"/>
          </p:cNvSpPr>
          <p:nvPr>
            <p:ph type="body" idx="1"/>
          </p:nvPr>
        </p:nvSpPr>
        <p:spPr>
          <a:xfrm>
            <a:off x="457200" y="1844675"/>
            <a:ext cx="8229600" cy="4286250"/>
          </a:xfrm>
        </p:spPr>
        <p:txBody>
          <a:bodyPr/>
          <a:lstStyle/>
          <a:p>
            <a:pPr algn="r" rtl="1"/>
            <a:r>
              <a:rPr lang="fa-IR" sz="4000"/>
              <a:t>راهنمائی تحصیلی توسط برونردرآمریکا بنیانگذاری شد.</a:t>
            </a:r>
          </a:p>
          <a:p>
            <a:pPr algn="r" rtl="1"/>
            <a:r>
              <a:rPr lang="fa-IR" sz="4000"/>
              <a:t>پایه و اساس محکمی برای راهنمائی شغلی محسوب شد.</a:t>
            </a:r>
          </a:p>
          <a:p>
            <a:pPr algn="r" rtl="1"/>
            <a:r>
              <a:rPr lang="fa-IR" sz="4000"/>
              <a:t>بعقیده  پارسونزهر گونه راهنمائی شغلی باید بر مبنای وضع تحصیلی فرد انجام گیرد.</a:t>
            </a:r>
            <a:endParaRPr lang="en-US" sz="4000"/>
          </a:p>
        </p:txBody>
      </p:sp>
    </p:spTree>
  </p:cSld>
  <p:clrMapOvr>
    <a:masterClrMapping/>
  </p:clrMapOvr>
  <p:transition spd="med" advClick="0" advTm="12000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algn="ctr" rtl="1"/>
            <a:r>
              <a:rPr lang="fa-IR" sz="6600"/>
              <a:t>گفتار سوم</a:t>
            </a:r>
            <a:endParaRPr lang="en-US" sz="6600"/>
          </a:p>
        </p:txBody>
      </p:sp>
      <p:sp>
        <p:nvSpPr>
          <p:cNvPr id="119811" name="Rectangle 3"/>
          <p:cNvSpPr>
            <a:spLocks noGrp="1" noChangeArrowheads="1"/>
          </p:cNvSpPr>
          <p:nvPr>
            <p:ph type="body" idx="1"/>
          </p:nvPr>
        </p:nvSpPr>
        <p:spPr/>
        <p:txBody>
          <a:bodyPr/>
          <a:lstStyle/>
          <a:p>
            <a:pPr algn="r" rtl="1"/>
            <a:r>
              <a:rPr lang="fa-IR" sz="4400"/>
              <a:t>اطلاعات تحصیلی و شغلی</a:t>
            </a:r>
            <a:endParaRPr lang="en-US" sz="4400"/>
          </a:p>
        </p:txBody>
      </p:sp>
    </p:spTree>
  </p:cSld>
  <p:clrMapOvr>
    <a:masterClrMapping/>
  </p:clrMapOvr>
  <p:transition spd="med" advClick="0" advTm="12000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type="body" idx="4294967295"/>
          </p:nvPr>
        </p:nvSpPr>
        <p:spPr>
          <a:xfrm>
            <a:off x="684213" y="765175"/>
            <a:ext cx="7848600" cy="5327650"/>
          </a:xfrm>
        </p:spPr>
        <p:txBody>
          <a:bodyPr/>
          <a:lstStyle/>
          <a:p>
            <a:pPr algn="r" rtl="1"/>
            <a:r>
              <a:rPr lang="fa-IR" sz="4400"/>
              <a:t>هدف این فصل بررسی اطلاعات تحصیلی و شغلی که وسیله ای برای انجام راهنمائی تحصیلی و شغلی است. سپس اهداف و اصول ارائه اطلاعات شغلی و تحصیلی و نقش افراد مختلف در تهیه و ارائه این گونه اطلاعات توضیح داده می شود.</a:t>
            </a:r>
            <a:endParaRPr lang="en-US" sz="4400"/>
          </a:p>
        </p:txBody>
      </p:sp>
    </p:spTree>
  </p:cSld>
  <p:clrMapOvr>
    <a:masterClrMapping/>
  </p:clrMapOvr>
  <p:transition spd="med" advClick="0" advTm="120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4294967295"/>
          </p:nvPr>
        </p:nvSpPr>
        <p:spPr>
          <a:xfrm>
            <a:off x="539750" y="1600200"/>
            <a:ext cx="7689850" cy="4530725"/>
          </a:xfrm>
        </p:spPr>
        <p:txBody>
          <a:bodyPr/>
          <a:lstStyle/>
          <a:p>
            <a:pPr algn="r" rtl="1"/>
            <a:r>
              <a:rPr lang="fa-IR" sz="4400"/>
              <a:t>از دیدگاه فلسفی ، کار فعالیت ارادی انسان است که حاوی نفع عقلانی باشد.</a:t>
            </a:r>
          </a:p>
          <a:p>
            <a:pPr algn="r" rtl="1"/>
            <a:r>
              <a:rPr lang="fa-IR" sz="4400"/>
              <a:t>از دیدگاه مادی ، کار به عنوان وسیله ای برای کسب مال و ثروت است.</a:t>
            </a:r>
            <a:endParaRPr lang="en-US" sz="4400"/>
          </a:p>
        </p:txBody>
      </p:sp>
    </p:spTree>
  </p:cSld>
  <p:clrMapOvr>
    <a:masterClrMapping/>
  </p:clrMapOvr>
  <p:transition spd="med" advClick="0" advTm="12000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type="body" idx="4294967295"/>
          </p:nvPr>
        </p:nvSpPr>
        <p:spPr>
          <a:xfrm>
            <a:off x="539750" y="1600200"/>
            <a:ext cx="7689850" cy="4530725"/>
          </a:xfrm>
        </p:spPr>
        <p:txBody>
          <a:bodyPr/>
          <a:lstStyle/>
          <a:p>
            <a:pPr algn="r" rtl="1"/>
            <a:r>
              <a:rPr lang="fa-IR" sz="4400"/>
              <a:t>اطلاعات تحصیلی و نقش آن:</a:t>
            </a:r>
          </a:p>
          <a:p>
            <a:pPr algn="r" rtl="1"/>
            <a:r>
              <a:rPr lang="fa-IR" sz="4400"/>
              <a:t>مجموعه اطلاعاتی که دانش آموزان را در جهت انتخاب رشته تحصیلی و واحدهای درسی و نیز حل مشکلات موجود در زمینه تحصیلات یاری دهد.</a:t>
            </a:r>
          </a:p>
        </p:txBody>
      </p:sp>
    </p:spTree>
  </p:cSld>
  <p:clrMapOvr>
    <a:masterClrMapping/>
  </p:clrMapOvr>
  <p:transition spd="med" advClick="0" advTm="12000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4294967295"/>
          </p:nvPr>
        </p:nvSpPr>
        <p:spPr>
          <a:xfrm>
            <a:off x="468313" y="1600200"/>
            <a:ext cx="7761287" cy="4530725"/>
          </a:xfrm>
        </p:spPr>
        <p:txBody>
          <a:bodyPr/>
          <a:lstStyle/>
          <a:p>
            <a:pPr algn="r" rtl="1"/>
            <a:r>
              <a:rPr lang="fa-IR" sz="4400"/>
              <a:t>کسب عادات صحیح مطالعه ، متناسب سازی شیوه های تدریس معلمان با توانایی شاگردان و امکانات علمی و ...</a:t>
            </a:r>
            <a:endParaRPr lang="en-US" sz="4400"/>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4294967295"/>
          </p:nvPr>
        </p:nvSpPr>
        <p:spPr>
          <a:xfrm>
            <a:off x="468313" y="1600200"/>
            <a:ext cx="7761287" cy="4530725"/>
          </a:xfrm>
        </p:spPr>
        <p:txBody>
          <a:bodyPr/>
          <a:lstStyle/>
          <a:p>
            <a:pPr algn="r" rtl="1"/>
            <a:r>
              <a:rPr lang="fa-IR" sz="4400"/>
              <a:t>اطلاعات شغلی و نقش آن:</a:t>
            </a:r>
          </a:p>
          <a:p>
            <a:pPr algn="r" rtl="1"/>
            <a:r>
              <a:rPr lang="fa-IR" sz="4400"/>
              <a:t>مجموعه آگاهی هایی را در بر می گیرد که برای انتخاب شغل مناسب فرد را یاری می دهد.</a:t>
            </a:r>
          </a:p>
        </p:txBody>
      </p:sp>
    </p:spTree>
  </p:cSld>
  <p:clrMapOvr>
    <a:masterClrMapping/>
  </p:clrMapOvr>
  <p:transition spd="med" advClick="0" advTm="12000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type="body" idx="4294967295"/>
          </p:nvPr>
        </p:nvSpPr>
        <p:spPr>
          <a:xfrm>
            <a:off x="468313" y="1628775"/>
            <a:ext cx="8229600" cy="4530725"/>
          </a:xfrm>
        </p:spPr>
        <p:txBody>
          <a:bodyPr/>
          <a:lstStyle/>
          <a:p>
            <a:pPr algn="r" rtl="1"/>
            <a:r>
              <a:rPr lang="fa-IR" sz="4400"/>
              <a:t>ارائه اطلاعات شغلی باید با شناسائی توانائی ها و محدودیتهای مراجع همراه باشد زیرا در غير اينصورت فایده زیادی ندارد و فرد  را در کمک صحیح یاری نمی دهد.</a:t>
            </a:r>
            <a:endParaRPr lang="en-US" sz="4400"/>
          </a:p>
          <a:p>
            <a:endParaRPr lang="en-US" sz="4400"/>
          </a:p>
        </p:txBody>
      </p:sp>
    </p:spTree>
  </p:cSld>
  <p:clrMapOvr>
    <a:masterClrMapping/>
  </p:clrMapOvr>
  <p:transition spd="med" advClick="0" advTm="120000"/>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algn="r" rtl="1"/>
            <a:r>
              <a:rPr lang="fa-IR" sz="6600"/>
              <a:t>اهداف اطلاعات تحصیلی:</a:t>
            </a:r>
            <a:endParaRPr lang="en-US" sz="6600"/>
          </a:p>
        </p:txBody>
      </p:sp>
      <p:sp>
        <p:nvSpPr>
          <p:cNvPr id="123907" name="Rectangle 3"/>
          <p:cNvSpPr>
            <a:spLocks noGrp="1" noChangeArrowheads="1"/>
          </p:cNvSpPr>
          <p:nvPr>
            <p:ph type="body" idx="1"/>
          </p:nvPr>
        </p:nvSpPr>
        <p:spPr/>
        <p:txBody>
          <a:bodyPr/>
          <a:lstStyle/>
          <a:p>
            <a:pPr algn="r" rtl="1"/>
            <a:r>
              <a:rPr lang="fa-IR" sz="4400"/>
              <a:t>در دو زمینه قابل توجه است</a:t>
            </a:r>
          </a:p>
          <a:p>
            <a:pPr algn="r" rtl="1"/>
            <a:r>
              <a:rPr lang="fa-IR" sz="4400"/>
              <a:t>اطلاعات ارائه شده در حل مشکلات تحصیلی در زمینه رشته های تحصیلی ، واحدهای درسی و...  دانش آموزرا یاری می دهد.</a:t>
            </a:r>
          </a:p>
          <a:p>
            <a:pPr algn="r" rtl="1"/>
            <a:r>
              <a:rPr lang="fa-IR" sz="4400"/>
              <a:t>و باید فرد را به مرحله تصمیم گیری و خود کفائی برساند.</a:t>
            </a:r>
            <a:endParaRPr lang="en-US" sz="4400"/>
          </a:p>
        </p:txBody>
      </p:sp>
    </p:spTree>
  </p:cSld>
  <p:clrMapOvr>
    <a:masterClrMapping/>
  </p:clrMapOvr>
  <p:transition spd="med" advClick="0" advTm="120000"/>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type="body" idx="4294967295"/>
          </p:nvPr>
        </p:nvSpPr>
        <p:spPr>
          <a:xfrm>
            <a:off x="0" y="1600200"/>
            <a:ext cx="8229600" cy="4530725"/>
          </a:xfrm>
        </p:spPr>
        <p:txBody>
          <a:bodyPr/>
          <a:lstStyle/>
          <a:p>
            <a:pPr algn="r" rtl="1"/>
            <a:r>
              <a:rPr lang="fa-IR" sz="4400"/>
              <a:t>به منظور بررسی اهداف اطلاعات تحصیلی آشنایی با اهداف نظام آموزش و پرورش در مقاطع متعدد تحصیلی ضروری است.</a:t>
            </a:r>
          </a:p>
          <a:p>
            <a:pPr algn="r" rtl="1"/>
            <a:endParaRPr lang="en-US" sz="4400"/>
          </a:p>
        </p:txBody>
      </p:sp>
    </p:spTree>
  </p:cSld>
  <p:clrMapOvr>
    <a:masterClrMapping/>
  </p:clrMapOvr>
  <p:transition spd="med" advClick="0" advTm="12000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4294967295"/>
          </p:nvPr>
        </p:nvSpPr>
        <p:spPr>
          <a:xfrm>
            <a:off x="0" y="1600200"/>
            <a:ext cx="8229600" cy="4530725"/>
          </a:xfrm>
        </p:spPr>
        <p:txBody>
          <a:bodyPr/>
          <a:lstStyle/>
          <a:p>
            <a:pPr algn="r" rtl="1"/>
            <a:r>
              <a:rPr lang="fa-IR" sz="4800"/>
              <a:t>دوره آموزش ابتدایی ، اولین آموزش رسمی است اهداف آن عبارتند از: ایجاد روحیه همکاری با دیگران ، روحیه اقدام به قانون ، آموزش عملی رعایت امور بهداشتی ، پرورش جسم کودک و ...</a:t>
            </a:r>
            <a:endParaRPr lang="en-US" sz="4800"/>
          </a:p>
        </p:txBody>
      </p:sp>
    </p:spTree>
  </p:cSld>
  <p:clrMapOvr>
    <a:masterClrMapping/>
  </p:clrMapOvr>
  <p:transition spd="med" advClick="0" advTm="120000"/>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4294967295"/>
          </p:nvPr>
        </p:nvSpPr>
        <p:spPr>
          <a:xfrm>
            <a:off x="0" y="1600200"/>
            <a:ext cx="8229600" cy="4530725"/>
          </a:xfrm>
        </p:spPr>
        <p:txBody>
          <a:bodyPr/>
          <a:lstStyle/>
          <a:p>
            <a:pPr algn="r" rtl="1"/>
            <a:r>
              <a:rPr lang="fa-IR" sz="4400"/>
              <a:t>دوره راهنمائی تحصیلی پس از دوره دبیرستان ابتدایی آغاز می شود و سه سال به طول می انجامد.</a:t>
            </a:r>
          </a:p>
        </p:txBody>
      </p:sp>
    </p:spTree>
  </p:cSld>
  <p:clrMapOvr>
    <a:masterClrMapping/>
  </p:clrMapOvr>
  <p:transition spd="med" advClick="0" advTm="12000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3"/>
          <p:cNvSpPr>
            <a:spLocks noGrp="1" noChangeArrowheads="1"/>
          </p:cNvSpPr>
          <p:nvPr>
            <p:ph type="body" idx="4294967295"/>
          </p:nvPr>
        </p:nvSpPr>
        <p:spPr>
          <a:xfrm>
            <a:off x="0" y="1600200"/>
            <a:ext cx="8229600" cy="4530725"/>
          </a:xfrm>
        </p:spPr>
        <p:txBody>
          <a:bodyPr/>
          <a:lstStyle/>
          <a:p>
            <a:pPr algn="r" rtl="1"/>
            <a:r>
              <a:rPr lang="fa-IR" sz="4400"/>
              <a:t>اهداف آن عبارتند از: شناخت و پرورش استعدادهای گوناگون دانش آموزان ایجاد روحیه همکاری و مسئولیت پذیری ، آشنایی بعضی با کارهای دستی ، فضایل اخلاقی و معنوی و ...</a:t>
            </a:r>
            <a:endParaRPr lang="en-US" sz="4400"/>
          </a:p>
          <a:p>
            <a:pPr algn="r" rtl="1"/>
            <a:endParaRPr lang="en-US" sz="4400"/>
          </a:p>
        </p:txBody>
      </p:sp>
    </p:spTree>
  </p:cSld>
  <p:clrMapOvr>
    <a:masterClrMapping/>
  </p:clrMapOvr>
  <p:transition spd="med" advClick="0" advTm="12000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4294967295"/>
          </p:nvPr>
        </p:nvSpPr>
        <p:spPr>
          <a:xfrm>
            <a:off x="323850" y="836613"/>
            <a:ext cx="8208963" cy="5178425"/>
          </a:xfrm>
        </p:spPr>
        <p:txBody>
          <a:bodyPr/>
          <a:lstStyle/>
          <a:p>
            <a:pPr algn="r" rtl="1"/>
            <a:r>
              <a:rPr lang="fa-IR" sz="4400"/>
              <a:t>دوره آموزش متوسطه مدت آن چهار سال است اهداف آن: پرورش فضائل اخلاقی ، آشنایی با فرهنگ جامعه ، شناخت استعداد ها و رغبت ها ، آموزش مهارتهای فنی ، آماده ساختن دانش آموزان برای ادامه تحصیل دانشگاهی و یا اشتغال در جامعه و استفاده از اوقات فراغت.</a:t>
            </a:r>
            <a:endParaRPr lang="en-US" sz="4400"/>
          </a:p>
        </p:txBody>
      </p:sp>
    </p:spTree>
  </p:cSld>
  <p:clrMapOvr>
    <a:masterClrMapping/>
  </p:clrMapOvr>
  <p:transition spd="med" advClick="0" advTm="1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body" idx="4294967295"/>
          </p:nvPr>
        </p:nvSpPr>
        <p:spPr>
          <a:xfrm>
            <a:off x="468313" y="765175"/>
            <a:ext cx="8229600" cy="5005388"/>
          </a:xfrm>
        </p:spPr>
        <p:txBody>
          <a:bodyPr/>
          <a:lstStyle/>
          <a:p>
            <a:pPr algn="r" rtl="1"/>
            <a:r>
              <a:rPr lang="fa-IR" sz="4400"/>
              <a:t>از دیدگاه اجتماعی کار وسیله همکاری بین افراد جامعه و رفع نیازهای آنان است.</a:t>
            </a:r>
          </a:p>
          <a:p>
            <a:pPr algn="r" rtl="1"/>
            <a:r>
              <a:rPr lang="fa-IR" sz="4400"/>
              <a:t>وسیله ای برای تولید کالا یا خدمات به منظور کسب معاش است.</a:t>
            </a:r>
          </a:p>
          <a:p>
            <a:pPr algn="r" rtl="1"/>
            <a:r>
              <a:rPr lang="fa-IR" sz="4400"/>
              <a:t>از دیدگاه مارکسیسم کار جوهر ارزشها و تنها عامل مشترک در مبادلات کالا است.</a:t>
            </a:r>
            <a:endParaRPr lang="en-US" sz="4400"/>
          </a:p>
        </p:txBody>
      </p:sp>
    </p:spTree>
  </p:cSld>
  <p:clrMapOvr>
    <a:masterClrMapping/>
  </p:clrMapOvr>
  <p:transition spd="med" advClick="0" advTm="12000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algn="r" rtl="1"/>
            <a:r>
              <a:rPr lang="fa-IR" sz="6000"/>
              <a:t>اهداف عمومی اطلاعات شغلی:</a:t>
            </a:r>
            <a:endParaRPr lang="en-US" sz="6000"/>
          </a:p>
        </p:txBody>
      </p:sp>
      <p:sp>
        <p:nvSpPr>
          <p:cNvPr id="128003" name="Rectangle 3"/>
          <p:cNvSpPr>
            <a:spLocks noGrp="1" noChangeArrowheads="1"/>
          </p:cNvSpPr>
          <p:nvPr>
            <p:ph type="body" idx="4294967295"/>
          </p:nvPr>
        </p:nvSpPr>
        <p:spPr>
          <a:xfrm>
            <a:off x="0" y="1700213"/>
            <a:ext cx="8532813" cy="6907212"/>
          </a:xfrm>
        </p:spPr>
        <p:txBody>
          <a:bodyPr/>
          <a:lstStyle/>
          <a:p>
            <a:pPr algn="r" rtl="1"/>
            <a:r>
              <a:rPr lang="fa-IR" sz="4400"/>
              <a:t>آگاهاندن آشنا سازی فرد با خصوصیات مشاغل متعدد.</a:t>
            </a:r>
          </a:p>
          <a:p>
            <a:pPr algn="r" rtl="1"/>
            <a:r>
              <a:rPr lang="fa-IR" sz="4400"/>
              <a:t>ایجاد انگیزه وسیله ای برای تحریک فرد به انتخاب شغل.</a:t>
            </a:r>
          </a:p>
          <a:p>
            <a:pPr algn="r" rtl="1">
              <a:buFont typeface="Wingdings" pitchFamily="2" charset="2"/>
              <a:buNone/>
            </a:pPr>
            <a:endParaRPr lang="fa-IR" sz="4400"/>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type="body" idx="4294967295"/>
          </p:nvPr>
        </p:nvSpPr>
        <p:spPr>
          <a:xfrm>
            <a:off x="684213" y="1600200"/>
            <a:ext cx="7545387" cy="4530725"/>
          </a:xfrm>
        </p:spPr>
        <p:txBody>
          <a:bodyPr/>
          <a:lstStyle/>
          <a:p>
            <a:pPr algn="r" rtl="1"/>
            <a:r>
              <a:rPr lang="fa-IR" sz="4400"/>
              <a:t>مكاشفه، خود شناسی وآشنايی با بازار مشاغل، كشف واقعيت و انتخاب صحيح و مناسب شغل.</a:t>
            </a:r>
          </a:p>
          <a:p>
            <a:pPr algn="r" rtl="1"/>
            <a:r>
              <a:rPr lang="fa-IR" sz="4400"/>
              <a:t>تداوم اشتغال: برای افزایش مهارتهای شغلی و تداوم اشتغال موفقیت آمیز.</a:t>
            </a:r>
          </a:p>
          <a:p>
            <a:pPr algn="r" rtl="1">
              <a:buFont typeface="Wingdings" pitchFamily="2" charset="2"/>
              <a:buNone/>
            </a:pPr>
            <a:endParaRPr lang="en-US" sz="4400"/>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type="body" idx="4294967295"/>
          </p:nvPr>
        </p:nvSpPr>
        <p:spPr>
          <a:xfrm>
            <a:off x="0" y="1600200"/>
            <a:ext cx="8229600" cy="4530725"/>
          </a:xfrm>
        </p:spPr>
        <p:txBody>
          <a:bodyPr/>
          <a:lstStyle/>
          <a:p>
            <a:pPr algn="r" rtl="1">
              <a:lnSpc>
                <a:spcPct val="90000"/>
              </a:lnSpc>
            </a:pPr>
            <a:r>
              <a:rPr lang="fa-IR" sz="4400"/>
              <a:t>اهداف اطلاعات شغلی در دوره های تحصیلی در هر یک از مقاطع تحصیلی:</a:t>
            </a:r>
          </a:p>
          <a:p>
            <a:pPr algn="r" rtl="1">
              <a:lnSpc>
                <a:spcPct val="90000"/>
              </a:lnSpc>
            </a:pPr>
            <a:r>
              <a:rPr lang="fa-IR" sz="4400"/>
              <a:t>اهداف اطلاعات شغلی در دوره ابتدائی</a:t>
            </a:r>
          </a:p>
        </p:txBody>
      </p:sp>
    </p:spTree>
  </p:cSld>
  <p:clrMapOvr>
    <a:masterClrMapping/>
  </p:clrMapOvr>
  <p:transition spd="med" advClick="0" advTm="12000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4294967295"/>
          </p:nvPr>
        </p:nvSpPr>
        <p:spPr>
          <a:xfrm>
            <a:off x="323850" y="1773238"/>
            <a:ext cx="7905750" cy="4357687"/>
          </a:xfrm>
        </p:spPr>
        <p:txBody>
          <a:bodyPr/>
          <a:lstStyle/>
          <a:p>
            <a:pPr algn="r" rtl="1"/>
            <a:r>
              <a:rPr lang="fa-IR" sz="4400"/>
              <a:t>به نظرهاپاک کودکان بر محیط تسلط بیشتری یابند و احساس امنیت بیشتری کنند و بر ترس از امور ناشناخته غالب آیند و با ضرورت اشتغال برای بقا جامعه و ادامه حیات عملا آگاه شوند.</a:t>
            </a:r>
            <a:endParaRPr lang="en-US" sz="4400"/>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4294967295"/>
          </p:nvPr>
        </p:nvSpPr>
        <p:spPr>
          <a:xfrm>
            <a:off x="468313" y="1052513"/>
            <a:ext cx="8207375" cy="5078412"/>
          </a:xfrm>
        </p:spPr>
        <p:txBody>
          <a:bodyPr/>
          <a:lstStyle/>
          <a:p>
            <a:pPr algn="r" rtl="1"/>
            <a:r>
              <a:rPr lang="fa-IR" sz="4400"/>
              <a:t>اهداف اطلاعات شغلی در دوره راهنمائی تحصیلی:</a:t>
            </a:r>
          </a:p>
          <a:p>
            <a:pPr algn="r" rtl="1"/>
            <a:r>
              <a:rPr lang="fa-IR" sz="4400"/>
              <a:t>در این دوره باید اطلاعات وسیع و گسترده ای درباره مشاغل مختلف بدست آورند و با شرایط اشتغال آشنا شوند باید به ارتباط بین رشته های تحصیلی با مشاغل گوناگون پی برند.</a:t>
            </a:r>
            <a:endParaRPr lang="en-US" sz="4400"/>
          </a:p>
        </p:txBody>
      </p:sp>
    </p:spTree>
  </p:cSld>
  <p:clrMapOvr>
    <a:masterClrMapping/>
  </p:clrMapOvr>
  <p:transition spd="med" advClick="0" advTm="120000"/>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4294967295"/>
          </p:nvPr>
        </p:nvSpPr>
        <p:spPr>
          <a:xfrm>
            <a:off x="395288" y="1600200"/>
            <a:ext cx="8280400" cy="4530725"/>
          </a:xfrm>
        </p:spPr>
        <p:txBody>
          <a:bodyPr/>
          <a:lstStyle/>
          <a:p>
            <a:pPr algn="r" rtl="1"/>
            <a:r>
              <a:rPr lang="fa-IR" sz="4400"/>
              <a:t>اهداف اطلاعات شغلی در دوره متوسطه:</a:t>
            </a:r>
          </a:p>
          <a:p>
            <a:pPr algn="r" rtl="1"/>
            <a:r>
              <a:rPr lang="fa-IR" sz="4400"/>
              <a:t>دانش آموزان در این دوره باید اطلاعات دقیق تری درباره خصوصیات خویش و نیز مشاغل بدست آورند و با امکانات و فرصتهای استخدامی جامعه بخوبی آشنا شوند.</a:t>
            </a:r>
            <a:endParaRPr lang="en-US" sz="4400"/>
          </a:p>
        </p:txBody>
      </p:sp>
    </p:spTree>
  </p:cSld>
  <p:clrMapOvr>
    <a:masterClrMapping/>
  </p:clrMapOvr>
  <p:transition spd="med" advClick="0" advTm="120000"/>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4294967295"/>
          </p:nvPr>
        </p:nvSpPr>
        <p:spPr>
          <a:xfrm>
            <a:off x="611188" y="1700213"/>
            <a:ext cx="7618412" cy="4430712"/>
          </a:xfrm>
        </p:spPr>
        <p:txBody>
          <a:bodyPr/>
          <a:lstStyle/>
          <a:p>
            <a:pPr algn="r" rtl="1"/>
            <a:r>
              <a:rPr lang="fa-IR" sz="4400"/>
              <a:t>این اطلاعات باید دانش آموز را به اشتغال و انتخاب شغل علاقمند سازد و آنان را از حالت بی تفاوتی نسبت به شغل آینده خارج سازد.</a:t>
            </a:r>
            <a:endParaRPr lang="en-US" sz="4400"/>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3"/>
          <p:cNvSpPr>
            <a:spLocks noGrp="1" noChangeArrowheads="1"/>
          </p:cNvSpPr>
          <p:nvPr>
            <p:ph type="body" idx="4294967295"/>
          </p:nvPr>
        </p:nvSpPr>
        <p:spPr>
          <a:xfrm>
            <a:off x="395288" y="1600200"/>
            <a:ext cx="8353425" cy="4530725"/>
          </a:xfrm>
        </p:spPr>
        <p:txBody>
          <a:bodyPr/>
          <a:lstStyle/>
          <a:p>
            <a:pPr algn="r" rtl="1"/>
            <a:r>
              <a:rPr lang="fa-IR" sz="4400"/>
              <a:t>اصول ارائه اطلاعات تحصیلی و شغلی:</a:t>
            </a:r>
          </a:p>
          <a:p>
            <a:pPr algn="r" rtl="1"/>
            <a:r>
              <a:rPr lang="fa-IR" sz="4400"/>
              <a:t>ماهیت عمل راهنما و جهت و نحوه فعالیتهای او را مشخص می سازد. گزینش رشته تحصیلی و شغل مناسب به اطلاعات و آگاهی وسیعی نیاز دارد.</a:t>
            </a:r>
            <a:endParaRPr lang="en-US" sz="4400"/>
          </a:p>
        </p:txBody>
      </p:sp>
    </p:spTree>
  </p:cSld>
  <p:clrMapOvr>
    <a:masterClrMapping/>
  </p:clrMapOvr>
  <p:transition spd="med" advClick="0" advTm="120000"/>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p:cNvSpPr>
            <a:spLocks noGrp="1" noChangeArrowheads="1"/>
          </p:cNvSpPr>
          <p:nvPr>
            <p:ph type="body" idx="4294967295"/>
          </p:nvPr>
        </p:nvSpPr>
        <p:spPr>
          <a:xfrm>
            <a:off x="395288" y="1557338"/>
            <a:ext cx="8229600" cy="4530725"/>
          </a:xfrm>
        </p:spPr>
        <p:txBody>
          <a:bodyPr/>
          <a:lstStyle/>
          <a:p>
            <a:pPr algn="r" rtl="1"/>
            <a:r>
              <a:rPr lang="fa-IR" sz="4400"/>
              <a:t>وعلاوه بر آن باید در باره استعدادها ، نیازهای جامعه ، محدودیتها ، علایق ، رغبتها نیز اطلاعات موثقی در اختیار فرد  قرار دهد.</a:t>
            </a:r>
            <a:endParaRPr lang="en-US" sz="4400"/>
          </a:p>
          <a:p>
            <a:pPr algn="r" rtl="1">
              <a:buFont typeface="Wingdings" pitchFamily="2" charset="2"/>
              <a:buNone/>
            </a:pPr>
            <a:endParaRPr lang="en-US" sz="4400"/>
          </a:p>
        </p:txBody>
      </p:sp>
    </p:spTree>
  </p:cSld>
  <p:clrMapOvr>
    <a:masterClrMapping/>
  </p:clrMapOvr>
  <p:transition spd="med" advClick="0" advTm="12000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4294967295"/>
          </p:nvPr>
        </p:nvSpPr>
        <p:spPr>
          <a:xfrm>
            <a:off x="0" y="981075"/>
            <a:ext cx="8748713" cy="5149850"/>
          </a:xfrm>
        </p:spPr>
        <p:txBody>
          <a:bodyPr/>
          <a:lstStyle/>
          <a:p>
            <a:pPr algn="r" rtl="1"/>
            <a:r>
              <a:rPr lang="fa-IR" sz="4400"/>
              <a:t>ارائه اطلاعات تحصیلی و شغلی زمانی مفید خواهد بو د که بر اصول زیر متکی باشد:</a:t>
            </a:r>
          </a:p>
          <a:p>
            <a:pPr algn="r" rtl="1"/>
            <a:r>
              <a:rPr lang="fa-IR" sz="4400"/>
              <a:t>توجه به وقت مراجعه</a:t>
            </a:r>
          </a:p>
          <a:p>
            <a:pPr algn="r" rtl="1"/>
            <a:r>
              <a:rPr lang="fa-IR" sz="4400"/>
              <a:t>ایجاد رابطه حسنه با مراجع</a:t>
            </a:r>
          </a:p>
          <a:p>
            <a:pPr algn="r" rtl="1"/>
            <a:r>
              <a:rPr lang="fa-IR" sz="4400"/>
              <a:t>اطمینان از آمادگی مراجعه</a:t>
            </a:r>
            <a:endParaRPr lang="en-US" sz="4400"/>
          </a:p>
        </p:txBody>
      </p:sp>
    </p:spTree>
  </p:cSld>
  <p:clrMapOvr>
    <a:masterClrMapping/>
  </p:clrMapOvr>
  <p:transition spd="med" advClick="0" advTm="12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type="body" idx="4294967295"/>
          </p:nvPr>
        </p:nvSpPr>
        <p:spPr>
          <a:xfrm>
            <a:off x="0" y="1125538"/>
            <a:ext cx="9144000" cy="5005387"/>
          </a:xfrm>
        </p:spPr>
        <p:txBody>
          <a:bodyPr/>
          <a:lstStyle/>
          <a:p>
            <a:pPr algn="r" rtl="1"/>
            <a:r>
              <a:rPr lang="fa-IR" sz="4400"/>
              <a:t>از دیدگاه سرمایه داری کار از قانون بازار کار رابطه بین عرضه و تقاضا تبعیت می کند.</a:t>
            </a:r>
          </a:p>
          <a:p>
            <a:pPr algn="r" rtl="1"/>
            <a:r>
              <a:rPr lang="fa-IR" sz="4400"/>
              <a:t>و از دیدگاه مسیحیت کار وسیله ای برای رسیدن به اهداف زندگی فردی و اجتماعی است.</a:t>
            </a:r>
          </a:p>
          <a:p>
            <a:pPr algn="r" rtl="1"/>
            <a:r>
              <a:rPr lang="fa-IR" sz="4400"/>
              <a:t>از دیدگاه اسلام کار کردن از واجبات و اسلام برای افراد بیکار ارزش قائل نیست.</a:t>
            </a:r>
            <a:endParaRPr lang="en-US" sz="4400"/>
          </a:p>
        </p:txBody>
      </p:sp>
    </p:spTree>
  </p:cSld>
  <p:clrMapOvr>
    <a:masterClrMapping/>
  </p:clrMapOvr>
  <p:transition spd="med" advClick="0" advTm="120000"/>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body" idx="4294967295"/>
          </p:nvPr>
        </p:nvSpPr>
        <p:spPr>
          <a:xfrm>
            <a:off x="0" y="1600200"/>
            <a:ext cx="8229600" cy="4530725"/>
          </a:xfrm>
        </p:spPr>
        <p:txBody>
          <a:bodyPr/>
          <a:lstStyle/>
          <a:p>
            <a:pPr algn="r" rtl="1"/>
            <a:r>
              <a:rPr lang="fa-IR" sz="4400"/>
              <a:t>عینیت دادن به اطلاعات ارائه شده</a:t>
            </a:r>
          </a:p>
          <a:p>
            <a:pPr algn="r" rtl="1"/>
            <a:r>
              <a:rPr lang="fa-IR" sz="4400"/>
              <a:t>اطمینان از درک اطلاعات</a:t>
            </a:r>
          </a:p>
          <a:p>
            <a:pPr algn="r" rtl="1"/>
            <a:r>
              <a:rPr lang="fa-IR" sz="4400"/>
              <a:t>جلب همکاری مراجع</a:t>
            </a:r>
          </a:p>
          <a:p>
            <a:pPr algn="r" rtl="1"/>
            <a:r>
              <a:rPr lang="fa-IR" sz="4400"/>
              <a:t>راهنما همچنین باید مراجع را به ارزیابی اطلاعات ارائه شده ترغیب کند.</a:t>
            </a:r>
          </a:p>
          <a:p>
            <a:pPr algn="r" rtl="1"/>
            <a:endParaRPr lang="en-US" sz="4400"/>
          </a:p>
        </p:txBody>
      </p:sp>
    </p:spTree>
  </p:cSld>
  <p:clrMapOvr>
    <a:masterClrMapping/>
  </p:clrMapOvr>
  <p:transition spd="med" advClick="0" advTm="120000"/>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457200" y="692150"/>
            <a:ext cx="8229600" cy="1081088"/>
          </a:xfrm>
        </p:spPr>
        <p:txBody>
          <a:bodyPr/>
          <a:lstStyle/>
          <a:p>
            <a:pPr algn="r" rtl="1"/>
            <a:r>
              <a:rPr lang="fa-IR" sz="5400"/>
              <a:t>نقش افراد مختلف در جمع آوری و ارائه اطلاعات تحصیلی و شغلی:</a:t>
            </a:r>
            <a:endParaRPr lang="en-US" sz="5400"/>
          </a:p>
        </p:txBody>
      </p:sp>
      <p:sp>
        <p:nvSpPr>
          <p:cNvPr id="135171" name="Rectangle 3"/>
          <p:cNvSpPr>
            <a:spLocks noGrp="1" noChangeArrowheads="1"/>
          </p:cNvSpPr>
          <p:nvPr>
            <p:ph type="body" idx="1"/>
          </p:nvPr>
        </p:nvSpPr>
        <p:spPr>
          <a:xfrm>
            <a:off x="457200" y="2060575"/>
            <a:ext cx="8229600" cy="4070350"/>
          </a:xfrm>
        </p:spPr>
        <p:txBody>
          <a:bodyPr/>
          <a:lstStyle/>
          <a:p>
            <a:pPr algn="r" rtl="1"/>
            <a:r>
              <a:rPr lang="fa-IR" sz="4400"/>
              <a:t>نقش دانش آموز: دانش آموز در جمع آوری اطلاعات تحصیلی و شغلی مهمترین نقش را عهده دار است و تمام تلاشها برای راهنمایی او انجام می گیرد.</a:t>
            </a:r>
            <a:endParaRPr lang="en-US" sz="4400"/>
          </a:p>
        </p:txBody>
      </p:sp>
    </p:spTree>
  </p:cSld>
  <p:clrMapOvr>
    <a:masterClrMapping/>
  </p:clrMapOvr>
  <p:transition spd="med" advClick="0" advTm="120000"/>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body" idx="4294967295"/>
          </p:nvPr>
        </p:nvSpPr>
        <p:spPr>
          <a:xfrm>
            <a:off x="395288" y="692150"/>
            <a:ext cx="8280400" cy="5438775"/>
          </a:xfrm>
        </p:spPr>
        <p:txBody>
          <a:bodyPr/>
          <a:lstStyle/>
          <a:p>
            <a:pPr algn="r" rtl="1"/>
            <a:r>
              <a:rPr lang="fa-IR" sz="4400"/>
              <a:t>نقش راهنما: مشاور در جمع آوری و ارائه اطلاعات تحصیلی و شغلی به دانش آموز نقش مهمی دارد و سرپرستی برنامه راهنمائی با اوست.</a:t>
            </a:r>
          </a:p>
          <a:p>
            <a:pPr algn="r" rtl="1"/>
            <a:r>
              <a:rPr lang="fa-IR" sz="4400"/>
              <a:t>نقش مدیر: بین افراد و موسسات مختلف اشتراک مساعی لازم را بوجود می آورد.</a:t>
            </a:r>
          </a:p>
          <a:p>
            <a:pPr algn="r" rtl="1">
              <a:buFont typeface="Wingdings" pitchFamily="2" charset="2"/>
              <a:buNone/>
            </a:pPr>
            <a:endParaRPr lang="en-US" sz="4400"/>
          </a:p>
        </p:txBody>
      </p:sp>
    </p:spTree>
  </p:cSld>
  <p:clrMapOvr>
    <a:masterClrMapping/>
  </p:clrMapOvr>
  <p:transition spd="med" advClick="0" advTm="120000"/>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4294967295"/>
          </p:nvPr>
        </p:nvSpPr>
        <p:spPr>
          <a:xfrm>
            <a:off x="323850" y="836613"/>
            <a:ext cx="7905750" cy="5294312"/>
          </a:xfrm>
        </p:spPr>
        <p:txBody>
          <a:bodyPr/>
          <a:lstStyle/>
          <a:p>
            <a:pPr algn="r" rtl="1"/>
            <a:r>
              <a:rPr lang="fa-IR" sz="4400"/>
              <a:t>نقش معلم: وظیفه اصلی معلم تدریس و پرورش قوای ذهنی دانش آموز است و در مسائل عاطفی هم دانش آموز را یاری می دهد اگر معلم با اصول و فنون راهنمایی و مشاوره آشنا باشد در کار تدریس موفق تر خواهد بود.</a:t>
            </a:r>
          </a:p>
          <a:p>
            <a:pPr algn="r" rtl="1">
              <a:buFont typeface="Wingdings" pitchFamily="2" charset="2"/>
              <a:buNone/>
            </a:pPr>
            <a:endParaRPr lang="en-US" sz="4400"/>
          </a:p>
        </p:txBody>
      </p:sp>
    </p:spTree>
  </p:cSld>
  <p:clrMapOvr>
    <a:masterClrMapping/>
  </p:clrMapOvr>
  <p:transition spd="med" advClick="0" advTm="12000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algn="ctr" rtl="1"/>
            <a:r>
              <a:rPr lang="fa-IR" sz="6600"/>
              <a:t>گفتار چهارم</a:t>
            </a:r>
            <a:endParaRPr lang="en-US" sz="6600"/>
          </a:p>
        </p:txBody>
      </p:sp>
      <p:sp>
        <p:nvSpPr>
          <p:cNvPr id="155651" name="Rectangle 3"/>
          <p:cNvSpPr>
            <a:spLocks noGrp="1" noChangeArrowheads="1"/>
          </p:cNvSpPr>
          <p:nvPr>
            <p:ph type="body" idx="1"/>
          </p:nvPr>
        </p:nvSpPr>
        <p:spPr/>
        <p:txBody>
          <a:bodyPr/>
          <a:lstStyle/>
          <a:p>
            <a:pPr algn="r" rtl="1"/>
            <a:r>
              <a:rPr lang="fa-IR" sz="4400"/>
              <a:t>شیوه های اجرای راهنمائی تحصیلی و شغلی در مدارس.</a:t>
            </a:r>
            <a:endParaRPr lang="en-US" sz="4400"/>
          </a:p>
        </p:txBody>
      </p:sp>
    </p:spTree>
  </p:cSld>
  <p:clrMapOvr>
    <a:masterClrMapping/>
  </p:clrMapOvr>
  <p:transition spd="med" advClick="0" advTm="120000"/>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4294967295"/>
          </p:nvPr>
        </p:nvSpPr>
        <p:spPr>
          <a:xfrm>
            <a:off x="539750" y="1268413"/>
            <a:ext cx="8229600" cy="4530725"/>
          </a:xfrm>
        </p:spPr>
        <p:txBody>
          <a:bodyPr/>
          <a:lstStyle/>
          <a:p>
            <a:pPr algn="r" rtl="1"/>
            <a:r>
              <a:rPr lang="fa-IR" sz="4400"/>
              <a:t>در این گفتار شیوه های اجرای راهنمائی تحصیلی و شغلی را در مقاطع متعدد تحصیلی مورد بررسی قرار می دهیم.</a:t>
            </a:r>
          </a:p>
          <a:p>
            <a:pPr algn="r" rtl="1"/>
            <a:r>
              <a:rPr lang="fa-IR" sz="4400"/>
              <a:t>راهنمائی تحصیلی و شغلی در مقاطع مختلف با توجه به امکانات و موفقیت به دو صورت انفرادی و گروهی قابل اجرا است.</a:t>
            </a:r>
            <a:endParaRPr lang="en-US" sz="4400"/>
          </a:p>
        </p:txBody>
      </p:sp>
    </p:spTree>
  </p:cSld>
  <p:clrMapOvr>
    <a:masterClrMapping/>
  </p:clrMapOvr>
  <p:transition spd="med" advClick="0" advTm="120000"/>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algn="r" rtl="1"/>
            <a:r>
              <a:rPr lang="fa-IR" sz="6600"/>
              <a:t>محاسن راهنمائی گروهی:</a:t>
            </a:r>
            <a:endParaRPr lang="en-US" sz="6600"/>
          </a:p>
        </p:txBody>
      </p:sp>
      <p:sp>
        <p:nvSpPr>
          <p:cNvPr id="157699" name="Rectangle 3"/>
          <p:cNvSpPr>
            <a:spLocks noGrp="1" noChangeArrowheads="1"/>
          </p:cNvSpPr>
          <p:nvPr>
            <p:ph type="body" idx="1"/>
          </p:nvPr>
        </p:nvSpPr>
        <p:spPr/>
        <p:txBody>
          <a:bodyPr/>
          <a:lstStyle/>
          <a:p>
            <a:pPr algn="r" rtl="1">
              <a:lnSpc>
                <a:spcPct val="90000"/>
              </a:lnSpc>
            </a:pPr>
            <a:r>
              <a:rPr lang="fa-IR" sz="4400"/>
              <a:t>از نظر هزینه و زمان مقرون به صرفه است و در زمان کوتاه تری می توان اطلاعات تحصیلی و شغلی را به تعداد کثیری از داوطلبان ارائه داد.</a:t>
            </a:r>
          </a:p>
          <a:p>
            <a:pPr algn="r" rtl="1">
              <a:lnSpc>
                <a:spcPct val="90000"/>
              </a:lnSpc>
            </a:pPr>
            <a:r>
              <a:rPr lang="fa-IR" sz="4400"/>
              <a:t>گروه مکان مناسبی است تا اعضا یکدیگر را بهتر بشناسند و چیزهای جدیدی را بیاموزند و به  تبادل نظر بپردازند.</a:t>
            </a:r>
            <a:endParaRPr lang="en-US" sz="4400"/>
          </a:p>
        </p:txBody>
      </p:sp>
    </p:spTree>
  </p:cSld>
  <p:clrMapOvr>
    <a:masterClrMapping/>
  </p:clrMapOvr>
  <p:transition spd="med" advClick="0" advTm="12000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lgn="r" rtl="1"/>
            <a:r>
              <a:rPr lang="fa-IR" sz="6600"/>
              <a:t>معایب راهنمائی گروهی:</a:t>
            </a:r>
            <a:endParaRPr lang="en-US" sz="6600"/>
          </a:p>
        </p:txBody>
      </p:sp>
      <p:sp>
        <p:nvSpPr>
          <p:cNvPr id="158723" name="Rectangle 3"/>
          <p:cNvSpPr>
            <a:spLocks noGrp="1" noChangeArrowheads="1"/>
          </p:cNvSpPr>
          <p:nvPr>
            <p:ph type="body" idx="1"/>
          </p:nvPr>
        </p:nvSpPr>
        <p:spPr/>
        <p:txBody>
          <a:bodyPr/>
          <a:lstStyle/>
          <a:p>
            <a:pPr algn="r" rtl="1"/>
            <a:r>
              <a:rPr lang="fa-IR" sz="4400"/>
              <a:t>تمام اعضای گروه نمی توانند آنطوریکه باید و شاید از جلسه گروهی استفاده کند.</a:t>
            </a:r>
          </a:p>
          <a:p>
            <a:pPr algn="r" rtl="1"/>
            <a:r>
              <a:rPr lang="fa-IR" sz="4400"/>
              <a:t>طرح برخی موضوعات و موارد عملا در گروه امکان پذیر نیست.</a:t>
            </a:r>
            <a:endParaRPr lang="en-US" sz="4400"/>
          </a:p>
        </p:txBody>
      </p:sp>
    </p:spTree>
  </p:cSld>
  <p:clrMapOvr>
    <a:masterClrMapping/>
  </p:clrMapOvr>
  <p:transition spd="med" advClick="0" advTm="12000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algn="r" rtl="1"/>
            <a:r>
              <a:rPr lang="fa-IR" sz="6000"/>
              <a:t>شیوه های اجرای راهنمائی تحصیلی:</a:t>
            </a:r>
            <a:endParaRPr lang="en-US" sz="6000"/>
          </a:p>
        </p:txBody>
      </p:sp>
      <p:sp>
        <p:nvSpPr>
          <p:cNvPr id="159747" name="Rectangle 3"/>
          <p:cNvSpPr>
            <a:spLocks noGrp="1" noChangeArrowheads="1"/>
          </p:cNvSpPr>
          <p:nvPr>
            <p:ph type="body" idx="1"/>
          </p:nvPr>
        </p:nvSpPr>
        <p:spPr/>
        <p:txBody>
          <a:bodyPr/>
          <a:lstStyle/>
          <a:p>
            <a:pPr algn="r" rtl="1"/>
            <a:r>
              <a:rPr lang="fa-IR" sz="4400"/>
              <a:t>راهنمائی تحصیلی که نوعی از راهنمائی است با تحصیلات و مسائل آن ارتباط پیدا می کند هدف راهنمائی تحصیلی کمک به دانش آموزان است برای موفقیت در تحصیل ، انجام چند مورد در مدرسه از طرف مسئولان ضرورت دارد.</a:t>
            </a:r>
            <a:endParaRPr lang="en-US" sz="4400"/>
          </a:p>
        </p:txBody>
      </p:sp>
    </p:spTree>
  </p:cSld>
  <p:clrMapOvr>
    <a:masterClrMapping/>
  </p:clrMapOvr>
  <p:transition spd="med" advClick="0" advTm="120000"/>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type="body" idx="4294967295"/>
          </p:nvPr>
        </p:nvSpPr>
        <p:spPr>
          <a:xfrm>
            <a:off x="0" y="1600200"/>
            <a:ext cx="8229600" cy="4530725"/>
          </a:xfrm>
        </p:spPr>
        <p:txBody>
          <a:bodyPr/>
          <a:lstStyle/>
          <a:p>
            <a:pPr algn="r" rtl="1"/>
            <a:r>
              <a:rPr lang="fa-IR" sz="4400"/>
              <a:t>بیان قوانین و مقررات آموزشی:</a:t>
            </a:r>
          </a:p>
          <a:p>
            <a:pPr algn="r" rtl="1"/>
            <a:r>
              <a:rPr lang="fa-IR" sz="4400"/>
              <a:t>در صورتی که قوانین آموزشی و انضباطی به دانش آموزان گفته نشود. از آنان نمی توان انتظار رعایت آنها را داشت.</a:t>
            </a:r>
            <a:endParaRPr lang="en-US" sz="4400"/>
          </a:p>
        </p:txBody>
      </p:sp>
    </p:spTree>
  </p:cSld>
  <p:clrMapOvr>
    <a:masterClrMapping/>
  </p:clrMapOvr>
  <p:transition spd="med" advClick="0" advTm="120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lgn="r" rtl="1"/>
            <a:r>
              <a:rPr lang="fa-IR" sz="6600"/>
              <a:t>تعریف شغل:</a:t>
            </a:r>
            <a:endParaRPr lang="en-US" sz="6600"/>
          </a:p>
        </p:txBody>
      </p:sp>
      <p:sp>
        <p:nvSpPr>
          <p:cNvPr id="94211" name="Rectangle 3"/>
          <p:cNvSpPr>
            <a:spLocks noGrp="1" noChangeArrowheads="1"/>
          </p:cNvSpPr>
          <p:nvPr>
            <p:ph type="body" idx="1"/>
          </p:nvPr>
        </p:nvSpPr>
        <p:spPr/>
        <p:txBody>
          <a:bodyPr/>
          <a:lstStyle/>
          <a:p>
            <a:pPr algn="r" rtl="1"/>
            <a:r>
              <a:rPr lang="fa-IR" sz="4400"/>
              <a:t>از نظر راهنمائی شغلی ، شغل عبارت است از گروهی از موقعیتهای مشابه در یک موسسه اداره ، یا کارگاه که افراد واجد شرایط خاص می توانند این موقعیتها را احراز کنند و وظایف محوله را انجام دهند.</a:t>
            </a:r>
          </a:p>
          <a:p>
            <a:pPr algn="r" rtl="1">
              <a:buFont typeface="Wingdings" pitchFamily="2" charset="2"/>
              <a:buNone/>
            </a:pPr>
            <a:endParaRPr lang="en-US" sz="4400"/>
          </a:p>
        </p:txBody>
      </p:sp>
    </p:spTree>
  </p:cSld>
  <p:clrMapOvr>
    <a:masterClrMapping/>
  </p:clrMapOvr>
  <p:transition spd="med" advClick="0" advTm="120000"/>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9" name="Rectangle 3"/>
          <p:cNvSpPr>
            <a:spLocks noGrp="1" noChangeArrowheads="1"/>
          </p:cNvSpPr>
          <p:nvPr>
            <p:ph type="body" idx="4294967295"/>
          </p:nvPr>
        </p:nvSpPr>
        <p:spPr>
          <a:xfrm>
            <a:off x="323850" y="836613"/>
            <a:ext cx="8496300" cy="5294312"/>
          </a:xfrm>
        </p:spPr>
        <p:txBody>
          <a:bodyPr/>
          <a:lstStyle/>
          <a:p>
            <a:pPr algn="r" rtl="1"/>
            <a:r>
              <a:rPr lang="fa-IR" sz="4400"/>
              <a:t>لذا پیشنهاد می شو د که هفته اول مهر ماه هر سال به نام هفته توجیه نامیده  شود.</a:t>
            </a:r>
          </a:p>
          <a:p>
            <a:pPr algn="r" rtl="1"/>
            <a:r>
              <a:rPr lang="fa-IR" sz="4400"/>
              <a:t>آموزش مهارتهای تحصیلی به دانش آموزان.</a:t>
            </a:r>
          </a:p>
          <a:p>
            <a:pPr algn="r" rtl="1"/>
            <a:r>
              <a:rPr lang="fa-IR" sz="4400"/>
              <a:t>کمک به انتخاب رشته تحصیلی ،  مشاور تحصیلی به صدور توصیه نامه تحصیلی اقدام می کند.</a:t>
            </a:r>
            <a:endParaRPr lang="en-US" sz="4400"/>
          </a:p>
        </p:txBody>
      </p:sp>
    </p:spTree>
  </p:cSld>
  <p:clrMapOvr>
    <a:masterClrMapping/>
  </p:clrMapOvr>
  <p:transition spd="med" advClick="0" advTm="12000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3" name="Rectangle 3"/>
          <p:cNvSpPr>
            <a:spLocks noGrp="1" noChangeArrowheads="1"/>
          </p:cNvSpPr>
          <p:nvPr>
            <p:ph type="body" idx="4294967295"/>
          </p:nvPr>
        </p:nvSpPr>
        <p:spPr>
          <a:xfrm>
            <a:off x="0" y="1484313"/>
            <a:ext cx="8748713" cy="4646612"/>
          </a:xfrm>
        </p:spPr>
        <p:txBody>
          <a:bodyPr/>
          <a:lstStyle/>
          <a:p>
            <a:pPr algn="r" rtl="1">
              <a:lnSpc>
                <a:spcPct val="90000"/>
              </a:lnSpc>
            </a:pPr>
            <a:r>
              <a:rPr lang="fa-IR" sz="4400"/>
              <a:t>صدور توصیه نامه تحصیلی برای ورود به دوره متوسطه:</a:t>
            </a:r>
          </a:p>
          <a:p>
            <a:pPr algn="r" rtl="1">
              <a:lnSpc>
                <a:spcPct val="90000"/>
              </a:lnSpc>
            </a:pPr>
            <a:r>
              <a:rPr lang="fa-IR" sz="4400"/>
              <a:t>یکی از هدفهای دوره راهنمائی تحصیلی ، شناخت استعداد و رغبتهای دانش آموزان و راهنمائی آنان برای انتخاب رشته یا شاخه تحصیلی مناسب برای دوره متوسطه می باشد.</a:t>
            </a:r>
            <a:endParaRPr lang="en-US" sz="4400"/>
          </a:p>
        </p:txBody>
      </p:sp>
    </p:spTree>
  </p:cSld>
  <p:clrMapOvr>
    <a:masterClrMapping/>
  </p:clrMapOvr>
  <p:transition spd="med" advClick="0" advTm="12000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7" name="Rectangle 3"/>
          <p:cNvSpPr>
            <a:spLocks noGrp="1" noChangeArrowheads="1"/>
          </p:cNvSpPr>
          <p:nvPr>
            <p:ph type="body" idx="4294967295"/>
          </p:nvPr>
        </p:nvSpPr>
        <p:spPr>
          <a:xfrm>
            <a:off x="539750" y="981075"/>
            <a:ext cx="7689850" cy="5149850"/>
          </a:xfrm>
        </p:spPr>
        <p:txBody>
          <a:bodyPr/>
          <a:lstStyle/>
          <a:p>
            <a:pPr algn="r" rtl="1"/>
            <a:r>
              <a:rPr lang="fa-IR" sz="4400"/>
              <a:t>برای رسیدن به این هدف استفاده از تمام اطلاعاتی که درباره دانش آموز جمع آوری شده و در پرونده تحصیلی درج گردیده ضروری است.</a:t>
            </a:r>
          </a:p>
          <a:p>
            <a:pPr algn="r" rtl="1"/>
            <a:r>
              <a:rPr lang="fa-IR" sz="4400"/>
              <a:t>اولین گروه دانش آموزان مدارس راهنمائی در خرداد 1353 شمسی فارغ التحصیل گردیدند.</a:t>
            </a:r>
            <a:endParaRPr lang="en-US" sz="4400"/>
          </a:p>
        </p:txBody>
      </p:sp>
    </p:spTree>
  </p:cSld>
  <p:clrMapOvr>
    <a:masterClrMapping/>
  </p:clrMapOvr>
  <p:transition spd="med" advClick="0" advTm="12000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1" name="Rectangle 3"/>
          <p:cNvSpPr>
            <a:spLocks noGrp="1" noChangeArrowheads="1"/>
          </p:cNvSpPr>
          <p:nvPr>
            <p:ph type="body" idx="4294967295"/>
          </p:nvPr>
        </p:nvSpPr>
        <p:spPr>
          <a:xfrm>
            <a:off x="468313" y="1052513"/>
            <a:ext cx="7761287" cy="5078412"/>
          </a:xfrm>
        </p:spPr>
        <p:txBody>
          <a:bodyPr/>
          <a:lstStyle/>
          <a:p>
            <a:pPr algn="r" rtl="1"/>
            <a:r>
              <a:rPr lang="fa-IR" sz="4400"/>
              <a:t>بر اساس رای یکصدو پنجاهمین جلسه شورای عالی آموزش و پرورش مورخ 20/7/1354 بعد از اتمام سه ساله راهنمائی راهنمائی تحصیلی سال اول دبیرستان دارای  چهار رشته علوم ، ادبیات ، صنعت ، خدمات و حرف روستایی می باشد.</a:t>
            </a:r>
            <a:endParaRPr lang="en-US" sz="4400"/>
          </a:p>
        </p:txBody>
      </p:sp>
    </p:spTree>
  </p:cSld>
  <p:clrMapOvr>
    <a:masterClrMapping/>
  </p:clrMapOvr>
  <p:transition spd="med" advClick="0" advTm="12000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Grp="1" noChangeArrowheads="1"/>
          </p:cNvSpPr>
          <p:nvPr>
            <p:ph type="body" idx="4294967295"/>
          </p:nvPr>
        </p:nvSpPr>
        <p:spPr>
          <a:xfrm>
            <a:off x="0" y="1600200"/>
            <a:ext cx="8229600" cy="4530725"/>
          </a:xfrm>
        </p:spPr>
        <p:txBody>
          <a:bodyPr/>
          <a:lstStyle/>
          <a:p>
            <a:pPr algn="r" rtl="1"/>
            <a:r>
              <a:rPr lang="fa-IR" sz="4400"/>
              <a:t>رشته علوم در سال دوم دبیرستان به دو شاخه ریاضی فیزیک و علوم تجربی .</a:t>
            </a:r>
          </a:p>
          <a:p>
            <a:pPr algn="r" rtl="1"/>
            <a:r>
              <a:rPr lang="fa-IR" sz="4400"/>
              <a:t>رشته ادبیات به دو شاخه اقتصاد اجتماعی و فرهنگ و ادب تقسیم گردید.</a:t>
            </a:r>
            <a:endParaRPr lang="en-US" sz="4400"/>
          </a:p>
        </p:txBody>
      </p:sp>
    </p:spTree>
  </p:cSld>
  <p:clrMapOvr>
    <a:masterClrMapping/>
  </p:clrMapOvr>
  <p:transition spd="med" advClick="0" advTm="120000"/>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9" name="Rectangle 3"/>
          <p:cNvSpPr>
            <a:spLocks noGrp="1" noChangeArrowheads="1"/>
          </p:cNvSpPr>
          <p:nvPr>
            <p:ph type="body" idx="4294967295"/>
          </p:nvPr>
        </p:nvSpPr>
        <p:spPr>
          <a:xfrm>
            <a:off x="323850" y="1052513"/>
            <a:ext cx="8280400" cy="5078412"/>
          </a:xfrm>
        </p:spPr>
        <p:txBody>
          <a:bodyPr/>
          <a:lstStyle/>
          <a:p>
            <a:pPr algn="r" rtl="1"/>
            <a:r>
              <a:rPr lang="fa-IR" sz="4400"/>
              <a:t>بموجب همین مصوبه دانش آموزی که در یکی از رشته های سال اول نظام جدید پذیرفته می شود علاوه بر داشتن کارنامه قبولی سال سوم راهنمائی نمره خرداد ماه او در هر یک از دروس اختصاصی رشته مورد علاقه از دوازده کمتر نباشد.</a:t>
            </a:r>
            <a:endParaRPr lang="en-US" sz="4400"/>
          </a:p>
        </p:txBody>
      </p:sp>
    </p:spTree>
  </p:cSld>
  <p:clrMapOvr>
    <a:masterClrMapping/>
  </p:clrMapOvr>
  <p:transition spd="med" advClick="0" advTm="120000"/>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Grp="1" noChangeArrowheads="1"/>
          </p:cNvSpPr>
          <p:nvPr>
            <p:ph type="body" idx="4294967295"/>
          </p:nvPr>
        </p:nvSpPr>
        <p:spPr>
          <a:xfrm>
            <a:off x="0" y="981075"/>
            <a:ext cx="8604250" cy="5078413"/>
          </a:xfrm>
        </p:spPr>
        <p:txBody>
          <a:bodyPr/>
          <a:lstStyle/>
          <a:p>
            <a:pPr algn="r" rtl="1"/>
            <a:r>
              <a:rPr lang="fa-IR" sz="4400"/>
              <a:t>برای ورود به رشته علوم دروس ریاضیات به علوم تجربی.</a:t>
            </a:r>
          </a:p>
          <a:p>
            <a:pPr algn="r" rtl="1"/>
            <a:r>
              <a:rPr lang="fa-IR" sz="4400"/>
              <a:t>برای رشته ادبیات ، دروس قرائت و دستور</a:t>
            </a:r>
            <a:r>
              <a:rPr lang="fa-IR" sz="4000"/>
              <a:t> </a:t>
            </a:r>
            <a:r>
              <a:rPr lang="fa-IR" sz="4400"/>
              <a:t>فارسی ، عربی ، املا و انشا و فارسی.</a:t>
            </a:r>
          </a:p>
          <a:p>
            <a:pPr algn="r" rtl="1"/>
            <a:r>
              <a:rPr lang="fa-IR" sz="4400"/>
              <a:t>برای ورود به رشته صنعت دروس ریاضیات و</a:t>
            </a:r>
            <a:r>
              <a:rPr lang="fa-IR" sz="4000"/>
              <a:t> </a:t>
            </a:r>
            <a:r>
              <a:rPr lang="fa-IR" sz="4400"/>
              <a:t>علوم تجربی و شناخت حرفه و فن.</a:t>
            </a:r>
            <a:endParaRPr lang="en-US" sz="4400"/>
          </a:p>
        </p:txBody>
      </p:sp>
    </p:spTree>
  </p:cSld>
  <p:clrMapOvr>
    <a:masterClrMapping/>
  </p:clrMapOvr>
  <p:transition spd="med" advClick="0" advTm="120000"/>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p:cNvSpPr>
            <a:spLocks noGrp="1" noChangeArrowheads="1"/>
          </p:cNvSpPr>
          <p:nvPr>
            <p:ph type="body" idx="4294967295"/>
          </p:nvPr>
        </p:nvSpPr>
        <p:spPr>
          <a:xfrm>
            <a:off x="611188" y="1628775"/>
            <a:ext cx="8013700" cy="4530725"/>
          </a:xfrm>
        </p:spPr>
        <p:txBody>
          <a:bodyPr/>
          <a:lstStyle/>
          <a:p>
            <a:pPr algn="r" rtl="1"/>
            <a:r>
              <a:rPr lang="fa-IR" sz="4400"/>
              <a:t>همه دانش آموزان قبولی سوم راهنمائی می توانند در رشته خدمات روستایی ادامه دهند.</a:t>
            </a:r>
            <a:endParaRPr lang="en-US" sz="4400"/>
          </a:p>
        </p:txBody>
      </p:sp>
    </p:spTree>
  </p:cSld>
  <p:clrMapOvr>
    <a:masterClrMapping/>
  </p:clrMapOvr>
  <p:transition spd="med" advClick="0" advTm="120000"/>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Grp="1" noChangeArrowheads="1"/>
          </p:cNvSpPr>
          <p:nvPr>
            <p:ph type="body" idx="4294967295"/>
          </p:nvPr>
        </p:nvSpPr>
        <p:spPr>
          <a:xfrm>
            <a:off x="250825" y="1196975"/>
            <a:ext cx="7978775" cy="4933950"/>
          </a:xfrm>
        </p:spPr>
        <p:txBody>
          <a:bodyPr/>
          <a:lstStyle/>
          <a:p>
            <a:pPr algn="r" rtl="1"/>
            <a:r>
              <a:rPr lang="fa-IR" sz="4400"/>
              <a:t>دانش آموزان سوم راهنمائی که در خرداد ماه قبول شده اند ولی نمره حد نصاب قبولی برای انتخاب رشته تحصیلی مورد علاقه خود احراز نکرده می توانند در شهریور ماه همان سال در همان مدرسه دروس مورد نظر را امتحان دهند.</a:t>
            </a:r>
            <a:endParaRPr lang="en-US" sz="4400"/>
          </a:p>
        </p:txBody>
      </p:sp>
    </p:spTree>
  </p:cSld>
  <p:clrMapOvr>
    <a:masterClrMapping/>
  </p:clrMapOvr>
  <p:transition spd="med" advClick="0" advTm="120000"/>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p:cNvSpPr>
            <a:spLocks noGrp="1" noChangeArrowheads="1"/>
          </p:cNvSpPr>
          <p:nvPr>
            <p:ph type="body" idx="4294967295"/>
          </p:nvPr>
        </p:nvSpPr>
        <p:spPr>
          <a:xfrm>
            <a:off x="0" y="1600200"/>
            <a:ext cx="8229600" cy="4530725"/>
          </a:xfrm>
        </p:spPr>
        <p:txBody>
          <a:bodyPr/>
          <a:lstStyle/>
          <a:p>
            <a:pPr algn="r" rtl="1"/>
            <a:r>
              <a:rPr lang="fa-IR" sz="4400"/>
              <a:t>از سال تحصیلی 1360-1359 رشته های تحصیلی دوره متوسطه به دو دسته تقسیم شد.</a:t>
            </a:r>
          </a:p>
          <a:p>
            <a:pPr algn="r" rtl="1"/>
            <a:r>
              <a:rPr lang="fa-IR" sz="4400"/>
              <a:t>نظری یک علوم تجربی ، ریاضی</a:t>
            </a:r>
          </a:p>
          <a:p>
            <a:pPr algn="r" rtl="1"/>
            <a:r>
              <a:rPr lang="fa-IR" sz="4400"/>
              <a:t>نظری دو ادبیات ، علوم انسانی</a:t>
            </a:r>
            <a:endParaRPr lang="en-US" sz="4400"/>
          </a:p>
        </p:txBody>
      </p:sp>
    </p:spTree>
  </p:cSld>
  <p:clrMapOvr>
    <a:masterClrMapping/>
  </p:clrMapOvr>
  <p:transition spd="med" advClick="0" advTm="1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algn="r" rtl="1"/>
            <a:r>
              <a:rPr lang="fa-IR" sz="6600"/>
              <a:t>تعریف حرفه:</a:t>
            </a:r>
            <a:endParaRPr lang="en-US" sz="6600"/>
          </a:p>
        </p:txBody>
      </p:sp>
      <p:sp>
        <p:nvSpPr>
          <p:cNvPr id="95235" name="Rectangle 3"/>
          <p:cNvSpPr>
            <a:spLocks noGrp="1" noChangeArrowheads="1"/>
          </p:cNvSpPr>
          <p:nvPr>
            <p:ph type="body" idx="1"/>
          </p:nvPr>
        </p:nvSpPr>
        <p:spPr/>
        <p:txBody>
          <a:bodyPr/>
          <a:lstStyle/>
          <a:p>
            <a:pPr algn="r" rtl="1"/>
            <a:r>
              <a:rPr lang="fa-IR" sz="4400"/>
              <a:t>حرفه به معنی صناعت و ساختن ماهرانه است حرفه فرد فراتر از شغل او است و فرد از انجام آن لذت می برد و به ترک آن مایل نیست.</a:t>
            </a:r>
            <a:endParaRPr lang="en-US" sz="4400"/>
          </a:p>
        </p:txBody>
      </p:sp>
    </p:spTree>
  </p:cSld>
  <p:clrMapOvr>
    <a:masterClrMapping/>
  </p:clrMapOvr>
  <p:transition spd="med" advClick="0" advTm="120000"/>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9" name="Rectangle 3"/>
          <p:cNvSpPr>
            <a:spLocks noGrp="1" noChangeArrowheads="1"/>
          </p:cNvSpPr>
          <p:nvPr>
            <p:ph type="body" idx="4294967295"/>
          </p:nvPr>
        </p:nvSpPr>
        <p:spPr>
          <a:xfrm>
            <a:off x="250825" y="476250"/>
            <a:ext cx="8569325" cy="5797550"/>
          </a:xfrm>
        </p:spPr>
        <p:txBody>
          <a:bodyPr/>
          <a:lstStyle/>
          <a:p>
            <a:pPr algn="r" rtl="1"/>
            <a:r>
              <a:rPr lang="fa-IR" sz="4400"/>
              <a:t>دانش آموزان کلاس سوم راهنمایی که در  درسال1360- 1359 درخرداد ماه1359 قبول شدند ولی ضوابط مربوط به پذیرش در هیچ شاخه و بخشها یا گروههای درسی آموزش متوسطه را کسب نکرده اند در امتحانات شهریورماه 1359 به همراه   دانش آموزان تجدیدی شرکت می کنند.    </a:t>
            </a:r>
          </a:p>
        </p:txBody>
      </p:sp>
    </p:spTree>
  </p:cSld>
  <p:clrMapOvr>
    <a:masterClrMapping/>
  </p:clrMapOvr>
  <p:transition spd="med" advClick="0" advTm="120000"/>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p:cNvSpPr>
            <a:spLocks noGrp="1" noChangeArrowheads="1"/>
          </p:cNvSpPr>
          <p:nvPr>
            <p:ph type="body" idx="4294967295"/>
          </p:nvPr>
        </p:nvSpPr>
        <p:spPr>
          <a:xfrm>
            <a:off x="0" y="593725"/>
            <a:ext cx="8820150" cy="5715000"/>
          </a:xfrm>
        </p:spPr>
        <p:txBody>
          <a:bodyPr/>
          <a:lstStyle/>
          <a:p>
            <a:pPr algn="r" rtl="1">
              <a:lnSpc>
                <a:spcPct val="80000"/>
              </a:lnSpc>
            </a:pPr>
            <a:r>
              <a:rPr lang="fa-IR" sz="4400"/>
              <a:t>از سال1366 رشته های تحصیلی به این ترتیب هسنتد:</a:t>
            </a:r>
          </a:p>
          <a:p>
            <a:pPr algn="r" rtl="1">
              <a:lnSpc>
                <a:spcPct val="80000"/>
              </a:lnSpc>
            </a:pPr>
            <a:r>
              <a:rPr lang="fa-IR" sz="4400"/>
              <a:t>اول آموزش متوسطه داراری دو شاخه نظری :علوم تجربی ریاضی و علوم انسانی</a:t>
            </a:r>
          </a:p>
          <a:p>
            <a:pPr algn="r" rtl="1">
              <a:lnSpc>
                <a:spcPct val="80000"/>
              </a:lnSpc>
            </a:pPr>
            <a:r>
              <a:rPr lang="fa-IR" sz="4400"/>
              <a:t>1-علوم تجربی و ریاضی وعلوم انسانی</a:t>
            </a:r>
          </a:p>
          <a:p>
            <a:pPr algn="r" rtl="1">
              <a:lnSpc>
                <a:spcPct val="80000"/>
              </a:lnSpc>
            </a:pPr>
            <a:r>
              <a:rPr lang="fa-IR" sz="4400"/>
              <a:t>2-فنی وحرفه ای(صنعت-کشاورزی </a:t>
            </a:r>
            <a:r>
              <a:rPr lang="ar-SA" sz="4400"/>
              <a:t>–</a:t>
            </a:r>
            <a:r>
              <a:rPr lang="fa-IR" sz="4400"/>
              <a:t>آموزش بازرگانی )  </a:t>
            </a:r>
          </a:p>
          <a:p>
            <a:pPr algn="r" rtl="1">
              <a:lnSpc>
                <a:spcPct val="80000"/>
              </a:lnSpc>
            </a:pPr>
            <a:endParaRPr lang="fa-IR" sz="4400"/>
          </a:p>
          <a:p>
            <a:pPr algn="r" rtl="1">
              <a:lnSpc>
                <a:spcPct val="80000"/>
              </a:lnSpc>
              <a:buFont typeface="Wingdings" pitchFamily="2" charset="2"/>
              <a:buNone/>
            </a:pPr>
            <a:r>
              <a:rPr lang="fa-IR" sz="4400"/>
              <a:t>  </a:t>
            </a:r>
            <a:endParaRPr lang="en-US" sz="4400"/>
          </a:p>
        </p:txBody>
      </p:sp>
    </p:spTree>
  </p:cSld>
  <p:clrMapOvr>
    <a:masterClrMapping/>
  </p:clrMapOvr>
  <p:transition spd="med" advClick="0" advTm="120000"/>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type="body" idx="4294967295"/>
          </p:nvPr>
        </p:nvSpPr>
        <p:spPr>
          <a:xfrm>
            <a:off x="539750" y="908050"/>
            <a:ext cx="8229600" cy="5251450"/>
          </a:xfrm>
        </p:spPr>
        <p:txBody>
          <a:bodyPr/>
          <a:lstStyle/>
          <a:p>
            <a:pPr algn="r" rtl="1"/>
            <a:r>
              <a:rPr lang="fa-IR" sz="4400"/>
              <a:t>شیوهای اجرای راهنمایی شغلی:</a:t>
            </a:r>
          </a:p>
          <a:p>
            <a:pPr algn="r" rtl="1"/>
            <a:r>
              <a:rPr lang="fa-IR" sz="4400"/>
              <a:t>1-بازدید فعالیتی آموزشی-تفریحی  است گروهی از دانش آموزان با توجه اهداف مشخص در مکان معینی به زمان از قبل تعیین شده ای مراجعه می کنند و زمانی مفید خواهد بودکه بابرنامه ریزی مشخصی انجام گیرد.</a:t>
            </a:r>
            <a:endParaRPr lang="en-US" sz="4400"/>
          </a:p>
        </p:txBody>
      </p:sp>
    </p:spTree>
  </p:cSld>
  <p:clrMapOvr>
    <a:masterClrMapping/>
  </p:clrMapOvr>
  <p:transition spd="med" advClick="0" advTm="120000"/>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4294967295"/>
          </p:nvPr>
        </p:nvSpPr>
        <p:spPr>
          <a:xfrm>
            <a:off x="395288" y="260350"/>
            <a:ext cx="8497887" cy="6192838"/>
          </a:xfrm>
        </p:spPr>
        <p:txBody>
          <a:bodyPr/>
          <a:lstStyle/>
          <a:p>
            <a:pPr algn="r" rtl="1">
              <a:lnSpc>
                <a:spcPct val="90000"/>
              </a:lnSpc>
            </a:pPr>
            <a:r>
              <a:rPr lang="fa-IR" sz="4400"/>
              <a:t>در برنامه ریزی بازدید به این موارد باید توجه شود:</a:t>
            </a:r>
          </a:p>
          <a:p>
            <a:pPr algn="r" rtl="1">
              <a:lnSpc>
                <a:spcPct val="90000"/>
              </a:lnSpc>
            </a:pPr>
            <a:r>
              <a:rPr lang="fa-IR" sz="4000"/>
              <a:t>الف-پس از تعیین اهداف وطرح آن با بازدید کنندگان به تهیه مقدمات انجام کار مبادرت شود. </a:t>
            </a:r>
          </a:p>
          <a:p>
            <a:pPr algn="r" rtl="1">
              <a:lnSpc>
                <a:spcPct val="90000"/>
              </a:lnSpc>
            </a:pPr>
            <a:r>
              <a:rPr lang="fa-IR" sz="4000"/>
              <a:t>ب- یک نسخه ازبرنامه و اهداف بازدید برای مسولان مکان و موسسه ای که بازدید از آنجا انجام می گیرد قبلا ارسال شود </a:t>
            </a:r>
          </a:p>
          <a:p>
            <a:pPr algn="r" rtl="1">
              <a:lnSpc>
                <a:spcPct val="90000"/>
              </a:lnSpc>
            </a:pPr>
            <a:r>
              <a:rPr lang="fa-IR" sz="4000"/>
              <a:t>ج-بعد از اتمام بازدید با دقت بررسی شود تا معلوم شود آیا اهداف بازدید تامین شده یا نه.</a:t>
            </a:r>
            <a:endParaRPr lang="en-US" sz="4000"/>
          </a:p>
        </p:txBody>
      </p:sp>
    </p:spTree>
  </p:cSld>
  <p:clrMapOvr>
    <a:masterClrMapping/>
  </p:clrMapOvr>
  <p:transition spd="med" advClick="0" advTm="120000"/>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4294967295"/>
          </p:nvPr>
        </p:nvSpPr>
        <p:spPr>
          <a:xfrm>
            <a:off x="611188" y="692150"/>
            <a:ext cx="8229600" cy="5473700"/>
          </a:xfrm>
        </p:spPr>
        <p:txBody>
          <a:bodyPr/>
          <a:lstStyle/>
          <a:p>
            <a:pPr algn="r" rtl="1">
              <a:lnSpc>
                <a:spcPct val="90000"/>
              </a:lnSpc>
            </a:pPr>
            <a:r>
              <a:rPr lang="fa-IR" sz="4400"/>
              <a:t>2-معرفی مشاغل :</a:t>
            </a:r>
          </a:p>
          <a:p>
            <a:pPr algn="r" rtl="1">
              <a:lnSpc>
                <a:spcPct val="90000"/>
              </a:lnSpc>
            </a:pPr>
            <a:r>
              <a:rPr lang="fa-IR" sz="4400"/>
              <a:t>یکی از روشهای عینی و موثر راهنمایی شغلی است که اطلاعات ضروری را در زمان نسبتا کوتاهی در دسترس تعدادزیادی دانش آموز قرار می گیرد.</a:t>
            </a:r>
          </a:p>
          <a:p>
            <a:pPr algn="r" rtl="1">
              <a:lnSpc>
                <a:spcPct val="90000"/>
              </a:lnSpc>
            </a:pPr>
            <a:r>
              <a:rPr lang="fa-IR" sz="4400"/>
              <a:t>برگزاری معرفی مشاغل به برنامه ریزی و طراحی قبلی نیاز دارد .</a:t>
            </a:r>
            <a:endParaRPr lang="en-US" sz="4400"/>
          </a:p>
        </p:txBody>
      </p:sp>
    </p:spTree>
  </p:cSld>
  <p:clrMapOvr>
    <a:masterClrMapping/>
  </p:clrMapOvr>
  <p:transition spd="med" advClick="0" advTm="120000"/>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3" name="Rectangle 3"/>
          <p:cNvSpPr>
            <a:spLocks noGrp="1" noChangeArrowheads="1"/>
          </p:cNvSpPr>
          <p:nvPr>
            <p:ph type="body" idx="4294967295"/>
          </p:nvPr>
        </p:nvSpPr>
        <p:spPr>
          <a:xfrm>
            <a:off x="395288" y="1557338"/>
            <a:ext cx="8229600" cy="4530725"/>
          </a:xfrm>
        </p:spPr>
        <p:txBody>
          <a:bodyPr/>
          <a:lstStyle/>
          <a:p>
            <a:pPr algn="r" rtl="1">
              <a:lnSpc>
                <a:spcPct val="90000"/>
              </a:lnSpc>
            </a:pPr>
            <a:r>
              <a:rPr lang="fa-IR" sz="4400"/>
              <a:t>برای تشکیل موفقیت آمیز معرفی مشاغل توصیه های زیرارائه می شود :</a:t>
            </a:r>
          </a:p>
          <a:p>
            <a:pPr algn="r" rtl="1">
              <a:lnSpc>
                <a:spcPct val="90000"/>
              </a:lnSpc>
            </a:pPr>
            <a:r>
              <a:rPr lang="fa-IR" sz="4400"/>
              <a:t>1-تعیین کمیته اجرائی که تمام فعالیتهای مربوط به بر گزاری معرفی مشاغل را بر عهده دارمی باشد .شامل مدیر مدرسه،</a:t>
            </a:r>
          </a:p>
          <a:p>
            <a:pPr algn="r" rtl="1">
              <a:lnSpc>
                <a:spcPct val="90000"/>
              </a:lnSpc>
            </a:pPr>
            <a:r>
              <a:rPr lang="fa-IR" sz="4400"/>
              <a:t>مشاور،نماینده دانش آموزان ونماینده اولیای آن می باشد</a:t>
            </a:r>
            <a:endParaRPr lang="en-US" sz="4400"/>
          </a:p>
        </p:txBody>
      </p:sp>
    </p:spTree>
  </p:cSld>
  <p:clrMapOvr>
    <a:masterClrMapping/>
  </p:clrMapOvr>
  <p:transition spd="med" advClick="0" advTm="120000"/>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4294967295"/>
          </p:nvPr>
        </p:nvSpPr>
        <p:spPr>
          <a:xfrm>
            <a:off x="684213" y="908050"/>
            <a:ext cx="8135937" cy="5005388"/>
          </a:xfrm>
        </p:spPr>
        <p:txBody>
          <a:bodyPr/>
          <a:lstStyle/>
          <a:p>
            <a:pPr algn="r" rtl="1"/>
            <a:r>
              <a:rPr lang="fa-IR" sz="4400"/>
              <a:t>2-کمیته باید براساس امکانات موجود،دانش آموزان را که قرار است در برنامه معرفی مشاغل  شرکت جویند مشخص کند و باید به اطلاع کلیه دانش آموزانی که در معرفی مشاغل شرکت خواهند کرد برسد.</a:t>
            </a:r>
            <a:endParaRPr lang="en-US" sz="4400"/>
          </a:p>
        </p:txBody>
      </p:sp>
    </p:spTree>
  </p:cSld>
  <p:clrMapOvr>
    <a:masterClrMapping/>
  </p:clrMapOvr>
  <p:transition spd="med" advClick="0" advTm="120000"/>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Rectangle 3"/>
          <p:cNvSpPr>
            <a:spLocks noGrp="1" noChangeArrowheads="1"/>
          </p:cNvSpPr>
          <p:nvPr>
            <p:ph type="body" idx="4294967295"/>
          </p:nvPr>
        </p:nvSpPr>
        <p:spPr>
          <a:xfrm>
            <a:off x="684213" y="1052513"/>
            <a:ext cx="8229600" cy="4962525"/>
          </a:xfrm>
        </p:spPr>
        <p:txBody>
          <a:bodyPr/>
          <a:lstStyle/>
          <a:p>
            <a:pPr algn="r" rtl="1"/>
            <a:r>
              <a:rPr lang="fa-IR" sz="4400"/>
              <a:t>3-کمیته بایدجدولی از شاغلی راکه مورد علاقه دانش آموز(تر جیحهای شغلی) شرکت کننده در برنامه مشاغل است تهیه کند زیرا یکی از عوامل موثر در تعیین نوع مشاغل برای ارائه دربرنامهمشاغل است.   </a:t>
            </a:r>
            <a:endParaRPr lang="en-US" sz="4400"/>
          </a:p>
        </p:txBody>
      </p:sp>
    </p:spTree>
  </p:cSld>
  <p:clrMapOvr>
    <a:masterClrMapping/>
  </p:clrMapOvr>
  <p:transition spd="med" advClick="0" advTm="120000"/>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Grp="1" noChangeArrowheads="1"/>
          </p:cNvSpPr>
          <p:nvPr>
            <p:ph type="body" idx="4294967295"/>
          </p:nvPr>
        </p:nvSpPr>
        <p:spPr>
          <a:xfrm>
            <a:off x="0" y="1600200"/>
            <a:ext cx="8229600" cy="4530725"/>
          </a:xfrm>
        </p:spPr>
        <p:txBody>
          <a:bodyPr/>
          <a:lstStyle/>
          <a:p>
            <a:pPr algn="r" rtl="1"/>
            <a:r>
              <a:rPr lang="fa-IR" sz="4400"/>
              <a:t>4-پس از تهیه جدول مشاغل ،کمیته اجرائی به دعوت از صاحبان و متخصصان آن مشاغل اقدام می کند وحداقل یک ماه قبل از روز برگزاری مراسم دعوتنامه ارسال می شود .</a:t>
            </a:r>
            <a:endParaRPr lang="en-US" sz="4400"/>
          </a:p>
        </p:txBody>
      </p:sp>
    </p:spTree>
  </p:cSld>
  <p:clrMapOvr>
    <a:masterClrMapping/>
  </p:clrMapOvr>
  <p:transition spd="med" advClick="0" advTm="120000"/>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3"/>
          <p:cNvSpPr>
            <a:spLocks noGrp="1" noChangeArrowheads="1"/>
          </p:cNvSpPr>
          <p:nvPr>
            <p:ph type="body" idx="4294967295"/>
          </p:nvPr>
        </p:nvSpPr>
        <p:spPr>
          <a:xfrm>
            <a:off x="0" y="1600200"/>
            <a:ext cx="8229600" cy="4530725"/>
          </a:xfrm>
        </p:spPr>
        <p:txBody>
          <a:bodyPr/>
          <a:lstStyle/>
          <a:p>
            <a:pPr algn="r" rtl="1"/>
            <a:r>
              <a:rPr lang="fa-IR" sz="4400"/>
              <a:t>5- در جلسات معرفی مشاغل حدالامکان از فیلم اسلاید و تصاویر و نیزازابزار و وسایلی که در انجام شغل مورد استفاده قرار می گیرد استفاده شود تا یادگیری دانش آموزان بهتر وبیشتر شود.</a:t>
            </a:r>
            <a:endParaRPr lang="en-US" sz="4400"/>
          </a:p>
        </p:txBody>
      </p:sp>
    </p:spTree>
  </p:cSld>
  <p:clrMapOvr>
    <a:masterClrMapping/>
  </p:clrMapOvr>
  <p:transition spd="med" advClick="0" advTm="120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algn="r" rtl="1"/>
            <a:r>
              <a:rPr lang="fa-IR" sz="6600"/>
              <a:t>علل کار کردن</a:t>
            </a:r>
            <a:endParaRPr lang="en-US" sz="6600"/>
          </a:p>
        </p:txBody>
      </p:sp>
      <p:sp>
        <p:nvSpPr>
          <p:cNvPr id="96259" name="Rectangle 3"/>
          <p:cNvSpPr>
            <a:spLocks noGrp="1" noChangeArrowheads="1"/>
          </p:cNvSpPr>
          <p:nvPr>
            <p:ph type="body" idx="1"/>
          </p:nvPr>
        </p:nvSpPr>
        <p:spPr/>
        <p:txBody>
          <a:bodyPr/>
          <a:lstStyle/>
          <a:p>
            <a:pPr algn="r" rtl="1"/>
            <a:r>
              <a:rPr lang="fa-IR" sz="4400"/>
              <a:t>وسیله مناسبی برای صرف انرژی در راه مطلوب.</a:t>
            </a:r>
          </a:p>
          <a:p>
            <a:pPr algn="r" rtl="1"/>
            <a:r>
              <a:rPr lang="fa-IR" sz="4400"/>
              <a:t>وسیله ای برای برقراری و تحکیم روابط اجتماعی.</a:t>
            </a:r>
          </a:p>
          <a:p>
            <a:pPr algn="r" rtl="1"/>
            <a:r>
              <a:rPr lang="fa-IR" sz="4400"/>
              <a:t>فرد خود را جزئی از جامعه محسوب می دارد و نقش خود را ایفا می کند.</a:t>
            </a:r>
            <a:endParaRPr lang="en-US" sz="4400"/>
          </a:p>
        </p:txBody>
      </p:sp>
    </p:spTree>
  </p:cSld>
  <p:clrMapOvr>
    <a:masterClrMapping/>
  </p:clrMapOvr>
  <p:transition spd="med" advClick="0" advTm="120000"/>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3" name="Rectangle 3"/>
          <p:cNvSpPr>
            <a:spLocks noGrp="1" noChangeArrowheads="1"/>
          </p:cNvSpPr>
          <p:nvPr>
            <p:ph type="body" idx="4294967295"/>
          </p:nvPr>
        </p:nvSpPr>
        <p:spPr>
          <a:xfrm>
            <a:off x="0" y="1600200"/>
            <a:ext cx="8229600" cy="4530725"/>
          </a:xfrm>
        </p:spPr>
        <p:txBody>
          <a:bodyPr/>
          <a:lstStyle/>
          <a:p>
            <a:pPr algn="r" rtl="1"/>
            <a:r>
              <a:rPr lang="fa-IR" sz="4400"/>
              <a:t>6-از دانش آموزان و سخنرانان با چای و شیرینی پذیرایی بعمل آید و نامه تشکر آمیزی از طرف کمیته برای سخنرانان فرستاده شود.</a:t>
            </a:r>
            <a:endParaRPr lang="en-US" sz="4400"/>
          </a:p>
        </p:txBody>
      </p:sp>
    </p:spTree>
  </p:cSld>
  <p:clrMapOvr>
    <a:masterClrMapping/>
  </p:clrMapOvr>
  <p:transition spd="med" advClick="0" advTm="120000"/>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7" name="Rectangle 3"/>
          <p:cNvSpPr>
            <a:spLocks noGrp="1" noChangeArrowheads="1"/>
          </p:cNvSpPr>
          <p:nvPr>
            <p:ph type="body" idx="4294967295"/>
          </p:nvPr>
        </p:nvSpPr>
        <p:spPr>
          <a:xfrm>
            <a:off x="539750" y="1196975"/>
            <a:ext cx="8229600" cy="4530725"/>
          </a:xfrm>
        </p:spPr>
        <p:txBody>
          <a:bodyPr/>
          <a:lstStyle/>
          <a:p>
            <a:pPr algn="r" rtl="1"/>
            <a:r>
              <a:rPr lang="fa-IR" sz="4400"/>
              <a:t>7- پس از اتمام برنامه توسط دانش آموزان شرکت کننده بطور کتبی مورد ارزشیابی قرار گیرد تا بر اساس اطلاعات حاصله در سالهای آینده به رفع نواقص اقدام گردد.</a:t>
            </a:r>
            <a:endParaRPr lang="en-US" sz="4400"/>
          </a:p>
        </p:txBody>
      </p:sp>
    </p:spTree>
  </p:cSld>
  <p:clrMapOvr>
    <a:masterClrMapping/>
  </p:clrMapOvr>
  <p:transition spd="med" advClick="0" advTm="120000"/>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5" name="Rectangle 3"/>
          <p:cNvSpPr>
            <a:spLocks noGrp="1" noChangeArrowheads="1"/>
          </p:cNvSpPr>
          <p:nvPr>
            <p:ph type="body" idx="4294967295"/>
          </p:nvPr>
        </p:nvSpPr>
        <p:spPr>
          <a:xfrm>
            <a:off x="539750" y="1484313"/>
            <a:ext cx="7689850" cy="4646612"/>
          </a:xfrm>
        </p:spPr>
        <p:txBody>
          <a:bodyPr/>
          <a:lstStyle/>
          <a:p>
            <a:pPr algn="r" rtl="1">
              <a:lnSpc>
                <a:spcPct val="90000"/>
              </a:lnSpc>
            </a:pPr>
            <a:r>
              <a:rPr lang="fa-IR" sz="4400"/>
              <a:t>برای آنکه برنامه معرفی مشاغل کار آمدتر و مفیدتر شود توصیه می گردد:</a:t>
            </a:r>
          </a:p>
          <a:p>
            <a:pPr algn="r" rtl="1">
              <a:lnSpc>
                <a:spcPct val="90000"/>
              </a:lnSpc>
            </a:pPr>
            <a:r>
              <a:rPr lang="fa-IR" sz="4400"/>
              <a:t>اولا برنامه مشاغل پس از طراحی تکثیر و در اختیار کلیه شرکت کنندگان قرار گیرد در این برنامه زمان و محل و نام و مشخصات سخنرانان به اطلاع همه برسد.</a:t>
            </a:r>
            <a:endParaRPr lang="en-US" sz="4400"/>
          </a:p>
        </p:txBody>
      </p:sp>
    </p:spTree>
  </p:cSld>
  <p:clrMapOvr>
    <a:masterClrMapping/>
  </p:clrMapOvr>
  <p:transition spd="med" advClick="0" advTm="120000"/>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9" name="Rectangle 3"/>
          <p:cNvSpPr>
            <a:spLocks noGrp="1" noChangeArrowheads="1"/>
          </p:cNvSpPr>
          <p:nvPr>
            <p:ph type="body" idx="4294967295"/>
          </p:nvPr>
        </p:nvSpPr>
        <p:spPr>
          <a:xfrm>
            <a:off x="395288" y="1628775"/>
            <a:ext cx="8229600" cy="4530725"/>
          </a:xfrm>
        </p:spPr>
        <p:txBody>
          <a:bodyPr/>
          <a:lstStyle/>
          <a:p>
            <a:pPr algn="r" rtl="1">
              <a:lnSpc>
                <a:spcPct val="90000"/>
              </a:lnSpc>
            </a:pPr>
            <a:r>
              <a:rPr lang="fa-IR" sz="4400"/>
              <a:t>ثانیا در طول زمانی که برنامه مشاغل در مدرسه ادامه دارد  تمام تلاشها بر شناخت مشاغل و اهمیت دستیابی به اطلاعات شغل متمرکز شود.</a:t>
            </a:r>
          </a:p>
          <a:p>
            <a:pPr algn="r" rtl="1">
              <a:lnSpc>
                <a:spcPct val="90000"/>
              </a:lnSpc>
            </a:pPr>
            <a:r>
              <a:rPr lang="fa-IR" sz="4400"/>
              <a:t>ثالثا تبلیغات لازم در زمینه شناساندن معرفی مشاغل به والدین و دانش آموزان انجام گیرد.</a:t>
            </a:r>
            <a:endParaRPr lang="en-US" sz="4400"/>
          </a:p>
        </p:txBody>
      </p:sp>
    </p:spTree>
  </p:cSld>
  <p:clrMapOvr>
    <a:masterClrMapping/>
  </p:clrMapOvr>
  <p:transition spd="med" advClick="0" advTm="120000"/>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algn="r" rtl="1"/>
            <a:r>
              <a:rPr lang="fa-IR" sz="6600"/>
              <a:t>ارائه واحد شناسائی مشاغل:</a:t>
            </a:r>
            <a:endParaRPr lang="en-US" sz="6600"/>
          </a:p>
        </p:txBody>
      </p:sp>
      <p:sp>
        <p:nvSpPr>
          <p:cNvPr id="194563" name="Rectangle 3"/>
          <p:cNvSpPr>
            <a:spLocks noGrp="1" noChangeArrowheads="1"/>
          </p:cNvSpPr>
          <p:nvPr>
            <p:ph type="body" idx="1"/>
          </p:nvPr>
        </p:nvSpPr>
        <p:spPr/>
        <p:txBody>
          <a:bodyPr/>
          <a:lstStyle/>
          <a:p>
            <a:pPr algn="r" rtl="1"/>
            <a:r>
              <a:rPr lang="fa-IR" sz="4400"/>
              <a:t>3 در دوره دبیرستان و دانشگاه برای شناسائی شغل خاصی به مدت یک یا چند جلسه انجام می پذیرد.</a:t>
            </a:r>
          </a:p>
          <a:p>
            <a:pPr algn="r" rtl="1"/>
            <a:r>
              <a:rPr lang="fa-IR" sz="4400"/>
              <a:t>4 مقاله نویسی در این روش از فرد خواسته می شود تا در باره شغل خاصی مقاله ای تدوین کند.</a:t>
            </a:r>
            <a:endParaRPr lang="en-US" sz="4400"/>
          </a:p>
        </p:txBody>
      </p:sp>
    </p:spTree>
  </p:cSld>
  <p:clrMapOvr>
    <a:masterClrMapping/>
  </p:clrMapOvr>
  <p:transition spd="med" advClick="0" advTm="120000"/>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457200" y="274638"/>
            <a:ext cx="8229600" cy="1930400"/>
          </a:xfrm>
        </p:spPr>
        <p:txBody>
          <a:bodyPr/>
          <a:lstStyle/>
          <a:p>
            <a:pPr algn="r" rtl="1"/>
            <a:r>
              <a:rPr lang="fa-IR" sz="4400"/>
              <a:t>5 - نمایشنامه:</a:t>
            </a:r>
            <a:endParaRPr lang="en-US" sz="4400"/>
          </a:p>
        </p:txBody>
      </p:sp>
      <p:sp>
        <p:nvSpPr>
          <p:cNvPr id="195587" name="Rectangle 3"/>
          <p:cNvSpPr>
            <a:spLocks noGrp="1" noChangeArrowheads="1"/>
          </p:cNvSpPr>
          <p:nvPr>
            <p:ph type="body" idx="1"/>
          </p:nvPr>
        </p:nvSpPr>
        <p:spPr/>
        <p:txBody>
          <a:bodyPr/>
          <a:lstStyle/>
          <a:p>
            <a:pPr algn="r" rtl="1"/>
            <a:r>
              <a:rPr lang="fa-IR" sz="4400"/>
              <a:t>ایفای نقش و نمایشنامه یکی از روش های راهنمائی شغلی است بررسی دقیق و صحیح نقش هایی که افراد در نمایشنامه بر عهده می گیرند ما را به شناخت بهتر و کشف شخصیت و نیز توانایی های او رهنمون می کند.</a:t>
            </a:r>
            <a:endParaRPr lang="en-US" sz="4400"/>
          </a:p>
        </p:txBody>
      </p:sp>
    </p:spTree>
  </p:cSld>
  <p:clrMapOvr>
    <a:masterClrMapping/>
  </p:clrMapOvr>
  <p:transition spd="med" advClick="0" advTm="120000"/>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457200" y="274638"/>
            <a:ext cx="8229600" cy="1858962"/>
          </a:xfrm>
        </p:spPr>
        <p:txBody>
          <a:bodyPr/>
          <a:lstStyle/>
          <a:p>
            <a:pPr algn="r" rtl="1"/>
            <a:r>
              <a:rPr lang="fa-IR" sz="4400"/>
              <a:t>6 </a:t>
            </a:r>
            <a:r>
              <a:rPr lang="ar-SA" sz="4400"/>
              <a:t>–</a:t>
            </a:r>
            <a:r>
              <a:rPr lang="fa-IR" sz="4400"/>
              <a:t> اشتغال در ایام فراغت:</a:t>
            </a:r>
            <a:endParaRPr lang="en-US" sz="4400"/>
          </a:p>
        </p:txBody>
      </p:sp>
      <p:sp>
        <p:nvSpPr>
          <p:cNvPr id="196611" name="Rectangle 3"/>
          <p:cNvSpPr>
            <a:spLocks noGrp="1" noChangeArrowheads="1"/>
          </p:cNvSpPr>
          <p:nvPr>
            <p:ph type="body" idx="1"/>
          </p:nvPr>
        </p:nvSpPr>
        <p:spPr/>
        <p:txBody>
          <a:bodyPr/>
          <a:lstStyle/>
          <a:p>
            <a:pPr algn="r" rtl="1"/>
            <a:r>
              <a:rPr lang="fa-IR" sz="4400"/>
              <a:t>دانش آموزان از این طریق نه تنها پولی به دست می آورند و به تدریج خود می توانند نیازهایشان را مرتفع سازند بلکه عملا با خصوصیات مشاغل مورد نظر و نحوه اشتغال آنها نیزآشنا می شوند.</a:t>
            </a:r>
            <a:endParaRPr lang="en-US" sz="4400"/>
          </a:p>
        </p:txBody>
      </p:sp>
    </p:spTree>
  </p:cSld>
  <p:clrMapOvr>
    <a:masterClrMapping/>
  </p:clrMapOvr>
  <p:transition spd="med" advClick="0" advTm="120000"/>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pPr algn="ctr" rtl="1"/>
            <a:r>
              <a:rPr lang="fa-IR" sz="6600"/>
              <a:t>گفتار پنجم</a:t>
            </a:r>
            <a:endParaRPr lang="en-US" sz="6600"/>
          </a:p>
        </p:txBody>
      </p:sp>
      <p:sp>
        <p:nvSpPr>
          <p:cNvPr id="197635" name="Rectangle 3"/>
          <p:cNvSpPr>
            <a:spLocks noGrp="1" noChangeArrowheads="1"/>
          </p:cNvSpPr>
          <p:nvPr>
            <p:ph type="body" idx="1"/>
          </p:nvPr>
        </p:nvSpPr>
        <p:spPr/>
        <p:txBody>
          <a:bodyPr/>
          <a:lstStyle/>
          <a:p>
            <a:pPr algn="r" rtl="1"/>
            <a:r>
              <a:rPr lang="fa-IR" sz="4400"/>
              <a:t>انتخاب شغل </a:t>
            </a:r>
            <a:endParaRPr lang="en-US" sz="4400"/>
          </a:p>
        </p:txBody>
      </p:sp>
    </p:spTree>
  </p:cSld>
  <p:clrMapOvr>
    <a:masterClrMapping/>
  </p:clrMapOvr>
  <p:transition spd="med" advClick="0" advTm="120000"/>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9" name="Rectangle 3"/>
          <p:cNvSpPr>
            <a:spLocks noGrp="1" noChangeArrowheads="1"/>
          </p:cNvSpPr>
          <p:nvPr>
            <p:ph type="body" idx="4294967295"/>
          </p:nvPr>
        </p:nvSpPr>
        <p:spPr>
          <a:xfrm>
            <a:off x="684213" y="981075"/>
            <a:ext cx="7545387" cy="5149850"/>
          </a:xfrm>
        </p:spPr>
        <p:txBody>
          <a:bodyPr/>
          <a:lstStyle/>
          <a:p>
            <a:pPr algn="r" rtl="1"/>
            <a:r>
              <a:rPr lang="fa-IR" sz="4400"/>
              <a:t>هدف این گفتار ، آشنایی با تعاریف انتخاب شغل ، نحوه انجام آن و مشکلاتی که در این زمینه وجود دارد . و برای این کار ابتدا باید تفاوت بین این سه واژه ( انتخاب ، ترجیح و انتظارات ) مشخص گردد.</a:t>
            </a:r>
            <a:endParaRPr lang="en-US" sz="4400"/>
          </a:p>
        </p:txBody>
      </p:sp>
    </p:spTree>
  </p:cSld>
  <p:clrMapOvr>
    <a:masterClrMapping/>
  </p:clrMapOvr>
  <p:transition spd="med" advClick="0" advTm="120000"/>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algn="r" rtl="1"/>
            <a:r>
              <a:rPr lang="fa-IR" sz="6600"/>
              <a:t>تعریف انتخاب:</a:t>
            </a:r>
            <a:endParaRPr lang="en-US" sz="6600"/>
          </a:p>
        </p:txBody>
      </p:sp>
      <p:sp>
        <p:nvSpPr>
          <p:cNvPr id="199683" name="Rectangle 3"/>
          <p:cNvSpPr>
            <a:spLocks noGrp="1" noChangeArrowheads="1"/>
          </p:cNvSpPr>
          <p:nvPr>
            <p:ph type="body" idx="1"/>
          </p:nvPr>
        </p:nvSpPr>
        <p:spPr/>
        <p:txBody>
          <a:bodyPr/>
          <a:lstStyle/>
          <a:p>
            <a:pPr algn="r" rtl="1"/>
            <a:r>
              <a:rPr lang="fa-IR" sz="4400"/>
              <a:t>انتخاب شغل جریان مستمری است که در یک دوره طولانی و نه در یک لحظه بوقوع می پیوندد.</a:t>
            </a:r>
          </a:p>
          <a:p>
            <a:pPr algn="r" rtl="1"/>
            <a:r>
              <a:rPr lang="fa-IR" sz="4400"/>
              <a:t>زمانی معنی دار می شود که چندین گزینه در اختیار فرد قرار گیرد و درانتخاب  گزینه ها آزادی عمل و آگاهی داشته باشد. </a:t>
            </a:r>
            <a:endParaRPr lang="en-US" sz="4400"/>
          </a:p>
        </p:txBody>
      </p:sp>
    </p:spTree>
  </p:cSld>
  <p:clrMapOvr>
    <a:masterClrMapping/>
  </p:clrMapOvr>
  <p:transition spd="med" advClick="0" advTm="120000"/>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1508</TotalTime>
  <Words>7234</Words>
  <Application>Microsoft Office PowerPoint</Application>
  <PresentationFormat>On-screen Show (4:3)</PresentationFormat>
  <Paragraphs>758</Paragraphs>
  <Slides>208</Slides>
  <Notes>207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208</vt:i4>
      </vt:variant>
    </vt:vector>
  </HeadingPairs>
  <TitlesOfParts>
    <vt:vector size="212" baseType="lpstr">
      <vt:lpstr>Arial</vt:lpstr>
      <vt:lpstr>Times New Roman</vt:lpstr>
      <vt:lpstr>Wingdings</vt:lpstr>
      <vt:lpstr>Watermark</vt:lpstr>
      <vt:lpstr>راهنمائی تحصیلی و شغلی</vt:lpstr>
      <vt:lpstr>گفتار اول</vt:lpstr>
      <vt:lpstr>تعریف کار:</vt:lpstr>
      <vt:lpstr>PowerPoint Presentation</vt:lpstr>
      <vt:lpstr>PowerPoint Presentation</vt:lpstr>
      <vt:lpstr>PowerPoint Presentation</vt:lpstr>
      <vt:lpstr>تعریف شغل:</vt:lpstr>
      <vt:lpstr>تعریف حرفه:</vt:lpstr>
      <vt:lpstr>علل کار کردن</vt:lpstr>
      <vt:lpstr>PowerPoint Presentation</vt:lpstr>
      <vt:lpstr>عوامل موثر بر اشتغال:</vt:lpstr>
      <vt:lpstr>گفتار دوم</vt:lpstr>
      <vt:lpstr>PowerPoint Presentation</vt:lpstr>
      <vt:lpstr>تعریف راهنمائی:</vt:lpstr>
      <vt:lpstr>PowerPoint Presentation</vt:lpstr>
      <vt:lpstr>هدف از مشاوره:</vt:lpstr>
      <vt:lpstr>تفاوتهای راهنمائی با مشاوره</vt:lpstr>
      <vt:lpstr>تعریف راهنمائی تحصیلی:</vt:lpstr>
      <vt:lpstr>PowerPoint Presentation</vt:lpstr>
      <vt:lpstr>تاریخچه راهنمائی تحصیلی:</vt:lpstr>
      <vt:lpstr>PowerPoint Presentation</vt:lpstr>
      <vt:lpstr>تعریف راهنمائی شغلی:</vt:lpstr>
      <vt:lpstr>PowerPoint Presentation</vt:lpstr>
      <vt:lpstr>راهنمائی شغلی سه فعالیت مهم را انجام می دهد:</vt:lpstr>
      <vt:lpstr>PowerPoint Presentation</vt:lpstr>
      <vt:lpstr>PowerPoint Presentation</vt:lpstr>
      <vt:lpstr>ضرورت راهنمائی شغلی:</vt:lpstr>
      <vt:lpstr>تاریخچه راهنمائی شغلی: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مهمترین کار پارسونز:</vt:lpstr>
      <vt:lpstr>رابطه راهنمائی تحصیلی با راهنمائی شغلی:</vt:lpstr>
      <vt:lpstr>گفتار سوم</vt:lpstr>
      <vt:lpstr>PowerPoint Presentation</vt:lpstr>
      <vt:lpstr>PowerPoint Presentation</vt:lpstr>
      <vt:lpstr>PowerPoint Presentation</vt:lpstr>
      <vt:lpstr>PowerPoint Presentation</vt:lpstr>
      <vt:lpstr>PowerPoint Presentation</vt:lpstr>
      <vt:lpstr>اهداف اطلاعات تحصیلی:</vt:lpstr>
      <vt:lpstr>PowerPoint Presentation</vt:lpstr>
      <vt:lpstr>PowerPoint Presentation</vt:lpstr>
      <vt:lpstr>PowerPoint Presentation</vt:lpstr>
      <vt:lpstr>PowerPoint Presentation</vt:lpstr>
      <vt:lpstr>PowerPoint Presentation</vt:lpstr>
      <vt:lpstr>اهداف عمومی اطلاعات شغلی: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نقش افراد مختلف در جمع آوری و ارائه اطلاعات تحصیلی و شغلی:</vt:lpstr>
      <vt:lpstr>PowerPoint Presentation</vt:lpstr>
      <vt:lpstr>PowerPoint Presentation</vt:lpstr>
      <vt:lpstr>گفتار چهارم</vt:lpstr>
      <vt:lpstr>PowerPoint Presentation</vt:lpstr>
      <vt:lpstr>محاسن راهنمائی گروهی:</vt:lpstr>
      <vt:lpstr>معایب راهنمائی گروهی:</vt:lpstr>
      <vt:lpstr>شیوه های اجرای راهنمائی تحصیلی: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ارائه واحد شناسائی مشاغل:</vt:lpstr>
      <vt:lpstr>5 - نمایشنامه:</vt:lpstr>
      <vt:lpstr>6 – اشتغال در ایام فراغت:</vt:lpstr>
      <vt:lpstr>گفتار پنجم</vt:lpstr>
      <vt:lpstr>PowerPoint Presentation</vt:lpstr>
      <vt:lpstr>تعریف انتخاب:</vt:lpstr>
      <vt:lpstr>PowerPoint Presentation</vt:lpstr>
      <vt:lpstr>PowerPoint Presentation</vt:lpstr>
      <vt:lpstr>PowerPoint Presentation</vt:lpstr>
      <vt:lpstr>PowerPoint Presentation</vt:lpstr>
      <vt:lpstr>PowerPoint Presentation</vt:lpstr>
      <vt:lpstr>PowerPoint Presentation</vt:lpstr>
      <vt:lpstr>عوامل موثر در انتخاب شغل:</vt:lpstr>
      <vt:lpstr>PowerPoint Presentation</vt:lpstr>
      <vt:lpstr>PowerPoint Presentation</vt:lpstr>
      <vt:lpstr>انواع استعدادهای خاص:</vt:lpstr>
      <vt:lpstr>PowerPoint Presentation</vt:lpstr>
      <vt:lpstr>PowerPoint Presentation</vt:lpstr>
      <vt:lpstr>PowerPoint Presentation</vt:lpstr>
      <vt:lpstr>PowerPoint Presentation</vt:lpstr>
      <vt:lpstr>PowerPoint Presentation</vt:lpstr>
      <vt:lpstr>مشکلات انتخاب شغل:</vt:lpstr>
      <vt:lpstr>دلایل عدم انتخاب شغل:</vt:lpstr>
      <vt:lpstr>دلایل انتخاب نامناسب:</vt:lpstr>
      <vt:lpstr>نقش آموزش در اشتغال:</vt:lpstr>
      <vt:lpstr>گفتار ششم</vt:lpstr>
      <vt:lpstr>PowerPoint Presentation</vt:lpstr>
      <vt:lpstr>ضرورت و فواید طبقه بندی:</vt:lpstr>
      <vt:lpstr>تعاریف و مفاهیم طبقه بندی:</vt:lpstr>
      <vt:lpstr>PowerPoint Presentation</vt:lpstr>
      <vt:lpstr>PowerPoint Presentation</vt:lpstr>
      <vt:lpstr>شرایط کار:</vt:lpstr>
      <vt:lpstr>فصل اول</vt:lpstr>
      <vt:lpstr>PowerPoint Presentation</vt:lpstr>
      <vt:lpstr>تعریف راهنمایی شغلی و حرفه ای:</vt:lpstr>
      <vt:lpstr>PowerPoint Presentation</vt:lpstr>
      <vt:lpstr>تعریف راهنمائی شغلی حرفه ای از نظر سوپر:</vt:lpstr>
      <vt:lpstr>از دیدگاه سوپر:</vt:lpstr>
      <vt:lpstr>PowerPoint Presentation</vt:lpstr>
      <vt:lpstr>PowerPoint Presentation</vt:lpstr>
      <vt:lpstr>PowerPoint Presentation</vt:lpstr>
      <vt:lpstr>PowerPoint Presentation</vt:lpstr>
      <vt:lpstr>ضرورت راهنمائی شغلی:</vt:lpstr>
      <vt:lpstr>PowerPoint Presentation</vt:lpstr>
      <vt:lpstr>PowerPoint Presentation</vt:lpstr>
      <vt:lpstr>   تاریخچه راهنمائی شغلی و  حرفه ای:</vt:lpstr>
      <vt:lpstr>به عقیده پارسونز انتخاب شغل به چه عواملی بستگی دارد: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فصل دوم</vt:lpstr>
      <vt:lpstr>PowerPoint Presentation</vt:lpstr>
      <vt:lpstr>اصول ارائه اطلاعات شغلی و حرفه ای از نظر تایلر:</vt:lpstr>
      <vt:lpstr>اصول ارائه اطلاعات شغلی و حرفه ای از نظر شوستروم و برومر:</vt:lpstr>
      <vt:lpstr>هدفهای ارائه اطلاعات شغلی و حرفه ای از نظر بری فیلد:</vt:lpstr>
      <vt:lpstr>هدفهای ارائه اطلاعات شغلی و حرفه ای از دیدگاه بائروروئبر:</vt:lpstr>
      <vt:lpstr>روشهای ارائه اطلاعات شغلی و حرفه ای:</vt:lpstr>
      <vt:lpstr>نقش افراد در اطلاعات شغلی و حرفه ای:</vt:lpstr>
      <vt:lpstr>نقش افراد مختلف در تدوین و ارائه اطلاعات شغلی و حرفه ای:</vt:lpstr>
      <vt:lpstr>روشهای کسب اطلاعات شغلی و حرفه ای:</vt:lpstr>
      <vt:lpstr>به نظر تایلر اطلاعات و دانش مشاور شغلی و حرفه ای باید در زمینه های زیر باشد:</vt:lpstr>
      <vt:lpstr>وسایل آموزش اطلاعات شغلی و حرفه ای:</vt:lpstr>
      <vt:lpstr>در ایجاد مرکز ارائه اطلاعات شغلی و حرفه ای ، مدرسه باید به اصول زیر توجه کرد:</vt:lpstr>
      <vt:lpstr>فصل سوم</vt:lpstr>
      <vt:lpstr>کار از دیدگاه راهنمائی شغلی و حرفه ای فعالیتی دائمی است که به تولید کالا و خدماتی منجر می شود و در قبال آن دستمزدی دریافت می گردد.</vt:lpstr>
      <vt:lpstr>PowerPoint Presentation</vt:lpstr>
      <vt:lpstr>علل کار کردن از نظر می ننجر:</vt:lpstr>
      <vt:lpstr>عوامل متغیر در اشتغال:</vt:lpstr>
      <vt:lpstr>فصل چهارم</vt:lpstr>
      <vt:lpstr>ضرورت راهنمائی و مشاوره شغلی و حرفه ای در مدارس:</vt:lpstr>
      <vt:lpstr>هدفهای راهنمائی و مشاوره شغلی و حرفه ای در مدارس:</vt:lpstr>
      <vt:lpstr>PowerPoint Presentation</vt:lpstr>
      <vt:lpstr>روشهای گروهی راهنمائی و مشاوره شغلی و حرفه ای در مدارس:</vt:lpstr>
      <vt:lpstr>روشهای انفرادی راهنمائی و مشاوره شغلی و حرفه ای در مدارس:</vt:lpstr>
      <vt:lpstr>فصل پنجم</vt:lpstr>
      <vt:lpstr>عوامل که در طرح ریزی شغلی اهمیت دارد:</vt:lpstr>
      <vt:lpstr>PowerPoint Presentation</vt:lpstr>
      <vt:lpstr>فصل ششم</vt:lpstr>
      <vt:lpstr>مفاهیم انتخاب شغل:</vt:lpstr>
      <vt:lpstr>تعاریف انتخاب شغل</vt:lpstr>
      <vt:lpstr>سنجش انتخاب شغل</vt:lpstr>
      <vt:lpstr>ابعاد انتخاب شغل </vt:lpstr>
      <vt:lpstr>مشکلات انتخاب شغل:</vt:lpstr>
      <vt:lpstr>تقسیم بندی بوردین در مشکلات انتخاب شغل:</vt:lpstr>
      <vt:lpstr>تقسیم بندی رابینسون در مشکلات انتخاب شغل:</vt:lpstr>
      <vt:lpstr>فصل هفتم</vt:lpstr>
      <vt:lpstr>PowerPoint Presentation</vt:lpstr>
      <vt:lpstr>نظریه های رضایت شغلی::</vt:lpstr>
      <vt:lpstr>مسائل حل شده در رضایت شغلی:</vt:lpstr>
      <vt:lpstr>PowerPoint Presentation</vt:lpstr>
      <vt:lpstr>سنجش رضایت شغلی:</vt:lpstr>
      <vt:lpstr> ارتباط رضایت شغلی با سایر عوامل از نظر روم:</vt:lpstr>
      <vt:lpstr>          فصل هشتم</vt:lpstr>
      <vt:lpstr>تقسیم بندی کرایتز:</vt:lpstr>
      <vt:lpstr>طبقه بندی اوسیپو:</vt:lpstr>
      <vt:lpstr>           فصل نهم</vt:lpstr>
      <vt:lpstr>PowerPoint Presentation</vt:lpstr>
      <vt:lpstr>مرحلۀ رویائی:</vt:lpstr>
      <vt:lpstr>مرحلۀ آزمایشی:</vt:lpstr>
      <vt:lpstr>مرحلۀ واقع بینی:</vt:lpstr>
      <vt:lpstr>PowerPoint Presentation</vt:lpstr>
      <vt:lpstr>PowerPoint Presentation</vt:lpstr>
      <vt:lpstr>ارزشیابی نظریه گنیزبرگ:</vt:lpstr>
      <vt:lpstr>PowerPoint Presentation</vt:lpstr>
      <vt:lpstr>کاربرد نظریه گنیزبرگ</vt:lpstr>
      <vt:lpstr>فصل دهم</vt:lpstr>
      <vt:lpstr>PowerPoint Presentation</vt:lpstr>
      <vt:lpstr>خویشتن پنداری</vt:lpstr>
      <vt:lpstr>خویشتن پنداری</vt:lpstr>
      <vt:lpstr>خویشتن پنداری شغلی و حرفه ای از نظر فیلد و همکارانش</vt:lpstr>
    </vt:vector>
  </TitlesOfParts>
  <Company>Your Organization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Your User Name</dc:creator>
  <cp:lastModifiedBy>ARAZ</cp:lastModifiedBy>
  <cp:revision>49</cp:revision>
  <dcterms:created xsi:type="dcterms:W3CDTF">2001-02-15T03:16:50Z</dcterms:created>
  <dcterms:modified xsi:type="dcterms:W3CDTF">2020-04-12T21:28:44Z</dcterms:modified>
</cp:coreProperties>
</file>