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75" r:id="rId4"/>
    <p:sldId id="258" r:id="rId5"/>
    <p:sldId id="259" r:id="rId6"/>
    <p:sldId id="261" r:id="rId7"/>
    <p:sldId id="262" r:id="rId8"/>
    <p:sldId id="263" r:id="rId9"/>
    <p:sldId id="265" r:id="rId10"/>
    <p:sldId id="264" r:id="rId11"/>
    <p:sldId id="266" r:id="rId12"/>
    <p:sldId id="267" r:id="rId13"/>
    <p:sldId id="268" r:id="rId14"/>
    <p:sldId id="270" r:id="rId15"/>
    <p:sldId id="273" r:id="rId16"/>
    <p:sldId id="272"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3779277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2013356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E6089F4-85F6-4D92-95C0-3A65B04460EC}" type="slidenum">
              <a:rPr lang="fa-IR" smtClean="0"/>
              <a:t>‹#›</a:t>
            </a:fld>
            <a:endParaRPr lang="fa-I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4391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3913549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E6089F4-85F6-4D92-95C0-3A65B04460EC}" type="slidenum">
              <a:rPr lang="fa-IR" smtClean="0"/>
              <a:t>‹#›</a:t>
            </a:fld>
            <a:endParaRPr lang="fa-I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0680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817616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2772301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4040496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201941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A70737-A0AB-4FA8-92A4-3CE2F3531EC1}"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2009431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1502250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A70737-A0AB-4FA8-92A4-3CE2F3531EC1}" type="datetimeFigureOut">
              <a:rPr lang="fa-IR" smtClean="0"/>
              <a:t>1441/08/22</a:t>
            </a:fld>
            <a:endParaRPr lang="fa-IR"/>
          </a:p>
        </p:txBody>
      </p:sp>
      <p:sp>
        <p:nvSpPr>
          <p:cNvPr id="8" name="Footer Placeholder 7"/>
          <p:cNvSpPr>
            <a:spLocks noGrp="1"/>
          </p:cNvSpPr>
          <p:nvPr>
            <p:ph type="ftr" sz="quarter" idx="11"/>
          </p:nvPr>
        </p:nvSpPr>
        <p:spPr/>
        <p:txBody>
          <a:bodyPr/>
          <a:lstStyle/>
          <a:p>
            <a:endParaRPr lang="fa-I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245657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A70737-A0AB-4FA8-92A4-3CE2F3531EC1}" type="datetimeFigureOut">
              <a:rPr lang="fa-IR" smtClean="0"/>
              <a:t>1441/08/22</a:t>
            </a:fld>
            <a:endParaRPr lang="fa-IR"/>
          </a:p>
        </p:txBody>
      </p:sp>
      <p:sp>
        <p:nvSpPr>
          <p:cNvPr id="4" name="Footer Placeholder 3"/>
          <p:cNvSpPr>
            <a:spLocks noGrp="1"/>
          </p:cNvSpPr>
          <p:nvPr>
            <p:ph type="ftr" sz="quarter" idx="11"/>
          </p:nvPr>
        </p:nvSpPr>
        <p:spPr/>
        <p:txBody>
          <a:bodyPr/>
          <a:lstStyle/>
          <a:p>
            <a:endParaRPr lang="fa-I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4127033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A70737-A0AB-4FA8-92A4-3CE2F3531EC1}" type="datetimeFigureOut">
              <a:rPr lang="fa-IR" smtClean="0"/>
              <a:t>1441/08/22</a:t>
            </a:fld>
            <a:endParaRPr lang="fa-IR"/>
          </a:p>
        </p:txBody>
      </p:sp>
      <p:sp>
        <p:nvSpPr>
          <p:cNvPr id="3" name="Footer Placeholder 2"/>
          <p:cNvSpPr>
            <a:spLocks noGrp="1"/>
          </p:cNvSpPr>
          <p:nvPr>
            <p:ph type="ftr" sz="quarter" idx="11"/>
          </p:nvPr>
        </p:nvSpPr>
        <p:spPr/>
        <p:txBody>
          <a:bodyPr/>
          <a:lstStyle/>
          <a:p>
            <a:endParaRPr lang="fa-I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1410680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1382394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BA70737-A0AB-4FA8-92A4-3CE2F3531EC1}"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E6089F4-85F6-4D92-95C0-3A65B04460EC}" type="slidenum">
              <a:rPr lang="fa-IR" smtClean="0"/>
              <a:t>‹#›</a:t>
            </a:fld>
            <a:endParaRPr lang="fa-IR"/>
          </a:p>
        </p:txBody>
      </p:sp>
    </p:spTree>
    <p:extLst>
      <p:ext uri="{BB962C8B-B14F-4D97-AF65-F5344CB8AC3E}">
        <p14:creationId xmlns:p14="http://schemas.microsoft.com/office/powerpoint/2010/main" val="4149521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BA70737-A0AB-4FA8-92A4-3CE2F3531EC1}" type="datetimeFigureOut">
              <a:rPr lang="fa-IR" smtClean="0"/>
              <a:t>1441/08/22</a:t>
            </a:fld>
            <a:endParaRPr lang="fa-I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E6089F4-85F6-4D92-95C0-3A65B04460EC}" type="slidenum">
              <a:rPr lang="fa-IR" smtClean="0"/>
              <a:t>‹#›</a:t>
            </a:fld>
            <a:endParaRPr lang="fa-IR"/>
          </a:p>
        </p:txBody>
      </p:sp>
    </p:spTree>
    <p:extLst>
      <p:ext uri="{BB962C8B-B14F-4D97-AF65-F5344CB8AC3E}">
        <p14:creationId xmlns:p14="http://schemas.microsoft.com/office/powerpoint/2010/main" val="364941596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43739" y="423746"/>
            <a:ext cx="8915399" cy="5583825"/>
          </a:xfrm>
        </p:spPr>
        <p:txBody>
          <a:bodyPr>
            <a:noAutofit/>
          </a:bodyPr>
          <a:lstStyle/>
          <a:p>
            <a:pPr algn="ctr"/>
            <a:endParaRPr lang="en-US" sz="8800" b="1" dirty="0" smtClean="0">
              <a:solidFill>
                <a:schemeClr val="tx1"/>
              </a:solidFill>
              <a:latin typeface="IranNastaliq" panose="02020505000000020003" pitchFamily="18" charset="0"/>
              <a:cs typeface="B Koodak" panose="00000700000000000000" pitchFamily="2" charset="-78"/>
            </a:endParaRPr>
          </a:p>
          <a:p>
            <a:pPr algn="ctr"/>
            <a:r>
              <a:rPr lang="fa-IR" sz="8800" b="1" dirty="0" smtClean="0">
                <a:solidFill>
                  <a:schemeClr val="tx1"/>
                </a:solidFill>
                <a:latin typeface="IranNastaliq" panose="02020505000000020003" pitchFamily="18" charset="0"/>
                <a:cs typeface="B Koodak" panose="00000700000000000000" pitchFamily="2" charset="-78"/>
              </a:rPr>
              <a:t>نظریه </a:t>
            </a:r>
            <a:r>
              <a:rPr lang="fa-IR" sz="8800" b="1" dirty="0" smtClean="0">
                <a:solidFill>
                  <a:schemeClr val="tx1"/>
                </a:solidFill>
                <a:latin typeface="IranNastaliq" panose="02020505000000020003" pitchFamily="18" charset="0"/>
                <a:cs typeface="B Koodak" panose="00000700000000000000" pitchFamily="2" charset="-78"/>
              </a:rPr>
              <a:t>تایلور</a:t>
            </a:r>
            <a:endParaRPr lang="en-US" sz="8800" b="1" dirty="0" smtClean="0">
              <a:solidFill>
                <a:schemeClr val="tx1"/>
              </a:solidFill>
              <a:latin typeface="IranNastaliq" panose="02020505000000020003" pitchFamily="18" charset="0"/>
              <a:cs typeface="B Koodak" panose="00000700000000000000" pitchFamily="2" charset="-78"/>
            </a:endParaRPr>
          </a:p>
          <a:p>
            <a:pPr algn="ctr"/>
            <a:endParaRPr lang="en-US" sz="8800" b="1" dirty="0">
              <a:solidFill>
                <a:schemeClr val="tx1"/>
              </a:solidFill>
              <a:latin typeface="IranNastaliq" panose="02020505000000020003" pitchFamily="18" charset="0"/>
              <a:cs typeface="B Koodak" panose="00000700000000000000" pitchFamily="2" charset="-78"/>
            </a:endParaRPr>
          </a:p>
          <a:p>
            <a:pPr algn="ctr"/>
            <a:r>
              <a:rPr lang="fa-IR" sz="4800" b="1" dirty="0" smtClean="0">
                <a:solidFill>
                  <a:schemeClr val="tx1"/>
                </a:solidFill>
                <a:latin typeface="IranNastaliq" panose="02020505000000020003" pitchFamily="18" charset="0"/>
                <a:cs typeface="B Koodak" panose="00000700000000000000" pitchFamily="2" charset="-78"/>
              </a:rPr>
              <a:t>                                           </a:t>
            </a:r>
            <a:r>
              <a:rPr lang="fa-IR" sz="4800" b="1" dirty="0" smtClean="0">
                <a:solidFill>
                  <a:srgbClr val="FF0000"/>
                </a:solidFill>
                <a:latin typeface="IranNastaliq" panose="02020505000000020003" pitchFamily="18" charset="0"/>
                <a:cs typeface="B Koodak" panose="00000700000000000000" pitchFamily="2" charset="-78"/>
              </a:rPr>
              <a:t>جلسه ششم</a:t>
            </a:r>
            <a:endParaRPr lang="fa-IR" sz="4800" b="1" dirty="0" smtClean="0">
              <a:solidFill>
                <a:srgbClr val="FF0000"/>
              </a:solidFill>
              <a:latin typeface="IranNastaliq" panose="02020505000000020003" pitchFamily="18" charset="0"/>
              <a:cs typeface="B Koodak" panose="00000700000000000000" pitchFamily="2" charset="-78"/>
            </a:endParaRPr>
          </a:p>
        </p:txBody>
      </p:sp>
    </p:spTree>
    <p:extLst>
      <p:ext uri="{BB962C8B-B14F-4D97-AF65-F5344CB8AC3E}">
        <p14:creationId xmlns:p14="http://schemas.microsoft.com/office/powerpoint/2010/main" val="1190073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4242"/>
          </a:xfrm>
        </p:spPr>
        <p:txBody>
          <a:bodyPr>
            <a:normAutofit fontScale="90000"/>
          </a:bodyPr>
          <a:lstStyle/>
          <a:p>
            <a:pPr algn="r"/>
            <a:r>
              <a:rPr lang="fa-IR" sz="5300" b="1" dirty="0">
                <a:solidFill>
                  <a:srgbClr val="FF0000"/>
                </a:solidFill>
                <a:cs typeface="B Koodak" panose="00000700000000000000" pitchFamily="2" charset="-78"/>
              </a:rPr>
              <a:t>انتقادات وارده بر فردریک </a:t>
            </a:r>
            <a:r>
              <a:rPr lang="fa-IR" sz="5300" b="1" dirty="0" smtClean="0">
                <a:solidFill>
                  <a:srgbClr val="FF0000"/>
                </a:solidFill>
                <a:cs typeface="B Koodak" panose="00000700000000000000" pitchFamily="2" charset="-78"/>
              </a:rPr>
              <a:t>تایلور</a:t>
            </a:r>
            <a:r>
              <a:rPr lang="en-US" sz="5300" b="1" dirty="0" smtClean="0">
                <a:solidFill>
                  <a:srgbClr val="FF0000"/>
                </a:solidFill>
                <a:cs typeface="B Koodak" panose="00000700000000000000" pitchFamily="2" charset="-78"/>
              </a:rPr>
              <a:t> </a:t>
            </a:r>
            <a:r>
              <a:rPr lang="en-US" sz="3100" b="1" dirty="0" smtClean="0">
                <a:solidFill>
                  <a:srgbClr val="FF0000"/>
                </a:solidFill>
                <a:cs typeface="B Titr" panose="00000700000000000000" pitchFamily="2" charset="-78"/>
              </a:rPr>
              <a:t>:</a:t>
            </a:r>
            <a:r>
              <a:rPr lang="fa-IR" b="1" dirty="0" smtClean="0"/>
              <a:t/>
            </a:r>
            <a:br>
              <a:rPr lang="fa-IR" b="1" dirty="0" smtClean="0"/>
            </a:br>
            <a:endParaRPr lang="fa-IR" dirty="0"/>
          </a:p>
        </p:txBody>
      </p:sp>
      <p:sp>
        <p:nvSpPr>
          <p:cNvPr id="3" name="Content Placeholder 2"/>
          <p:cNvSpPr>
            <a:spLocks noGrp="1"/>
          </p:cNvSpPr>
          <p:nvPr>
            <p:ph idx="1"/>
          </p:nvPr>
        </p:nvSpPr>
        <p:spPr>
          <a:xfrm>
            <a:off x="979866" y="1239942"/>
            <a:ext cx="10739907" cy="5334723"/>
          </a:xfrm>
        </p:spPr>
        <p:txBody>
          <a:bodyPr>
            <a:noAutofit/>
          </a:bodyPr>
          <a:lstStyle/>
          <a:p>
            <a:pPr marL="0" indent="0" algn="just">
              <a:buNone/>
            </a:pPr>
            <a:r>
              <a:rPr lang="fa-IR" sz="3200" b="1" dirty="0" smtClean="0">
                <a:cs typeface="B Nazanin" panose="00000400000000000000" pitchFamily="2" charset="-78"/>
              </a:rPr>
              <a:t>نظریه های کلاسیک انسان را موجودی اقتصادی-عقلائی دانسته و تاثیر روابط اجتماعی و ساختارغیر رسمی و انگیزه و احساسات را بر افراد نادیده می گرفتند. </a:t>
            </a:r>
          </a:p>
          <a:p>
            <a:pPr marL="0" indent="0" algn="just">
              <a:buNone/>
            </a:pPr>
            <a:r>
              <a:rPr lang="fa-IR" sz="3200" b="1" dirty="0" smtClean="0">
                <a:cs typeface="B Nazanin" panose="00000400000000000000" pitchFamily="2" charset="-78"/>
              </a:rPr>
              <a:t>همکاران تایلور او را متهم به فقدان حس نوع دوستی کردند و وحشت کارگران از ساعت ، ثانیه شمار و انفصال خدمت در اثر کندی عمل منتهی به اعتصابات شدیدی شد. </a:t>
            </a:r>
          </a:p>
          <a:p>
            <a:pPr marL="0" indent="0" algn="just">
              <a:buNone/>
            </a:pPr>
            <a:r>
              <a:rPr lang="fa-IR" sz="3200" b="1" dirty="0" smtClean="0">
                <a:cs typeface="B Nazanin" panose="00000400000000000000" pitchFamily="2" charset="-78"/>
              </a:rPr>
              <a:t>تایلور نسبت به جنبه های اجتماعی کار دیدگاه منفی داشته و معتقد بود هر وقت کارکنان به طور گروهی کار میکنند، کارآیی هر یک از آنها تا سطح ضعیف ترین عضو گروه تنزل پیدا می کند. بسیاری از مدیران روش های او را دخالت بی مورد در قدرت و اختیارات خود می دانستند .</a:t>
            </a:r>
            <a:endParaRPr lang="fa-IR" sz="3200" b="1" dirty="0">
              <a:cs typeface="B Nazanin" panose="00000400000000000000" pitchFamily="2" charset="-78"/>
            </a:endParaRPr>
          </a:p>
        </p:txBody>
      </p:sp>
    </p:spTree>
    <p:extLst>
      <p:ext uri="{BB962C8B-B14F-4D97-AF65-F5344CB8AC3E}">
        <p14:creationId xmlns:p14="http://schemas.microsoft.com/office/powerpoint/2010/main" val="1733455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21217" y="1203174"/>
            <a:ext cx="11027438" cy="5576462"/>
          </a:xfrm>
        </p:spPr>
        <p:txBody>
          <a:bodyPr>
            <a:noAutofit/>
          </a:bodyPr>
          <a:lstStyle/>
          <a:p>
            <a:pPr marL="0" indent="0" algn="r">
              <a:buNone/>
            </a:pPr>
            <a:r>
              <a:rPr lang="fa-IR" sz="3600" b="1" dirty="0" smtClean="0">
                <a:cs typeface="B Nazanin" panose="00000400000000000000" pitchFamily="2" charset="-78"/>
              </a:rPr>
              <a:t>تایلور معتقد بود که انسان را می توان مانند</a:t>
            </a:r>
            <a:r>
              <a:rPr lang="fa-IR" sz="3600" b="1" dirty="0">
                <a:cs typeface="B Nazanin" panose="00000400000000000000" pitchFamily="2" charset="-78"/>
              </a:rPr>
              <a:t> ربات ها</a:t>
            </a:r>
            <a:r>
              <a:rPr lang="fa-IR" sz="3600" b="1" dirty="0" smtClean="0">
                <a:cs typeface="B Nazanin" panose="00000400000000000000" pitchFamily="2" charset="-78"/>
              </a:rPr>
              <a:t>، هدایت کرد تا </a:t>
            </a:r>
            <a:r>
              <a:rPr lang="fa-IR" sz="3600" b="1" dirty="0">
                <a:cs typeface="B Nazanin" panose="00000400000000000000" pitchFamily="2" charset="-78"/>
              </a:rPr>
              <a:t>مطابق دستور از پیش تعیین شده به شیوه ای مشخص رفتار کنند و با این روش بهره وری کار را افزایش </a:t>
            </a:r>
            <a:r>
              <a:rPr lang="fa-IR" sz="3600" b="1">
                <a:cs typeface="B Nazanin" panose="00000400000000000000" pitchFamily="2" charset="-78"/>
              </a:rPr>
              <a:t>داد</a:t>
            </a:r>
            <a:r>
              <a:rPr lang="fa-IR" sz="3600" b="1" smtClean="0">
                <a:cs typeface="B Nazanin" panose="00000400000000000000" pitchFamily="2" charset="-78"/>
              </a:rPr>
              <a:t> .</a:t>
            </a:r>
          </a:p>
          <a:p>
            <a:pPr marL="0" indent="0" algn="r">
              <a:buNone/>
            </a:pPr>
            <a:r>
              <a:rPr lang="fa-IR" sz="3600" b="1" smtClean="0">
                <a:cs typeface="B Nazanin" panose="00000400000000000000" pitchFamily="2" charset="-78"/>
              </a:rPr>
              <a:t> </a:t>
            </a:r>
            <a:r>
              <a:rPr lang="fa-IR" sz="3600" b="1" dirty="0" smtClean="0">
                <a:cs typeface="B Nazanin" panose="00000400000000000000" pitchFamily="2" charset="-78"/>
              </a:rPr>
              <a:t>تایلور وظیفه ی اصلی مدیریت را برنامه ریزی و پیش بینی می دانست و </a:t>
            </a:r>
            <a:r>
              <a:rPr lang="fa-IR" sz="3600" b="1" dirty="0">
                <a:cs typeface="B Nazanin" panose="00000400000000000000" pitchFamily="2" charset="-78"/>
              </a:rPr>
              <a:t>وظیفه کارگر را اطاعت محض از فرامین مدیر </a:t>
            </a:r>
            <a:r>
              <a:rPr lang="fa-IR" sz="3600" b="1" dirty="0" smtClean="0">
                <a:cs typeface="B Nazanin" panose="00000400000000000000" pitchFamily="2" charset="-78"/>
              </a:rPr>
              <a:t>.</a:t>
            </a:r>
          </a:p>
          <a:p>
            <a:pPr marL="0" indent="0" algn="r">
              <a:buNone/>
            </a:pPr>
            <a:r>
              <a:rPr lang="fa-IR" sz="3600" b="1" dirty="0" smtClean="0">
                <a:cs typeface="B Nazanin" panose="00000400000000000000" pitchFamily="2" charset="-78"/>
              </a:rPr>
              <a:t>سال هاست که صحبت از تحول آموزش و به کارگیری روش های کارآمد در امر آموزش می شود ولی نکته ای که اصلا بدان توجه نشده و نمی شود </a:t>
            </a:r>
            <a:r>
              <a:rPr lang="fa-IR" sz="3600" b="1" dirty="0">
                <a:cs typeface="B Nazanin" panose="00000400000000000000" pitchFamily="2" charset="-78"/>
              </a:rPr>
              <a:t>رابطه ی معلم و شاگرد به عنوان رابطه ای دو سویه و انسانی</a:t>
            </a:r>
            <a:r>
              <a:rPr lang="fa-IR" sz="3600" b="1" dirty="0" smtClean="0">
                <a:cs typeface="B Nazanin" panose="00000400000000000000" pitchFamily="2" charset="-78"/>
              </a:rPr>
              <a:t> است . </a:t>
            </a:r>
            <a:endParaRPr lang="fa-IR" sz="3600" b="1" dirty="0">
              <a:cs typeface="B Nazanin" panose="00000400000000000000" pitchFamily="2" charset="-78"/>
            </a:endParaRPr>
          </a:p>
        </p:txBody>
      </p:sp>
    </p:spTree>
    <p:extLst>
      <p:ext uri="{BB962C8B-B14F-4D97-AF65-F5344CB8AC3E}">
        <p14:creationId xmlns:p14="http://schemas.microsoft.com/office/powerpoint/2010/main" val="23627839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Title 1"/>
          <p:cNvSpPr>
            <a:spLocks noGrp="1"/>
          </p:cNvSpPr>
          <p:nvPr>
            <p:ph idx="1"/>
          </p:nvPr>
        </p:nvSpPr>
        <p:spPr>
          <a:xfrm>
            <a:off x="1222663" y="1236374"/>
            <a:ext cx="10515600" cy="5699125"/>
          </a:xfrm>
        </p:spPr>
        <p:txBody>
          <a:bodyPr>
            <a:noAutofit/>
          </a:bodyPr>
          <a:lstStyle/>
          <a:p>
            <a:pPr marL="0" indent="0" algn="r">
              <a:buNone/>
            </a:pPr>
            <a:r>
              <a:rPr lang="fa-IR" sz="3200" b="1" dirty="0" smtClean="0">
                <a:cs typeface="B Nazanin" panose="00000400000000000000" pitchFamily="2" charset="-78"/>
              </a:rPr>
              <a:t>اجرای روش های تحول در آموزش در چند دهه اخیر همگی با شکست مواجه شده است و شواهد و قراین حاکی از آن است که</a:t>
            </a:r>
            <a:r>
              <a:rPr lang="fa-IR" sz="3200" b="1" dirty="0">
                <a:cs typeface="B Nazanin" panose="00000400000000000000" pitchFamily="2" charset="-78"/>
              </a:rPr>
              <a:t> کیفیت آموزشی تنزل پیدا کرده ولی در عوض کمیت آموزش و تعداد مدارک تحصیلی بسیار زیاد شده است . هر شخصی که چند صباحی در آموزش و پرورش مشغول به کار شود بدون شک متوجه این امر خواهد شد </a:t>
            </a:r>
            <a:r>
              <a:rPr lang="fa-IR" sz="3200" b="1" dirty="0" smtClean="0">
                <a:cs typeface="B Nazanin" panose="00000400000000000000" pitchFamily="2" charset="-78"/>
              </a:rPr>
              <a:t>.</a:t>
            </a:r>
          </a:p>
          <a:p>
            <a:pPr marL="0" indent="0" algn="r">
              <a:buNone/>
            </a:pPr>
            <a:r>
              <a:rPr lang="fa-IR" sz="3200" b="1" dirty="0" smtClean="0">
                <a:cs typeface="B Nazanin" panose="00000400000000000000" pitchFamily="2" charset="-78"/>
              </a:rPr>
              <a:t>توجه به کمیت به جای کیفیت مهمترین  شاخصی است که روند مدیریت تیلوری در آموزش و پرورش را آشکار می سازد . عدم توجه به روابط انسانی و تفاوت های فردی و انسانی باعث توزیع نامتناسب متخصص در بازار کار گردیده و توزیع نامتناسب منجر به ایجاد مشکلات فراوان در حوزه ی کار و فعالیت اجتماعی شده است .</a:t>
            </a:r>
          </a:p>
          <a:p>
            <a:pPr marL="0" indent="0" algn="r">
              <a:buNone/>
            </a:pPr>
            <a:endParaRPr lang="fa-IR" sz="3600" dirty="0" smtClean="0">
              <a:cs typeface="B Nazanin" panose="00000400000000000000" pitchFamily="2" charset="-78"/>
            </a:endParaRPr>
          </a:p>
        </p:txBody>
      </p:sp>
    </p:spTree>
    <p:extLst>
      <p:ext uri="{BB962C8B-B14F-4D97-AF65-F5344CB8AC3E}">
        <p14:creationId xmlns:p14="http://schemas.microsoft.com/office/powerpoint/2010/main" val="21345124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5627" y="1236364"/>
            <a:ext cx="10515600" cy="5138678"/>
          </a:xfrm>
        </p:spPr>
        <p:txBody>
          <a:bodyPr>
            <a:normAutofit/>
          </a:bodyPr>
          <a:lstStyle/>
          <a:p>
            <a:pPr marL="0" indent="0" algn="r">
              <a:buNone/>
            </a:pPr>
            <a:r>
              <a:rPr lang="fa-IR" sz="3600" b="1" dirty="0">
                <a:cs typeface="B Nazanin" panose="00000400000000000000" pitchFamily="2" charset="-78"/>
              </a:rPr>
              <a:t>تیلوریسم به سطوح میانی و پایین دست آموزش و پرورش نیز رسوخ کرده و حتی مدیران ادارات و مدارس نیز بدون توجه به استعداد های فردی معلم و دانش آموز و نادیده گرفتن رابطه ی انسانی به عنوان اصل و اساس تحول و پیشرفت در امر آموزش ؛ بدون خارج شدن از اتاق مدیریتی خود و درگیر شدن با فضای واقعی کلاس و مدرسه از پشت میز مدیریت خود فرامین را بخشنامه و اعلام می کنند و ملاک هایشان نیز کاملا کمی و بر پایه ی شاخص های کمی است .</a:t>
            </a:r>
          </a:p>
          <a:p>
            <a:pPr marL="0" indent="0" algn="r">
              <a:buNone/>
            </a:pPr>
            <a:endParaRPr lang="fa-IR" sz="4000" dirty="0"/>
          </a:p>
        </p:txBody>
      </p:sp>
    </p:spTree>
    <p:extLst>
      <p:ext uri="{BB962C8B-B14F-4D97-AF65-F5344CB8AC3E}">
        <p14:creationId xmlns:p14="http://schemas.microsoft.com/office/powerpoint/2010/main" val="42005145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7333" y="0"/>
            <a:ext cx="10998655" cy="6748463"/>
          </a:xfrm>
        </p:spPr>
        <p:txBody>
          <a:bodyPr>
            <a:noAutofit/>
          </a:bodyPr>
          <a:lstStyle/>
          <a:p>
            <a:pPr marL="0" indent="0">
              <a:buNone/>
            </a:pPr>
            <a:r>
              <a:rPr lang="fa-IR" sz="3200" b="1" dirty="0">
                <a:cs typeface="B Nazanin" panose="00000400000000000000" pitchFamily="2" charset="-78"/>
              </a:rPr>
              <a:t>عدم توجه به خصوصیات روحی و روانی فردی و در نظر گرفتن دانش آموزان به عنوان ماده ی خام اولیه</a:t>
            </a:r>
            <a:r>
              <a:rPr lang="fa-IR" sz="3200" b="1" dirty="0" smtClean="0">
                <a:cs typeface="B Nazanin" panose="00000400000000000000" pitchFamily="2" charset="-78"/>
              </a:rPr>
              <a:t> که می توان هر تغییری را در آن به وجود آورد در تضاد مستقیم با فردیت و ارزش ها و شایستگی های انسانی و همچنین در تضاد آشکار با پرورش به عنوان  یکی از دو رکن اساسی آموزش و پرورش است . </a:t>
            </a:r>
            <a:br>
              <a:rPr lang="fa-IR" sz="3200" b="1" dirty="0" smtClean="0">
                <a:cs typeface="B Nazanin" panose="00000400000000000000" pitchFamily="2" charset="-78"/>
              </a:rPr>
            </a:br>
            <a:r>
              <a:rPr lang="fa-IR" sz="3200" b="1" dirty="0">
                <a:cs typeface="B Nazanin" panose="00000400000000000000" pitchFamily="2" charset="-78"/>
              </a:rPr>
              <a:t>عدم توجه به معلم به عنوان عامل اصلی تحول و دیکته فرامین صادره از بالا و اجبار وی در عمل به چارچوب ارائه شده از سوی مدیران</a:t>
            </a:r>
            <a:r>
              <a:rPr lang="fa-IR" sz="3200" b="1" dirty="0" smtClean="0">
                <a:cs typeface="B Nazanin" panose="00000400000000000000" pitchFamily="2" charset="-78"/>
              </a:rPr>
              <a:t> ؛ راه را بر هر گونه ابتکار و خلاقیت فردی می بندد . عدم تخطی معلم از چارچوب تعیین شده</a:t>
            </a:r>
            <a:r>
              <a:rPr lang="en-US" sz="3200" b="1" dirty="0" smtClean="0">
                <a:cs typeface="B Nazanin" panose="00000400000000000000" pitchFamily="2" charset="-78"/>
              </a:rPr>
              <a:t> </a:t>
            </a:r>
            <a:r>
              <a:rPr lang="fa-IR" sz="3200" b="1" dirty="0">
                <a:cs typeface="B Nazanin" panose="00000400000000000000" pitchFamily="2" charset="-78"/>
              </a:rPr>
              <a:t>معلم را در وضعیتی قرار می دهد که کاملا از وی یک ربات و ماشین می سازد و تمام انگیزه ی معلم و خلاقیت های وی با توجه به تفاوت های فردی و فرهنگی دانش آموزان کلاس را از بین می برد و وی را دچار بی هویتی و دلزدگی می کند .</a:t>
            </a:r>
            <a:r>
              <a:rPr lang="en-US" sz="3200" b="1" dirty="0" smtClean="0">
                <a:cs typeface="B Nazanin" panose="00000400000000000000" pitchFamily="2" charset="-78"/>
              </a:rPr>
              <a:t> </a:t>
            </a:r>
            <a:r>
              <a:rPr lang="fa-IR" sz="3200" b="1" dirty="0" smtClean="0">
                <a:cs typeface="B Nazanin" panose="00000400000000000000" pitchFamily="2" charset="-78"/>
              </a:rPr>
              <a:t/>
            </a:r>
            <a:br>
              <a:rPr lang="fa-IR" sz="3200" b="1" dirty="0" smtClean="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6155329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7581" y="1220079"/>
            <a:ext cx="10515600" cy="5549166"/>
          </a:xfrm>
        </p:spPr>
        <p:txBody>
          <a:bodyPr>
            <a:normAutofit/>
          </a:bodyPr>
          <a:lstStyle/>
          <a:p>
            <a:pPr marL="0" indent="0">
              <a:buNone/>
            </a:pPr>
            <a:r>
              <a:rPr lang="fa-IR" sz="2800" dirty="0" smtClean="0">
                <a:cs typeface="B Nazanin" panose="00000400000000000000" pitchFamily="2" charset="-78"/>
              </a:rPr>
              <a:t>تیلور </a:t>
            </a:r>
            <a:r>
              <a:rPr lang="fa-IR" sz="2800" dirty="0">
                <a:cs typeface="B Nazanin" panose="00000400000000000000" pitchFamily="2" charset="-78"/>
              </a:rPr>
              <a:t>معتقد بود به منظور تشویق کارگران و افزایش بهره وری کار ، باید کارگران را تشویق نمود و از مکانیسم افزایش دستمزد و پاداش کمک می گرفت </a:t>
            </a:r>
            <a:r>
              <a:rPr lang="fa-IR" sz="2800" dirty="0" smtClean="0">
                <a:cs typeface="B Nazanin" panose="00000400000000000000" pitchFamily="2" charset="-78"/>
              </a:rPr>
              <a:t>.</a:t>
            </a:r>
            <a:endParaRPr lang="en-US" sz="2800" dirty="0" smtClean="0">
              <a:cs typeface="B Nazanin" panose="00000400000000000000" pitchFamily="2" charset="-78"/>
            </a:endParaRPr>
          </a:p>
          <a:p>
            <a:pPr marL="0" indent="0">
              <a:buNone/>
            </a:pPr>
            <a:r>
              <a:rPr lang="fa-IR" sz="2800" dirty="0">
                <a:cs typeface="B Nazanin" panose="00000400000000000000" pitchFamily="2" charset="-78"/>
              </a:rPr>
              <a:t>متاسفانه علی رغم روش مدیریت تیلوری در آموزش و پرورش ، از این روش تایلور جهت تشویق و ایجاد انگیزه در آموزش و پرورش استفاده نمی شود و هیچ تفاوت حقوقی بین معلمان وجود </a:t>
            </a:r>
            <a:r>
              <a:rPr lang="fa-IR" sz="2800" dirty="0" smtClean="0">
                <a:cs typeface="B Nazanin" panose="00000400000000000000" pitchFamily="2" charset="-78"/>
              </a:rPr>
              <a:t>ندارد. </a:t>
            </a:r>
            <a:endParaRPr lang="en-US" sz="2800" dirty="0" smtClean="0">
              <a:cs typeface="B Nazanin" panose="00000400000000000000" pitchFamily="2" charset="-78"/>
            </a:endParaRPr>
          </a:p>
          <a:p>
            <a:pPr marL="0" indent="0">
              <a:buNone/>
            </a:pPr>
            <a:r>
              <a:rPr lang="fa-IR" sz="2800" dirty="0" smtClean="0">
                <a:cs typeface="B Nazanin" panose="00000400000000000000" pitchFamily="2" charset="-78"/>
              </a:rPr>
              <a:t>وجود </a:t>
            </a:r>
            <a:r>
              <a:rPr lang="fa-IR" sz="2800" dirty="0">
                <a:cs typeface="B Nazanin" panose="00000400000000000000" pitchFamily="2" charset="-78"/>
              </a:rPr>
              <a:t>چنین مشکلی زمینه ساز بیشتر بی انگیزگی و عدم کارآیی موثر در حوزه ی آموزش شده </a:t>
            </a:r>
            <a:r>
              <a:rPr lang="fa-IR" sz="2800" dirty="0" smtClean="0">
                <a:cs typeface="B Nazanin" panose="00000400000000000000" pitchFamily="2" charset="-78"/>
              </a:rPr>
              <a:t>است. </a:t>
            </a:r>
            <a:r>
              <a:rPr lang="fa-IR" sz="2800" dirty="0">
                <a:cs typeface="B Nazanin" panose="00000400000000000000" pitchFamily="2" charset="-78"/>
              </a:rPr>
              <a:t>عدم توجه به تشویق و پاداش مادی نشان دهنده ی نگرش مادی و ماشینی و نگاه ابزاری به انسان است .</a:t>
            </a:r>
          </a:p>
          <a:p>
            <a:pPr marL="0" indent="0">
              <a:buNone/>
            </a:pPr>
            <a:endParaRPr lang="fa-IR" sz="2800" dirty="0"/>
          </a:p>
        </p:txBody>
      </p:sp>
    </p:spTree>
    <p:extLst>
      <p:ext uri="{BB962C8B-B14F-4D97-AF65-F5344CB8AC3E}">
        <p14:creationId xmlns:p14="http://schemas.microsoft.com/office/powerpoint/2010/main" val="374754848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94063" y="1220078"/>
            <a:ext cx="10515600" cy="5549166"/>
          </a:xfrm>
        </p:spPr>
        <p:txBody>
          <a:bodyPr>
            <a:normAutofit/>
          </a:bodyPr>
          <a:lstStyle/>
          <a:p>
            <a:pPr marL="0" indent="0" algn="r">
              <a:buNone/>
            </a:pPr>
            <a:r>
              <a:rPr lang="fa-IR" sz="2800" dirty="0">
                <a:cs typeface="B Nazanin" panose="00000400000000000000" pitchFamily="2" charset="-78"/>
              </a:rPr>
              <a:t>معلم محوری در آموزش و پرورش به معنی توجه به معلم به عنوان موجودی انسانی و عامل تغییر از سوی مدیران ، زمینه ساز دانش آموز محوری و گسترش فرهنگ دمکراتیک و تعامل و ابتکار در کلاس بین دانش آموزان نیز خواهد شد . عدم توجه به نظرات معلمان و همچنین تفاوت های فرهنگی و محیطی و ... و ارائه یک راهکار از سوی مدیران رده بالای حوزه ی آموزش و پرورش و ابلاغ آن به تمامی مدارس و معلمان غیر موجه می نماید .</a:t>
            </a:r>
          </a:p>
          <a:p>
            <a:pPr marL="0" indent="0" algn="r">
              <a:buNone/>
            </a:pPr>
            <a:endParaRPr lang="fa-IR" sz="4000" dirty="0"/>
          </a:p>
        </p:txBody>
      </p:sp>
    </p:spTree>
    <p:extLst>
      <p:ext uri="{BB962C8B-B14F-4D97-AF65-F5344CB8AC3E}">
        <p14:creationId xmlns:p14="http://schemas.microsoft.com/office/powerpoint/2010/main" val="31279512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6897" y="1725546"/>
            <a:ext cx="8911687" cy="1280890"/>
          </a:xfrm>
        </p:spPr>
        <p:txBody>
          <a:bodyPr>
            <a:noAutofit/>
          </a:bodyPr>
          <a:lstStyle/>
          <a:p>
            <a:pPr algn="ctr"/>
            <a:r>
              <a:rPr lang="fa-IR" sz="8000" b="1" dirty="0" smtClean="0">
                <a:latin typeface="IranNastaliq" panose="02020505000000020003" pitchFamily="18" charset="0"/>
                <a:cs typeface="IranNastaliq" panose="02020505000000020003" pitchFamily="18" charset="0"/>
              </a:rPr>
              <a:t>خسته </a:t>
            </a:r>
            <a:r>
              <a:rPr lang="en-US" sz="8000" b="1" dirty="0" smtClean="0">
                <a:latin typeface="IranNastaliq" panose="02020505000000020003" pitchFamily="18" charset="0"/>
                <a:cs typeface="IranNastaliq" panose="02020505000000020003" pitchFamily="18" charset="0"/>
              </a:rPr>
              <a:t>  </a:t>
            </a:r>
            <a:r>
              <a:rPr lang="fa-IR" sz="8000" b="1" dirty="0" smtClean="0">
                <a:latin typeface="IranNastaliq" panose="02020505000000020003" pitchFamily="18" charset="0"/>
                <a:cs typeface="IranNastaliq" panose="02020505000000020003" pitchFamily="18" charset="0"/>
              </a:rPr>
              <a:t>نباشید </a:t>
            </a:r>
            <a:br>
              <a:rPr lang="fa-IR" sz="8000" b="1" dirty="0" smtClean="0">
                <a:latin typeface="IranNastaliq" panose="02020505000000020003" pitchFamily="18" charset="0"/>
                <a:cs typeface="IranNastaliq" panose="02020505000000020003" pitchFamily="18" charset="0"/>
              </a:rPr>
            </a:br>
            <a:r>
              <a:rPr lang="fa-IR" sz="8000" b="1" dirty="0" smtClean="0">
                <a:latin typeface="IranNastaliq" panose="02020505000000020003" pitchFamily="18" charset="0"/>
                <a:cs typeface="IranNastaliq" panose="02020505000000020003" pitchFamily="18" charset="0"/>
              </a:rPr>
              <a:t>امیدواریم مطالب ارائه شده مفید بوده باشند</a:t>
            </a:r>
            <a:endParaRPr lang="en-US" sz="8000" b="1"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3977648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5258" y="1402608"/>
            <a:ext cx="11656741" cy="5265821"/>
          </a:xfrm>
        </p:spPr>
        <p:txBody>
          <a:bodyPr>
            <a:normAutofit/>
          </a:bodyPr>
          <a:lstStyle/>
          <a:p>
            <a:pPr marL="0" indent="0" algn="just">
              <a:buNone/>
            </a:pPr>
            <a:endParaRPr lang="fa-IR" sz="3000" b="1" dirty="0" smtClean="0">
              <a:cs typeface="B Nazanin" panose="00000400000000000000" pitchFamily="2" charset="-78"/>
            </a:endParaRPr>
          </a:p>
          <a:p>
            <a:pPr marL="0" indent="0" algn="just">
              <a:buNone/>
            </a:pPr>
            <a:endParaRPr lang="en-US" sz="3000" b="1" dirty="0">
              <a:cs typeface="B Nazanin" panose="00000400000000000000" pitchFamily="2" charset="-78"/>
            </a:endParaRPr>
          </a:p>
          <a:p>
            <a:pPr marL="0" indent="0" algn="just">
              <a:buNone/>
            </a:pPr>
            <a:r>
              <a:rPr lang="fa-IR" sz="4000" b="1" dirty="0">
                <a:cs typeface="B Nazanin" panose="00000400000000000000" pitchFamily="2" charset="-78"/>
              </a:rPr>
              <a:t>م</a:t>
            </a:r>
            <a:r>
              <a:rPr lang="fa-IR" sz="4000" b="1" dirty="0" smtClean="0">
                <a:cs typeface="B Nazanin" panose="00000400000000000000" pitchFamily="2" charset="-78"/>
              </a:rPr>
              <a:t>دیریت در عمل قدمتی به اندازه تاریخ بشریت دارد ولی آنچه امروز به عنوان علم مدیریت شناخته می شود پ از انقلاب صنعتی و استفاده از ماشین در عملیات تولید و بروز تغییرات عمده در نظام تولیدی،اقتصادی و تکنولوژی جهان نظیر تولید انبوه و جدا شدن مدیر و مالک و... توسط فردی به نام فردریک وینسلو تایلور مطرح شده است.</a:t>
            </a:r>
          </a:p>
        </p:txBody>
      </p:sp>
      <p:sp>
        <p:nvSpPr>
          <p:cNvPr id="2" name="TextBox 1"/>
          <p:cNvSpPr txBox="1"/>
          <p:nvPr/>
        </p:nvSpPr>
        <p:spPr>
          <a:xfrm>
            <a:off x="10360577" y="602388"/>
            <a:ext cx="1133644" cy="800219"/>
          </a:xfrm>
          <a:prstGeom prst="rect">
            <a:avLst/>
          </a:prstGeom>
          <a:noFill/>
        </p:spPr>
        <p:txBody>
          <a:bodyPr wrap="none" rtlCol="0">
            <a:spAutoFit/>
          </a:bodyPr>
          <a:lstStyle/>
          <a:p>
            <a:r>
              <a:rPr lang="fa-IR" sz="2800" dirty="0" smtClean="0">
                <a:cs typeface="B Titr" panose="00000700000000000000" pitchFamily="2" charset="-78"/>
              </a:rPr>
              <a:t>مقدمه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4036741" cy="2523869"/>
          </a:xfrm>
          <a:prstGeom prst="rect">
            <a:avLst/>
          </a:prstGeom>
        </p:spPr>
      </p:pic>
    </p:spTree>
    <p:extLst>
      <p:ext uri="{BB962C8B-B14F-4D97-AF65-F5344CB8AC3E}">
        <p14:creationId xmlns:p14="http://schemas.microsoft.com/office/powerpoint/2010/main" val="4168205830"/>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3024" y="0"/>
            <a:ext cx="11968975" cy="6858000"/>
          </a:xfrm>
        </p:spPr>
        <p:txBody>
          <a:bodyPr>
            <a:noAutofit/>
          </a:bodyPr>
          <a:lstStyle/>
          <a:p>
            <a:pPr algn="just"/>
            <a:r>
              <a:rPr lang="fa-IR" sz="4400" b="1" dirty="0">
                <a:cs typeface="B Koodak" panose="00000700000000000000" pitchFamily="2" charset="-78"/>
              </a:rPr>
              <a:t>در سن 18 سالگی کار خود را در یک کارخانه ذوب آهن قراضه شروع کرد ابتدا به عنوان کارگر ساده و سپس به دلیل شایستگی هایش به سمت سرپرستی و نهایت به رده های </a:t>
            </a:r>
            <a:r>
              <a:rPr lang="fa-IR" sz="4400" b="1" dirty="0" smtClean="0">
                <a:cs typeface="B Koodak" panose="00000700000000000000" pitchFamily="2" charset="-78"/>
              </a:rPr>
              <a:t>بالای </a:t>
            </a:r>
            <a:r>
              <a:rPr lang="fa-IR" sz="4400" b="1" dirty="0">
                <a:cs typeface="B Koodak" panose="00000700000000000000" pitchFamily="2" charset="-78"/>
              </a:rPr>
              <a:t>مدیریت کارخانه ارتقاء یافت . مهمترین ویژگی او مطالعه برای بهتر شدن کارش بود . او باور داشت که می توان با استفاده از </a:t>
            </a:r>
            <a:r>
              <a:rPr lang="fa-IR" sz="4400" b="1" dirty="0">
                <a:solidFill>
                  <a:srgbClr val="FF0000"/>
                </a:solidFill>
                <a:cs typeface="B Koodak" panose="00000700000000000000" pitchFamily="2" charset="-78"/>
              </a:rPr>
              <a:t>روش های علمی</a:t>
            </a:r>
            <a:r>
              <a:rPr lang="fa-IR" sz="4400" b="1" dirty="0">
                <a:cs typeface="B Koodak" panose="00000700000000000000" pitchFamily="2" charset="-78"/>
              </a:rPr>
              <a:t> میزان تولید را افزایش داد و با مطالعه آثار گذشتگان مخصوصا ً نوشته های آدام اسمیت به این نتیجه رسیده بود . </a:t>
            </a:r>
            <a:endParaRPr lang="fa-IR" sz="4400" b="1" dirty="0" smtClean="0">
              <a:cs typeface="B Koodak" panose="00000700000000000000" pitchFamily="2" charset="-78"/>
            </a:endParaRPr>
          </a:p>
          <a:p>
            <a:pPr algn="just"/>
            <a:r>
              <a:rPr lang="fa-IR" sz="4400" b="1" dirty="0" smtClean="0">
                <a:solidFill>
                  <a:srgbClr val="7030A0"/>
                </a:solidFill>
                <a:cs typeface="B Koodak" panose="00000700000000000000" pitchFamily="2" charset="-78"/>
              </a:rPr>
              <a:t>شعار </a:t>
            </a:r>
            <a:r>
              <a:rPr lang="fa-IR" sz="4400" b="1" dirty="0">
                <a:solidFill>
                  <a:srgbClr val="7030A0"/>
                </a:solidFill>
                <a:cs typeface="B Koodak" panose="00000700000000000000" pitchFamily="2" charset="-78"/>
              </a:rPr>
              <a:t>اساسی </a:t>
            </a:r>
            <a:r>
              <a:rPr lang="fa-IR" sz="4400" b="1" dirty="0" smtClean="0">
                <a:solidFill>
                  <a:srgbClr val="7030A0"/>
                </a:solidFill>
                <a:cs typeface="B Koodak" panose="00000700000000000000" pitchFamily="2" charset="-78"/>
              </a:rPr>
              <a:t>تیلور :</a:t>
            </a:r>
            <a:r>
              <a:rPr lang="fa-IR" sz="4400" b="1" dirty="0" smtClean="0">
                <a:solidFill>
                  <a:srgbClr val="FF0000"/>
                </a:solidFill>
                <a:cs typeface="B Koodak" panose="00000700000000000000" pitchFamily="2" charset="-78"/>
              </a:rPr>
              <a:t>همیشه برای انجام دادن هر کاری روش بهتری هم هست .</a:t>
            </a:r>
            <a:endParaRPr lang="en-US" sz="4400" b="1" dirty="0">
              <a:solidFill>
                <a:srgbClr val="FF0000"/>
              </a:solidFill>
              <a:cs typeface="B Koodak" panose="00000700000000000000" pitchFamily="2" charset="-78"/>
            </a:endParaRPr>
          </a:p>
          <a:p>
            <a:pPr algn="ctr"/>
            <a:endParaRPr lang="en-US" sz="8800" b="1" dirty="0" smtClean="0">
              <a:solidFill>
                <a:schemeClr val="tx1"/>
              </a:solidFill>
              <a:latin typeface="IranNastaliq" panose="02020505000000020003" pitchFamily="18" charset="0"/>
              <a:cs typeface="B Koodak" panose="00000700000000000000" pitchFamily="2" charset="-78"/>
            </a:endParaRPr>
          </a:p>
        </p:txBody>
      </p:sp>
    </p:spTree>
    <p:extLst>
      <p:ext uri="{BB962C8B-B14F-4D97-AF65-F5344CB8AC3E}">
        <p14:creationId xmlns:p14="http://schemas.microsoft.com/office/powerpoint/2010/main" val="36056529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5" y="537210"/>
            <a:ext cx="8911687" cy="1280890"/>
          </a:xfrm>
        </p:spPr>
        <p:txBody>
          <a:bodyPr>
            <a:normAutofit/>
          </a:bodyPr>
          <a:lstStyle/>
          <a:p>
            <a:pPr algn="r"/>
            <a:r>
              <a:rPr lang="fa-IR" sz="2800" b="1" dirty="0" smtClean="0">
                <a:cs typeface="B Titr" panose="00000700000000000000" pitchFamily="2" charset="-78"/>
              </a:rPr>
              <a:t>مطالعات تایلور</a:t>
            </a:r>
            <a:r>
              <a:rPr lang="en-US" sz="2800" b="1" dirty="0" smtClean="0">
                <a:cs typeface="B Titr" panose="00000700000000000000" pitchFamily="2" charset="-78"/>
              </a:rPr>
              <a:t> </a:t>
            </a:r>
            <a:r>
              <a:rPr lang="fa-IR" sz="2800" b="1" dirty="0" smtClean="0">
                <a:cs typeface="B Titr" panose="00000700000000000000" pitchFamily="2" charset="-78"/>
              </a:rPr>
              <a:t>:</a:t>
            </a:r>
            <a:endParaRPr lang="fa-IR" sz="2800" b="1" dirty="0">
              <a:cs typeface="B Titr" panose="00000700000000000000" pitchFamily="2" charset="-78"/>
            </a:endParaRPr>
          </a:p>
        </p:txBody>
      </p:sp>
      <p:sp>
        <p:nvSpPr>
          <p:cNvPr id="3" name="Content Placeholder 2"/>
          <p:cNvSpPr>
            <a:spLocks noGrp="1"/>
          </p:cNvSpPr>
          <p:nvPr>
            <p:ph idx="1"/>
          </p:nvPr>
        </p:nvSpPr>
        <p:spPr>
          <a:xfrm>
            <a:off x="989012" y="1409928"/>
            <a:ext cx="10515600" cy="4784891"/>
          </a:xfrm>
        </p:spPr>
        <p:txBody>
          <a:bodyPr>
            <a:noAutofit/>
          </a:bodyPr>
          <a:lstStyle/>
          <a:p>
            <a:pPr marL="0" indent="0" algn="just">
              <a:buNone/>
            </a:pPr>
            <a:r>
              <a:rPr lang="fa-IR" sz="2800" b="1" dirty="0" smtClean="0">
                <a:cs typeface="B Nazanin" panose="00000400000000000000" pitchFamily="2" charset="-78"/>
              </a:rPr>
              <a:t>او حرکات بدن را برای انجام کار و زمان انجام کار مطالعه می</a:t>
            </a:r>
            <a:r>
              <a:rPr lang="fa-IR" sz="2800" b="1" dirty="0">
                <a:cs typeface="B Nazanin" panose="00000400000000000000" pitchFamily="2" charset="-78"/>
              </a:rPr>
              <a:t> </a:t>
            </a:r>
            <a:r>
              <a:rPr lang="fa-IR" sz="2800" b="1" dirty="0" smtClean="0">
                <a:cs typeface="B Nazanin" panose="00000400000000000000" pitchFamily="2" charset="-78"/>
              </a:rPr>
              <a:t>کرد تا بتواند زمانی استاندارد برای انجام کارها تعیین کند و بر اساس آن زمانی که هر کارگر برای انجام کار مشخصی صرف کرده تشخیص دهد. سپس بررسی می کرد که ببیند چه تناسبی با زمان ممکن برای زمان انجام آن کار داشته است</a:t>
            </a:r>
            <a:r>
              <a:rPr lang="en-US" sz="2800" b="1" dirty="0" smtClean="0">
                <a:cs typeface="B Nazanin" panose="00000400000000000000" pitchFamily="2" charset="-78"/>
              </a:rPr>
              <a:t>.</a:t>
            </a:r>
            <a:r>
              <a:rPr lang="fa-IR" sz="2800" b="1" dirty="0" smtClean="0">
                <a:cs typeface="B Nazanin" panose="00000400000000000000" pitchFamily="2" charset="-78"/>
              </a:rPr>
              <a:t> </a:t>
            </a:r>
            <a:endParaRPr lang="en-US" sz="2800" b="1" dirty="0" smtClean="0">
              <a:cs typeface="B Nazanin" panose="00000400000000000000" pitchFamily="2" charset="-78"/>
            </a:endParaRPr>
          </a:p>
          <a:p>
            <a:pPr marL="0" indent="0">
              <a:buNone/>
            </a:pPr>
            <a:r>
              <a:rPr lang="fa-IR" sz="2800" b="1" dirty="0">
                <a:cs typeface="B Nazanin" panose="00000400000000000000" pitchFamily="2" charset="-78"/>
              </a:rPr>
              <a:t>از تایلور به عنوان </a:t>
            </a:r>
            <a:r>
              <a:rPr lang="fa-IR" sz="2800" b="1" dirty="0">
                <a:solidFill>
                  <a:srgbClr val="FF0000"/>
                </a:solidFill>
                <a:cs typeface="B Nazanin" panose="00000400000000000000" pitchFamily="2" charset="-78"/>
              </a:rPr>
              <a:t>پدر مدیریت علمی </a:t>
            </a:r>
            <a:r>
              <a:rPr lang="fa-IR" sz="2800" b="1" dirty="0">
                <a:cs typeface="B Nazanin" panose="00000400000000000000" pitchFamily="2" charset="-78"/>
              </a:rPr>
              <a:t>و موسس مکتب </a:t>
            </a:r>
            <a:r>
              <a:rPr lang="fa-IR" sz="2800" b="1" dirty="0">
                <a:solidFill>
                  <a:srgbClr val="FF0000"/>
                </a:solidFill>
                <a:cs typeface="B Nazanin" panose="00000400000000000000" pitchFamily="2" charset="-78"/>
              </a:rPr>
              <a:t>تیلوریسم </a:t>
            </a:r>
            <a:r>
              <a:rPr lang="fa-IR" sz="2800" b="1" dirty="0">
                <a:cs typeface="B Nazanin" panose="00000400000000000000" pitchFamily="2" charset="-78"/>
              </a:rPr>
              <a:t>یاد می شود. وی در سال 1911 م  کتاب اصول مدیریت علمی را منتشر کرد و درآن یادآور شد:</a:t>
            </a:r>
          </a:p>
          <a:p>
            <a:pPr marL="0" indent="0">
              <a:buNone/>
            </a:pPr>
            <a:r>
              <a:rPr lang="fa-IR" sz="2800" b="1" dirty="0">
                <a:solidFill>
                  <a:srgbClr val="C00000"/>
                </a:solidFill>
                <a:cs typeface="B Nazanin" panose="00000400000000000000" pitchFamily="2" charset="-78"/>
              </a:rPr>
              <a:t>بهتر است هدف صلی مدیریت، حداکثر کردن منافع کارفرما و کارمند </a:t>
            </a:r>
            <a:r>
              <a:rPr lang="fa-IR" sz="2800" b="1" dirty="0" smtClean="0">
                <a:solidFill>
                  <a:srgbClr val="C00000"/>
                </a:solidFill>
                <a:cs typeface="B Nazanin" panose="00000400000000000000" pitchFamily="2" charset="-78"/>
              </a:rPr>
              <a:t>باشد</a:t>
            </a:r>
            <a:r>
              <a:rPr lang="en-US" sz="2800" b="1" dirty="0" smtClean="0">
                <a:solidFill>
                  <a:srgbClr val="C00000"/>
                </a:solidFill>
                <a:cs typeface="B Nazanin" panose="00000400000000000000" pitchFamily="2" charset="-78"/>
              </a:rPr>
              <a:t>.</a:t>
            </a:r>
            <a:endParaRPr lang="fa-IR" sz="2800" b="1" dirty="0">
              <a:solidFill>
                <a:srgbClr val="C00000"/>
              </a:solidFill>
              <a:cs typeface="B Nazanin" panose="00000400000000000000" pitchFamily="2" charset="-78"/>
            </a:endParaRPr>
          </a:p>
          <a:p>
            <a:pPr marL="0" indent="0" algn="just">
              <a:buNone/>
            </a:pPr>
            <a:endParaRPr lang="fa-IR" sz="3200" dirty="0">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76" y="4082603"/>
            <a:ext cx="2536349" cy="2775397"/>
          </a:xfrm>
          <a:prstGeom prst="rect">
            <a:avLst/>
          </a:prstGeom>
        </p:spPr>
      </p:pic>
    </p:spTree>
    <p:extLst>
      <p:ext uri="{BB962C8B-B14F-4D97-AF65-F5344CB8AC3E}">
        <p14:creationId xmlns:p14="http://schemas.microsoft.com/office/powerpoint/2010/main" val="1077250072"/>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608" y="594763"/>
            <a:ext cx="11590986" cy="6263237"/>
          </a:xfrm>
        </p:spPr>
        <p:txBody>
          <a:bodyPr>
            <a:normAutofit lnSpcReduction="10000"/>
          </a:bodyPr>
          <a:lstStyle/>
          <a:p>
            <a:pPr marL="0" indent="0" algn="r">
              <a:buNone/>
            </a:pPr>
            <a:r>
              <a:rPr lang="fa-IR" sz="2800" b="1" dirty="0" smtClean="0">
                <a:cs typeface="B Titr" panose="00000700000000000000" pitchFamily="2" charset="-78"/>
              </a:rPr>
              <a:t>باور اصلی تایلور در مدیریت علمی</a:t>
            </a:r>
            <a:r>
              <a:rPr lang="en-US" sz="2800" b="1" dirty="0" smtClean="0">
                <a:cs typeface="B Titr" panose="00000700000000000000" pitchFamily="2" charset="-78"/>
              </a:rPr>
              <a:t> :</a:t>
            </a:r>
            <a:endParaRPr lang="fa-IR" sz="2800" b="1" dirty="0" smtClean="0">
              <a:cs typeface="B Titr" panose="00000700000000000000" pitchFamily="2" charset="-78"/>
            </a:endParaRPr>
          </a:p>
          <a:p>
            <a:pPr marL="0" indent="0" algn="r">
              <a:buNone/>
            </a:pPr>
            <a:r>
              <a:rPr lang="fa-IR" sz="3000" dirty="0" smtClean="0">
                <a:cs typeface="B Nazanin" panose="00000400000000000000" pitchFamily="2" charset="-78"/>
              </a:rPr>
              <a:t>او باور داشت با استفاده از روش های علمی میتوان میزان تولید را افزایش داد</a:t>
            </a:r>
            <a:r>
              <a:rPr lang="en-US" sz="3000" dirty="0" smtClean="0">
                <a:cs typeface="B Nazanin" panose="00000400000000000000" pitchFamily="2" charset="-78"/>
              </a:rPr>
              <a:t>.</a:t>
            </a:r>
          </a:p>
          <a:p>
            <a:pPr marL="0" indent="0" algn="r">
              <a:buNone/>
            </a:pPr>
            <a:endParaRPr lang="en-US" sz="3000" dirty="0" smtClean="0">
              <a:cs typeface="B Nazanin" panose="00000400000000000000" pitchFamily="2" charset="-78"/>
            </a:endParaRPr>
          </a:p>
          <a:p>
            <a:pPr marL="0" indent="0">
              <a:buNone/>
            </a:pPr>
            <a:r>
              <a:rPr lang="fa-IR" sz="3900" b="1" dirty="0">
                <a:solidFill>
                  <a:srgbClr val="FF0000"/>
                </a:solidFill>
                <a:cs typeface="B Nazanin" panose="00000400000000000000" pitchFamily="2" charset="-78"/>
              </a:rPr>
              <a:t>شعار تایلور: همیشه برای انجام کاری روش بهتری هم </a:t>
            </a:r>
            <a:r>
              <a:rPr lang="fa-IR" sz="3900" b="1" dirty="0" smtClean="0">
                <a:solidFill>
                  <a:srgbClr val="FF0000"/>
                </a:solidFill>
                <a:cs typeface="B Nazanin" panose="00000400000000000000" pitchFamily="2" charset="-78"/>
              </a:rPr>
              <a:t>هست</a:t>
            </a:r>
            <a:r>
              <a:rPr lang="en-US" sz="3900" b="1" dirty="0" smtClean="0">
                <a:solidFill>
                  <a:srgbClr val="FF0000"/>
                </a:solidFill>
                <a:cs typeface="B Nazanin" panose="00000400000000000000" pitchFamily="2" charset="-78"/>
              </a:rPr>
              <a:t>.</a:t>
            </a:r>
          </a:p>
          <a:p>
            <a:pPr marL="0" indent="0">
              <a:buNone/>
            </a:pPr>
            <a:endParaRPr lang="en-US" sz="3000" dirty="0">
              <a:cs typeface="B Nazanin" panose="00000400000000000000" pitchFamily="2" charset="-78"/>
            </a:endParaRPr>
          </a:p>
          <a:p>
            <a:pPr marL="0" indent="0">
              <a:buNone/>
            </a:pPr>
            <a:r>
              <a:rPr lang="fa-IR" sz="3000" b="1" dirty="0">
                <a:cs typeface="B Nazanin" panose="00000400000000000000" pitchFamily="2" charset="-78"/>
              </a:rPr>
              <a:t>اعتقادات تایلور</a:t>
            </a:r>
          </a:p>
          <a:p>
            <a:pPr marL="0" indent="0">
              <a:buNone/>
            </a:pPr>
            <a:r>
              <a:rPr lang="fa-IR" sz="3000" b="1" dirty="0">
                <a:cs typeface="B Nazanin" panose="00000400000000000000" pitchFamily="2" charset="-78"/>
              </a:rPr>
              <a:t>1-اگر در مورد شغل ، دانش بیشتری کسب شود </a:t>
            </a:r>
            <a:r>
              <a:rPr lang="fa-IR" sz="3000" b="1" dirty="0" smtClean="0">
                <a:cs typeface="B Nazanin" panose="00000400000000000000" pitchFamily="2" charset="-78"/>
              </a:rPr>
              <a:t>تولید </a:t>
            </a:r>
            <a:r>
              <a:rPr lang="fa-IR" sz="3000" b="1" dirty="0">
                <a:cs typeface="B Nazanin" panose="00000400000000000000" pitchFamily="2" charset="-78"/>
              </a:rPr>
              <a:t>افزایش می </a:t>
            </a:r>
            <a:r>
              <a:rPr lang="fa-IR" sz="3000" b="1" dirty="0" smtClean="0">
                <a:cs typeface="B Nazanin" panose="00000400000000000000" pitchFamily="2" charset="-78"/>
              </a:rPr>
              <a:t>یابد</a:t>
            </a:r>
            <a:r>
              <a:rPr lang="en-US" sz="3000" b="1" dirty="0" smtClean="0">
                <a:cs typeface="B Nazanin" panose="00000400000000000000" pitchFamily="2" charset="-78"/>
              </a:rPr>
              <a:t>.</a:t>
            </a:r>
            <a:endParaRPr lang="fa-IR" sz="3000" b="1" dirty="0">
              <a:cs typeface="B Nazanin" panose="00000400000000000000" pitchFamily="2" charset="-78"/>
            </a:endParaRPr>
          </a:p>
          <a:p>
            <a:pPr marL="0" indent="0">
              <a:buNone/>
            </a:pPr>
            <a:r>
              <a:rPr lang="fa-IR" sz="3000" b="1" dirty="0">
                <a:cs typeface="B Nazanin" panose="00000400000000000000" pitchFamily="2" charset="-78"/>
              </a:rPr>
              <a:t>2-از طریق </a:t>
            </a:r>
            <a:r>
              <a:rPr lang="fa-IR" sz="3000" b="1" dirty="0" smtClean="0">
                <a:cs typeface="B Nazanin" panose="00000400000000000000" pitchFamily="2" charset="-78"/>
              </a:rPr>
              <a:t>بررسی </a:t>
            </a:r>
            <a:r>
              <a:rPr lang="fa-IR" sz="3000" b="1" dirty="0">
                <a:cs typeface="B Nazanin" panose="00000400000000000000" pitchFamily="2" charset="-78"/>
              </a:rPr>
              <a:t>های علمی </a:t>
            </a:r>
            <a:r>
              <a:rPr lang="fa-IR" sz="3000" b="1" dirty="0" smtClean="0">
                <a:cs typeface="B Nazanin" panose="00000400000000000000" pitchFamily="2" charset="-78"/>
              </a:rPr>
              <a:t>بهترین </a:t>
            </a:r>
            <a:r>
              <a:rPr lang="fa-IR" sz="3000" b="1" dirty="0">
                <a:cs typeface="B Nazanin" panose="00000400000000000000" pitchFamily="2" charset="-78"/>
              </a:rPr>
              <a:t>شیوه انجام کار بدست می </a:t>
            </a:r>
            <a:r>
              <a:rPr lang="fa-IR" sz="3000" b="1" dirty="0" smtClean="0">
                <a:cs typeface="B Nazanin" panose="00000400000000000000" pitchFamily="2" charset="-78"/>
              </a:rPr>
              <a:t>آید</a:t>
            </a:r>
            <a:r>
              <a:rPr lang="en-US" sz="3000" b="1" dirty="0" smtClean="0">
                <a:cs typeface="B Nazanin" panose="00000400000000000000" pitchFamily="2" charset="-78"/>
              </a:rPr>
              <a:t>.</a:t>
            </a:r>
            <a:endParaRPr lang="fa-IR" sz="3000" b="1" dirty="0">
              <a:cs typeface="B Nazanin" panose="00000400000000000000" pitchFamily="2" charset="-78"/>
            </a:endParaRPr>
          </a:p>
          <a:p>
            <a:pPr marL="0" indent="0">
              <a:buNone/>
            </a:pPr>
            <a:r>
              <a:rPr lang="fa-IR" sz="3000" b="1" dirty="0">
                <a:cs typeface="B Nazanin" panose="00000400000000000000" pitchFamily="2" charset="-78"/>
              </a:rPr>
              <a:t>3-هماهنگی در مراحل انجام کار، تولید را بیشتر می </a:t>
            </a:r>
            <a:r>
              <a:rPr lang="fa-IR" sz="3000" b="1" dirty="0" smtClean="0">
                <a:cs typeface="B Nazanin" panose="00000400000000000000" pitchFamily="2" charset="-78"/>
              </a:rPr>
              <a:t>کند</a:t>
            </a:r>
            <a:r>
              <a:rPr lang="en-US" sz="3000" b="1" dirty="0" smtClean="0">
                <a:cs typeface="B Nazanin" panose="00000400000000000000" pitchFamily="2" charset="-78"/>
              </a:rPr>
              <a:t>.</a:t>
            </a:r>
          </a:p>
          <a:p>
            <a:pPr marL="0" indent="0">
              <a:buNone/>
            </a:pPr>
            <a:r>
              <a:rPr lang="fa-IR" sz="3000" b="1" dirty="0">
                <a:solidFill>
                  <a:schemeClr val="tx1"/>
                </a:solidFill>
                <a:cs typeface="B Nazanin" panose="00000400000000000000" pitchFamily="2" charset="-78"/>
              </a:rPr>
              <a:t>4-تولید بیشتر پرداخت بالاتری را برای کارگران به وجود می آورد و به دنبال آن سطح کار فرمایی سازمان را بالاتر می </a:t>
            </a:r>
            <a:r>
              <a:rPr lang="fa-IR" sz="3000" b="1" dirty="0" smtClean="0">
                <a:solidFill>
                  <a:schemeClr val="tx1"/>
                </a:solidFill>
                <a:cs typeface="B Nazanin" panose="00000400000000000000" pitchFamily="2" charset="-78"/>
              </a:rPr>
              <a:t>برد</a:t>
            </a:r>
            <a:r>
              <a:rPr lang="en-US" sz="3000" b="1" dirty="0" smtClean="0">
                <a:solidFill>
                  <a:schemeClr val="tx1"/>
                </a:solidFill>
                <a:cs typeface="B Nazanin" panose="00000400000000000000" pitchFamily="2" charset="-78"/>
              </a:rPr>
              <a:t>.</a:t>
            </a:r>
            <a:r>
              <a:rPr lang="en-US" sz="3000" b="1" dirty="0" smtClean="0">
                <a:cs typeface="B Nazanin" panose="00000400000000000000" pitchFamily="2" charset="-78"/>
              </a:rPr>
              <a:t> </a:t>
            </a:r>
            <a:endParaRPr lang="fa-IR" sz="3000" b="1" dirty="0">
              <a:cs typeface="B Nazanin" panose="00000400000000000000" pitchFamily="2" charset="-78"/>
            </a:endParaRPr>
          </a:p>
          <a:p>
            <a:pPr marL="0" indent="0">
              <a:buNone/>
            </a:pPr>
            <a:endParaRPr lang="fa-IR" sz="3200" dirty="0">
              <a:cs typeface="B Nazanin" panose="00000400000000000000" pitchFamily="2" charset="-78"/>
            </a:endParaRPr>
          </a:p>
          <a:p>
            <a:pPr marL="0" indent="0">
              <a:buNone/>
            </a:pPr>
            <a:endParaRPr lang="fa-IR" sz="3200" dirty="0">
              <a:cs typeface="B Nazanin" panose="00000400000000000000" pitchFamily="2" charset="-78"/>
            </a:endParaRPr>
          </a:p>
        </p:txBody>
      </p:sp>
    </p:spTree>
    <p:extLst>
      <p:ext uri="{BB962C8B-B14F-4D97-AF65-F5344CB8AC3E}">
        <p14:creationId xmlns:p14="http://schemas.microsoft.com/office/powerpoint/2010/main" val="641145806"/>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26947"/>
          </a:xfrm>
        </p:spPr>
        <p:txBody>
          <a:bodyPr>
            <a:normAutofit/>
          </a:bodyPr>
          <a:lstStyle/>
          <a:p>
            <a:pPr algn="r"/>
            <a:r>
              <a:rPr lang="fa-IR" sz="2800" b="1" dirty="0" smtClean="0">
                <a:cs typeface="B Titr" panose="00000700000000000000" pitchFamily="2" charset="-78"/>
              </a:rPr>
              <a:t>اصول مدیریت علمی تایلور</a:t>
            </a:r>
            <a:endParaRPr lang="fa-IR" sz="2800" b="1" dirty="0">
              <a:cs typeface="B Titr" panose="00000700000000000000" pitchFamily="2" charset="-78"/>
            </a:endParaRPr>
          </a:p>
        </p:txBody>
      </p:sp>
      <p:sp>
        <p:nvSpPr>
          <p:cNvPr id="3" name="Content Placeholder 2"/>
          <p:cNvSpPr>
            <a:spLocks noGrp="1"/>
          </p:cNvSpPr>
          <p:nvPr>
            <p:ph idx="1"/>
          </p:nvPr>
        </p:nvSpPr>
        <p:spPr>
          <a:xfrm>
            <a:off x="257577" y="1030310"/>
            <a:ext cx="11835685" cy="5827690"/>
          </a:xfrm>
        </p:spPr>
        <p:txBody>
          <a:bodyPr>
            <a:noAutofit/>
          </a:bodyPr>
          <a:lstStyle/>
          <a:p>
            <a:pPr marL="0" indent="0" algn="r">
              <a:buNone/>
            </a:pPr>
            <a:r>
              <a:rPr lang="fa-IR" sz="2800" dirty="0" smtClean="0">
                <a:solidFill>
                  <a:srgbClr val="FF0000"/>
                </a:solidFill>
                <a:cs typeface="B Nazanin" panose="00000400000000000000" pitchFamily="2" charset="-78"/>
              </a:rPr>
              <a:t>۱- </a:t>
            </a:r>
            <a:r>
              <a:rPr lang="fa-IR" sz="2800" b="1" dirty="0" smtClean="0">
                <a:solidFill>
                  <a:srgbClr val="FF0000"/>
                </a:solidFill>
                <a:cs typeface="B Nazanin" panose="00000400000000000000" pitchFamily="2" charset="-78"/>
              </a:rPr>
              <a:t>مدیریت باید علمی باشد</a:t>
            </a:r>
          </a:p>
          <a:p>
            <a:pPr marL="0" indent="0" algn="just">
              <a:buNone/>
            </a:pPr>
            <a:r>
              <a:rPr lang="fa-IR" sz="2800" b="1" dirty="0" smtClean="0">
                <a:cs typeface="B Nazanin" panose="00000400000000000000" pitchFamily="2" charset="-78"/>
              </a:rPr>
              <a:t> روش علمی، جانشینِ روش تجربه و خطا گردیده وباید با مطالعه علمی کار بهترین روش انجام کاررا پیدا و به صورت دستورالعمل به کارکنان ابلاغ کرد. مطالعه علمی کار، شامل حرکت سنجی و زمان سنجی وتعیین استانداردهای تولید و کارکرد بر اساس آن است.</a:t>
            </a:r>
            <a:endParaRPr lang="en-US" sz="2800" b="1" dirty="0" smtClean="0">
              <a:cs typeface="B Nazanin" panose="00000400000000000000" pitchFamily="2" charset="-78"/>
            </a:endParaRPr>
          </a:p>
          <a:p>
            <a:pPr marL="0" indent="0" algn="just">
              <a:buNone/>
            </a:pPr>
            <a:r>
              <a:rPr lang="fa-IR" sz="2800" b="1" dirty="0">
                <a:solidFill>
                  <a:srgbClr val="FF0000"/>
                </a:solidFill>
                <a:cs typeface="B Nazanin" panose="00000400000000000000" pitchFamily="2" charset="-78"/>
              </a:rPr>
              <a:t>۲- انتخاب کارکنان باید اساس علمی داشته باشد</a:t>
            </a:r>
            <a:r>
              <a:rPr lang="fa-IR" sz="2800" b="1" dirty="0">
                <a:cs typeface="B Nazanin" panose="00000400000000000000" pitchFamily="2" charset="-78"/>
              </a:rPr>
              <a:t> </a:t>
            </a:r>
          </a:p>
          <a:p>
            <a:pPr marL="0" indent="0" algn="just">
              <a:buNone/>
            </a:pPr>
            <a:r>
              <a:rPr lang="fa-IR" sz="2800" dirty="0">
                <a:cs typeface="B Nazanin" panose="00000400000000000000" pitchFamily="2" charset="-78"/>
              </a:rPr>
              <a:t> </a:t>
            </a:r>
            <a:r>
              <a:rPr lang="fa-IR" sz="2800" b="1" dirty="0">
                <a:cs typeface="B Nazanin" panose="00000400000000000000" pitchFamily="2" charset="-78"/>
              </a:rPr>
              <a:t>بااستفاده از روشها و فنون علمی افرادی برای کارانتخاب شوند که مهارت و توانائیهای لازم برای انجام مؤثر و موفقیت آمیز آن را داشته </a:t>
            </a:r>
            <a:r>
              <a:rPr lang="fa-IR" sz="2800" b="1" dirty="0" smtClean="0">
                <a:cs typeface="B Nazanin" panose="00000400000000000000" pitchFamily="2" charset="-78"/>
              </a:rPr>
              <a:t>باشند</a:t>
            </a:r>
            <a:r>
              <a:rPr lang="en-US" sz="2800" b="1" dirty="0" smtClean="0">
                <a:cs typeface="B Nazanin" panose="00000400000000000000" pitchFamily="2" charset="-78"/>
              </a:rPr>
              <a:t>.</a:t>
            </a:r>
          </a:p>
          <a:p>
            <a:pPr marL="0" indent="0" algn="just">
              <a:buNone/>
            </a:pPr>
            <a:r>
              <a:rPr lang="fa-IR" sz="2800" b="1" dirty="0">
                <a:solidFill>
                  <a:srgbClr val="FF0000"/>
                </a:solidFill>
                <a:cs typeface="B Nazanin" panose="00000400000000000000" pitchFamily="2" charset="-78"/>
              </a:rPr>
              <a:t>۳- آموزش و تربیت کارکنان باید جنبه علمی داشته باشد</a:t>
            </a:r>
            <a:r>
              <a:rPr lang="fa-IR" sz="2800" b="1" dirty="0" smtClean="0">
                <a:solidFill>
                  <a:srgbClr val="FF0000"/>
                </a:solidFill>
                <a:cs typeface="B Nazanin" panose="00000400000000000000" pitchFamily="2" charset="-78"/>
              </a:rPr>
              <a:t>.</a:t>
            </a:r>
          </a:p>
          <a:p>
            <a:pPr marL="0" indent="0" algn="just">
              <a:buNone/>
            </a:pPr>
            <a:r>
              <a:rPr lang="fa-IR" sz="2800" b="1" dirty="0">
                <a:solidFill>
                  <a:srgbClr val="FF0000"/>
                </a:solidFill>
                <a:cs typeface="B Nazanin" panose="00000400000000000000" pitchFamily="2" charset="-78"/>
              </a:rPr>
              <a:t>۴- روابط نزدیک و دوستانه و روحیه همکاری بین مدیریت و کارکنان: </a:t>
            </a:r>
            <a:r>
              <a:rPr lang="fa-IR" sz="2800" b="1" dirty="0">
                <a:cs typeface="B Nazanin" panose="00000400000000000000" pitchFamily="2" charset="-78"/>
              </a:rPr>
              <a:t>تقسیم کار و مسئولیت به طور مساوی میان مدیران وکارکنان به طوری که برنامه ریزی و کارهای فکری را مدیران و کارهای جسمی را کارکنان انجام دهند</a:t>
            </a:r>
            <a:r>
              <a:rPr lang="fa-IR" sz="2800" dirty="0">
                <a:cs typeface="B Nazanin" panose="00000400000000000000" pitchFamily="2" charset="-78"/>
              </a:rPr>
              <a:t>.</a:t>
            </a:r>
            <a:endParaRPr lang="en-US" sz="2800" dirty="0">
              <a:cs typeface="B Nazanin" panose="00000400000000000000" pitchFamily="2" charset="-78"/>
            </a:endParaRPr>
          </a:p>
          <a:p>
            <a:pPr marL="0" indent="0" algn="just">
              <a:buNone/>
            </a:pPr>
            <a:endParaRPr lang="fa-IR" sz="2800" dirty="0">
              <a:cs typeface="B Nazanin" panose="00000400000000000000" pitchFamily="2" charset="-78"/>
            </a:endParaRPr>
          </a:p>
          <a:p>
            <a:pPr marL="0" indent="0" algn="just">
              <a:buNone/>
            </a:pPr>
            <a:endParaRPr lang="fa-IR" sz="3200" dirty="0" smtClean="0">
              <a:cs typeface="B Nazanin" panose="00000400000000000000" pitchFamily="2" charset="-78"/>
            </a:endParaRPr>
          </a:p>
        </p:txBody>
      </p:sp>
    </p:spTree>
    <p:extLst>
      <p:ext uri="{BB962C8B-B14F-4D97-AF65-F5344CB8AC3E}">
        <p14:creationId xmlns:p14="http://schemas.microsoft.com/office/powerpoint/2010/main" val="2461677031"/>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469" y="0"/>
            <a:ext cx="11745531" cy="6858000"/>
          </a:xfrm>
        </p:spPr>
        <p:txBody>
          <a:bodyPr>
            <a:noAutofit/>
          </a:bodyPr>
          <a:lstStyle/>
          <a:p>
            <a:pPr marL="0" indent="0" algn="just">
              <a:buNone/>
            </a:pPr>
            <a:endParaRPr lang="en-US" sz="2800" dirty="0">
              <a:cs typeface="B Nazanin" panose="00000400000000000000" pitchFamily="2" charset="-78"/>
            </a:endParaRPr>
          </a:p>
          <a:p>
            <a:pPr marL="0" indent="0" algn="just">
              <a:buNone/>
            </a:pPr>
            <a:r>
              <a:rPr lang="fa-IR" sz="3600" b="1" dirty="0" smtClean="0">
                <a:solidFill>
                  <a:srgbClr val="FF0000"/>
                </a:solidFill>
                <a:cs typeface="B Nazanin" panose="00000400000000000000" pitchFamily="2" charset="-78"/>
              </a:rPr>
              <a:t>روش های اجرای اصول مدیریت علمی تایلور:</a:t>
            </a:r>
          </a:p>
          <a:p>
            <a:pPr marL="0" indent="0" algn="just">
              <a:buNone/>
            </a:pPr>
            <a:r>
              <a:rPr lang="fa-IR" sz="2800" b="1" dirty="0" smtClean="0">
                <a:cs typeface="B Nazanin" panose="00000400000000000000" pitchFamily="2" charset="-78"/>
              </a:rPr>
              <a:t>۱- زمان سنجی با استفاده از روشها و ابزارهای مناسب به منظور صرفه جویی در زمان انجام کار.</a:t>
            </a:r>
          </a:p>
          <a:p>
            <a:pPr marL="0" indent="0" algn="just">
              <a:buNone/>
            </a:pPr>
            <a:r>
              <a:rPr lang="fa-IR" sz="2800" b="1" dirty="0" smtClean="0">
                <a:cs typeface="B Nazanin" panose="00000400000000000000" pitchFamily="2" charset="-78"/>
              </a:rPr>
              <a:t>۲- اعمال سرپرستی چند جانبه ( بر اساس تخصص) به جای روش سنتی سرپرستی فردی.</a:t>
            </a:r>
            <a:endParaRPr lang="en-US" sz="2800" b="1" dirty="0" smtClean="0">
              <a:cs typeface="B Nazanin" panose="00000400000000000000" pitchFamily="2" charset="-78"/>
            </a:endParaRPr>
          </a:p>
          <a:p>
            <a:pPr marL="0" indent="0" algn="just">
              <a:buNone/>
            </a:pPr>
            <a:r>
              <a:rPr lang="fa-IR" sz="2800" b="1" dirty="0">
                <a:cs typeface="B Nazanin" panose="00000400000000000000" pitchFamily="2" charset="-78"/>
              </a:rPr>
              <a:t>۳- استاندارد کردن کلیه وسایل و ابزار کار و اعمال و حرکات کارکنان در انجام کار.</a:t>
            </a:r>
          </a:p>
          <a:p>
            <a:pPr marL="0" indent="0" algn="just">
              <a:buNone/>
            </a:pPr>
            <a:r>
              <a:rPr lang="fa-IR" sz="2800" b="1" dirty="0">
                <a:cs typeface="B Nazanin" panose="00000400000000000000" pitchFamily="2" charset="-78"/>
              </a:rPr>
              <a:t>۴- اختصاص دادن یک واحد سازمانی برای برنامه ریزی</a:t>
            </a:r>
            <a:r>
              <a:rPr lang="fa-IR" sz="2800" b="1" dirty="0" smtClean="0">
                <a:cs typeface="B Nazanin" panose="00000400000000000000" pitchFamily="2" charset="-78"/>
              </a:rPr>
              <a:t>.</a:t>
            </a:r>
          </a:p>
          <a:p>
            <a:pPr marL="0" indent="0" algn="just">
              <a:buNone/>
            </a:pPr>
            <a:r>
              <a:rPr lang="fa-IR" sz="2800" b="1" dirty="0" smtClean="0">
                <a:cs typeface="B Nazanin" panose="00000400000000000000" pitchFamily="2" charset="-78"/>
              </a:rPr>
              <a:t>۵- </a:t>
            </a:r>
            <a:r>
              <a:rPr lang="fa-IR" sz="2800" b="1" dirty="0">
                <a:cs typeface="B Nazanin" panose="00000400000000000000" pitchFamily="2" charset="-78"/>
              </a:rPr>
              <a:t>کاربرد اصل استثناء در مدیریت (که به موجب آن کارکنانی که بیشتر از استاندارد تعیین شده برای تولید بازده داشته باشند، دستمزد تشویقی دریافت و کسانی که تولیدشان ازاستاندارد مزبور کمتر باشد دستمزد کمتری دریافت می کنند.</a:t>
            </a:r>
          </a:p>
          <a:p>
            <a:pPr marL="0" indent="0" algn="just">
              <a:buNone/>
            </a:pPr>
            <a:r>
              <a:rPr lang="fa-IR" sz="2800" b="1" dirty="0">
                <a:cs typeface="B Nazanin" panose="00000400000000000000" pitchFamily="2" charset="-78"/>
              </a:rPr>
              <a:t>۶- استفاده از دستور العمل و شرح وظایف برای انجام کار وتدابیر تشویقی برای انجام درست وظایف</a:t>
            </a:r>
            <a:endParaRPr lang="en-US" sz="2800" b="1" dirty="0">
              <a:cs typeface="B Nazanin" panose="00000400000000000000" pitchFamily="2" charset="-78"/>
            </a:endParaRPr>
          </a:p>
          <a:p>
            <a:pPr marL="0" indent="0" algn="just">
              <a:buNone/>
            </a:pPr>
            <a:endParaRPr lang="fa-IR" sz="2800" dirty="0">
              <a:cs typeface="B Nazanin" panose="00000400000000000000" pitchFamily="2" charset="-78"/>
            </a:endParaRPr>
          </a:p>
        </p:txBody>
      </p:sp>
    </p:spTree>
    <p:extLst>
      <p:ext uri="{BB962C8B-B14F-4D97-AF65-F5344CB8AC3E}">
        <p14:creationId xmlns:p14="http://schemas.microsoft.com/office/powerpoint/2010/main" val="1373281539"/>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56823" y="1"/>
            <a:ext cx="11392436" cy="6858000"/>
          </a:xfrm>
        </p:spPr>
        <p:txBody>
          <a:bodyPr>
            <a:noAutofit/>
          </a:bodyPr>
          <a:lstStyle/>
          <a:p>
            <a:pPr marL="0" indent="0">
              <a:buNone/>
            </a:pPr>
            <a:r>
              <a:rPr lang="fa-IR" sz="4000" b="1" dirty="0" smtClean="0">
                <a:solidFill>
                  <a:srgbClr val="FF0000"/>
                </a:solidFill>
                <a:cs typeface="B Nazanin" panose="00000400000000000000" pitchFamily="2" charset="-78"/>
              </a:rPr>
              <a:t>روش </a:t>
            </a:r>
            <a:r>
              <a:rPr lang="fa-IR" sz="4000" b="1" dirty="0">
                <a:solidFill>
                  <a:srgbClr val="FF0000"/>
                </a:solidFill>
                <a:cs typeface="B Nazanin" panose="00000400000000000000" pitchFamily="2" charset="-78"/>
              </a:rPr>
              <a:t>های اجرای اصول مدیریت علمی تایلور</a:t>
            </a:r>
            <a:r>
              <a:rPr lang="fa-IR" sz="4000" b="1" dirty="0" smtClean="0">
                <a:solidFill>
                  <a:srgbClr val="FF0000"/>
                </a:solidFill>
                <a:cs typeface="B Nazanin" panose="00000400000000000000" pitchFamily="2" charset="-78"/>
              </a:rPr>
              <a:t>:</a:t>
            </a:r>
          </a:p>
          <a:p>
            <a:pPr marL="0" indent="0">
              <a:buNone/>
            </a:pPr>
            <a:endParaRPr lang="fa-IR" sz="2800" b="1" dirty="0">
              <a:solidFill>
                <a:srgbClr val="FF0000"/>
              </a:solidFill>
              <a:cs typeface="B Nazanin" panose="00000400000000000000" pitchFamily="2" charset="-78"/>
            </a:endParaRPr>
          </a:p>
          <a:p>
            <a:pPr marL="0" indent="0">
              <a:buNone/>
            </a:pPr>
            <a:r>
              <a:rPr lang="fa-IR" sz="2800" b="1" dirty="0" smtClean="0">
                <a:cs typeface="B Nazanin" panose="00000400000000000000" pitchFamily="2" charset="-78"/>
              </a:rPr>
              <a:t>7- </a:t>
            </a:r>
            <a:r>
              <a:rPr lang="fa-IR" sz="2800" b="1" dirty="0">
                <a:cs typeface="B Nazanin" panose="00000400000000000000" pitchFamily="2" charset="-78"/>
              </a:rPr>
              <a:t>به کار گرفتن نظام نرخ دستمزد متفاوت ( نظام نرخ دستمزد قطعه کاری </a:t>
            </a:r>
            <a:r>
              <a:rPr lang="fa-IR" sz="2800" b="1" dirty="0" smtClean="0">
                <a:cs typeface="B Nazanin" panose="00000400000000000000" pitchFamily="2" charset="-78"/>
              </a:rPr>
              <a:t>).</a:t>
            </a:r>
          </a:p>
          <a:p>
            <a:pPr marL="0" indent="0">
              <a:buNone/>
            </a:pPr>
            <a:endParaRPr lang="fa-IR" sz="100" b="1" dirty="0">
              <a:cs typeface="B Nazanin" panose="00000400000000000000" pitchFamily="2" charset="-78"/>
            </a:endParaRPr>
          </a:p>
          <a:p>
            <a:pPr marL="0" indent="0">
              <a:buNone/>
            </a:pPr>
            <a:r>
              <a:rPr lang="fa-IR" sz="2800" b="1" dirty="0">
                <a:cs typeface="B Nazanin" panose="00000400000000000000" pitchFamily="2" charset="-78"/>
              </a:rPr>
              <a:t>۸- استفاده از سیستمهای راهنما برای طبقه بندی کردن محصولات تولیدی و ابزارهای به </a:t>
            </a:r>
            <a:endParaRPr lang="fa-IR" sz="2800" b="1" dirty="0" smtClean="0">
              <a:cs typeface="B Nazanin" panose="00000400000000000000" pitchFamily="2" charset="-78"/>
            </a:endParaRPr>
          </a:p>
          <a:p>
            <a:pPr marL="0" indent="0">
              <a:buNone/>
            </a:pPr>
            <a:r>
              <a:rPr lang="fa-IR" sz="2800" b="1" dirty="0" smtClean="0">
                <a:cs typeface="B Nazanin" panose="00000400000000000000" pitchFamily="2" charset="-78"/>
              </a:rPr>
              <a:t>کاررفته </a:t>
            </a:r>
            <a:r>
              <a:rPr lang="fa-IR" sz="2800" b="1" dirty="0">
                <a:cs typeface="B Nazanin" panose="00000400000000000000" pitchFamily="2" charset="-78"/>
              </a:rPr>
              <a:t>در تولید</a:t>
            </a:r>
            <a:r>
              <a:rPr lang="fa-IR" sz="2800" b="1" dirty="0" smtClean="0">
                <a:cs typeface="B Nazanin" panose="00000400000000000000" pitchFamily="2" charset="-78"/>
              </a:rPr>
              <a:t>.</a:t>
            </a:r>
          </a:p>
          <a:p>
            <a:pPr marL="0" indent="0">
              <a:buNone/>
            </a:pPr>
            <a:endParaRPr lang="fa-IR" sz="100" b="1" dirty="0">
              <a:cs typeface="B Nazanin" panose="00000400000000000000" pitchFamily="2" charset="-78"/>
            </a:endParaRPr>
          </a:p>
          <a:p>
            <a:pPr marL="0" indent="0">
              <a:buNone/>
            </a:pPr>
            <a:r>
              <a:rPr lang="fa-IR" sz="2800" b="1" dirty="0">
                <a:cs typeface="B Nazanin" panose="00000400000000000000" pitchFamily="2" charset="-78"/>
              </a:rPr>
              <a:t>۹- استفاده از یک نظام کار ساده وتکراری</a:t>
            </a:r>
            <a:r>
              <a:rPr lang="fa-IR" sz="2800" b="1" dirty="0" smtClean="0">
                <a:cs typeface="B Nazanin" panose="00000400000000000000" pitchFamily="2" charset="-78"/>
              </a:rPr>
              <a:t>.</a:t>
            </a:r>
          </a:p>
          <a:p>
            <a:pPr marL="0" indent="0">
              <a:buNone/>
            </a:pPr>
            <a:endParaRPr lang="fa-IR" sz="100" b="1" dirty="0">
              <a:cs typeface="B Nazanin" panose="00000400000000000000" pitchFamily="2" charset="-78"/>
            </a:endParaRPr>
          </a:p>
          <a:p>
            <a:pPr marL="0" indent="0">
              <a:buNone/>
            </a:pPr>
            <a:r>
              <a:rPr lang="fa-IR" sz="2800" b="1" dirty="0">
                <a:cs typeface="B Nazanin" panose="00000400000000000000" pitchFamily="2" charset="-78"/>
              </a:rPr>
              <a:t>10- به کارگرفتن روش حسابداری بهای تمام شده.</a:t>
            </a:r>
          </a:p>
          <a:p>
            <a:pPr marL="0" indent="0" algn="just">
              <a:buNone/>
            </a:pPr>
            <a:endParaRPr lang="fa-IR" sz="3200" dirty="0" smtClean="0">
              <a:cs typeface="B Nazanin" panose="00000400000000000000" pitchFamily="2" charset="-78"/>
            </a:endParaRPr>
          </a:p>
        </p:txBody>
      </p:sp>
    </p:spTree>
    <p:extLst>
      <p:ext uri="{BB962C8B-B14F-4D97-AF65-F5344CB8AC3E}">
        <p14:creationId xmlns:p14="http://schemas.microsoft.com/office/powerpoint/2010/main" val="5433486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87000">
              <a:srgbClr val="EAE8CA"/>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553" y="597326"/>
            <a:ext cx="10515600" cy="5666995"/>
          </a:xfrm>
        </p:spPr>
        <p:txBody>
          <a:bodyPr>
            <a:noAutofit/>
          </a:bodyPr>
          <a:lstStyle/>
          <a:p>
            <a:pPr marL="0" indent="0" algn="r">
              <a:buNone/>
            </a:pPr>
            <a:r>
              <a:rPr lang="fa-IR" sz="2800" b="1" dirty="0" smtClean="0">
                <a:cs typeface="B Titr" panose="00000700000000000000" pitchFamily="2" charset="-78"/>
              </a:rPr>
              <a:t>نقاط </a:t>
            </a:r>
            <a:r>
              <a:rPr lang="fa-IR" sz="2800" b="1" dirty="0">
                <a:cs typeface="B Titr" panose="00000700000000000000" pitchFamily="2" charset="-78"/>
              </a:rPr>
              <a:t>قوت رویکرد مدیریت </a:t>
            </a:r>
            <a:r>
              <a:rPr lang="fa-IR" sz="2800" b="1" dirty="0" smtClean="0">
                <a:cs typeface="B Titr" panose="00000700000000000000" pitchFamily="2" charset="-78"/>
              </a:rPr>
              <a:t>علمی</a:t>
            </a:r>
            <a:r>
              <a:rPr lang="en-US" sz="2800" b="1" dirty="0" smtClean="0">
                <a:cs typeface="B Titr" panose="00000700000000000000" pitchFamily="2" charset="-78"/>
              </a:rPr>
              <a:t>  :</a:t>
            </a:r>
            <a:endParaRPr lang="fa-IR" sz="2800" b="1" dirty="0" smtClean="0">
              <a:cs typeface="B Titr" panose="00000700000000000000" pitchFamily="2" charset="-78"/>
            </a:endParaRPr>
          </a:p>
          <a:p>
            <a:pPr marL="0" indent="0" algn="r">
              <a:buNone/>
            </a:pPr>
            <a:endParaRPr lang="en-US" sz="2800" dirty="0" smtClean="0">
              <a:cs typeface="B Nazanin" panose="00000400000000000000" pitchFamily="2" charset="-78"/>
            </a:endParaRPr>
          </a:p>
          <a:p>
            <a:pPr marL="0" indent="0" algn="r">
              <a:buNone/>
            </a:pPr>
            <a:r>
              <a:rPr lang="fa-IR" sz="2800" dirty="0" smtClean="0">
                <a:cs typeface="B Nazanin" panose="00000400000000000000" pitchFamily="2" charset="-78"/>
              </a:rPr>
              <a:t>تیلوریسم با تاکید بر به کاربستن شیوه های مدیریت علمی و کاربرد انضباط</a:t>
            </a:r>
            <a:r>
              <a:rPr lang="en-US" sz="2800" dirty="0" smtClean="0">
                <a:cs typeface="B Nazanin" panose="00000400000000000000" pitchFamily="2" charset="-78"/>
              </a:rPr>
              <a:t> </a:t>
            </a:r>
            <a:r>
              <a:rPr lang="fa-IR" sz="2800" dirty="0" smtClean="0">
                <a:cs typeface="B Nazanin" panose="00000400000000000000" pitchFamily="2" charset="-78"/>
              </a:rPr>
              <a:t>و </a:t>
            </a:r>
            <a:r>
              <a:rPr lang="fa-IR" sz="2800" dirty="0">
                <a:cs typeface="B Nazanin" panose="00000400000000000000" pitchFamily="2" charset="-78"/>
              </a:rPr>
              <a:t>دقت بیشتر درتعیین کار متناسب در روز و پاداش به واحد کار </a:t>
            </a:r>
            <a:r>
              <a:rPr lang="fa-IR" sz="2800" dirty="0" smtClean="0">
                <a:cs typeface="B Nazanin" panose="00000400000000000000" pitchFamily="2" charset="-78"/>
              </a:rPr>
              <a:t>اضافی</a:t>
            </a:r>
            <a:r>
              <a:rPr lang="en-US" sz="2800" dirty="0" smtClean="0">
                <a:cs typeface="B Nazanin" panose="00000400000000000000" pitchFamily="2" charset="-78"/>
              </a:rPr>
              <a:t> </a:t>
            </a:r>
            <a:r>
              <a:rPr lang="fa-IR" sz="2800" dirty="0" smtClean="0">
                <a:cs typeface="B Nazanin" panose="00000400000000000000" pitchFamily="2" charset="-78"/>
              </a:rPr>
              <a:t>مدعی </a:t>
            </a:r>
            <a:r>
              <a:rPr lang="fa-IR" sz="2800" dirty="0">
                <a:cs typeface="B Nazanin" panose="00000400000000000000" pitchFamily="2" charset="-78"/>
              </a:rPr>
              <a:t>بود می توان تولید سازمان را افزایش داد و نهایتا ً با سهیم کردن کارگران در منافع مادی ناشی از صرفه جویی ، تلاش همگانی و تولید بیشتر موجبات تشویق هر چه بیشتر آنان را در ازدیاد سطح تولید فراهم کرد .</a:t>
            </a:r>
          </a:p>
          <a:p>
            <a:pPr marL="0" indent="0" algn="r">
              <a:buNone/>
            </a:pPr>
            <a:endParaRPr lang="fa-IR" sz="3600" dirty="0">
              <a:cs typeface="B Nazanin" panose="00000400000000000000" pitchFamily="2" charset="-78"/>
            </a:endParaRPr>
          </a:p>
        </p:txBody>
      </p:sp>
    </p:spTree>
    <p:extLst>
      <p:ext uri="{BB962C8B-B14F-4D97-AF65-F5344CB8AC3E}">
        <p14:creationId xmlns:p14="http://schemas.microsoft.com/office/powerpoint/2010/main" val="3667273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775</TotalTime>
  <Words>1418</Words>
  <Application>Microsoft Office PowerPoint</Application>
  <PresentationFormat>Widescreen</PresentationFormat>
  <Paragraphs>68</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B Koodak</vt:lpstr>
      <vt:lpstr>B Nazanin</vt:lpstr>
      <vt:lpstr>B Titr</vt:lpstr>
      <vt:lpstr>Century Gothic</vt:lpstr>
      <vt:lpstr>IranNastaliq</vt:lpstr>
      <vt:lpstr>Tahoma</vt:lpstr>
      <vt:lpstr>Wingdings 3</vt:lpstr>
      <vt:lpstr>Wisp</vt:lpstr>
      <vt:lpstr>PowerPoint Presentation</vt:lpstr>
      <vt:lpstr>PowerPoint Presentation</vt:lpstr>
      <vt:lpstr>PowerPoint Presentation</vt:lpstr>
      <vt:lpstr>مطالعات تایلور :</vt:lpstr>
      <vt:lpstr>PowerPoint Presentation</vt:lpstr>
      <vt:lpstr>اصول مدیریت علمی تایلور</vt:lpstr>
      <vt:lpstr>PowerPoint Presentation</vt:lpstr>
      <vt:lpstr>PowerPoint Presentation</vt:lpstr>
      <vt:lpstr>PowerPoint Presentation</vt:lpstr>
      <vt:lpstr>انتقادات وارده بر فردریک تایلور : </vt:lpstr>
      <vt:lpstr>PowerPoint Presentation</vt:lpstr>
      <vt:lpstr>PowerPoint Presentation</vt:lpstr>
      <vt:lpstr>PowerPoint Presentation</vt:lpstr>
      <vt:lpstr>PowerPoint Presentation</vt:lpstr>
      <vt:lpstr>PowerPoint Presentation</vt:lpstr>
      <vt:lpstr>PowerPoint Presentation</vt:lpstr>
      <vt:lpstr>خسته   نباشید  امیدواریم مطالب ارائه شده مفید بوده باشند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AZAR SYSTEM</dc:creator>
  <cp:lastModifiedBy>rahimi</cp:lastModifiedBy>
  <cp:revision>27</cp:revision>
  <dcterms:created xsi:type="dcterms:W3CDTF">2020-02-26T08:24:38Z</dcterms:created>
  <dcterms:modified xsi:type="dcterms:W3CDTF">2020-04-15T05:33:46Z</dcterms:modified>
</cp:coreProperties>
</file>