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4002" r:id="rId2"/>
    <p:sldMasterId id="2147484092" r:id="rId3"/>
    <p:sldMasterId id="2147484236" r:id="rId4"/>
    <p:sldMasterId id="2147484254" r:id="rId5"/>
    <p:sldMasterId id="2147484433" r:id="rId6"/>
  </p:sldMasterIdLst>
  <p:notesMasterIdLst>
    <p:notesMasterId r:id="rId41"/>
  </p:notesMasterIdLst>
  <p:sldIdLst>
    <p:sldId id="256" r:id="rId7"/>
    <p:sldId id="308" r:id="rId8"/>
    <p:sldId id="257" r:id="rId9"/>
    <p:sldId id="297" r:id="rId10"/>
    <p:sldId id="298" r:id="rId11"/>
    <p:sldId id="286" r:id="rId12"/>
    <p:sldId id="294" r:id="rId13"/>
    <p:sldId id="295" r:id="rId14"/>
    <p:sldId id="296" r:id="rId15"/>
    <p:sldId id="291" r:id="rId16"/>
    <p:sldId id="292" r:id="rId17"/>
    <p:sldId id="293" r:id="rId18"/>
    <p:sldId id="285" r:id="rId19"/>
    <p:sldId id="277" r:id="rId20"/>
    <p:sldId id="278" r:id="rId21"/>
    <p:sldId id="279" r:id="rId22"/>
    <p:sldId id="299" r:id="rId23"/>
    <p:sldId id="307" r:id="rId24"/>
    <p:sldId id="300" r:id="rId25"/>
    <p:sldId id="301" r:id="rId26"/>
    <p:sldId id="261" r:id="rId27"/>
    <p:sldId id="266" r:id="rId28"/>
    <p:sldId id="302" r:id="rId29"/>
    <p:sldId id="303" r:id="rId30"/>
    <p:sldId id="270" r:id="rId31"/>
    <p:sldId id="274" r:id="rId32"/>
    <p:sldId id="271" r:id="rId33"/>
    <p:sldId id="272" r:id="rId34"/>
    <p:sldId id="273" r:id="rId35"/>
    <p:sldId id="275" r:id="rId36"/>
    <p:sldId id="276" r:id="rId37"/>
    <p:sldId id="304" r:id="rId38"/>
    <p:sldId id="305" r:id="rId39"/>
    <p:sldId id="30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617A48-25CA-4050-9D18-C262FE5635B0}" type="datetimeFigureOut">
              <a:rPr lang="en-US" smtClean="0"/>
              <a:t>4/15/2020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18678-F71F-46D5-905D-4A9DE7834359}" type="slidenum">
              <a:rPr lang="en-US" smtClean="0"/>
              <a:t>‹#›</a:t>
            </a:fld>
            <a:endParaRPr lang="en-US"/>
          </a:p>
        </p:txBody>
      </p:sp>
    </p:spTree>
    <p:extLst>
      <p:ext uri="{BB962C8B-B14F-4D97-AF65-F5344CB8AC3E}">
        <p14:creationId xmlns:p14="http://schemas.microsoft.com/office/powerpoint/2010/main" val="1263572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2BD2B-469A-4EDB-92A8-CECB0EA012BC}" type="slidenum">
              <a:rPr lang="en-US" smtClean="0"/>
              <a:t>2</a:t>
            </a:fld>
            <a:endParaRPr lang="en-US"/>
          </a:p>
        </p:txBody>
      </p:sp>
    </p:spTree>
    <p:extLst>
      <p:ext uri="{BB962C8B-B14F-4D97-AF65-F5344CB8AC3E}">
        <p14:creationId xmlns:p14="http://schemas.microsoft.com/office/powerpoint/2010/main" val="19319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2BD2B-469A-4EDB-92A8-CECB0EA012BC}" type="slidenum">
              <a:rPr lang="en-US" smtClean="0"/>
              <a:t>13</a:t>
            </a:fld>
            <a:endParaRPr lang="en-US"/>
          </a:p>
        </p:txBody>
      </p:sp>
    </p:spTree>
    <p:extLst>
      <p:ext uri="{BB962C8B-B14F-4D97-AF65-F5344CB8AC3E}">
        <p14:creationId xmlns:p14="http://schemas.microsoft.com/office/powerpoint/2010/main" val="544236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82852FE3-3839-496B-8FE7-201B83E03583}" type="datetimeFigureOut">
              <a:rPr lang="en-US" smtClean="0"/>
              <a:t>4/15/2020</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2589243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52FE3-3839-496B-8FE7-201B83E03583}"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4241276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52FE3-3839-496B-8FE7-201B83E03583}"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3964188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52FE3-3839-496B-8FE7-201B83E03583}"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31A22-9EE2-4906-8C4D-81E49E749C73}"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97160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52FE3-3839-496B-8FE7-201B83E03583}"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3327709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2852FE3-3839-496B-8FE7-201B83E03583}"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1369558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2852FE3-3839-496B-8FE7-201B83E03583}"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3721823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852FE3-3839-496B-8FE7-201B83E03583}"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887260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852FE3-3839-496B-8FE7-201B83E03583}"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2056658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2852FE3-3839-496B-8FE7-201B83E03583}" type="datetimeFigureOut">
              <a:rPr lang="en-US" smtClean="0"/>
              <a:t>4/15/2020</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2322270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852FE3-3839-496B-8FE7-201B83E03583}"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3618360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852FE3-3839-496B-8FE7-201B83E03583}"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4152794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2852FE3-3839-496B-8FE7-201B83E03583}" type="datetimeFigureOut">
              <a:rPr lang="en-US" smtClean="0"/>
              <a:t>4/15/2020</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3120829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852FE3-3839-496B-8FE7-201B83E03583}"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1664209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852FE3-3839-496B-8FE7-201B83E03583}" type="datetimeFigureOut">
              <a:rPr lang="en-US" smtClean="0"/>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79884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852FE3-3839-496B-8FE7-201B83E03583}"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2483041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852FE3-3839-496B-8FE7-201B83E03583}" type="datetimeFigureOut">
              <a:rPr lang="en-US" smtClean="0"/>
              <a:t>4/15/2020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3409735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52FE3-3839-496B-8FE7-201B83E03583}"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1667549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52FE3-3839-496B-8FE7-201B83E03583}"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17919581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52FE3-3839-496B-8FE7-201B83E03583}"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1538897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2852FE3-3839-496B-8FE7-201B83E03583}" type="datetimeFigureOut">
              <a:rPr lang="en-US" smtClean="0"/>
              <a:t>4/15/2020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2388238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2852FE3-3839-496B-8FE7-201B83E03583}" type="datetimeFigureOut">
              <a:rPr lang="en-US" smtClean="0"/>
              <a:t>4/15/2020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DD31A22-9EE2-4906-8C4D-81E49E749C73}"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13076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852FE3-3839-496B-8FE7-201B83E03583}"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2546826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2852FE3-3839-496B-8FE7-201B83E03583}" type="datetimeFigureOut">
              <a:rPr lang="en-US" smtClean="0"/>
              <a:t>4/15/2020</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31580049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2852FE3-3839-496B-8FE7-201B83E03583}"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902193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2852FE3-3839-496B-8FE7-201B83E03583}"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36901807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852FE3-3839-496B-8FE7-201B83E03583}"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29361864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2852FE3-3839-496B-8FE7-201B83E03583}" type="datetimeFigureOut">
              <a:rPr lang="en-US" smtClean="0"/>
              <a:t>4/15/2020</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38996413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852FE3-3839-496B-8FE7-201B83E03583}"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25082437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852FE3-3839-496B-8FE7-201B83E03583}"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29429074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852FE3-3839-496B-8FE7-201B83E03583}"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42811580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852FE3-3839-496B-8FE7-201B83E03583}"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7489352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852FE3-3839-496B-8FE7-201B83E03583}" type="datetimeFigureOut">
              <a:rPr lang="en-US" smtClean="0"/>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1764452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852FE3-3839-496B-8FE7-201B83E03583}"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28895836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852FE3-3839-496B-8FE7-201B83E03583}"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14592126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2852FE3-3839-496B-8FE7-201B83E03583}" type="datetimeFigureOut">
              <a:rPr lang="en-US" smtClean="0"/>
              <a:t>4/15/2020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153131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52FE3-3839-496B-8FE7-201B83E03583}"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40314277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52FE3-3839-496B-8FE7-201B83E03583}"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28879545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52FE3-3839-496B-8FE7-201B83E03583}"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1943078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52FE3-3839-496B-8FE7-201B83E03583}"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10636911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52FE3-3839-496B-8FE7-201B83E03583}"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31A22-9EE2-4906-8C4D-81E49E749C73}"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091299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52FE3-3839-496B-8FE7-201B83E03583}"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13166400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2852FE3-3839-496B-8FE7-201B83E03583}"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6352396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2852FE3-3839-496B-8FE7-201B83E03583}"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323595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852FE3-3839-496B-8FE7-201B83E03583}" type="datetimeFigureOut">
              <a:rPr lang="en-US" smtClean="0"/>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1785537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852FE3-3839-496B-8FE7-201B83E03583}"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27321783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852FE3-3839-496B-8FE7-201B83E03583}"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17105643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2852FE3-3839-496B-8FE7-201B83E03583}" type="datetimeFigureOut">
              <a:rPr lang="en-US" smtClean="0"/>
              <a:t>4/15/2020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9943064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852FE3-3839-496B-8FE7-201B83E03583}"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21210919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852FE3-3839-496B-8FE7-201B83E03583}"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2600911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852FE3-3839-496B-8FE7-201B83E03583}"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14933784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852FE3-3839-496B-8FE7-201B83E03583}" type="datetimeFigureOut">
              <a:rPr lang="en-US" smtClean="0"/>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21759835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852FE3-3839-496B-8FE7-201B83E03583}"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42029581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852FE3-3839-496B-8FE7-201B83E03583}" type="datetimeFigureOut">
              <a:rPr lang="en-US" smtClean="0"/>
              <a:t>4/15/2020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2058300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52FE3-3839-496B-8FE7-201B83E03583}"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2848478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852FE3-3839-496B-8FE7-201B83E03583}"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3035906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52FE3-3839-496B-8FE7-201B83E03583}"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33306678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52FE3-3839-496B-8FE7-201B83E03583}"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30677940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852FE3-3839-496B-8FE7-201B83E03583}"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25505009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852FE3-3839-496B-8FE7-201B83E03583}"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13875422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852FE3-3839-496B-8FE7-201B83E03583}"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31204759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2852FE3-3839-496B-8FE7-201B83E03583}" type="datetimeFigureOut">
              <a:rPr lang="en-US" smtClean="0"/>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33132551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2852FE3-3839-496B-8FE7-201B83E03583}" type="datetimeFigureOut">
              <a:rPr lang="en-US" smtClean="0"/>
              <a:t>4/15/2020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15152475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2852FE3-3839-496B-8FE7-201B83E03583}"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25854164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2852FE3-3839-496B-8FE7-201B83E03583}"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25154864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2852FE3-3839-496B-8FE7-201B83E03583}" type="datetimeFigureOut">
              <a:rPr lang="en-US" smtClean="0"/>
              <a:t>4/15/2020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491952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852FE3-3839-496B-8FE7-201B83E03583}" type="datetimeFigureOut">
              <a:rPr lang="en-US" smtClean="0"/>
              <a:t>4/15/2020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40988728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852FE3-3839-496B-8FE7-201B83E03583}"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5210841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852FE3-3839-496B-8FE7-201B83E03583}"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2368298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852FE3-3839-496B-8FE7-201B83E03583}"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29034324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852FE3-3839-496B-8FE7-201B83E03583}" type="datetimeFigureOut">
              <a:rPr lang="en-US" smtClean="0"/>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7892668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852FE3-3839-496B-8FE7-201B83E03583}"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3960645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852FE3-3839-496B-8FE7-201B83E03583}" type="datetimeFigureOut">
              <a:rPr lang="en-US" smtClean="0"/>
              <a:t>4/15/2020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8943543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52FE3-3839-496B-8FE7-201B83E03583}"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6986095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52FE3-3839-496B-8FE7-201B83E03583}"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41263212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52FE3-3839-496B-8FE7-201B83E03583}"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6880623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852FE3-3839-496B-8FE7-201B83E03583}"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209656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52FE3-3839-496B-8FE7-201B83E03583}"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31318584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852FE3-3839-496B-8FE7-201B83E03583}"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38041801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852FE3-3839-496B-8FE7-201B83E03583}"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6610943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2852FE3-3839-496B-8FE7-201B83E03583}" type="datetimeFigureOut">
              <a:rPr lang="en-US" smtClean="0"/>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36475457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2852FE3-3839-496B-8FE7-201B83E03583}" type="datetimeFigureOut">
              <a:rPr lang="en-US" smtClean="0"/>
              <a:t>4/15/2020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11114608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2852FE3-3839-496B-8FE7-201B83E03583}"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35611012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2852FE3-3839-496B-8FE7-201B83E03583}"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36218329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750C7A-C6D1-4D74-A59B-A6CBCD071D2E}" type="datetimeFigureOut">
              <a:rPr lang="en-US" smtClean="0">
                <a:solidFill>
                  <a:prstClr val="black">
                    <a:tint val="75000"/>
                  </a:prstClr>
                </a:solidFill>
              </a:rPr>
              <a:pPr/>
              <a:t>4/15/2020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719F03-6A22-48F6-84E8-B657F639BA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38141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750C7A-C6D1-4D74-A59B-A6CBCD071D2E}" type="datetimeFigureOut">
              <a:rPr lang="en-US" smtClean="0">
                <a:solidFill>
                  <a:prstClr val="black">
                    <a:tint val="75000"/>
                  </a:prstClr>
                </a:solidFill>
              </a:rPr>
              <a:pPr/>
              <a:t>4/15/2020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719F03-6A22-48F6-84E8-B657F639BA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5565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750C7A-C6D1-4D74-A59B-A6CBCD071D2E}" type="datetimeFigureOut">
              <a:rPr lang="en-US" smtClean="0">
                <a:solidFill>
                  <a:prstClr val="black">
                    <a:tint val="75000"/>
                  </a:prstClr>
                </a:solidFill>
              </a:rPr>
              <a:pPr/>
              <a:t>4/15/2020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719F03-6A22-48F6-84E8-B657F639BA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74351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750C7A-C6D1-4D74-A59B-A6CBCD071D2E}" type="datetimeFigureOut">
              <a:rPr lang="en-US" smtClean="0">
                <a:solidFill>
                  <a:prstClr val="black">
                    <a:tint val="75000"/>
                  </a:prstClr>
                </a:solidFill>
              </a:rPr>
              <a:pPr/>
              <a:t>4/15/2020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719F03-6A22-48F6-84E8-B657F639BA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850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52FE3-3839-496B-8FE7-201B83E03583}"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31A22-9EE2-4906-8C4D-81E49E749C73}" type="slidenum">
              <a:rPr lang="en-US" smtClean="0"/>
              <a:t>‹#›</a:t>
            </a:fld>
            <a:endParaRPr lang="en-US"/>
          </a:p>
        </p:txBody>
      </p:sp>
    </p:spTree>
    <p:extLst>
      <p:ext uri="{BB962C8B-B14F-4D97-AF65-F5344CB8AC3E}">
        <p14:creationId xmlns:p14="http://schemas.microsoft.com/office/powerpoint/2010/main" val="25149146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750C7A-C6D1-4D74-A59B-A6CBCD071D2E}" type="datetimeFigureOut">
              <a:rPr lang="en-US" smtClean="0">
                <a:solidFill>
                  <a:prstClr val="black">
                    <a:tint val="75000"/>
                  </a:prstClr>
                </a:solidFill>
              </a:rPr>
              <a:pPr/>
              <a:t>4/15/2020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3719F03-6A22-48F6-84E8-B657F639BA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33099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750C7A-C6D1-4D74-A59B-A6CBCD071D2E}" type="datetimeFigureOut">
              <a:rPr lang="en-US" smtClean="0">
                <a:solidFill>
                  <a:prstClr val="black">
                    <a:tint val="75000"/>
                  </a:prstClr>
                </a:solidFill>
              </a:rPr>
              <a:pPr/>
              <a:t>4/15/2020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3719F03-6A22-48F6-84E8-B657F639BA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049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750C7A-C6D1-4D74-A59B-A6CBCD071D2E}" type="datetimeFigureOut">
              <a:rPr lang="en-US" smtClean="0">
                <a:solidFill>
                  <a:prstClr val="black">
                    <a:tint val="75000"/>
                  </a:prstClr>
                </a:solidFill>
              </a:rPr>
              <a:pPr/>
              <a:t>4/15/2020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3719F03-6A22-48F6-84E8-B657F639BA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38916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750C7A-C6D1-4D74-A59B-A6CBCD071D2E}" type="datetimeFigureOut">
              <a:rPr lang="en-US" smtClean="0">
                <a:solidFill>
                  <a:prstClr val="black">
                    <a:tint val="75000"/>
                  </a:prstClr>
                </a:solidFill>
              </a:rPr>
              <a:pPr/>
              <a:t>4/15/2020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719F03-6A22-48F6-84E8-B657F639BA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7865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750C7A-C6D1-4D74-A59B-A6CBCD071D2E}" type="datetimeFigureOut">
              <a:rPr lang="en-US" smtClean="0">
                <a:solidFill>
                  <a:prstClr val="black">
                    <a:tint val="75000"/>
                  </a:prstClr>
                </a:solidFill>
              </a:rPr>
              <a:pPr/>
              <a:t>4/15/2020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719F03-6A22-48F6-84E8-B657F639BA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74603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750C7A-C6D1-4D74-A59B-A6CBCD071D2E}" type="datetimeFigureOut">
              <a:rPr lang="en-US" smtClean="0">
                <a:solidFill>
                  <a:prstClr val="black">
                    <a:tint val="75000"/>
                  </a:prstClr>
                </a:solidFill>
              </a:rPr>
              <a:pPr/>
              <a:t>4/15/2020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719F03-6A22-48F6-84E8-B657F639BA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8397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750C7A-C6D1-4D74-A59B-A6CBCD071D2E}" type="datetimeFigureOut">
              <a:rPr lang="en-US" smtClean="0">
                <a:solidFill>
                  <a:prstClr val="black">
                    <a:tint val="75000"/>
                  </a:prstClr>
                </a:solidFill>
              </a:rPr>
              <a:pPr/>
              <a:t>4/15/2020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719F03-6A22-48F6-84E8-B657F639BA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847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2.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7.jpe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5.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image" Target="../media/image7.jpeg"/><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6.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2852FE3-3839-496B-8FE7-201B83E03583}" type="datetimeFigureOut">
              <a:rPr lang="en-US" smtClean="0"/>
              <a:t>4/15/2020</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DD31A22-9EE2-4906-8C4D-81E49E749C73}" type="slidenum">
              <a:rPr lang="en-US" smtClean="0"/>
              <a:t>‹#›</a:t>
            </a:fld>
            <a:endParaRPr lang="en-US"/>
          </a:p>
        </p:txBody>
      </p:sp>
    </p:spTree>
    <p:extLst>
      <p:ext uri="{BB962C8B-B14F-4D97-AF65-F5344CB8AC3E}">
        <p14:creationId xmlns:p14="http://schemas.microsoft.com/office/powerpoint/2010/main" val="3516289134"/>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2852FE3-3839-496B-8FE7-201B83E03583}" type="datetimeFigureOut">
              <a:rPr lang="en-US" smtClean="0"/>
              <a:t>4/15/2020</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DD31A22-9EE2-4906-8C4D-81E49E749C73}" type="slidenum">
              <a:rPr lang="en-US" smtClean="0"/>
              <a:t>‹#›</a:t>
            </a:fld>
            <a:endParaRPr lang="en-US"/>
          </a:p>
        </p:txBody>
      </p:sp>
    </p:spTree>
    <p:extLst>
      <p:ext uri="{BB962C8B-B14F-4D97-AF65-F5344CB8AC3E}">
        <p14:creationId xmlns:p14="http://schemas.microsoft.com/office/powerpoint/2010/main" val="3992661749"/>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 id="2147484017" r:id="rId15"/>
    <p:sldLayoutId id="2147484018" r:id="rId16"/>
    <p:sldLayoutId id="214748401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2852FE3-3839-496B-8FE7-201B83E03583}" type="datetimeFigureOut">
              <a:rPr lang="en-US" smtClean="0"/>
              <a:t>4/15/2020</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DD31A22-9EE2-4906-8C4D-81E49E749C73}" type="slidenum">
              <a:rPr lang="en-US" smtClean="0"/>
              <a:t>‹#›</a:t>
            </a:fld>
            <a:endParaRPr lang="en-US"/>
          </a:p>
        </p:txBody>
      </p:sp>
    </p:spTree>
    <p:extLst>
      <p:ext uri="{BB962C8B-B14F-4D97-AF65-F5344CB8AC3E}">
        <p14:creationId xmlns:p14="http://schemas.microsoft.com/office/powerpoint/2010/main" val="571422047"/>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 id="2147484105" r:id="rId13"/>
    <p:sldLayoutId id="2147484106" r:id="rId14"/>
    <p:sldLayoutId id="2147484107" r:id="rId15"/>
    <p:sldLayoutId id="2147484108" r:id="rId16"/>
    <p:sldLayoutId id="214748410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2852FE3-3839-496B-8FE7-201B83E03583}" type="datetimeFigureOut">
              <a:rPr lang="en-US" smtClean="0"/>
              <a:t>4/15/2020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DD31A22-9EE2-4906-8C4D-81E49E749C73}" type="slidenum">
              <a:rPr lang="en-US" smtClean="0"/>
              <a:t>‹#›</a:t>
            </a:fld>
            <a:endParaRPr lang="en-US"/>
          </a:p>
        </p:txBody>
      </p:sp>
    </p:spTree>
    <p:extLst>
      <p:ext uri="{BB962C8B-B14F-4D97-AF65-F5344CB8AC3E}">
        <p14:creationId xmlns:p14="http://schemas.microsoft.com/office/powerpoint/2010/main" val="2941734083"/>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 id="2147484248" r:id="rId12"/>
    <p:sldLayoutId id="2147484249" r:id="rId13"/>
    <p:sldLayoutId id="2147484250" r:id="rId14"/>
    <p:sldLayoutId id="2147484251" r:id="rId15"/>
    <p:sldLayoutId id="2147484252" r:id="rId16"/>
    <p:sldLayoutId id="214748425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2852FE3-3839-496B-8FE7-201B83E03583}" type="datetimeFigureOut">
              <a:rPr lang="en-US" smtClean="0"/>
              <a:t>4/15/2020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DD31A22-9EE2-4906-8C4D-81E49E749C73}" type="slidenum">
              <a:rPr lang="en-US" smtClean="0"/>
              <a:t>‹#›</a:t>
            </a:fld>
            <a:endParaRPr lang="en-US"/>
          </a:p>
        </p:txBody>
      </p:sp>
    </p:spTree>
    <p:extLst>
      <p:ext uri="{BB962C8B-B14F-4D97-AF65-F5344CB8AC3E}">
        <p14:creationId xmlns:p14="http://schemas.microsoft.com/office/powerpoint/2010/main" val="894219497"/>
      </p:ext>
    </p:extLst>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 id="2147484266" r:id="rId12"/>
    <p:sldLayoutId id="2147484267" r:id="rId13"/>
    <p:sldLayoutId id="2147484268" r:id="rId14"/>
    <p:sldLayoutId id="2147484269" r:id="rId15"/>
    <p:sldLayoutId id="2147484270" r:id="rId16"/>
    <p:sldLayoutId id="214748427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750C7A-C6D1-4D74-A59B-A6CBCD071D2E}" type="datetimeFigureOut">
              <a:rPr lang="en-US" smtClean="0">
                <a:solidFill>
                  <a:prstClr val="black">
                    <a:tint val="75000"/>
                  </a:prstClr>
                </a:solidFill>
              </a:rPr>
              <a:pPr/>
              <a:t>4/15/2020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19F03-6A22-48F6-84E8-B657F639BA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347446"/>
      </p:ext>
    </p:extLst>
  </p:cSld>
  <p:clrMap bg1="lt1" tx1="dk1" bg2="lt2" tx2="dk2" accent1="accent1" accent2="accent2" accent3="accent3" accent4="accent4" accent5="accent5" accent6="accent6" hlink="hlink" folHlink="folHlink"/>
  <p:sldLayoutIdLst>
    <p:sldLayoutId id="2147484434" r:id="rId1"/>
    <p:sldLayoutId id="2147484435" r:id="rId2"/>
    <p:sldLayoutId id="2147484436" r:id="rId3"/>
    <p:sldLayoutId id="2147484437" r:id="rId4"/>
    <p:sldLayoutId id="2147484438" r:id="rId5"/>
    <p:sldLayoutId id="2147484439" r:id="rId6"/>
    <p:sldLayoutId id="2147484440" r:id="rId7"/>
    <p:sldLayoutId id="2147484441" r:id="rId8"/>
    <p:sldLayoutId id="2147484442" r:id="rId9"/>
    <p:sldLayoutId id="2147484443" r:id="rId10"/>
    <p:sldLayoutId id="21474844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4569" y="373487"/>
            <a:ext cx="4481848" cy="5698965"/>
          </a:xfrm>
          <a:prstGeom prst="rect">
            <a:avLst/>
          </a:prstGeom>
        </p:spPr>
      </p:pic>
    </p:spTree>
    <p:extLst>
      <p:ext uri="{BB962C8B-B14F-4D97-AF65-F5344CB8AC3E}">
        <p14:creationId xmlns:p14="http://schemas.microsoft.com/office/powerpoint/2010/main" val="2123975486"/>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06591" y="244701"/>
            <a:ext cx="11570761" cy="12085"/>
          </a:xfrm>
          <a:prstGeom prst="line">
            <a:avLst/>
          </a:prstGeom>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3578798" y="583175"/>
            <a:ext cx="1706168" cy="906631"/>
          </a:xfrm>
          <a:prstGeom prst="roundRect">
            <a:avLst/>
          </a:prstGeom>
          <a:solidFill>
            <a:srgbClr val="00B0F0"/>
          </a:solidFill>
          <a:ln w="28575">
            <a:solidFill>
              <a:srgbClr val="FFFF0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ln w="38100">
                  <a:noFill/>
                </a:ln>
                <a:solidFill>
                  <a:schemeClr val="tx1"/>
                </a:solidFill>
                <a:effectLst>
                  <a:outerShdw blurRad="38100" dist="19050" dir="2700000" algn="tl" rotWithShape="0">
                    <a:schemeClr val="dk1">
                      <a:alpha val="40000"/>
                    </a:schemeClr>
                  </a:outerShdw>
                </a:effectLst>
                <a:latin typeface="Adobe Arabic" panose="02040503050201020203" pitchFamily="18" charset="-78"/>
                <a:cs typeface="B Nazanin" panose="00000400000000000000" pitchFamily="2" charset="-78"/>
              </a:rPr>
              <a:t>معاونت </a:t>
            </a:r>
          </a:p>
          <a:p>
            <a:pPr algn="ctr"/>
            <a:r>
              <a:rPr lang="fa-IR" sz="2000" dirty="0" smtClean="0">
                <a:ln w="38100">
                  <a:noFill/>
                </a:ln>
                <a:solidFill>
                  <a:schemeClr val="tx1"/>
                </a:solidFill>
                <a:effectLst>
                  <a:outerShdw blurRad="38100" dist="19050" dir="2700000" algn="tl" rotWithShape="0">
                    <a:schemeClr val="dk1">
                      <a:alpha val="40000"/>
                    </a:schemeClr>
                  </a:outerShdw>
                </a:effectLst>
                <a:latin typeface="Adobe Arabic" panose="02040503050201020203" pitchFamily="18" charset="-78"/>
                <a:cs typeface="B Nazanin" panose="00000400000000000000" pitchFamily="2" charset="-78"/>
              </a:rPr>
              <a:t>تربیت بدنی و سلامت</a:t>
            </a:r>
            <a:endParaRPr lang="en-US" sz="2000" dirty="0">
              <a:ln w="38100">
                <a:noFill/>
              </a:ln>
              <a:solidFill>
                <a:schemeClr val="tx1"/>
              </a:solidFill>
              <a:effectLst>
                <a:outerShdw blurRad="38100" dist="19050" dir="2700000" algn="tl" rotWithShape="0">
                  <a:schemeClr val="dk1">
                    <a:alpha val="40000"/>
                  </a:schemeClr>
                </a:outerShdw>
              </a:effectLst>
              <a:latin typeface="Adobe Arabic" panose="02040503050201020203" pitchFamily="18" charset="-78"/>
              <a:cs typeface="B Nazanin" panose="00000400000000000000" pitchFamily="2" charset="-78"/>
            </a:endParaRPr>
          </a:p>
        </p:txBody>
      </p:sp>
      <p:sp>
        <p:nvSpPr>
          <p:cNvPr id="7" name="Rounded Rectangle 6"/>
          <p:cNvSpPr/>
          <p:nvPr/>
        </p:nvSpPr>
        <p:spPr>
          <a:xfrm>
            <a:off x="1872631" y="583175"/>
            <a:ext cx="1706168" cy="906631"/>
          </a:xfrm>
          <a:prstGeom prst="roundRect">
            <a:avLst/>
          </a:prstGeom>
          <a:solidFill>
            <a:srgbClr val="00B0F0"/>
          </a:solidFill>
          <a:ln w="28575">
            <a:solidFill>
              <a:srgbClr val="FFFF0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معاونت </a:t>
            </a:r>
          </a:p>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حقوقی و امور مجلس</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8" name="Rounded Rectangle 7"/>
          <p:cNvSpPr/>
          <p:nvPr/>
        </p:nvSpPr>
        <p:spPr>
          <a:xfrm>
            <a:off x="115911" y="583175"/>
            <a:ext cx="1706168" cy="906631"/>
          </a:xfrm>
          <a:prstGeom prst="roundRect">
            <a:avLst/>
          </a:prstGeom>
          <a:solidFill>
            <a:srgbClr val="00B0F0"/>
          </a:solidFill>
          <a:ln w="28575">
            <a:solidFill>
              <a:srgbClr val="FFFF0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معاونت</a:t>
            </a:r>
            <a:endParaRPr lang="en-US"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توسعه مدیریت و پشتیبانی </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9" name="Rounded Rectangle 8"/>
          <p:cNvSpPr/>
          <p:nvPr/>
        </p:nvSpPr>
        <p:spPr>
          <a:xfrm>
            <a:off x="8774186" y="595261"/>
            <a:ext cx="1706168" cy="906631"/>
          </a:xfrm>
          <a:prstGeom prst="roundRect">
            <a:avLst/>
          </a:prstGeom>
          <a:solidFill>
            <a:srgbClr val="00B0F0"/>
          </a:solidFill>
          <a:ln w="28575">
            <a:solidFill>
              <a:srgbClr val="FFFF0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معاونت </a:t>
            </a:r>
          </a:p>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آموزش ابتدایی</a:t>
            </a:r>
          </a:p>
          <a:p>
            <a:pPr algn="ct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10" name="Rounded Rectangle 9"/>
          <p:cNvSpPr/>
          <p:nvPr/>
        </p:nvSpPr>
        <p:spPr>
          <a:xfrm>
            <a:off x="7036949" y="583174"/>
            <a:ext cx="1706168" cy="906631"/>
          </a:xfrm>
          <a:prstGeom prst="roundRect">
            <a:avLst/>
          </a:prstGeom>
          <a:solidFill>
            <a:srgbClr val="00B0F0"/>
          </a:solidFill>
          <a:ln w="28575">
            <a:solidFill>
              <a:srgbClr val="FFFF0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معاونت</a:t>
            </a:r>
          </a:p>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آموزش متوسطه</a:t>
            </a:r>
          </a:p>
          <a:p>
            <a:pPr algn="ct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11" name="Rounded Rectangle 10"/>
          <p:cNvSpPr/>
          <p:nvPr/>
        </p:nvSpPr>
        <p:spPr>
          <a:xfrm>
            <a:off x="5304981" y="583174"/>
            <a:ext cx="1706168" cy="906631"/>
          </a:xfrm>
          <a:prstGeom prst="roundRect">
            <a:avLst/>
          </a:prstGeom>
          <a:solidFill>
            <a:srgbClr val="00B0F0"/>
          </a:solidFill>
          <a:ln w="28575">
            <a:solidFill>
              <a:srgbClr val="FFFF0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معاونت </a:t>
            </a:r>
          </a:p>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پرورشی و فرهنگی</a:t>
            </a:r>
          </a:p>
          <a:p>
            <a:pPr algn="ct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cxnSp>
        <p:nvCxnSpPr>
          <p:cNvPr id="12" name="Straight Connector 11"/>
          <p:cNvCxnSpPr/>
          <p:nvPr/>
        </p:nvCxnSpPr>
        <p:spPr>
          <a:xfrm>
            <a:off x="4431882" y="268876"/>
            <a:ext cx="0" cy="326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25715" y="268875"/>
            <a:ext cx="0" cy="326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68995" y="256788"/>
            <a:ext cx="0" cy="326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58065" y="268874"/>
            <a:ext cx="0" cy="326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881609" y="256787"/>
            <a:ext cx="0" cy="326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633589" y="244700"/>
            <a:ext cx="0" cy="326387"/>
          </a:xfrm>
          <a:prstGeom prst="line">
            <a:avLst/>
          </a:prstGeom>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115911" y="1816193"/>
            <a:ext cx="1706168" cy="906631"/>
          </a:xfrm>
          <a:prstGeom prst="roundRect">
            <a:avLst/>
          </a:prstGeom>
          <a:solidFill>
            <a:srgbClr val="00B050"/>
          </a:solidFill>
          <a:ln w="28575">
            <a:solidFill>
              <a:srgbClr val="FFFF0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دفتر برنامه و بودجه</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19" name="Rounded Rectangle 18"/>
          <p:cNvSpPr/>
          <p:nvPr/>
        </p:nvSpPr>
        <p:spPr>
          <a:xfrm>
            <a:off x="115911" y="5049841"/>
            <a:ext cx="1706168" cy="906631"/>
          </a:xfrm>
          <a:prstGeom prst="roundRect">
            <a:avLst/>
          </a:prstGeom>
          <a:solidFill>
            <a:srgbClr val="00B050"/>
          </a:solidFill>
          <a:ln w="28575">
            <a:solidFill>
              <a:srgbClr val="FFFF0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اداره کل امور مالی و ذیحسابی</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20" name="Rounded Rectangle 19"/>
          <p:cNvSpPr/>
          <p:nvPr/>
        </p:nvSpPr>
        <p:spPr>
          <a:xfrm>
            <a:off x="115911" y="3971957"/>
            <a:ext cx="1706168" cy="906631"/>
          </a:xfrm>
          <a:prstGeom prst="roundRect">
            <a:avLst/>
          </a:prstGeom>
          <a:solidFill>
            <a:srgbClr val="00B050"/>
          </a:solidFill>
          <a:ln w="28575">
            <a:solidFill>
              <a:srgbClr val="FFFF0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اداره کل تعاون و پشتیبانی</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21" name="Rounded Rectangle 20"/>
          <p:cNvSpPr/>
          <p:nvPr/>
        </p:nvSpPr>
        <p:spPr>
          <a:xfrm>
            <a:off x="115911" y="2894074"/>
            <a:ext cx="1706168" cy="906631"/>
          </a:xfrm>
          <a:prstGeom prst="roundRect">
            <a:avLst/>
          </a:prstGeom>
          <a:solidFill>
            <a:srgbClr val="00B050"/>
          </a:solidFill>
          <a:ln w="28575">
            <a:solidFill>
              <a:srgbClr val="FFFF0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اداره کل امور اداری و تشکیلات</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22" name="Rounded Rectangle 21"/>
          <p:cNvSpPr/>
          <p:nvPr/>
        </p:nvSpPr>
        <p:spPr>
          <a:xfrm>
            <a:off x="1872630" y="1804105"/>
            <a:ext cx="1706168" cy="906631"/>
          </a:xfrm>
          <a:prstGeom prst="roundRect">
            <a:avLst/>
          </a:prstGeom>
          <a:solidFill>
            <a:srgbClr val="00B050"/>
          </a:solidFill>
          <a:ln w="28575">
            <a:solidFill>
              <a:srgbClr val="FFFF0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دفتر امور مجلس</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23" name="Rounded Rectangle 22"/>
          <p:cNvSpPr/>
          <p:nvPr/>
        </p:nvSpPr>
        <p:spPr>
          <a:xfrm>
            <a:off x="1872630" y="3959870"/>
            <a:ext cx="1706168" cy="906631"/>
          </a:xfrm>
          <a:prstGeom prst="roundRect">
            <a:avLst/>
          </a:prstGeom>
          <a:solidFill>
            <a:srgbClr val="00B050"/>
          </a:solidFill>
          <a:ln w="28575">
            <a:solidFill>
              <a:srgbClr val="FFFF0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دفتر هماهنگی هیئت‌های رسیدگی‌به تخلفات</a:t>
            </a:r>
            <a:endParaRPr lang="en-US"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24" name="Rounded Rectangle 23"/>
          <p:cNvSpPr/>
          <p:nvPr/>
        </p:nvSpPr>
        <p:spPr>
          <a:xfrm>
            <a:off x="1872630" y="2881987"/>
            <a:ext cx="1706168" cy="906631"/>
          </a:xfrm>
          <a:prstGeom prst="roundRect">
            <a:avLst/>
          </a:prstGeom>
          <a:solidFill>
            <a:srgbClr val="00B050"/>
          </a:solidFill>
          <a:ln w="28575">
            <a:solidFill>
              <a:srgbClr val="FFFF0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دفتر حقوقی و حمایت قضایی کارکنان</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25" name="Rounded Rectangle 24"/>
          <p:cNvSpPr/>
          <p:nvPr/>
        </p:nvSpPr>
        <p:spPr>
          <a:xfrm>
            <a:off x="3635669" y="1804105"/>
            <a:ext cx="1706168" cy="906631"/>
          </a:xfrm>
          <a:prstGeom prst="roundRect">
            <a:avLst/>
          </a:prstGeom>
          <a:solidFill>
            <a:srgbClr val="00B050"/>
          </a:solidFill>
          <a:ln w="28575">
            <a:solidFill>
              <a:srgbClr val="FFFF0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دفتر تربیت بدنی و فعالیت های ورزشی</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26" name="Rounded Rectangle 25"/>
          <p:cNvSpPr/>
          <p:nvPr/>
        </p:nvSpPr>
        <p:spPr>
          <a:xfrm>
            <a:off x="3635669" y="3959870"/>
            <a:ext cx="1706168" cy="906631"/>
          </a:xfrm>
          <a:prstGeom prst="roundRect">
            <a:avLst/>
          </a:prstGeom>
          <a:solidFill>
            <a:srgbClr val="00B050"/>
          </a:solidFill>
          <a:ln w="28575">
            <a:solidFill>
              <a:srgbClr val="FFFF0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دفتر مراقبت در برابر آسیب های اجتماعی </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27" name="Rounded Rectangle 26"/>
          <p:cNvSpPr/>
          <p:nvPr/>
        </p:nvSpPr>
        <p:spPr>
          <a:xfrm>
            <a:off x="3635669" y="2881987"/>
            <a:ext cx="1706168" cy="906631"/>
          </a:xfrm>
          <a:prstGeom prst="roundRect">
            <a:avLst/>
          </a:prstGeom>
          <a:solidFill>
            <a:srgbClr val="00B050"/>
          </a:solidFill>
          <a:ln w="28575">
            <a:solidFill>
              <a:srgbClr val="FFFF0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دفتر امور سلامت و تندرستی</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28" name="Rounded Rectangle 27"/>
          <p:cNvSpPr/>
          <p:nvPr/>
        </p:nvSpPr>
        <p:spPr>
          <a:xfrm>
            <a:off x="5304980" y="1804104"/>
            <a:ext cx="1706168" cy="906631"/>
          </a:xfrm>
          <a:prstGeom prst="roundRect">
            <a:avLst/>
          </a:prstGeom>
          <a:solidFill>
            <a:srgbClr val="00B050"/>
          </a:solidFill>
          <a:ln w="28575">
            <a:solidFill>
              <a:srgbClr val="FFFF0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اداره کل امور قرآنی، نماز و عترت</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29" name="Rounded Rectangle 28"/>
          <p:cNvSpPr/>
          <p:nvPr/>
        </p:nvSpPr>
        <p:spPr>
          <a:xfrm>
            <a:off x="5304980" y="3959869"/>
            <a:ext cx="1706168" cy="906631"/>
          </a:xfrm>
          <a:prstGeom prst="roundRect">
            <a:avLst/>
          </a:prstGeom>
          <a:solidFill>
            <a:srgbClr val="00B050"/>
          </a:solidFill>
          <a:ln w="28575">
            <a:solidFill>
              <a:srgbClr val="FFFF0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اداره کل فرهنگی و هنری</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30" name="Rounded Rectangle 29"/>
          <p:cNvSpPr/>
          <p:nvPr/>
        </p:nvSpPr>
        <p:spPr>
          <a:xfrm>
            <a:off x="5304980" y="2881986"/>
            <a:ext cx="1706168" cy="906631"/>
          </a:xfrm>
          <a:prstGeom prst="roundRect">
            <a:avLst/>
          </a:prstGeom>
          <a:solidFill>
            <a:srgbClr val="00B050"/>
          </a:solidFill>
          <a:ln w="28575">
            <a:solidFill>
              <a:srgbClr val="FFFF0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اداره کل امور تربیتی و مشاوره</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31" name="Rounded Rectangle 30"/>
          <p:cNvSpPr/>
          <p:nvPr/>
        </p:nvSpPr>
        <p:spPr>
          <a:xfrm>
            <a:off x="7036949" y="1792017"/>
            <a:ext cx="1706168" cy="906631"/>
          </a:xfrm>
          <a:prstGeom prst="roundRect">
            <a:avLst/>
          </a:prstGeom>
          <a:solidFill>
            <a:srgbClr val="00B050"/>
          </a:solidFill>
          <a:ln w="28575">
            <a:solidFill>
              <a:srgbClr val="FFFF0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دفتر آموزش دوره اول متوسطه</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32" name="Rounded Rectangle 31"/>
          <p:cNvSpPr/>
          <p:nvPr/>
        </p:nvSpPr>
        <p:spPr>
          <a:xfrm>
            <a:off x="7036949" y="5025665"/>
            <a:ext cx="1706168" cy="906631"/>
          </a:xfrm>
          <a:prstGeom prst="roundRect">
            <a:avLst/>
          </a:prstGeom>
          <a:solidFill>
            <a:srgbClr val="00B050"/>
          </a:solidFill>
          <a:ln w="28575">
            <a:solidFill>
              <a:srgbClr val="FFFF0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دفتر آموزش دوره </a:t>
            </a: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دوم متوسطه کاردانش</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33" name="Rounded Rectangle 32"/>
          <p:cNvSpPr/>
          <p:nvPr/>
        </p:nvSpPr>
        <p:spPr>
          <a:xfrm>
            <a:off x="7036949" y="3947781"/>
            <a:ext cx="1706168" cy="906631"/>
          </a:xfrm>
          <a:prstGeom prst="roundRect">
            <a:avLst/>
          </a:prstGeom>
          <a:solidFill>
            <a:srgbClr val="00B050"/>
          </a:solidFill>
          <a:ln w="28575">
            <a:solidFill>
              <a:srgbClr val="FFFF0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دفتر آموزش دوره </a:t>
            </a: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دوم متوسطه فنی و حرفه ای</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34" name="Rounded Rectangle 33"/>
          <p:cNvSpPr/>
          <p:nvPr/>
        </p:nvSpPr>
        <p:spPr>
          <a:xfrm>
            <a:off x="7036949" y="2869898"/>
            <a:ext cx="1706168" cy="906631"/>
          </a:xfrm>
          <a:prstGeom prst="roundRect">
            <a:avLst/>
          </a:prstGeom>
          <a:solidFill>
            <a:srgbClr val="00B050"/>
          </a:solidFill>
          <a:ln w="28575">
            <a:solidFill>
              <a:srgbClr val="FFFF0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دفتر آموزش دوره </a:t>
            </a: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دوم متوسطه نظری</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35" name="Rounded Rectangle 34"/>
          <p:cNvSpPr/>
          <p:nvPr/>
        </p:nvSpPr>
        <p:spPr>
          <a:xfrm>
            <a:off x="8774186" y="1804103"/>
            <a:ext cx="1706168" cy="906631"/>
          </a:xfrm>
          <a:prstGeom prst="roundRect">
            <a:avLst/>
          </a:prstGeom>
          <a:solidFill>
            <a:srgbClr val="00B050"/>
          </a:solidFill>
          <a:ln w="28575">
            <a:solidFill>
              <a:srgbClr val="FFFF0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دفتر آموزش پیش دبستانی</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36" name="Rounded Rectangle 35"/>
          <p:cNvSpPr/>
          <p:nvPr/>
        </p:nvSpPr>
        <p:spPr>
          <a:xfrm>
            <a:off x="8774186" y="3959868"/>
            <a:ext cx="1706168" cy="906631"/>
          </a:xfrm>
          <a:prstGeom prst="roundRect">
            <a:avLst/>
          </a:prstGeom>
          <a:solidFill>
            <a:srgbClr val="00B050"/>
          </a:solidFill>
          <a:ln w="28575">
            <a:solidFill>
              <a:srgbClr val="FFFF0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دفتر آموزش و پرورش عشایر</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37" name="Rounded Rectangle 36"/>
          <p:cNvSpPr/>
          <p:nvPr/>
        </p:nvSpPr>
        <p:spPr>
          <a:xfrm>
            <a:off x="8774186" y="2881985"/>
            <a:ext cx="1706168" cy="906631"/>
          </a:xfrm>
          <a:prstGeom prst="roundRect">
            <a:avLst/>
          </a:prstGeom>
          <a:solidFill>
            <a:srgbClr val="00B050"/>
          </a:solidFill>
          <a:ln w="28575">
            <a:solidFill>
              <a:srgbClr val="FFFF0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دفتر آموزش دبستانی</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53" name="Rounded Rectangle 52"/>
          <p:cNvSpPr/>
          <p:nvPr/>
        </p:nvSpPr>
        <p:spPr>
          <a:xfrm>
            <a:off x="10500368" y="607350"/>
            <a:ext cx="1706168" cy="906631"/>
          </a:xfrm>
          <a:prstGeom prst="roundRect">
            <a:avLst/>
          </a:prstGeom>
          <a:solidFill>
            <a:srgbClr val="00B0F0"/>
          </a:solidFill>
          <a:ln w="28575">
            <a:solidFill>
              <a:srgbClr val="FFFF0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معاونت </a:t>
            </a:r>
          </a:p>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سواد آموزی</a:t>
            </a:r>
          </a:p>
          <a:p>
            <a:pPr algn="ct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cxnSp>
        <p:nvCxnSpPr>
          <p:cNvPr id="54" name="Straight Connector 53"/>
          <p:cNvCxnSpPr/>
          <p:nvPr/>
        </p:nvCxnSpPr>
        <p:spPr>
          <a:xfrm>
            <a:off x="11359771" y="256789"/>
            <a:ext cx="0" cy="326387"/>
          </a:xfrm>
          <a:prstGeom prst="line">
            <a:avLst/>
          </a:prstGeom>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10500368" y="1816192"/>
            <a:ext cx="1706168" cy="906631"/>
          </a:xfrm>
          <a:prstGeom prst="roundRect">
            <a:avLst/>
          </a:prstGeom>
          <a:solidFill>
            <a:srgbClr val="00B050"/>
          </a:solidFill>
          <a:ln w="28575">
            <a:solidFill>
              <a:srgbClr val="FFFF0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اداره دوره های سواد آموزی</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56" name="Rounded Rectangle 55"/>
          <p:cNvSpPr/>
          <p:nvPr/>
        </p:nvSpPr>
        <p:spPr>
          <a:xfrm>
            <a:off x="10500368" y="3971957"/>
            <a:ext cx="1706168" cy="906631"/>
          </a:xfrm>
          <a:prstGeom prst="roundRect">
            <a:avLst/>
          </a:prstGeom>
          <a:solidFill>
            <a:srgbClr val="00B050"/>
          </a:solidFill>
          <a:ln w="28575">
            <a:solidFill>
              <a:srgbClr val="FFFF0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اداره سنجش و ارزشیابی های تحصیلی</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57" name="Rounded Rectangle 56"/>
          <p:cNvSpPr/>
          <p:nvPr/>
        </p:nvSpPr>
        <p:spPr>
          <a:xfrm>
            <a:off x="10500368" y="2894074"/>
            <a:ext cx="1706168" cy="906631"/>
          </a:xfrm>
          <a:prstGeom prst="roundRect">
            <a:avLst/>
          </a:prstGeom>
          <a:solidFill>
            <a:srgbClr val="00B050"/>
          </a:solidFill>
          <a:ln w="28575">
            <a:solidFill>
              <a:srgbClr val="FFFF0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اداره سازماندهی آموزش های داوطلبانه و واگذاریها</a:t>
            </a:r>
            <a:endParaRPr lang="en-US"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Tree>
    <p:extLst>
      <p:ext uri="{BB962C8B-B14F-4D97-AF65-F5344CB8AC3E}">
        <p14:creationId xmlns:p14="http://schemas.microsoft.com/office/powerpoint/2010/main" val="1293407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123126" y="450761"/>
            <a:ext cx="2125014" cy="592428"/>
          </a:xfrm>
          <a:prstGeom prst="roundRect">
            <a:avLst/>
          </a:prstGeom>
          <a:solidFill>
            <a:srgbClr val="A66BD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smtClean="0">
                <a:solidFill>
                  <a:schemeClr val="tx1"/>
                </a:solidFill>
                <a:cs typeface="B Nazanin" panose="00000400000000000000" pitchFamily="2" charset="-78"/>
              </a:rPr>
              <a:t>مدیر ناحیه</a:t>
            </a:r>
            <a:endParaRPr lang="en-US" sz="3600" dirty="0">
              <a:solidFill>
                <a:schemeClr val="tx1"/>
              </a:solidFill>
              <a:cs typeface="B Nazanin" panose="00000400000000000000" pitchFamily="2" charset="-78"/>
            </a:endParaRPr>
          </a:p>
        </p:txBody>
      </p:sp>
      <p:sp>
        <p:nvSpPr>
          <p:cNvPr id="12" name="Rounded Rectangle 11"/>
          <p:cNvSpPr/>
          <p:nvPr/>
        </p:nvSpPr>
        <p:spPr>
          <a:xfrm>
            <a:off x="77273" y="1056068"/>
            <a:ext cx="2125014" cy="437882"/>
          </a:xfrm>
          <a:prstGeom prst="roundRect">
            <a:avLst/>
          </a:prstGeom>
          <a:solidFill>
            <a:srgbClr val="1199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anose="00000400000000000000" pitchFamily="2" charset="-78"/>
              </a:rPr>
              <a:t>شورای آموزش و پرورش </a:t>
            </a:r>
            <a:endParaRPr lang="en-US" dirty="0">
              <a:solidFill>
                <a:schemeClr val="tx1"/>
              </a:solidFill>
              <a:cs typeface="B Nazanin" panose="00000400000000000000" pitchFamily="2" charset="-78"/>
            </a:endParaRPr>
          </a:p>
        </p:txBody>
      </p:sp>
      <p:sp>
        <p:nvSpPr>
          <p:cNvPr id="13" name="Rounded Rectangle 12"/>
          <p:cNvSpPr/>
          <p:nvPr/>
        </p:nvSpPr>
        <p:spPr>
          <a:xfrm>
            <a:off x="77273" y="528034"/>
            <a:ext cx="2125014" cy="437882"/>
          </a:xfrm>
          <a:prstGeom prst="roundRect">
            <a:avLst/>
          </a:prstGeom>
          <a:solidFill>
            <a:srgbClr val="1199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anose="00000400000000000000" pitchFamily="2" charset="-78"/>
              </a:rPr>
              <a:t>هسته گزینش</a:t>
            </a:r>
            <a:endParaRPr lang="en-US" dirty="0">
              <a:solidFill>
                <a:schemeClr val="tx1"/>
              </a:solidFill>
              <a:cs typeface="B Nazanin" panose="00000400000000000000" pitchFamily="2" charset="-78"/>
            </a:endParaRPr>
          </a:p>
        </p:txBody>
      </p:sp>
      <p:sp>
        <p:nvSpPr>
          <p:cNvPr id="14" name="Rounded Rectangle 13"/>
          <p:cNvSpPr/>
          <p:nvPr/>
        </p:nvSpPr>
        <p:spPr>
          <a:xfrm>
            <a:off x="77273" y="0"/>
            <a:ext cx="2125014" cy="437882"/>
          </a:xfrm>
          <a:prstGeom prst="roundRect">
            <a:avLst/>
          </a:prstGeom>
          <a:solidFill>
            <a:srgbClr val="1199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anose="00000400000000000000" pitchFamily="2" charset="-78"/>
              </a:rPr>
              <a:t>ستاد شاهد</a:t>
            </a:r>
            <a:endParaRPr lang="en-US" dirty="0">
              <a:solidFill>
                <a:schemeClr val="tx1"/>
              </a:solidFill>
              <a:cs typeface="B Nazanin" panose="00000400000000000000" pitchFamily="2" charset="-78"/>
            </a:endParaRPr>
          </a:p>
        </p:txBody>
      </p:sp>
      <p:cxnSp>
        <p:nvCxnSpPr>
          <p:cNvPr id="28" name="Elbow Connector 27"/>
          <p:cNvCxnSpPr>
            <a:stCxn id="4" idx="1"/>
            <a:endCxn id="14" idx="3"/>
          </p:cNvCxnSpPr>
          <p:nvPr/>
        </p:nvCxnSpPr>
        <p:spPr>
          <a:xfrm rot="10800000">
            <a:off x="2202288" y="218941"/>
            <a:ext cx="920839" cy="528034"/>
          </a:xfrm>
          <a:prstGeom prst="bentConnector3">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4" idx="1"/>
            <a:endCxn id="13" idx="3"/>
          </p:cNvCxnSpPr>
          <p:nvPr/>
        </p:nvCxnSpPr>
        <p:spPr>
          <a:xfrm rot="10800000">
            <a:off x="2202288" y="746975"/>
            <a:ext cx="920839" cy="12700"/>
          </a:xfrm>
          <a:prstGeom prst="bentConnector3">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4" idx="1"/>
            <a:endCxn id="12" idx="3"/>
          </p:cNvCxnSpPr>
          <p:nvPr/>
        </p:nvCxnSpPr>
        <p:spPr>
          <a:xfrm rot="10800000" flipV="1">
            <a:off x="2202288" y="746975"/>
            <a:ext cx="920839" cy="528034"/>
          </a:xfrm>
          <a:prstGeom prst="bentConnector3">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3118833" y="1339403"/>
            <a:ext cx="2125014" cy="585990"/>
          </a:xfrm>
          <a:prstGeom prst="roundRect">
            <a:avLst/>
          </a:prstGeom>
          <a:solidFill>
            <a:srgbClr val="6FAC3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anose="00000400000000000000" pitchFamily="2" charset="-78"/>
              </a:rPr>
              <a:t>بازرسی و ارزیابی عملکرد و پاسخگویی به شکایات</a:t>
            </a:r>
            <a:endParaRPr lang="en-US" dirty="0">
              <a:solidFill>
                <a:schemeClr val="tx1"/>
              </a:solidFill>
              <a:cs typeface="B Nazanin" panose="00000400000000000000" pitchFamily="2" charset="-78"/>
            </a:endParaRPr>
          </a:p>
        </p:txBody>
      </p:sp>
      <p:sp>
        <p:nvSpPr>
          <p:cNvPr id="45" name="Rounded Rectangle 44"/>
          <p:cNvSpPr/>
          <p:nvPr/>
        </p:nvSpPr>
        <p:spPr>
          <a:xfrm>
            <a:off x="3118833" y="1992828"/>
            <a:ext cx="2125014" cy="585990"/>
          </a:xfrm>
          <a:prstGeom prst="roundRect">
            <a:avLst/>
          </a:prstGeom>
          <a:solidFill>
            <a:srgbClr val="6FAC3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anose="00000400000000000000" pitchFamily="2" charset="-78"/>
              </a:rPr>
              <a:t>کارشناس پژوهش، فناوری، آمار و اطلاعات</a:t>
            </a:r>
            <a:endParaRPr lang="en-US" dirty="0">
              <a:solidFill>
                <a:schemeClr val="tx1"/>
              </a:solidFill>
              <a:cs typeface="B Nazanin" panose="00000400000000000000" pitchFamily="2" charset="-78"/>
            </a:endParaRPr>
          </a:p>
        </p:txBody>
      </p:sp>
      <p:sp>
        <p:nvSpPr>
          <p:cNvPr id="46" name="Rounded Rectangle 45"/>
          <p:cNvSpPr/>
          <p:nvPr/>
        </p:nvSpPr>
        <p:spPr>
          <a:xfrm>
            <a:off x="3118833" y="2646253"/>
            <a:ext cx="2125014" cy="585990"/>
          </a:xfrm>
          <a:prstGeom prst="roundRect">
            <a:avLst/>
          </a:prstGeom>
          <a:solidFill>
            <a:srgbClr val="6FAC3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anose="00000400000000000000" pitchFamily="2" charset="-78"/>
              </a:rPr>
              <a:t>کارشناس سواد آموزی</a:t>
            </a:r>
            <a:endParaRPr lang="en-US" dirty="0">
              <a:solidFill>
                <a:schemeClr val="tx1"/>
              </a:solidFill>
              <a:cs typeface="B Nazanin" panose="00000400000000000000" pitchFamily="2" charset="-78"/>
            </a:endParaRPr>
          </a:p>
        </p:txBody>
      </p:sp>
      <p:sp>
        <p:nvSpPr>
          <p:cNvPr id="47" name="Rounded Rectangle 46"/>
          <p:cNvSpPr/>
          <p:nvPr/>
        </p:nvSpPr>
        <p:spPr>
          <a:xfrm>
            <a:off x="3118833" y="3299678"/>
            <a:ext cx="2125014" cy="585990"/>
          </a:xfrm>
          <a:prstGeom prst="roundRect">
            <a:avLst/>
          </a:prstGeom>
          <a:solidFill>
            <a:srgbClr val="6FAC3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anose="00000400000000000000" pitchFamily="2" charset="-78"/>
              </a:rPr>
              <a:t>سنجش و ارزشیابی تحصیلی</a:t>
            </a:r>
            <a:endParaRPr lang="en-US" dirty="0">
              <a:solidFill>
                <a:schemeClr val="tx1"/>
              </a:solidFill>
              <a:cs typeface="B Nazanin" panose="00000400000000000000" pitchFamily="2" charset="-78"/>
            </a:endParaRPr>
          </a:p>
        </p:txBody>
      </p:sp>
      <p:sp>
        <p:nvSpPr>
          <p:cNvPr id="48" name="Rounded Rectangle 47"/>
          <p:cNvSpPr/>
          <p:nvPr/>
        </p:nvSpPr>
        <p:spPr>
          <a:xfrm>
            <a:off x="3118833" y="3953103"/>
            <a:ext cx="2125014" cy="585990"/>
          </a:xfrm>
          <a:prstGeom prst="roundRect">
            <a:avLst/>
          </a:prstGeom>
          <a:solidFill>
            <a:srgbClr val="6FAC3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anose="00000400000000000000" pitchFamily="2" charset="-78"/>
              </a:rPr>
              <a:t>حراست</a:t>
            </a:r>
          </a:p>
        </p:txBody>
      </p:sp>
      <p:sp>
        <p:nvSpPr>
          <p:cNvPr id="49" name="Rounded Rectangle 48"/>
          <p:cNvSpPr/>
          <p:nvPr/>
        </p:nvSpPr>
        <p:spPr>
          <a:xfrm>
            <a:off x="3118833" y="4606528"/>
            <a:ext cx="2125014" cy="585990"/>
          </a:xfrm>
          <a:prstGeom prst="roundRect">
            <a:avLst/>
          </a:prstGeom>
          <a:solidFill>
            <a:srgbClr val="6FAC3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anose="00000400000000000000" pitchFamily="2" charset="-78"/>
              </a:rPr>
              <a:t>معاونت پرورشی و تربیت بدنی و سلامت</a:t>
            </a:r>
            <a:endParaRPr lang="en-US" dirty="0">
              <a:solidFill>
                <a:schemeClr val="tx1"/>
              </a:solidFill>
              <a:cs typeface="B Nazanin" panose="00000400000000000000" pitchFamily="2" charset="-78"/>
            </a:endParaRPr>
          </a:p>
        </p:txBody>
      </p:sp>
      <p:sp>
        <p:nvSpPr>
          <p:cNvPr id="50" name="Rounded Rectangle 49"/>
          <p:cNvSpPr/>
          <p:nvPr/>
        </p:nvSpPr>
        <p:spPr>
          <a:xfrm>
            <a:off x="3118833" y="5259953"/>
            <a:ext cx="2125014" cy="585990"/>
          </a:xfrm>
          <a:prstGeom prst="roundRect">
            <a:avLst/>
          </a:prstGeom>
          <a:solidFill>
            <a:srgbClr val="6FAC3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anose="00000400000000000000" pitchFamily="2" charset="-78"/>
              </a:rPr>
              <a:t>معاونت آموزشی</a:t>
            </a:r>
            <a:endParaRPr lang="en-US" dirty="0">
              <a:solidFill>
                <a:schemeClr val="tx1"/>
              </a:solidFill>
              <a:cs typeface="B Nazanin" panose="00000400000000000000" pitchFamily="2" charset="-78"/>
            </a:endParaRPr>
          </a:p>
        </p:txBody>
      </p:sp>
      <p:sp>
        <p:nvSpPr>
          <p:cNvPr id="51" name="Rounded Rectangle 50"/>
          <p:cNvSpPr/>
          <p:nvPr/>
        </p:nvSpPr>
        <p:spPr>
          <a:xfrm>
            <a:off x="3123126" y="5913378"/>
            <a:ext cx="2125014" cy="585990"/>
          </a:xfrm>
          <a:prstGeom prst="roundRect">
            <a:avLst/>
          </a:prstGeom>
          <a:solidFill>
            <a:srgbClr val="6FAC3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anose="00000400000000000000" pitchFamily="2" charset="-78"/>
              </a:rPr>
              <a:t>معاونت توسعه مدیریت و پشتیبانی</a:t>
            </a:r>
            <a:endParaRPr lang="en-US" dirty="0">
              <a:solidFill>
                <a:schemeClr val="tx1"/>
              </a:solidFill>
              <a:cs typeface="B Nazanin" panose="00000400000000000000" pitchFamily="2" charset="-78"/>
            </a:endParaRPr>
          </a:p>
        </p:txBody>
      </p:sp>
      <p:sp>
        <p:nvSpPr>
          <p:cNvPr id="108" name="Rounded Rectangle 107"/>
          <p:cNvSpPr/>
          <p:nvPr/>
        </p:nvSpPr>
        <p:spPr>
          <a:xfrm>
            <a:off x="5693534" y="1992828"/>
            <a:ext cx="2125014" cy="585990"/>
          </a:xfrm>
          <a:prstGeom prst="roundRect">
            <a:avLst/>
          </a:prstGeom>
          <a:solidFill>
            <a:schemeClr val="accent4">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anose="00000400000000000000" pitchFamily="2" charset="-78"/>
              </a:rPr>
              <a:t>کارشناس قرآن و اقامه نماز</a:t>
            </a:r>
            <a:endParaRPr lang="en-US" dirty="0">
              <a:solidFill>
                <a:schemeClr val="tx1"/>
              </a:solidFill>
              <a:cs typeface="B Nazanin" panose="00000400000000000000" pitchFamily="2" charset="-78"/>
            </a:endParaRPr>
          </a:p>
        </p:txBody>
      </p:sp>
      <p:sp>
        <p:nvSpPr>
          <p:cNvPr id="109" name="Rounded Rectangle 108"/>
          <p:cNvSpPr/>
          <p:nvPr/>
        </p:nvSpPr>
        <p:spPr>
          <a:xfrm>
            <a:off x="5693534" y="2646253"/>
            <a:ext cx="2125014" cy="585990"/>
          </a:xfrm>
          <a:prstGeom prst="roundRect">
            <a:avLst/>
          </a:prstGeom>
          <a:solidFill>
            <a:schemeClr val="accent4">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anose="00000400000000000000" pitchFamily="2" charset="-78"/>
              </a:rPr>
              <a:t>کارشناس فرهنگی و هنری</a:t>
            </a:r>
            <a:endParaRPr lang="en-US" dirty="0">
              <a:solidFill>
                <a:schemeClr val="tx1"/>
              </a:solidFill>
              <a:cs typeface="B Nazanin" panose="00000400000000000000" pitchFamily="2" charset="-78"/>
            </a:endParaRPr>
          </a:p>
        </p:txBody>
      </p:sp>
      <p:sp>
        <p:nvSpPr>
          <p:cNvPr id="110" name="Rounded Rectangle 109"/>
          <p:cNvSpPr/>
          <p:nvPr/>
        </p:nvSpPr>
        <p:spPr>
          <a:xfrm>
            <a:off x="5693534" y="3299678"/>
            <a:ext cx="2125014" cy="585990"/>
          </a:xfrm>
          <a:prstGeom prst="roundRect">
            <a:avLst/>
          </a:prstGeom>
          <a:solidFill>
            <a:schemeClr val="accent4">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anose="00000400000000000000" pitchFamily="2" charset="-78"/>
              </a:rPr>
              <a:t>کارشناس فعالیت های اردویی</a:t>
            </a:r>
            <a:endParaRPr lang="en-US" dirty="0">
              <a:solidFill>
                <a:schemeClr val="tx1"/>
              </a:solidFill>
              <a:cs typeface="B Nazanin" panose="00000400000000000000" pitchFamily="2" charset="-78"/>
            </a:endParaRPr>
          </a:p>
        </p:txBody>
      </p:sp>
      <p:sp>
        <p:nvSpPr>
          <p:cNvPr id="112" name="Rounded Rectangle 111"/>
          <p:cNvSpPr/>
          <p:nvPr/>
        </p:nvSpPr>
        <p:spPr>
          <a:xfrm>
            <a:off x="5693534" y="3953103"/>
            <a:ext cx="2125014" cy="585990"/>
          </a:xfrm>
          <a:prstGeom prst="roundRect">
            <a:avLst/>
          </a:prstGeom>
          <a:solidFill>
            <a:schemeClr val="accent4">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anose="00000400000000000000" pitchFamily="2" charset="-78"/>
              </a:rPr>
              <a:t>کارشناس تربیت بدنی و سلامت</a:t>
            </a:r>
          </a:p>
        </p:txBody>
      </p:sp>
      <p:sp>
        <p:nvSpPr>
          <p:cNvPr id="113" name="Rounded Rectangle 112"/>
          <p:cNvSpPr/>
          <p:nvPr/>
        </p:nvSpPr>
        <p:spPr>
          <a:xfrm>
            <a:off x="5693534" y="4606528"/>
            <a:ext cx="2125014" cy="585990"/>
          </a:xfrm>
          <a:prstGeom prst="roundRect">
            <a:avLst/>
          </a:prstGeom>
          <a:solidFill>
            <a:schemeClr val="accent4">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anose="00000400000000000000" pitchFamily="2" charset="-78"/>
              </a:rPr>
              <a:t>هسته مشاوره</a:t>
            </a:r>
          </a:p>
        </p:txBody>
      </p:sp>
      <p:sp>
        <p:nvSpPr>
          <p:cNvPr id="114" name="Rounded Rectangle 113"/>
          <p:cNvSpPr/>
          <p:nvPr/>
        </p:nvSpPr>
        <p:spPr>
          <a:xfrm>
            <a:off x="5693534" y="1339403"/>
            <a:ext cx="2125014" cy="585990"/>
          </a:xfrm>
          <a:prstGeom prst="roundRect">
            <a:avLst/>
          </a:prstGeom>
          <a:solidFill>
            <a:srgbClr val="6FAC3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anose="00000400000000000000" pitchFamily="2" charset="-78"/>
              </a:rPr>
              <a:t>معاونت پرورشی و تربیت بدنی و سلامت</a:t>
            </a:r>
            <a:endParaRPr lang="en-US" dirty="0">
              <a:solidFill>
                <a:schemeClr val="tx1"/>
              </a:solidFill>
              <a:cs typeface="B Nazanin" panose="00000400000000000000" pitchFamily="2" charset="-78"/>
            </a:endParaRPr>
          </a:p>
        </p:txBody>
      </p:sp>
      <p:sp>
        <p:nvSpPr>
          <p:cNvPr id="115" name="Rounded Rectangle 114"/>
          <p:cNvSpPr/>
          <p:nvPr/>
        </p:nvSpPr>
        <p:spPr>
          <a:xfrm>
            <a:off x="7818548" y="1339403"/>
            <a:ext cx="2125014" cy="585990"/>
          </a:xfrm>
          <a:prstGeom prst="roundRect">
            <a:avLst/>
          </a:prstGeom>
          <a:solidFill>
            <a:srgbClr val="6FAC3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anose="00000400000000000000" pitchFamily="2" charset="-78"/>
              </a:rPr>
              <a:t>معاونت آموزشی</a:t>
            </a:r>
            <a:endParaRPr lang="en-US" dirty="0">
              <a:solidFill>
                <a:schemeClr val="tx1"/>
              </a:solidFill>
              <a:cs typeface="B Nazanin" panose="00000400000000000000" pitchFamily="2" charset="-78"/>
            </a:endParaRPr>
          </a:p>
        </p:txBody>
      </p:sp>
      <p:sp>
        <p:nvSpPr>
          <p:cNvPr id="116" name="Rounded Rectangle 115"/>
          <p:cNvSpPr/>
          <p:nvPr/>
        </p:nvSpPr>
        <p:spPr>
          <a:xfrm>
            <a:off x="9943562" y="1339403"/>
            <a:ext cx="2125014" cy="585990"/>
          </a:xfrm>
          <a:prstGeom prst="roundRect">
            <a:avLst/>
          </a:prstGeom>
          <a:solidFill>
            <a:srgbClr val="6FAC3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anose="00000400000000000000" pitchFamily="2" charset="-78"/>
              </a:rPr>
              <a:t>معاونت توسعه مدیریت و پشتیبانی</a:t>
            </a:r>
            <a:endParaRPr lang="en-US" dirty="0">
              <a:solidFill>
                <a:schemeClr val="tx1"/>
              </a:solidFill>
              <a:cs typeface="B Nazanin" panose="00000400000000000000" pitchFamily="2" charset="-78"/>
            </a:endParaRPr>
          </a:p>
        </p:txBody>
      </p:sp>
      <p:sp>
        <p:nvSpPr>
          <p:cNvPr id="117" name="Rounded Rectangle 116"/>
          <p:cNvSpPr/>
          <p:nvPr/>
        </p:nvSpPr>
        <p:spPr>
          <a:xfrm>
            <a:off x="7818548" y="1992828"/>
            <a:ext cx="2125014" cy="585990"/>
          </a:xfrm>
          <a:prstGeom prst="roundRect">
            <a:avLst/>
          </a:prstGeom>
          <a:solidFill>
            <a:schemeClr val="accent4">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anose="00000400000000000000" pitchFamily="2" charset="-78"/>
              </a:rPr>
              <a:t>کارشناس آموزش ابتدایی و پیش دبستانی</a:t>
            </a:r>
            <a:endParaRPr lang="en-US" dirty="0">
              <a:solidFill>
                <a:schemeClr val="tx1"/>
              </a:solidFill>
              <a:cs typeface="B Nazanin" panose="00000400000000000000" pitchFamily="2" charset="-78"/>
            </a:endParaRPr>
          </a:p>
        </p:txBody>
      </p:sp>
      <p:sp>
        <p:nvSpPr>
          <p:cNvPr id="118" name="Rounded Rectangle 117"/>
          <p:cNvSpPr/>
          <p:nvPr/>
        </p:nvSpPr>
        <p:spPr>
          <a:xfrm>
            <a:off x="7818548" y="2646253"/>
            <a:ext cx="2125014" cy="585990"/>
          </a:xfrm>
          <a:prstGeom prst="roundRect">
            <a:avLst/>
          </a:prstGeom>
          <a:solidFill>
            <a:schemeClr val="accent4">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anose="00000400000000000000" pitchFamily="2" charset="-78"/>
              </a:rPr>
              <a:t>کارشناس آموزش راهنمایی و متوسطه</a:t>
            </a:r>
            <a:endParaRPr lang="en-US" dirty="0">
              <a:solidFill>
                <a:schemeClr val="tx1"/>
              </a:solidFill>
              <a:cs typeface="B Nazanin" panose="00000400000000000000" pitchFamily="2" charset="-78"/>
            </a:endParaRPr>
          </a:p>
        </p:txBody>
      </p:sp>
      <p:sp>
        <p:nvSpPr>
          <p:cNvPr id="119" name="Rounded Rectangle 118"/>
          <p:cNvSpPr/>
          <p:nvPr/>
        </p:nvSpPr>
        <p:spPr>
          <a:xfrm>
            <a:off x="7818548" y="3299678"/>
            <a:ext cx="2125014" cy="585990"/>
          </a:xfrm>
          <a:prstGeom prst="roundRect">
            <a:avLst/>
          </a:prstGeom>
          <a:solidFill>
            <a:schemeClr val="accent4">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anose="00000400000000000000" pitchFamily="2" charset="-78"/>
              </a:rPr>
              <a:t>کارشناس آموزش فنی و حرفه ای و کاردانش</a:t>
            </a:r>
            <a:endParaRPr lang="en-US" dirty="0">
              <a:solidFill>
                <a:schemeClr val="tx1"/>
              </a:solidFill>
              <a:cs typeface="B Nazanin" panose="00000400000000000000" pitchFamily="2" charset="-78"/>
            </a:endParaRPr>
          </a:p>
        </p:txBody>
      </p:sp>
      <p:sp>
        <p:nvSpPr>
          <p:cNvPr id="120" name="Rounded Rectangle 119"/>
          <p:cNvSpPr/>
          <p:nvPr/>
        </p:nvSpPr>
        <p:spPr>
          <a:xfrm>
            <a:off x="9943562" y="1992828"/>
            <a:ext cx="2125014" cy="585990"/>
          </a:xfrm>
          <a:prstGeom prst="roundRect">
            <a:avLst/>
          </a:prstGeom>
          <a:solidFill>
            <a:schemeClr val="accent4">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anose="00000400000000000000" pitchFamily="2" charset="-78"/>
              </a:rPr>
              <a:t>امور اداری و کارگزینی، ترفیعات و بازنشستگی</a:t>
            </a:r>
            <a:endParaRPr lang="en-US" dirty="0">
              <a:solidFill>
                <a:schemeClr val="tx1"/>
              </a:solidFill>
              <a:cs typeface="B Nazanin" panose="00000400000000000000" pitchFamily="2" charset="-78"/>
            </a:endParaRPr>
          </a:p>
        </p:txBody>
      </p:sp>
      <p:sp>
        <p:nvSpPr>
          <p:cNvPr id="121" name="Rounded Rectangle 120"/>
          <p:cNvSpPr/>
          <p:nvPr/>
        </p:nvSpPr>
        <p:spPr>
          <a:xfrm>
            <a:off x="9943562" y="2646253"/>
            <a:ext cx="2125014" cy="585990"/>
          </a:xfrm>
          <a:prstGeom prst="roundRect">
            <a:avLst/>
          </a:prstGeom>
          <a:solidFill>
            <a:schemeClr val="accent4">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anose="00000400000000000000" pitchFamily="2" charset="-78"/>
              </a:rPr>
              <a:t>امور مالی و حسابداری و امور اموال</a:t>
            </a:r>
            <a:endParaRPr lang="en-US" dirty="0">
              <a:solidFill>
                <a:schemeClr val="tx1"/>
              </a:solidFill>
              <a:cs typeface="B Nazanin" panose="00000400000000000000" pitchFamily="2" charset="-78"/>
            </a:endParaRPr>
          </a:p>
        </p:txBody>
      </p:sp>
      <p:sp>
        <p:nvSpPr>
          <p:cNvPr id="122" name="Rounded Rectangle 121"/>
          <p:cNvSpPr/>
          <p:nvPr/>
        </p:nvSpPr>
        <p:spPr>
          <a:xfrm>
            <a:off x="9943562" y="3299678"/>
            <a:ext cx="2125014" cy="585990"/>
          </a:xfrm>
          <a:prstGeom prst="roundRect">
            <a:avLst/>
          </a:prstGeom>
          <a:solidFill>
            <a:schemeClr val="accent4">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anose="00000400000000000000" pitchFamily="2" charset="-78"/>
              </a:rPr>
              <a:t>کارشناس اتوماسیون اداری و هوشمند سازی مدارس</a:t>
            </a:r>
            <a:endParaRPr lang="en-US" dirty="0">
              <a:solidFill>
                <a:schemeClr val="tx1"/>
              </a:solidFill>
              <a:cs typeface="B Nazanin" panose="00000400000000000000" pitchFamily="2" charset="-78"/>
            </a:endParaRPr>
          </a:p>
        </p:txBody>
      </p:sp>
      <p:sp>
        <p:nvSpPr>
          <p:cNvPr id="123" name="Rounded Rectangle 122"/>
          <p:cNvSpPr/>
          <p:nvPr/>
        </p:nvSpPr>
        <p:spPr>
          <a:xfrm>
            <a:off x="9943562" y="3953103"/>
            <a:ext cx="2125014" cy="585990"/>
          </a:xfrm>
          <a:prstGeom prst="roundRect">
            <a:avLst/>
          </a:prstGeom>
          <a:solidFill>
            <a:schemeClr val="accent4">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anose="00000400000000000000" pitchFamily="2" charset="-78"/>
              </a:rPr>
              <a:t>مسئول دبیرخانه</a:t>
            </a:r>
            <a:endParaRPr lang="en-US" dirty="0">
              <a:solidFill>
                <a:schemeClr val="tx1"/>
              </a:solidFill>
              <a:cs typeface="B Nazanin" panose="00000400000000000000" pitchFamily="2" charset="-78"/>
            </a:endParaRPr>
          </a:p>
        </p:txBody>
      </p:sp>
      <p:sp>
        <p:nvSpPr>
          <p:cNvPr id="124" name="Rounded Rectangle 123"/>
          <p:cNvSpPr/>
          <p:nvPr/>
        </p:nvSpPr>
        <p:spPr>
          <a:xfrm>
            <a:off x="9943562" y="4606528"/>
            <a:ext cx="2125014" cy="585990"/>
          </a:xfrm>
          <a:prstGeom prst="roundRect">
            <a:avLst/>
          </a:prstGeom>
          <a:solidFill>
            <a:schemeClr val="accent4">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anose="00000400000000000000" pitchFamily="2" charset="-78"/>
              </a:rPr>
              <a:t>کارشناس بایگانی</a:t>
            </a:r>
            <a:endParaRPr lang="en-US" dirty="0">
              <a:solidFill>
                <a:schemeClr val="tx1"/>
              </a:solidFill>
              <a:cs typeface="B Nazanin" panose="00000400000000000000" pitchFamily="2" charset="-78"/>
            </a:endParaRPr>
          </a:p>
        </p:txBody>
      </p:sp>
      <p:sp>
        <p:nvSpPr>
          <p:cNvPr id="125" name="Rounded Rectangle 124"/>
          <p:cNvSpPr/>
          <p:nvPr/>
        </p:nvSpPr>
        <p:spPr>
          <a:xfrm>
            <a:off x="9943562" y="5259953"/>
            <a:ext cx="2125014" cy="585990"/>
          </a:xfrm>
          <a:prstGeom prst="roundRect">
            <a:avLst/>
          </a:prstGeom>
          <a:solidFill>
            <a:schemeClr val="accent4">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anose="00000400000000000000" pitchFamily="2" charset="-78"/>
              </a:rPr>
              <a:t>کارشناس پشتیبانی و خرید</a:t>
            </a:r>
            <a:endParaRPr lang="en-US" dirty="0">
              <a:solidFill>
                <a:schemeClr val="tx1"/>
              </a:solidFill>
              <a:cs typeface="B Nazanin" panose="00000400000000000000" pitchFamily="2" charset="-78"/>
            </a:endParaRPr>
          </a:p>
        </p:txBody>
      </p:sp>
      <p:sp>
        <p:nvSpPr>
          <p:cNvPr id="126" name="Rounded Rectangle 125"/>
          <p:cNvSpPr/>
          <p:nvPr/>
        </p:nvSpPr>
        <p:spPr>
          <a:xfrm>
            <a:off x="9943562" y="5913378"/>
            <a:ext cx="2125014" cy="585990"/>
          </a:xfrm>
          <a:prstGeom prst="roundRect">
            <a:avLst/>
          </a:prstGeom>
          <a:solidFill>
            <a:schemeClr val="accent4">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anose="00000400000000000000" pitchFamily="2" charset="-78"/>
              </a:rPr>
              <a:t>کارشناس تعاون و رفاه</a:t>
            </a:r>
            <a:endParaRPr lang="en-US" dirty="0">
              <a:solidFill>
                <a:schemeClr val="tx1"/>
              </a:solidFill>
              <a:cs typeface="B Nazanin" panose="00000400000000000000" pitchFamily="2" charset="-78"/>
            </a:endParaRPr>
          </a:p>
        </p:txBody>
      </p:sp>
    </p:spTree>
    <p:extLst>
      <p:ext uri="{BB962C8B-B14F-4D97-AF65-F5344CB8AC3E}">
        <p14:creationId xmlns:p14="http://schemas.microsoft.com/office/powerpoint/2010/main" val="3459215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Same Side Corner Rectangle 3"/>
          <p:cNvSpPr/>
          <p:nvPr/>
        </p:nvSpPr>
        <p:spPr>
          <a:xfrm>
            <a:off x="5008810" y="270456"/>
            <a:ext cx="2034861" cy="579549"/>
          </a:xfrm>
          <a:prstGeom prst="snip2Same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chemeClr val="tx1"/>
                </a:solidFill>
                <a:cs typeface="B Nazanin" panose="00000400000000000000" pitchFamily="2" charset="-78"/>
              </a:rPr>
              <a:t>مدیر مدرسه </a:t>
            </a:r>
            <a:endParaRPr lang="en-US" sz="2800" dirty="0">
              <a:solidFill>
                <a:schemeClr val="tx1"/>
              </a:solidFill>
              <a:cs typeface="B Nazanin" panose="00000400000000000000" pitchFamily="2" charset="-78"/>
            </a:endParaRPr>
          </a:p>
        </p:txBody>
      </p:sp>
      <p:sp>
        <p:nvSpPr>
          <p:cNvPr id="5" name="Snip Single Corner Rectangle 4"/>
          <p:cNvSpPr/>
          <p:nvPr/>
        </p:nvSpPr>
        <p:spPr>
          <a:xfrm>
            <a:off x="1698940" y="850005"/>
            <a:ext cx="2021983" cy="991673"/>
          </a:xfrm>
          <a:prstGeom prst="snip1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anose="00000400000000000000" pitchFamily="2" charset="-78"/>
              </a:rPr>
              <a:t>معاونت آموزشی</a:t>
            </a:r>
            <a:endParaRPr lang="en-US" dirty="0">
              <a:solidFill>
                <a:schemeClr val="tx1"/>
              </a:solidFill>
              <a:cs typeface="B Nazanin" panose="00000400000000000000" pitchFamily="2" charset="-78"/>
            </a:endParaRPr>
          </a:p>
        </p:txBody>
      </p:sp>
      <p:sp>
        <p:nvSpPr>
          <p:cNvPr id="6" name="Snip Single Corner Rectangle 5"/>
          <p:cNvSpPr/>
          <p:nvPr/>
        </p:nvSpPr>
        <p:spPr>
          <a:xfrm flipH="1">
            <a:off x="8331558" y="850005"/>
            <a:ext cx="2021983" cy="991673"/>
          </a:xfrm>
          <a:prstGeom prst="snip1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anose="00000400000000000000" pitchFamily="2" charset="-78"/>
              </a:rPr>
              <a:t>معاونت پرورشی</a:t>
            </a:r>
            <a:endParaRPr lang="en-US" dirty="0">
              <a:solidFill>
                <a:schemeClr val="tx1"/>
              </a:solidFill>
              <a:cs typeface="B Nazanin" panose="00000400000000000000" pitchFamily="2" charset="-78"/>
            </a:endParaRPr>
          </a:p>
        </p:txBody>
      </p:sp>
      <p:sp>
        <p:nvSpPr>
          <p:cNvPr id="7" name="Left-Right-Up Arrow 6"/>
          <p:cNvSpPr/>
          <p:nvPr/>
        </p:nvSpPr>
        <p:spPr>
          <a:xfrm flipV="1">
            <a:off x="7848599" y="2047740"/>
            <a:ext cx="2987899" cy="1828800"/>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0836498" y="2034860"/>
            <a:ext cx="1355502" cy="927280"/>
          </a:xfrm>
          <a:prstGeom prst="roundRect">
            <a:avLst/>
          </a:prstGeom>
          <a:solidFill>
            <a:srgbClr val="FF61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anose="00000400000000000000" pitchFamily="2" charset="-78"/>
              </a:rPr>
              <a:t>مربی ورزش</a:t>
            </a:r>
            <a:endParaRPr lang="en-US" dirty="0">
              <a:solidFill>
                <a:schemeClr val="tx1"/>
              </a:solidFill>
              <a:cs typeface="B Nazanin" panose="00000400000000000000" pitchFamily="2" charset="-78"/>
            </a:endParaRPr>
          </a:p>
        </p:txBody>
      </p:sp>
      <p:sp>
        <p:nvSpPr>
          <p:cNvPr id="11" name="Rounded Rectangle 10"/>
          <p:cNvSpPr/>
          <p:nvPr/>
        </p:nvSpPr>
        <p:spPr>
          <a:xfrm>
            <a:off x="6493097" y="2034860"/>
            <a:ext cx="1355502" cy="927280"/>
          </a:xfrm>
          <a:prstGeom prst="roundRect">
            <a:avLst/>
          </a:prstGeom>
          <a:solidFill>
            <a:srgbClr val="FF61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anose="00000400000000000000" pitchFamily="2" charset="-78"/>
              </a:rPr>
              <a:t>مربی بهداشت</a:t>
            </a:r>
            <a:endParaRPr lang="en-US" dirty="0">
              <a:solidFill>
                <a:schemeClr val="tx1"/>
              </a:solidFill>
              <a:cs typeface="B Nazanin" panose="00000400000000000000" pitchFamily="2" charset="-78"/>
            </a:endParaRPr>
          </a:p>
        </p:txBody>
      </p:sp>
      <p:sp>
        <p:nvSpPr>
          <p:cNvPr id="12" name="Rounded Rectangle 11"/>
          <p:cNvSpPr/>
          <p:nvPr/>
        </p:nvSpPr>
        <p:spPr>
          <a:xfrm>
            <a:off x="8664797" y="3876540"/>
            <a:ext cx="1355502" cy="927280"/>
          </a:xfrm>
          <a:prstGeom prst="roundRect">
            <a:avLst/>
          </a:prstGeom>
          <a:solidFill>
            <a:srgbClr val="FF61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anose="00000400000000000000" pitchFamily="2" charset="-78"/>
              </a:rPr>
              <a:t>خدمتگزار</a:t>
            </a:r>
            <a:endParaRPr lang="en-US" dirty="0">
              <a:solidFill>
                <a:schemeClr val="tx1"/>
              </a:solidFill>
              <a:cs typeface="B Nazanin" panose="00000400000000000000" pitchFamily="2" charset="-78"/>
            </a:endParaRPr>
          </a:p>
        </p:txBody>
      </p:sp>
      <p:sp>
        <p:nvSpPr>
          <p:cNvPr id="14" name="Down Arrow 13"/>
          <p:cNvSpPr/>
          <p:nvPr/>
        </p:nvSpPr>
        <p:spPr>
          <a:xfrm>
            <a:off x="2104624" y="1841678"/>
            <a:ext cx="1210614" cy="1455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032180" y="3296992"/>
            <a:ext cx="1355502" cy="927280"/>
          </a:xfrm>
          <a:prstGeom prst="roundRect">
            <a:avLst/>
          </a:prstGeom>
          <a:solidFill>
            <a:srgbClr val="FF61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anose="00000400000000000000" pitchFamily="2" charset="-78"/>
              </a:rPr>
              <a:t>آموزگاران</a:t>
            </a:r>
            <a:endParaRPr lang="en-US" dirty="0">
              <a:solidFill>
                <a:schemeClr val="tx1"/>
              </a:solidFill>
              <a:cs typeface="B Nazanin" panose="00000400000000000000" pitchFamily="2" charset="-78"/>
            </a:endParaRPr>
          </a:p>
        </p:txBody>
      </p:sp>
      <p:cxnSp>
        <p:nvCxnSpPr>
          <p:cNvPr id="17" name="Curved Connector 16"/>
          <p:cNvCxnSpPr>
            <a:stCxn id="4" idx="2"/>
          </p:cNvCxnSpPr>
          <p:nvPr/>
        </p:nvCxnSpPr>
        <p:spPr>
          <a:xfrm rot="10800000" flipV="1">
            <a:off x="3618964" y="560230"/>
            <a:ext cx="1389847" cy="37992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4" idx="0"/>
          </p:cNvCxnSpPr>
          <p:nvPr/>
        </p:nvCxnSpPr>
        <p:spPr>
          <a:xfrm>
            <a:off x="7043671" y="560231"/>
            <a:ext cx="1404870" cy="37992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870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94548" y="0"/>
            <a:ext cx="7398326" cy="845128"/>
          </a:xfrm>
        </p:spPr>
        <p:txBody>
          <a:bodyPr>
            <a:normAutofit fontScale="90000"/>
          </a:bodyPr>
          <a:lstStyle/>
          <a:p>
            <a:pPr rtl="1"/>
            <a:r>
              <a:rPr lang="fa-IR" sz="6000" b="1" u="sng" dirty="0" smtClean="0">
                <a:latin typeface="Arabic Typesetting" panose="03020402040406030203" pitchFamily="66" charset="-78"/>
                <a:cs typeface="Arabic Typesetting" panose="03020402040406030203" pitchFamily="66" charset="-78"/>
              </a:rPr>
              <a:t>وزارت آموزش و پرورش</a:t>
            </a:r>
            <a:endParaRPr lang="en-US" sz="6000" b="1" u="sng" dirty="0">
              <a:latin typeface="Arabic Typesetting" panose="03020402040406030203" pitchFamily="66" charset="-78"/>
              <a:cs typeface="Arabic Typesetting" panose="03020402040406030203" pitchFamily="66" charset="-78"/>
            </a:endParaRPr>
          </a:p>
        </p:txBody>
      </p:sp>
      <p:sp>
        <p:nvSpPr>
          <p:cNvPr id="3" name="Subtitle 2"/>
          <p:cNvSpPr>
            <a:spLocks noGrp="1"/>
          </p:cNvSpPr>
          <p:nvPr>
            <p:ph type="subTitle" idx="1"/>
          </p:nvPr>
        </p:nvSpPr>
        <p:spPr>
          <a:xfrm>
            <a:off x="0" y="845128"/>
            <a:ext cx="12192000" cy="6012872"/>
          </a:xfrm>
        </p:spPr>
        <p:txBody>
          <a:bodyPr>
            <a:noAutofit/>
          </a:bodyPr>
          <a:lstStyle/>
          <a:p>
            <a:pPr algn="just" rtl="1"/>
            <a:r>
              <a:rPr lang="fa-IR" sz="3200" dirty="0">
                <a:solidFill>
                  <a:srgbClr val="FFFF00"/>
                </a:solidFill>
                <a:latin typeface="Arabic Typesetting" panose="03020402040406030203" pitchFamily="66" charset="-78"/>
                <a:cs typeface="B Koodak" panose="00000700000000000000" pitchFamily="2" charset="-78"/>
              </a:rPr>
              <a:t>وزارت آموزش و پرورش ایران مسئولیت امور </a:t>
            </a:r>
            <a:r>
              <a:rPr lang="fa-IR" sz="3200" dirty="0" smtClean="0">
                <a:solidFill>
                  <a:srgbClr val="FFFF00"/>
                </a:solidFill>
                <a:latin typeface="Arabic Typesetting" panose="03020402040406030203" pitchFamily="66" charset="-78"/>
                <a:cs typeface="B Koodak" panose="00000700000000000000" pitchFamily="2" charset="-78"/>
              </a:rPr>
              <a:t>آموزشی کودکان و نوجوانان</a:t>
            </a:r>
            <a:r>
              <a:rPr lang="fa-IR" sz="3200" dirty="0">
                <a:solidFill>
                  <a:srgbClr val="FFFF00"/>
                </a:solidFill>
                <a:latin typeface="Arabic Typesetting" panose="03020402040406030203" pitchFamily="66" charset="-78"/>
                <a:cs typeface="B Koodak" panose="00000700000000000000" pitchFamily="2" charset="-78"/>
              </a:rPr>
              <a:t> (معمولاً ۶ تا ۱۸ سالگی) و نیز تربیت معلم را عهده‌دار </a:t>
            </a:r>
            <a:r>
              <a:rPr lang="fa-IR" sz="3200" dirty="0" smtClean="0">
                <a:solidFill>
                  <a:srgbClr val="FFFF00"/>
                </a:solidFill>
                <a:latin typeface="Arabic Typesetting" panose="03020402040406030203" pitchFamily="66" charset="-78"/>
                <a:cs typeface="B Koodak" panose="00000700000000000000" pitchFamily="2" charset="-78"/>
              </a:rPr>
              <a:t>است. در کشور ایران این وزارتخانه از سال 1343 از وزارت اطلاعات و فناوری جدا گردیده و مسئولیت آموز عالی (دانشگاه ها) و امور پژوهشی در سطوع عالی ، وزارت </a:t>
            </a:r>
            <a:r>
              <a:rPr lang="fa-IR" sz="3200" dirty="0">
                <a:solidFill>
                  <a:srgbClr val="FFFF00"/>
                </a:solidFill>
                <a:latin typeface="Arabic Typesetting" panose="03020402040406030203" pitchFamily="66" charset="-78"/>
                <a:cs typeface="B Koodak" panose="00000700000000000000" pitchFamily="2" charset="-78"/>
              </a:rPr>
              <a:t>آموزش و پرورش وظیفهٔ </a:t>
            </a:r>
            <a:r>
              <a:rPr lang="fa-IR" sz="3200" dirty="0" smtClean="0">
                <a:solidFill>
                  <a:srgbClr val="FFFF00"/>
                </a:solidFill>
                <a:latin typeface="Arabic Typesetting" panose="03020402040406030203" pitchFamily="66" charset="-78"/>
                <a:cs typeface="B Koodak" panose="00000700000000000000" pitchFamily="2" charset="-78"/>
              </a:rPr>
              <a:t>آموزش</a:t>
            </a:r>
            <a:r>
              <a:rPr lang="fa-IR" sz="3200" dirty="0">
                <a:solidFill>
                  <a:srgbClr val="FFFF00"/>
                </a:solidFill>
                <a:latin typeface="Arabic Typesetting" panose="03020402040406030203" pitchFamily="66" charset="-78"/>
                <a:cs typeface="B Koodak" panose="00000700000000000000" pitchFamily="2" charset="-78"/>
              </a:rPr>
              <a:t> رایگان همهٔ افراد در مقاطع پیش دبستان، </a:t>
            </a:r>
            <a:r>
              <a:rPr lang="fa-IR" sz="3200" dirty="0" smtClean="0">
                <a:solidFill>
                  <a:srgbClr val="FFFF00"/>
                </a:solidFill>
                <a:latin typeface="Arabic Typesetting" panose="03020402040406030203" pitchFamily="66" charset="-78"/>
                <a:cs typeface="B Koodak" panose="00000700000000000000" pitchFamily="2" charset="-78"/>
              </a:rPr>
              <a:t>دبستان ،</a:t>
            </a:r>
            <a:r>
              <a:rPr lang="fa-IR" sz="3200" dirty="0">
                <a:solidFill>
                  <a:srgbClr val="FFFF00"/>
                </a:solidFill>
                <a:latin typeface="Arabic Typesetting" panose="03020402040406030203" pitchFamily="66" charset="-78"/>
                <a:cs typeface="B Koodak" panose="00000700000000000000" pitchFamily="2" charset="-78"/>
              </a:rPr>
              <a:t> </a:t>
            </a:r>
            <a:r>
              <a:rPr lang="fa-IR" sz="3200" dirty="0" smtClean="0">
                <a:solidFill>
                  <a:srgbClr val="FFFF00"/>
                </a:solidFill>
                <a:latin typeface="Arabic Typesetting" panose="03020402040406030203" pitchFamily="66" charset="-78"/>
                <a:cs typeface="B Koodak" panose="00000700000000000000" pitchFamily="2" charset="-78"/>
              </a:rPr>
              <a:t>دوره اول متوسطه ،</a:t>
            </a:r>
            <a:r>
              <a:rPr lang="fa-IR" sz="3200" dirty="0">
                <a:solidFill>
                  <a:srgbClr val="FFFF00"/>
                </a:solidFill>
                <a:latin typeface="Arabic Typesetting" panose="03020402040406030203" pitchFamily="66" charset="-78"/>
                <a:cs typeface="B Koodak" panose="00000700000000000000" pitchFamily="2" charset="-78"/>
              </a:rPr>
              <a:t> </a:t>
            </a:r>
            <a:r>
              <a:rPr lang="fa-IR" sz="3200" dirty="0" smtClean="0">
                <a:solidFill>
                  <a:srgbClr val="FFFF00"/>
                </a:solidFill>
                <a:latin typeface="Arabic Typesetting" panose="03020402040406030203" pitchFamily="66" charset="-78"/>
                <a:cs typeface="B Koodak" panose="00000700000000000000" pitchFamily="2" charset="-78"/>
              </a:rPr>
              <a:t>دوره دوم متوسطه</a:t>
            </a:r>
            <a:r>
              <a:rPr lang="fa-IR" sz="3200" dirty="0">
                <a:solidFill>
                  <a:srgbClr val="FFFF00"/>
                </a:solidFill>
                <a:latin typeface="Arabic Typesetting" panose="03020402040406030203" pitchFamily="66" charset="-78"/>
                <a:cs typeface="B Koodak" panose="00000700000000000000" pitchFamily="2" charset="-78"/>
              </a:rPr>
              <a:t> و همچنین ادارهٔ </a:t>
            </a:r>
            <a:r>
              <a:rPr lang="fa-IR" sz="3200" dirty="0" smtClean="0">
                <a:solidFill>
                  <a:srgbClr val="FFFF00"/>
                </a:solidFill>
                <a:latin typeface="Arabic Typesetting" panose="03020402040406030203" pitchFamily="66" charset="-78"/>
                <a:cs typeface="B Koodak" panose="00000700000000000000" pitchFamily="2" charset="-78"/>
              </a:rPr>
              <a:t>دانشگاه فرهنگیان</a:t>
            </a:r>
            <a:r>
              <a:rPr lang="fa-IR" sz="3200" dirty="0">
                <a:solidFill>
                  <a:srgbClr val="FFFF00"/>
                </a:solidFill>
                <a:latin typeface="Arabic Typesetting" panose="03020402040406030203" pitchFamily="66" charset="-78"/>
                <a:cs typeface="B Koodak" panose="00000700000000000000" pitchFamily="2" charset="-78"/>
              </a:rPr>
              <a:t> برای تربیت معلم و </a:t>
            </a:r>
            <a:r>
              <a:rPr lang="fa-IR" sz="3200" dirty="0" smtClean="0">
                <a:solidFill>
                  <a:srgbClr val="FFFF00"/>
                </a:solidFill>
                <a:latin typeface="Arabic Typesetting" panose="03020402040406030203" pitchFamily="66" charset="-78"/>
                <a:cs typeface="B Koodak" panose="00000700000000000000" pitchFamily="2" charset="-78"/>
              </a:rPr>
              <a:t>دانشگاه تربیت دبیر شهید رجایی</a:t>
            </a:r>
            <a:r>
              <a:rPr lang="fa-IR" sz="3200" dirty="0">
                <a:solidFill>
                  <a:srgbClr val="FFFF00"/>
                </a:solidFill>
                <a:latin typeface="Arabic Typesetting" panose="03020402040406030203" pitchFamily="66" charset="-78"/>
                <a:cs typeface="B Koodak" panose="00000700000000000000" pitchFamily="2" charset="-78"/>
              </a:rPr>
              <a:t> را بر عهده دارد. همچنین تمامی مهد کودک‌ها باید برای فعالیت خود از وزارت آموزش و پرورش مجوز بگیرند.</a:t>
            </a:r>
            <a:endParaRPr lang="en-US" sz="3200" dirty="0">
              <a:solidFill>
                <a:srgbClr val="FFFF00"/>
              </a:solidFill>
              <a:latin typeface="Arabic Typesetting" panose="03020402040406030203" pitchFamily="66" charset="-78"/>
              <a:cs typeface="B Koodak" panose="00000700000000000000" pitchFamily="2" charset="-78"/>
            </a:endParaRPr>
          </a:p>
        </p:txBody>
      </p:sp>
    </p:spTree>
    <p:extLst>
      <p:ext uri="{BB962C8B-B14F-4D97-AF65-F5344CB8AC3E}">
        <p14:creationId xmlns:p14="http://schemas.microsoft.com/office/powerpoint/2010/main" val="1302102882"/>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36630" y="508955"/>
            <a:ext cx="8143742" cy="740296"/>
          </a:xfrm>
        </p:spPr>
        <p:txBody>
          <a:bodyPr>
            <a:normAutofit/>
          </a:bodyPr>
          <a:lstStyle/>
          <a:p>
            <a:pPr algn="r" rtl="1"/>
            <a:r>
              <a:rPr lang="fa-IR" sz="2400" dirty="0" smtClean="0"/>
              <a:t>روندتغییرات ساختارونظام آموزشی ایران</a:t>
            </a:r>
            <a:endParaRPr lang="en-US" sz="2400" dirty="0"/>
          </a:p>
        </p:txBody>
      </p:sp>
      <p:sp>
        <p:nvSpPr>
          <p:cNvPr id="5" name="Subtitle 4"/>
          <p:cNvSpPr>
            <a:spLocks noGrp="1"/>
          </p:cNvSpPr>
          <p:nvPr>
            <p:ph type="subTitle" idx="1"/>
          </p:nvPr>
        </p:nvSpPr>
        <p:spPr>
          <a:xfrm>
            <a:off x="1236373" y="1416677"/>
            <a:ext cx="9349548" cy="4700788"/>
          </a:xfrm>
        </p:spPr>
        <p:txBody>
          <a:bodyPr>
            <a:noAutofit/>
          </a:bodyPr>
          <a:lstStyle/>
          <a:p>
            <a:pPr algn="just" rtl="1"/>
            <a:r>
              <a:rPr lang="fa-IR" sz="2000" dirty="0">
                <a:solidFill>
                  <a:schemeClr val="bg1"/>
                </a:solidFill>
              </a:rPr>
              <a:t> استقرار سیستم جدید آموزشی در ایران را از زمان تأسیس دارالفنون تا زمان حاضر را می توان به </a:t>
            </a:r>
            <a:r>
              <a:rPr lang="fa-IR" sz="2000" b="1" dirty="0">
                <a:solidFill>
                  <a:srgbClr val="FF0000"/>
                </a:solidFill>
              </a:rPr>
              <a:t>چهار</a:t>
            </a:r>
            <a:r>
              <a:rPr lang="fa-IR" sz="2000" dirty="0">
                <a:solidFill>
                  <a:schemeClr val="bg1"/>
                </a:solidFill>
              </a:rPr>
              <a:t> دوره تقسیم کرد</a:t>
            </a:r>
            <a:r>
              <a:rPr lang="fa-IR" sz="2000" dirty="0" smtClean="0">
                <a:solidFill>
                  <a:schemeClr val="bg1"/>
                </a:solidFill>
              </a:rPr>
              <a:t>:</a:t>
            </a:r>
            <a:endParaRPr lang="fa-IR" sz="2000" dirty="0">
              <a:solidFill>
                <a:schemeClr val="bg1"/>
              </a:solidFill>
            </a:endParaRPr>
          </a:p>
          <a:p>
            <a:pPr algn="just" rtl="1"/>
            <a:r>
              <a:rPr lang="fa-IR" sz="2000" dirty="0">
                <a:solidFill>
                  <a:schemeClr val="bg1"/>
                </a:solidFill>
              </a:rPr>
              <a:t>دوره اول 1268 تا آغاز نهضت مشروطه،‌ دوره دوم از آغاز حکومت مشروطه تا آخر جنگ جهانی،دوره سوم از پایان جنگ جهانی تا پیروزی انقلاب و دوره چهارم پس از پیروزی انقلاب اسلامی.</a:t>
            </a:r>
          </a:p>
          <a:p>
            <a:pPr algn="just" rtl="1"/>
            <a:endParaRPr lang="fa-IR" sz="2000" dirty="0">
              <a:solidFill>
                <a:schemeClr val="bg1"/>
              </a:solidFill>
            </a:endParaRPr>
          </a:p>
          <a:p>
            <a:pPr algn="just" rtl="1"/>
            <a:r>
              <a:rPr lang="fa-IR" sz="2000" b="1" dirty="0" smtClean="0">
                <a:solidFill>
                  <a:srgbClr val="FFFF00"/>
                </a:solidFill>
              </a:rPr>
              <a:t>** تقسیم </a:t>
            </a:r>
            <a:r>
              <a:rPr lang="fa-IR" sz="2000" b="1" dirty="0">
                <a:solidFill>
                  <a:srgbClr val="FFFF00"/>
                </a:solidFill>
              </a:rPr>
              <a:t>نظام آموزشی به دو دوره؛ ابتدایی شش ساله،‌متوسطه شش </a:t>
            </a:r>
            <a:r>
              <a:rPr lang="fa-IR" sz="2000" b="1" dirty="0" smtClean="0">
                <a:solidFill>
                  <a:srgbClr val="FFFF00"/>
                </a:solidFill>
              </a:rPr>
              <a:t>ساله</a:t>
            </a:r>
            <a:endParaRPr lang="fa-IR" sz="2000" dirty="0">
              <a:solidFill>
                <a:schemeClr val="bg1"/>
              </a:solidFill>
            </a:endParaRPr>
          </a:p>
          <a:p>
            <a:pPr algn="just" rtl="1"/>
            <a:r>
              <a:rPr lang="fa-IR" sz="2000" dirty="0">
                <a:solidFill>
                  <a:schemeClr val="bg1"/>
                </a:solidFill>
              </a:rPr>
              <a:t>در روند تغییرات حاصله در سیستم جدید آموزش و پرورش، ابتدا یک دوره شش ساله به وجود آمد و دوره دبیرستان نیز به دو قسمت تقسیم شد. دوره اول دبیرستان سه ساله بود و جنبه عمومی داشت و دوره دوم متوسطه از دو رشته </a:t>
            </a:r>
            <a:r>
              <a:rPr lang="fa-IR" sz="2000" dirty="0">
                <a:solidFill>
                  <a:srgbClr val="FFFF00"/>
                </a:solidFill>
              </a:rPr>
              <a:t>علمی</a:t>
            </a:r>
            <a:r>
              <a:rPr lang="fa-IR" sz="2000" b="1" dirty="0">
                <a:solidFill>
                  <a:srgbClr val="FF0000"/>
                </a:solidFill>
              </a:rPr>
              <a:t> </a:t>
            </a:r>
            <a:r>
              <a:rPr lang="fa-IR" sz="2000" dirty="0">
                <a:solidFill>
                  <a:schemeClr val="bg1"/>
                </a:solidFill>
              </a:rPr>
              <a:t>و </a:t>
            </a:r>
            <a:r>
              <a:rPr lang="fa-IR" sz="2000" dirty="0">
                <a:solidFill>
                  <a:srgbClr val="FFFF00"/>
                </a:solidFill>
              </a:rPr>
              <a:t>ادبی</a:t>
            </a:r>
            <a:r>
              <a:rPr lang="fa-IR" sz="2000" dirty="0">
                <a:solidFill>
                  <a:schemeClr val="bg1"/>
                </a:solidFill>
              </a:rPr>
              <a:t> تشکیل می شد. پس از چند سال دوره اول یا دوره عمومی از سه سال به 5 سال تغییر یافت و در سال ششم متوسطه رشته‌های طبیعی، ریاضی و ادبی دایر شد و بعد از چند سال مجدداً به حالت قبل برگشت.</a:t>
            </a:r>
            <a:endParaRPr lang="en-US" sz="2000" dirty="0">
              <a:solidFill>
                <a:schemeClr val="bg1"/>
              </a:solidFill>
            </a:endParaRPr>
          </a:p>
        </p:txBody>
      </p:sp>
    </p:spTree>
    <p:extLst>
      <p:ext uri="{BB962C8B-B14F-4D97-AF65-F5344CB8AC3E}">
        <p14:creationId xmlns:p14="http://schemas.microsoft.com/office/powerpoint/2010/main" val="513844714"/>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54953" y="927279"/>
            <a:ext cx="9251175" cy="2459865"/>
          </a:xfrm>
        </p:spPr>
        <p:txBody>
          <a:bodyPr/>
          <a:lstStyle/>
          <a:p>
            <a:pPr algn="r" rtl="1"/>
            <a:r>
              <a:rPr lang="fa-IR" sz="2400" dirty="0" smtClean="0">
                <a:solidFill>
                  <a:srgbClr val="FFFF00"/>
                </a:solidFill>
              </a:rPr>
              <a:t>**اجرای </a:t>
            </a:r>
            <a:r>
              <a:rPr lang="fa-IR" sz="2400" dirty="0">
                <a:solidFill>
                  <a:srgbClr val="FFFF00"/>
                </a:solidFill>
              </a:rPr>
              <a:t>طرح  اصلاح آموزش و پرورش </a:t>
            </a:r>
            <a:r>
              <a:rPr lang="fa-IR" sz="2400" dirty="0" smtClean="0">
                <a:solidFill>
                  <a:srgbClr val="FFFF00"/>
                </a:solidFill>
              </a:rPr>
              <a:t>کشوراز سال </a:t>
            </a:r>
            <a:r>
              <a:rPr lang="fa-IR" sz="2400" dirty="0">
                <a:solidFill>
                  <a:srgbClr val="FFFF00"/>
                </a:solidFill>
              </a:rPr>
              <a:t>تحصیلی 45-46</a:t>
            </a:r>
            <a:r>
              <a:rPr lang="fa-IR" sz="2400" dirty="0"/>
              <a:t/>
            </a:r>
            <a:br>
              <a:rPr lang="fa-IR" sz="2400" dirty="0"/>
            </a:br>
            <a:r>
              <a:rPr lang="fa-IR" sz="2400" dirty="0"/>
              <a:t>از سال 1301 به بعد نظام آموزشی در دوره ابتدایی  6 پایه در یک دوره 6 ساله بوده و در دوره متوسطه هم دارای دوره متوسطه 6 ساله با ترکیب دانش آموزان دختر و پسر بود. </a:t>
            </a:r>
            <a:br>
              <a:rPr lang="fa-IR" sz="2400" dirty="0"/>
            </a:br>
            <a:r>
              <a:rPr lang="fa-IR" sz="2400" dirty="0"/>
              <a:t>در آبان 42 طرح مقدماتی اصلاح آموزش و پرورش کشور در شورای عالی آموزش و پرورش تهیه و از سال تحصیلی 46-45 از کلاس اول ابتدایی اجرا شد.</a:t>
            </a:r>
            <a:br>
              <a:rPr lang="fa-IR" sz="2400" dirty="0"/>
            </a:br>
            <a:endParaRPr lang="en-US" sz="2400" dirty="0"/>
          </a:p>
        </p:txBody>
      </p:sp>
      <p:sp>
        <p:nvSpPr>
          <p:cNvPr id="5" name="Subtitle 4"/>
          <p:cNvSpPr>
            <a:spLocks noGrp="1"/>
          </p:cNvSpPr>
          <p:nvPr>
            <p:ph type="subTitle" idx="1"/>
          </p:nvPr>
        </p:nvSpPr>
        <p:spPr>
          <a:xfrm>
            <a:off x="1041116" y="3618962"/>
            <a:ext cx="9478851" cy="3114541"/>
          </a:xfrm>
        </p:spPr>
        <p:txBody>
          <a:bodyPr>
            <a:normAutofit/>
          </a:bodyPr>
          <a:lstStyle/>
          <a:p>
            <a:pPr algn="r" rtl="1"/>
            <a:r>
              <a:rPr lang="fa-IR" sz="2400" dirty="0" smtClean="0">
                <a:solidFill>
                  <a:srgbClr val="FFFF00"/>
                </a:solidFill>
              </a:rPr>
              <a:t>**اجرای </a:t>
            </a:r>
            <a:r>
              <a:rPr lang="fa-IR" sz="2400" dirty="0">
                <a:solidFill>
                  <a:srgbClr val="FFFF00"/>
                </a:solidFill>
              </a:rPr>
              <a:t>نظام آموزشی 5.3.3 از سال تحصیلی </a:t>
            </a:r>
            <a:r>
              <a:rPr lang="fa-IR" sz="2400" dirty="0" smtClean="0">
                <a:solidFill>
                  <a:srgbClr val="FFFF00"/>
                </a:solidFill>
              </a:rPr>
              <a:t>45-46</a:t>
            </a:r>
            <a:endParaRPr lang="fa-IR" sz="2400" dirty="0">
              <a:solidFill>
                <a:srgbClr val="FFFF00"/>
              </a:solidFill>
            </a:endParaRPr>
          </a:p>
          <a:p>
            <a:pPr algn="r"/>
            <a:r>
              <a:rPr lang="fa-IR" sz="2400" dirty="0">
                <a:solidFill>
                  <a:schemeClr val="bg1"/>
                </a:solidFill>
              </a:rPr>
              <a:t>بر اساس این طرح تعلیمات عمومی به سه دوره پنج ساله، سه ساله و چهارساله تقسیم شد. دوره پنج ساله اول، "دوره ابتدایی"، دور ه سه ساله دوم، " دوره راهنمایی" و دوره چهارساله سوم، "دوره متوسطه" نام گرفت. در این طرح دوره پنج ساله از سال تحصیلی 46-45 و دوره سه ساله راهنمایی تحصیلی از سال 51-50 و دوره چهارساله متوسطه از سال 54-53 اجرا شد.</a:t>
            </a:r>
          </a:p>
          <a:p>
            <a:pPr algn="r"/>
            <a:endParaRPr lang="en-US" sz="2400" dirty="0">
              <a:solidFill>
                <a:schemeClr val="bg1"/>
              </a:solidFill>
            </a:endParaRPr>
          </a:p>
        </p:txBody>
      </p:sp>
    </p:spTree>
    <p:extLst>
      <p:ext uri="{BB962C8B-B14F-4D97-AF65-F5344CB8AC3E}">
        <p14:creationId xmlns:p14="http://schemas.microsoft.com/office/powerpoint/2010/main" val="9265945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8442" y="992150"/>
            <a:ext cx="8825658" cy="2575298"/>
          </a:xfrm>
        </p:spPr>
        <p:txBody>
          <a:bodyPr/>
          <a:lstStyle/>
          <a:p>
            <a:pPr algn="r" rtl="1"/>
            <a:r>
              <a:rPr lang="fa-IR" sz="2400" b="1" dirty="0" smtClean="0">
                <a:solidFill>
                  <a:srgbClr val="FFFF00"/>
                </a:solidFill>
              </a:rPr>
              <a:t>**تغییر </a:t>
            </a:r>
            <a:r>
              <a:rPr lang="fa-IR" sz="2400" b="1" dirty="0">
                <a:solidFill>
                  <a:srgbClr val="FFFF00"/>
                </a:solidFill>
              </a:rPr>
              <a:t>نظام آموزشی به 5.3.3.1 بعد از پیروزی انقلاب </a:t>
            </a:r>
            <a:r>
              <a:rPr lang="fa-IR" sz="2400" b="1" dirty="0" smtClean="0">
                <a:solidFill>
                  <a:srgbClr val="FFFF00"/>
                </a:solidFill>
              </a:rPr>
              <a:t>اسلامی</a:t>
            </a:r>
            <a:r>
              <a:rPr lang="fa-IR" sz="2400" dirty="0"/>
              <a:t/>
            </a:r>
            <a:br>
              <a:rPr lang="fa-IR" sz="2400" dirty="0"/>
            </a:br>
            <a:r>
              <a:rPr lang="fa-IR" sz="2400" dirty="0"/>
              <a:t>بر اساس طرحی که در سال 53 به تصویب نهایی شورای عالی رسید، تعلیمات متوسطه از یک دوره یک ساله و یک دوره سه ساله که خود به دو شاخه اصلی یعنی آموزش متوسطه عمومی و آموزش متوسطه فنی تقسیم می‌شد، تغییر یافت. این ساختار در بعد از پیروزی انقلاب اسلامی با تغییر در دوره متوسطه به صورت دوره سه ساله متوسطه و دوره یک ساله پیش دانشگاهی اجرا شد.</a:t>
            </a:r>
            <a:br>
              <a:rPr lang="fa-IR" sz="2400" dirty="0"/>
            </a:br>
            <a:endParaRPr lang="en-US" sz="2400" dirty="0"/>
          </a:p>
        </p:txBody>
      </p:sp>
      <p:sp>
        <p:nvSpPr>
          <p:cNvPr id="5" name="Subtitle 4"/>
          <p:cNvSpPr>
            <a:spLocks noGrp="1"/>
          </p:cNvSpPr>
          <p:nvPr>
            <p:ph type="subTitle" idx="1"/>
          </p:nvPr>
        </p:nvSpPr>
        <p:spPr>
          <a:xfrm>
            <a:off x="1528442" y="3567448"/>
            <a:ext cx="8825658" cy="2318197"/>
          </a:xfrm>
        </p:spPr>
        <p:txBody>
          <a:bodyPr>
            <a:normAutofit/>
          </a:bodyPr>
          <a:lstStyle/>
          <a:p>
            <a:pPr algn="r"/>
            <a:r>
              <a:rPr lang="fa-IR" sz="2400" dirty="0">
                <a:solidFill>
                  <a:schemeClr val="bg1"/>
                </a:solidFill>
              </a:rPr>
              <a:t>در </a:t>
            </a:r>
            <a:r>
              <a:rPr lang="fa-IR" sz="2400" u="sng" dirty="0">
                <a:solidFill>
                  <a:srgbClr val="FFFF00"/>
                </a:solidFill>
              </a:rPr>
              <a:t>آذر 1390</a:t>
            </a:r>
            <a:r>
              <a:rPr lang="fa-IR" sz="2400" dirty="0">
                <a:solidFill>
                  <a:schemeClr val="bg1"/>
                </a:solidFill>
              </a:rPr>
              <a:t> شمسی با تصویب سند تحول بنیادین دوره آموزش و پرورش به دو دوره 6 ساله ابتدایی و دوره 6 ساله متوسطه تغییر پیدا کرد. در این سند دوره ابتدایی به دو دوره سه ساله اول و سه ساله دوم و دوره متوسطه به دوره سه ساله اول متوسطه و سه ساله دوم تقسیم شد.</a:t>
            </a:r>
            <a:endParaRPr lang="en-US" sz="2400" dirty="0">
              <a:solidFill>
                <a:schemeClr val="bg1"/>
              </a:solidFill>
            </a:endParaRPr>
          </a:p>
        </p:txBody>
      </p:sp>
    </p:spTree>
    <p:extLst>
      <p:ext uri="{BB962C8B-B14F-4D97-AF65-F5344CB8AC3E}">
        <p14:creationId xmlns:p14="http://schemas.microsoft.com/office/powerpoint/2010/main" val="1885474170"/>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858000"/>
          </a:xfrm>
        </p:spPr>
        <p:txBody>
          <a:bodyPr>
            <a:normAutofit fontScale="90000"/>
          </a:bodyPr>
          <a:lstStyle/>
          <a:p>
            <a:pPr algn="r" rtl="1"/>
            <a:r>
              <a:rPr lang="fa-IR" sz="2800" b="1" dirty="0">
                <a:solidFill>
                  <a:srgbClr val="FF0000"/>
                </a:solidFill>
                <a:cs typeface="B Koodak" panose="00000700000000000000" pitchFamily="2" charset="-78"/>
              </a:rPr>
              <a:t>تشکيلات وزارت آموزش و پرورش در مرکز، استان‌ها و شهرستان‌ها </a:t>
            </a:r>
            <a:r>
              <a:rPr lang="fa-IR" sz="2800" b="1" dirty="0" smtClean="0">
                <a:solidFill>
                  <a:srgbClr val="FF0000"/>
                </a:solidFill>
                <a:cs typeface="B Koodak" panose="00000700000000000000" pitchFamily="2" charset="-78"/>
              </a:rPr>
              <a:t/>
            </a:r>
            <a:br>
              <a:rPr lang="fa-IR" sz="2800" b="1" dirty="0" smtClean="0">
                <a:solidFill>
                  <a:srgbClr val="FF0000"/>
                </a:solidFill>
                <a:cs typeface="B Koodak" panose="00000700000000000000" pitchFamily="2" charset="-78"/>
              </a:rPr>
            </a:br>
            <a:r>
              <a:rPr lang="fa-IR" sz="2800" b="1" dirty="0" smtClean="0">
                <a:cs typeface="B Koodak" panose="00000700000000000000" pitchFamily="2" charset="-78"/>
              </a:rPr>
              <a:t/>
            </a:r>
            <a:br>
              <a:rPr lang="fa-IR" sz="2800" b="1" dirty="0" smtClean="0">
                <a:cs typeface="B Koodak" panose="00000700000000000000" pitchFamily="2" charset="-78"/>
              </a:rPr>
            </a:br>
            <a:r>
              <a:rPr lang="fa-IR" sz="2800" dirty="0">
                <a:solidFill>
                  <a:schemeClr val="tx1">
                    <a:lumMod val="95000"/>
                    <a:lumOff val="5000"/>
                  </a:schemeClr>
                </a:solidFill>
                <a:cs typeface="B Koodak" panose="00000700000000000000" pitchFamily="2" charset="-78"/>
              </a:rPr>
              <a:t>تشکيلات وزارت آموزش و پرورش در مراکز استان‌ها و شهرستان‌ها از سال ۱۳۵۸ تا ۱۳۷۷ چندين بار تغيير يافته است. در آخرين تشکيلات مرکزى آن که در سال ۱۳۷۴ به تصويب سازمان امور ادارى و استخدامى کشور رسيد اين وزارتخانه هفت سازمان وابسته و تعدادى سازمان‌هاى پيوسته دارد. در رأس اين وزارتخانه وزير قرار دارد که هم عضو هيئت دولت است و هم نقش رهبري، هدايت و ادارهٔ امور آن را برعهده دارد.</a:t>
            </a:r>
            <a:r>
              <a:rPr lang="en-US" sz="2800" dirty="0">
                <a:solidFill>
                  <a:schemeClr val="tx1">
                    <a:lumMod val="95000"/>
                    <a:lumOff val="5000"/>
                  </a:schemeClr>
                </a:solidFill>
              </a:rPr>
              <a:t/>
            </a:r>
            <a:br>
              <a:rPr lang="en-US" sz="2800" dirty="0">
                <a:solidFill>
                  <a:schemeClr val="tx1">
                    <a:lumMod val="95000"/>
                    <a:lumOff val="5000"/>
                  </a:schemeClr>
                </a:solidFill>
              </a:rPr>
            </a:br>
            <a:r>
              <a:rPr lang="fa-IR" sz="2800" b="1" dirty="0"/>
              <a:t/>
            </a:r>
            <a:br>
              <a:rPr lang="fa-IR" sz="2800" b="1" dirty="0"/>
            </a:br>
            <a:r>
              <a:rPr lang="fa-IR" sz="2800" dirty="0" smtClean="0">
                <a:cs typeface="B Koodak" panose="00000700000000000000" pitchFamily="2" charset="-78"/>
              </a:rPr>
              <a:t>در </a:t>
            </a:r>
            <a:r>
              <a:rPr lang="fa-IR" sz="2800" dirty="0">
                <a:cs typeface="B Koodak" panose="00000700000000000000" pitchFamily="2" charset="-78"/>
              </a:rPr>
              <a:t>نمودار سازمانی جدید تغییری در سازمان‌ها و مراکزی که به طور مستقیم تحت نظارت وزیر آموزش و پرورش بودند، ایجاد نشده است و همچنان شش سازمان، کانون پرورش فکری کودکان و نوجوانان، دو دانشگاه شهید رجایی و فرهنگیان، انجمن اولیا و مربیان، صندوق ذخیره فرهنگیان و دبیرخانه هیات مرکزی گزینش، تحت نظارت مستقیم وزیر آموزش و پرورش قرار دارند.</a:t>
            </a:r>
            <a:br>
              <a:rPr lang="fa-IR" sz="2800" dirty="0">
                <a:cs typeface="B Koodak" panose="00000700000000000000" pitchFamily="2" charset="-78"/>
              </a:rPr>
            </a:br>
            <a:r>
              <a:rPr lang="fa-IR" sz="2800" dirty="0">
                <a:cs typeface="B Koodak" panose="00000700000000000000" pitchFamily="2" charset="-78"/>
              </a:rPr>
              <a:t>شاید بزرگترین تغییر در نمودار سازمانی جدید وزارت آموزش و پرورش تلفیق مرکز اطلاع‌رسانی و روابط عمومی با دفتر وزارتی باشد. در نمودار سازمانی جدید این دو مرکز با هم ادغام شده‌اند و مرکز امورهماهنگی، ارتباطات و حوزه وزارتی را تشکیل داده‌اند. همچنین مرکز برنامه‌ریزی و فناوری اطلاعات که پیش از این جزو زیرمجموعه‌های تحت مدیریت وزیر آموزش و پرورش بود به معاونت برنامه‌ریزی و توسعه منابع سپرده شده است و از این به بعد زیرمجموعه این معاونت محسوب می‌شود</a:t>
            </a:r>
            <a:r>
              <a:rPr lang="fa-IR" sz="4400" dirty="0">
                <a:cs typeface="B Koodak" panose="00000700000000000000" pitchFamily="2" charset="-78"/>
              </a:rPr>
              <a:t/>
            </a:r>
            <a:br>
              <a:rPr lang="fa-IR" sz="4400" dirty="0">
                <a:cs typeface="B Koodak" panose="00000700000000000000" pitchFamily="2" charset="-78"/>
              </a:rPr>
            </a:br>
            <a:endParaRPr lang="en-US" sz="4400" dirty="0">
              <a:cs typeface="B Koodak" panose="00000700000000000000" pitchFamily="2" charset="-78"/>
            </a:endParaRPr>
          </a:p>
        </p:txBody>
      </p:sp>
    </p:spTree>
    <p:extLst>
      <p:ext uri="{BB962C8B-B14F-4D97-AF65-F5344CB8AC3E}">
        <p14:creationId xmlns:p14="http://schemas.microsoft.com/office/powerpoint/2010/main" val="1298557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5738" y="231818"/>
            <a:ext cx="10820400" cy="695459"/>
          </a:xfrm>
        </p:spPr>
        <p:txBody>
          <a:bodyPr/>
          <a:lstStyle/>
          <a:p>
            <a:pPr algn="r" rtl="1"/>
            <a:r>
              <a:rPr lang="fa-IR" dirty="0"/>
              <a:t> </a:t>
            </a:r>
            <a:r>
              <a:rPr lang="fa-IR" sz="4000" b="1" dirty="0">
                <a:solidFill>
                  <a:srgbClr val="FF0000"/>
                </a:solidFill>
                <a:cs typeface="B Koodak" panose="00000700000000000000" pitchFamily="2" charset="-78"/>
              </a:rPr>
              <a:t>سازمان ادارى آموزش و پرورش در استان‌ها </a:t>
            </a:r>
            <a:endParaRPr lang="en-US" sz="4000" b="1" dirty="0">
              <a:solidFill>
                <a:srgbClr val="FF0000"/>
              </a:solidFill>
              <a:cs typeface="B Koodak" panose="00000700000000000000" pitchFamily="2" charset="-78"/>
            </a:endParaRPr>
          </a:p>
        </p:txBody>
      </p:sp>
      <p:sp>
        <p:nvSpPr>
          <p:cNvPr id="5" name="Text Placeholder 4"/>
          <p:cNvSpPr>
            <a:spLocks noGrp="1"/>
          </p:cNvSpPr>
          <p:nvPr>
            <p:ph type="body" sz="half" idx="2"/>
          </p:nvPr>
        </p:nvSpPr>
        <p:spPr>
          <a:xfrm>
            <a:off x="0" y="708336"/>
            <a:ext cx="12191999" cy="6149663"/>
          </a:xfrm>
        </p:spPr>
        <p:txBody>
          <a:bodyPr>
            <a:normAutofit/>
          </a:bodyPr>
          <a:lstStyle/>
          <a:p>
            <a:pPr algn="just" rtl="1">
              <a:lnSpc>
                <a:spcPct val="100000"/>
              </a:lnSpc>
            </a:pPr>
            <a:r>
              <a:rPr lang="fa-IR" sz="2400" dirty="0">
                <a:cs typeface="B Koodak" panose="00000700000000000000" pitchFamily="2" charset="-78"/>
              </a:rPr>
              <a:t>براى اجراء وظايفى که وزارت آموزش و پرورش برعهده دارد، علاوه بر دفاتر و ادارات کلِ ستادى که در مرکز داير شده است، در هر استان، شهرستان و بخش‌هاى منطقه‌اى نيز سازمان ادارى به‌نام اداره کل آموزش و پرورش يا ادارهٔ آموزش و پرورش يا نمايندگى آموزش و پرورش ايجاد شده است. هريک از سازمان‌هاى ادارى آموزش و پرورش در استان، شهرستان و بخش به تناسب تعداد دانش‌آموزان، گستردگى منطقه و کارکنان آموزشى و اداري، واحدهاى اداري، مالي، آموزشى و پرورشى دارد که در ارائه خدمات مختلف به واحدهاى آموزشى فعاليت دارند</a:t>
            </a:r>
            <a:r>
              <a:rPr lang="fa-IR" sz="2400" dirty="0" smtClean="0">
                <a:cs typeface="B Koodak" panose="00000700000000000000" pitchFamily="2" charset="-78"/>
              </a:rPr>
              <a:t>.</a:t>
            </a:r>
            <a:endParaRPr lang="fa-IR" sz="2400" dirty="0">
              <a:cs typeface="B Koodak" panose="00000700000000000000" pitchFamily="2" charset="-78"/>
            </a:endParaRPr>
          </a:p>
          <a:p>
            <a:pPr algn="just" rtl="1">
              <a:lnSpc>
                <a:spcPct val="100000"/>
              </a:lnSpc>
            </a:pPr>
            <a:r>
              <a:rPr lang="fa-IR" sz="2400" dirty="0">
                <a:cs typeface="B Koodak" panose="00000700000000000000" pitchFamily="2" charset="-78"/>
              </a:rPr>
              <a:t>در سال تحصيلى </a:t>
            </a:r>
            <a:r>
              <a:rPr lang="fa-IR" sz="2400" dirty="0" smtClean="0">
                <a:cs typeface="B Koodak" panose="00000700000000000000" pitchFamily="2" charset="-78"/>
              </a:rPr>
              <a:t>۱398-۱۳98، </a:t>
            </a:r>
            <a:r>
              <a:rPr lang="fa-IR" sz="2400" dirty="0">
                <a:cs typeface="B Koodak" panose="00000700000000000000" pitchFamily="2" charset="-78"/>
              </a:rPr>
              <a:t>تعداد </a:t>
            </a:r>
            <a:r>
              <a:rPr lang="fa-IR" sz="2400" dirty="0" smtClean="0">
                <a:cs typeface="B Koodak" panose="00000700000000000000" pitchFamily="2" charset="-78"/>
              </a:rPr>
              <a:t>32 اداره </a:t>
            </a:r>
            <a:r>
              <a:rPr lang="fa-IR" sz="2400" dirty="0">
                <a:cs typeface="B Koodak" panose="00000700000000000000" pitchFamily="2" charset="-78"/>
              </a:rPr>
              <a:t>کل آموزش و پرورش در استان‌ها و نزديک به ۶۵۰ منطقهٔ آموزشى در سراسر کشور وجود داشته است. در مراکز استان‌ها، علاوه بر ادارهٔ کل آموزش و پرورش، به نسبت ازدياد دانش‌آموزان و موقعيت آموزشي، مناطق آموزش و پرورش وجود دارد؛ مانند تهران که علاوه بر ادارهٔ کل آموزش و پرورش، </a:t>
            </a:r>
            <a:r>
              <a:rPr lang="fa-IR" sz="2400" b="1" dirty="0">
                <a:solidFill>
                  <a:srgbClr val="FF0000"/>
                </a:solidFill>
                <a:cs typeface="B Koodak" panose="00000700000000000000" pitchFamily="2" charset="-78"/>
              </a:rPr>
              <a:t>۱۹</a:t>
            </a:r>
            <a:r>
              <a:rPr lang="fa-IR" sz="2400" dirty="0">
                <a:cs typeface="B Koodak" panose="00000700000000000000" pitchFamily="2" charset="-78"/>
              </a:rPr>
              <a:t> منطقه آموزشى نيز فعاليت دارند</a:t>
            </a:r>
          </a:p>
          <a:p>
            <a:pPr algn="just" rtl="1">
              <a:lnSpc>
                <a:spcPct val="100000"/>
              </a:lnSpc>
            </a:pPr>
            <a:r>
              <a:rPr lang="fa-IR" sz="2400" dirty="0">
                <a:cs typeface="B Koodak" panose="00000700000000000000" pitchFamily="2" charset="-78"/>
              </a:rPr>
              <a:t>سازمان آموزش و پرورش هر استان، زيرنظر يک </a:t>
            </a:r>
            <a:r>
              <a:rPr lang="fa-IR" sz="2400" dirty="0">
                <a:solidFill>
                  <a:srgbClr val="FF0000"/>
                </a:solidFill>
                <a:cs typeface="B Koodak" panose="00000700000000000000" pitchFamily="2" charset="-78"/>
              </a:rPr>
              <a:t>مديرکل</a:t>
            </a:r>
            <a:r>
              <a:rPr lang="fa-IR" sz="2400" dirty="0">
                <a:cs typeface="B Koodak" panose="00000700000000000000" pitchFamily="2" charset="-78"/>
              </a:rPr>
              <a:t> اداره مى‌شود. هر مديرکل را </a:t>
            </a:r>
            <a:r>
              <a:rPr lang="fa-IR" sz="2400" dirty="0">
                <a:solidFill>
                  <a:srgbClr val="FF0000"/>
                </a:solidFill>
                <a:cs typeface="B Koodak" panose="00000700000000000000" pitchFamily="2" charset="-78"/>
              </a:rPr>
              <a:t>وزير آموزش و پرورش </a:t>
            </a:r>
            <a:r>
              <a:rPr lang="fa-IR" sz="2400" dirty="0">
                <a:cs typeface="B Koodak" panose="00000700000000000000" pitchFamily="2" charset="-78"/>
              </a:rPr>
              <a:t>منصوب مى‌کند. مديرکل در استان، مسئوليت هماهنگى و نظارت بر امور آموزشي، پرورشي، ادارى و مالى استانِ تحت سرپرستى خود را برعهده دارد و زمينه را براى تحقق وظايف محول فراهم مى‌سازد</a:t>
            </a:r>
            <a:r>
              <a:rPr lang="fa-IR" sz="1800" dirty="0">
                <a:cs typeface="B Koodak" panose="00000700000000000000" pitchFamily="2" charset="-78"/>
              </a:rPr>
              <a:t>.</a:t>
            </a:r>
            <a:endParaRPr lang="fa-IR" sz="1800" dirty="0" smtClean="0">
              <a:cs typeface="B Koodak" panose="00000700000000000000" pitchFamily="2" charset="-78"/>
            </a:endParaRPr>
          </a:p>
        </p:txBody>
      </p:sp>
    </p:spTree>
    <p:extLst>
      <p:ext uri="{BB962C8B-B14F-4D97-AF65-F5344CB8AC3E}">
        <p14:creationId xmlns:p14="http://schemas.microsoft.com/office/powerpoint/2010/main" val="4175114169"/>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65622"/>
            <a:ext cx="12192000" cy="9823622"/>
          </a:xfrm>
        </p:spPr>
        <p:txBody>
          <a:bodyPr>
            <a:normAutofit fontScale="90000"/>
          </a:bodyPr>
          <a:lstStyle/>
          <a:p>
            <a:pPr algn="r" rtl="1"/>
            <a:r>
              <a:rPr lang="fa-IR" sz="4400" dirty="0">
                <a:cs typeface="B Koodak" panose="00000700000000000000" pitchFamily="2" charset="-78"/>
              </a:rPr>
              <a:t>به گفته سید محمد بطحایی این وزارت‌خانه تلاش کرده است که با وجود نوع سیاست‌گذاری دچار آسیب نشود و بعد از مذاکرات با سازمان امور اداری و استخدامی توانسته شش معاونت خود را حفظ کند. او در مراسم معارفه قائم مقام و سرپرست مرکز امور هماهنگی، ارتباطات و حوزه وزارتی گفت: «در این رابطه برای اینکه وزارت آموزش و پرورش دچار آسیب نشود، مساعدت هایی از سوی سازمان امور استخدامی انجام شده تا با وجود اینکه بر اساس نظر این سازمان باید ساختار وزارتخانه ها 5 معاونت داشته باشد، قرار شد که این ساختار برای آموزش و پرورش 6 معاونت باشد.»</a:t>
            </a:r>
            <a:br>
              <a:rPr lang="fa-IR" sz="4400" dirty="0">
                <a:cs typeface="B Koodak" panose="00000700000000000000" pitchFamily="2" charset="-78"/>
              </a:rPr>
            </a:br>
            <a:r>
              <a:rPr lang="fa-IR" sz="4400" dirty="0">
                <a:cs typeface="B Koodak" panose="00000700000000000000" pitchFamily="2" charset="-78"/>
              </a:rPr>
              <a:t>بنابراین در نمودار سازمانی جدید نیز این وزارتخانه با شش معاونت اداره می‌شود اما تغییراتی در زیر مجموعه بعضی از این معاونت‌ها رخ داده است.</a:t>
            </a:r>
            <a:br>
              <a:rPr lang="fa-IR" sz="4400" dirty="0">
                <a:cs typeface="B Koodak" panose="00000700000000000000" pitchFamily="2" charset="-78"/>
              </a:rPr>
            </a:br>
            <a:r>
              <a:rPr lang="fa-IR" sz="4400" dirty="0">
                <a:cs typeface="B Koodak" panose="00000700000000000000" pitchFamily="2" charset="-78"/>
              </a:rPr>
              <a:t>ساختار سازمانی معاونت آموزش ابتدایی که پیش از این از سه دفتر آموزش ابتدایی، پیش‌دبستانی و آموزش و پرورش عشایر تشکیل می‌شد، در نمودار جدید تغییر کرد و دو دفتر آموزش ابتدایی و آموزش پیش دبستانی با هم تلفیق شد و در کنار آن دفتر توسعه عدالت آموزشی و آموزش عشایر جایگزین دفتر آموزش و پرورش عشایر شد</a:t>
            </a:r>
            <a:r>
              <a:rPr lang="fa-IR" dirty="0"/>
              <a:t>.</a:t>
            </a:r>
          </a:p>
        </p:txBody>
      </p:sp>
    </p:spTree>
    <p:extLst>
      <p:ext uri="{BB962C8B-B14F-4D97-AF65-F5344CB8AC3E}">
        <p14:creationId xmlns:p14="http://schemas.microsoft.com/office/powerpoint/2010/main" val="2615130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2987899" y="2962142"/>
            <a:ext cx="6035898" cy="927279"/>
          </a:xfrm>
        </p:spPr>
        <p:txBody>
          <a:bodyPr>
            <a:noAutofit/>
          </a:bodyPr>
          <a:lstStyle/>
          <a:p>
            <a:pPr algn="ctr" rtl="1"/>
            <a:r>
              <a:rPr lang="fa-IR" sz="6000" dirty="0" smtClean="0">
                <a:solidFill>
                  <a:srgbClr val="FF0000"/>
                </a:solidFill>
                <a:latin typeface="Arabic Typesetting" panose="03020402040406030203" pitchFamily="66" charset="-78"/>
                <a:cs typeface="B Koodak" panose="00000700000000000000" pitchFamily="2" charset="-78"/>
              </a:rPr>
              <a:t>جلسه اول و دوم</a:t>
            </a:r>
            <a:endParaRPr lang="en-US" sz="6000" dirty="0">
              <a:solidFill>
                <a:srgbClr val="FF0000"/>
              </a:solidFill>
              <a:latin typeface="Arabic Typesetting" panose="03020402040406030203" pitchFamily="66" charset="-78"/>
              <a:cs typeface="B Koodak" panose="00000700000000000000" pitchFamily="2" charset="-78"/>
            </a:endParaRPr>
          </a:p>
        </p:txBody>
      </p:sp>
    </p:spTree>
    <p:extLst>
      <p:ext uri="{BB962C8B-B14F-4D97-AF65-F5344CB8AC3E}">
        <p14:creationId xmlns:p14="http://schemas.microsoft.com/office/powerpoint/2010/main" val="4190440408"/>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title"/>
          </p:nvPr>
        </p:nvSpPr>
        <p:spPr>
          <a:xfrm>
            <a:off x="0" y="0"/>
            <a:ext cx="12192000" cy="6858000"/>
          </a:xfrm>
        </p:spPr>
        <p:txBody>
          <a:bodyPr>
            <a:normAutofit fontScale="90000"/>
          </a:bodyPr>
          <a:lstStyle/>
          <a:p>
            <a:pPr algn="r" rtl="1"/>
            <a:r>
              <a:rPr lang="fa-IR" sz="4400" dirty="0">
                <a:cs typeface="B Koodak" panose="00000700000000000000" pitchFamily="2" charset="-78"/>
              </a:rPr>
              <a:t>معاونت آموزش متوسطه نیز شاهد یک تغییر در نمودار سازمانی خود بود و دفتر آموزش متوسطه دوره دوم فنی و حرفه‌ای با دفتر آموزش متوسطه دوره دوم کار و دانش تلفیق و دفتر جدیدی به نام دفتر آموزش متوسطه فنی و حرفه‌ای و کار و دانش ایجاد شده است.</a:t>
            </a:r>
            <a:br>
              <a:rPr lang="fa-IR" sz="4400" dirty="0">
                <a:cs typeface="B Koodak" panose="00000700000000000000" pitchFamily="2" charset="-78"/>
              </a:rPr>
            </a:br>
            <a:r>
              <a:rPr lang="fa-IR" sz="4400" dirty="0">
                <a:cs typeface="B Koodak" panose="00000700000000000000" pitchFamily="2" charset="-78"/>
              </a:rPr>
              <a:t>در معاونت پرورشی و فرهنگی آموزش و پرورش دو تغییر رخ داده و در نمودار سازمانی جدید دفتر مراقبت از آسیب‌های اجتماعی که پیش از این زیرمجموعه‌ معاونت تربیت بدنی و سلامت بود، به معاونت پرورشی و فرهنگی منتقل شد و دفتر مشاوره و مراقبت از آسیب‌های اجتماعی در معاونت پرورشی و فرهنگی شکل گرفت. در کنار این اداره کل امور تربیتی نیز با دفتر فرهنگی و هنری تلفیق و اداره جدیدی به نام اداره کل امور تربیتی و توسعه فعالیت‌های فرهنگی و هنری و پرورشی ایجاد شد.</a:t>
            </a:r>
            <a:br>
              <a:rPr lang="fa-IR" sz="4400" dirty="0">
                <a:cs typeface="B Koodak" panose="00000700000000000000" pitchFamily="2" charset="-78"/>
              </a:rPr>
            </a:br>
            <a:r>
              <a:rPr lang="fa-IR" sz="4400" dirty="0">
                <a:cs typeface="B Koodak" panose="00000700000000000000" pitchFamily="2" charset="-78"/>
              </a:rPr>
              <a:t>در معاونت تربیت بدنی و سلامت جز انتقال دفتر مراقبت از آسیب‌های اجتماعی به معاونت پرورشی و فرهنگی، تغییر جدیدی در نمودار سازمانی این معاونت ایجاد نشد.</a:t>
            </a:r>
            <a:br>
              <a:rPr lang="fa-IR" sz="4400" dirty="0">
                <a:cs typeface="B Koodak" panose="00000700000000000000" pitchFamily="2" charset="-78"/>
              </a:rPr>
            </a:br>
            <a:r>
              <a:rPr lang="fa-IR" sz="4400" dirty="0">
                <a:cs typeface="B Koodak" panose="00000700000000000000" pitchFamily="2" charset="-78"/>
              </a:rPr>
              <a:t>معاونت حقوقی و امورمجلس تنها معاونت وزارت آموزش و پرورش است که در نمودار سازمانی جدید تغییری در آن رخ نداده است و به روال قبلی اداره خواهد داد. معاونت برنامه ریزی و توسعه منابع نیز جز اضافه شدن مرکز برنامه‌ریزی و فناوری اطلاعات به زیر مجموعه‌های خود تغییر دیگری ندارد.</a:t>
            </a:r>
            <a:br>
              <a:rPr lang="fa-IR" sz="4400" dirty="0">
                <a:cs typeface="B Koodak" panose="00000700000000000000" pitchFamily="2" charset="-78"/>
              </a:rPr>
            </a:br>
            <a:r>
              <a:rPr lang="fa-IR" sz="4400" dirty="0">
                <a:cs typeface="B Koodak" panose="00000700000000000000" pitchFamily="2" charset="-78"/>
              </a:rPr>
              <a:t>بنابراین در نمودار جدید سازمانی وزارت آموزش و پرورش، یک اداره کل و سه دفتر نسبت به نمودار قبلی کاهش پیدا کرده است</a:t>
            </a:r>
            <a:r>
              <a:rPr lang="fa-IR" dirty="0"/>
              <a:t/>
            </a:r>
            <a:br>
              <a:rPr lang="fa-IR" dirty="0"/>
            </a:br>
            <a:endParaRPr lang="en-US" dirty="0"/>
          </a:p>
        </p:txBody>
      </p:sp>
    </p:spTree>
    <p:extLst>
      <p:ext uri="{BB962C8B-B14F-4D97-AF65-F5344CB8AC3E}">
        <p14:creationId xmlns:p14="http://schemas.microsoft.com/office/powerpoint/2010/main" val="271640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353" y="199368"/>
            <a:ext cx="10820400" cy="779053"/>
          </a:xfrm>
        </p:spPr>
        <p:txBody>
          <a:bodyPr>
            <a:normAutofit fontScale="90000"/>
          </a:bodyPr>
          <a:lstStyle/>
          <a:p>
            <a:pPr algn="r"/>
            <a:r>
              <a:rPr lang="fa-IR" sz="4000" b="1" dirty="0">
                <a:solidFill>
                  <a:srgbClr val="FF0000"/>
                </a:solidFill>
                <a:cs typeface="B Koodak" panose="00000700000000000000" pitchFamily="2" charset="-78"/>
              </a:rPr>
              <a:t>چگونگى ارتباط سازمان مرکزى با ادارات کل</a:t>
            </a:r>
            <a:r>
              <a:rPr lang="fa-IR" b="1" dirty="0"/>
              <a:t/>
            </a:r>
            <a:br>
              <a:rPr lang="fa-IR" b="1" dirty="0"/>
            </a:br>
            <a:endParaRPr lang="en-US" dirty="0"/>
          </a:p>
        </p:txBody>
      </p:sp>
      <p:sp>
        <p:nvSpPr>
          <p:cNvPr id="3" name="Text Placeholder 2"/>
          <p:cNvSpPr>
            <a:spLocks noGrp="1"/>
          </p:cNvSpPr>
          <p:nvPr>
            <p:ph type="body" sz="half" idx="2"/>
          </p:nvPr>
        </p:nvSpPr>
        <p:spPr>
          <a:xfrm>
            <a:off x="0" y="779638"/>
            <a:ext cx="12191999" cy="6078362"/>
          </a:xfrm>
        </p:spPr>
        <p:txBody>
          <a:bodyPr>
            <a:normAutofit fontScale="92500"/>
          </a:bodyPr>
          <a:lstStyle/>
          <a:p>
            <a:pPr algn="just" rtl="1">
              <a:lnSpc>
                <a:spcPct val="150000"/>
              </a:lnSpc>
            </a:pPr>
            <a:r>
              <a:rPr lang="fa-IR" sz="2600" dirty="0">
                <a:cs typeface="B Koodak" panose="00000700000000000000" pitchFamily="2" charset="-78"/>
              </a:rPr>
              <a:t>ارتباط سازمان مرکزى با سازمان‌هاى آموزش و پرورش در سطح استان و شهرستان و هم‌چنين نمايندگى‌ها براساس سلسله مراتب سازمانى صورت مى‌گيرد. بنابراين واحدهاى مرکزى وزارتخانه، قوانين، تصويبنامه، آئين‌نامه‌ها و بخشنامه‌هاى لازم را در زمينه‌هاى مختلف به واحدهاى استان ابلاغ مى‌کنند</a:t>
            </a:r>
            <a:r>
              <a:rPr lang="fa-IR" sz="2600" dirty="0" smtClean="0">
                <a:cs typeface="B Koodak" panose="00000700000000000000" pitchFamily="2" charset="-78"/>
              </a:rPr>
              <a:t>.                                                                                                                                                                     </a:t>
            </a:r>
            <a:endParaRPr lang="fa-IR" sz="2600" dirty="0">
              <a:cs typeface="B Koodak" panose="00000700000000000000" pitchFamily="2" charset="-78"/>
            </a:endParaRPr>
          </a:p>
          <a:p>
            <a:pPr algn="just" rtl="1">
              <a:lnSpc>
                <a:spcPct val="150000"/>
              </a:lnSpc>
            </a:pPr>
            <a:r>
              <a:rPr lang="fa-IR" sz="2600" dirty="0">
                <a:cs typeface="B Koodak" panose="00000700000000000000" pitchFamily="2" charset="-78"/>
              </a:rPr>
              <a:t>ادارات کل آموزش و پرورش استان‌ها نيز در حدود وظايف خود قوانين و مقررات، برنامه‌ها و دستورات مرکزى و هم‌چنين دستورالعمل‌هاى لازم را به ادارات آموزش و پرورش تابع خود ابلاغ مى‌کنند</a:t>
            </a:r>
            <a:r>
              <a:rPr lang="fa-IR" sz="2600" dirty="0" smtClean="0">
                <a:cs typeface="B Koodak" panose="00000700000000000000" pitchFamily="2" charset="-78"/>
              </a:rPr>
              <a:t>.</a:t>
            </a:r>
            <a:endParaRPr lang="fa-IR" sz="2600" dirty="0">
              <a:cs typeface="B Koodak" panose="00000700000000000000" pitchFamily="2" charset="-78"/>
            </a:endParaRPr>
          </a:p>
          <a:p>
            <a:pPr algn="just" rtl="1">
              <a:lnSpc>
                <a:spcPct val="150000"/>
              </a:lnSpc>
            </a:pPr>
            <a:r>
              <a:rPr lang="fa-IR" sz="2600" dirty="0">
                <a:cs typeface="B Koodak" panose="00000700000000000000" pitchFamily="2" charset="-78"/>
              </a:rPr>
              <a:t>ادارات آموزش و پرورش نيز دستورات مرکزى و استانى را به نمايندگى‌هاى خود اعلام مى‌دارند. هريک از ادارات آموزش و پرورش يا بخش‌هاى منطقه‌اى يا نمايندگى‌ها، به تناسب نياز، دستورات مرکزى و استانى را براى </a:t>
            </a:r>
            <a:r>
              <a:rPr lang="fa-IR" sz="2600" dirty="0" smtClean="0">
                <a:cs typeface="B Koodak" panose="00000700000000000000" pitchFamily="2" charset="-78"/>
              </a:rPr>
              <a:t>اجرا به </a:t>
            </a:r>
            <a:r>
              <a:rPr lang="fa-IR" sz="2600" dirty="0">
                <a:cs typeface="B Koodak" panose="00000700000000000000" pitchFamily="2" charset="-78"/>
              </a:rPr>
              <a:t>کليه واحدهاى آموزشى دوره‌هاى مختلف تحصيلى ابلاغ و در اکثر موارد وصول آن را نيز درخواست مى‌کنند</a:t>
            </a:r>
            <a:r>
              <a:rPr lang="fa-IR" sz="2600" dirty="0" smtClean="0">
                <a:cs typeface="B Koodak" panose="00000700000000000000" pitchFamily="2" charset="-78"/>
              </a:rPr>
              <a:t>.</a:t>
            </a:r>
            <a:endParaRPr lang="fa-IR" sz="2600" dirty="0">
              <a:cs typeface="B Koodak" panose="00000700000000000000" pitchFamily="2" charset="-78"/>
            </a:endParaRPr>
          </a:p>
          <a:p>
            <a:pPr algn="just" rtl="1">
              <a:lnSpc>
                <a:spcPct val="150000"/>
              </a:lnSpc>
            </a:pPr>
            <a:r>
              <a:rPr lang="fa-IR" sz="2600" dirty="0">
                <a:cs typeface="B Koodak" panose="00000700000000000000" pitchFamily="2" charset="-78"/>
              </a:rPr>
              <a:t>بنابراين ارتباط بين مدارس و واحدهاى سازمانى بالاتر، مکاتبات، گزارش‌دهى و گزارش‌گيرى نيز براساس سلسله مراتب سازمانى صورت مى‌گيرد</a:t>
            </a:r>
            <a:r>
              <a:rPr lang="fa-IR" sz="2000" dirty="0" smtClean="0"/>
              <a:t>.   </a:t>
            </a:r>
            <a:endParaRPr lang="en-US" sz="2000" dirty="0"/>
          </a:p>
        </p:txBody>
      </p:sp>
    </p:spTree>
    <p:extLst>
      <p:ext uri="{BB962C8B-B14F-4D97-AF65-F5344CB8AC3E}">
        <p14:creationId xmlns:p14="http://schemas.microsoft.com/office/powerpoint/2010/main" val="18201152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387" y="206065"/>
            <a:ext cx="10820400" cy="566668"/>
          </a:xfrm>
        </p:spPr>
        <p:txBody>
          <a:bodyPr>
            <a:normAutofit fontScale="90000"/>
          </a:bodyPr>
          <a:lstStyle/>
          <a:p>
            <a:pPr algn="r"/>
            <a:r>
              <a:rPr lang="fa-IR" sz="3600" b="1" dirty="0" smtClean="0">
                <a:solidFill>
                  <a:srgbClr val="FF0000"/>
                </a:solidFill>
                <a:cs typeface="B Koodak" panose="00000700000000000000" pitchFamily="2" charset="-78"/>
              </a:rPr>
              <a:t>محدوده </a:t>
            </a:r>
            <a:r>
              <a:rPr lang="fa-IR" sz="3600" b="1" dirty="0">
                <a:solidFill>
                  <a:srgbClr val="FF0000"/>
                </a:solidFill>
                <a:cs typeface="B Koodak" panose="00000700000000000000" pitchFamily="2" charset="-78"/>
              </a:rPr>
              <a:t>کلى وزارت آموزش و پرورش</a:t>
            </a:r>
            <a:r>
              <a:rPr lang="fa-IR" sz="2800" b="1" dirty="0"/>
              <a:t> </a:t>
            </a:r>
            <a:br>
              <a:rPr lang="fa-IR" sz="2800" b="1" dirty="0"/>
            </a:br>
            <a:endParaRPr lang="en-US" sz="2800" dirty="0"/>
          </a:p>
        </p:txBody>
      </p:sp>
      <p:sp>
        <p:nvSpPr>
          <p:cNvPr id="3" name="Text Placeholder 2"/>
          <p:cNvSpPr>
            <a:spLocks noGrp="1"/>
          </p:cNvSpPr>
          <p:nvPr>
            <p:ph type="body" sz="half" idx="2"/>
          </p:nvPr>
        </p:nvSpPr>
        <p:spPr>
          <a:xfrm>
            <a:off x="128790" y="875763"/>
            <a:ext cx="11951594" cy="5982237"/>
          </a:xfrm>
        </p:spPr>
        <p:txBody>
          <a:bodyPr>
            <a:normAutofit fontScale="92500"/>
          </a:bodyPr>
          <a:lstStyle/>
          <a:p>
            <a:pPr algn="r" rtl="1">
              <a:lnSpc>
                <a:spcPct val="100000"/>
              </a:lnSpc>
            </a:pPr>
            <a:r>
              <a:rPr lang="fa-IR" sz="2800" dirty="0">
                <a:cs typeface="B Koodak" panose="00000700000000000000" pitchFamily="2" charset="-78"/>
              </a:rPr>
              <a:t>- </a:t>
            </a:r>
            <a:r>
              <a:rPr lang="fa-IR" sz="2800" dirty="0" smtClean="0">
                <a:solidFill>
                  <a:srgbClr val="0000CC"/>
                </a:solidFill>
                <a:cs typeface="B Koodak" panose="00000700000000000000" pitchFamily="2" charset="-78"/>
              </a:rPr>
              <a:t>ماده </a:t>
            </a:r>
            <a:r>
              <a:rPr lang="fa-IR" sz="2800" dirty="0">
                <a:solidFill>
                  <a:srgbClr val="0000CC"/>
                </a:solidFill>
                <a:cs typeface="B Koodak" panose="00000700000000000000" pitchFamily="2" charset="-78"/>
              </a:rPr>
              <a:t>۳</a:t>
            </a:r>
            <a:r>
              <a:rPr lang="fa-IR" sz="2800" dirty="0" smtClean="0">
                <a:solidFill>
                  <a:srgbClr val="0000CC"/>
                </a:solidFill>
                <a:cs typeface="B Koodak" panose="00000700000000000000" pitchFamily="2" charset="-78"/>
              </a:rPr>
              <a:t>:</a:t>
            </a:r>
            <a:endParaRPr lang="fa-IR" sz="2800" dirty="0">
              <a:solidFill>
                <a:srgbClr val="0000CC"/>
              </a:solidFill>
              <a:cs typeface="B Koodak" panose="00000700000000000000" pitchFamily="2" charset="-78"/>
            </a:endParaRPr>
          </a:p>
          <a:p>
            <a:pPr algn="r" rtl="1">
              <a:lnSpc>
                <a:spcPct val="100000"/>
              </a:lnSpc>
            </a:pPr>
            <a:r>
              <a:rPr lang="fa-IR" sz="2800" dirty="0">
                <a:cs typeface="B Koodak" panose="00000700000000000000" pitchFamily="2" charset="-78"/>
              </a:rPr>
              <a:t>آموزش و پرورش به دو بخش کلى آموزش عمومى و آموزش نيمه‌تخصصى به‌شرح زير تقسيم مى‌شود و وزارت آموزش و پرورش که از اين پس وزارت ناميده مى‌شود عهده‌دار اجراء آن خواهد بود</a:t>
            </a:r>
            <a:r>
              <a:rPr lang="fa-IR" sz="2800" dirty="0" smtClean="0">
                <a:cs typeface="B Koodak" panose="00000700000000000000" pitchFamily="2" charset="-78"/>
              </a:rPr>
              <a:t>:</a:t>
            </a:r>
            <a:endParaRPr lang="fa-IR" sz="2800" dirty="0">
              <a:cs typeface="B Koodak" panose="00000700000000000000" pitchFamily="2" charset="-78"/>
            </a:endParaRPr>
          </a:p>
          <a:p>
            <a:pPr algn="r" rtl="1">
              <a:lnSpc>
                <a:spcPct val="100000"/>
              </a:lnSpc>
            </a:pPr>
            <a:r>
              <a:rPr lang="fa-IR" sz="2800" dirty="0">
                <a:cs typeface="B Koodak" panose="00000700000000000000" pitchFamily="2" charset="-78"/>
              </a:rPr>
              <a:t>- آموزش عمومى شامل ايجاد مهارت لازم در امر خواندن و نوشتن، آموزش مبانى اعتقادي، اخلاقي، اجتماعي، علمى و هنرى در حدى که هر فرد به‌طور عام به آن احتياج دارد</a:t>
            </a:r>
            <a:r>
              <a:rPr lang="fa-IR" sz="2800" dirty="0" smtClean="0">
                <a:cs typeface="B Koodak" panose="00000700000000000000" pitchFamily="2" charset="-78"/>
              </a:rPr>
              <a:t>.</a:t>
            </a:r>
            <a:endParaRPr lang="fa-IR" sz="2800" dirty="0">
              <a:cs typeface="B Koodak" panose="00000700000000000000" pitchFamily="2" charset="-78"/>
            </a:endParaRPr>
          </a:p>
          <a:p>
            <a:pPr algn="r" rtl="1">
              <a:lnSpc>
                <a:spcPct val="100000"/>
              </a:lnSpc>
            </a:pPr>
            <a:r>
              <a:rPr lang="fa-IR" sz="2800" dirty="0">
                <a:cs typeface="B Koodak" panose="00000700000000000000" pitchFamily="2" charset="-78"/>
              </a:rPr>
              <a:t>- آموزش نيمه تخصصى به دو بخش علمى و علمى - عملى (فنى و حرفه‌اي) به‌شرح ذيل تقسيم مى‌شود</a:t>
            </a:r>
            <a:r>
              <a:rPr lang="fa-IR" sz="2800" dirty="0" smtClean="0">
                <a:cs typeface="B Koodak" panose="00000700000000000000" pitchFamily="2" charset="-78"/>
              </a:rPr>
              <a:t>:</a:t>
            </a:r>
            <a:endParaRPr lang="fa-IR" sz="2800" dirty="0">
              <a:cs typeface="B Koodak" panose="00000700000000000000" pitchFamily="2" charset="-78"/>
            </a:endParaRPr>
          </a:p>
          <a:p>
            <a:pPr algn="r" rtl="1">
              <a:lnSpc>
                <a:spcPct val="100000"/>
              </a:lnSpc>
            </a:pPr>
            <a:r>
              <a:rPr lang="fa-IR" sz="2800" dirty="0">
                <a:cs typeface="B Koodak" panose="00000700000000000000" pitchFamily="2" charset="-78"/>
              </a:rPr>
              <a:t>۱. آموزش علمي، عبارت است از آموزش‌هائى که با توجه به اهداف آموزش‌هاى </a:t>
            </a:r>
            <a:r>
              <a:rPr lang="fa-IR" sz="2800" dirty="0" smtClean="0">
                <a:cs typeface="B Koodak" panose="00000700000000000000" pitchFamily="2" charset="-78"/>
              </a:rPr>
              <a:t>دوره </a:t>
            </a:r>
            <a:r>
              <a:rPr lang="fa-IR" sz="2800" dirty="0">
                <a:cs typeface="B Koodak" panose="00000700000000000000" pitchFamily="2" charset="-78"/>
              </a:rPr>
              <a:t>متوسطه ضمن تکميل آموزش‌هاى عمومى با فراهم‌آوردن مبانى و زمينه‌هاى فراگيرى علوم نظري، فرد را از طريق تقويت روحيهٔ استدلال و تفکر با مبادى علوم و فنون آشنا و او را براى طى مدارج عاليه آماده مى‌سازد</a:t>
            </a:r>
            <a:r>
              <a:rPr lang="fa-IR" sz="2800" dirty="0" smtClean="0">
                <a:cs typeface="B Koodak" panose="00000700000000000000" pitchFamily="2" charset="-78"/>
              </a:rPr>
              <a:t>.</a:t>
            </a:r>
            <a:endParaRPr lang="fa-IR" sz="2800" dirty="0">
              <a:cs typeface="B Koodak" panose="00000700000000000000" pitchFamily="2" charset="-78"/>
            </a:endParaRPr>
          </a:p>
          <a:p>
            <a:pPr algn="r" rtl="1">
              <a:lnSpc>
                <a:spcPct val="100000"/>
              </a:lnSpc>
            </a:pPr>
            <a:r>
              <a:rPr lang="fa-IR" sz="2800" dirty="0">
                <a:cs typeface="B Koodak" panose="00000700000000000000" pitchFamily="2" charset="-78"/>
              </a:rPr>
              <a:t>۲. آموزش علمى - عملى (فنى و حرفه‌اي) عبارت است از آموزش‌هائى که فرد را برمبناى تعليم مهارت‌هائى که جنبهٔ کاربردى و عملى دارد، جهت احراز شغل يا </a:t>
            </a:r>
            <a:r>
              <a:rPr lang="fa-IR" sz="2800" dirty="0" smtClean="0">
                <a:cs typeface="B Koodak" panose="00000700000000000000" pitchFamily="2" charset="-78"/>
              </a:rPr>
              <a:t>حرفه </a:t>
            </a:r>
            <a:r>
              <a:rPr lang="fa-IR" sz="2800" dirty="0">
                <a:cs typeface="B Koodak" panose="00000700000000000000" pitchFamily="2" charset="-78"/>
              </a:rPr>
              <a:t>معينى آماده مى‌سازد و يا بر کارآئى و توانائى افراد شاغل به فنون </a:t>
            </a:r>
            <a:r>
              <a:rPr lang="fa-IR" sz="2800" dirty="0" smtClean="0">
                <a:cs typeface="B Koodak" panose="00000700000000000000" pitchFamily="2" charset="-78"/>
              </a:rPr>
              <a:t>مى‌افزايد</a:t>
            </a:r>
            <a:r>
              <a:rPr lang="fa-IR" sz="2800" dirty="0">
                <a:cs typeface="B Koodak" panose="00000700000000000000" pitchFamily="2" charset="-78"/>
              </a:rPr>
              <a:t>.</a:t>
            </a:r>
          </a:p>
          <a:p>
            <a:pPr algn="r" rtl="1">
              <a:lnSpc>
                <a:spcPct val="100000"/>
              </a:lnSpc>
            </a:pPr>
            <a:endParaRPr lang="en-US" sz="2000" dirty="0"/>
          </a:p>
        </p:txBody>
      </p:sp>
    </p:spTree>
    <p:extLst>
      <p:ext uri="{BB962C8B-B14F-4D97-AF65-F5344CB8AC3E}">
        <p14:creationId xmlns:p14="http://schemas.microsoft.com/office/powerpoint/2010/main" val="1408173265"/>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347731"/>
            <a:ext cx="10364451" cy="927277"/>
          </a:xfrm>
        </p:spPr>
        <p:txBody>
          <a:bodyPr>
            <a:normAutofit/>
          </a:bodyPr>
          <a:lstStyle/>
          <a:p>
            <a:r>
              <a:rPr lang="fa-IR" dirty="0">
                <a:solidFill>
                  <a:srgbClr val="FF0000"/>
                </a:solidFill>
                <a:cs typeface="B Koodak" panose="00000700000000000000" pitchFamily="2" charset="-78"/>
              </a:rPr>
              <a:t>شورای عالی آموزش وپرورش</a:t>
            </a:r>
            <a:endParaRPr lang="en-US" b="1" dirty="0">
              <a:solidFill>
                <a:srgbClr val="FF0000"/>
              </a:solidFill>
              <a:cs typeface="B Koodak" panose="00000700000000000000" pitchFamily="2" charset="-78"/>
            </a:endParaRPr>
          </a:p>
        </p:txBody>
      </p:sp>
      <p:sp>
        <p:nvSpPr>
          <p:cNvPr id="3" name="Content Placeholder 2"/>
          <p:cNvSpPr>
            <a:spLocks noGrp="1"/>
          </p:cNvSpPr>
          <p:nvPr>
            <p:ph sz="quarter" idx="4294967295"/>
          </p:nvPr>
        </p:nvSpPr>
        <p:spPr>
          <a:xfrm>
            <a:off x="0" y="1507524"/>
            <a:ext cx="12192000" cy="5350476"/>
          </a:xfrm>
          <a:prstGeom prst="rect">
            <a:avLst/>
          </a:prstGeom>
        </p:spPr>
        <p:txBody>
          <a:bodyPr>
            <a:normAutofit fontScale="85000" lnSpcReduction="20000"/>
          </a:bodyPr>
          <a:lstStyle/>
          <a:p>
            <a:pPr algn="r"/>
            <a:r>
              <a:rPr lang="fa-IR" sz="2400" b="1" dirty="0"/>
              <a:t>برخى از ويژگى‌هاى مهم شورا </a:t>
            </a:r>
            <a:endParaRPr lang="fa-IR" sz="3100" b="1" dirty="0">
              <a:cs typeface="B Koodak" panose="00000700000000000000" pitchFamily="2" charset="-78"/>
            </a:endParaRPr>
          </a:p>
          <a:p>
            <a:pPr algn="r"/>
            <a:r>
              <a:rPr lang="fa-IR" sz="3100" dirty="0">
                <a:cs typeface="B Koodak" panose="00000700000000000000" pitchFamily="2" charset="-78"/>
              </a:rPr>
              <a:t>برخى از ويژگى‌هاى مهم شوراى عالى آموزش و پرورش عبارتند از:</a:t>
            </a:r>
          </a:p>
          <a:p>
            <a:pPr algn="r"/>
            <a:r>
              <a:rPr lang="fa-IR" sz="3100" dirty="0">
                <a:cs typeface="B Koodak" panose="00000700000000000000" pitchFamily="2" charset="-78"/>
              </a:rPr>
              <a:t/>
            </a:r>
            <a:br>
              <a:rPr lang="fa-IR" sz="3100" dirty="0">
                <a:cs typeface="B Koodak" panose="00000700000000000000" pitchFamily="2" charset="-78"/>
              </a:rPr>
            </a:br>
            <a:r>
              <a:rPr lang="fa-IR" sz="3100" dirty="0">
                <a:cs typeface="B Koodak" panose="00000700000000000000" pitchFamily="2" charset="-78"/>
              </a:rPr>
              <a:t>۱. رياست شوراى عالى آموزش و پرورش انتخابى است.</a:t>
            </a:r>
          </a:p>
          <a:p>
            <a:pPr algn="r"/>
            <a:r>
              <a:rPr lang="fa-IR" sz="3100" dirty="0">
                <a:cs typeface="B Koodak" panose="00000700000000000000" pitchFamily="2" charset="-78"/>
              </a:rPr>
              <a:t/>
            </a:r>
            <a:br>
              <a:rPr lang="fa-IR" sz="3100" dirty="0">
                <a:cs typeface="B Koodak" panose="00000700000000000000" pitchFamily="2" charset="-78"/>
              </a:rPr>
            </a:br>
            <a:r>
              <a:rPr lang="fa-IR" sz="3100" dirty="0">
                <a:cs typeface="B Koodak" panose="00000700000000000000" pitchFamily="2" charset="-78"/>
              </a:rPr>
              <a:t>۲. شوراى عالى آموزش و پرورش وابسته به وزارت آموزش و پرورش است.</a:t>
            </a:r>
          </a:p>
          <a:p>
            <a:pPr algn="r"/>
            <a:r>
              <a:rPr lang="fa-IR" sz="3100" dirty="0">
                <a:cs typeface="B Koodak" panose="00000700000000000000" pitchFamily="2" charset="-78"/>
              </a:rPr>
              <a:t/>
            </a:r>
            <a:br>
              <a:rPr lang="fa-IR" sz="3100" dirty="0">
                <a:cs typeface="B Koodak" panose="00000700000000000000" pitchFamily="2" charset="-78"/>
              </a:rPr>
            </a:br>
            <a:r>
              <a:rPr lang="fa-IR" sz="3100" dirty="0">
                <a:cs typeface="B Koodak" panose="00000700000000000000" pitchFamily="2" charset="-78"/>
              </a:rPr>
              <a:t>۳. هيچ‌يک از مقررات آموزشى و پرورشى کشور که به وظايف شوراى عالى آموزش و پرورش مربوط مى‌شود قبل از تصويب شورا، رسميت نخواهد يافت.</a:t>
            </a:r>
          </a:p>
          <a:p>
            <a:pPr algn="r"/>
            <a:r>
              <a:rPr lang="fa-IR" sz="3100" dirty="0">
                <a:cs typeface="B Koodak" panose="00000700000000000000" pitchFamily="2" charset="-78"/>
              </a:rPr>
              <a:t/>
            </a:r>
            <a:br>
              <a:rPr lang="fa-IR" sz="3100" dirty="0">
                <a:cs typeface="B Koodak" panose="00000700000000000000" pitchFamily="2" charset="-78"/>
              </a:rPr>
            </a:br>
            <a:r>
              <a:rPr lang="fa-IR" sz="3100" dirty="0">
                <a:cs typeface="B Koodak" panose="00000700000000000000" pitchFamily="2" charset="-78"/>
              </a:rPr>
              <a:t>۴. سازمان ادارى شورا داراى دبير کلى است که هم‌رديف معاون وزير است و به پيشنهاد وزير آموزش و پرورش و موافقت شوراى عالى آموزش و پرورش منصوب مى‌شود و سمت دبيرى شورا را نيز خواهد داشت.</a:t>
            </a:r>
          </a:p>
          <a:p>
            <a:pPr algn="r"/>
            <a:r>
              <a:rPr lang="fa-IR" sz="3100" dirty="0">
                <a:cs typeface="B Koodak" panose="00000700000000000000" pitchFamily="2" charset="-78"/>
              </a:rPr>
              <a:t/>
            </a:r>
            <a:br>
              <a:rPr lang="fa-IR" sz="3100" dirty="0">
                <a:cs typeface="B Koodak" panose="00000700000000000000" pitchFamily="2" charset="-78"/>
              </a:rPr>
            </a:br>
            <a:r>
              <a:rPr lang="fa-IR" sz="3100" dirty="0">
                <a:cs typeface="B Koodak" panose="00000700000000000000" pitchFamily="2" charset="-78"/>
              </a:rPr>
              <a:t>۵. شورا مى‌تواند در حدود وظايف خود کميسيون‌هائى تشکيل دهد و اعضاء آنها را از بين استادان و متخصصان و دبيران و آموزگاران انتخاب کند.</a:t>
            </a:r>
          </a:p>
          <a:p>
            <a:pPr algn="just" rtl="1"/>
            <a:endParaRPr lang="en-US" sz="2400" dirty="0"/>
          </a:p>
        </p:txBody>
      </p:sp>
    </p:spTree>
    <p:extLst>
      <p:ext uri="{BB962C8B-B14F-4D97-AF65-F5344CB8AC3E}">
        <p14:creationId xmlns:p14="http://schemas.microsoft.com/office/powerpoint/2010/main" val="30201696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5725" y="206062"/>
            <a:ext cx="8915399" cy="540913"/>
          </a:xfrm>
        </p:spPr>
        <p:txBody>
          <a:bodyPr>
            <a:noAutofit/>
          </a:bodyPr>
          <a:lstStyle/>
          <a:p>
            <a:pPr algn="r"/>
            <a:r>
              <a:rPr lang="fa-IR" sz="3200" dirty="0" smtClean="0">
                <a:solidFill>
                  <a:srgbClr val="FF0000"/>
                </a:solidFill>
                <a:cs typeface="B Koodak" panose="00000700000000000000" pitchFamily="2" charset="-78"/>
              </a:rPr>
              <a:t>اعضای شورای عالی آموزش وپرورش:</a:t>
            </a:r>
            <a:endParaRPr lang="en-US" sz="3200" dirty="0">
              <a:solidFill>
                <a:srgbClr val="FF0000"/>
              </a:solidFill>
              <a:cs typeface="B Koodak" panose="00000700000000000000" pitchFamily="2" charset="-78"/>
            </a:endParaRPr>
          </a:p>
        </p:txBody>
      </p:sp>
      <p:sp>
        <p:nvSpPr>
          <p:cNvPr id="3" name="Text Placeholder 2"/>
          <p:cNvSpPr>
            <a:spLocks noGrp="1"/>
          </p:cNvSpPr>
          <p:nvPr>
            <p:ph type="body" idx="1"/>
          </p:nvPr>
        </p:nvSpPr>
        <p:spPr>
          <a:xfrm>
            <a:off x="154546" y="927276"/>
            <a:ext cx="12037453" cy="5904965"/>
          </a:xfrm>
        </p:spPr>
        <p:txBody>
          <a:bodyPr>
            <a:noAutofit/>
          </a:bodyPr>
          <a:lstStyle/>
          <a:p>
            <a:pPr algn="r"/>
            <a:r>
              <a:rPr lang="fa-IR" sz="2400" dirty="0">
                <a:solidFill>
                  <a:schemeClr val="tx1"/>
                </a:solidFill>
                <a:cs typeface="B Koodak" panose="00000700000000000000" pitchFamily="2" charset="-78"/>
              </a:rPr>
              <a:t>شورا </a:t>
            </a:r>
            <a:r>
              <a:rPr lang="fa-IR" sz="2400" b="1" dirty="0">
                <a:solidFill>
                  <a:srgbClr val="FF0000"/>
                </a:solidFill>
                <a:cs typeface="B Koodak" panose="00000700000000000000" pitchFamily="2" charset="-78"/>
              </a:rPr>
              <a:t>هفده</a:t>
            </a:r>
            <a:r>
              <a:rPr lang="fa-IR" sz="2400" dirty="0">
                <a:solidFill>
                  <a:schemeClr val="tx1"/>
                </a:solidFill>
                <a:cs typeface="B Koodak" panose="00000700000000000000" pitchFamily="2" charset="-78"/>
              </a:rPr>
              <a:t> عضو رسمى و پيوسته دارد که براى مدت چهار سال تعيين و به پيشنهاد وزير آموزش و پرورش از طرف رئيس‌جمهور منصوب مى‌شوند. هم‌چنين اين شورا داراى اعضاء افتخارى يا وابسته است که براى دو سال انتخاب مى‌شوند، اين اعضاء عبارتند از</a:t>
            </a:r>
            <a:r>
              <a:rPr lang="fa-IR" sz="2400" dirty="0" smtClean="0">
                <a:solidFill>
                  <a:schemeClr val="tx1"/>
                </a:solidFill>
                <a:cs typeface="B Koodak" panose="00000700000000000000" pitchFamily="2" charset="-78"/>
              </a:rPr>
              <a:t>:</a:t>
            </a:r>
          </a:p>
          <a:p>
            <a:pPr algn="r"/>
            <a:r>
              <a:rPr lang="fa-IR" sz="2400" dirty="0" smtClean="0">
                <a:solidFill>
                  <a:schemeClr val="tx1"/>
                </a:solidFill>
                <a:cs typeface="B Koodak" panose="00000700000000000000" pitchFamily="2" charset="-78"/>
              </a:rPr>
              <a:t>۱</a:t>
            </a:r>
            <a:r>
              <a:rPr lang="fa-IR" sz="2400" dirty="0">
                <a:solidFill>
                  <a:schemeClr val="tx1"/>
                </a:solidFill>
                <a:cs typeface="B Koodak" panose="00000700000000000000" pitchFamily="2" charset="-78"/>
              </a:rPr>
              <a:t>. وزير آموزش و </a:t>
            </a:r>
            <a:r>
              <a:rPr lang="fa-IR" sz="2400" dirty="0" smtClean="0">
                <a:solidFill>
                  <a:schemeClr val="tx1"/>
                </a:solidFill>
                <a:cs typeface="B Koodak" panose="00000700000000000000" pitchFamily="2" charset="-78"/>
              </a:rPr>
              <a:t>پرورش</a:t>
            </a:r>
            <a:r>
              <a:rPr lang="fa-IR" sz="2400" dirty="0">
                <a:solidFill>
                  <a:schemeClr val="tx1"/>
                </a:solidFill>
                <a:cs typeface="B Koodak" panose="00000700000000000000" pitchFamily="2" charset="-78"/>
              </a:rPr>
              <a:t/>
            </a:r>
            <a:br>
              <a:rPr lang="fa-IR" sz="2400" dirty="0">
                <a:solidFill>
                  <a:schemeClr val="tx1"/>
                </a:solidFill>
                <a:cs typeface="B Koodak" panose="00000700000000000000" pitchFamily="2" charset="-78"/>
              </a:rPr>
            </a:br>
            <a:r>
              <a:rPr lang="fa-IR" sz="2400" dirty="0">
                <a:solidFill>
                  <a:schemeClr val="tx1"/>
                </a:solidFill>
                <a:cs typeface="B Koodak" panose="00000700000000000000" pitchFamily="2" charset="-78"/>
              </a:rPr>
              <a:t>۲. وزير فرهنگ و آموزش </a:t>
            </a:r>
            <a:r>
              <a:rPr lang="fa-IR" sz="2400" dirty="0" smtClean="0">
                <a:solidFill>
                  <a:schemeClr val="tx1"/>
                </a:solidFill>
                <a:cs typeface="B Koodak" panose="00000700000000000000" pitchFamily="2" charset="-78"/>
              </a:rPr>
              <a:t>عالى</a:t>
            </a:r>
            <a:r>
              <a:rPr lang="fa-IR" sz="2400" dirty="0">
                <a:solidFill>
                  <a:schemeClr val="tx1"/>
                </a:solidFill>
                <a:cs typeface="B Koodak" panose="00000700000000000000" pitchFamily="2" charset="-78"/>
              </a:rPr>
              <a:t/>
            </a:r>
            <a:br>
              <a:rPr lang="fa-IR" sz="2400" dirty="0">
                <a:solidFill>
                  <a:schemeClr val="tx1"/>
                </a:solidFill>
                <a:cs typeface="B Koodak" panose="00000700000000000000" pitchFamily="2" charset="-78"/>
              </a:rPr>
            </a:br>
            <a:r>
              <a:rPr lang="fa-IR" sz="2400" dirty="0">
                <a:solidFill>
                  <a:schemeClr val="tx1"/>
                </a:solidFill>
                <a:cs typeface="B Koodak" panose="00000700000000000000" pitchFamily="2" charset="-78"/>
              </a:rPr>
              <a:t>۳. وزير بهداشت و درمان و آموزش </a:t>
            </a:r>
            <a:r>
              <a:rPr lang="fa-IR" sz="2400" dirty="0" smtClean="0">
                <a:solidFill>
                  <a:schemeClr val="tx1"/>
                </a:solidFill>
                <a:cs typeface="B Koodak" panose="00000700000000000000" pitchFamily="2" charset="-78"/>
              </a:rPr>
              <a:t>پزشکى</a:t>
            </a:r>
            <a:r>
              <a:rPr lang="fa-IR" sz="2400" dirty="0">
                <a:solidFill>
                  <a:schemeClr val="tx1"/>
                </a:solidFill>
                <a:cs typeface="B Koodak" panose="00000700000000000000" pitchFamily="2" charset="-78"/>
              </a:rPr>
              <a:t/>
            </a:r>
            <a:br>
              <a:rPr lang="fa-IR" sz="2400" dirty="0">
                <a:solidFill>
                  <a:schemeClr val="tx1"/>
                </a:solidFill>
                <a:cs typeface="B Koodak" panose="00000700000000000000" pitchFamily="2" charset="-78"/>
              </a:rPr>
            </a:br>
            <a:r>
              <a:rPr lang="fa-IR" sz="2400" dirty="0">
                <a:solidFill>
                  <a:schemeClr val="tx1"/>
                </a:solidFill>
                <a:cs typeface="B Koodak" panose="00000700000000000000" pitchFamily="2" charset="-78"/>
              </a:rPr>
              <a:t>۴. وزير </a:t>
            </a:r>
            <a:r>
              <a:rPr lang="fa-IR" sz="2400" dirty="0" smtClean="0">
                <a:solidFill>
                  <a:schemeClr val="tx1"/>
                </a:solidFill>
                <a:cs typeface="B Koodak" panose="00000700000000000000" pitchFamily="2" charset="-78"/>
              </a:rPr>
              <a:t>جهادسازندگى</a:t>
            </a:r>
            <a:r>
              <a:rPr lang="fa-IR" sz="2400" dirty="0">
                <a:solidFill>
                  <a:schemeClr val="tx1"/>
                </a:solidFill>
                <a:cs typeface="B Koodak" panose="00000700000000000000" pitchFamily="2" charset="-78"/>
              </a:rPr>
              <a:t/>
            </a:r>
            <a:br>
              <a:rPr lang="fa-IR" sz="2400" dirty="0">
                <a:solidFill>
                  <a:schemeClr val="tx1"/>
                </a:solidFill>
                <a:cs typeface="B Koodak" panose="00000700000000000000" pitchFamily="2" charset="-78"/>
              </a:rPr>
            </a:br>
            <a:r>
              <a:rPr lang="fa-IR" sz="2400" dirty="0">
                <a:solidFill>
                  <a:schemeClr val="tx1"/>
                </a:solidFill>
                <a:cs typeface="B Koodak" panose="00000700000000000000" pitchFamily="2" charset="-78"/>
              </a:rPr>
              <a:t>۵. يک نفر مجتهد آشنا به مسائل تعليم و تربيت به معرفى فقهاى شوراى </a:t>
            </a:r>
            <a:r>
              <a:rPr lang="fa-IR" sz="2400" dirty="0" smtClean="0">
                <a:solidFill>
                  <a:schemeClr val="tx1"/>
                </a:solidFill>
                <a:cs typeface="B Koodak" panose="00000700000000000000" pitchFamily="2" charset="-78"/>
              </a:rPr>
              <a:t>نگهبان</a:t>
            </a:r>
            <a:r>
              <a:rPr lang="fa-IR" sz="2400" dirty="0">
                <a:solidFill>
                  <a:schemeClr val="tx1"/>
                </a:solidFill>
                <a:cs typeface="B Koodak" panose="00000700000000000000" pitchFamily="2" charset="-78"/>
              </a:rPr>
              <a:t/>
            </a:r>
            <a:br>
              <a:rPr lang="fa-IR" sz="2400" dirty="0">
                <a:solidFill>
                  <a:schemeClr val="tx1"/>
                </a:solidFill>
                <a:cs typeface="B Koodak" panose="00000700000000000000" pitchFamily="2" charset="-78"/>
              </a:rPr>
            </a:br>
            <a:r>
              <a:rPr lang="fa-IR" sz="2400" dirty="0">
                <a:solidFill>
                  <a:schemeClr val="tx1"/>
                </a:solidFill>
                <a:cs typeface="B Koodak" panose="00000700000000000000" pitchFamily="2" charset="-78"/>
              </a:rPr>
              <a:t>۶. سه نفر مطلع و صاحبنظر از معلمان يا رؤساى مدارس هريک از مراحل مختلف تحصيلى به انتخاب شوراى معاونان وزارت آموزش و </a:t>
            </a:r>
            <a:r>
              <a:rPr lang="fa-IR" sz="2400" dirty="0" smtClean="0">
                <a:solidFill>
                  <a:schemeClr val="tx1"/>
                </a:solidFill>
                <a:cs typeface="B Koodak" panose="00000700000000000000" pitchFamily="2" charset="-78"/>
              </a:rPr>
              <a:t>پرورش</a:t>
            </a:r>
            <a:r>
              <a:rPr lang="fa-IR" sz="2400" dirty="0">
                <a:solidFill>
                  <a:schemeClr val="tx1"/>
                </a:solidFill>
                <a:cs typeface="B Koodak" panose="00000700000000000000" pitchFamily="2" charset="-78"/>
              </a:rPr>
              <a:t/>
            </a:r>
            <a:br>
              <a:rPr lang="fa-IR" sz="2400" dirty="0">
                <a:solidFill>
                  <a:schemeClr val="tx1"/>
                </a:solidFill>
                <a:cs typeface="B Koodak" panose="00000700000000000000" pitchFamily="2" charset="-78"/>
              </a:rPr>
            </a:br>
            <a:r>
              <a:rPr lang="fa-IR" sz="2400" dirty="0">
                <a:solidFill>
                  <a:schemeClr val="tx1"/>
                </a:solidFill>
                <a:cs typeface="B Koodak" panose="00000700000000000000" pitchFamily="2" charset="-78"/>
              </a:rPr>
              <a:t>۷. يک نفر صاحبنظر در صنايع و معادن به انتخاب شوراى عالى </a:t>
            </a:r>
            <a:r>
              <a:rPr lang="fa-IR" sz="2400" dirty="0" smtClean="0">
                <a:solidFill>
                  <a:schemeClr val="tx1"/>
                </a:solidFill>
                <a:cs typeface="B Koodak" panose="00000700000000000000" pitchFamily="2" charset="-78"/>
              </a:rPr>
              <a:t>صنايع</a:t>
            </a:r>
            <a:r>
              <a:rPr lang="fa-IR" sz="2400" dirty="0">
                <a:solidFill>
                  <a:schemeClr val="tx1"/>
                </a:solidFill>
                <a:cs typeface="B Koodak" panose="00000700000000000000" pitchFamily="2" charset="-78"/>
              </a:rPr>
              <a:t/>
            </a:r>
            <a:br>
              <a:rPr lang="fa-IR" sz="2400" dirty="0">
                <a:solidFill>
                  <a:schemeClr val="tx1"/>
                </a:solidFill>
                <a:cs typeface="B Koodak" panose="00000700000000000000" pitchFamily="2" charset="-78"/>
              </a:rPr>
            </a:br>
            <a:r>
              <a:rPr lang="fa-IR" sz="2400" dirty="0">
                <a:solidFill>
                  <a:schemeClr val="tx1"/>
                </a:solidFill>
                <a:cs typeface="B Koodak" panose="00000700000000000000" pitchFamily="2" charset="-78"/>
              </a:rPr>
              <a:t>۸.</a:t>
            </a:r>
            <a:r>
              <a:rPr lang="fa-IR" sz="2400" dirty="0">
                <a:solidFill>
                  <a:srgbClr val="FF0000"/>
                </a:solidFill>
                <a:cs typeface="B Koodak" panose="00000700000000000000" pitchFamily="2" charset="-78"/>
              </a:rPr>
              <a:t> </a:t>
            </a:r>
            <a:r>
              <a:rPr lang="fa-IR" sz="2400" dirty="0">
                <a:solidFill>
                  <a:schemeClr val="tx1"/>
                </a:solidFill>
                <a:cs typeface="B Koodak" panose="00000700000000000000" pitchFamily="2" charset="-78"/>
              </a:rPr>
              <a:t>يک نفر صاحبنظر در امور کشاورزى به انتخاب شوراى عالى </a:t>
            </a:r>
            <a:r>
              <a:rPr lang="fa-IR" sz="2400" dirty="0" smtClean="0">
                <a:solidFill>
                  <a:schemeClr val="tx1"/>
                </a:solidFill>
                <a:cs typeface="B Koodak" panose="00000700000000000000" pitchFamily="2" charset="-78"/>
              </a:rPr>
              <a:t>کشاورزى</a:t>
            </a:r>
            <a:r>
              <a:rPr lang="fa-IR" sz="2400" dirty="0">
                <a:solidFill>
                  <a:schemeClr val="tx1"/>
                </a:solidFill>
                <a:cs typeface="B Koodak" panose="00000700000000000000" pitchFamily="2" charset="-78"/>
              </a:rPr>
              <a:t/>
            </a:r>
            <a:br>
              <a:rPr lang="fa-IR" sz="2400" dirty="0">
                <a:solidFill>
                  <a:schemeClr val="tx1"/>
                </a:solidFill>
                <a:cs typeface="B Koodak" panose="00000700000000000000" pitchFamily="2" charset="-78"/>
              </a:rPr>
            </a:br>
            <a:r>
              <a:rPr lang="fa-IR" sz="2400" dirty="0">
                <a:solidFill>
                  <a:schemeClr val="tx1"/>
                </a:solidFill>
                <a:cs typeface="B Koodak" panose="00000700000000000000" pitchFamily="2" charset="-78"/>
              </a:rPr>
              <a:t>۹. مديرکل دفتر تحقيقات و برنامه‌ريزى درسى وزارت آموزش و </a:t>
            </a:r>
            <a:r>
              <a:rPr lang="fa-IR" sz="2400" dirty="0" smtClean="0">
                <a:solidFill>
                  <a:schemeClr val="tx1"/>
                </a:solidFill>
                <a:cs typeface="B Koodak" panose="00000700000000000000" pitchFamily="2" charset="-78"/>
              </a:rPr>
              <a:t>پرورش</a:t>
            </a:r>
            <a:r>
              <a:rPr lang="fa-IR" sz="2400" dirty="0">
                <a:solidFill>
                  <a:schemeClr val="tx1"/>
                </a:solidFill>
                <a:cs typeface="B Koodak" panose="00000700000000000000" pitchFamily="2" charset="-78"/>
              </a:rPr>
              <a:t/>
            </a:r>
            <a:br>
              <a:rPr lang="fa-IR" sz="2400" dirty="0">
                <a:solidFill>
                  <a:schemeClr val="tx1"/>
                </a:solidFill>
                <a:cs typeface="B Koodak" panose="00000700000000000000" pitchFamily="2" charset="-78"/>
              </a:rPr>
            </a:br>
            <a:r>
              <a:rPr lang="fa-IR" sz="2400" dirty="0">
                <a:solidFill>
                  <a:schemeClr val="tx1"/>
                </a:solidFill>
                <a:cs typeface="B Koodak" panose="00000700000000000000" pitchFamily="2" charset="-78"/>
              </a:rPr>
              <a:t>۱۰. سه نفر صاحبنظر در مسائل آموزش و پرورش کشور، به انتخاب وزير آموزش و </a:t>
            </a:r>
            <a:r>
              <a:rPr lang="fa-IR" sz="2400" dirty="0" smtClean="0">
                <a:solidFill>
                  <a:schemeClr val="tx1"/>
                </a:solidFill>
                <a:cs typeface="B Koodak" panose="00000700000000000000" pitchFamily="2" charset="-78"/>
              </a:rPr>
              <a:t>پرورش</a:t>
            </a:r>
            <a:r>
              <a:rPr lang="fa-IR" sz="2400" dirty="0">
                <a:solidFill>
                  <a:schemeClr val="tx1"/>
                </a:solidFill>
                <a:cs typeface="B Koodak" panose="00000700000000000000" pitchFamily="2" charset="-78"/>
              </a:rPr>
              <a:t/>
            </a:r>
            <a:br>
              <a:rPr lang="fa-IR" sz="2400" dirty="0">
                <a:solidFill>
                  <a:schemeClr val="tx1"/>
                </a:solidFill>
                <a:cs typeface="B Koodak" panose="00000700000000000000" pitchFamily="2" charset="-78"/>
              </a:rPr>
            </a:br>
            <a:r>
              <a:rPr lang="fa-IR" sz="2400" dirty="0">
                <a:solidFill>
                  <a:schemeClr val="tx1"/>
                </a:solidFill>
                <a:cs typeface="B Koodak" panose="00000700000000000000" pitchFamily="2" charset="-78"/>
              </a:rPr>
              <a:t>۱۱. سه نفر از اساتيد دانشگاه در رشته‌هاى علوم انساني، علوم فنى و حرفه‌اى به پيشنهاد وزير فرهنگ و آموزش عالى.</a:t>
            </a:r>
          </a:p>
          <a:p>
            <a:pPr algn="r"/>
            <a:endParaRPr lang="en-US" sz="1800" dirty="0">
              <a:solidFill>
                <a:schemeClr val="tx1"/>
              </a:solidFill>
            </a:endParaRPr>
          </a:p>
        </p:txBody>
      </p:sp>
    </p:spTree>
    <p:extLst>
      <p:ext uri="{BB962C8B-B14F-4D97-AF65-F5344CB8AC3E}">
        <p14:creationId xmlns:p14="http://schemas.microsoft.com/office/powerpoint/2010/main" val="1755847675"/>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347731"/>
            <a:ext cx="10364451" cy="927277"/>
          </a:xfrm>
        </p:spPr>
        <p:txBody>
          <a:bodyPr>
            <a:normAutofit/>
          </a:bodyPr>
          <a:lstStyle/>
          <a:p>
            <a:r>
              <a:rPr lang="fa-IR" sz="5400" b="1" dirty="0" smtClean="0">
                <a:solidFill>
                  <a:srgbClr val="FF0000"/>
                </a:solidFill>
                <a:cs typeface="B Koodak" panose="00000700000000000000" pitchFamily="2" charset="-78"/>
              </a:rPr>
              <a:t>معاونت های زیرنظروزیر</a:t>
            </a:r>
            <a:endParaRPr lang="en-US" sz="5400" b="1" dirty="0">
              <a:solidFill>
                <a:srgbClr val="FF0000"/>
              </a:solidFill>
              <a:cs typeface="B Koodak" panose="00000700000000000000" pitchFamily="2" charset="-78"/>
            </a:endParaRPr>
          </a:p>
        </p:txBody>
      </p:sp>
      <p:sp>
        <p:nvSpPr>
          <p:cNvPr id="3" name="Content Placeholder 2"/>
          <p:cNvSpPr>
            <a:spLocks noGrp="1"/>
          </p:cNvSpPr>
          <p:nvPr>
            <p:ph sz="quarter" idx="13"/>
          </p:nvPr>
        </p:nvSpPr>
        <p:spPr>
          <a:xfrm>
            <a:off x="420130" y="1275008"/>
            <a:ext cx="11491784" cy="5582992"/>
          </a:xfrm>
        </p:spPr>
        <p:txBody>
          <a:bodyPr>
            <a:noAutofit/>
          </a:bodyPr>
          <a:lstStyle/>
          <a:p>
            <a:pPr algn="just" rtl="1"/>
            <a:r>
              <a:rPr lang="fa-IR" sz="4000" dirty="0">
                <a:cs typeface="B Koodak" panose="00000700000000000000" pitchFamily="2" charset="-78"/>
              </a:rPr>
              <a:t>معاونت برنامه‌ریزی و نیروی انسانی</a:t>
            </a:r>
          </a:p>
          <a:p>
            <a:pPr algn="just" rtl="1"/>
            <a:r>
              <a:rPr lang="fa-IR" sz="4000" dirty="0">
                <a:cs typeface="B Koodak" panose="00000700000000000000" pitchFamily="2" charset="-78"/>
              </a:rPr>
              <a:t>معاونت اداری و مالی</a:t>
            </a:r>
          </a:p>
          <a:p>
            <a:pPr algn="just" rtl="1"/>
            <a:r>
              <a:rPr lang="fa-IR" sz="4000" dirty="0">
                <a:cs typeface="B Koodak" panose="00000700000000000000" pitchFamily="2" charset="-78"/>
              </a:rPr>
              <a:t>معاونت حقوقی و مجلس و امور املاک</a:t>
            </a:r>
          </a:p>
          <a:p>
            <a:pPr algn="just" rtl="1"/>
            <a:r>
              <a:rPr lang="fa-IR" sz="4000" dirty="0">
                <a:cs typeface="B Koodak" panose="00000700000000000000" pitchFamily="2" charset="-78"/>
              </a:rPr>
              <a:t>معاونت آموزشی</a:t>
            </a:r>
          </a:p>
          <a:p>
            <a:pPr algn="just" rtl="1"/>
            <a:r>
              <a:rPr lang="fa-IR" sz="4000" dirty="0">
                <a:cs typeface="B Koodak" panose="00000700000000000000" pitchFamily="2" charset="-78"/>
              </a:rPr>
              <a:t>معاونت پرورشی و تربیت‌بدنی </a:t>
            </a:r>
            <a:endParaRPr lang="en-US" sz="4000" dirty="0">
              <a:cs typeface="B Koodak" panose="00000700000000000000" pitchFamily="2" charset="-78"/>
            </a:endParaRPr>
          </a:p>
        </p:txBody>
      </p:sp>
    </p:spTree>
    <p:extLst>
      <p:ext uri="{BB962C8B-B14F-4D97-AF65-F5344CB8AC3E}">
        <p14:creationId xmlns:p14="http://schemas.microsoft.com/office/powerpoint/2010/main" val="21037445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03031"/>
            <a:ext cx="10364451" cy="991673"/>
          </a:xfrm>
        </p:spPr>
        <p:txBody>
          <a:bodyPr>
            <a:normAutofit fontScale="90000"/>
          </a:bodyPr>
          <a:lstStyle/>
          <a:p>
            <a:r>
              <a:rPr lang="fa-IR" sz="4000" b="1" dirty="0">
                <a:cs typeface="B Koodak" panose="00000700000000000000" pitchFamily="2" charset="-78"/>
              </a:rPr>
              <a:t>معاونت برنامه‌ريزى و نيروى انسانى </a:t>
            </a:r>
            <a:r>
              <a:rPr lang="fa-IR" b="1" dirty="0"/>
              <a:t/>
            </a:r>
            <a:br>
              <a:rPr lang="fa-IR" b="1" dirty="0"/>
            </a:br>
            <a:endParaRPr lang="en-US" dirty="0"/>
          </a:p>
        </p:txBody>
      </p:sp>
      <p:sp>
        <p:nvSpPr>
          <p:cNvPr id="3" name="Content Placeholder 2"/>
          <p:cNvSpPr>
            <a:spLocks noGrp="1"/>
          </p:cNvSpPr>
          <p:nvPr>
            <p:ph sz="quarter" idx="13"/>
          </p:nvPr>
        </p:nvSpPr>
        <p:spPr>
          <a:xfrm>
            <a:off x="0" y="785611"/>
            <a:ext cx="12192000" cy="6072389"/>
          </a:xfrm>
        </p:spPr>
        <p:txBody>
          <a:bodyPr>
            <a:noAutofit/>
          </a:bodyPr>
          <a:lstStyle/>
          <a:p>
            <a:pPr algn="just" rtl="1"/>
            <a:r>
              <a:rPr lang="fa-IR" b="1" dirty="0">
                <a:solidFill>
                  <a:srgbClr val="FF0000"/>
                </a:solidFill>
                <a:cs typeface="B Koodak" panose="00000700000000000000" pitchFamily="2" charset="-78"/>
              </a:rPr>
              <a:t>اين معاونت وظايف متعددى دارد از جمله</a:t>
            </a:r>
            <a:r>
              <a:rPr lang="fa-IR" b="1" dirty="0" smtClean="0">
                <a:solidFill>
                  <a:srgbClr val="FF0000"/>
                </a:solidFill>
                <a:cs typeface="B Koodak" panose="00000700000000000000" pitchFamily="2" charset="-78"/>
              </a:rPr>
              <a:t>:</a:t>
            </a:r>
            <a:endParaRPr lang="fa-IR" b="1" dirty="0">
              <a:solidFill>
                <a:srgbClr val="FF0000"/>
              </a:solidFill>
              <a:cs typeface="B Koodak" panose="00000700000000000000" pitchFamily="2" charset="-78"/>
            </a:endParaRPr>
          </a:p>
          <a:p>
            <a:pPr algn="just" rtl="1"/>
            <a:r>
              <a:rPr lang="fa-IR" b="1" dirty="0">
                <a:cs typeface="B Koodak" panose="00000700000000000000" pitchFamily="2" charset="-78"/>
              </a:rPr>
              <a:t>- پيش‌بينى جمعيت لازم‌التعليم در گروه‌هاى سنى و دوره‌هاى تحصيلى و ايجاد هماهنگى در برنامه‌هاى واحدهاى مختلف</a:t>
            </a:r>
            <a:r>
              <a:rPr lang="fa-IR" b="1" dirty="0" smtClean="0">
                <a:cs typeface="B Koodak" panose="00000700000000000000" pitchFamily="2" charset="-78"/>
              </a:rPr>
              <a:t>.</a:t>
            </a:r>
            <a:endParaRPr lang="fa-IR" b="1" dirty="0">
              <a:cs typeface="B Koodak" panose="00000700000000000000" pitchFamily="2" charset="-78"/>
            </a:endParaRPr>
          </a:p>
          <a:p>
            <a:pPr algn="just" rtl="1"/>
            <a:r>
              <a:rPr lang="fa-IR" b="1" dirty="0">
                <a:cs typeface="B Koodak" panose="00000700000000000000" pitchFamily="2" charset="-78"/>
              </a:rPr>
              <a:t>- تعيين اولويت برنامه‌هاى آموزشى وزارت آموزش و پرورش در زمينه نيروى انسانى و ديگر نيازمندى‌هاى عوامل آموزشى با امکانات وزارت آموزش و پرورش و خط‌مشى کلى مملکتى</a:t>
            </a:r>
            <a:r>
              <a:rPr lang="fa-IR" b="1" dirty="0" smtClean="0">
                <a:cs typeface="B Koodak" panose="00000700000000000000" pitchFamily="2" charset="-78"/>
              </a:rPr>
              <a:t>.</a:t>
            </a:r>
            <a:endParaRPr lang="fa-IR" b="1" dirty="0">
              <a:cs typeface="B Koodak" panose="00000700000000000000" pitchFamily="2" charset="-78"/>
            </a:endParaRPr>
          </a:p>
          <a:p>
            <a:pPr algn="just" rtl="1"/>
            <a:r>
              <a:rPr lang="fa-IR" b="1" dirty="0">
                <a:cs typeface="B Koodak" panose="00000700000000000000" pitchFamily="2" charset="-78"/>
              </a:rPr>
              <a:t>- نظارت بر برنامه‌ريزى توسعه مراکز تربيت‌معلم و امور مربوط به بزرگداشت معلم</a:t>
            </a:r>
            <a:r>
              <a:rPr lang="fa-IR" b="1" dirty="0" smtClean="0">
                <a:cs typeface="B Koodak" panose="00000700000000000000" pitchFamily="2" charset="-78"/>
              </a:rPr>
              <a:t>.</a:t>
            </a:r>
            <a:endParaRPr lang="fa-IR" b="1" dirty="0">
              <a:cs typeface="B Koodak" panose="00000700000000000000" pitchFamily="2" charset="-78"/>
            </a:endParaRPr>
          </a:p>
          <a:p>
            <a:pPr algn="just" rtl="1"/>
            <a:r>
              <a:rPr lang="fa-IR" b="1" dirty="0">
                <a:cs typeface="B Koodak" panose="00000700000000000000" pitchFamily="2" charset="-78"/>
              </a:rPr>
              <a:t>- نظارت بر برنامه‌ريزى و اجراء برنامه‌هاى کارآموزي، سمينارها، اردوها و ديگر جلساتى که براى پيشبرد امور مربوط به واحدهاى تابع تشکيل مى‌شود</a:t>
            </a:r>
            <a:r>
              <a:rPr lang="fa-IR" b="1" dirty="0" smtClean="0">
                <a:cs typeface="B Koodak" panose="00000700000000000000" pitchFamily="2" charset="-78"/>
              </a:rPr>
              <a:t>.</a:t>
            </a:r>
            <a:endParaRPr lang="fa-IR" b="1" dirty="0">
              <a:cs typeface="B Koodak" panose="00000700000000000000" pitchFamily="2" charset="-78"/>
            </a:endParaRPr>
          </a:p>
          <a:p>
            <a:pPr algn="just" rtl="1"/>
            <a:r>
              <a:rPr lang="fa-IR" b="1" dirty="0">
                <a:cs typeface="B Koodak" panose="00000700000000000000" pitchFamily="2" charset="-78"/>
              </a:rPr>
              <a:t>- همکارى با دانشگاه‌ها و مؤسسات آموزش عالى براى تأمين نيروى انسانى مورد نياز وزارت آموزش و پرورش</a:t>
            </a:r>
            <a:r>
              <a:rPr lang="fa-IR" b="1" dirty="0" smtClean="0">
                <a:cs typeface="B Koodak" panose="00000700000000000000" pitchFamily="2" charset="-78"/>
              </a:rPr>
              <a:t>.</a:t>
            </a:r>
            <a:endParaRPr lang="fa-IR" b="1" dirty="0">
              <a:cs typeface="B Koodak" panose="00000700000000000000" pitchFamily="2" charset="-78"/>
            </a:endParaRPr>
          </a:p>
          <a:p>
            <a:pPr algn="just" rtl="1"/>
            <a:r>
              <a:rPr lang="fa-IR" b="1" dirty="0">
                <a:solidFill>
                  <a:srgbClr val="FF0000"/>
                </a:solidFill>
                <a:cs typeface="B Koodak" panose="00000700000000000000" pitchFamily="2" charset="-78"/>
              </a:rPr>
              <a:t>واحدهاى زير نظر اين معاونت عبارتند از</a:t>
            </a:r>
            <a:r>
              <a:rPr lang="fa-IR" b="1" dirty="0" smtClean="0">
                <a:solidFill>
                  <a:srgbClr val="FF0000"/>
                </a:solidFill>
                <a:cs typeface="B Koodak" panose="00000700000000000000" pitchFamily="2" charset="-78"/>
              </a:rPr>
              <a:t>:</a:t>
            </a:r>
            <a:endParaRPr lang="fa-IR" b="1" dirty="0">
              <a:solidFill>
                <a:srgbClr val="FF0000"/>
              </a:solidFill>
              <a:cs typeface="B Koodak" panose="00000700000000000000" pitchFamily="2" charset="-78"/>
            </a:endParaRPr>
          </a:p>
          <a:p>
            <a:pPr algn="just" rtl="1"/>
            <a:r>
              <a:rPr lang="fa-IR" b="1" dirty="0">
                <a:cs typeface="B Koodak" panose="00000700000000000000" pitchFamily="2" charset="-78"/>
              </a:rPr>
              <a:t>- دفتر هماهنگى و تلفيق طرح‌ها و </a:t>
            </a:r>
            <a:r>
              <a:rPr lang="fa-IR" b="1" dirty="0" smtClean="0">
                <a:cs typeface="B Koodak" panose="00000700000000000000" pitchFamily="2" charset="-78"/>
              </a:rPr>
              <a:t>برنامه‌ها</a:t>
            </a:r>
            <a:endParaRPr lang="fa-IR" b="1" dirty="0">
              <a:cs typeface="B Koodak" panose="00000700000000000000" pitchFamily="2" charset="-78"/>
            </a:endParaRPr>
          </a:p>
          <a:p>
            <a:pPr algn="just" rtl="1"/>
            <a:r>
              <a:rPr lang="fa-IR" b="1" dirty="0">
                <a:cs typeface="B Koodak" panose="00000700000000000000" pitchFamily="2" charset="-78"/>
              </a:rPr>
              <a:t>- دفتر خدمات </a:t>
            </a:r>
            <a:r>
              <a:rPr lang="fa-IR" b="1" dirty="0" smtClean="0">
                <a:cs typeface="B Koodak" panose="00000700000000000000" pitchFamily="2" charset="-78"/>
              </a:rPr>
              <a:t>ماشينى</a:t>
            </a:r>
            <a:endParaRPr lang="fa-IR" b="1" dirty="0">
              <a:cs typeface="B Koodak" panose="00000700000000000000" pitchFamily="2" charset="-78"/>
            </a:endParaRPr>
          </a:p>
          <a:p>
            <a:pPr algn="just" rtl="1"/>
            <a:r>
              <a:rPr lang="fa-IR" b="1" dirty="0">
                <a:cs typeface="B Koodak" panose="00000700000000000000" pitchFamily="2" charset="-78"/>
              </a:rPr>
              <a:t>- اداره کل تربيت‌معلم و آموزش نيروى </a:t>
            </a:r>
            <a:r>
              <a:rPr lang="fa-IR" b="1" dirty="0" smtClean="0">
                <a:cs typeface="B Koodak" panose="00000700000000000000" pitchFamily="2" charset="-78"/>
              </a:rPr>
              <a:t>انسانى</a:t>
            </a:r>
            <a:endParaRPr lang="fa-IR" b="1" dirty="0">
              <a:cs typeface="B Koodak" panose="00000700000000000000" pitchFamily="2" charset="-78"/>
            </a:endParaRPr>
          </a:p>
          <a:p>
            <a:pPr algn="just" rtl="1"/>
            <a:r>
              <a:rPr lang="fa-IR" b="1" dirty="0">
                <a:cs typeface="B Koodak" panose="00000700000000000000" pitchFamily="2" charset="-78"/>
              </a:rPr>
              <a:t>- دبيرخانه هيئت مرکزى گزينش</a:t>
            </a:r>
            <a:endParaRPr lang="en-US" b="1" dirty="0">
              <a:cs typeface="B Koodak" panose="00000700000000000000" pitchFamily="2" charset="-78"/>
            </a:endParaRPr>
          </a:p>
        </p:txBody>
      </p:sp>
    </p:spTree>
    <p:extLst>
      <p:ext uri="{BB962C8B-B14F-4D97-AF65-F5344CB8AC3E}">
        <p14:creationId xmlns:p14="http://schemas.microsoft.com/office/powerpoint/2010/main" val="2698485530"/>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412455"/>
            <a:ext cx="10364451" cy="527703"/>
          </a:xfrm>
        </p:spPr>
        <p:txBody>
          <a:bodyPr>
            <a:normAutofit fontScale="90000"/>
          </a:bodyPr>
          <a:lstStyle/>
          <a:p>
            <a:r>
              <a:rPr lang="fa-IR" sz="4900" b="1" dirty="0">
                <a:solidFill>
                  <a:srgbClr val="FF0000"/>
                </a:solidFill>
                <a:cs typeface="B Koodak" panose="00000700000000000000" pitchFamily="2" charset="-78"/>
              </a:rPr>
              <a:t>معاونت ادارى و مالى </a:t>
            </a:r>
            <a:r>
              <a:rPr lang="fa-IR" b="1" dirty="0"/>
              <a:t/>
            </a:r>
            <a:br>
              <a:rPr lang="fa-IR" b="1" dirty="0"/>
            </a:br>
            <a:endParaRPr lang="en-US" dirty="0"/>
          </a:p>
        </p:txBody>
      </p:sp>
      <p:sp>
        <p:nvSpPr>
          <p:cNvPr id="3" name="Content Placeholder 2"/>
          <p:cNvSpPr>
            <a:spLocks noGrp="1"/>
          </p:cNvSpPr>
          <p:nvPr>
            <p:ph sz="quarter" idx="13"/>
          </p:nvPr>
        </p:nvSpPr>
        <p:spPr>
          <a:xfrm>
            <a:off x="0" y="798491"/>
            <a:ext cx="12192000" cy="6188299"/>
          </a:xfrm>
        </p:spPr>
        <p:txBody>
          <a:bodyPr>
            <a:noAutofit/>
          </a:bodyPr>
          <a:lstStyle/>
          <a:p>
            <a:pPr algn="just" rtl="1"/>
            <a:r>
              <a:rPr lang="fa-IR" sz="2200" dirty="0" smtClean="0">
                <a:solidFill>
                  <a:srgbClr val="0000CC"/>
                </a:solidFill>
                <a:cs typeface="B Koodak" panose="00000700000000000000" pitchFamily="2" charset="-78"/>
              </a:rPr>
              <a:t>اهم </a:t>
            </a:r>
            <a:r>
              <a:rPr lang="fa-IR" sz="2200" dirty="0">
                <a:solidFill>
                  <a:srgbClr val="0000CC"/>
                </a:solidFill>
                <a:cs typeface="B Koodak" panose="00000700000000000000" pitchFamily="2" charset="-78"/>
              </a:rPr>
              <a:t>وظايف عبارتند از</a:t>
            </a:r>
            <a:r>
              <a:rPr lang="fa-IR" sz="2200" dirty="0" smtClean="0">
                <a:solidFill>
                  <a:srgbClr val="0000CC"/>
                </a:solidFill>
                <a:cs typeface="B Koodak" panose="00000700000000000000" pitchFamily="2" charset="-78"/>
              </a:rPr>
              <a:t>:</a:t>
            </a:r>
            <a:endParaRPr lang="fa-IR" sz="2200" dirty="0">
              <a:solidFill>
                <a:srgbClr val="0000CC"/>
              </a:solidFill>
              <a:cs typeface="B Koodak" panose="00000700000000000000" pitchFamily="2" charset="-78"/>
            </a:endParaRPr>
          </a:p>
          <a:p>
            <a:pPr algn="just" rtl="1"/>
            <a:r>
              <a:rPr lang="fa-IR" sz="2200" dirty="0">
                <a:cs typeface="B Koodak" panose="00000700000000000000" pitchFamily="2" charset="-78"/>
              </a:rPr>
              <a:t>- نظارت بر انجام کليه امور مالى واحدهاى ادارى و آموزشى وزارتخانه</a:t>
            </a:r>
            <a:r>
              <a:rPr lang="fa-IR" sz="2200" dirty="0" smtClean="0">
                <a:cs typeface="B Koodak" panose="00000700000000000000" pitchFamily="2" charset="-78"/>
              </a:rPr>
              <a:t>.</a:t>
            </a:r>
            <a:endParaRPr lang="fa-IR" sz="2200" dirty="0">
              <a:cs typeface="B Koodak" panose="00000700000000000000" pitchFamily="2" charset="-78"/>
            </a:endParaRPr>
          </a:p>
          <a:p>
            <a:pPr algn="just" rtl="1"/>
            <a:r>
              <a:rPr lang="fa-IR" sz="2200" dirty="0">
                <a:cs typeface="B Koodak" panose="00000700000000000000" pitchFamily="2" charset="-78"/>
              </a:rPr>
              <a:t>- نظارت بر امور سازماندهى و بافت تشکيلاتى وزارت آموزش و پرورش</a:t>
            </a:r>
            <a:r>
              <a:rPr lang="fa-IR" sz="2200" dirty="0" smtClean="0">
                <a:cs typeface="B Koodak" panose="00000700000000000000" pitchFamily="2" charset="-78"/>
              </a:rPr>
              <a:t>.</a:t>
            </a:r>
            <a:endParaRPr lang="fa-IR" sz="2200" dirty="0">
              <a:cs typeface="B Koodak" panose="00000700000000000000" pitchFamily="2" charset="-78"/>
            </a:endParaRPr>
          </a:p>
          <a:p>
            <a:pPr algn="just" rtl="1"/>
            <a:r>
              <a:rPr lang="fa-IR" sz="2200" dirty="0">
                <a:cs typeface="B Koodak" panose="00000700000000000000" pitchFamily="2" charset="-78"/>
              </a:rPr>
              <a:t>- نظارت بر تأمين امور مربوط به بودجه کليه واحدهاى مرکزى وزارتخانه و سرپرستى‌هاى خارج از کشور و نظارت بر امور تدارکات و خدمات واحدهاى مرکزى</a:t>
            </a:r>
            <a:r>
              <a:rPr lang="fa-IR" sz="2200" dirty="0" smtClean="0">
                <a:cs typeface="B Koodak" panose="00000700000000000000" pitchFamily="2" charset="-78"/>
              </a:rPr>
              <a:t>.</a:t>
            </a:r>
            <a:endParaRPr lang="fa-IR" sz="2200" dirty="0">
              <a:cs typeface="B Koodak" panose="00000700000000000000" pitchFamily="2" charset="-78"/>
            </a:endParaRPr>
          </a:p>
          <a:p>
            <a:pPr algn="just" rtl="1"/>
            <a:r>
              <a:rPr lang="fa-IR" sz="2200" dirty="0">
                <a:cs typeface="B Koodak" panose="00000700000000000000" pitchFamily="2" charset="-78"/>
              </a:rPr>
              <a:t>- نظارت بر امور مربوط به تعاونى و رفاه کارکنان آموزش و پرورش، که در اين نظارت ادارات و </a:t>
            </a:r>
            <a:r>
              <a:rPr lang="fa-IR" sz="2200" dirty="0" smtClean="0">
                <a:cs typeface="B Koodak" panose="00000700000000000000" pitchFamily="2" charset="-78"/>
              </a:rPr>
              <a:t>دفاتر </a:t>
            </a:r>
            <a:r>
              <a:rPr lang="fa-IR" sz="2200" dirty="0">
                <a:cs typeface="B Koodak" panose="00000700000000000000" pitchFamily="2" charset="-78"/>
              </a:rPr>
              <a:t>زير فعاليت دارند</a:t>
            </a:r>
            <a:r>
              <a:rPr lang="fa-IR" sz="2200" dirty="0" smtClean="0">
                <a:cs typeface="B Koodak" panose="00000700000000000000" pitchFamily="2" charset="-78"/>
              </a:rPr>
              <a:t>:</a:t>
            </a:r>
            <a:endParaRPr lang="fa-IR" sz="2200" dirty="0">
              <a:cs typeface="B Koodak" panose="00000700000000000000" pitchFamily="2" charset="-78"/>
            </a:endParaRPr>
          </a:p>
          <a:p>
            <a:pPr algn="just" rtl="1"/>
            <a:r>
              <a:rPr lang="fa-IR" sz="2200" dirty="0">
                <a:cs typeface="B Koodak" panose="00000700000000000000" pitchFamily="2" charset="-78"/>
              </a:rPr>
              <a:t>- اداره کل امور </a:t>
            </a:r>
            <a:r>
              <a:rPr lang="fa-IR" sz="2200" dirty="0" smtClean="0">
                <a:cs typeface="B Koodak" panose="00000700000000000000" pitchFamily="2" charset="-78"/>
              </a:rPr>
              <a:t>ادارى</a:t>
            </a:r>
            <a:endParaRPr lang="fa-IR" sz="2200" dirty="0">
              <a:cs typeface="B Koodak" panose="00000700000000000000" pitchFamily="2" charset="-78"/>
            </a:endParaRPr>
          </a:p>
          <a:p>
            <a:pPr algn="just" rtl="1"/>
            <a:r>
              <a:rPr lang="fa-IR" sz="2200" dirty="0">
                <a:cs typeface="B Koodak" panose="00000700000000000000" pitchFamily="2" charset="-78"/>
              </a:rPr>
              <a:t>- اداره کل امور </a:t>
            </a:r>
            <a:r>
              <a:rPr lang="fa-IR" sz="2200" dirty="0" smtClean="0">
                <a:cs typeface="B Koodak" panose="00000700000000000000" pitchFamily="2" charset="-78"/>
              </a:rPr>
              <a:t>مالى</a:t>
            </a:r>
            <a:endParaRPr lang="fa-IR" sz="2200" dirty="0">
              <a:cs typeface="B Koodak" panose="00000700000000000000" pitchFamily="2" charset="-78"/>
            </a:endParaRPr>
          </a:p>
          <a:p>
            <a:pPr algn="just" rtl="1"/>
            <a:r>
              <a:rPr lang="fa-IR" sz="2200" dirty="0">
                <a:cs typeface="B Koodak" panose="00000700000000000000" pitchFamily="2" charset="-78"/>
              </a:rPr>
              <a:t>- اداره کل </a:t>
            </a:r>
            <a:r>
              <a:rPr lang="fa-IR" sz="2200" dirty="0" smtClean="0">
                <a:cs typeface="B Koodak" panose="00000700000000000000" pitchFamily="2" charset="-78"/>
              </a:rPr>
              <a:t>پشتيبانى</a:t>
            </a:r>
            <a:endParaRPr lang="fa-IR" sz="2200" dirty="0">
              <a:cs typeface="B Koodak" panose="00000700000000000000" pitchFamily="2" charset="-78"/>
            </a:endParaRPr>
          </a:p>
          <a:p>
            <a:pPr algn="just" rtl="1"/>
            <a:r>
              <a:rPr lang="fa-IR" sz="2200" dirty="0">
                <a:cs typeface="B Koodak" panose="00000700000000000000" pitchFamily="2" charset="-78"/>
              </a:rPr>
              <a:t>- دفتر بودجه و </a:t>
            </a:r>
            <a:r>
              <a:rPr lang="fa-IR" sz="2200" dirty="0" smtClean="0">
                <a:cs typeface="B Koodak" panose="00000700000000000000" pitchFamily="2" charset="-78"/>
              </a:rPr>
              <a:t>تشکيلات</a:t>
            </a:r>
            <a:endParaRPr lang="fa-IR" sz="2200" dirty="0">
              <a:cs typeface="B Koodak" panose="00000700000000000000" pitchFamily="2" charset="-78"/>
            </a:endParaRPr>
          </a:p>
          <a:p>
            <a:pPr algn="just" rtl="1"/>
            <a:r>
              <a:rPr lang="fa-IR" sz="2200" dirty="0">
                <a:cs typeface="B Koodak" panose="00000700000000000000" pitchFamily="2" charset="-78"/>
              </a:rPr>
              <a:t>- اداره کل تعاون و تأمين اجتماعى فرهنگيان</a:t>
            </a:r>
            <a:endParaRPr lang="en-US" sz="2200" dirty="0">
              <a:cs typeface="B Koodak" panose="00000700000000000000" pitchFamily="2" charset="-78"/>
            </a:endParaRPr>
          </a:p>
        </p:txBody>
      </p:sp>
    </p:spTree>
    <p:extLst>
      <p:ext uri="{BB962C8B-B14F-4D97-AF65-F5344CB8AC3E}">
        <p14:creationId xmlns:p14="http://schemas.microsoft.com/office/powerpoint/2010/main" val="4149537228"/>
      </p:ext>
    </p:extLst>
  </p:cSld>
  <p:clrMapOvr>
    <a:masterClrMapping/>
  </p:clrMapOvr>
  <p:transition spd="slow">
    <p:comb/>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373819"/>
            <a:ext cx="10364451" cy="669370"/>
          </a:xfrm>
        </p:spPr>
        <p:txBody>
          <a:bodyPr>
            <a:normAutofit fontScale="90000"/>
          </a:bodyPr>
          <a:lstStyle/>
          <a:p>
            <a:r>
              <a:rPr lang="fa-IR" sz="4400" b="1" dirty="0">
                <a:solidFill>
                  <a:srgbClr val="FF0000"/>
                </a:solidFill>
                <a:cs typeface="B Koodak" panose="00000700000000000000" pitchFamily="2" charset="-78"/>
              </a:rPr>
              <a:t>معاونت حقوقى و مجلس و امور املاک </a:t>
            </a:r>
            <a:r>
              <a:rPr lang="fa-IR" b="1" dirty="0"/>
              <a:t/>
            </a:r>
            <a:br>
              <a:rPr lang="fa-IR" b="1" dirty="0"/>
            </a:br>
            <a:endParaRPr lang="en-US" dirty="0"/>
          </a:p>
        </p:txBody>
      </p:sp>
      <p:sp>
        <p:nvSpPr>
          <p:cNvPr id="3" name="Content Placeholder 2"/>
          <p:cNvSpPr>
            <a:spLocks noGrp="1"/>
          </p:cNvSpPr>
          <p:nvPr>
            <p:ph sz="quarter" idx="13"/>
          </p:nvPr>
        </p:nvSpPr>
        <p:spPr>
          <a:xfrm>
            <a:off x="0" y="1043190"/>
            <a:ext cx="12191999" cy="5814810"/>
          </a:xfrm>
        </p:spPr>
        <p:txBody>
          <a:bodyPr>
            <a:noAutofit/>
          </a:bodyPr>
          <a:lstStyle/>
          <a:p>
            <a:pPr algn="just" rtl="1"/>
            <a:r>
              <a:rPr lang="fa-IR" sz="2600" b="1" dirty="0">
                <a:cs typeface="B Koodak" panose="00000700000000000000" pitchFamily="2" charset="-78"/>
              </a:rPr>
              <a:t>وظايف عمده اين معاونت عبارتند از</a:t>
            </a:r>
            <a:r>
              <a:rPr lang="fa-IR" sz="2600" b="1" dirty="0" smtClean="0">
                <a:cs typeface="B Koodak" panose="00000700000000000000" pitchFamily="2" charset="-78"/>
              </a:rPr>
              <a:t>:</a:t>
            </a:r>
            <a:endParaRPr lang="fa-IR" sz="2600" b="1" dirty="0">
              <a:cs typeface="B Koodak" panose="00000700000000000000" pitchFamily="2" charset="-78"/>
            </a:endParaRPr>
          </a:p>
          <a:p>
            <a:pPr algn="just" rtl="1"/>
            <a:r>
              <a:rPr lang="fa-IR" sz="2600" dirty="0">
                <a:cs typeface="B Koodak" panose="00000700000000000000" pitchFamily="2" charset="-78"/>
              </a:rPr>
              <a:t>- نظارت بر تهيه پيش‌نويس لوايح قانوني، تصويب‌نامه‌ها، آئين‌نامه‌ها و اساسنامه‌هاى مورد نياز وزارتخانه و سازمان‌هاى وابسته و ارائه آن به مراجع ذى‌صلاح براى </a:t>
            </a:r>
            <a:r>
              <a:rPr lang="fa-IR" sz="2600" dirty="0" smtClean="0">
                <a:cs typeface="B Koodak" panose="00000700000000000000" pitchFamily="2" charset="-78"/>
              </a:rPr>
              <a:t>تصويب</a:t>
            </a:r>
            <a:endParaRPr lang="fa-IR" sz="2600" dirty="0">
              <a:cs typeface="B Koodak" panose="00000700000000000000" pitchFamily="2" charset="-78"/>
            </a:endParaRPr>
          </a:p>
          <a:p>
            <a:pPr algn="just" rtl="1"/>
            <a:r>
              <a:rPr lang="fa-IR" sz="2600" dirty="0">
                <a:cs typeface="B Koodak" panose="00000700000000000000" pitchFamily="2" charset="-78"/>
              </a:rPr>
              <a:t>- تعقيب دعاوى مربوط به وزارت آموزش و پرورش در مراجع </a:t>
            </a:r>
            <a:r>
              <a:rPr lang="fa-IR" sz="2600" dirty="0" smtClean="0">
                <a:cs typeface="B Koodak" panose="00000700000000000000" pitchFamily="2" charset="-78"/>
              </a:rPr>
              <a:t>قضائى</a:t>
            </a:r>
            <a:endParaRPr lang="fa-IR" sz="2600" dirty="0">
              <a:cs typeface="B Koodak" panose="00000700000000000000" pitchFamily="2" charset="-78"/>
            </a:endParaRPr>
          </a:p>
          <a:p>
            <a:pPr algn="just" rtl="1"/>
            <a:r>
              <a:rPr lang="fa-IR" sz="2600" dirty="0">
                <a:cs typeface="B Koodak" panose="00000700000000000000" pitchFamily="2" charset="-78"/>
              </a:rPr>
              <a:t>- نظارت بر انجام همهٔ امور مربوط به وزارت آموزش و پرورش در ارتباط با مجلس شوراى اسلامى و پاسخگوئى به سؤالات </a:t>
            </a:r>
            <a:r>
              <a:rPr lang="fa-IR" sz="2600" dirty="0" smtClean="0">
                <a:cs typeface="B Koodak" panose="00000700000000000000" pitchFamily="2" charset="-78"/>
              </a:rPr>
              <a:t>نمايندگان</a:t>
            </a:r>
            <a:endParaRPr lang="fa-IR" sz="2600" dirty="0">
              <a:cs typeface="B Koodak" panose="00000700000000000000" pitchFamily="2" charset="-78"/>
            </a:endParaRPr>
          </a:p>
          <a:p>
            <a:pPr algn="just" rtl="1"/>
            <a:r>
              <a:rPr lang="fa-IR" sz="2600" b="1" dirty="0">
                <a:cs typeface="B Koodak" panose="00000700000000000000" pitchFamily="2" charset="-78"/>
              </a:rPr>
              <a:t>دفاتر و اداره کل زيرنظر اين معاونت عبارتند از</a:t>
            </a:r>
            <a:r>
              <a:rPr lang="fa-IR" sz="2600" b="1" dirty="0" smtClean="0">
                <a:cs typeface="B Koodak" panose="00000700000000000000" pitchFamily="2" charset="-78"/>
              </a:rPr>
              <a:t>:</a:t>
            </a:r>
            <a:endParaRPr lang="fa-IR" sz="2600" b="1" dirty="0">
              <a:cs typeface="B Koodak" panose="00000700000000000000" pitchFamily="2" charset="-78"/>
            </a:endParaRPr>
          </a:p>
          <a:p>
            <a:pPr algn="just" rtl="1"/>
            <a:r>
              <a:rPr lang="fa-IR" sz="2600" dirty="0">
                <a:cs typeface="B Koodak" panose="00000700000000000000" pitchFamily="2" charset="-78"/>
              </a:rPr>
              <a:t>- اداره کل امور اراضى و </a:t>
            </a:r>
            <a:r>
              <a:rPr lang="fa-IR" sz="2600" dirty="0" smtClean="0">
                <a:cs typeface="B Koodak" panose="00000700000000000000" pitchFamily="2" charset="-78"/>
              </a:rPr>
              <a:t>املاک</a:t>
            </a:r>
            <a:endParaRPr lang="fa-IR" sz="2600" dirty="0">
              <a:cs typeface="B Koodak" panose="00000700000000000000" pitchFamily="2" charset="-78"/>
            </a:endParaRPr>
          </a:p>
          <a:p>
            <a:pPr algn="just" rtl="1"/>
            <a:r>
              <a:rPr lang="fa-IR" sz="2600" dirty="0">
                <a:cs typeface="B Koodak" panose="00000700000000000000" pitchFamily="2" charset="-78"/>
              </a:rPr>
              <a:t>- دفتر امور </a:t>
            </a:r>
            <a:r>
              <a:rPr lang="fa-IR" sz="2600" dirty="0" smtClean="0">
                <a:cs typeface="B Koodak" panose="00000700000000000000" pitchFamily="2" charset="-78"/>
              </a:rPr>
              <a:t>مجلس</a:t>
            </a:r>
            <a:endParaRPr lang="fa-IR" sz="2600" dirty="0">
              <a:cs typeface="B Koodak" panose="00000700000000000000" pitchFamily="2" charset="-78"/>
            </a:endParaRPr>
          </a:p>
          <a:p>
            <a:pPr algn="just" rtl="1"/>
            <a:r>
              <a:rPr lang="fa-IR" sz="2600" dirty="0" smtClean="0">
                <a:cs typeface="B Koodak" panose="00000700000000000000" pitchFamily="2" charset="-78"/>
              </a:rPr>
              <a:t>- دفتر </a:t>
            </a:r>
            <a:r>
              <a:rPr lang="fa-IR" sz="2600" dirty="0">
                <a:cs typeface="B Koodak" panose="00000700000000000000" pitchFamily="2" charset="-78"/>
              </a:rPr>
              <a:t>حقوقى.</a:t>
            </a:r>
            <a:endParaRPr lang="en-US" sz="2600" dirty="0">
              <a:cs typeface="B Koodak" panose="00000700000000000000" pitchFamily="2" charset="-78"/>
            </a:endParaRPr>
          </a:p>
        </p:txBody>
      </p:sp>
    </p:spTree>
    <p:extLst>
      <p:ext uri="{BB962C8B-B14F-4D97-AF65-F5344CB8AC3E}">
        <p14:creationId xmlns:p14="http://schemas.microsoft.com/office/powerpoint/2010/main" val="21685426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77" y="245030"/>
            <a:ext cx="10364451" cy="733765"/>
          </a:xfrm>
        </p:spPr>
        <p:txBody>
          <a:bodyPr>
            <a:noAutofit/>
          </a:bodyPr>
          <a:lstStyle/>
          <a:p>
            <a:r>
              <a:rPr lang="fa-IR" sz="4800" b="1" dirty="0">
                <a:solidFill>
                  <a:srgbClr val="FF0000"/>
                </a:solidFill>
                <a:cs typeface="B Koodak" panose="00000700000000000000" pitchFamily="2" charset="-78"/>
              </a:rPr>
              <a:t>معاونت آموزشى </a:t>
            </a:r>
            <a:endParaRPr lang="en-US" sz="4800" b="1" dirty="0">
              <a:solidFill>
                <a:srgbClr val="FF0000"/>
              </a:solidFill>
              <a:cs typeface="B Koodak" panose="00000700000000000000" pitchFamily="2" charset="-78"/>
            </a:endParaRPr>
          </a:p>
        </p:txBody>
      </p:sp>
      <p:sp>
        <p:nvSpPr>
          <p:cNvPr id="3" name="Content Placeholder 2"/>
          <p:cNvSpPr>
            <a:spLocks noGrp="1"/>
          </p:cNvSpPr>
          <p:nvPr>
            <p:ph sz="quarter" idx="13"/>
          </p:nvPr>
        </p:nvSpPr>
        <p:spPr>
          <a:xfrm>
            <a:off x="0" y="1236372"/>
            <a:ext cx="12192000" cy="5621628"/>
          </a:xfrm>
        </p:spPr>
        <p:txBody>
          <a:bodyPr>
            <a:normAutofit/>
          </a:bodyPr>
          <a:lstStyle/>
          <a:p>
            <a:pPr algn="just" rtl="1"/>
            <a:r>
              <a:rPr lang="fa-IR" sz="2400" dirty="0">
                <a:cs typeface="B Koodak" panose="00000700000000000000" pitchFamily="2" charset="-78"/>
              </a:rPr>
              <a:t>در تشکيلات مصوب ۱۳۷۷، معاونت آموزش متوسطه و معاونت آموزش عمومى در هم ادغام گرديده و به معاونت آموزشى تغييرنام يافته است. وظايف عمدهٔ اين معاونت عبارتند از</a:t>
            </a:r>
            <a:r>
              <a:rPr lang="fa-IR" sz="2400" dirty="0" smtClean="0">
                <a:cs typeface="B Koodak" panose="00000700000000000000" pitchFamily="2" charset="-78"/>
              </a:rPr>
              <a:t>:</a:t>
            </a:r>
            <a:endParaRPr lang="fa-IR" sz="2400" dirty="0">
              <a:cs typeface="B Koodak" panose="00000700000000000000" pitchFamily="2" charset="-78"/>
            </a:endParaRPr>
          </a:p>
          <a:p>
            <a:pPr algn="just" rtl="1"/>
            <a:r>
              <a:rPr lang="fa-IR" sz="2400" dirty="0">
                <a:cs typeface="B Koodak" panose="00000700000000000000" pitchFamily="2" charset="-78"/>
              </a:rPr>
              <a:t>- تهيه و نظارت بر برنامه‌هاى توسعه (آموزش ابتدائي، </a:t>
            </a:r>
            <a:r>
              <a:rPr lang="fa-IR" sz="2400" dirty="0" smtClean="0">
                <a:cs typeface="B Koodak" panose="00000700000000000000" pitchFamily="2" charset="-78"/>
              </a:rPr>
              <a:t>متوسطه </a:t>
            </a:r>
            <a:r>
              <a:rPr lang="fa-IR" sz="2400" dirty="0">
                <a:cs typeface="B Koodak" panose="00000700000000000000" pitchFamily="2" charset="-78"/>
              </a:rPr>
              <a:t>عمومي، فني، حرفه‌اي، کاردانش و پيش‌دانشگاهي، در سراسر کشور با توجه به نيازهاى مناطق </a:t>
            </a:r>
            <a:r>
              <a:rPr lang="fa-IR" sz="2400" dirty="0" smtClean="0">
                <a:cs typeface="B Koodak" panose="00000700000000000000" pitchFamily="2" charset="-78"/>
              </a:rPr>
              <a:t>مختلف).</a:t>
            </a:r>
            <a:endParaRPr lang="fa-IR" sz="2400" dirty="0">
              <a:cs typeface="B Koodak" panose="00000700000000000000" pitchFamily="2" charset="-78"/>
            </a:endParaRPr>
          </a:p>
          <a:p>
            <a:pPr algn="just" rtl="1"/>
            <a:r>
              <a:rPr lang="fa-IR" sz="2400" dirty="0">
                <a:cs typeface="B Koodak" panose="00000700000000000000" pitchFamily="2" charset="-78"/>
              </a:rPr>
              <a:t>- بررسى و تحقيق در زمينهٔ نوع و ميزان نياز کشور به رشته‌هاى تحصيلى آموزش متوسطه و هم‌چنين مسائلى که در اين زمينه به وزارت آموزش و پرورش مرتبط است</a:t>
            </a:r>
            <a:r>
              <a:rPr lang="fa-IR" sz="2400" dirty="0" smtClean="0">
                <a:cs typeface="B Koodak" panose="00000700000000000000" pitchFamily="2" charset="-78"/>
              </a:rPr>
              <a:t>.</a:t>
            </a:r>
            <a:endParaRPr lang="fa-IR" sz="2400" dirty="0">
              <a:cs typeface="B Koodak" panose="00000700000000000000" pitchFamily="2" charset="-78"/>
            </a:endParaRPr>
          </a:p>
          <a:p>
            <a:pPr algn="just" rtl="1"/>
            <a:r>
              <a:rPr lang="fa-IR" sz="2400" dirty="0">
                <a:cs typeface="B Koodak" panose="00000700000000000000" pitchFamily="2" charset="-78"/>
              </a:rPr>
              <a:t>- ارتباط با سازمان‌هاى مختلف خارج از آموزش و پرورش در زمينهٔ چگونگى توسعه مراکز آموزش فنى و حرفه‌اي، کاردانش</a:t>
            </a:r>
            <a:r>
              <a:rPr lang="fa-IR" sz="2400" dirty="0" smtClean="0">
                <a:cs typeface="B Koodak" panose="00000700000000000000" pitchFamily="2" charset="-78"/>
              </a:rPr>
              <a:t>.</a:t>
            </a:r>
            <a:endParaRPr lang="fa-IR" sz="2400" dirty="0">
              <a:cs typeface="B Koodak" panose="00000700000000000000" pitchFamily="2" charset="-78"/>
            </a:endParaRPr>
          </a:p>
          <a:p>
            <a:pPr algn="just" rtl="1"/>
            <a:r>
              <a:rPr lang="fa-IR" sz="2400" dirty="0">
                <a:cs typeface="B Koodak" panose="00000700000000000000" pitchFamily="2" charset="-78"/>
              </a:rPr>
              <a:t>- تهيه برنامه‌هاى توسعه مدارس عالى فنى و حرفه‌اى و آموزشکده‌هاى فنى و حرفه‌اى که ادارهٔ آنها به‌عهده وزارت آموزش و پرورش گذاشته شده است و نظارت بر حسن اجراء برنامه‌هاى پيش‌بينى شده</a:t>
            </a:r>
            <a:r>
              <a:rPr lang="fa-IR" sz="2400" dirty="0" smtClean="0">
                <a:cs typeface="B Koodak" panose="00000700000000000000" pitchFamily="2" charset="-78"/>
              </a:rPr>
              <a:t>.</a:t>
            </a:r>
            <a:endParaRPr lang="fa-IR" sz="2400" dirty="0">
              <a:cs typeface="B Koodak" panose="00000700000000000000" pitchFamily="2" charset="-78"/>
            </a:endParaRPr>
          </a:p>
          <a:p>
            <a:pPr algn="just" rtl="1"/>
            <a:r>
              <a:rPr lang="fa-IR" sz="2400" dirty="0">
                <a:cs typeface="B Koodak" panose="00000700000000000000" pitchFamily="2" charset="-78"/>
              </a:rPr>
              <a:t>- نظارت بر امور امتحانات داخلى و نهائى مدارس کشور.</a:t>
            </a:r>
          </a:p>
          <a:p>
            <a:pPr algn="just" rtl="1"/>
            <a:endParaRPr lang="en-US" dirty="0"/>
          </a:p>
        </p:txBody>
      </p:sp>
    </p:spTree>
    <p:extLst>
      <p:ext uri="{BB962C8B-B14F-4D97-AF65-F5344CB8AC3E}">
        <p14:creationId xmlns:p14="http://schemas.microsoft.com/office/powerpoint/2010/main" val="335154835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731" y="2673368"/>
            <a:ext cx="9906000" cy="862885"/>
          </a:xfrm>
        </p:spPr>
        <p:txBody>
          <a:bodyPr>
            <a:normAutofit/>
          </a:bodyPr>
          <a:lstStyle/>
          <a:p>
            <a:pPr algn="ctr"/>
            <a:r>
              <a:rPr lang="fa-IR" sz="5400" b="1" dirty="0" smtClean="0">
                <a:solidFill>
                  <a:schemeClr val="bg1">
                    <a:lumMod val="95000"/>
                    <a:lumOff val="5000"/>
                  </a:schemeClr>
                </a:solidFill>
                <a:cs typeface="B Koodak" panose="00000700000000000000" pitchFamily="2" charset="-78"/>
              </a:rPr>
              <a:t>ساختاروتشکیلات آموزش وپرورش</a:t>
            </a:r>
            <a:endParaRPr lang="en-US" sz="5400" b="1" dirty="0">
              <a:solidFill>
                <a:schemeClr val="bg1">
                  <a:lumMod val="95000"/>
                  <a:lumOff val="5000"/>
                </a:schemeClr>
              </a:solidFill>
              <a:cs typeface="B Koodak" panose="00000700000000000000" pitchFamily="2" charset="-78"/>
            </a:endParaRPr>
          </a:p>
        </p:txBody>
      </p:sp>
    </p:spTree>
    <p:extLst>
      <p:ext uri="{BB962C8B-B14F-4D97-AF65-F5344CB8AC3E}">
        <p14:creationId xmlns:p14="http://schemas.microsoft.com/office/powerpoint/2010/main" val="417658256"/>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35182"/>
            <a:ext cx="10364451" cy="746644"/>
          </a:xfrm>
        </p:spPr>
        <p:txBody>
          <a:bodyPr>
            <a:normAutofit/>
          </a:bodyPr>
          <a:lstStyle/>
          <a:p>
            <a:r>
              <a:rPr lang="fa-IR" sz="3200" dirty="0">
                <a:solidFill>
                  <a:srgbClr val="FF0000"/>
                </a:solidFill>
                <a:cs typeface="B Koodak" panose="00000700000000000000" pitchFamily="2" charset="-78"/>
              </a:rPr>
              <a:t>دفاتر و اداره کل </a:t>
            </a:r>
            <a:r>
              <a:rPr lang="fa-IR" sz="3200" dirty="0" smtClean="0">
                <a:solidFill>
                  <a:srgbClr val="FF0000"/>
                </a:solidFill>
                <a:cs typeface="B Koodak" panose="00000700000000000000" pitchFamily="2" charset="-78"/>
              </a:rPr>
              <a:t>زيرنظرمعاونت آموزشی </a:t>
            </a:r>
            <a:endParaRPr lang="en-US" sz="3200" dirty="0">
              <a:solidFill>
                <a:srgbClr val="FF0000"/>
              </a:solidFill>
              <a:cs typeface="B Koodak" panose="00000700000000000000" pitchFamily="2" charset="-78"/>
            </a:endParaRPr>
          </a:p>
        </p:txBody>
      </p:sp>
      <p:sp>
        <p:nvSpPr>
          <p:cNvPr id="3" name="Content Placeholder 2"/>
          <p:cNvSpPr>
            <a:spLocks noGrp="1"/>
          </p:cNvSpPr>
          <p:nvPr>
            <p:ph sz="quarter" idx="13"/>
          </p:nvPr>
        </p:nvSpPr>
        <p:spPr>
          <a:xfrm>
            <a:off x="0" y="953037"/>
            <a:ext cx="12192000" cy="5776173"/>
          </a:xfrm>
        </p:spPr>
        <p:txBody>
          <a:bodyPr>
            <a:noAutofit/>
          </a:bodyPr>
          <a:lstStyle/>
          <a:p>
            <a:pPr algn="just" rtl="1">
              <a:lnSpc>
                <a:spcPct val="150000"/>
              </a:lnSpc>
            </a:pPr>
            <a:r>
              <a:rPr lang="fa-IR" sz="2800" dirty="0">
                <a:cs typeface="B Koodak" panose="00000700000000000000" pitchFamily="2" charset="-78"/>
              </a:rPr>
              <a:t> دفتر آموزش عمومي: اين دفتر مسئوليت برنامه‌ريزى و نظارت بر امور مدارس ابتدائى و راهنمائى تحصيلى کشور را برعهده دارد و قبلاً به‌صورت دو دفتر جداگانه فعاليت داشته </a:t>
            </a:r>
            <a:r>
              <a:rPr lang="fa-IR" sz="2800" dirty="0" smtClean="0">
                <a:cs typeface="B Koodak" panose="00000700000000000000" pitchFamily="2" charset="-78"/>
              </a:rPr>
              <a:t>است</a:t>
            </a:r>
            <a:endParaRPr lang="fa-IR" sz="2800" dirty="0">
              <a:cs typeface="B Koodak" panose="00000700000000000000" pitchFamily="2" charset="-78"/>
            </a:endParaRPr>
          </a:p>
          <a:p>
            <a:pPr algn="just" rtl="1">
              <a:lnSpc>
                <a:spcPct val="150000"/>
              </a:lnSpc>
            </a:pPr>
            <a:r>
              <a:rPr lang="fa-IR" sz="2800" dirty="0">
                <a:cs typeface="B Koodak" panose="00000700000000000000" pitchFamily="2" charset="-78"/>
              </a:rPr>
              <a:t>- دفتر آموزش‌هاى نظرى و </a:t>
            </a:r>
            <a:r>
              <a:rPr lang="fa-IR" sz="2800" dirty="0" smtClean="0">
                <a:cs typeface="B Koodak" panose="00000700000000000000" pitchFamily="2" charset="-78"/>
              </a:rPr>
              <a:t>پيش‌دانشگاهى</a:t>
            </a:r>
            <a:endParaRPr lang="fa-IR" sz="2800" dirty="0">
              <a:cs typeface="B Koodak" panose="00000700000000000000" pitchFamily="2" charset="-78"/>
            </a:endParaRPr>
          </a:p>
          <a:p>
            <a:pPr algn="just" rtl="1">
              <a:lnSpc>
                <a:spcPct val="150000"/>
              </a:lnSpc>
            </a:pPr>
            <a:r>
              <a:rPr lang="fa-IR" sz="2800" dirty="0">
                <a:cs typeface="B Koodak" panose="00000700000000000000" pitchFamily="2" charset="-78"/>
              </a:rPr>
              <a:t>- دفتر آموزش‌هاى فنى و </a:t>
            </a:r>
            <a:r>
              <a:rPr lang="fa-IR" sz="2800" dirty="0" smtClean="0">
                <a:cs typeface="B Koodak" panose="00000700000000000000" pitchFamily="2" charset="-78"/>
              </a:rPr>
              <a:t>حرفه‌اى</a:t>
            </a:r>
            <a:endParaRPr lang="fa-IR" sz="2800" dirty="0">
              <a:cs typeface="B Koodak" panose="00000700000000000000" pitchFamily="2" charset="-78"/>
            </a:endParaRPr>
          </a:p>
          <a:p>
            <a:pPr algn="just" rtl="1">
              <a:lnSpc>
                <a:spcPct val="150000"/>
              </a:lnSpc>
            </a:pPr>
            <a:r>
              <a:rPr lang="fa-IR" sz="2800" dirty="0">
                <a:cs typeface="B Koodak" panose="00000700000000000000" pitchFamily="2" charset="-78"/>
              </a:rPr>
              <a:t>- دفتر کاردانش و آموزش‌هاى </a:t>
            </a:r>
            <a:r>
              <a:rPr lang="fa-IR" sz="2800" dirty="0" smtClean="0">
                <a:cs typeface="B Koodak" panose="00000700000000000000" pitchFamily="2" charset="-78"/>
              </a:rPr>
              <a:t>مهارتى</a:t>
            </a:r>
            <a:endParaRPr lang="fa-IR" sz="2800" dirty="0">
              <a:cs typeface="B Koodak" panose="00000700000000000000" pitchFamily="2" charset="-78"/>
            </a:endParaRPr>
          </a:p>
          <a:p>
            <a:pPr algn="just" rtl="1">
              <a:lnSpc>
                <a:spcPct val="150000"/>
              </a:lnSpc>
            </a:pPr>
            <a:r>
              <a:rPr lang="fa-IR" sz="2800" dirty="0">
                <a:cs typeface="B Koodak" panose="00000700000000000000" pitchFamily="2" charset="-78"/>
              </a:rPr>
              <a:t>- اداره کل بخش و ارزشيابى </a:t>
            </a:r>
            <a:r>
              <a:rPr lang="fa-IR" sz="2800" dirty="0" smtClean="0">
                <a:cs typeface="B Koodak" panose="00000700000000000000" pitchFamily="2" charset="-78"/>
              </a:rPr>
              <a:t>تحصيلى</a:t>
            </a:r>
            <a:endParaRPr lang="fa-IR" sz="2800" dirty="0">
              <a:cs typeface="B Koodak" panose="00000700000000000000" pitchFamily="2" charset="-78"/>
            </a:endParaRPr>
          </a:p>
          <a:p>
            <a:pPr algn="just" rtl="1">
              <a:lnSpc>
                <a:spcPct val="150000"/>
              </a:lnSpc>
            </a:pPr>
            <a:r>
              <a:rPr lang="fa-IR" sz="2800" dirty="0">
                <a:cs typeface="B Koodak" panose="00000700000000000000" pitchFamily="2" charset="-78"/>
              </a:rPr>
              <a:t>- دفتر توسعه و برنامه‌ريزى امور </a:t>
            </a:r>
            <a:r>
              <a:rPr lang="fa-IR" sz="2800" dirty="0" smtClean="0">
                <a:cs typeface="B Koodak" panose="00000700000000000000" pitchFamily="2" charset="-78"/>
              </a:rPr>
              <a:t>آموزشى</a:t>
            </a:r>
            <a:endParaRPr lang="fa-IR" sz="2800" dirty="0">
              <a:cs typeface="B Koodak" panose="00000700000000000000" pitchFamily="2" charset="-78"/>
            </a:endParaRPr>
          </a:p>
          <a:p>
            <a:pPr algn="just" rtl="1">
              <a:lnSpc>
                <a:spcPct val="150000"/>
              </a:lnSpc>
            </a:pPr>
            <a:r>
              <a:rPr lang="fa-IR" sz="2800" dirty="0">
                <a:cs typeface="B Koodak" panose="00000700000000000000" pitchFamily="2" charset="-78"/>
              </a:rPr>
              <a:t>- دفتر امور مدارس عالى فنى و حرفه‌اى</a:t>
            </a:r>
            <a:endParaRPr lang="en-US" sz="2800" dirty="0">
              <a:cs typeface="B Koodak" panose="00000700000000000000" pitchFamily="2" charset="-78"/>
            </a:endParaRPr>
          </a:p>
        </p:txBody>
      </p:sp>
    </p:spTree>
    <p:extLst>
      <p:ext uri="{BB962C8B-B14F-4D97-AF65-F5344CB8AC3E}">
        <p14:creationId xmlns:p14="http://schemas.microsoft.com/office/powerpoint/2010/main" val="31177900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561" y="167757"/>
            <a:ext cx="10364451" cy="708007"/>
          </a:xfrm>
        </p:spPr>
        <p:txBody>
          <a:bodyPr>
            <a:normAutofit/>
          </a:bodyPr>
          <a:lstStyle/>
          <a:p>
            <a:r>
              <a:rPr lang="fa-IR" b="1" dirty="0">
                <a:solidFill>
                  <a:srgbClr val="FF0000"/>
                </a:solidFill>
                <a:cs typeface="B Koodak" panose="00000700000000000000" pitchFamily="2" charset="-78"/>
              </a:rPr>
              <a:t>معاونت پرورشى و تربيت‌بدنى </a:t>
            </a:r>
            <a:endParaRPr lang="en-US" b="1" dirty="0">
              <a:solidFill>
                <a:srgbClr val="FF0000"/>
              </a:solidFill>
              <a:cs typeface="B Koodak" panose="00000700000000000000" pitchFamily="2" charset="-78"/>
            </a:endParaRPr>
          </a:p>
        </p:txBody>
      </p:sp>
      <p:sp>
        <p:nvSpPr>
          <p:cNvPr id="3" name="Content Placeholder 2"/>
          <p:cNvSpPr>
            <a:spLocks noGrp="1"/>
          </p:cNvSpPr>
          <p:nvPr>
            <p:ph sz="quarter" idx="13"/>
          </p:nvPr>
        </p:nvSpPr>
        <p:spPr>
          <a:xfrm>
            <a:off x="154547" y="534639"/>
            <a:ext cx="11835683" cy="5982236"/>
          </a:xfrm>
        </p:spPr>
        <p:txBody>
          <a:bodyPr>
            <a:noAutofit/>
          </a:bodyPr>
          <a:lstStyle/>
          <a:p>
            <a:pPr algn="just" rtl="1"/>
            <a:r>
              <a:rPr lang="fa-IR" b="1" dirty="0">
                <a:cs typeface="B Koodak" panose="00000700000000000000" pitchFamily="2" charset="-78"/>
              </a:rPr>
              <a:t>اهم وظايف عبارتند از</a:t>
            </a:r>
            <a:r>
              <a:rPr lang="fa-IR" b="1" dirty="0" smtClean="0">
                <a:cs typeface="B Koodak" panose="00000700000000000000" pitchFamily="2" charset="-78"/>
              </a:rPr>
              <a:t>:</a:t>
            </a:r>
            <a:endParaRPr lang="fa-IR" b="1" dirty="0">
              <a:cs typeface="B Koodak" panose="00000700000000000000" pitchFamily="2" charset="-78"/>
            </a:endParaRPr>
          </a:p>
          <a:p>
            <a:pPr algn="just" rtl="1"/>
            <a:r>
              <a:rPr lang="fa-IR" dirty="0">
                <a:cs typeface="B Koodak" panose="00000700000000000000" pitchFamily="2" charset="-78"/>
              </a:rPr>
              <a:t>- نظارت بر اجراء برنامه‌هاى اردوئي، سمينارها و مسابقات دانش‌آموزى براى رشد و تعالى فکرى و جسمى دانش‌آموزان با رعايت اصول و موازين اسلامى</a:t>
            </a:r>
            <a:r>
              <a:rPr lang="fa-IR" dirty="0" smtClean="0">
                <a:cs typeface="B Koodak" panose="00000700000000000000" pitchFamily="2" charset="-78"/>
              </a:rPr>
              <a:t>.</a:t>
            </a:r>
            <a:endParaRPr lang="fa-IR" dirty="0">
              <a:cs typeface="B Koodak" panose="00000700000000000000" pitchFamily="2" charset="-78"/>
            </a:endParaRPr>
          </a:p>
          <a:p>
            <a:pPr algn="just" rtl="1"/>
            <a:r>
              <a:rPr lang="fa-IR" dirty="0">
                <a:cs typeface="B Koodak" panose="00000700000000000000" pitchFamily="2" charset="-78"/>
              </a:rPr>
              <a:t>- برنامه‌ريزى و نظارت بر امور تربيتى و پرورشى مدارس و کانون‌هاى تربيتى</a:t>
            </a:r>
            <a:r>
              <a:rPr lang="fa-IR" dirty="0" smtClean="0">
                <a:cs typeface="B Koodak" panose="00000700000000000000" pitchFamily="2" charset="-78"/>
              </a:rPr>
              <a:t>.</a:t>
            </a:r>
            <a:endParaRPr lang="fa-IR" dirty="0">
              <a:cs typeface="B Koodak" panose="00000700000000000000" pitchFamily="2" charset="-78"/>
            </a:endParaRPr>
          </a:p>
          <a:p>
            <a:pPr algn="just" rtl="1"/>
            <a:r>
              <a:rPr lang="fa-IR" dirty="0">
                <a:cs typeface="B Koodak" panose="00000700000000000000" pitchFamily="2" charset="-78"/>
              </a:rPr>
              <a:t>- برنامه‌ريزى و نظارت بر امور مربوط به بهداشت مدارس و مراقبتى بهداشت</a:t>
            </a:r>
            <a:r>
              <a:rPr lang="fa-IR" dirty="0" smtClean="0">
                <a:cs typeface="B Koodak" panose="00000700000000000000" pitchFamily="2" charset="-78"/>
              </a:rPr>
              <a:t>.</a:t>
            </a:r>
            <a:endParaRPr lang="fa-IR" dirty="0">
              <a:cs typeface="B Koodak" panose="00000700000000000000" pitchFamily="2" charset="-78"/>
            </a:endParaRPr>
          </a:p>
          <a:p>
            <a:pPr algn="just" rtl="1"/>
            <a:r>
              <a:rPr lang="fa-IR" dirty="0">
                <a:cs typeface="B Koodak" panose="00000700000000000000" pitchFamily="2" charset="-78"/>
              </a:rPr>
              <a:t>- برنامه‌ريزى و نظارت بر اجراء برنامه‌هاى ورزشى دانش‌آموزان کشور در دوره‌هاى مختلف تحصيلى</a:t>
            </a:r>
            <a:r>
              <a:rPr lang="fa-IR" dirty="0" smtClean="0">
                <a:cs typeface="B Koodak" panose="00000700000000000000" pitchFamily="2" charset="-78"/>
              </a:rPr>
              <a:t>.</a:t>
            </a:r>
            <a:endParaRPr lang="fa-IR" dirty="0">
              <a:cs typeface="B Koodak" panose="00000700000000000000" pitchFamily="2" charset="-78"/>
            </a:endParaRPr>
          </a:p>
          <a:p>
            <a:pPr algn="just" rtl="1"/>
            <a:r>
              <a:rPr lang="fa-IR" b="1" dirty="0">
                <a:cs typeface="B Koodak" panose="00000700000000000000" pitchFamily="2" charset="-78"/>
              </a:rPr>
              <a:t>زيرنظر اين معاونت دفاتر و ادارات کل زير فعاليت دارند</a:t>
            </a:r>
            <a:r>
              <a:rPr lang="fa-IR" b="1" dirty="0" smtClean="0">
                <a:cs typeface="B Koodak" panose="00000700000000000000" pitchFamily="2" charset="-78"/>
              </a:rPr>
              <a:t>:</a:t>
            </a:r>
            <a:endParaRPr lang="fa-IR" b="1" dirty="0">
              <a:cs typeface="B Koodak" panose="00000700000000000000" pitchFamily="2" charset="-78"/>
            </a:endParaRPr>
          </a:p>
          <a:p>
            <a:pPr algn="just" rtl="1"/>
            <a:r>
              <a:rPr lang="fa-IR" dirty="0">
                <a:cs typeface="B Koodak" panose="00000700000000000000" pitchFamily="2" charset="-78"/>
              </a:rPr>
              <a:t>- اداره کل تربيت‌بدنى </a:t>
            </a:r>
            <a:r>
              <a:rPr lang="fa-IR" dirty="0" smtClean="0">
                <a:cs typeface="B Koodak" panose="00000700000000000000" pitchFamily="2" charset="-78"/>
              </a:rPr>
              <a:t>دختران</a:t>
            </a:r>
            <a:endParaRPr lang="fa-IR" dirty="0">
              <a:cs typeface="B Koodak" panose="00000700000000000000" pitchFamily="2" charset="-78"/>
            </a:endParaRPr>
          </a:p>
          <a:p>
            <a:pPr algn="just" rtl="1"/>
            <a:r>
              <a:rPr lang="fa-IR" dirty="0">
                <a:cs typeface="B Koodak" panose="00000700000000000000" pitchFamily="2" charset="-78"/>
              </a:rPr>
              <a:t>- اداره کل تربيت‌بدنى </a:t>
            </a:r>
            <a:r>
              <a:rPr lang="fa-IR" dirty="0" smtClean="0">
                <a:cs typeface="B Koodak" panose="00000700000000000000" pitchFamily="2" charset="-78"/>
              </a:rPr>
              <a:t>پسران</a:t>
            </a:r>
            <a:endParaRPr lang="fa-IR" dirty="0">
              <a:cs typeface="B Koodak" panose="00000700000000000000" pitchFamily="2" charset="-78"/>
            </a:endParaRPr>
          </a:p>
          <a:p>
            <a:pPr algn="just" rtl="1"/>
            <a:r>
              <a:rPr lang="fa-IR" dirty="0">
                <a:cs typeface="B Koodak" panose="00000700000000000000" pitchFamily="2" charset="-78"/>
              </a:rPr>
              <a:t>- اداره کل بهداشت مدارس و </a:t>
            </a:r>
            <a:r>
              <a:rPr lang="fa-IR" dirty="0" smtClean="0">
                <a:cs typeface="B Koodak" panose="00000700000000000000" pitchFamily="2" charset="-78"/>
              </a:rPr>
              <a:t>مشاور</a:t>
            </a:r>
            <a:endParaRPr lang="fa-IR" dirty="0">
              <a:cs typeface="B Koodak" panose="00000700000000000000" pitchFamily="2" charset="-78"/>
            </a:endParaRPr>
          </a:p>
          <a:p>
            <a:pPr algn="just" rtl="1"/>
            <a:r>
              <a:rPr lang="fa-IR" dirty="0">
                <a:cs typeface="B Koodak" panose="00000700000000000000" pitchFamily="2" charset="-78"/>
              </a:rPr>
              <a:t>- اداره کل امور فرهنگى و </a:t>
            </a:r>
            <a:r>
              <a:rPr lang="fa-IR" dirty="0" smtClean="0">
                <a:cs typeface="B Koodak" panose="00000700000000000000" pitchFamily="2" charset="-78"/>
              </a:rPr>
              <a:t>هنرى</a:t>
            </a:r>
            <a:endParaRPr lang="fa-IR" dirty="0">
              <a:cs typeface="B Koodak" panose="00000700000000000000" pitchFamily="2" charset="-78"/>
            </a:endParaRPr>
          </a:p>
          <a:p>
            <a:pPr algn="just" rtl="1"/>
            <a:r>
              <a:rPr lang="fa-IR" dirty="0">
                <a:cs typeface="B Koodak" panose="00000700000000000000" pitchFamily="2" charset="-78"/>
              </a:rPr>
              <a:t>- دفتر توسعه و برنامه‌ريزى امور </a:t>
            </a:r>
            <a:r>
              <a:rPr lang="fa-IR" dirty="0" smtClean="0">
                <a:cs typeface="B Koodak" panose="00000700000000000000" pitchFamily="2" charset="-78"/>
              </a:rPr>
              <a:t>پرورشى</a:t>
            </a:r>
            <a:endParaRPr lang="fa-IR" dirty="0">
              <a:cs typeface="B Koodak" panose="00000700000000000000" pitchFamily="2" charset="-78"/>
            </a:endParaRPr>
          </a:p>
          <a:p>
            <a:pPr algn="just" rtl="1"/>
            <a:r>
              <a:rPr lang="fa-IR" dirty="0">
                <a:cs typeface="B Koodak" panose="00000700000000000000" pitchFamily="2" charset="-78"/>
              </a:rPr>
              <a:t>- اداره کل فعاليت‌هاى دانش‌آموزى.</a:t>
            </a:r>
            <a:endParaRPr lang="en-US" dirty="0">
              <a:cs typeface="B Koodak" panose="00000700000000000000" pitchFamily="2" charset="-78"/>
            </a:endParaRPr>
          </a:p>
        </p:txBody>
      </p:sp>
    </p:spTree>
    <p:extLst>
      <p:ext uri="{BB962C8B-B14F-4D97-AF65-F5344CB8AC3E}">
        <p14:creationId xmlns:p14="http://schemas.microsoft.com/office/powerpoint/2010/main" val="41902202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7579"/>
            <a:ext cx="10820400" cy="746974"/>
          </a:xfrm>
        </p:spPr>
        <p:txBody>
          <a:bodyPr>
            <a:noAutofit/>
          </a:bodyPr>
          <a:lstStyle/>
          <a:p>
            <a:pPr algn="r" rtl="1"/>
            <a:r>
              <a:rPr lang="fa-IR" sz="3600" b="1" dirty="0">
                <a:solidFill>
                  <a:srgbClr val="FF0000"/>
                </a:solidFill>
                <a:cs typeface="B Koodak" panose="00000700000000000000" pitchFamily="2" charset="-78"/>
              </a:rPr>
              <a:t>وظايف اساسى و مهم اداره کل آموزش و پرورش استان عبارت است از:</a:t>
            </a:r>
            <a:endParaRPr lang="en-US" sz="3600" b="1" dirty="0">
              <a:solidFill>
                <a:srgbClr val="FF0000"/>
              </a:solidFill>
              <a:cs typeface="B Koodak" panose="00000700000000000000" pitchFamily="2" charset="-78"/>
            </a:endParaRPr>
          </a:p>
        </p:txBody>
      </p:sp>
      <p:sp>
        <p:nvSpPr>
          <p:cNvPr id="3" name="Text Placeholder 2"/>
          <p:cNvSpPr>
            <a:spLocks noGrp="1"/>
          </p:cNvSpPr>
          <p:nvPr>
            <p:ph type="body" sz="half" idx="2"/>
          </p:nvPr>
        </p:nvSpPr>
        <p:spPr>
          <a:xfrm>
            <a:off x="1" y="1403796"/>
            <a:ext cx="12191999" cy="5454204"/>
          </a:xfrm>
        </p:spPr>
        <p:txBody>
          <a:bodyPr>
            <a:noAutofit/>
          </a:bodyPr>
          <a:lstStyle/>
          <a:p>
            <a:pPr algn="r"/>
            <a:r>
              <a:rPr lang="fa-IR" sz="2400" dirty="0" smtClean="0">
                <a:cs typeface="B Koodak" panose="00000700000000000000" pitchFamily="2" charset="-78"/>
              </a:rPr>
              <a:t>- </a:t>
            </a:r>
            <a:r>
              <a:rPr lang="fa-IR" sz="2400" dirty="0">
                <a:cs typeface="B Koodak" panose="00000700000000000000" pitchFamily="2" charset="-78"/>
              </a:rPr>
              <a:t>نظارت بر تنظيم و اجراء برنامه‌هاى آموزشى در قالب برنامه‌هاى مصوب و تأييد برنامه‌هاى مناطق آموزش و پرورش تابعه</a:t>
            </a:r>
          </a:p>
          <a:p>
            <a:pPr algn="r"/>
            <a:r>
              <a:rPr lang="fa-IR" sz="2400" dirty="0" smtClean="0">
                <a:cs typeface="B Koodak" panose="00000700000000000000" pitchFamily="2" charset="-78"/>
              </a:rPr>
              <a:t>- </a:t>
            </a:r>
            <a:r>
              <a:rPr lang="fa-IR" sz="2400" dirty="0">
                <a:cs typeface="B Koodak" panose="00000700000000000000" pitchFamily="2" charset="-78"/>
              </a:rPr>
              <a:t>تأسيس، تجهيز و </a:t>
            </a:r>
            <a:r>
              <a:rPr lang="fa-IR" sz="2400" dirty="0" smtClean="0">
                <a:cs typeface="B Koodak" panose="00000700000000000000" pitchFamily="2" charset="-78"/>
              </a:rPr>
              <a:t>اداره </a:t>
            </a:r>
            <a:r>
              <a:rPr lang="fa-IR" sz="2400" dirty="0">
                <a:cs typeface="B Koodak" panose="00000700000000000000" pitchFamily="2" charset="-78"/>
              </a:rPr>
              <a:t>آموزشگاه‌هاى کودکستاني، ابتدائي، راهنمائى تحصيلي، آموزش متوسطه (عمومى و فنى و حرفه‌اي)، کلاس‌هاى آموزش بزرگسالان، مراکز تربيت‌معلم، آموزشکده‌هاى فنى و مهدکودک‌هاى تابع وزارت آموزش و پرورش و نظارت بر فعاليت‌هاى اين واحدها</a:t>
            </a:r>
          </a:p>
          <a:p>
            <a:pPr algn="r"/>
            <a:r>
              <a:rPr lang="fa-IR" sz="2400" dirty="0" smtClean="0">
                <a:cs typeface="B Koodak" panose="00000700000000000000" pitchFamily="2" charset="-78"/>
              </a:rPr>
              <a:t>- </a:t>
            </a:r>
            <a:r>
              <a:rPr lang="fa-IR" sz="2400" dirty="0">
                <a:cs typeface="B Koodak" panose="00000700000000000000" pitchFamily="2" charset="-78"/>
              </a:rPr>
              <a:t>بررسى و تأييد </a:t>
            </a:r>
            <a:r>
              <a:rPr lang="fa-IR" sz="2400" dirty="0" smtClean="0">
                <a:cs typeface="B Koodak" panose="00000700000000000000" pitchFamily="2" charset="-78"/>
              </a:rPr>
              <a:t>بودجه </a:t>
            </a:r>
            <a:r>
              <a:rPr lang="fa-IR" sz="2400" dirty="0">
                <a:cs typeface="B Koodak" panose="00000700000000000000" pitchFamily="2" charset="-78"/>
              </a:rPr>
              <a:t>پيشنهادى مناطق آموزش و پرورش</a:t>
            </a:r>
          </a:p>
          <a:p>
            <a:pPr algn="r"/>
            <a:r>
              <a:rPr lang="fa-IR" sz="2400" dirty="0" smtClean="0">
                <a:cs typeface="B Koodak" panose="00000700000000000000" pitchFamily="2" charset="-78"/>
              </a:rPr>
              <a:t>- </a:t>
            </a:r>
            <a:r>
              <a:rPr lang="fa-IR" sz="2400" dirty="0">
                <a:cs typeface="B Koodak" panose="00000700000000000000" pitchFamily="2" charset="-78"/>
              </a:rPr>
              <a:t>نظارت بر اجراء برنامه‌هاى تربيتى و ورزشي، در کليه آموزشگاه‌هاى مربوط</a:t>
            </a:r>
          </a:p>
          <a:p>
            <a:pPr algn="r"/>
            <a:r>
              <a:rPr lang="fa-IR" sz="2400" dirty="0" smtClean="0">
                <a:cs typeface="B Koodak" panose="00000700000000000000" pitchFamily="2" charset="-78"/>
              </a:rPr>
              <a:t>- </a:t>
            </a:r>
            <a:r>
              <a:rPr lang="fa-IR" sz="2400" dirty="0">
                <a:cs typeface="B Koodak" panose="00000700000000000000" pitchFamily="2" charset="-78"/>
              </a:rPr>
              <a:t>نظارت و ايجاد هماهنگى در فعاليت‌هاى آموزش و پرورش شهرستان‌ها و مناطق آموزش و پرورش.</a:t>
            </a:r>
          </a:p>
          <a:p>
            <a:pPr algn="r"/>
            <a:r>
              <a:rPr lang="fa-IR" sz="2400" b="1" dirty="0" smtClean="0">
                <a:cs typeface="B Koodak" panose="00000700000000000000" pitchFamily="2" charset="-78"/>
                <a:sym typeface="Wingdings" panose="05000000000000000000" pitchFamily="2" charset="2"/>
              </a:rPr>
              <a:t></a:t>
            </a:r>
            <a:r>
              <a:rPr lang="fa-IR" sz="2400" dirty="0" smtClean="0">
                <a:cs typeface="B Koodak" panose="00000700000000000000" pitchFamily="2" charset="-78"/>
                <a:sym typeface="Wingdings" panose="05000000000000000000" pitchFamily="2" charset="2"/>
              </a:rPr>
              <a:t> </a:t>
            </a:r>
            <a:r>
              <a:rPr lang="fa-IR" sz="2400" dirty="0" smtClean="0">
                <a:cs typeface="B Koodak" panose="00000700000000000000" pitchFamily="2" charset="-78"/>
              </a:rPr>
              <a:t>براى </a:t>
            </a:r>
            <a:r>
              <a:rPr lang="fa-IR" sz="2400" dirty="0">
                <a:cs typeface="B Koodak" panose="00000700000000000000" pitchFamily="2" charset="-78"/>
              </a:rPr>
              <a:t>تحقق وظايف فوق و ديگر وظايف، براساس گستردگى مناطق، هر </a:t>
            </a:r>
            <a:r>
              <a:rPr lang="fa-IR" sz="2400" dirty="0" smtClean="0">
                <a:cs typeface="B Koodak" panose="00000700000000000000" pitchFamily="2" charset="-78"/>
              </a:rPr>
              <a:t>اداره </a:t>
            </a:r>
            <a:r>
              <a:rPr lang="fa-IR" sz="2400" dirty="0">
                <a:cs typeface="B Koodak" panose="00000700000000000000" pitchFamily="2" charset="-78"/>
              </a:rPr>
              <a:t>کل تشکيلاتى دارد که از طرف دفتر تشکيلات و روش‌ها و تأييد سازمان‌هاى امور ادارى و استخدامى کشور تعيين و ابلاغ شده است.</a:t>
            </a:r>
          </a:p>
          <a:p>
            <a:pPr algn="r" rtl="1"/>
            <a:endParaRPr lang="en-US" sz="1800" dirty="0"/>
          </a:p>
        </p:txBody>
      </p:sp>
    </p:spTree>
    <p:extLst>
      <p:ext uri="{BB962C8B-B14F-4D97-AF65-F5344CB8AC3E}">
        <p14:creationId xmlns:p14="http://schemas.microsoft.com/office/powerpoint/2010/main" val="3183781895"/>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9245" y="141668"/>
            <a:ext cx="11451465" cy="669701"/>
          </a:xfrm>
        </p:spPr>
        <p:txBody>
          <a:bodyPr>
            <a:noAutofit/>
          </a:bodyPr>
          <a:lstStyle/>
          <a:p>
            <a:pPr algn="r"/>
            <a:r>
              <a:rPr lang="fa-IR" sz="2400" dirty="0">
                <a:solidFill>
                  <a:srgbClr val="FF0000"/>
                </a:solidFill>
                <a:cs typeface="B Koodak" panose="00000700000000000000" pitchFamily="2" charset="-78"/>
              </a:rPr>
              <a:t>درجه‌بندى ادارات کل آموزش و پرورش استان‌ها، شهرستان‌ها و نمايندگى‌هاى بخش‌هاى غيرمنطقه‌اى</a:t>
            </a:r>
            <a:endParaRPr lang="en-US" sz="2400" dirty="0">
              <a:solidFill>
                <a:srgbClr val="FF0000"/>
              </a:solidFill>
              <a:cs typeface="B Koodak" panose="00000700000000000000" pitchFamily="2" charset="-78"/>
            </a:endParaRPr>
          </a:p>
        </p:txBody>
      </p:sp>
      <p:sp>
        <p:nvSpPr>
          <p:cNvPr id="5" name="Subtitle 4"/>
          <p:cNvSpPr>
            <a:spLocks noGrp="1"/>
          </p:cNvSpPr>
          <p:nvPr>
            <p:ph type="subTitle" idx="1"/>
          </p:nvPr>
        </p:nvSpPr>
        <p:spPr>
          <a:xfrm>
            <a:off x="86932" y="1081825"/>
            <a:ext cx="12076090" cy="6716332"/>
          </a:xfrm>
        </p:spPr>
        <p:txBody>
          <a:bodyPr>
            <a:noAutofit/>
          </a:bodyPr>
          <a:lstStyle/>
          <a:p>
            <a:pPr algn="just" rtl="1"/>
            <a:r>
              <a:rPr lang="fa-IR" dirty="0">
                <a:cs typeface="B Koodak" panose="00000700000000000000" pitchFamily="2" charset="-78"/>
              </a:rPr>
              <a:t>طبق تصويب سازمان امور ادارى و استخدامى کشور ادارات کل استان‌ها حداکثر داراى ۷ درجه، نواحي، شهرستان‌ها و مناطق کشور حداکثر داراى ۱۰ درجه و نمايندگى‌هاى بخش‌هاى غيرمنطقه‌اى داراى ۶ درجه به‌شرح زير است</a:t>
            </a:r>
            <a:r>
              <a:rPr lang="fa-IR" dirty="0" smtClean="0">
                <a:cs typeface="B Koodak" panose="00000700000000000000" pitchFamily="2" charset="-78"/>
              </a:rPr>
              <a:t>:</a:t>
            </a:r>
            <a:endParaRPr lang="fa-IR" dirty="0">
              <a:cs typeface="B Koodak" panose="00000700000000000000" pitchFamily="2" charset="-78"/>
            </a:endParaRPr>
          </a:p>
          <a:p>
            <a:pPr algn="just" rtl="1"/>
            <a:r>
              <a:rPr lang="fa-IR" b="1" dirty="0">
                <a:solidFill>
                  <a:srgbClr val="0000CC"/>
                </a:solidFill>
                <a:cs typeface="B Koodak" panose="00000700000000000000" pitchFamily="2" charset="-78"/>
              </a:rPr>
              <a:t>- درجه‌بندى ادارات کل آموزش و پرورش استان‌ها برحسب تعداد دانش‌آموزان (به‌ نفر</a:t>
            </a:r>
            <a:r>
              <a:rPr lang="fa-IR" b="1" dirty="0" smtClean="0">
                <a:solidFill>
                  <a:srgbClr val="0000CC"/>
                </a:solidFill>
                <a:cs typeface="B Koodak" panose="00000700000000000000" pitchFamily="2" charset="-78"/>
              </a:rPr>
              <a:t>):</a:t>
            </a:r>
            <a:endParaRPr lang="fa-IR" b="1" dirty="0">
              <a:solidFill>
                <a:srgbClr val="0000CC"/>
              </a:solidFill>
              <a:cs typeface="B Koodak" panose="00000700000000000000" pitchFamily="2" charset="-78"/>
            </a:endParaRPr>
          </a:p>
          <a:p>
            <a:pPr algn="just" rtl="1"/>
            <a:r>
              <a:rPr lang="fa-IR" dirty="0">
                <a:cs typeface="B Koodak" panose="00000700000000000000" pitchFamily="2" charset="-78"/>
              </a:rPr>
              <a:t>درجهٔ ۱ تا ۲۰۰ هزار، درجه ۲ تا ۳۰۰ هزار، درجه ۳ تا ۴۵۰ هزار، درجه ۴ تا ۶۵۰ هزار، درجه ۵ تا ۹۰۰ هزار، درجه ۶ تا ۱ ميليون و ۲۰۰ هزار، درجه ۷ تا ۱ميليون و ۶۰۰ هزار</a:t>
            </a:r>
            <a:r>
              <a:rPr lang="fa-IR" dirty="0" smtClean="0">
                <a:cs typeface="B Koodak" panose="00000700000000000000" pitchFamily="2" charset="-78"/>
              </a:rPr>
              <a:t>.</a:t>
            </a:r>
            <a:endParaRPr lang="fa-IR" dirty="0">
              <a:cs typeface="B Koodak" panose="00000700000000000000" pitchFamily="2" charset="-78"/>
            </a:endParaRPr>
          </a:p>
          <a:p>
            <a:pPr algn="just" rtl="1"/>
            <a:r>
              <a:rPr lang="fa-IR" b="1" dirty="0">
                <a:solidFill>
                  <a:srgbClr val="0000CC"/>
                </a:solidFill>
                <a:cs typeface="B Koodak" panose="00000700000000000000" pitchFamily="2" charset="-78"/>
              </a:rPr>
              <a:t>- درجه‌بندى پست‌هاى سازمانى ادارات آموزش و پرورش نواحي، شهرستان‌ها و مناطق کشور برحسب تعداد دانش‌آموزان (به‌نفر</a:t>
            </a:r>
            <a:r>
              <a:rPr lang="fa-IR" b="1" dirty="0" smtClean="0">
                <a:solidFill>
                  <a:srgbClr val="0000CC"/>
                </a:solidFill>
                <a:cs typeface="B Koodak" panose="00000700000000000000" pitchFamily="2" charset="-78"/>
              </a:rPr>
              <a:t>):</a:t>
            </a:r>
            <a:endParaRPr lang="fa-IR" b="1" dirty="0">
              <a:solidFill>
                <a:srgbClr val="0000CC"/>
              </a:solidFill>
              <a:cs typeface="B Koodak" panose="00000700000000000000" pitchFamily="2" charset="-78"/>
            </a:endParaRPr>
          </a:p>
          <a:p>
            <a:pPr algn="just" rtl="1"/>
            <a:r>
              <a:rPr lang="fa-IR" dirty="0">
                <a:cs typeface="B Koodak" panose="00000700000000000000" pitchFamily="2" charset="-78"/>
              </a:rPr>
              <a:t>درجهٔ ۱ تا ۵ هزار، درجه ۲ تا ۸ هزار، درجه ۳ تا ۱۴ هزار، درجه ۴ تا ۲۳ هزار، درجه ۵ تا ۳۵ هزار، درجه ۶ تا ۵۰ هزار، درجه ۷ تا ۶۸ هزار، درجه ۸ تا ۸۹ هزار، درجه ۹ تا ۱۱۳ هزار، درجه ۱۰ تا ۱۴۰ هزار و بالاتر</a:t>
            </a:r>
            <a:r>
              <a:rPr lang="fa-IR" dirty="0" smtClean="0">
                <a:cs typeface="B Koodak" panose="00000700000000000000" pitchFamily="2" charset="-78"/>
              </a:rPr>
              <a:t>.</a:t>
            </a:r>
            <a:endParaRPr lang="fa-IR" dirty="0">
              <a:cs typeface="B Koodak" panose="00000700000000000000" pitchFamily="2" charset="-78"/>
            </a:endParaRPr>
          </a:p>
          <a:p>
            <a:pPr algn="just" rtl="1"/>
            <a:r>
              <a:rPr lang="fa-IR" b="1" dirty="0" smtClean="0">
                <a:solidFill>
                  <a:srgbClr val="0000CC"/>
                </a:solidFill>
                <a:cs typeface="B Koodak" panose="00000700000000000000" pitchFamily="2" charset="-78"/>
              </a:rPr>
              <a:t>- </a:t>
            </a:r>
            <a:r>
              <a:rPr lang="fa-IR" b="1" dirty="0">
                <a:solidFill>
                  <a:srgbClr val="0000CC"/>
                </a:solidFill>
                <a:cs typeface="B Koodak" panose="00000700000000000000" pitchFamily="2" charset="-78"/>
              </a:rPr>
              <a:t>درجه‌بندى پست‌هاى سازمان نمايندگى‌هاى بخش‌هاى غيرمنطقه‌اى آموزش و پرورش (به‌نفر</a:t>
            </a:r>
            <a:r>
              <a:rPr lang="fa-IR" b="1" dirty="0" smtClean="0">
                <a:solidFill>
                  <a:srgbClr val="0000CC"/>
                </a:solidFill>
                <a:cs typeface="B Koodak" panose="00000700000000000000" pitchFamily="2" charset="-78"/>
              </a:rPr>
              <a:t>):</a:t>
            </a:r>
            <a:endParaRPr lang="fa-IR" b="1" dirty="0">
              <a:solidFill>
                <a:srgbClr val="0000CC"/>
              </a:solidFill>
              <a:cs typeface="B Koodak" panose="00000700000000000000" pitchFamily="2" charset="-78"/>
            </a:endParaRPr>
          </a:p>
          <a:p>
            <a:pPr algn="just" rtl="1"/>
            <a:r>
              <a:rPr lang="fa-IR" dirty="0">
                <a:cs typeface="B Koodak" panose="00000700000000000000" pitchFamily="2" charset="-78"/>
              </a:rPr>
              <a:t>درجه‌ٔ ۱ تا ۱ هزار و ۲۰۰، درجهٔ ۲ تا ۱ هزار و ۸۰۰، درجهٔ ۳ تا ۳ هزار و ۴۰۰، درجهٔ ۴ تا ۴ هزار و ۸۰۰، درجهٔ ۵ تا ۷ هزار و ۲۰۰، درجهٔ ۶ تا ۱۰ هزار و ۸۰۰. تعداد پست‌هاى سازمانى به تناسب درجه‌بندى‌هاى فوق تعيين شده است.</a:t>
            </a:r>
            <a:endParaRPr lang="en-US" dirty="0">
              <a:cs typeface="B Koodak" panose="00000700000000000000" pitchFamily="2" charset="-78"/>
            </a:endParaRPr>
          </a:p>
        </p:txBody>
      </p:sp>
    </p:spTree>
    <p:extLst>
      <p:ext uri="{BB962C8B-B14F-4D97-AF65-F5344CB8AC3E}">
        <p14:creationId xmlns:p14="http://schemas.microsoft.com/office/powerpoint/2010/main" val="38078211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494" y="341409"/>
            <a:ext cx="10820400" cy="727538"/>
          </a:xfrm>
        </p:spPr>
        <p:txBody>
          <a:bodyPr>
            <a:normAutofit fontScale="90000"/>
          </a:bodyPr>
          <a:lstStyle/>
          <a:p>
            <a:pPr algn="r"/>
            <a:r>
              <a:rPr lang="fa-IR" sz="4000" b="1" dirty="0">
                <a:solidFill>
                  <a:srgbClr val="FF0000"/>
                </a:solidFill>
                <a:cs typeface="B Koodak" panose="00000700000000000000" pitchFamily="2" charset="-78"/>
              </a:rPr>
              <a:t>سازمان ادارى آموزش و پرورش شهرستان </a:t>
            </a:r>
            <a:r>
              <a:rPr lang="fa-IR" b="1" dirty="0"/>
              <a:t/>
            </a:r>
            <a:br>
              <a:rPr lang="fa-IR" b="1" dirty="0"/>
            </a:br>
            <a:endParaRPr lang="en-US" dirty="0"/>
          </a:p>
        </p:txBody>
      </p:sp>
      <p:sp>
        <p:nvSpPr>
          <p:cNvPr id="3" name="Text Placeholder 2"/>
          <p:cNvSpPr>
            <a:spLocks noGrp="1"/>
          </p:cNvSpPr>
          <p:nvPr>
            <p:ph type="body" sz="half" idx="2"/>
          </p:nvPr>
        </p:nvSpPr>
        <p:spPr>
          <a:xfrm>
            <a:off x="0" y="1223494"/>
            <a:ext cx="12192000" cy="5634506"/>
          </a:xfrm>
        </p:spPr>
        <p:txBody>
          <a:bodyPr>
            <a:normAutofit fontScale="92500" lnSpcReduction="20000"/>
          </a:bodyPr>
          <a:lstStyle/>
          <a:p>
            <a:pPr algn="r" rtl="1">
              <a:lnSpc>
                <a:spcPct val="150000"/>
              </a:lnSpc>
            </a:pPr>
            <a:r>
              <a:rPr lang="fa-IR" sz="3200" dirty="0">
                <a:cs typeface="B Koodak" panose="00000700000000000000" pitchFamily="2" charset="-78"/>
              </a:rPr>
              <a:t>در رأس سازمان ادارى آموزش و پرورش هر شهرستان </a:t>
            </a:r>
            <a:r>
              <a:rPr lang="fa-IR" sz="3200" u="sng" dirty="0">
                <a:cs typeface="B Koodak" panose="00000700000000000000" pitchFamily="2" charset="-78"/>
              </a:rPr>
              <a:t>رئيس آموزش و پرورش </a:t>
            </a:r>
            <a:r>
              <a:rPr lang="fa-IR" sz="3200" dirty="0">
                <a:cs typeface="B Koodak" panose="00000700000000000000" pitchFamily="2" charset="-78"/>
              </a:rPr>
              <a:t>قرار دارد که از طرف </a:t>
            </a:r>
            <a:r>
              <a:rPr lang="fa-IR" sz="3200" u="sng" dirty="0">
                <a:cs typeface="B Koodak" panose="00000700000000000000" pitchFamily="2" charset="-78"/>
              </a:rPr>
              <a:t>مدير کل </a:t>
            </a:r>
            <a:r>
              <a:rPr lang="fa-IR" sz="3200" dirty="0">
                <a:cs typeface="B Koodak" panose="00000700000000000000" pitchFamily="2" charset="-78"/>
              </a:rPr>
              <a:t>آموزش و پرورش استان بدين سمت منصوب مى‌شود. رئيس آموزش و پرورش مسئوليت نظارت، هماهنگى و هدايت </a:t>
            </a:r>
            <a:r>
              <a:rPr lang="fa-IR" sz="3200" dirty="0" smtClean="0">
                <a:cs typeface="B Koodak" panose="00000700000000000000" pitchFamily="2" charset="-78"/>
              </a:rPr>
              <a:t>امور آموزشي</a:t>
            </a:r>
            <a:r>
              <a:rPr lang="fa-IR" sz="3200" dirty="0">
                <a:cs typeface="B Koodak" panose="00000700000000000000" pitchFamily="2" charset="-78"/>
              </a:rPr>
              <a:t>، پرورشي، مالى و ادارى منطقه </a:t>
            </a:r>
            <a:r>
              <a:rPr lang="fa-IR" sz="3200" dirty="0" smtClean="0">
                <a:cs typeface="B Koodak" panose="00000700000000000000" pitchFamily="2" charset="-78"/>
              </a:rPr>
              <a:t>خودرا برعهده دارد.</a:t>
            </a:r>
            <a:r>
              <a:rPr lang="fa-IR" sz="3200" dirty="0">
                <a:cs typeface="B Koodak" panose="00000700000000000000" pitchFamily="2" charset="-78"/>
              </a:rPr>
              <a:t/>
            </a:r>
            <a:br>
              <a:rPr lang="fa-IR" sz="3200" dirty="0">
                <a:cs typeface="B Koodak" panose="00000700000000000000" pitchFamily="2" charset="-78"/>
              </a:rPr>
            </a:br>
            <a:r>
              <a:rPr lang="fa-IR" sz="3200" dirty="0">
                <a:cs typeface="B Koodak" panose="00000700000000000000" pitchFamily="2" charset="-78"/>
              </a:rPr>
              <a:t>تشکيلات اداري، تعداد پست‌هاى سازمانى و وظايف هريک از ادارات آموزش و پرورش از طرف دفتر تشکيلات و روش‌هاى وزارتخانه تعيين و ابلاغ مى‌شود. هريک از ادارات آموزش و پرورش، به تناسب گستردگى حوزهٔ فعاليت خود، معاونان و واحدهاى مختلف در زمينه‌هاى آموزشي، پرورشي، اداري، مالي، خدماتى و غيره دارد که معمولاً وظايف ادارهٔ کل آموزش و پرورش استان را در سطح محدودترى در منطقه انجام مى‌دهد.</a:t>
            </a:r>
          </a:p>
          <a:p>
            <a:pPr algn="r" rtl="1">
              <a:lnSpc>
                <a:spcPct val="150000"/>
              </a:lnSpc>
            </a:pPr>
            <a:endParaRPr lang="en-US" sz="2000" dirty="0"/>
          </a:p>
        </p:txBody>
      </p:sp>
    </p:spTree>
    <p:extLst>
      <p:ext uri="{BB962C8B-B14F-4D97-AF65-F5344CB8AC3E}">
        <p14:creationId xmlns:p14="http://schemas.microsoft.com/office/powerpoint/2010/main" val="17134664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ms.pana.ir/media/image/1398/02/28/6369377628271086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270" y="-2570205"/>
            <a:ext cx="12686270" cy="11022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597628"/>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cms.pana.ir/media/image/1398/02/28/6369377628227333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35" y="-1995489"/>
            <a:ext cx="12678032" cy="11782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383526"/>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584879" y="0"/>
            <a:ext cx="2722942" cy="176648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a-IR" sz="1800" b="1" dirty="0">
                <a:ln w="9525" cap="flat" cmpd="sng" algn="ctr">
                  <a:solidFill>
                    <a:srgbClr val="FF0000"/>
                  </a:solidFill>
                  <a:prstDash val="solid"/>
                  <a:round/>
                </a:ln>
                <a:solidFill>
                  <a:srgbClr val="FF0000"/>
                </a:solidFill>
                <a:effectLst>
                  <a:outerShdw blurRad="38100" dist="19050" dir="2700000" algn="tl">
                    <a:schemeClr val="dk1">
                      <a:alpha val="40000"/>
                    </a:schemeClr>
                  </a:outerShdw>
                </a:effectLst>
                <a:ea typeface="Calibri" panose="020F0502020204030204" pitchFamily="34" charset="0"/>
                <a:cs typeface="B Nazanin" panose="00000400000000000000" pitchFamily="2" charset="-78"/>
              </a:rPr>
              <a:t>وزیر آموزش و پرورش</a:t>
            </a:r>
            <a:endParaRPr lang="en-US" sz="1100" dirty="0">
              <a:effectLst/>
              <a:ea typeface="Calibri" panose="020F0502020204030204" pitchFamily="34" charset="0"/>
              <a:cs typeface="Arial" panose="020B0604020202020204" pitchFamily="34" charset="0"/>
            </a:endParaRPr>
          </a:p>
        </p:txBody>
      </p:sp>
      <p:sp>
        <p:nvSpPr>
          <p:cNvPr id="5" name="Rounded Rectangle 4"/>
          <p:cNvSpPr/>
          <p:nvPr/>
        </p:nvSpPr>
        <p:spPr>
          <a:xfrm>
            <a:off x="9381319" y="683619"/>
            <a:ext cx="2511381" cy="39924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sz="200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شورای عالی آموزش و پرورش</a:t>
            </a:r>
            <a:endParaRPr lang="en-US" sz="2000"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11" name="Rounded Rectangle 10"/>
          <p:cNvSpPr/>
          <p:nvPr/>
        </p:nvSpPr>
        <p:spPr>
          <a:xfrm>
            <a:off x="0" y="2075578"/>
            <a:ext cx="4584879" cy="3101729"/>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sz="200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سازمان پژوهش و برنامه ریزی آموزشی</a:t>
            </a:r>
          </a:p>
          <a:p>
            <a:pPr algn="ctr"/>
            <a:r>
              <a:rPr lang="fa-IR" sz="200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سازمان نوسازی توسعه و تجهیز مدارس کشور</a:t>
            </a:r>
          </a:p>
          <a:p>
            <a:pPr algn="ctr"/>
            <a:r>
              <a:rPr lang="fa-IR" sz="200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سازمان آموزش و پرورش کودکان استثنایی</a:t>
            </a:r>
          </a:p>
          <a:p>
            <a:pPr algn="ctr"/>
            <a:r>
              <a:rPr lang="fa-IR"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سازمان مدارس غیر دولتی و مشارکت های مردمی و خانواده</a:t>
            </a:r>
          </a:p>
          <a:p>
            <a:pPr algn="ctr"/>
            <a:r>
              <a:rPr lang="fa-IR" sz="200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سازمان نهضت سواد آموزی </a:t>
            </a:r>
          </a:p>
          <a:p>
            <a:pPr algn="ctr"/>
            <a:r>
              <a:rPr lang="fa-IR" sz="200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دانشگاه شهید رجایی</a:t>
            </a:r>
          </a:p>
          <a:p>
            <a:pPr algn="ctr"/>
            <a:r>
              <a:rPr lang="fa-IR" sz="200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کانون پرورش فکری کودکان و نوجوانان</a:t>
            </a:r>
          </a:p>
          <a:p>
            <a:pPr algn="ctr"/>
            <a:r>
              <a:rPr lang="fa-IR" sz="200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سازمان دانش آموزی</a:t>
            </a:r>
          </a:p>
        </p:txBody>
      </p:sp>
      <p:sp>
        <p:nvSpPr>
          <p:cNvPr id="33" name="Rounded Rectangle 32"/>
          <p:cNvSpPr/>
          <p:nvPr/>
        </p:nvSpPr>
        <p:spPr>
          <a:xfrm>
            <a:off x="7307821" y="2075577"/>
            <a:ext cx="4584879" cy="3101730"/>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sz="200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شورای مالی </a:t>
            </a:r>
          </a:p>
          <a:p>
            <a:pPr algn="ctr"/>
            <a:r>
              <a:rPr lang="fa-IR" sz="200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مشاور امور ایثارگران </a:t>
            </a:r>
          </a:p>
          <a:p>
            <a:pPr algn="ctr"/>
            <a:r>
              <a:rPr lang="fa-IR" sz="200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مشاور جوان</a:t>
            </a:r>
          </a:p>
          <a:p>
            <a:pPr algn="ctr"/>
            <a:r>
              <a:rPr lang="fa-IR" sz="200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مشاور همکاری با حوزه های علمیه</a:t>
            </a:r>
          </a:p>
          <a:p>
            <a:pPr algn="ctr"/>
            <a:r>
              <a:rPr lang="fa-IR" sz="200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مشاور</a:t>
            </a:r>
          </a:p>
          <a:p>
            <a:pPr algn="ctr"/>
            <a:r>
              <a:rPr lang="fa-IR" sz="200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مشاور</a:t>
            </a:r>
          </a:p>
          <a:p>
            <a:pPr algn="ctr"/>
            <a:r>
              <a:rPr lang="fa-IR" sz="200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مشاور</a:t>
            </a:r>
          </a:p>
          <a:p>
            <a:pPr algn="ctr"/>
            <a:r>
              <a:rPr lang="fa-IR" sz="200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مشاور</a:t>
            </a:r>
          </a:p>
          <a:p>
            <a:pPr algn="ctr"/>
            <a:r>
              <a:rPr lang="fa-IR" sz="200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مشاور</a:t>
            </a:r>
          </a:p>
          <a:p>
            <a:pPr algn="ctr"/>
            <a:r>
              <a:rPr lang="fa-IR" sz="200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مشاور</a:t>
            </a:r>
          </a:p>
        </p:txBody>
      </p:sp>
      <p:cxnSp>
        <p:nvCxnSpPr>
          <p:cNvPr id="35" name="Curved Connector 34"/>
          <p:cNvCxnSpPr>
            <a:stCxn id="4" idx="2"/>
            <a:endCxn id="11" idx="0"/>
          </p:cNvCxnSpPr>
          <p:nvPr/>
        </p:nvCxnSpPr>
        <p:spPr>
          <a:xfrm rot="10800000" flipV="1">
            <a:off x="2292441" y="883242"/>
            <a:ext cx="2292439" cy="1192335"/>
          </a:xfrm>
          <a:prstGeom prst="curvedConnector2">
            <a:avLst/>
          </a:prstGeom>
          <a:ln>
            <a:solidFill>
              <a:srgbClr val="FF0000"/>
            </a:solidFill>
            <a:tailEnd type="triangle"/>
          </a:ln>
          <a:scene3d>
            <a:camera prst="orthographicFront"/>
            <a:lightRig rig="threePt" dir="t"/>
          </a:scene3d>
          <a:sp3d contourW="12700">
            <a:contourClr>
              <a:srgbClr val="FF0000"/>
            </a:contourClr>
          </a:sp3d>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4" idx="6"/>
            <a:endCxn id="5" idx="1"/>
          </p:cNvCxnSpPr>
          <p:nvPr/>
        </p:nvCxnSpPr>
        <p:spPr>
          <a:xfrm flipV="1">
            <a:off x="7307821" y="883241"/>
            <a:ext cx="2073498" cy="2"/>
          </a:xfrm>
          <a:prstGeom prst="straightConnector1">
            <a:avLst/>
          </a:prstGeom>
          <a:ln>
            <a:solidFill>
              <a:srgbClr val="FF0000"/>
            </a:solidFill>
            <a:tailEnd type="triangle"/>
          </a:ln>
          <a:scene3d>
            <a:camera prst="orthographicFront"/>
            <a:lightRig rig="threePt" dir="t"/>
          </a:scene3d>
          <a:sp3d contourW="12700">
            <a:contourClr>
              <a:srgbClr val="FF0000"/>
            </a:contourClr>
          </a:sp3d>
        </p:spPr>
        <p:style>
          <a:lnRef idx="1">
            <a:schemeClr val="accent1"/>
          </a:lnRef>
          <a:fillRef idx="0">
            <a:schemeClr val="accent1"/>
          </a:fillRef>
          <a:effectRef idx="0">
            <a:schemeClr val="accent1"/>
          </a:effectRef>
          <a:fontRef idx="minor">
            <a:schemeClr val="tx1"/>
          </a:fontRef>
        </p:style>
      </p:cxnSp>
      <p:cxnSp>
        <p:nvCxnSpPr>
          <p:cNvPr id="39" name="Curved Connector 38"/>
          <p:cNvCxnSpPr>
            <a:stCxn id="4" idx="6"/>
            <a:endCxn id="33" idx="0"/>
          </p:cNvCxnSpPr>
          <p:nvPr/>
        </p:nvCxnSpPr>
        <p:spPr>
          <a:xfrm>
            <a:off x="7307821" y="883243"/>
            <a:ext cx="2292440" cy="1192334"/>
          </a:xfrm>
          <a:prstGeom prst="curvedConnector2">
            <a:avLst/>
          </a:prstGeom>
          <a:ln>
            <a:solidFill>
              <a:srgbClr val="FF0000"/>
            </a:solidFill>
            <a:tailEnd type="triangle"/>
          </a:ln>
          <a:scene3d>
            <a:camera prst="orthographicFront"/>
            <a:lightRig rig="threePt" dir="t"/>
          </a:scene3d>
          <a:sp3d contourW="12700">
            <a:contourClr>
              <a:srgbClr val="FF0000"/>
            </a:contourClr>
          </a:sp3d>
        </p:spPr>
        <p:style>
          <a:lnRef idx="1">
            <a:schemeClr val="accent1"/>
          </a:lnRef>
          <a:fillRef idx="0">
            <a:schemeClr val="accent1"/>
          </a:fillRef>
          <a:effectRef idx="0">
            <a:schemeClr val="accent1"/>
          </a:effectRef>
          <a:fontRef idx="minor">
            <a:schemeClr val="tx1"/>
          </a:fontRef>
        </p:style>
      </p:cxnSp>
      <p:sp>
        <p:nvSpPr>
          <p:cNvPr id="49" name="Down Arrow 48"/>
          <p:cNvSpPr/>
          <p:nvPr/>
        </p:nvSpPr>
        <p:spPr>
          <a:xfrm>
            <a:off x="5279400" y="1766486"/>
            <a:ext cx="1352281" cy="5091514"/>
          </a:xfrm>
          <a:prstGeom prst="downArrow">
            <a:avLst/>
          </a:prstGeom>
          <a:solidFill>
            <a:schemeClr val="accent2">
              <a:lumMod val="20000"/>
              <a:lumOff val="80000"/>
            </a:schemeClr>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rot="16200000">
            <a:off x="4253820" y="3506500"/>
            <a:ext cx="3385064" cy="523220"/>
          </a:xfrm>
          <a:prstGeom prst="rect">
            <a:avLst/>
          </a:prstGeom>
          <a:noFill/>
        </p:spPr>
        <p:txBody>
          <a:bodyPr wrap="square" rtlCol="0">
            <a:spAutoFit/>
          </a:bodyPr>
          <a:lstStyle/>
          <a:p>
            <a:r>
              <a:rPr lang="fa-IR" sz="2800" b="1" dirty="0" smtClean="0"/>
              <a:t>ادامــــــــــــــــــــــــــــــه</a:t>
            </a:r>
            <a:endParaRPr lang="en-US" sz="2800" b="1" dirty="0"/>
          </a:p>
        </p:txBody>
      </p:sp>
    </p:spTree>
    <p:extLst>
      <p:ext uri="{BB962C8B-B14F-4D97-AF65-F5344CB8AC3E}">
        <p14:creationId xmlns:p14="http://schemas.microsoft.com/office/powerpoint/2010/main" val="362677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checkerboard(across)">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edge">
                                      <p:cBhvr>
                                        <p:cTn id="22" dur="20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edge">
                                      <p:cBhvr>
                                        <p:cTn id="27" dur="20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strips(downLeft)">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grpId="0" nodeType="clickEffect">
                                  <p:stCondLst>
                                    <p:cond delay="0"/>
                                  </p:stCondLst>
                                  <p:iterate type="lt">
                                    <p:tmPct val="5000"/>
                                  </p:iterate>
                                  <p:childTnLst>
                                    <p:set>
                                      <p:cBhvr>
                                        <p:cTn id="36" dur="1" fill="hold">
                                          <p:stCondLst>
                                            <p:cond delay="0"/>
                                          </p:stCondLst>
                                        </p:cTn>
                                        <p:tgtEl>
                                          <p:spTgt spid="11"/>
                                        </p:tgtEl>
                                        <p:attrNameLst>
                                          <p:attrName>style.visibility</p:attrName>
                                        </p:attrNameLst>
                                      </p:cBhvr>
                                      <p:to>
                                        <p:strVal val="visible"/>
                                      </p:to>
                                    </p:set>
                                    <p:anim by="(-#ppt_w*2)" calcmode="lin" valueType="num">
                                      <p:cBhvr rctx="PPT">
                                        <p:cTn id="37" dur="500" autoRev="1" fill="hold">
                                          <p:stCondLst>
                                            <p:cond delay="0"/>
                                          </p:stCondLst>
                                        </p:cTn>
                                        <p:tgtEl>
                                          <p:spTgt spid="11"/>
                                        </p:tgtEl>
                                        <p:attrNameLst>
                                          <p:attrName>ppt_w</p:attrName>
                                        </p:attrNameLst>
                                      </p:cBhvr>
                                    </p:anim>
                                    <p:anim by="(#ppt_w*0.50)" calcmode="lin" valueType="num">
                                      <p:cBhvr>
                                        <p:cTn id="38" dur="500" decel="50000" autoRev="1" fill="hold">
                                          <p:stCondLst>
                                            <p:cond delay="0"/>
                                          </p:stCondLst>
                                        </p:cTn>
                                        <p:tgtEl>
                                          <p:spTgt spid="11"/>
                                        </p:tgtEl>
                                        <p:attrNameLst>
                                          <p:attrName>ppt_x</p:attrName>
                                        </p:attrNameLst>
                                      </p:cBhvr>
                                    </p:anim>
                                    <p:anim from="(-#ppt_h/2)" to="(#ppt_y)" calcmode="lin" valueType="num">
                                      <p:cBhvr>
                                        <p:cTn id="39" dur="1000" fill="hold">
                                          <p:stCondLst>
                                            <p:cond delay="0"/>
                                          </p:stCondLst>
                                        </p:cTn>
                                        <p:tgtEl>
                                          <p:spTgt spid="11"/>
                                        </p:tgtEl>
                                        <p:attrNameLst>
                                          <p:attrName>ppt_y</p:attrName>
                                        </p:attrNameLst>
                                      </p:cBhvr>
                                    </p:anim>
                                    <p:animRot by="21600000">
                                      <p:cBhvr>
                                        <p:cTn id="40" dur="1000" fill="hold">
                                          <p:stCondLst>
                                            <p:cond delay="0"/>
                                          </p:stCondLst>
                                        </p:cTn>
                                        <p:tgtEl>
                                          <p:spTgt spid="11"/>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33" grpId="0" animBg="1"/>
      <p:bldP spid="49" grpId="0" animBg="1"/>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988676" y="0"/>
            <a:ext cx="12879" cy="6858000"/>
          </a:xfrm>
          <a:prstGeom prst="line">
            <a:avLst/>
          </a:prstGeom>
          <a:scene3d>
            <a:camera prst="orthographicFront"/>
            <a:lightRig rig="threePt" dir="t"/>
          </a:scene3d>
          <a:sp3d contourW="12700">
            <a:contourClr>
              <a:srgbClr val="FF0000"/>
            </a:contourClr>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96214" y="321972"/>
            <a:ext cx="114235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817181" y="321972"/>
            <a:ext cx="0" cy="8113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902782" y="321972"/>
            <a:ext cx="0" cy="2807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949746" y="321972"/>
            <a:ext cx="0" cy="45462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970951" y="321972"/>
            <a:ext cx="0" cy="25757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837610" y="321972"/>
            <a:ext cx="0" cy="682580"/>
          </a:xfrm>
          <a:prstGeom prst="line">
            <a:avLst/>
          </a:prstGeom>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730032" y="1004552"/>
            <a:ext cx="920304" cy="6439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chemeClr val="tx1"/>
                </a:solidFill>
                <a:cs typeface="B Nazanin" panose="00000400000000000000" pitchFamily="2" charset="-78"/>
              </a:rPr>
              <a:t>دفتر وزارتی </a:t>
            </a:r>
            <a:endParaRPr lang="en-US" sz="2000" dirty="0">
              <a:solidFill>
                <a:schemeClr val="tx1"/>
              </a:solidFill>
              <a:cs typeface="B Nazanin" panose="00000400000000000000" pitchFamily="2" charset="-78"/>
            </a:endParaRPr>
          </a:p>
        </p:txBody>
      </p:sp>
      <p:cxnSp>
        <p:nvCxnSpPr>
          <p:cNvPr id="36" name="Straight Connector 35"/>
          <p:cNvCxnSpPr/>
          <p:nvPr/>
        </p:nvCxnSpPr>
        <p:spPr>
          <a:xfrm>
            <a:off x="4275785" y="321972"/>
            <a:ext cx="0" cy="2807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309870" y="321972"/>
            <a:ext cx="0" cy="45462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43954" y="321972"/>
            <a:ext cx="0" cy="25757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210613" y="321972"/>
            <a:ext cx="0" cy="68258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135452" y="321972"/>
            <a:ext cx="0" cy="68258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828513" y="3103808"/>
            <a:ext cx="920304" cy="6439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chemeClr val="tx1"/>
                </a:solidFill>
                <a:cs typeface="B Nazanin" panose="00000400000000000000" pitchFamily="2" charset="-78"/>
              </a:rPr>
              <a:t>مرکز حراست</a:t>
            </a:r>
            <a:endParaRPr lang="en-US" sz="2000" dirty="0">
              <a:solidFill>
                <a:schemeClr val="tx1"/>
              </a:solidFill>
              <a:cs typeface="B Nazanin" panose="00000400000000000000" pitchFamily="2" charset="-78"/>
            </a:endParaRPr>
          </a:p>
        </p:txBody>
      </p:sp>
      <p:sp>
        <p:nvSpPr>
          <p:cNvPr id="18" name="Rectangle 17"/>
          <p:cNvSpPr/>
          <p:nvPr/>
        </p:nvSpPr>
        <p:spPr>
          <a:xfrm>
            <a:off x="2075242" y="4881092"/>
            <a:ext cx="2469256" cy="6439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chemeClr val="tx1"/>
                </a:solidFill>
                <a:cs typeface="B Nazanin" panose="00000400000000000000" pitchFamily="2" charset="-78"/>
              </a:rPr>
              <a:t>اداره کل ارزیابی عملکرد و پاسخگویی </a:t>
            </a:r>
            <a:r>
              <a:rPr lang="fa-IR" sz="2000" smtClean="0">
                <a:solidFill>
                  <a:schemeClr val="tx1"/>
                </a:solidFill>
                <a:cs typeface="B Nazanin" panose="00000400000000000000" pitchFamily="2" charset="-78"/>
              </a:rPr>
              <a:t>به شکایات</a:t>
            </a:r>
            <a:endParaRPr lang="en-US" sz="2000" dirty="0">
              <a:solidFill>
                <a:schemeClr val="tx1"/>
              </a:solidFill>
              <a:cs typeface="B Nazanin" panose="00000400000000000000" pitchFamily="2" charset="-78"/>
            </a:endParaRPr>
          </a:p>
        </p:txBody>
      </p:sp>
      <p:sp>
        <p:nvSpPr>
          <p:cNvPr id="20" name="Rectangle 19"/>
          <p:cNvSpPr/>
          <p:nvPr/>
        </p:nvSpPr>
        <p:spPr>
          <a:xfrm>
            <a:off x="1340809" y="2897746"/>
            <a:ext cx="1931159" cy="6439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chemeClr val="tx1"/>
                </a:solidFill>
                <a:cs typeface="B Nazanin" panose="00000400000000000000" pitchFamily="2" charset="-78"/>
              </a:rPr>
              <a:t>دبیرخانۀ هیئت مرکزی گزینش</a:t>
            </a:r>
            <a:endParaRPr lang="en-US" sz="2000" dirty="0">
              <a:solidFill>
                <a:schemeClr val="tx1"/>
              </a:solidFill>
              <a:cs typeface="B Nazanin" panose="00000400000000000000" pitchFamily="2" charset="-78"/>
            </a:endParaRPr>
          </a:p>
        </p:txBody>
      </p:sp>
      <p:sp>
        <p:nvSpPr>
          <p:cNvPr id="22" name="Rectangle 21"/>
          <p:cNvSpPr/>
          <p:nvPr/>
        </p:nvSpPr>
        <p:spPr>
          <a:xfrm>
            <a:off x="243962" y="965915"/>
            <a:ext cx="1931159" cy="6439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chemeClr val="tx1"/>
                </a:solidFill>
                <a:cs typeface="B Nazanin" panose="00000400000000000000" pitchFamily="2" charset="-78"/>
              </a:rPr>
              <a:t>مرکز اطلاع رسانی و روابط عمومی</a:t>
            </a:r>
            <a:endParaRPr lang="en-US" sz="2000" dirty="0">
              <a:solidFill>
                <a:schemeClr val="tx1"/>
              </a:solidFill>
              <a:cs typeface="B Nazanin" panose="00000400000000000000" pitchFamily="2" charset="-78"/>
            </a:endParaRPr>
          </a:p>
        </p:txBody>
      </p:sp>
      <p:sp>
        <p:nvSpPr>
          <p:cNvPr id="23" name="Rectangle 22"/>
          <p:cNvSpPr/>
          <p:nvPr/>
        </p:nvSpPr>
        <p:spPr>
          <a:xfrm>
            <a:off x="6326543" y="965915"/>
            <a:ext cx="1293187" cy="6439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chemeClr val="tx1"/>
                </a:solidFill>
                <a:cs typeface="B Nazanin" panose="00000400000000000000" pitchFamily="2" charset="-78"/>
              </a:rPr>
              <a:t>دفتر شاهد و ایثارگران</a:t>
            </a:r>
            <a:endParaRPr lang="en-US" sz="2000" dirty="0">
              <a:solidFill>
                <a:schemeClr val="tx1"/>
              </a:solidFill>
              <a:cs typeface="B Nazanin" panose="00000400000000000000" pitchFamily="2" charset="-78"/>
            </a:endParaRPr>
          </a:p>
        </p:txBody>
      </p:sp>
      <p:sp>
        <p:nvSpPr>
          <p:cNvPr id="25" name="Rectangle 24"/>
          <p:cNvSpPr/>
          <p:nvPr/>
        </p:nvSpPr>
        <p:spPr>
          <a:xfrm>
            <a:off x="7321708" y="2897744"/>
            <a:ext cx="1293187" cy="6439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chemeClr val="tx1"/>
                </a:solidFill>
                <a:cs typeface="B Nazanin" panose="00000400000000000000" pitchFamily="2" charset="-78"/>
              </a:rPr>
              <a:t>مرکز سنجش</a:t>
            </a:r>
            <a:endParaRPr lang="en-US" sz="2000" dirty="0">
              <a:solidFill>
                <a:schemeClr val="tx1"/>
              </a:solidFill>
              <a:cs typeface="B Nazanin" panose="00000400000000000000" pitchFamily="2" charset="-78"/>
            </a:endParaRPr>
          </a:p>
        </p:txBody>
      </p:sp>
      <p:sp>
        <p:nvSpPr>
          <p:cNvPr id="27" name="Rectangle 26"/>
          <p:cNvSpPr/>
          <p:nvPr/>
        </p:nvSpPr>
        <p:spPr>
          <a:xfrm>
            <a:off x="7429249" y="4829573"/>
            <a:ext cx="3040993" cy="6439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chemeClr val="tx1"/>
                </a:solidFill>
                <a:cs typeface="B Nazanin" panose="00000400000000000000" pitchFamily="2" charset="-78"/>
              </a:rPr>
              <a:t>مرکز علمی پرورش استعداد های درخشان و دانش پژوهان جوان</a:t>
            </a:r>
            <a:endParaRPr lang="en-US" sz="2000" dirty="0">
              <a:solidFill>
                <a:schemeClr val="tx1"/>
              </a:solidFill>
              <a:cs typeface="B Nazanin" panose="00000400000000000000" pitchFamily="2" charset="-78"/>
            </a:endParaRPr>
          </a:p>
        </p:txBody>
      </p:sp>
      <p:sp>
        <p:nvSpPr>
          <p:cNvPr id="28" name="Rectangle 27"/>
          <p:cNvSpPr/>
          <p:nvPr/>
        </p:nvSpPr>
        <p:spPr>
          <a:xfrm>
            <a:off x="9031597" y="3129566"/>
            <a:ext cx="1742370" cy="9659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chemeClr val="tx1"/>
                </a:solidFill>
                <a:cs typeface="B Nazanin" panose="00000400000000000000" pitchFamily="2" charset="-78"/>
              </a:rPr>
              <a:t>مرکز امور بین الملل و مدارس خارج از کشور</a:t>
            </a:r>
            <a:endParaRPr lang="en-US" sz="2000" dirty="0">
              <a:solidFill>
                <a:schemeClr val="tx1"/>
              </a:solidFill>
              <a:cs typeface="B Nazanin" panose="00000400000000000000" pitchFamily="2" charset="-78"/>
            </a:endParaRPr>
          </a:p>
        </p:txBody>
      </p:sp>
      <p:sp>
        <p:nvSpPr>
          <p:cNvPr id="29" name="Rectangle 28"/>
          <p:cNvSpPr/>
          <p:nvPr/>
        </p:nvSpPr>
        <p:spPr>
          <a:xfrm>
            <a:off x="9968247" y="1133341"/>
            <a:ext cx="2125015" cy="6439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chemeClr val="tx1"/>
                </a:solidFill>
                <a:cs typeface="B Nazanin" panose="00000400000000000000" pitchFamily="2" charset="-78"/>
              </a:rPr>
              <a:t>مرکزبرنامه‌ریزی انسانی‌وفناوری‌اطلاعات</a:t>
            </a:r>
            <a:endParaRPr lang="en-US" sz="20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75572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1000"/>
                                        <p:tgtEl>
                                          <p:spTgt spid="40"/>
                                        </p:tgtEl>
                                      </p:cBhvr>
                                    </p:animEffect>
                                    <p:anim calcmode="lin" valueType="num">
                                      <p:cBhvr>
                                        <p:cTn id="22" dur="1000" fill="hold"/>
                                        <p:tgtEl>
                                          <p:spTgt spid="40"/>
                                        </p:tgtEl>
                                        <p:attrNameLst>
                                          <p:attrName>ppt_x</p:attrName>
                                        </p:attrNameLst>
                                      </p:cBhvr>
                                      <p:tavLst>
                                        <p:tav tm="0">
                                          <p:val>
                                            <p:strVal val="#ppt_x"/>
                                          </p:val>
                                        </p:tav>
                                        <p:tav tm="100000">
                                          <p:val>
                                            <p:strVal val="#ppt_x"/>
                                          </p:val>
                                        </p:tav>
                                      </p:tavLst>
                                    </p:anim>
                                    <p:anim calcmode="lin" valueType="num">
                                      <p:cBhvr>
                                        <p:cTn id="23" dur="1000" fill="hold"/>
                                        <p:tgtEl>
                                          <p:spTgt spid="40"/>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anim calcmode="lin" valueType="num">
                                      <p:cBhvr>
                                        <p:cTn id="27" dur="1000" fill="hold"/>
                                        <p:tgtEl>
                                          <p:spTgt spid="39"/>
                                        </p:tgtEl>
                                        <p:attrNameLst>
                                          <p:attrName>ppt_x</p:attrName>
                                        </p:attrNameLst>
                                      </p:cBhvr>
                                      <p:tavLst>
                                        <p:tav tm="0">
                                          <p:val>
                                            <p:strVal val="#ppt_x"/>
                                          </p:val>
                                        </p:tav>
                                        <p:tav tm="100000">
                                          <p:val>
                                            <p:strVal val="#ppt_x"/>
                                          </p:val>
                                        </p:tav>
                                      </p:tavLst>
                                    </p:anim>
                                    <p:anim calcmode="lin" valueType="num">
                                      <p:cBhvr>
                                        <p:cTn id="28" dur="1000" fill="hold"/>
                                        <p:tgtEl>
                                          <p:spTgt spid="39"/>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1000"/>
                                        <p:tgtEl>
                                          <p:spTgt spid="43"/>
                                        </p:tgtEl>
                                      </p:cBhvr>
                                    </p:animEffect>
                                    <p:anim calcmode="lin" valueType="num">
                                      <p:cBhvr>
                                        <p:cTn id="42" dur="1000" fill="hold"/>
                                        <p:tgtEl>
                                          <p:spTgt spid="43"/>
                                        </p:tgtEl>
                                        <p:attrNameLst>
                                          <p:attrName>ppt_x</p:attrName>
                                        </p:attrNameLst>
                                      </p:cBhvr>
                                      <p:tavLst>
                                        <p:tav tm="0">
                                          <p:val>
                                            <p:strVal val="#ppt_x"/>
                                          </p:val>
                                        </p:tav>
                                        <p:tav tm="100000">
                                          <p:val>
                                            <p:strVal val="#ppt_x"/>
                                          </p:val>
                                        </p:tav>
                                      </p:tavLst>
                                    </p:anim>
                                    <p:anim calcmode="lin" valueType="num">
                                      <p:cBhvr>
                                        <p:cTn id="43" dur="1000" fill="hold"/>
                                        <p:tgtEl>
                                          <p:spTgt spid="43"/>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1000"/>
                                        <p:tgtEl>
                                          <p:spTgt spid="15"/>
                                        </p:tgtEl>
                                      </p:cBhvr>
                                    </p:animEffect>
                                    <p:anim calcmode="lin" valueType="num">
                                      <p:cBhvr>
                                        <p:cTn id="67" dur="1000" fill="hold"/>
                                        <p:tgtEl>
                                          <p:spTgt spid="15"/>
                                        </p:tgtEl>
                                        <p:attrNameLst>
                                          <p:attrName>ppt_x</p:attrName>
                                        </p:attrNameLst>
                                      </p:cBhvr>
                                      <p:tavLst>
                                        <p:tav tm="0">
                                          <p:val>
                                            <p:strVal val="#ppt_x"/>
                                          </p:val>
                                        </p:tav>
                                        <p:tav tm="100000">
                                          <p:val>
                                            <p:strVal val="#ppt_x"/>
                                          </p:val>
                                        </p:tav>
                                      </p:tavLst>
                                    </p:anim>
                                    <p:anim calcmode="lin" valueType="num">
                                      <p:cBhvr>
                                        <p:cTn id="6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8" presetClass="entr" presetSubtype="0" accel="50000" fill="hold" grpId="0" nodeType="clickEffect">
                                  <p:stCondLst>
                                    <p:cond delay="0"/>
                                  </p:stCondLst>
                                  <p:iterate type="lt">
                                    <p:tmPct val="5000"/>
                                  </p:iterate>
                                  <p:childTnLst>
                                    <p:set>
                                      <p:cBhvr>
                                        <p:cTn id="72" dur="1" fill="hold">
                                          <p:stCondLst>
                                            <p:cond delay="0"/>
                                          </p:stCondLst>
                                        </p:cTn>
                                        <p:tgtEl>
                                          <p:spTgt spid="22"/>
                                        </p:tgtEl>
                                        <p:attrNameLst>
                                          <p:attrName>style.visibility</p:attrName>
                                        </p:attrNameLst>
                                      </p:cBhvr>
                                      <p:to>
                                        <p:strVal val="visible"/>
                                      </p:to>
                                    </p:set>
                                    <p:set>
                                      <p:cBhvr>
                                        <p:cTn id="73" dur="455" fill="hold">
                                          <p:stCondLst>
                                            <p:cond delay="0"/>
                                          </p:stCondLst>
                                        </p:cTn>
                                        <p:tgtEl>
                                          <p:spTgt spid="22"/>
                                        </p:tgtEl>
                                        <p:attrNameLst>
                                          <p:attrName>style.rotation</p:attrName>
                                        </p:attrNameLst>
                                      </p:cBhvr>
                                      <p:to>
                                        <p:strVal val="-45.0"/>
                                      </p:to>
                                    </p:set>
                                    <p:anim calcmode="lin" valueType="num">
                                      <p:cBhvr>
                                        <p:cTn id="74" dur="455" fill="hold">
                                          <p:stCondLst>
                                            <p:cond delay="455"/>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75" dur="455"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76" dur="156" decel="50000" autoRev="1" fill="hold">
                                          <p:stCondLst>
                                            <p:cond delay="455"/>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77" dur="136" fill="hold">
                                          <p:stCondLst>
                                            <p:cond delay="864"/>
                                          </p:stCondLst>
                                        </p:cTn>
                                        <p:tgtEl>
                                          <p:spTgt spid="22"/>
                                        </p:tgtEl>
                                        <p:attrNameLst>
                                          <p:attrName>ppt_y</p:attrName>
                                        </p:attrNameLst>
                                      </p:cBhvr>
                                      <p:tavLst>
                                        <p:tav tm="0">
                                          <p:val>
                                            <p:strVal val="#ppt_y-(0.354*#ppt_w-0.172*#ppt_h)"/>
                                          </p:val>
                                        </p:tav>
                                        <p:tav tm="100000">
                                          <p:val>
                                            <p:strVal val="#ppt_y"/>
                                          </p:val>
                                        </p:tav>
                                      </p:tavLst>
                                    </p:anim>
                                  </p:childTnLst>
                                </p:cTn>
                              </p:par>
                              <p:par>
                                <p:cTn id="78" presetID="38" presetClass="entr" presetSubtype="0" accel="50000" fill="hold" grpId="0" nodeType="withEffect">
                                  <p:stCondLst>
                                    <p:cond delay="0"/>
                                  </p:stCondLst>
                                  <p:iterate type="lt">
                                    <p:tmPct val="5000"/>
                                  </p:iterate>
                                  <p:childTnLst>
                                    <p:set>
                                      <p:cBhvr>
                                        <p:cTn id="79" dur="1" fill="hold">
                                          <p:stCondLst>
                                            <p:cond delay="0"/>
                                          </p:stCondLst>
                                        </p:cTn>
                                        <p:tgtEl>
                                          <p:spTgt spid="20"/>
                                        </p:tgtEl>
                                        <p:attrNameLst>
                                          <p:attrName>style.visibility</p:attrName>
                                        </p:attrNameLst>
                                      </p:cBhvr>
                                      <p:to>
                                        <p:strVal val="visible"/>
                                      </p:to>
                                    </p:set>
                                    <p:set>
                                      <p:cBhvr>
                                        <p:cTn id="80" dur="455" fill="hold">
                                          <p:stCondLst>
                                            <p:cond delay="0"/>
                                          </p:stCondLst>
                                        </p:cTn>
                                        <p:tgtEl>
                                          <p:spTgt spid="20"/>
                                        </p:tgtEl>
                                        <p:attrNameLst>
                                          <p:attrName>style.rotation</p:attrName>
                                        </p:attrNameLst>
                                      </p:cBhvr>
                                      <p:to>
                                        <p:strVal val="-45.0"/>
                                      </p:to>
                                    </p:set>
                                    <p:anim calcmode="lin" valueType="num">
                                      <p:cBhvr>
                                        <p:cTn id="81" dur="455" fill="hold">
                                          <p:stCondLst>
                                            <p:cond delay="455"/>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82" dur="455"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83" dur="156" decel="50000" autoRev="1" fill="hold">
                                          <p:stCondLst>
                                            <p:cond delay="455"/>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84" dur="136" fill="hold">
                                          <p:stCondLst>
                                            <p:cond delay="864"/>
                                          </p:stCondLst>
                                        </p:cTn>
                                        <p:tgtEl>
                                          <p:spTgt spid="20"/>
                                        </p:tgtEl>
                                        <p:attrNameLst>
                                          <p:attrName>ppt_y</p:attrName>
                                        </p:attrNameLst>
                                      </p:cBhvr>
                                      <p:tavLst>
                                        <p:tav tm="0">
                                          <p:val>
                                            <p:strVal val="#ppt_y-(0.354*#ppt_w-0.172*#ppt_h)"/>
                                          </p:val>
                                        </p:tav>
                                        <p:tav tm="100000">
                                          <p:val>
                                            <p:strVal val="#ppt_y"/>
                                          </p:val>
                                        </p:tav>
                                      </p:tavLst>
                                    </p:anim>
                                  </p:childTnLst>
                                </p:cTn>
                              </p:par>
                              <p:par>
                                <p:cTn id="85" presetID="38" presetClass="entr" presetSubtype="0" accel="50000" fill="hold" grpId="0" nodeType="withEffect">
                                  <p:stCondLst>
                                    <p:cond delay="0"/>
                                  </p:stCondLst>
                                  <p:iterate type="lt">
                                    <p:tmPct val="5000"/>
                                  </p:iterate>
                                  <p:childTnLst>
                                    <p:set>
                                      <p:cBhvr>
                                        <p:cTn id="86" dur="1" fill="hold">
                                          <p:stCondLst>
                                            <p:cond delay="0"/>
                                          </p:stCondLst>
                                        </p:cTn>
                                        <p:tgtEl>
                                          <p:spTgt spid="18"/>
                                        </p:tgtEl>
                                        <p:attrNameLst>
                                          <p:attrName>style.visibility</p:attrName>
                                        </p:attrNameLst>
                                      </p:cBhvr>
                                      <p:to>
                                        <p:strVal val="visible"/>
                                      </p:to>
                                    </p:set>
                                    <p:set>
                                      <p:cBhvr>
                                        <p:cTn id="87" dur="455" fill="hold">
                                          <p:stCondLst>
                                            <p:cond delay="0"/>
                                          </p:stCondLst>
                                        </p:cTn>
                                        <p:tgtEl>
                                          <p:spTgt spid="18"/>
                                        </p:tgtEl>
                                        <p:attrNameLst>
                                          <p:attrName>style.rotation</p:attrName>
                                        </p:attrNameLst>
                                      </p:cBhvr>
                                      <p:to>
                                        <p:strVal val="-45.0"/>
                                      </p:to>
                                    </p:set>
                                    <p:anim calcmode="lin" valueType="num">
                                      <p:cBhvr>
                                        <p:cTn id="88" dur="455" fill="hold">
                                          <p:stCondLst>
                                            <p:cond delay="455"/>
                                          </p:stCondLst>
                                        </p:cTn>
                                        <p:tgtEl>
                                          <p:spTgt spid="18"/>
                                        </p:tgtEl>
                                        <p:attrNameLst>
                                          <p:attrName>style.rotation</p:attrName>
                                        </p:attrNameLst>
                                      </p:cBhvr>
                                      <p:tavLst>
                                        <p:tav tm="0">
                                          <p:val>
                                            <p:fltVal val="-45"/>
                                          </p:val>
                                        </p:tav>
                                        <p:tav tm="69900">
                                          <p:val>
                                            <p:fltVal val="45"/>
                                          </p:val>
                                        </p:tav>
                                        <p:tav tm="100000">
                                          <p:val>
                                            <p:fltVal val="0"/>
                                          </p:val>
                                        </p:tav>
                                      </p:tavLst>
                                    </p:anim>
                                    <p:anim calcmode="lin" valueType="num">
                                      <p:cBhvr>
                                        <p:cTn id="89" dur="455" fill="hold">
                                          <p:stCondLst>
                                            <p:cond delay="0"/>
                                          </p:stCondLst>
                                        </p:cTn>
                                        <p:tgtEl>
                                          <p:spTgt spid="18"/>
                                        </p:tgtEl>
                                        <p:attrNameLst>
                                          <p:attrName>ppt_y</p:attrName>
                                        </p:attrNameLst>
                                      </p:cBhvr>
                                      <p:tavLst>
                                        <p:tav tm="0">
                                          <p:val>
                                            <p:strVal val="#ppt_y-1"/>
                                          </p:val>
                                        </p:tav>
                                        <p:tav tm="100000">
                                          <p:val>
                                            <p:strVal val="#ppt_y-(0.354*#ppt_w-0.172*#ppt_h)"/>
                                          </p:val>
                                        </p:tav>
                                      </p:tavLst>
                                    </p:anim>
                                    <p:anim calcmode="lin" valueType="num">
                                      <p:cBhvr>
                                        <p:cTn id="90" dur="156" decel="50000" autoRev="1" fill="hold">
                                          <p:stCondLst>
                                            <p:cond delay="455"/>
                                          </p:stCondLst>
                                        </p:cTn>
                                        <p:tgtEl>
                                          <p:spTgt spid="18"/>
                                        </p:tgtEl>
                                        <p:attrNameLst>
                                          <p:attrName>ppt_y</p:attrName>
                                        </p:attrNameLst>
                                      </p:cBhvr>
                                      <p:tavLst>
                                        <p:tav tm="0">
                                          <p:val>
                                            <p:strVal val="#ppt_y-(0.354*#ppt_w-0.172*#ppt_h)"/>
                                          </p:val>
                                        </p:tav>
                                        <p:tav tm="100000">
                                          <p:val>
                                            <p:strVal val="#ppt_y-(0.354*#ppt_w-0.172*#ppt_h)-#ppt_h/2"/>
                                          </p:val>
                                        </p:tav>
                                      </p:tavLst>
                                    </p:anim>
                                    <p:anim calcmode="lin" valueType="num">
                                      <p:cBhvr>
                                        <p:cTn id="91" dur="136" fill="hold">
                                          <p:stCondLst>
                                            <p:cond delay="864"/>
                                          </p:stCondLst>
                                        </p:cTn>
                                        <p:tgtEl>
                                          <p:spTgt spid="18"/>
                                        </p:tgtEl>
                                        <p:attrNameLst>
                                          <p:attrName>ppt_y</p:attrName>
                                        </p:attrNameLst>
                                      </p:cBhvr>
                                      <p:tavLst>
                                        <p:tav tm="0">
                                          <p:val>
                                            <p:strVal val="#ppt_y-(0.354*#ppt_w-0.172*#ppt_h)"/>
                                          </p:val>
                                        </p:tav>
                                        <p:tav tm="100000">
                                          <p:val>
                                            <p:strVal val="#ppt_y"/>
                                          </p:val>
                                        </p:tav>
                                      </p:tavLst>
                                    </p:anim>
                                  </p:childTnLst>
                                </p:cTn>
                              </p:par>
                              <p:par>
                                <p:cTn id="92" presetID="38" presetClass="entr" presetSubtype="0" accel="50000" fill="hold" grpId="0" nodeType="withEffect">
                                  <p:stCondLst>
                                    <p:cond delay="0"/>
                                  </p:stCondLst>
                                  <p:iterate type="lt">
                                    <p:tmPct val="5000"/>
                                  </p:iterate>
                                  <p:childTnLst>
                                    <p:set>
                                      <p:cBhvr>
                                        <p:cTn id="93" dur="1" fill="hold">
                                          <p:stCondLst>
                                            <p:cond delay="0"/>
                                          </p:stCondLst>
                                        </p:cTn>
                                        <p:tgtEl>
                                          <p:spTgt spid="16"/>
                                        </p:tgtEl>
                                        <p:attrNameLst>
                                          <p:attrName>style.visibility</p:attrName>
                                        </p:attrNameLst>
                                      </p:cBhvr>
                                      <p:to>
                                        <p:strVal val="visible"/>
                                      </p:to>
                                    </p:set>
                                    <p:set>
                                      <p:cBhvr>
                                        <p:cTn id="94" dur="455" fill="hold">
                                          <p:stCondLst>
                                            <p:cond delay="0"/>
                                          </p:stCondLst>
                                        </p:cTn>
                                        <p:tgtEl>
                                          <p:spTgt spid="16"/>
                                        </p:tgtEl>
                                        <p:attrNameLst>
                                          <p:attrName>style.rotation</p:attrName>
                                        </p:attrNameLst>
                                      </p:cBhvr>
                                      <p:to>
                                        <p:strVal val="-45.0"/>
                                      </p:to>
                                    </p:set>
                                    <p:anim calcmode="lin" valueType="num">
                                      <p:cBhvr>
                                        <p:cTn id="95" dur="455" fill="hold">
                                          <p:stCondLst>
                                            <p:cond delay="455"/>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96" dur="455"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97" dur="156" decel="50000" autoRev="1" fill="hold">
                                          <p:stCondLst>
                                            <p:cond delay="455"/>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98" dur="136" fill="hold">
                                          <p:stCondLst>
                                            <p:cond delay="864"/>
                                          </p:stCondLst>
                                        </p:cTn>
                                        <p:tgtEl>
                                          <p:spTgt spid="16"/>
                                        </p:tgtEl>
                                        <p:attrNameLst>
                                          <p:attrName>ppt_y</p:attrName>
                                        </p:attrNameLst>
                                      </p:cBhvr>
                                      <p:tavLst>
                                        <p:tav tm="0">
                                          <p:val>
                                            <p:strVal val="#ppt_y-(0.354*#ppt_w-0.172*#ppt_h)"/>
                                          </p:val>
                                        </p:tav>
                                        <p:tav tm="100000">
                                          <p:val>
                                            <p:strVal val="#ppt_y"/>
                                          </p:val>
                                        </p:tav>
                                      </p:tavLst>
                                    </p:anim>
                                  </p:childTnLst>
                                </p:cTn>
                              </p:par>
                              <p:par>
                                <p:cTn id="99" presetID="38" presetClass="entr" presetSubtype="0" accel="50000" fill="hold" grpId="0" nodeType="withEffect">
                                  <p:stCondLst>
                                    <p:cond delay="0"/>
                                  </p:stCondLst>
                                  <p:iterate type="lt">
                                    <p:tmPct val="5000"/>
                                  </p:iterate>
                                  <p:childTnLst>
                                    <p:set>
                                      <p:cBhvr>
                                        <p:cTn id="100" dur="1" fill="hold">
                                          <p:stCondLst>
                                            <p:cond delay="0"/>
                                          </p:stCondLst>
                                        </p:cTn>
                                        <p:tgtEl>
                                          <p:spTgt spid="35"/>
                                        </p:tgtEl>
                                        <p:attrNameLst>
                                          <p:attrName>style.visibility</p:attrName>
                                        </p:attrNameLst>
                                      </p:cBhvr>
                                      <p:to>
                                        <p:strVal val="visible"/>
                                      </p:to>
                                    </p:set>
                                    <p:set>
                                      <p:cBhvr>
                                        <p:cTn id="101" dur="455" fill="hold">
                                          <p:stCondLst>
                                            <p:cond delay="0"/>
                                          </p:stCondLst>
                                        </p:cTn>
                                        <p:tgtEl>
                                          <p:spTgt spid="35"/>
                                        </p:tgtEl>
                                        <p:attrNameLst>
                                          <p:attrName>style.rotation</p:attrName>
                                        </p:attrNameLst>
                                      </p:cBhvr>
                                      <p:to>
                                        <p:strVal val="-45.0"/>
                                      </p:to>
                                    </p:set>
                                    <p:anim calcmode="lin" valueType="num">
                                      <p:cBhvr>
                                        <p:cTn id="102" dur="455" fill="hold">
                                          <p:stCondLst>
                                            <p:cond delay="455"/>
                                          </p:stCondLst>
                                        </p:cTn>
                                        <p:tgtEl>
                                          <p:spTgt spid="35"/>
                                        </p:tgtEl>
                                        <p:attrNameLst>
                                          <p:attrName>style.rotation</p:attrName>
                                        </p:attrNameLst>
                                      </p:cBhvr>
                                      <p:tavLst>
                                        <p:tav tm="0">
                                          <p:val>
                                            <p:fltVal val="-45"/>
                                          </p:val>
                                        </p:tav>
                                        <p:tav tm="69900">
                                          <p:val>
                                            <p:fltVal val="45"/>
                                          </p:val>
                                        </p:tav>
                                        <p:tav tm="100000">
                                          <p:val>
                                            <p:fltVal val="0"/>
                                          </p:val>
                                        </p:tav>
                                      </p:tavLst>
                                    </p:anim>
                                    <p:anim calcmode="lin" valueType="num">
                                      <p:cBhvr>
                                        <p:cTn id="103" dur="455" fill="hold">
                                          <p:stCondLst>
                                            <p:cond delay="0"/>
                                          </p:stCondLst>
                                        </p:cTn>
                                        <p:tgtEl>
                                          <p:spTgt spid="35"/>
                                        </p:tgtEl>
                                        <p:attrNameLst>
                                          <p:attrName>ppt_y</p:attrName>
                                        </p:attrNameLst>
                                      </p:cBhvr>
                                      <p:tavLst>
                                        <p:tav tm="0">
                                          <p:val>
                                            <p:strVal val="#ppt_y-1"/>
                                          </p:val>
                                        </p:tav>
                                        <p:tav tm="100000">
                                          <p:val>
                                            <p:strVal val="#ppt_y-(0.354*#ppt_w-0.172*#ppt_h)"/>
                                          </p:val>
                                        </p:tav>
                                      </p:tavLst>
                                    </p:anim>
                                    <p:anim calcmode="lin" valueType="num">
                                      <p:cBhvr>
                                        <p:cTn id="104" dur="156" decel="50000" autoRev="1" fill="hold">
                                          <p:stCondLst>
                                            <p:cond delay="455"/>
                                          </p:stCondLst>
                                        </p:cTn>
                                        <p:tgtEl>
                                          <p:spTgt spid="35"/>
                                        </p:tgtEl>
                                        <p:attrNameLst>
                                          <p:attrName>ppt_y</p:attrName>
                                        </p:attrNameLst>
                                      </p:cBhvr>
                                      <p:tavLst>
                                        <p:tav tm="0">
                                          <p:val>
                                            <p:strVal val="#ppt_y-(0.354*#ppt_w-0.172*#ppt_h)"/>
                                          </p:val>
                                        </p:tav>
                                        <p:tav tm="100000">
                                          <p:val>
                                            <p:strVal val="#ppt_y-(0.354*#ppt_w-0.172*#ppt_h)-#ppt_h/2"/>
                                          </p:val>
                                        </p:tav>
                                      </p:tavLst>
                                    </p:anim>
                                    <p:anim calcmode="lin" valueType="num">
                                      <p:cBhvr>
                                        <p:cTn id="105" dur="136" fill="hold">
                                          <p:stCondLst>
                                            <p:cond delay="864"/>
                                          </p:stCondLst>
                                        </p:cTn>
                                        <p:tgtEl>
                                          <p:spTgt spid="35"/>
                                        </p:tgtEl>
                                        <p:attrNameLst>
                                          <p:attrName>ppt_y</p:attrName>
                                        </p:attrNameLst>
                                      </p:cBhvr>
                                      <p:tavLst>
                                        <p:tav tm="0">
                                          <p:val>
                                            <p:strVal val="#ppt_y-(0.354*#ppt_w-0.172*#ppt_h)"/>
                                          </p:val>
                                        </p:tav>
                                        <p:tav tm="100000">
                                          <p:val>
                                            <p:strVal val="#ppt_y"/>
                                          </p:val>
                                        </p:tav>
                                      </p:tavLst>
                                    </p:anim>
                                  </p:childTnLst>
                                </p:cTn>
                              </p:par>
                              <p:par>
                                <p:cTn id="106" presetID="38" presetClass="entr" presetSubtype="0" accel="50000" fill="hold" grpId="0" nodeType="withEffect">
                                  <p:stCondLst>
                                    <p:cond delay="0"/>
                                  </p:stCondLst>
                                  <p:iterate type="lt">
                                    <p:tmPct val="5000"/>
                                  </p:iterate>
                                  <p:childTnLst>
                                    <p:set>
                                      <p:cBhvr>
                                        <p:cTn id="107" dur="1" fill="hold">
                                          <p:stCondLst>
                                            <p:cond delay="0"/>
                                          </p:stCondLst>
                                        </p:cTn>
                                        <p:tgtEl>
                                          <p:spTgt spid="23"/>
                                        </p:tgtEl>
                                        <p:attrNameLst>
                                          <p:attrName>style.visibility</p:attrName>
                                        </p:attrNameLst>
                                      </p:cBhvr>
                                      <p:to>
                                        <p:strVal val="visible"/>
                                      </p:to>
                                    </p:set>
                                    <p:set>
                                      <p:cBhvr>
                                        <p:cTn id="108" dur="455" fill="hold">
                                          <p:stCondLst>
                                            <p:cond delay="0"/>
                                          </p:stCondLst>
                                        </p:cTn>
                                        <p:tgtEl>
                                          <p:spTgt spid="23"/>
                                        </p:tgtEl>
                                        <p:attrNameLst>
                                          <p:attrName>style.rotation</p:attrName>
                                        </p:attrNameLst>
                                      </p:cBhvr>
                                      <p:to>
                                        <p:strVal val="-45.0"/>
                                      </p:to>
                                    </p:set>
                                    <p:anim calcmode="lin" valueType="num">
                                      <p:cBhvr>
                                        <p:cTn id="109" dur="455" fill="hold">
                                          <p:stCondLst>
                                            <p:cond delay="455"/>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110" dur="455"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111" dur="156" decel="50000" autoRev="1" fill="hold">
                                          <p:stCondLst>
                                            <p:cond delay="455"/>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112" dur="136" fill="hold">
                                          <p:stCondLst>
                                            <p:cond delay="864"/>
                                          </p:stCondLst>
                                        </p:cTn>
                                        <p:tgtEl>
                                          <p:spTgt spid="23"/>
                                        </p:tgtEl>
                                        <p:attrNameLst>
                                          <p:attrName>ppt_y</p:attrName>
                                        </p:attrNameLst>
                                      </p:cBhvr>
                                      <p:tavLst>
                                        <p:tav tm="0">
                                          <p:val>
                                            <p:strVal val="#ppt_y-(0.354*#ppt_w-0.172*#ppt_h)"/>
                                          </p:val>
                                        </p:tav>
                                        <p:tav tm="100000">
                                          <p:val>
                                            <p:strVal val="#ppt_y"/>
                                          </p:val>
                                        </p:tav>
                                      </p:tavLst>
                                    </p:anim>
                                  </p:childTnLst>
                                </p:cTn>
                              </p:par>
                              <p:par>
                                <p:cTn id="113" presetID="38" presetClass="entr" presetSubtype="0" accel="50000" fill="hold" grpId="0" nodeType="withEffect">
                                  <p:stCondLst>
                                    <p:cond delay="0"/>
                                  </p:stCondLst>
                                  <p:iterate type="lt">
                                    <p:tmPct val="5000"/>
                                  </p:iterate>
                                  <p:childTnLst>
                                    <p:set>
                                      <p:cBhvr>
                                        <p:cTn id="114" dur="1" fill="hold">
                                          <p:stCondLst>
                                            <p:cond delay="0"/>
                                          </p:stCondLst>
                                        </p:cTn>
                                        <p:tgtEl>
                                          <p:spTgt spid="25"/>
                                        </p:tgtEl>
                                        <p:attrNameLst>
                                          <p:attrName>style.visibility</p:attrName>
                                        </p:attrNameLst>
                                      </p:cBhvr>
                                      <p:to>
                                        <p:strVal val="visible"/>
                                      </p:to>
                                    </p:set>
                                    <p:set>
                                      <p:cBhvr>
                                        <p:cTn id="115" dur="455" fill="hold">
                                          <p:stCondLst>
                                            <p:cond delay="0"/>
                                          </p:stCondLst>
                                        </p:cTn>
                                        <p:tgtEl>
                                          <p:spTgt spid="25"/>
                                        </p:tgtEl>
                                        <p:attrNameLst>
                                          <p:attrName>style.rotation</p:attrName>
                                        </p:attrNameLst>
                                      </p:cBhvr>
                                      <p:to>
                                        <p:strVal val="-45.0"/>
                                      </p:to>
                                    </p:set>
                                    <p:anim calcmode="lin" valueType="num">
                                      <p:cBhvr>
                                        <p:cTn id="116" dur="455" fill="hold">
                                          <p:stCondLst>
                                            <p:cond delay="455"/>
                                          </p:stCondLst>
                                        </p:cTn>
                                        <p:tgtEl>
                                          <p:spTgt spid="25"/>
                                        </p:tgtEl>
                                        <p:attrNameLst>
                                          <p:attrName>style.rotation</p:attrName>
                                        </p:attrNameLst>
                                      </p:cBhvr>
                                      <p:tavLst>
                                        <p:tav tm="0">
                                          <p:val>
                                            <p:fltVal val="-45"/>
                                          </p:val>
                                        </p:tav>
                                        <p:tav tm="69900">
                                          <p:val>
                                            <p:fltVal val="45"/>
                                          </p:val>
                                        </p:tav>
                                        <p:tav tm="100000">
                                          <p:val>
                                            <p:fltVal val="0"/>
                                          </p:val>
                                        </p:tav>
                                      </p:tavLst>
                                    </p:anim>
                                    <p:anim calcmode="lin" valueType="num">
                                      <p:cBhvr>
                                        <p:cTn id="117" dur="455" fill="hold">
                                          <p:stCondLst>
                                            <p:cond delay="0"/>
                                          </p:stCondLst>
                                        </p:cTn>
                                        <p:tgtEl>
                                          <p:spTgt spid="25"/>
                                        </p:tgtEl>
                                        <p:attrNameLst>
                                          <p:attrName>ppt_y</p:attrName>
                                        </p:attrNameLst>
                                      </p:cBhvr>
                                      <p:tavLst>
                                        <p:tav tm="0">
                                          <p:val>
                                            <p:strVal val="#ppt_y-1"/>
                                          </p:val>
                                        </p:tav>
                                        <p:tav tm="100000">
                                          <p:val>
                                            <p:strVal val="#ppt_y-(0.354*#ppt_w-0.172*#ppt_h)"/>
                                          </p:val>
                                        </p:tav>
                                      </p:tavLst>
                                    </p:anim>
                                    <p:anim calcmode="lin" valueType="num">
                                      <p:cBhvr>
                                        <p:cTn id="118" dur="156" decel="50000" autoRev="1" fill="hold">
                                          <p:stCondLst>
                                            <p:cond delay="455"/>
                                          </p:stCondLst>
                                        </p:cTn>
                                        <p:tgtEl>
                                          <p:spTgt spid="25"/>
                                        </p:tgtEl>
                                        <p:attrNameLst>
                                          <p:attrName>ppt_y</p:attrName>
                                        </p:attrNameLst>
                                      </p:cBhvr>
                                      <p:tavLst>
                                        <p:tav tm="0">
                                          <p:val>
                                            <p:strVal val="#ppt_y-(0.354*#ppt_w-0.172*#ppt_h)"/>
                                          </p:val>
                                        </p:tav>
                                        <p:tav tm="100000">
                                          <p:val>
                                            <p:strVal val="#ppt_y-(0.354*#ppt_w-0.172*#ppt_h)-#ppt_h/2"/>
                                          </p:val>
                                        </p:tav>
                                      </p:tavLst>
                                    </p:anim>
                                    <p:anim calcmode="lin" valueType="num">
                                      <p:cBhvr>
                                        <p:cTn id="119" dur="136" fill="hold">
                                          <p:stCondLst>
                                            <p:cond delay="864"/>
                                          </p:stCondLst>
                                        </p:cTn>
                                        <p:tgtEl>
                                          <p:spTgt spid="25"/>
                                        </p:tgtEl>
                                        <p:attrNameLst>
                                          <p:attrName>ppt_y</p:attrName>
                                        </p:attrNameLst>
                                      </p:cBhvr>
                                      <p:tavLst>
                                        <p:tav tm="0">
                                          <p:val>
                                            <p:strVal val="#ppt_y-(0.354*#ppt_w-0.172*#ppt_h)"/>
                                          </p:val>
                                        </p:tav>
                                        <p:tav tm="100000">
                                          <p:val>
                                            <p:strVal val="#ppt_y"/>
                                          </p:val>
                                        </p:tav>
                                      </p:tavLst>
                                    </p:anim>
                                  </p:childTnLst>
                                </p:cTn>
                              </p:par>
                              <p:par>
                                <p:cTn id="120" presetID="38" presetClass="entr" presetSubtype="0" accel="50000" fill="hold" grpId="0" nodeType="withEffect">
                                  <p:stCondLst>
                                    <p:cond delay="0"/>
                                  </p:stCondLst>
                                  <p:iterate type="lt">
                                    <p:tmPct val="5000"/>
                                  </p:iterate>
                                  <p:childTnLst>
                                    <p:set>
                                      <p:cBhvr>
                                        <p:cTn id="121" dur="1" fill="hold">
                                          <p:stCondLst>
                                            <p:cond delay="0"/>
                                          </p:stCondLst>
                                        </p:cTn>
                                        <p:tgtEl>
                                          <p:spTgt spid="27"/>
                                        </p:tgtEl>
                                        <p:attrNameLst>
                                          <p:attrName>style.visibility</p:attrName>
                                        </p:attrNameLst>
                                      </p:cBhvr>
                                      <p:to>
                                        <p:strVal val="visible"/>
                                      </p:to>
                                    </p:set>
                                    <p:set>
                                      <p:cBhvr>
                                        <p:cTn id="122" dur="455" fill="hold">
                                          <p:stCondLst>
                                            <p:cond delay="0"/>
                                          </p:stCondLst>
                                        </p:cTn>
                                        <p:tgtEl>
                                          <p:spTgt spid="27"/>
                                        </p:tgtEl>
                                        <p:attrNameLst>
                                          <p:attrName>style.rotation</p:attrName>
                                        </p:attrNameLst>
                                      </p:cBhvr>
                                      <p:to>
                                        <p:strVal val="-45.0"/>
                                      </p:to>
                                    </p:set>
                                    <p:anim calcmode="lin" valueType="num">
                                      <p:cBhvr>
                                        <p:cTn id="123" dur="455" fill="hold">
                                          <p:stCondLst>
                                            <p:cond delay="455"/>
                                          </p:stCondLst>
                                        </p:cTn>
                                        <p:tgtEl>
                                          <p:spTgt spid="27"/>
                                        </p:tgtEl>
                                        <p:attrNameLst>
                                          <p:attrName>style.rotation</p:attrName>
                                        </p:attrNameLst>
                                      </p:cBhvr>
                                      <p:tavLst>
                                        <p:tav tm="0">
                                          <p:val>
                                            <p:fltVal val="-45"/>
                                          </p:val>
                                        </p:tav>
                                        <p:tav tm="69900">
                                          <p:val>
                                            <p:fltVal val="45"/>
                                          </p:val>
                                        </p:tav>
                                        <p:tav tm="100000">
                                          <p:val>
                                            <p:fltVal val="0"/>
                                          </p:val>
                                        </p:tav>
                                      </p:tavLst>
                                    </p:anim>
                                    <p:anim calcmode="lin" valueType="num">
                                      <p:cBhvr>
                                        <p:cTn id="124" dur="455" fill="hold">
                                          <p:stCondLst>
                                            <p:cond delay="0"/>
                                          </p:stCondLst>
                                        </p:cTn>
                                        <p:tgtEl>
                                          <p:spTgt spid="27"/>
                                        </p:tgtEl>
                                        <p:attrNameLst>
                                          <p:attrName>ppt_y</p:attrName>
                                        </p:attrNameLst>
                                      </p:cBhvr>
                                      <p:tavLst>
                                        <p:tav tm="0">
                                          <p:val>
                                            <p:strVal val="#ppt_y-1"/>
                                          </p:val>
                                        </p:tav>
                                        <p:tav tm="100000">
                                          <p:val>
                                            <p:strVal val="#ppt_y-(0.354*#ppt_w-0.172*#ppt_h)"/>
                                          </p:val>
                                        </p:tav>
                                      </p:tavLst>
                                    </p:anim>
                                    <p:anim calcmode="lin" valueType="num">
                                      <p:cBhvr>
                                        <p:cTn id="125" dur="156" decel="50000" autoRev="1" fill="hold">
                                          <p:stCondLst>
                                            <p:cond delay="455"/>
                                          </p:stCondLst>
                                        </p:cTn>
                                        <p:tgtEl>
                                          <p:spTgt spid="27"/>
                                        </p:tgtEl>
                                        <p:attrNameLst>
                                          <p:attrName>ppt_y</p:attrName>
                                        </p:attrNameLst>
                                      </p:cBhvr>
                                      <p:tavLst>
                                        <p:tav tm="0">
                                          <p:val>
                                            <p:strVal val="#ppt_y-(0.354*#ppt_w-0.172*#ppt_h)"/>
                                          </p:val>
                                        </p:tav>
                                        <p:tav tm="100000">
                                          <p:val>
                                            <p:strVal val="#ppt_y-(0.354*#ppt_w-0.172*#ppt_h)-#ppt_h/2"/>
                                          </p:val>
                                        </p:tav>
                                      </p:tavLst>
                                    </p:anim>
                                    <p:anim calcmode="lin" valueType="num">
                                      <p:cBhvr>
                                        <p:cTn id="126" dur="136" fill="hold">
                                          <p:stCondLst>
                                            <p:cond delay="864"/>
                                          </p:stCondLst>
                                        </p:cTn>
                                        <p:tgtEl>
                                          <p:spTgt spid="27"/>
                                        </p:tgtEl>
                                        <p:attrNameLst>
                                          <p:attrName>ppt_y</p:attrName>
                                        </p:attrNameLst>
                                      </p:cBhvr>
                                      <p:tavLst>
                                        <p:tav tm="0">
                                          <p:val>
                                            <p:strVal val="#ppt_y-(0.354*#ppt_w-0.172*#ppt_h)"/>
                                          </p:val>
                                        </p:tav>
                                        <p:tav tm="100000">
                                          <p:val>
                                            <p:strVal val="#ppt_y"/>
                                          </p:val>
                                        </p:tav>
                                      </p:tavLst>
                                    </p:anim>
                                  </p:childTnLst>
                                </p:cTn>
                              </p:par>
                              <p:par>
                                <p:cTn id="127" presetID="38" presetClass="entr" presetSubtype="0" accel="50000" fill="hold" grpId="0" nodeType="withEffect">
                                  <p:stCondLst>
                                    <p:cond delay="0"/>
                                  </p:stCondLst>
                                  <p:iterate type="lt">
                                    <p:tmPct val="5000"/>
                                  </p:iterate>
                                  <p:childTnLst>
                                    <p:set>
                                      <p:cBhvr>
                                        <p:cTn id="128" dur="1" fill="hold">
                                          <p:stCondLst>
                                            <p:cond delay="0"/>
                                          </p:stCondLst>
                                        </p:cTn>
                                        <p:tgtEl>
                                          <p:spTgt spid="28"/>
                                        </p:tgtEl>
                                        <p:attrNameLst>
                                          <p:attrName>style.visibility</p:attrName>
                                        </p:attrNameLst>
                                      </p:cBhvr>
                                      <p:to>
                                        <p:strVal val="visible"/>
                                      </p:to>
                                    </p:set>
                                    <p:set>
                                      <p:cBhvr>
                                        <p:cTn id="129" dur="455" fill="hold">
                                          <p:stCondLst>
                                            <p:cond delay="0"/>
                                          </p:stCondLst>
                                        </p:cTn>
                                        <p:tgtEl>
                                          <p:spTgt spid="28"/>
                                        </p:tgtEl>
                                        <p:attrNameLst>
                                          <p:attrName>style.rotation</p:attrName>
                                        </p:attrNameLst>
                                      </p:cBhvr>
                                      <p:to>
                                        <p:strVal val="-45.0"/>
                                      </p:to>
                                    </p:set>
                                    <p:anim calcmode="lin" valueType="num">
                                      <p:cBhvr>
                                        <p:cTn id="130" dur="455" fill="hold">
                                          <p:stCondLst>
                                            <p:cond delay="455"/>
                                          </p:stCondLst>
                                        </p:cTn>
                                        <p:tgtEl>
                                          <p:spTgt spid="28"/>
                                        </p:tgtEl>
                                        <p:attrNameLst>
                                          <p:attrName>style.rotation</p:attrName>
                                        </p:attrNameLst>
                                      </p:cBhvr>
                                      <p:tavLst>
                                        <p:tav tm="0">
                                          <p:val>
                                            <p:fltVal val="-45"/>
                                          </p:val>
                                        </p:tav>
                                        <p:tav tm="69900">
                                          <p:val>
                                            <p:fltVal val="45"/>
                                          </p:val>
                                        </p:tav>
                                        <p:tav tm="100000">
                                          <p:val>
                                            <p:fltVal val="0"/>
                                          </p:val>
                                        </p:tav>
                                      </p:tavLst>
                                    </p:anim>
                                    <p:anim calcmode="lin" valueType="num">
                                      <p:cBhvr>
                                        <p:cTn id="131" dur="455" fill="hold">
                                          <p:stCondLst>
                                            <p:cond delay="0"/>
                                          </p:stCondLst>
                                        </p:cTn>
                                        <p:tgtEl>
                                          <p:spTgt spid="28"/>
                                        </p:tgtEl>
                                        <p:attrNameLst>
                                          <p:attrName>ppt_y</p:attrName>
                                        </p:attrNameLst>
                                      </p:cBhvr>
                                      <p:tavLst>
                                        <p:tav tm="0">
                                          <p:val>
                                            <p:strVal val="#ppt_y-1"/>
                                          </p:val>
                                        </p:tav>
                                        <p:tav tm="100000">
                                          <p:val>
                                            <p:strVal val="#ppt_y-(0.354*#ppt_w-0.172*#ppt_h)"/>
                                          </p:val>
                                        </p:tav>
                                      </p:tavLst>
                                    </p:anim>
                                    <p:anim calcmode="lin" valueType="num">
                                      <p:cBhvr>
                                        <p:cTn id="132" dur="156" decel="50000" autoRev="1" fill="hold">
                                          <p:stCondLst>
                                            <p:cond delay="455"/>
                                          </p:stCondLst>
                                        </p:cTn>
                                        <p:tgtEl>
                                          <p:spTgt spid="28"/>
                                        </p:tgtEl>
                                        <p:attrNameLst>
                                          <p:attrName>ppt_y</p:attrName>
                                        </p:attrNameLst>
                                      </p:cBhvr>
                                      <p:tavLst>
                                        <p:tav tm="0">
                                          <p:val>
                                            <p:strVal val="#ppt_y-(0.354*#ppt_w-0.172*#ppt_h)"/>
                                          </p:val>
                                        </p:tav>
                                        <p:tav tm="100000">
                                          <p:val>
                                            <p:strVal val="#ppt_y-(0.354*#ppt_w-0.172*#ppt_h)-#ppt_h/2"/>
                                          </p:val>
                                        </p:tav>
                                      </p:tavLst>
                                    </p:anim>
                                    <p:anim calcmode="lin" valueType="num">
                                      <p:cBhvr>
                                        <p:cTn id="133" dur="136" fill="hold">
                                          <p:stCondLst>
                                            <p:cond delay="864"/>
                                          </p:stCondLst>
                                        </p:cTn>
                                        <p:tgtEl>
                                          <p:spTgt spid="28"/>
                                        </p:tgtEl>
                                        <p:attrNameLst>
                                          <p:attrName>ppt_y</p:attrName>
                                        </p:attrNameLst>
                                      </p:cBhvr>
                                      <p:tavLst>
                                        <p:tav tm="0">
                                          <p:val>
                                            <p:strVal val="#ppt_y-(0.354*#ppt_w-0.172*#ppt_h)"/>
                                          </p:val>
                                        </p:tav>
                                        <p:tav tm="100000">
                                          <p:val>
                                            <p:strVal val="#ppt_y"/>
                                          </p:val>
                                        </p:tav>
                                      </p:tavLst>
                                    </p:anim>
                                  </p:childTnLst>
                                </p:cTn>
                              </p:par>
                              <p:par>
                                <p:cTn id="134" presetID="38" presetClass="entr" presetSubtype="0" accel="50000" fill="hold" grpId="0" nodeType="withEffect">
                                  <p:stCondLst>
                                    <p:cond delay="0"/>
                                  </p:stCondLst>
                                  <p:iterate type="lt">
                                    <p:tmPct val="5000"/>
                                  </p:iterate>
                                  <p:childTnLst>
                                    <p:set>
                                      <p:cBhvr>
                                        <p:cTn id="135" dur="1" fill="hold">
                                          <p:stCondLst>
                                            <p:cond delay="0"/>
                                          </p:stCondLst>
                                        </p:cTn>
                                        <p:tgtEl>
                                          <p:spTgt spid="29"/>
                                        </p:tgtEl>
                                        <p:attrNameLst>
                                          <p:attrName>style.visibility</p:attrName>
                                        </p:attrNameLst>
                                      </p:cBhvr>
                                      <p:to>
                                        <p:strVal val="visible"/>
                                      </p:to>
                                    </p:set>
                                    <p:set>
                                      <p:cBhvr>
                                        <p:cTn id="136" dur="455" fill="hold">
                                          <p:stCondLst>
                                            <p:cond delay="0"/>
                                          </p:stCondLst>
                                        </p:cTn>
                                        <p:tgtEl>
                                          <p:spTgt spid="29"/>
                                        </p:tgtEl>
                                        <p:attrNameLst>
                                          <p:attrName>style.rotation</p:attrName>
                                        </p:attrNameLst>
                                      </p:cBhvr>
                                      <p:to>
                                        <p:strVal val="-45.0"/>
                                      </p:to>
                                    </p:set>
                                    <p:anim calcmode="lin" valueType="num">
                                      <p:cBhvr>
                                        <p:cTn id="137" dur="455" fill="hold">
                                          <p:stCondLst>
                                            <p:cond delay="455"/>
                                          </p:stCondLst>
                                        </p:cTn>
                                        <p:tgtEl>
                                          <p:spTgt spid="29"/>
                                        </p:tgtEl>
                                        <p:attrNameLst>
                                          <p:attrName>style.rotation</p:attrName>
                                        </p:attrNameLst>
                                      </p:cBhvr>
                                      <p:tavLst>
                                        <p:tav tm="0">
                                          <p:val>
                                            <p:fltVal val="-45"/>
                                          </p:val>
                                        </p:tav>
                                        <p:tav tm="69900">
                                          <p:val>
                                            <p:fltVal val="45"/>
                                          </p:val>
                                        </p:tav>
                                        <p:tav tm="100000">
                                          <p:val>
                                            <p:fltVal val="0"/>
                                          </p:val>
                                        </p:tav>
                                      </p:tavLst>
                                    </p:anim>
                                    <p:anim calcmode="lin" valueType="num">
                                      <p:cBhvr>
                                        <p:cTn id="138" dur="455" fill="hold">
                                          <p:stCondLst>
                                            <p:cond delay="0"/>
                                          </p:stCondLst>
                                        </p:cTn>
                                        <p:tgtEl>
                                          <p:spTgt spid="29"/>
                                        </p:tgtEl>
                                        <p:attrNameLst>
                                          <p:attrName>ppt_y</p:attrName>
                                        </p:attrNameLst>
                                      </p:cBhvr>
                                      <p:tavLst>
                                        <p:tav tm="0">
                                          <p:val>
                                            <p:strVal val="#ppt_y-1"/>
                                          </p:val>
                                        </p:tav>
                                        <p:tav tm="100000">
                                          <p:val>
                                            <p:strVal val="#ppt_y-(0.354*#ppt_w-0.172*#ppt_h)"/>
                                          </p:val>
                                        </p:tav>
                                      </p:tavLst>
                                    </p:anim>
                                    <p:anim calcmode="lin" valueType="num">
                                      <p:cBhvr>
                                        <p:cTn id="139" dur="156" decel="50000" autoRev="1" fill="hold">
                                          <p:stCondLst>
                                            <p:cond delay="455"/>
                                          </p:stCondLst>
                                        </p:cTn>
                                        <p:tgtEl>
                                          <p:spTgt spid="29"/>
                                        </p:tgtEl>
                                        <p:attrNameLst>
                                          <p:attrName>ppt_y</p:attrName>
                                        </p:attrNameLst>
                                      </p:cBhvr>
                                      <p:tavLst>
                                        <p:tav tm="0">
                                          <p:val>
                                            <p:strVal val="#ppt_y-(0.354*#ppt_w-0.172*#ppt_h)"/>
                                          </p:val>
                                        </p:tav>
                                        <p:tav tm="100000">
                                          <p:val>
                                            <p:strVal val="#ppt_y-(0.354*#ppt_w-0.172*#ppt_h)-#ppt_h/2"/>
                                          </p:val>
                                        </p:tav>
                                      </p:tavLst>
                                    </p:anim>
                                    <p:anim calcmode="lin" valueType="num">
                                      <p:cBhvr>
                                        <p:cTn id="140" dur="136" fill="hold">
                                          <p:stCondLst>
                                            <p:cond delay="864"/>
                                          </p:stCondLst>
                                        </p:cTn>
                                        <p:tgtEl>
                                          <p:spTgt spid="2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6" grpId="0" animBg="1"/>
      <p:bldP spid="18" grpId="0" animBg="1"/>
      <p:bldP spid="20" grpId="0" animBg="1"/>
      <p:bldP spid="22" grpId="0" animBg="1" autoUpdateAnimBg="0"/>
      <p:bldP spid="23" grpId="0" animBg="1"/>
      <p:bldP spid="25" grpId="0" animBg="1"/>
      <p:bldP spid="27" grpId="0" animBg="1"/>
      <p:bldP spid="28"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988676" y="0"/>
            <a:ext cx="12879" cy="6858000"/>
          </a:xfrm>
          <a:prstGeom prst="line">
            <a:avLst/>
          </a:prstGeom>
          <a:scene3d>
            <a:camera prst="orthographicFront"/>
            <a:lightRig rig="threePt" dir="t"/>
          </a:scene3d>
          <a:sp3d contourW="12700">
            <a:contourClr>
              <a:srgbClr val="FF0000"/>
            </a:contourClr>
          </a:sp3d>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96214" y="321972"/>
            <a:ext cx="11423561"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4018208" y="656823"/>
            <a:ext cx="1738648" cy="965915"/>
          </a:xfrm>
          <a:prstGeom prst="roundRect">
            <a:avLst/>
          </a:prstGeom>
          <a:solidFill>
            <a:schemeClr val="accent5">
              <a:lumMod val="60000"/>
              <a:lumOff val="40000"/>
            </a:schemeClr>
          </a:solidFill>
          <a:ln w="28575">
            <a:solidFill>
              <a:srgbClr val="00B05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ln w="38100">
                  <a:noFill/>
                </a:ln>
                <a:solidFill>
                  <a:schemeClr val="tx1"/>
                </a:solidFill>
                <a:effectLst>
                  <a:outerShdw blurRad="38100" dist="19050" dir="2700000" algn="tl" rotWithShape="0">
                    <a:schemeClr val="dk1">
                      <a:alpha val="40000"/>
                    </a:schemeClr>
                  </a:outerShdw>
                </a:effectLst>
                <a:latin typeface="Adobe Arabic" panose="02040503050201020203" pitchFamily="18" charset="-78"/>
                <a:cs typeface="B Nazanin" panose="00000400000000000000" pitchFamily="2" charset="-78"/>
              </a:rPr>
              <a:t>معاونت </a:t>
            </a:r>
          </a:p>
          <a:p>
            <a:pPr algn="ctr"/>
            <a:r>
              <a:rPr lang="fa-IR" sz="2000" dirty="0" smtClean="0">
                <a:ln w="38100">
                  <a:noFill/>
                </a:ln>
                <a:solidFill>
                  <a:schemeClr val="tx1"/>
                </a:solidFill>
                <a:effectLst>
                  <a:outerShdw blurRad="38100" dist="19050" dir="2700000" algn="tl" rotWithShape="0">
                    <a:schemeClr val="dk1">
                      <a:alpha val="40000"/>
                    </a:schemeClr>
                  </a:outerShdw>
                </a:effectLst>
                <a:latin typeface="Adobe Arabic" panose="02040503050201020203" pitchFamily="18" charset="-78"/>
                <a:cs typeface="B Nazanin" panose="00000400000000000000" pitchFamily="2" charset="-78"/>
              </a:rPr>
              <a:t>تربیت بدنی و سلامت</a:t>
            </a:r>
            <a:endParaRPr lang="en-US" sz="2000" dirty="0">
              <a:ln w="38100">
                <a:noFill/>
              </a:ln>
              <a:solidFill>
                <a:schemeClr val="tx1"/>
              </a:solidFill>
              <a:effectLst>
                <a:outerShdw blurRad="38100" dist="19050" dir="2700000" algn="tl" rotWithShape="0">
                  <a:schemeClr val="dk1">
                    <a:alpha val="40000"/>
                  </a:schemeClr>
                </a:outerShdw>
              </a:effectLst>
              <a:latin typeface="Adobe Arabic" panose="02040503050201020203" pitchFamily="18" charset="-78"/>
              <a:cs typeface="B Nazanin" panose="00000400000000000000" pitchFamily="2" charset="-78"/>
            </a:endParaRPr>
          </a:p>
        </p:txBody>
      </p:sp>
      <p:sp>
        <p:nvSpPr>
          <p:cNvPr id="8" name="Rounded Rectangle 7"/>
          <p:cNvSpPr/>
          <p:nvPr/>
        </p:nvSpPr>
        <p:spPr>
          <a:xfrm>
            <a:off x="2163650" y="656823"/>
            <a:ext cx="1738648" cy="965915"/>
          </a:xfrm>
          <a:prstGeom prst="roundRect">
            <a:avLst/>
          </a:prstGeom>
          <a:solidFill>
            <a:schemeClr val="accent5">
              <a:lumMod val="60000"/>
              <a:lumOff val="40000"/>
            </a:schemeClr>
          </a:solidFill>
          <a:ln w="28575">
            <a:solidFill>
              <a:srgbClr val="00B05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معاونت </a:t>
            </a:r>
          </a:p>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حقوقی و امور مجلس</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9" name="Rounded Rectangle 8"/>
          <p:cNvSpPr/>
          <p:nvPr/>
        </p:nvSpPr>
        <p:spPr>
          <a:xfrm>
            <a:off x="193182" y="669701"/>
            <a:ext cx="1738648" cy="965915"/>
          </a:xfrm>
          <a:prstGeom prst="roundRect">
            <a:avLst/>
          </a:prstGeom>
          <a:solidFill>
            <a:schemeClr val="accent5">
              <a:lumMod val="60000"/>
              <a:lumOff val="40000"/>
            </a:schemeClr>
          </a:solidFill>
          <a:ln w="28575">
            <a:solidFill>
              <a:srgbClr val="00B05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معاونت</a:t>
            </a:r>
            <a:endParaRPr lang="en-US"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توسعه مدیریت و پشتیبانی </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10" name="Rounded Rectangle 9"/>
          <p:cNvSpPr/>
          <p:nvPr/>
        </p:nvSpPr>
        <p:spPr>
          <a:xfrm>
            <a:off x="9942491" y="669701"/>
            <a:ext cx="1738648" cy="965915"/>
          </a:xfrm>
          <a:prstGeom prst="roundRect">
            <a:avLst/>
          </a:prstGeom>
          <a:solidFill>
            <a:schemeClr val="accent5">
              <a:lumMod val="60000"/>
              <a:lumOff val="40000"/>
            </a:schemeClr>
          </a:solidFill>
          <a:ln w="28575">
            <a:solidFill>
              <a:srgbClr val="00B05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معاونت </a:t>
            </a:r>
          </a:p>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آموزش ابتدایی</a:t>
            </a:r>
          </a:p>
          <a:p>
            <a:pPr algn="ct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11" name="Rounded Rectangle 10"/>
          <p:cNvSpPr/>
          <p:nvPr/>
        </p:nvSpPr>
        <p:spPr>
          <a:xfrm>
            <a:off x="8087933" y="669701"/>
            <a:ext cx="1738648" cy="965915"/>
          </a:xfrm>
          <a:prstGeom prst="roundRect">
            <a:avLst/>
          </a:prstGeom>
          <a:solidFill>
            <a:schemeClr val="accent5">
              <a:lumMod val="60000"/>
              <a:lumOff val="40000"/>
            </a:schemeClr>
          </a:solidFill>
          <a:ln w="28575">
            <a:solidFill>
              <a:srgbClr val="00B05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معاونت</a:t>
            </a:r>
          </a:p>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آموزش متوسطه</a:t>
            </a:r>
          </a:p>
          <a:p>
            <a:pPr algn="ct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12" name="Rounded Rectangle 11"/>
          <p:cNvSpPr/>
          <p:nvPr/>
        </p:nvSpPr>
        <p:spPr>
          <a:xfrm>
            <a:off x="6233375" y="656823"/>
            <a:ext cx="1738648" cy="965915"/>
          </a:xfrm>
          <a:prstGeom prst="roundRect">
            <a:avLst/>
          </a:prstGeom>
          <a:solidFill>
            <a:schemeClr val="accent5">
              <a:lumMod val="60000"/>
              <a:lumOff val="40000"/>
            </a:schemeClr>
          </a:solidFill>
          <a:ln w="28575">
            <a:solidFill>
              <a:srgbClr val="00B05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معاونت </a:t>
            </a:r>
          </a:p>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پرورشی و فرهنگی</a:t>
            </a:r>
          </a:p>
          <a:p>
            <a:pPr algn="ct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cxnSp>
        <p:nvCxnSpPr>
          <p:cNvPr id="13" name="Straight Connector 12"/>
          <p:cNvCxnSpPr/>
          <p:nvPr/>
        </p:nvCxnSpPr>
        <p:spPr>
          <a:xfrm>
            <a:off x="4887532" y="321972"/>
            <a:ext cx="0" cy="3477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32974" y="321971"/>
            <a:ext cx="0" cy="3477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62506" y="321971"/>
            <a:ext cx="0" cy="3477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102699" y="321971"/>
            <a:ext cx="0" cy="3477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948672" y="321971"/>
            <a:ext cx="0" cy="3477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831134" y="321971"/>
            <a:ext cx="0" cy="347729"/>
          </a:xfrm>
          <a:prstGeom prst="line">
            <a:avLst/>
          </a:prstGeom>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193182" y="1983344"/>
            <a:ext cx="1738648" cy="965915"/>
          </a:xfrm>
          <a:prstGeom prst="roundRect">
            <a:avLst/>
          </a:prstGeom>
          <a:solidFill>
            <a:srgbClr val="FF6161"/>
          </a:solidFill>
          <a:ln w="28575">
            <a:solidFill>
              <a:srgbClr val="00B05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دفتر برنامه و بودجه</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25" name="Rounded Rectangle 24"/>
          <p:cNvSpPr/>
          <p:nvPr/>
        </p:nvSpPr>
        <p:spPr>
          <a:xfrm>
            <a:off x="193182" y="5428437"/>
            <a:ext cx="1738648" cy="965915"/>
          </a:xfrm>
          <a:prstGeom prst="roundRect">
            <a:avLst/>
          </a:prstGeom>
          <a:solidFill>
            <a:srgbClr val="FF6161"/>
          </a:solidFill>
          <a:ln w="28575">
            <a:solidFill>
              <a:srgbClr val="00B05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اداره کل امور مالی و ذیحسابی</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26" name="Rounded Rectangle 25"/>
          <p:cNvSpPr/>
          <p:nvPr/>
        </p:nvSpPr>
        <p:spPr>
          <a:xfrm>
            <a:off x="193182" y="4280072"/>
            <a:ext cx="1738648" cy="965915"/>
          </a:xfrm>
          <a:prstGeom prst="roundRect">
            <a:avLst/>
          </a:prstGeom>
          <a:solidFill>
            <a:srgbClr val="FF6161"/>
          </a:solidFill>
          <a:ln w="28575">
            <a:solidFill>
              <a:srgbClr val="00B05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اداره کل تعاون و پشتیبانی</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27" name="Rounded Rectangle 26"/>
          <p:cNvSpPr/>
          <p:nvPr/>
        </p:nvSpPr>
        <p:spPr>
          <a:xfrm>
            <a:off x="193182" y="3131707"/>
            <a:ext cx="1738648" cy="965915"/>
          </a:xfrm>
          <a:prstGeom prst="roundRect">
            <a:avLst/>
          </a:prstGeom>
          <a:solidFill>
            <a:srgbClr val="FF6161"/>
          </a:solidFill>
          <a:ln w="28575">
            <a:solidFill>
              <a:srgbClr val="00B05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اداره کل امور اداری و تشکیلات</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28" name="Rounded Rectangle 27"/>
          <p:cNvSpPr/>
          <p:nvPr/>
        </p:nvSpPr>
        <p:spPr>
          <a:xfrm>
            <a:off x="2163649" y="1957588"/>
            <a:ext cx="1738648" cy="965915"/>
          </a:xfrm>
          <a:prstGeom prst="roundRect">
            <a:avLst/>
          </a:prstGeom>
          <a:solidFill>
            <a:srgbClr val="FF6161"/>
          </a:solidFill>
          <a:ln w="28575">
            <a:solidFill>
              <a:srgbClr val="00B05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دفتر امور مجلس</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30" name="Rounded Rectangle 29"/>
          <p:cNvSpPr/>
          <p:nvPr/>
        </p:nvSpPr>
        <p:spPr>
          <a:xfrm>
            <a:off x="2163649" y="4254316"/>
            <a:ext cx="1738648" cy="965915"/>
          </a:xfrm>
          <a:prstGeom prst="roundRect">
            <a:avLst/>
          </a:prstGeom>
          <a:solidFill>
            <a:srgbClr val="FF6161"/>
          </a:solidFill>
          <a:ln w="28575">
            <a:solidFill>
              <a:srgbClr val="00B05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دفتر هماهنگی هیئت‌های رسیدگی‌به تخلفات</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31" name="Rounded Rectangle 30"/>
          <p:cNvSpPr/>
          <p:nvPr/>
        </p:nvSpPr>
        <p:spPr>
          <a:xfrm>
            <a:off x="2163649" y="3105951"/>
            <a:ext cx="1738648" cy="965915"/>
          </a:xfrm>
          <a:prstGeom prst="roundRect">
            <a:avLst/>
          </a:prstGeom>
          <a:solidFill>
            <a:srgbClr val="FF6161"/>
          </a:solidFill>
          <a:ln w="28575">
            <a:solidFill>
              <a:srgbClr val="00B05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دفتر حقوقی و حمایت قضایی کارکنان</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32" name="Rounded Rectangle 31"/>
          <p:cNvSpPr/>
          <p:nvPr/>
        </p:nvSpPr>
        <p:spPr>
          <a:xfrm>
            <a:off x="4076162" y="1957588"/>
            <a:ext cx="1738648" cy="965915"/>
          </a:xfrm>
          <a:prstGeom prst="roundRect">
            <a:avLst/>
          </a:prstGeom>
          <a:solidFill>
            <a:srgbClr val="FF6161"/>
          </a:solidFill>
          <a:ln w="28575">
            <a:solidFill>
              <a:srgbClr val="00B05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دفتر تربیت بدنی و فعالیت های ورزشی</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34" name="Rounded Rectangle 33"/>
          <p:cNvSpPr/>
          <p:nvPr/>
        </p:nvSpPr>
        <p:spPr>
          <a:xfrm>
            <a:off x="4076162" y="4254316"/>
            <a:ext cx="1738648" cy="965915"/>
          </a:xfrm>
          <a:prstGeom prst="roundRect">
            <a:avLst/>
          </a:prstGeom>
          <a:solidFill>
            <a:srgbClr val="FF6161"/>
          </a:solidFill>
          <a:ln w="28575">
            <a:solidFill>
              <a:srgbClr val="00B05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دفتر مراقبت در برابر آسیب های اجتماعی </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35" name="Rounded Rectangle 34"/>
          <p:cNvSpPr/>
          <p:nvPr/>
        </p:nvSpPr>
        <p:spPr>
          <a:xfrm>
            <a:off x="4076162" y="3105951"/>
            <a:ext cx="1738648" cy="965915"/>
          </a:xfrm>
          <a:prstGeom prst="roundRect">
            <a:avLst/>
          </a:prstGeom>
          <a:solidFill>
            <a:srgbClr val="FF6161"/>
          </a:solidFill>
          <a:ln w="28575">
            <a:solidFill>
              <a:srgbClr val="00B05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دفتر امور سلامت و تندرستی</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36" name="Rounded Rectangle 35"/>
          <p:cNvSpPr/>
          <p:nvPr/>
        </p:nvSpPr>
        <p:spPr>
          <a:xfrm>
            <a:off x="6233374" y="1957588"/>
            <a:ext cx="1738648" cy="965915"/>
          </a:xfrm>
          <a:prstGeom prst="roundRect">
            <a:avLst/>
          </a:prstGeom>
          <a:solidFill>
            <a:srgbClr val="FF6161"/>
          </a:solidFill>
          <a:ln w="28575">
            <a:solidFill>
              <a:srgbClr val="00B05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اداره کل امور قرآنی، نماز و عترت</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38" name="Rounded Rectangle 37"/>
          <p:cNvSpPr/>
          <p:nvPr/>
        </p:nvSpPr>
        <p:spPr>
          <a:xfrm>
            <a:off x="6233374" y="4254316"/>
            <a:ext cx="1738648" cy="965915"/>
          </a:xfrm>
          <a:prstGeom prst="roundRect">
            <a:avLst/>
          </a:prstGeom>
          <a:solidFill>
            <a:srgbClr val="FF6161"/>
          </a:solidFill>
          <a:ln w="28575">
            <a:solidFill>
              <a:srgbClr val="00B05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اداره کل فرهنگی و هنری</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39" name="Rounded Rectangle 38"/>
          <p:cNvSpPr/>
          <p:nvPr/>
        </p:nvSpPr>
        <p:spPr>
          <a:xfrm>
            <a:off x="6233374" y="3105951"/>
            <a:ext cx="1738648" cy="965915"/>
          </a:xfrm>
          <a:prstGeom prst="roundRect">
            <a:avLst/>
          </a:prstGeom>
          <a:solidFill>
            <a:srgbClr val="FF6161"/>
          </a:solidFill>
          <a:ln w="28575">
            <a:solidFill>
              <a:srgbClr val="00B05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اداره کل امور تربیتی و مشاوره</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48" name="Rounded Rectangle 47"/>
          <p:cNvSpPr/>
          <p:nvPr/>
        </p:nvSpPr>
        <p:spPr>
          <a:xfrm>
            <a:off x="8087933" y="1957588"/>
            <a:ext cx="1738648" cy="965915"/>
          </a:xfrm>
          <a:prstGeom prst="roundRect">
            <a:avLst/>
          </a:prstGeom>
          <a:solidFill>
            <a:srgbClr val="FF6161"/>
          </a:solidFill>
          <a:ln w="28575">
            <a:solidFill>
              <a:srgbClr val="00B05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دفتر آموزش دوره اول متوسطه</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49" name="Rounded Rectangle 48"/>
          <p:cNvSpPr/>
          <p:nvPr/>
        </p:nvSpPr>
        <p:spPr>
          <a:xfrm>
            <a:off x="8087933" y="5402681"/>
            <a:ext cx="1738648" cy="965915"/>
          </a:xfrm>
          <a:prstGeom prst="roundRect">
            <a:avLst/>
          </a:prstGeom>
          <a:solidFill>
            <a:srgbClr val="FF6161"/>
          </a:solidFill>
          <a:ln w="28575">
            <a:solidFill>
              <a:srgbClr val="00B05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دفتر آموزش دوره </a:t>
            </a: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دوم متوسطه کاردانش</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50" name="Rounded Rectangle 49"/>
          <p:cNvSpPr/>
          <p:nvPr/>
        </p:nvSpPr>
        <p:spPr>
          <a:xfrm>
            <a:off x="8087933" y="4254316"/>
            <a:ext cx="1738648" cy="965915"/>
          </a:xfrm>
          <a:prstGeom prst="roundRect">
            <a:avLst/>
          </a:prstGeom>
          <a:solidFill>
            <a:srgbClr val="FF6161"/>
          </a:solidFill>
          <a:ln w="28575">
            <a:solidFill>
              <a:srgbClr val="00B05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دفتر آموزش دوره </a:t>
            </a: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دوم متوسطه فنی و حرفه ای</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51" name="Rounded Rectangle 50"/>
          <p:cNvSpPr/>
          <p:nvPr/>
        </p:nvSpPr>
        <p:spPr>
          <a:xfrm>
            <a:off x="8087933" y="3105951"/>
            <a:ext cx="1738648" cy="965915"/>
          </a:xfrm>
          <a:prstGeom prst="roundRect">
            <a:avLst/>
          </a:prstGeom>
          <a:solidFill>
            <a:srgbClr val="FF6161"/>
          </a:solidFill>
          <a:ln w="28575">
            <a:solidFill>
              <a:srgbClr val="00B05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دفتر آموزش دوره </a:t>
            </a: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دوم متوسطه نظری</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52" name="Rounded Rectangle 51"/>
          <p:cNvSpPr/>
          <p:nvPr/>
        </p:nvSpPr>
        <p:spPr>
          <a:xfrm>
            <a:off x="9942491" y="1957588"/>
            <a:ext cx="1738648" cy="965915"/>
          </a:xfrm>
          <a:prstGeom prst="roundRect">
            <a:avLst/>
          </a:prstGeom>
          <a:solidFill>
            <a:srgbClr val="FF6161"/>
          </a:solidFill>
          <a:ln w="28575">
            <a:solidFill>
              <a:srgbClr val="00B05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دفتر آموزش پیش دبستانی</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54" name="Rounded Rectangle 53"/>
          <p:cNvSpPr/>
          <p:nvPr/>
        </p:nvSpPr>
        <p:spPr>
          <a:xfrm>
            <a:off x="9942491" y="4254316"/>
            <a:ext cx="1738648" cy="965915"/>
          </a:xfrm>
          <a:prstGeom prst="roundRect">
            <a:avLst/>
          </a:prstGeom>
          <a:solidFill>
            <a:srgbClr val="FF6161"/>
          </a:solidFill>
          <a:ln w="28575">
            <a:solidFill>
              <a:srgbClr val="00B05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دفتر آموزش و پرورش عشایر</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55" name="Rounded Rectangle 54"/>
          <p:cNvSpPr/>
          <p:nvPr/>
        </p:nvSpPr>
        <p:spPr>
          <a:xfrm>
            <a:off x="9942491" y="3105951"/>
            <a:ext cx="1738648" cy="965915"/>
          </a:xfrm>
          <a:prstGeom prst="roundRect">
            <a:avLst/>
          </a:prstGeom>
          <a:solidFill>
            <a:srgbClr val="FF6161"/>
          </a:solidFill>
          <a:ln w="28575">
            <a:solidFill>
              <a:srgbClr val="00B05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rPr>
              <a:t>دفتر آموزش دبستانی</a:t>
            </a:r>
            <a:endParaRPr lang="en-US" sz="2000" dirty="0">
              <a:ln w="38100">
                <a:noFill/>
              </a:ln>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56" name="Rounded Rectangle 55"/>
          <p:cNvSpPr/>
          <p:nvPr/>
        </p:nvSpPr>
        <p:spPr>
          <a:xfrm>
            <a:off x="5138670" y="5885638"/>
            <a:ext cx="1738648" cy="965915"/>
          </a:xfrm>
          <a:prstGeom prst="roundRect">
            <a:avLst/>
          </a:prstGeom>
          <a:solidFill>
            <a:srgbClr val="FFFF00"/>
          </a:solidFill>
          <a:ln w="28575">
            <a:solidFill>
              <a:srgbClr val="00B050"/>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rtlCol="0" anchor="ctr"/>
          <a:lstStyle/>
          <a:p>
            <a:pPr algn="ctr"/>
            <a:r>
              <a:rPr lang="fa-IR" sz="2400" dirty="0" smtClean="0">
                <a:ln w="38100">
                  <a:noFill/>
                </a:ln>
                <a:solidFill>
                  <a:schemeClr val="tx1"/>
                </a:solidFill>
                <a:effectLst>
                  <a:outerShdw blurRad="38100" dist="19050" dir="2700000" algn="tl" rotWithShape="0">
                    <a:schemeClr val="dk1">
                      <a:alpha val="40000"/>
                    </a:schemeClr>
                  </a:outerShdw>
                </a:effectLst>
                <a:latin typeface="Adobe Arabic" panose="02040503050201020203" pitchFamily="18" charset="-78"/>
                <a:cs typeface="B Nazanin" panose="00000400000000000000" pitchFamily="2" charset="-78"/>
              </a:rPr>
              <a:t>اداره کل استانها</a:t>
            </a:r>
            <a:endParaRPr lang="en-US" sz="2800" dirty="0">
              <a:ln w="38100">
                <a:noFill/>
              </a:ln>
              <a:solidFill>
                <a:schemeClr val="tx1"/>
              </a:solidFill>
              <a:effectLst>
                <a:outerShdw blurRad="38100" dist="19050" dir="2700000" algn="tl" rotWithShape="0">
                  <a:schemeClr val="dk1">
                    <a:alpha val="40000"/>
                  </a:schemeClr>
                </a:outerShdw>
              </a:effectLst>
              <a:latin typeface="Adobe Arabic" panose="02040503050201020203" pitchFamily="18" charset="-78"/>
              <a:cs typeface="B Nazanin" panose="00000400000000000000" pitchFamily="2" charset="-78"/>
            </a:endParaRPr>
          </a:p>
        </p:txBody>
      </p:sp>
    </p:spTree>
    <p:extLst>
      <p:ext uri="{BB962C8B-B14F-4D97-AF65-F5344CB8AC3E}">
        <p14:creationId xmlns:p14="http://schemas.microsoft.com/office/powerpoint/2010/main" val="43716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strVal val="#ppt_w+.3"/>
                                          </p:val>
                                        </p:tav>
                                        <p:tav tm="100000">
                                          <p:val>
                                            <p:strVal val="#ppt_w"/>
                                          </p:val>
                                        </p:tav>
                                      </p:tavLst>
                                    </p:anim>
                                    <p:anim calcmode="lin" valueType="num">
                                      <p:cBhvr>
                                        <p:cTn id="20" dur="1000" fill="hold"/>
                                        <p:tgtEl>
                                          <p:spTgt spid="23"/>
                                        </p:tgtEl>
                                        <p:attrNameLst>
                                          <p:attrName>ppt_h</p:attrName>
                                        </p:attrNameLst>
                                      </p:cBhvr>
                                      <p:tavLst>
                                        <p:tav tm="0">
                                          <p:val>
                                            <p:strVal val="#ppt_h"/>
                                          </p:val>
                                        </p:tav>
                                        <p:tav tm="100000">
                                          <p:val>
                                            <p:strVal val="#ppt_h"/>
                                          </p:val>
                                        </p:tav>
                                      </p:tavLst>
                                    </p:anim>
                                    <p:animEffect transition="in" filter="fade">
                                      <p:cBhvr>
                                        <p:cTn id="21" dur="1000"/>
                                        <p:tgtEl>
                                          <p:spTgt spid="23"/>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1000" fill="hold"/>
                                        <p:tgtEl>
                                          <p:spTgt spid="22"/>
                                        </p:tgtEl>
                                        <p:attrNameLst>
                                          <p:attrName>ppt_w</p:attrName>
                                        </p:attrNameLst>
                                      </p:cBhvr>
                                      <p:tavLst>
                                        <p:tav tm="0">
                                          <p:val>
                                            <p:strVal val="#ppt_w+.3"/>
                                          </p:val>
                                        </p:tav>
                                        <p:tav tm="100000">
                                          <p:val>
                                            <p:strVal val="#ppt_w"/>
                                          </p:val>
                                        </p:tav>
                                      </p:tavLst>
                                    </p:anim>
                                    <p:anim calcmode="lin" valueType="num">
                                      <p:cBhvr>
                                        <p:cTn id="25" dur="1000" fill="hold"/>
                                        <p:tgtEl>
                                          <p:spTgt spid="22"/>
                                        </p:tgtEl>
                                        <p:attrNameLst>
                                          <p:attrName>ppt_h</p:attrName>
                                        </p:attrNameLst>
                                      </p:cBhvr>
                                      <p:tavLst>
                                        <p:tav tm="0">
                                          <p:val>
                                            <p:strVal val="#ppt_h"/>
                                          </p:val>
                                        </p:tav>
                                        <p:tav tm="100000">
                                          <p:val>
                                            <p:strVal val="#ppt_h"/>
                                          </p:val>
                                        </p:tav>
                                      </p:tavLst>
                                    </p:anim>
                                    <p:animEffect transition="in" filter="fade">
                                      <p:cBhvr>
                                        <p:cTn id="26" dur="1000"/>
                                        <p:tgtEl>
                                          <p:spTgt spid="22"/>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1000" fill="hold"/>
                                        <p:tgtEl>
                                          <p:spTgt spid="21"/>
                                        </p:tgtEl>
                                        <p:attrNameLst>
                                          <p:attrName>ppt_w</p:attrName>
                                        </p:attrNameLst>
                                      </p:cBhvr>
                                      <p:tavLst>
                                        <p:tav tm="0">
                                          <p:val>
                                            <p:strVal val="#ppt_w+.3"/>
                                          </p:val>
                                        </p:tav>
                                        <p:tav tm="100000">
                                          <p:val>
                                            <p:strVal val="#ppt_w"/>
                                          </p:val>
                                        </p:tav>
                                      </p:tavLst>
                                    </p:anim>
                                    <p:anim calcmode="lin" valueType="num">
                                      <p:cBhvr>
                                        <p:cTn id="30" dur="1000" fill="hold"/>
                                        <p:tgtEl>
                                          <p:spTgt spid="21"/>
                                        </p:tgtEl>
                                        <p:attrNameLst>
                                          <p:attrName>ppt_h</p:attrName>
                                        </p:attrNameLst>
                                      </p:cBhvr>
                                      <p:tavLst>
                                        <p:tav tm="0">
                                          <p:val>
                                            <p:strVal val="#ppt_h"/>
                                          </p:val>
                                        </p:tav>
                                        <p:tav tm="100000">
                                          <p:val>
                                            <p:strVal val="#ppt_h"/>
                                          </p:val>
                                        </p:tav>
                                      </p:tavLst>
                                    </p:anim>
                                    <p:animEffect transition="in" filter="fade">
                                      <p:cBhvr>
                                        <p:cTn id="31" dur="1000"/>
                                        <p:tgtEl>
                                          <p:spTgt spid="21"/>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strVal val="#ppt_w+.3"/>
                                          </p:val>
                                        </p:tav>
                                        <p:tav tm="100000">
                                          <p:val>
                                            <p:strVal val="#ppt_w"/>
                                          </p:val>
                                        </p:tav>
                                      </p:tavLst>
                                    </p:anim>
                                    <p:anim calcmode="lin" valueType="num">
                                      <p:cBhvr>
                                        <p:cTn id="35" dur="1000" fill="hold"/>
                                        <p:tgtEl>
                                          <p:spTgt spid="13"/>
                                        </p:tgtEl>
                                        <p:attrNameLst>
                                          <p:attrName>ppt_h</p:attrName>
                                        </p:attrNameLst>
                                      </p:cBhvr>
                                      <p:tavLst>
                                        <p:tav tm="0">
                                          <p:val>
                                            <p:strVal val="#ppt_h"/>
                                          </p:val>
                                        </p:tav>
                                        <p:tav tm="100000">
                                          <p:val>
                                            <p:strVal val="#ppt_h"/>
                                          </p:val>
                                        </p:tav>
                                      </p:tavLst>
                                    </p:anim>
                                    <p:animEffect transition="in" filter="fade">
                                      <p:cBhvr>
                                        <p:cTn id="36" dur="1000"/>
                                        <p:tgtEl>
                                          <p:spTgt spid="13"/>
                                        </p:tgtEl>
                                      </p:cBhvr>
                                    </p:animEffect>
                                  </p:childTnLst>
                                </p:cTn>
                              </p:par>
                              <p:par>
                                <p:cTn id="37" presetID="50" presetClass="entr" presetSubtype="0" decel="10000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1000" fill="hold"/>
                                        <p:tgtEl>
                                          <p:spTgt spid="19"/>
                                        </p:tgtEl>
                                        <p:attrNameLst>
                                          <p:attrName>ppt_w</p:attrName>
                                        </p:attrNameLst>
                                      </p:cBhvr>
                                      <p:tavLst>
                                        <p:tav tm="0">
                                          <p:val>
                                            <p:strVal val="#ppt_w+.3"/>
                                          </p:val>
                                        </p:tav>
                                        <p:tav tm="100000">
                                          <p:val>
                                            <p:strVal val="#ppt_w"/>
                                          </p:val>
                                        </p:tav>
                                      </p:tavLst>
                                    </p:anim>
                                    <p:anim calcmode="lin" valueType="num">
                                      <p:cBhvr>
                                        <p:cTn id="40" dur="1000" fill="hold"/>
                                        <p:tgtEl>
                                          <p:spTgt spid="19"/>
                                        </p:tgtEl>
                                        <p:attrNameLst>
                                          <p:attrName>ppt_h</p:attrName>
                                        </p:attrNameLst>
                                      </p:cBhvr>
                                      <p:tavLst>
                                        <p:tav tm="0">
                                          <p:val>
                                            <p:strVal val="#ppt_h"/>
                                          </p:val>
                                        </p:tav>
                                        <p:tav tm="100000">
                                          <p:val>
                                            <p:strVal val="#ppt_h"/>
                                          </p:val>
                                        </p:tav>
                                      </p:tavLst>
                                    </p:anim>
                                    <p:animEffect transition="in" filter="fade">
                                      <p:cBhvr>
                                        <p:cTn id="41" dur="1000"/>
                                        <p:tgtEl>
                                          <p:spTgt spid="19"/>
                                        </p:tgtEl>
                                      </p:cBhvr>
                                    </p:animEffect>
                                  </p:childTnLst>
                                </p:cTn>
                              </p:par>
                              <p:par>
                                <p:cTn id="42" presetID="50" presetClass="entr" presetSubtype="0" decel="10000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1000" fill="hold"/>
                                        <p:tgtEl>
                                          <p:spTgt spid="20"/>
                                        </p:tgtEl>
                                        <p:attrNameLst>
                                          <p:attrName>ppt_w</p:attrName>
                                        </p:attrNameLst>
                                      </p:cBhvr>
                                      <p:tavLst>
                                        <p:tav tm="0">
                                          <p:val>
                                            <p:strVal val="#ppt_w+.3"/>
                                          </p:val>
                                        </p:tav>
                                        <p:tav tm="100000">
                                          <p:val>
                                            <p:strVal val="#ppt_w"/>
                                          </p:val>
                                        </p:tav>
                                      </p:tavLst>
                                    </p:anim>
                                    <p:anim calcmode="lin" valueType="num">
                                      <p:cBhvr>
                                        <p:cTn id="45" dur="1000" fill="hold"/>
                                        <p:tgtEl>
                                          <p:spTgt spid="20"/>
                                        </p:tgtEl>
                                        <p:attrNameLst>
                                          <p:attrName>ppt_h</p:attrName>
                                        </p:attrNameLst>
                                      </p:cBhvr>
                                      <p:tavLst>
                                        <p:tav tm="0">
                                          <p:val>
                                            <p:strVal val="#ppt_h"/>
                                          </p:val>
                                        </p:tav>
                                        <p:tav tm="100000">
                                          <p:val>
                                            <p:strVal val="#ppt_h"/>
                                          </p:val>
                                        </p:tav>
                                      </p:tavLst>
                                    </p:anim>
                                    <p:animEffect transition="in" filter="fade">
                                      <p:cBhvr>
                                        <p:cTn id="46" dur="1000"/>
                                        <p:tgtEl>
                                          <p:spTgt spid="20"/>
                                        </p:tgtEl>
                                      </p:cBhvr>
                                    </p:animEffect>
                                  </p:childTnLst>
                                </p:cTn>
                              </p:par>
                              <p:par>
                                <p:cTn id="47" presetID="56" presetClass="entr" presetSubtype="0" fill="hold" grpId="0" nodeType="withEffect">
                                  <p:stCondLst>
                                    <p:cond delay="0"/>
                                  </p:stCondLst>
                                  <p:iterate type="lt">
                                    <p:tmPct val="3000"/>
                                  </p:iterate>
                                  <p:childTnLst>
                                    <p:set>
                                      <p:cBhvr>
                                        <p:cTn id="48" dur="1" fill="hold">
                                          <p:stCondLst>
                                            <p:cond delay="0"/>
                                          </p:stCondLst>
                                        </p:cTn>
                                        <p:tgtEl>
                                          <p:spTgt spid="10"/>
                                        </p:tgtEl>
                                        <p:attrNameLst>
                                          <p:attrName>style.visibility</p:attrName>
                                        </p:attrNameLst>
                                      </p:cBhvr>
                                      <p:to>
                                        <p:strVal val="visible"/>
                                      </p:to>
                                    </p:set>
                                    <p:anim by="(-#ppt_w*2)" calcmode="lin" valueType="num">
                                      <p:cBhvr rctx="PPT">
                                        <p:cTn id="49" dur="500" autoRev="1" fill="hold">
                                          <p:stCondLst>
                                            <p:cond delay="0"/>
                                          </p:stCondLst>
                                        </p:cTn>
                                        <p:tgtEl>
                                          <p:spTgt spid="10"/>
                                        </p:tgtEl>
                                        <p:attrNameLst>
                                          <p:attrName>ppt_w</p:attrName>
                                        </p:attrNameLst>
                                      </p:cBhvr>
                                    </p:anim>
                                    <p:anim by="(#ppt_w*0.50)" calcmode="lin" valueType="num">
                                      <p:cBhvr>
                                        <p:cTn id="50" dur="500" decel="50000" autoRev="1" fill="hold">
                                          <p:stCondLst>
                                            <p:cond delay="0"/>
                                          </p:stCondLst>
                                        </p:cTn>
                                        <p:tgtEl>
                                          <p:spTgt spid="10"/>
                                        </p:tgtEl>
                                        <p:attrNameLst>
                                          <p:attrName>ppt_x</p:attrName>
                                        </p:attrNameLst>
                                      </p:cBhvr>
                                    </p:anim>
                                    <p:anim from="(-#ppt_h/2)" to="(#ppt_y)" calcmode="lin" valueType="num">
                                      <p:cBhvr>
                                        <p:cTn id="51" dur="1000" fill="hold">
                                          <p:stCondLst>
                                            <p:cond delay="0"/>
                                          </p:stCondLst>
                                        </p:cTn>
                                        <p:tgtEl>
                                          <p:spTgt spid="10"/>
                                        </p:tgtEl>
                                        <p:attrNameLst>
                                          <p:attrName>ppt_y</p:attrName>
                                        </p:attrNameLst>
                                      </p:cBhvr>
                                    </p:anim>
                                    <p:animRot by="21600000">
                                      <p:cBhvr>
                                        <p:cTn id="52" dur="1000" fill="hold">
                                          <p:stCondLst>
                                            <p:cond delay="0"/>
                                          </p:stCondLst>
                                        </p:cTn>
                                        <p:tgtEl>
                                          <p:spTgt spid="10"/>
                                        </p:tgtEl>
                                        <p:attrNameLst>
                                          <p:attrName>r</p:attrName>
                                        </p:attrNameLst>
                                      </p:cBhvr>
                                    </p:animRot>
                                  </p:childTnLst>
                                </p:cTn>
                              </p:par>
                              <p:par>
                                <p:cTn id="53" presetID="56" presetClass="entr" presetSubtype="0" fill="hold" grpId="0" nodeType="withEffect">
                                  <p:stCondLst>
                                    <p:cond delay="0"/>
                                  </p:stCondLst>
                                  <p:iterate type="lt">
                                    <p:tmPct val="3000"/>
                                  </p:iterate>
                                  <p:childTnLst>
                                    <p:set>
                                      <p:cBhvr>
                                        <p:cTn id="54" dur="1" fill="hold">
                                          <p:stCondLst>
                                            <p:cond delay="0"/>
                                          </p:stCondLst>
                                        </p:cTn>
                                        <p:tgtEl>
                                          <p:spTgt spid="11"/>
                                        </p:tgtEl>
                                        <p:attrNameLst>
                                          <p:attrName>style.visibility</p:attrName>
                                        </p:attrNameLst>
                                      </p:cBhvr>
                                      <p:to>
                                        <p:strVal val="visible"/>
                                      </p:to>
                                    </p:set>
                                    <p:anim by="(-#ppt_w*2)" calcmode="lin" valueType="num">
                                      <p:cBhvr rctx="PPT">
                                        <p:cTn id="55" dur="500" autoRev="1" fill="hold">
                                          <p:stCondLst>
                                            <p:cond delay="0"/>
                                          </p:stCondLst>
                                        </p:cTn>
                                        <p:tgtEl>
                                          <p:spTgt spid="11"/>
                                        </p:tgtEl>
                                        <p:attrNameLst>
                                          <p:attrName>ppt_w</p:attrName>
                                        </p:attrNameLst>
                                      </p:cBhvr>
                                    </p:anim>
                                    <p:anim by="(#ppt_w*0.50)" calcmode="lin" valueType="num">
                                      <p:cBhvr>
                                        <p:cTn id="56" dur="500" decel="50000" autoRev="1" fill="hold">
                                          <p:stCondLst>
                                            <p:cond delay="0"/>
                                          </p:stCondLst>
                                        </p:cTn>
                                        <p:tgtEl>
                                          <p:spTgt spid="11"/>
                                        </p:tgtEl>
                                        <p:attrNameLst>
                                          <p:attrName>ppt_x</p:attrName>
                                        </p:attrNameLst>
                                      </p:cBhvr>
                                    </p:anim>
                                    <p:anim from="(-#ppt_h/2)" to="(#ppt_y)" calcmode="lin" valueType="num">
                                      <p:cBhvr>
                                        <p:cTn id="57" dur="1000" fill="hold">
                                          <p:stCondLst>
                                            <p:cond delay="0"/>
                                          </p:stCondLst>
                                        </p:cTn>
                                        <p:tgtEl>
                                          <p:spTgt spid="11"/>
                                        </p:tgtEl>
                                        <p:attrNameLst>
                                          <p:attrName>ppt_y</p:attrName>
                                        </p:attrNameLst>
                                      </p:cBhvr>
                                    </p:anim>
                                    <p:animRot by="21600000">
                                      <p:cBhvr>
                                        <p:cTn id="58" dur="1000" fill="hold">
                                          <p:stCondLst>
                                            <p:cond delay="0"/>
                                          </p:stCondLst>
                                        </p:cTn>
                                        <p:tgtEl>
                                          <p:spTgt spid="11"/>
                                        </p:tgtEl>
                                        <p:attrNameLst>
                                          <p:attrName>r</p:attrName>
                                        </p:attrNameLst>
                                      </p:cBhvr>
                                    </p:animRot>
                                  </p:childTnLst>
                                </p:cTn>
                              </p:par>
                              <p:par>
                                <p:cTn id="59" presetID="56" presetClass="entr" presetSubtype="0" fill="hold" grpId="0" nodeType="withEffect">
                                  <p:stCondLst>
                                    <p:cond delay="0"/>
                                  </p:stCondLst>
                                  <p:iterate type="lt">
                                    <p:tmPct val="3000"/>
                                  </p:iterate>
                                  <p:childTnLst>
                                    <p:set>
                                      <p:cBhvr>
                                        <p:cTn id="60" dur="1" fill="hold">
                                          <p:stCondLst>
                                            <p:cond delay="0"/>
                                          </p:stCondLst>
                                        </p:cTn>
                                        <p:tgtEl>
                                          <p:spTgt spid="12"/>
                                        </p:tgtEl>
                                        <p:attrNameLst>
                                          <p:attrName>style.visibility</p:attrName>
                                        </p:attrNameLst>
                                      </p:cBhvr>
                                      <p:to>
                                        <p:strVal val="visible"/>
                                      </p:to>
                                    </p:set>
                                    <p:anim by="(-#ppt_w*2)" calcmode="lin" valueType="num">
                                      <p:cBhvr rctx="PPT">
                                        <p:cTn id="61" dur="500" autoRev="1" fill="hold">
                                          <p:stCondLst>
                                            <p:cond delay="0"/>
                                          </p:stCondLst>
                                        </p:cTn>
                                        <p:tgtEl>
                                          <p:spTgt spid="12"/>
                                        </p:tgtEl>
                                        <p:attrNameLst>
                                          <p:attrName>ppt_w</p:attrName>
                                        </p:attrNameLst>
                                      </p:cBhvr>
                                    </p:anim>
                                    <p:anim by="(#ppt_w*0.50)" calcmode="lin" valueType="num">
                                      <p:cBhvr>
                                        <p:cTn id="62" dur="500" decel="50000" autoRev="1" fill="hold">
                                          <p:stCondLst>
                                            <p:cond delay="0"/>
                                          </p:stCondLst>
                                        </p:cTn>
                                        <p:tgtEl>
                                          <p:spTgt spid="12"/>
                                        </p:tgtEl>
                                        <p:attrNameLst>
                                          <p:attrName>ppt_x</p:attrName>
                                        </p:attrNameLst>
                                      </p:cBhvr>
                                    </p:anim>
                                    <p:anim from="(-#ppt_h/2)" to="(#ppt_y)" calcmode="lin" valueType="num">
                                      <p:cBhvr>
                                        <p:cTn id="63" dur="1000" fill="hold">
                                          <p:stCondLst>
                                            <p:cond delay="0"/>
                                          </p:stCondLst>
                                        </p:cTn>
                                        <p:tgtEl>
                                          <p:spTgt spid="12"/>
                                        </p:tgtEl>
                                        <p:attrNameLst>
                                          <p:attrName>ppt_y</p:attrName>
                                        </p:attrNameLst>
                                      </p:cBhvr>
                                    </p:anim>
                                    <p:animRot by="21600000">
                                      <p:cBhvr>
                                        <p:cTn id="64" dur="1000" fill="hold">
                                          <p:stCondLst>
                                            <p:cond delay="0"/>
                                          </p:stCondLst>
                                        </p:cTn>
                                        <p:tgtEl>
                                          <p:spTgt spid="12"/>
                                        </p:tgtEl>
                                        <p:attrNameLst>
                                          <p:attrName>r</p:attrName>
                                        </p:attrNameLst>
                                      </p:cBhvr>
                                    </p:animRot>
                                  </p:childTnLst>
                                </p:cTn>
                              </p:par>
                              <p:par>
                                <p:cTn id="65" presetID="56" presetClass="entr" presetSubtype="0" fill="hold" grpId="0" nodeType="withEffect">
                                  <p:stCondLst>
                                    <p:cond delay="0"/>
                                  </p:stCondLst>
                                  <p:iterate type="lt">
                                    <p:tmPct val="3000"/>
                                  </p:iterate>
                                  <p:childTnLst>
                                    <p:set>
                                      <p:cBhvr>
                                        <p:cTn id="66" dur="1" fill="hold">
                                          <p:stCondLst>
                                            <p:cond delay="0"/>
                                          </p:stCondLst>
                                        </p:cTn>
                                        <p:tgtEl>
                                          <p:spTgt spid="7"/>
                                        </p:tgtEl>
                                        <p:attrNameLst>
                                          <p:attrName>style.visibility</p:attrName>
                                        </p:attrNameLst>
                                      </p:cBhvr>
                                      <p:to>
                                        <p:strVal val="visible"/>
                                      </p:to>
                                    </p:set>
                                    <p:anim by="(-#ppt_w*2)" calcmode="lin" valueType="num">
                                      <p:cBhvr rctx="PPT">
                                        <p:cTn id="67" dur="500" autoRev="1" fill="hold">
                                          <p:stCondLst>
                                            <p:cond delay="0"/>
                                          </p:stCondLst>
                                        </p:cTn>
                                        <p:tgtEl>
                                          <p:spTgt spid="7"/>
                                        </p:tgtEl>
                                        <p:attrNameLst>
                                          <p:attrName>ppt_w</p:attrName>
                                        </p:attrNameLst>
                                      </p:cBhvr>
                                    </p:anim>
                                    <p:anim by="(#ppt_w*0.50)" calcmode="lin" valueType="num">
                                      <p:cBhvr>
                                        <p:cTn id="68" dur="500" decel="50000" autoRev="1" fill="hold">
                                          <p:stCondLst>
                                            <p:cond delay="0"/>
                                          </p:stCondLst>
                                        </p:cTn>
                                        <p:tgtEl>
                                          <p:spTgt spid="7"/>
                                        </p:tgtEl>
                                        <p:attrNameLst>
                                          <p:attrName>ppt_x</p:attrName>
                                        </p:attrNameLst>
                                      </p:cBhvr>
                                    </p:anim>
                                    <p:anim from="(-#ppt_h/2)" to="(#ppt_y)" calcmode="lin" valueType="num">
                                      <p:cBhvr>
                                        <p:cTn id="69" dur="1000" fill="hold">
                                          <p:stCondLst>
                                            <p:cond delay="0"/>
                                          </p:stCondLst>
                                        </p:cTn>
                                        <p:tgtEl>
                                          <p:spTgt spid="7"/>
                                        </p:tgtEl>
                                        <p:attrNameLst>
                                          <p:attrName>ppt_y</p:attrName>
                                        </p:attrNameLst>
                                      </p:cBhvr>
                                    </p:anim>
                                    <p:animRot by="21600000">
                                      <p:cBhvr>
                                        <p:cTn id="70" dur="1000" fill="hold">
                                          <p:stCondLst>
                                            <p:cond delay="0"/>
                                          </p:stCondLst>
                                        </p:cTn>
                                        <p:tgtEl>
                                          <p:spTgt spid="7"/>
                                        </p:tgtEl>
                                        <p:attrNameLst>
                                          <p:attrName>r</p:attrName>
                                        </p:attrNameLst>
                                      </p:cBhvr>
                                    </p:animRot>
                                  </p:childTnLst>
                                </p:cTn>
                              </p:par>
                              <p:par>
                                <p:cTn id="71" presetID="56" presetClass="entr" presetSubtype="0" fill="hold" grpId="0" nodeType="withEffect">
                                  <p:stCondLst>
                                    <p:cond delay="0"/>
                                  </p:stCondLst>
                                  <p:iterate type="lt">
                                    <p:tmPct val="3000"/>
                                  </p:iterate>
                                  <p:childTnLst>
                                    <p:set>
                                      <p:cBhvr>
                                        <p:cTn id="72" dur="1" fill="hold">
                                          <p:stCondLst>
                                            <p:cond delay="0"/>
                                          </p:stCondLst>
                                        </p:cTn>
                                        <p:tgtEl>
                                          <p:spTgt spid="8"/>
                                        </p:tgtEl>
                                        <p:attrNameLst>
                                          <p:attrName>style.visibility</p:attrName>
                                        </p:attrNameLst>
                                      </p:cBhvr>
                                      <p:to>
                                        <p:strVal val="visible"/>
                                      </p:to>
                                    </p:set>
                                    <p:anim by="(-#ppt_w*2)" calcmode="lin" valueType="num">
                                      <p:cBhvr rctx="PPT">
                                        <p:cTn id="73" dur="500" autoRev="1" fill="hold">
                                          <p:stCondLst>
                                            <p:cond delay="0"/>
                                          </p:stCondLst>
                                        </p:cTn>
                                        <p:tgtEl>
                                          <p:spTgt spid="8"/>
                                        </p:tgtEl>
                                        <p:attrNameLst>
                                          <p:attrName>ppt_w</p:attrName>
                                        </p:attrNameLst>
                                      </p:cBhvr>
                                    </p:anim>
                                    <p:anim by="(#ppt_w*0.50)" calcmode="lin" valueType="num">
                                      <p:cBhvr>
                                        <p:cTn id="74" dur="500" decel="50000" autoRev="1" fill="hold">
                                          <p:stCondLst>
                                            <p:cond delay="0"/>
                                          </p:stCondLst>
                                        </p:cTn>
                                        <p:tgtEl>
                                          <p:spTgt spid="8"/>
                                        </p:tgtEl>
                                        <p:attrNameLst>
                                          <p:attrName>ppt_x</p:attrName>
                                        </p:attrNameLst>
                                      </p:cBhvr>
                                    </p:anim>
                                    <p:anim from="(-#ppt_h/2)" to="(#ppt_y)" calcmode="lin" valueType="num">
                                      <p:cBhvr>
                                        <p:cTn id="75" dur="1000" fill="hold">
                                          <p:stCondLst>
                                            <p:cond delay="0"/>
                                          </p:stCondLst>
                                        </p:cTn>
                                        <p:tgtEl>
                                          <p:spTgt spid="8"/>
                                        </p:tgtEl>
                                        <p:attrNameLst>
                                          <p:attrName>ppt_y</p:attrName>
                                        </p:attrNameLst>
                                      </p:cBhvr>
                                    </p:anim>
                                    <p:animRot by="21600000">
                                      <p:cBhvr>
                                        <p:cTn id="76" dur="1000" fill="hold">
                                          <p:stCondLst>
                                            <p:cond delay="0"/>
                                          </p:stCondLst>
                                        </p:cTn>
                                        <p:tgtEl>
                                          <p:spTgt spid="8"/>
                                        </p:tgtEl>
                                        <p:attrNameLst>
                                          <p:attrName>r</p:attrName>
                                        </p:attrNameLst>
                                      </p:cBhvr>
                                    </p:animRot>
                                  </p:childTnLst>
                                </p:cTn>
                              </p:par>
                              <p:par>
                                <p:cTn id="77" presetID="56" presetClass="entr" presetSubtype="0" fill="hold" grpId="0" nodeType="withEffect">
                                  <p:stCondLst>
                                    <p:cond delay="0"/>
                                  </p:stCondLst>
                                  <p:iterate type="lt">
                                    <p:tmPct val="3000"/>
                                  </p:iterate>
                                  <p:childTnLst>
                                    <p:set>
                                      <p:cBhvr>
                                        <p:cTn id="78" dur="1" fill="hold">
                                          <p:stCondLst>
                                            <p:cond delay="0"/>
                                          </p:stCondLst>
                                        </p:cTn>
                                        <p:tgtEl>
                                          <p:spTgt spid="9"/>
                                        </p:tgtEl>
                                        <p:attrNameLst>
                                          <p:attrName>style.visibility</p:attrName>
                                        </p:attrNameLst>
                                      </p:cBhvr>
                                      <p:to>
                                        <p:strVal val="visible"/>
                                      </p:to>
                                    </p:set>
                                    <p:anim by="(-#ppt_w*2)" calcmode="lin" valueType="num">
                                      <p:cBhvr rctx="PPT">
                                        <p:cTn id="79" dur="500" autoRev="1" fill="hold">
                                          <p:stCondLst>
                                            <p:cond delay="0"/>
                                          </p:stCondLst>
                                        </p:cTn>
                                        <p:tgtEl>
                                          <p:spTgt spid="9"/>
                                        </p:tgtEl>
                                        <p:attrNameLst>
                                          <p:attrName>ppt_w</p:attrName>
                                        </p:attrNameLst>
                                      </p:cBhvr>
                                    </p:anim>
                                    <p:anim by="(#ppt_w*0.50)" calcmode="lin" valueType="num">
                                      <p:cBhvr>
                                        <p:cTn id="80" dur="500" decel="50000" autoRev="1" fill="hold">
                                          <p:stCondLst>
                                            <p:cond delay="0"/>
                                          </p:stCondLst>
                                        </p:cTn>
                                        <p:tgtEl>
                                          <p:spTgt spid="9"/>
                                        </p:tgtEl>
                                        <p:attrNameLst>
                                          <p:attrName>ppt_x</p:attrName>
                                        </p:attrNameLst>
                                      </p:cBhvr>
                                    </p:anim>
                                    <p:anim from="(-#ppt_h/2)" to="(#ppt_y)" calcmode="lin" valueType="num">
                                      <p:cBhvr>
                                        <p:cTn id="81" dur="1000" fill="hold">
                                          <p:stCondLst>
                                            <p:cond delay="0"/>
                                          </p:stCondLst>
                                        </p:cTn>
                                        <p:tgtEl>
                                          <p:spTgt spid="9"/>
                                        </p:tgtEl>
                                        <p:attrNameLst>
                                          <p:attrName>ppt_y</p:attrName>
                                        </p:attrNameLst>
                                      </p:cBhvr>
                                    </p:anim>
                                    <p:animRot by="21600000">
                                      <p:cBhvr>
                                        <p:cTn id="82" dur="1000" fill="hold">
                                          <p:stCondLst>
                                            <p:cond delay="0"/>
                                          </p:stCondLst>
                                        </p:cTn>
                                        <p:tgtEl>
                                          <p:spTgt spid="9"/>
                                        </p:tgtEl>
                                        <p:attrNameLst>
                                          <p:attrName>r</p:attrName>
                                        </p:attrNameLst>
                                      </p:cBhvr>
                                    </p:animRo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iterate type="lt">
                                    <p:tmPct val="10000"/>
                                  </p:iterate>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750" fill="hold"/>
                                        <p:tgtEl>
                                          <p:spTgt spid="24"/>
                                        </p:tgtEl>
                                        <p:attrNameLst>
                                          <p:attrName>ppt_x</p:attrName>
                                        </p:attrNameLst>
                                      </p:cBhvr>
                                      <p:tavLst>
                                        <p:tav tm="0">
                                          <p:val>
                                            <p:strVal val="#ppt_x"/>
                                          </p:val>
                                        </p:tav>
                                        <p:tav tm="100000">
                                          <p:val>
                                            <p:strVal val="#ppt_x"/>
                                          </p:val>
                                        </p:tav>
                                      </p:tavLst>
                                    </p:anim>
                                    <p:anim calcmode="lin" valueType="num">
                                      <p:cBhvr additive="base">
                                        <p:cTn id="88" dur="750" fill="hold"/>
                                        <p:tgtEl>
                                          <p:spTgt spid="2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iterate type="lt">
                                    <p:tmPct val="10000"/>
                                  </p:iterate>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fill="hold"/>
                                        <p:tgtEl>
                                          <p:spTgt spid="27"/>
                                        </p:tgtEl>
                                        <p:attrNameLst>
                                          <p:attrName>ppt_x</p:attrName>
                                        </p:attrNameLst>
                                      </p:cBhvr>
                                      <p:tavLst>
                                        <p:tav tm="0">
                                          <p:val>
                                            <p:strVal val="#ppt_x"/>
                                          </p:val>
                                        </p:tav>
                                        <p:tav tm="100000">
                                          <p:val>
                                            <p:strVal val="#ppt_x"/>
                                          </p:val>
                                        </p:tav>
                                      </p:tavLst>
                                    </p:anim>
                                    <p:anim calcmode="lin" valueType="num">
                                      <p:cBhvr additive="base">
                                        <p:cTn id="92" dur="500" fill="hold"/>
                                        <p:tgtEl>
                                          <p:spTgt spid="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iterate type="lt">
                                    <p:tmPct val="10000"/>
                                  </p:iterate>
                                  <p:childTnLst>
                                    <p:set>
                                      <p:cBhvr>
                                        <p:cTn id="94" dur="1" fill="hold">
                                          <p:stCondLst>
                                            <p:cond delay="0"/>
                                          </p:stCondLst>
                                        </p:cTn>
                                        <p:tgtEl>
                                          <p:spTgt spid="26"/>
                                        </p:tgtEl>
                                        <p:attrNameLst>
                                          <p:attrName>style.visibility</p:attrName>
                                        </p:attrNameLst>
                                      </p:cBhvr>
                                      <p:to>
                                        <p:strVal val="visible"/>
                                      </p:to>
                                    </p:set>
                                    <p:anim calcmode="lin" valueType="num">
                                      <p:cBhvr additive="base">
                                        <p:cTn id="95" dur="500" fill="hold"/>
                                        <p:tgtEl>
                                          <p:spTgt spid="26"/>
                                        </p:tgtEl>
                                        <p:attrNameLst>
                                          <p:attrName>ppt_x</p:attrName>
                                        </p:attrNameLst>
                                      </p:cBhvr>
                                      <p:tavLst>
                                        <p:tav tm="0">
                                          <p:val>
                                            <p:strVal val="#ppt_x"/>
                                          </p:val>
                                        </p:tav>
                                        <p:tav tm="100000">
                                          <p:val>
                                            <p:strVal val="#ppt_x"/>
                                          </p:val>
                                        </p:tav>
                                      </p:tavLst>
                                    </p:anim>
                                    <p:anim calcmode="lin" valueType="num">
                                      <p:cBhvr additive="base">
                                        <p:cTn id="96" dur="500" fill="hold"/>
                                        <p:tgtEl>
                                          <p:spTgt spid="2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iterate type="lt">
                                    <p:tmPct val="10000"/>
                                  </p:iterate>
                                  <p:childTnLst>
                                    <p:set>
                                      <p:cBhvr>
                                        <p:cTn id="98" dur="1" fill="hold">
                                          <p:stCondLst>
                                            <p:cond delay="0"/>
                                          </p:stCondLst>
                                        </p:cTn>
                                        <p:tgtEl>
                                          <p:spTgt spid="25"/>
                                        </p:tgtEl>
                                        <p:attrNameLst>
                                          <p:attrName>style.visibility</p:attrName>
                                        </p:attrNameLst>
                                      </p:cBhvr>
                                      <p:to>
                                        <p:strVal val="visible"/>
                                      </p:to>
                                    </p:set>
                                    <p:anim calcmode="lin" valueType="num">
                                      <p:cBhvr additive="base">
                                        <p:cTn id="99" dur="500" fill="hold"/>
                                        <p:tgtEl>
                                          <p:spTgt spid="25"/>
                                        </p:tgtEl>
                                        <p:attrNameLst>
                                          <p:attrName>ppt_x</p:attrName>
                                        </p:attrNameLst>
                                      </p:cBhvr>
                                      <p:tavLst>
                                        <p:tav tm="0">
                                          <p:val>
                                            <p:strVal val="#ppt_x"/>
                                          </p:val>
                                        </p:tav>
                                        <p:tav tm="100000">
                                          <p:val>
                                            <p:strVal val="#ppt_x"/>
                                          </p:val>
                                        </p:tav>
                                      </p:tavLst>
                                    </p:anim>
                                    <p:anim calcmode="lin" valueType="num">
                                      <p:cBhvr additive="base">
                                        <p:cTn id="10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5" presetClass="entr" presetSubtype="0" fill="hold" grpId="0" nodeType="clickEffect">
                                  <p:stCondLst>
                                    <p:cond delay="0"/>
                                  </p:stCondLst>
                                  <p:iterate type="lt">
                                    <p:tmPct val="10000"/>
                                  </p:iterate>
                                  <p:childTnLst>
                                    <p:set>
                                      <p:cBhvr>
                                        <p:cTn id="104" dur="1" fill="hold">
                                          <p:stCondLst>
                                            <p:cond delay="0"/>
                                          </p:stCondLst>
                                        </p:cTn>
                                        <p:tgtEl>
                                          <p:spTgt spid="28"/>
                                        </p:tgtEl>
                                        <p:attrNameLst>
                                          <p:attrName>style.visibility</p:attrName>
                                        </p:attrNameLst>
                                      </p:cBhvr>
                                      <p:to>
                                        <p:strVal val="visible"/>
                                      </p:to>
                                    </p:set>
                                    <p:anim calcmode="lin" valueType="num">
                                      <p:cBhvr>
                                        <p:cTn id="105" dur="1000" fill="hold"/>
                                        <p:tgtEl>
                                          <p:spTgt spid="28"/>
                                        </p:tgtEl>
                                        <p:attrNameLst>
                                          <p:attrName>ppt_w</p:attrName>
                                        </p:attrNameLst>
                                      </p:cBhvr>
                                      <p:tavLst>
                                        <p:tav tm="0">
                                          <p:val>
                                            <p:fltVal val="0"/>
                                          </p:val>
                                        </p:tav>
                                        <p:tav tm="100000">
                                          <p:val>
                                            <p:strVal val="#ppt_w"/>
                                          </p:val>
                                        </p:tav>
                                      </p:tavLst>
                                    </p:anim>
                                    <p:anim calcmode="lin" valueType="num">
                                      <p:cBhvr>
                                        <p:cTn id="106" dur="1000" fill="hold"/>
                                        <p:tgtEl>
                                          <p:spTgt spid="28"/>
                                        </p:tgtEl>
                                        <p:attrNameLst>
                                          <p:attrName>ppt_h</p:attrName>
                                        </p:attrNameLst>
                                      </p:cBhvr>
                                      <p:tavLst>
                                        <p:tav tm="0">
                                          <p:val>
                                            <p:fltVal val="0"/>
                                          </p:val>
                                        </p:tav>
                                        <p:tav tm="100000">
                                          <p:val>
                                            <p:strVal val="#ppt_h"/>
                                          </p:val>
                                        </p:tav>
                                      </p:tavLst>
                                    </p:anim>
                                    <p:anim calcmode="lin" valueType="num">
                                      <p:cBhvr>
                                        <p:cTn id="107"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108" dur="1000" fill="hold"/>
                                        <p:tgtEl>
                                          <p:spTgt spid="28"/>
                                        </p:tgtEl>
                                        <p:attrNameLst>
                                          <p:attrName>ppt_y</p:attrName>
                                        </p:attrNameLst>
                                      </p:cBhvr>
                                      <p:tavLst>
                                        <p:tav tm="0" fmla="#ppt_y+(sin(-2*pi*(1-$))*-#ppt_x+cos(-2*pi*(1-$))*(1-#ppt_y))*(1-$)">
                                          <p:val>
                                            <p:fltVal val="0"/>
                                          </p:val>
                                        </p:tav>
                                        <p:tav tm="100000">
                                          <p:val>
                                            <p:fltVal val="1"/>
                                          </p:val>
                                        </p:tav>
                                      </p:tavLst>
                                    </p:anim>
                                  </p:childTnLst>
                                </p:cTn>
                              </p:par>
                            </p:childTnLst>
                          </p:cTn>
                        </p:par>
                        <p:par>
                          <p:cTn id="109" fill="hold">
                            <p:stCondLst>
                              <p:cond delay="2100"/>
                            </p:stCondLst>
                            <p:childTnLst>
                              <p:par>
                                <p:cTn id="110" presetID="15" presetClass="entr" presetSubtype="0" fill="hold" grpId="0" nodeType="afterEffect">
                                  <p:stCondLst>
                                    <p:cond delay="0"/>
                                  </p:stCondLst>
                                  <p:iterate type="lt">
                                    <p:tmPct val="10000"/>
                                  </p:iterate>
                                  <p:childTnLst>
                                    <p:set>
                                      <p:cBhvr>
                                        <p:cTn id="111" dur="1" fill="hold">
                                          <p:stCondLst>
                                            <p:cond delay="0"/>
                                          </p:stCondLst>
                                        </p:cTn>
                                        <p:tgtEl>
                                          <p:spTgt spid="31"/>
                                        </p:tgtEl>
                                        <p:attrNameLst>
                                          <p:attrName>style.visibility</p:attrName>
                                        </p:attrNameLst>
                                      </p:cBhvr>
                                      <p:to>
                                        <p:strVal val="visible"/>
                                      </p:to>
                                    </p:set>
                                    <p:anim calcmode="lin" valueType="num">
                                      <p:cBhvr>
                                        <p:cTn id="112" dur="1000" fill="hold"/>
                                        <p:tgtEl>
                                          <p:spTgt spid="31"/>
                                        </p:tgtEl>
                                        <p:attrNameLst>
                                          <p:attrName>ppt_w</p:attrName>
                                        </p:attrNameLst>
                                      </p:cBhvr>
                                      <p:tavLst>
                                        <p:tav tm="0">
                                          <p:val>
                                            <p:fltVal val="0"/>
                                          </p:val>
                                        </p:tav>
                                        <p:tav tm="100000">
                                          <p:val>
                                            <p:strVal val="#ppt_w"/>
                                          </p:val>
                                        </p:tav>
                                      </p:tavLst>
                                    </p:anim>
                                    <p:anim calcmode="lin" valueType="num">
                                      <p:cBhvr>
                                        <p:cTn id="113" dur="1000" fill="hold"/>
                                        <p:tgtEl>
                                          <p:spTgt spid="31"/>
                                        </p:tgtEl>
                                        <p:attrNameLst>
                                          <p:attrName>ppt_h</p:attrName>
                                        </p:attrNameLst>
                                      </p:cBhvr>
                                      <p:tavLst>
                                        <p:tav tm="0">
                                          <p:val>
                                            <p:fltVal val="0"/>
                                          </p:val>
                                        </p:tav>
                                        <p:tav tm="100000">
                                          <p:val>
                                            <p:strVal val="#ppt_h"/>
                                          </p:val>
                                        </p:tav>
                                      </p:tavLst>
                                    </p:anim>
                                    <p:anim calcmode="lin" valueType="num">
                                      <p:cBhvr>
                                        <p:cTn id="114"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115"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par>
                          <p:cTn id="116" fill="hold">
                            <p:stCondLst>
                              <p:cond delay="5700"/>
                            </p:stCondLst>
                            <p:childTnLst>
                              <p:par>
                                <p:cTn id="117" presetID="15" presetClass="entr" presetSubtype="0" fill="hold" grpId="0" nodeType="afterEffect">
                                  <p:stCondLst>
                                    <p:cond delay="0"/>
                                  </p:stCondLst>
                                  <p:iterate type="lt">
                                    <p:tmPct val="10000"/>
                                  </p:iterate>
                                  <p:childTnLst>
                                    <p:set>
                                      <p:cBhvr>
                                        <p:cTn id="118" dur="1" fill="hold">
                                          <p:stCondLst>
                                            <p:cond delay="0"/>
                                          </p:stCondLst>
                                        </p:cTn>
                                        <p:tgtEl>
                                          <p:spTgt spid="30"/>
                                        </p:tgtEl>
                                        <p:attrNameLst>
                                          <p:attrName>style.visibility</p:attrName>
                                        </p:attrNameLst>
                                      </p:cBhvr>
                                      <p:to>
                                        <p:strVal val="visible"/>
                                      </p:to>
                                    </p:set>
                                    <p:anim calcmode="lin" valueType="num">
                                      <p:cBhvr>
                                        <p:cTn id="119" dur="1000" fill="hold"/>
                                        <p:tgtEl>
                                          <p:spTgt spid="30"/>
                                        </p:tgtEl>
                                        <p:attrNameLst>
                                          <p:attrName>ppt_w</p:attrName>
                                        </p:attrNameLst>
                                      </p:cBhvr>
                                      <p:tavLst>
                                        <p:tav tm="0">
                                          <p:val>
                                            <p:fltVal val="0"/>
                                          </p:val>
                                        </p:tav>
                                        <p:tav tm="100000">
                                          <p:val>
                                            <p:strVal val="#ppt_w"/>
                                          </p:val>
                                        </p:tav>
                                      </p:tavLst>
                                    </p:anim>
                                    <p:anim calcmode="lin" valueType="num">
                                      <p:cBhvr>
                                        <p:cTn id="120" dur="1000" fill="hold"/>
                                        <p:tgtEl>
                                          <p:spTgt spid="30"/>
                                        </p:tgtEl>
                                        <p:attrNameLst>
                                          <p:attrName>ppt_h</p:attrName>
                                        </p:attrNameLst>
                                      </p:cBhvr>
                                      <p:tavLst>
                                        <p:tav tm="0">
                                          <p:val>
                                            <p:fltVal val="0"/>
                                          </p:val>
                                        </p:tav>
                                        <p:tav tm="100000">
                                          <p:val>
                                            <p:strVal val="#ppt_h"/>
                                          </p:val>
                                        </p:tav>
                                      </p:tavLst>
                                    </p:anim>
                                    <p:anim calcmode="lin" valueType="num">
                                      <p:cBhvr>
                                        <p:cTn id="121"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3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23" fill="hold">
                      <p:stCondLst>
                        <p:cond delay="indefinite"/>
                      </p:stCondLst>
                      <p:childTnLst>
                        <p:par>
                          <p:cTn id="124" fill="hold">
                            <p:stCondLst>
                              <p:cond delay="0"/>
                            </p:stCondLst>
                            <p:childTnLst>
                              <p:par>
                                <p:cTn id="125" presetID="49" presetClass="entr" presetSubtype="0" decel="100000" fill="hold" grpId="0" nodeType="clickEffect">
                                  <p:stCondLst>
                                    <p:cond delay="0"/>
                                  </p:stCondLst>
                                  <p:iterate type="lt">
                                    <p:tmPct val="10000"/>
                                  </p:iterate>
                                  <p:childTnLst>
                                    <p:set>
                                      <p:cBhvr>
                                        <p:cTn id="126" dur="1" fill="hold">
                                          <p:stCondLst>
                                            <p:cond delay="0"/>
                                          </p:stCondLst>
                                        </p:cTn>
                                        <p:tgtEl>
                                          <p:spTgt spid="32"/>
                                        </p:tgtEl>
                                        <p:attrNameLst>
                                          <p:attrName>style.visibility</p:attrName>
                                        </p:attrNameLst>
                                      </p:cBhvr>
                                      <p:to>
                                        <p:strVal val="visible"/>
                                      </p:to>
                                    </p:set>
                                    <p:anim calcmode="lin" valueType="num">
                                      <p:cBhvr>
                                        <p:cTn id="127" dur="500" fill="hold"/>
                                        <p:tgtEl>
                                          <p:spTgt spid="32"/>
                                        </p:tgtEl>
                                        <p:attrNameLst>
                                          <p:attrName>ppt_w</p:attrName>
                                        </p:attrNameLst>
                                      </p:cBhvr>
                                      <p:tavLst>
                                        <p:tav tm="0">
                                          <p:val>
                                            <p:fltVal val="0"/>
                                          </p:val>
                                        </p:tav>
                                        <p:tav tm="100000">
                                          <p:val>
                                            <p:strVal val="#ppt_w"/>
                                          </p:val>
                                        </p:tav>
                                      </p:tavLst>
                                    </p:anim>
                                    <p:anim calcmode="lin" valueType="num">
                                      <p:cBhvr>
                                        <p:cTn id="128" dur="500" fill="hold"/>
                                        <p:tgtEl>
                                          <p:spTgt spid="32"/>
                                        </p:tgtEl>
                                        <p:attrNameLst>
                                          <p:attrName>ppt_h</p:attrName>
                                        </p:attrNameLst>
                                      </p:cBhvr>
                                      <p:tavLst>
                                        <p:tav tm="0">
                                          <p:val>
                                            <p:fltVal val="0"/>
                                          </p:val>
                                        </p:tav>
                                        <p:tav tm="100000">
                                          <p:val>
                                            <p:strVal val="#ppt_h"/>
                                          </p:val>
                                        </p:tav>
                                      </p:tavLst>
                                    </p:anim>
                                    <p:anim calcmode="lin" valueType="num">
                                      <p:cBhvr>
                                        <p:cTn id="129" dur="500" fill="hold"/>
                                        <p:tgtEl>
                                          <p:spTgt spid="32"/>
                                        </p:tgtEl>
                                        <p:attrNameLst>
                                          <p:attrName>style.rotation</p:attrName>
                                        </p:attrNameLst>
                                      </p:cBhvr>
                                      <p:tavLst>
                                        <p:tav tm="0">
                                          <p:val>
                                            <p:fltVal val="360"/>
                                          </p:val>
                                        </p:tav>
                                        <p:tav tm="100000">
                                          <p:val>
                                            <p:fltVal val="0"/>
                                          </p:val>
                                        </p:tav>
                                      </p:tavLst>
                                    </p:anim>
                                    <p:animEffect transition="in" filter="fade">
                                      <p:cBhvr>
                                        <p:cTn id="130" dur="500"/>
                                        <p:tgtEl>
                                          <p:spTgt spid="32"/>
                                        </p:tgtEl>
                                      </p:cBhvr>
                                    </p:animEffect>
                                  </p:childTnLst>
                                </p:cTn>
                              </p:par>
                            </p:childTnLst>
                          </p:cTn>
                        </p:par>
                        <p:par>
                          <p:cTn id="131" fill="hold">
                            <p:stCondLst>
                              <p:cond delay="1850"/>
                            </p:stCondLst>
                            <p:childTnLst>
                              <p:par>
                                <p:cTn id="132" presetID="49" presetClass="entr" presetSubtype="0" decel="100000" fill="hold" grpId="0" nodeType="afterEffect">
                                  <p:stCondLst>
                                    <p:cond delay="0"/>
                                  </p:stCondLst>
                                  <p:iterate type="lt">
                                    <p:tmPct val="10000"/>
                                  </p:iterate>
                                  <p:childTnLst>
                                    <p:set>
                                      <p:cBhvr>
                                        <p:cTn id="133" dur="1" fill="hold">
                                          <p:stCondLst>
                                            <p:cond delay="0"/>
                                          </p:stCondLst>
                                        </p:cTn>
                                        <p:tgtEl>
                                          <p:spTgt spid="35"/>
                                        </p:tgtEl>
                                        <p:attrNameLst>
                                          <p:attrName>style.visibility</p:attrName>
                                        </p:attrNameLst>
                                      </p:cBhvr>
                                      <p:to>
                                        <p:strVal val="visible"/>
                                      </p:to>
                                    </p:set>
                                    <p:anim calcmode="lin" valueType="num">
                                      <p:cBhvr>
                                        <p:cTn id="134" dur="500" fill="hold"/>
                                        <p:tgtEl>
                                          <p:spTgt spid="35"/>
                                        </p:tgtEl>
                                        <p:attrNameLst>
                                          <p:attrName>ppt_w</p:attrName>
                                        </p:attrNameLst>
                                      </p:cBhvr>
                                      <p:tavLst>
                                        <p:tav tm="0">
                                          <p:val>
                                            <p:fltVal val="0"/>
                                          </p:val>
                                        </p:tav>
                                        <p:tav tm="100000">
                                          <p:val>
                                            <p:strVal val="#ppt_w"/>
                                          </p:val>
                                        </p:tav>
                                      </p:tavLst>
                                    </p:anim>
                                    <p:anim calcmode="lin" valueType="num">
                                      <p:cBhvr>
                                        <p:cTn id="135" dur="500" fill="hold"/>
                                        <p:tgtEl>
                                          <p:spTgt spid="35"/>
                                        </p:tgtEl>
                                        <p:attrNameLst>
                                          <p:attrName>ppt_h</p:attrName>
                                        </p:attrNameLst>
                                      </p:cBhvr>
                                      <p:tavLst>
                                        <p:tav tm="0">
                                          <p:val>
                                            <p:fltVal val="0"/>
                                          </p:val>
                                        </p:tav>
                                        <p:tav tm="100000">
                                          <p:val>
                                            <p:strVal val="#ppt_h"/>
                                          </p:val>
                                        </p:tav>
                                      </p:tavLst>
                                    </p:anim>
                                    <p:anim calcmode="lin" valueType="num">
                                      <p:cBhvr>
                                        <p:cTn id="136" dur="500" fill="hold"/>
                                        <p:tgtEl>
                                          <p:spTgt spid="35"/>
                                        </p:tgtEl>
                                        <p:attrNameLst>
                                          <p:attrName>style.rotation</p:attrName>
                                        </p:attrNameLst>
                                      </p:cBhvr>
                                      <p:tavLst>
                                        <p:tav tm="0">
                                          <p:val>
                                            <p:fltVal val="360"/>
                                          </p:val>
                                        </p:tav>
                                        <p:tav tm="100000">
                                          <p:val>
                                            <p:fltVal val="0"/>
                                          </p:val>
                                        </p:tav>
                                      </p:tavLst>
                                    </p:anim>
                                    <p:animEffect transition="in" filter="fade">
                                      <p:cBhvr>
                                        <p:cTn id="137" dur="500"/>
                                        <p:tgtEl>
                                          <p:spTgt spid="35"/>
                                        </p:tgtEl>
                                      </p:cBhvr>
                                    </p:animEffect>
                                  </p:childTnLst>
                                </p:cTn>
                              </p:par>
                            </p:childTnLst>
                          </p:cTn>
                        </p:par>
                        <p:par>
                          <p:cTn id="138" fill="hold">
                            <p:stCondLst>
                              <p:cond delay="3350"/>
                            </p:stCondLst>
                            <p:childTnLst>
                              <p:par>
                                <p:cTn id="139" presetID="49" presetClass="entr" presetSubtype="0" decel="100000" fill="hold" grpId="0" nodeType="afterEffect">
                                  <p:stCondLst>
                                    <p:cond delay="0"/>
                                  </p:stCondLst>
                                  <p:iterate type="lt">
                                    <p:tmPct val="10000"/>
                                  </p:iterate>
                                  <p:childTnLst>
                                    <p:set>
                                      <p:cBhvr>
                                        <p:cTn id="140" dur="1" fill="hold">
                                          <p:stCondLst>
                                            <p:cond delay="0"/>
                                          </p:stCondLst>
                                        </p:cTn>
                                        <p:tgtEl>
                                          <p:spTgt spid="34"/>
                                        </p:tgtEl>
                                        <p:attrNameLst>
                                          <p:attrName>style.visibility</p:attrName>
                                        </p:attrNameLst>
                                      </p:cBhvr>
                                      <p:to>
                                        <p:strVal val="visible"/>
                                      </p:to>
                                    </p:set>
                                    <p:anim calcmode="lin" valueType="num">
                                      <p:cBhvr>
                                        <p:cTn id="141" dur="500" fill="hold"/>
                                        <p:tgtEl>
                                          <p:spTgt spid="34"/>
                                        </p:tgtEl>
                                        <p:attrNameLst>
                                          <p:attrName>ppt_w</p:attrName>
                                        </p:attrNameLst>
                                      </p:cBhvr>
                                      <p:tavLst>
                                        <p:tav tm="0">
                                          <p:val>
                                            <p:fltVal val="0"/>
                                          </p:val>
                                        </p:tav>
                                        <p:tav tm="100000">
                                          <p:val>
                                            <p:strVal val="#ppt_w"/>
                                          </p:val>
                                        </p:tav>
                                      </p:tavLst>
                                    </p:anim>
                                    <p:anim calcmode="lin" valueType="num">
                                      <p:cBhvr>
                                        <p:cTn id="142" dur="500" fill="hold"/>
                                        <p:tgtEl>
                                          <p:spTgt spid="34"/>
                                        </p:tgtEl>
                                        <p:attrNameLst>
                                          <p:attrName>ppt_h</p:attrName>
                                        </p:attrNameLst>
                                      </p:cBhvr>
                                      <p:tavLst>
                                        <p:tav tm="0">
                                          <p:val>
                                            <p:fltVal val="0"/>
                                          </p:val>
                                        </p:tav>
                                        <p:tav tm="100000">
                                          <p:val>
                                            <p:strVal val="#ppt_h"/>
                                          </p:val>
                                        </p:tav>
                                      </p:tavLst>
                                    </p:anim>
                                    <p:anim calcmode="lin" valueType="num">
                                      <p:cBhvr>
                                        <p:cTn id="143" dur="500" fill="hold"/>
                                        <p:tgtEl>
                                          <p:spTgt spid="34"/>
                                        </p:tgtEl>
                                        <p:attrNameLst>
                                          <p:attrName>style.rotation</p:attrName>
                                        </p:attrNameLst>
                                      </p:cBhvr>
                                      <p:tavLst>
                                        <p:tav tm="0">
                                          <p:val>
                                            <p:fltVal val="360"/>
                                          </p:val>
                                        </p:tav>
                                        <p:tav tm="100000">
                                          <p:val>
                                            <p:fltVal val="0"/>
                                          </p:val>
                                        </p:tav>
                                      </p:tavLst>
                                    </p:anim>
                                    <p:animEffect transition="in" filter="fade">
                                      <p:cBhvr>
                                        <p:cTn id="144" dur="500"/>
                                        <p:tgtEl>
                                          <p:spTgt spid="34"/>
                                        </p:tgtEl>
                                      </p:cBhvr>
                                    </p:animEffect>
                                  </p:childTnLst>
                                </p:cTn>
                              </p:par>
                            </p:childTnLst>
                          </p:cTn>
                        </p:par>
                      </p:childTnLst>
                    </p:cTn>
                  </p:par>
                  <p:par>
                    <p:cTn id="145" fill="hold">
                      <p:stCondLst>
                        <p:cond delay="indefinite"/>
                      </p:stCondLst>
                      <p:childTnLst>
                        <p:par>
                          <p:cTn id="146" fill="hold">
                            <p:stCondLst>
                              <p:cond delay="0"/>
                            </p:stCondLst>
                            <p:childTnLst>
                              <p:par>
                                <p:cTn id="147" presetID="53" presetClass="entr" presetSubtype="16" fill="hold" grpId="0" nodeType="clickEffect">
                                  <p:stCondLst>
                                    <p:cond delay="0"/>
                                  </p:stCondLst>
                                  <p:iterate type="lt">
                                    <p:tmPct val="6000"/>
                                  </p:iterate>
                                  <p:childTnLst>
                                    <p:set>
                                      <p:cBhvr>
                                        <p:cTn id="148" dur="1" fill="hold">
                                          <p:stCondLst>
                                            <p:cond delay="0"/>
                                          </p:stCondLst>
                                        </p:cTn>
                                        <p:tgtEl>
                                          <p:spTgt spid="36"/>
                                        </p:tgtEl>
                                        <p:attrNameLst>
                                          <p:attrName>style.visibility</p:attrName>
                                        </p:attrNameLst>
                                      </p:cBhvr>
                                      <p:to>
                                        <p:strVal val="visible"/>
                                      </p:to>
                                    </p:set>
                                    <p:anim calcmode="lin" valueType="num">
                                      <p:cBhvr>
                                        <p:cTn id="149" dur="750" fill="hold"/>
                                        <p:tgtEl>
                                          <p:spTgt spid="36"/>
                                        </p:tgtEl>
                                        <p:attrNameLst>
                                          <p:attrName>ppt_w</p:attrName>
                                        </p:attrNameLst>
                                      </p:cBhvr>
                                      <p:tavLst>
                                        <p:tav tm="0">
                                          <p:val>
                                            <p:fltVal val="0"/>
                                          </p:val>
                                        </p:tav>
                                        <p:tav tm="100000">
                                          <p:val>
                                            <p:strVal val="#ppt_w"/>
                                          </p:val>
                                        </p:tav>
                                      </p:tavLst>
                                    </p:anim>
                                    <p:anim calcmode="lin" valueType="num">
                                      <p:cBhvr>
                                        <p:cTn id="150" dur="750" fill="hold"/>
                                        <p:tgtEl>
                                          <p:spTgt spid="36"/>
                                        </p:tgtEl>
                                        <p:attrNameLst>
                                          <p:attrName>ppt_h</p:attrName>
                                        </p:attrNameLst>
                                      </p:cBhvr>
                                      <p:tavLst>
                                        <p:tav tm="0">
                                          <p:val>
                                            <p:fltVal val="0"/>
                                          </p:val>
                                        </p:tav>
                                        <p:tav tm="100000">
                                          <p:val>
                                            <p:strVal val="#ppt_h"/>
                                          </p:val>
                                        </p:tav>
                                      </p:tavLst>
                                    </p:anim>
                                    <p:animEffect transition="in" filter="fade">
                                      <p:cBhvr>
                                        <p:cTn id="151" dur="750"/>
                                        <p:tgtEl>
                                          <p:spTgt spid="36"/>
                                        </p:tgtEl>
                                      </p:cBhvr>
                                    </p:animEffect>
                                  </p:childTnLst>
                                </p:cTn>
                              </p:par>
                            </p:childTnLst>
                          </p:cTn>
                        </p:par>
                        <p:par>
                          <p:cTn id="152" fill="hold">
                            <p:stCondLst>
                              <p:cond delay="1875"/>
                            </p:stCondLst>
                            <p:childTnLst>
                              <p:par>
                                <p:cTn id="153" presetID="53" presetClass="entr" presetSubtype="16" fill="hold" grpId="0" nodeType="afterEffect">
                                  <p:stCondLst>
                                    <p:cond delay="0"/>
                                  </p:stCondLst>
                                  <p:iterate type="lt">
                                    <p:tmPct val="6000"/>
                                  </p:iterate>
                                  <p:childTnLst>
                                    <p:set>
                                      <p:cBhvr>
                                        <p:cTn id="154" dur="1" fill="hold">
                                          <p:stCondLst>
                                            <p:cond delay="0"/>
                                          </p:stCondLst>
                                        </p:cTn>
                                        <p:tgtEl>
                                          <p:spTgt spid="39"/>
                                        </p:tgtEl>
                                        <p:attrNameLst>
                                          <p:attrName>style.visibility</p:attrName>
                                        </p:attrNameLst>
                                      </p:cBhvr>
                                      <p:to>
                                        <p:strVal val="visible"/>
                                      </p:to>
                                    </p:set>
                                    <p:anim calcmode="lin" valueType="num">
                                      <p:cBhvr>
                                        <p:cTn id="155" dur="750" fill="hold"/>
                                        <p:tgtEl>
                                          <p:spTgt spid="39"/>
                                        </p:tgtEl>
                                        <p:attrNameLst>
                                          <p:attrName>ppt_w</p:attrName>
                                        </p:attrNameLst>
                                      </p:cBhvr>
                                      <p:tavLst>
                                        <p:tav tm="0">
                                          <p:val>
                                            <p:fltVal val="0"/>
                                          </p:val>
                                        </p:tav>
                                        <p:tav tm="100000">
                                          <p:val>
                                            <p:strVal val="#ppt_w"/>
                                          </p:val>
                                        </p:tav>
                                      </p:tavLst>
                                    </p:anim>
                                    <p:anim calcmode="lin" valueType="num">
                                      <p:cBhvr>
                                        <p:cTn id="156" dur="750" fill="hold"/>
                                        <p:tgtEl>
                                          <p:spTgt spid="39"/>
                                        </p:tgtEl>
                                        <p:attrNameLst>
                                          <p:attrName>ppt_h</p:attrName>
                                        </p:attrNameLst>
                                      </p:cBhvr>
                                      <p:tavLst>
                                        <p:tav tm="0">
                                          <p:val>
                                            <p:fltVal val="0"/>
                                          </p:val>
                                        </p:tav>
                                        <p:tav tm="100000">
                                          <p:val>
                                            <p:strVal val="#ppt_h"/>
                                          </p:val>
                                        </p:tav>
                                      </p:tavLst>
                                    </p:anim>
                                    <p:animEffect transition="in" filter="fade">
                                      <p:cBhvr>
                                        <p:cTn id="157" dur="750"/>
                                        <p:tgtEl>
                                          <p:spTgt spid="39"/>
                                        </p:tgtEl>
                                      </p:cBhvr>
                                    </p:animEffect>
                                  </p:childTnLst>
                                </p:cTn>
                              </p:par>
                            </p:childTnLst>
                          </p:cTn>
                        </p:par>
                        <p:par>
                          <p:cTn id="158" fill="hold">
                            <p:stCondLst>
                              <p:cond delay="3660"/>
                            </p:stCondLst>
                            <p:childTnLst>
                              <p:par>
                                <p:cTn id="159" presetID="53" presetClass="entr" presetSubtype="16" fill="hold" grpId="0" nodeType="afterEffect">
                                  <p:stCondLst>
                                    <p:cond delay="0"/>
                                  </p:stCondLst>
                                  <p:iterate type="lt">
                                    <p:tmPct val="6000"/>
                                  </p:iterate>
                                  <p:childTnLst>
                                    <p:set>
                                      <p:cBhvr>
                                        <p:cTn id="160" dur="1" fill="hold">
                                          <p:stCondLst>
                                            <p:cond delay="0"/>
                                          </p:stCondLst>
                                        </p:cTn>
                                        <p:tgtEl>
                                          <p:spTgt spid="38"/>
                                        </p:tgtEl>
                                        <p:attrNameLst>
                                          <p:attrName>style.visibility</p:attrName>
                                        </p:attrNameLst>
                                      </p:cBhvr>
                                      <p:to>
                                        <p:strVal val="visible"/>
                                      </p:to>
                                    </p:set>
                                    <p:anim calcmode="lin" valueType="num">
                                      <p:cBhvr>
                                        <p:cTn id="161" dur="750" fill="hold"/>
                                        <p:tgtEl>
                                          <p:spTgt spid="38"/>
                                        </p:tgtEl>
                                        <p:attrNameLst>
                                          <p:attrName>ppt_w</p:attrName>
                                        </p:attrNameLst>
                                      </p:cBhvr>
                                      <p:tavLst>
                                        <p:tav tm="0">
                                          <p:val>
                                            <p:fltVal val="0"/>
                                          </p:val>
                                        </p:tav>
                                        <p:tav tm="100000">
                                          <p:val>
                                            <p:strVal val="#ppt_w"/>
                                          </p:val>
                                        </p:tav>
                                      </p:tavLst>
                                    </p:anim>
                                    <p:anim calcmode="lin" valueType="num">
                                      <p:cBhvr>
                                        <p:cTn id="162" dur="750" fill="hold"/>
                                        <p:tgtEl>
                                          <p:spTgt spid="38"/>
                                        </p:tgtEl>
                                        <p:attrNameLst>
                                          <p:attrName>ppt_h</p:attrName>
                                        </p:attrNameLst>
                                      </p:cBhvr>
                                      <p:tavLst>
                                        <p:tav tm="0">
                                          <p:val>
                                            <p:fltVal val="0"/>
                                          </p:val>
                                        </p:tav>
                                        <p:tav tm="100000">
                                          <p:val>
                                            <p:strVal val="#ppt_h"/>
                                          </p:val>
                                        </p:tav>
                                      </p:tavLst>
                                    </p:anim>
                                    <p:animEffect transition="in" filter="fade">
                                      <p:cBhvr>
                                        <p:cTn id="163" dur="750"/>
                                        <p:tgtEl>
                                          <p:spTgt spid="38"/>
                                        </p:tgtEl>
                                      </p:cBhvr>
                                    </p:animEffect>
                                  </p:childTnLst>
                                </p:cTn>
                              </p:par>
                            </p:childTnLst>
                          </p:cTn>
                        </p:par>
                      </p:childTnLst>
                    </p:cTn>
                  </p:par>
                  <p:par>
                    <p:cTn id="164" fill="hold">
                      <p:stCondLst>
                        <p:cond delay="indefinite"/>
                      </p:stCondLst>
                      <p:childTnLst>
                        <p:par>
                          <p:cTn id="165" fill="hold">
                            <p:stCondLst>
                              <p:cond delay="0"/>
                            </p:stCondLst>
                            <p:childTnLst>
                              <p:par>
                                <p:cTn id="166" presetID="45" presetClass="entr" presetSubtype="0" fill="hold" grpId="0" nodeType="clickEffect">
                                  <p:stCondLst>
                                    <p:cond delay="0"/>
                                  </p:stCondLst>
                                  <p:iterate type="lt">
                                    <p:tmPct val="2000"/>
                                  </p:iterate>
                                  <p:childTnLst>
                                    <p:set>
                                      <p:cBhvr>
                                        <p:cTn id="167" dur="1" fill="hold">
                                          <p:stCondLst>
                                            <p:cond delay="0"/>
                                          </p:stCondLst>
                                        </p:cTn>
                                        <p:tgtEl>
                                          <p:spTgt spid="48"/>
                                        </p:tgtEl>
                                        <p:attrNameLst>
                                          <p:attrName>style.visibility</p:attrName>
                                        </p:attrNameLst>
                                      </p:cBhvr>
                                      <p:to>
                                        <p:strVal val="visible"/>
                                      </p:to>
                                    </p:set>
                                    <p:animEffect transition="in" filter="fade">
                                      <p:cBhvr>
                                        <p:cTn id="168" dur="1500"/>
                                        <p:tgtEl>
                                          <p:spTgt spid="48"/>
                                        </p:tgtEl>
                                      </p:cBhvr>
                                    </p:animEffect>
                                    <p:anim calcmode="lin" valueType="num">
                                      <p:cBhvr>
                                        <p:cTn id="169" dur="1500" fill="hold"/>
                                        <p:tgtEl>
                                          <p:spTgt spid="48"/>
                                        </p:tgtEl>
                                        <p:attrNameLst>
                                          <p:attrName>ppt_w</p:attrName>
                                        </p:attrNameLst>
                                      </p:cBhvr>
                                      <p:tavLst>
                                        <p:tav tm="0" fmla="#ppt_w*sin(2.5*pi*$)">
                                          <p:val>
                                            <p:fltVal val="0"/>
                                          </p:val>
                                        </p:tav>
                                        <p:tav tm="100000">
                                          <p:val>
                                            <p:fltVal val="1"/>
                                          </p:val>
                                        </p:tav>
                                      </p:tavLst>
                                    </p:anim>
                                    <p:anim calcmode="lin" valueType="num">
                                      <p:cBhvr>
                                        <p:cTn id="170" dur="1500" fill="hold"/>
                                        <p:tgtEl>
                                          <p:spTgt spid="48"/>
                                        </p:tgtEl>
                                        <p:attrNameLst>
                                          <p:attrName>ppt_h</p:attrName>
                                        </p:attrNameLst>
                                      </p:cBhvr>
                                      <p:tavLst>
                                        <p:tav tm="0">
                                          <p:val>
                                            <p:strVal val="#ppt_h"/>
                                          </p:val>
                                        </p:tav>
                                        <p:tav tm="100000">
                                          <p:val>
                                            <p:strVal val="#ppt_h"/>
                                          </p:val>
                                        </p:tav>
                                      </p:tavLst>
                                    </p:anim>
                                  </p:childTnLst>
                                </p:cTn>
                              </p:par>
                              <p:par>
                                <p:cTn id="171" presetID="45" presetClass="entr" presetSubtype="0" fill="hold" grpId="0" nodeType="withEffect">
                                  <p:stCondLst>
                                    <p:cond delay="0"/>
                                  </p:stCondLst>
                                  <p:iterate type="lt">
                                    <p:tmPct val="2000"/>
                                  </p:iterate>
                                  <p:childTnLst>
                                    <p:set>
                                      <p:cBhvr>
                                        <p:cTn id="172" dur="1" fill="hold">
                                          <p:stCondLst>
                                            <p:cond delay="0"/>
                                          </p:stCondLst>
                                        </p:cTn>
                                        <p:tgtEl>
                                          <p:spTgt spid="51"/>
                                        </p:tgtEl>
                                        <p:attrNameLst>
                                          <p:attrName>style.visibility</p:attrName>
                                        </p:attrNameLst>
                                      </p:cBhvr>
                                      <p:to>
                                        <p:strVal val="visible"/>
                                      </p:to>
                                    </p:set>
                                    <p:animEffect transition="in" filter="fade">
                                      <p:cBhvr>
                                        <p:cTn id="173" dur="1500"/>
                                        <p:tgtEl>
                                          <p:spTgt spid="51"/>
                                        </p:tgtEl>
                                      </p:cBhvr>
                                    </p:animEffect>
                                    <p:anim calcmode="lin" valueType="num">
                                      <p:cBhvr>
                                        <p:cTn id="174" dur="1500" fill="hold"/>
                                        <p:tgtEl>
                                          <p:spTgt spid="51"/>
                                        </p:tgtEl>
                                        <p:attrNameLst>
                                          <p:attrName>ppt_w</p:attrName>
                                        </p:attrNameLst>
                                      </p:cBhvr>
                                      <p:tavLst>
                                        <p:tav tm="0" fmla="#ppt_w*sin(2.5*pi*$)">
                                          <p:val>
                                            <p:fltVal val="0"/>
                                          </p:val>
                                        </p:tav>
                                        <p:tav tm="100000">
                                          <p:val>
                                            <p:fltVal val="1"/>
                                          </p:val>
                                        </p:tav>
                                      </p:tavLst>
                                    </p:anim>
                                    <p:anim calcmode="lin" valueType="num">
                                      <p:cBhvr>
                                        <p:cTn id="175" dur="1500" fill="hold"/>
                                        <p:tgtEl>
                                          <p:spTgt spid="51"/>
                                        </p:tgtEl>
                                        <p:attrNameLst>
                                          <p:attrName>ppt_h</p:attrName>
                                        </p:attrNameLst>
                                      </p:cBhvr>
                                      <p:tavLst>
                                        <p:tav tm="0">
                                          <p:val>
                                            <p:strVal val="#ppt_h"/>
                                          </p:val>
                                        </p:tav>
                                        <p:tav tm="100000">
                                          <p:val>
                                            <p:strVal val="#ppt_h"/>
                                          </p:val>
                                        </p:tav>
                                      </p:tavLst>
                                    </p:anim>
                                  </p:childTnLst>
                                </p:cTn>
                              </p:par>
                              <p:par>
                                <p:cTn id="176" presetID="45" presetClass="entr" presetSubtype="0" fill="hold" grpId="0" nodeType="withEffect">
                                  <p:stCondLst>
                                    <p:cond delay="0"/>
                                  </p:stCondLst>
                                  <p:iterate type="lt">
                                    <p:tmPct val="2000"/>
                                  </p:iterate>
                                  <p:childTnLst>
                                    <p:set>
                                      <p:cBhvr>
                                        <p:cTn id="177" dur="1" fill="hold">
                                          <p:stCondLst>
                                            <p:cond delay="0"/>
                                          </p:stCondLst>
                                        </p:cTn>
                                        <p:tgtEl>
                                          <p:spTgt spid="50"/>
                                        </p:tgtEl>
                                        <p:attrNameLst>
                                          <p:attrName>style.visibility</p:attrName>
                                        </p:attrNameLst>
                                      </p:cBhvr>
                                      <p:to>
                                        <p:strVal val="visible"/>
                                      </p:to>
                                    </p:set>
                                    <p:animEffect transition="in" filter="fade">
                                      <p:cBhvr>
                                        <p:cTn id="178" dur="1500"/>
                                        <p:tgtEl>
                                          <p:spTgt spid="50"/>
                                        </p:tgtEl>
                                      </p:cBhvr>
                                    </p:animEffect>
                                    <p:anim calcmode="lin" valueType="num">
                                      <p:cBhvr>
                                        <p:cTn id="179" dur="1500" fill="hold"/>
                                        <p:tgtEl>
                                          <p:spTgt spid="50"/>
                                        </p:tgtEl>
                                        <p:attrNameLst>
                                          <p:attrName>ppt_w</p:attrName>
                                        </p:attrNameLst>
                                      </p:cBhvr>
                                      <p:tavLst>
                                        <p:tav tm="0" fmla="#ppt_w*sin(2.5*pi*$)">
                                          <p:val>
                                            <p:fltVal val="0"/>
                                          </p:val>
                                        </p:tav>
                                        <p:tav tm="100000">
                                          <p:val>
                                            <p:fltVal val="1"/>
                                          </p:val>
                                        </p:tav>
                                      </p:tavLst>
                                    </p:anim>
                                    <p:anim calcmode="lin" valueType="num">
                                      <p:cBhvr>
                                        <p:cTn id="180" dur="1500" fill="hold"/>
                                        <p:tgtEl>
                                          <p:spTgt spid="50"/>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iterate type="lt">
                                    <p:tmPct val="2000"/>
                                  </p:iterate>
                                  <p:childTnLst>
                                    <p:set>
                                      <p:cBhvr>
                                        <p:cTn id="182" dur="1" fill="hold">
                                          <p:stCondLst>
                                            <p:cond delay="0"/>
                                          </p:stCondLst>
                                        </p:cTn>
                                        <p:tgtEl>
                                          <p:spTgt spid="49"/>
                                        </p:tgtEl>
                                        <p:attrNameLst>
                                          <p:attrName>style.visibility</p:attrName>
                                        </p:attrNameLst>
                                      </p:cBhvr>
                                      <p:to>
                                        <p:strVal val="visible"/>
                                      </p:to>
                                    </p:set>
                                    <p:animEffect transition="in" filter="fade">
                                      <p:cBhvr>
                                        <p:cTn id="183" dur="1500"/>
                                        <p:tgtEl>
                                          <p:spTgt spid="49"/>
                                        </p:tgtEl>
                                      </p:cBhvr>
                                    </p:animEffect>
                                    <p:anim calcmode="lin" valueType="num">
                                      <p:cBhvr>
                                        <p:cTn id="184" dur="1500" fill="hold"/>
                                        <p:tgtEl>
                                          <p:spTgt spid="49"/>
                                        </p:tgtEl>
                                        <p:attrNameLst>
                                          <p:attrName>ppt_w</p:attrName>
                                        </p:attrNameLst>
                                      </p:cBhvr>
                                      <p:tavLst>
                                        <p:tav tm="0" fmla="#ppt_w*sin(2.5*pi*$)">
                                          <p:val>
                                            <p:fltVal val="0"/>
                                          </p:val>
                                        </p:tav>
                                        <p:tav tm="100000">
                                          <p:val>
                                            <p:fltVal val="1"/>
                                          </p:val>
                                        </p:tav>
                                      </p:tavLst>
                                    </p:anim>
                                    <p:anim calcmode="lin" valueType="num">
                                      <p:cBhvr>
                                        <p:cTn id="185" dur="1500" fill="hold"/>
                                        <p:tgtEl>
                                          <p:spTgt spid="49"/>
                                        </p:tgtEl>
                                        <p:attrNameLst>
                                          <p:attrName>ppt_h</p:attrName>
                                        </p:attrNameLst>
                                      </p:cBhvr>
                                      <p:tavLst>
                                        <p:tav tm="0">
                                          <p:val>
                                            <p:strVal val="#ppt_h"/>
                                          </p:val>
                                        </p:tav>
                                        <p:tav tm="100000">
                                          <p:val>
                                            <p:strVal val="#ppt_h"/>
                                          </p:val>
                                        </p:tav>
                                      </p:tavLst>
                                    </p:anim>
                                  </p:childTnLst>
                                </p:cTn>
                              </p:par>
                            </p:childTnLst>
                          </p:cTn>
                        </p:par>
                      </p:childTnLst>
                    </p:cTn>
                  </p:par>
                  <p:par>
                    <p:cTn id="186" fill="hold">
                      <p:stCondLst>
                        <p:cond delay="indefinite"/>
                      </p:stCondLst>
                      <p:childTnLst>
                        <p:par>
                          <p:cTn id="187" fill="hold">
                            <p:stCondLst>
                              <p:cond delay="0"/>
                            </p:stCondLst>
                            <p:childTnLst>
                              <p:par>
                                <p:cTn id="188" presetID="47" presetClass="entr" presetSubtype="0" fill="hold" grpId="0" nodeType="clickEffect">
                                  <p:stCondLst>
                                    <p:cond delay="0"/>
                                  </p:stCondLst>
                                  <p:iterate type="lt">
                                    <p:tmPct val="5000"/>
                                  </p:iterate>
                                  <p:childTnLst>
                                    <p:set>
                                      <p:cBhvr>
                                        <p:cTn id="189" dur="1" fill="hold">
                                          <p:stCondLst>
                                            <p:cond delay="0"/>
                                          </p:stCondLst>
                                        </p:cTn>
                                        <p:tgtEl>
                                          <p:spTgt spid="52"/>
                                        </p:tgtEl>
                                        <p:attrNameLst>
                                          <p:attrName>style.visibility</p:attrName>
                                        </p:attrNameLst>
                                      </p:cBhvr>
                                      <p:to>
                                        <p:strVal val="visible"/>
                                      </p:to>
                                    </p:set>
                                    <p:animEffect transition="in" filter="fade">
                                      <p:cBhvr>
                                        <p:cTn id="190" dur="1000"/>
                                        <p:tgtEl>
                                          <p:spTgt spid="52"/>
                                        </p:tgtEl>
                                      </p:cBhvr>
                                    </p:animEffect>
                                    <p:anim calcmode="lin" valueType="num">
                                      <p:cBhvr>
                                        <p:cTn id="191" dur="1000" fill="hold"/>
                                        <p:tgtEl>
                                          <p:spTgt spid="52"/>
                                        </p:tgtEl>
                                        <p:attrNameLst>
                                          <p:attrName>ppt_x</p:attrName>
                                        </p:attrNameLst>
                                      </p:cBhvr>
                                      <p:tavLst>
                                        <p:tav tm="0">
                                          <p:val>
                                            <p:strVal val="#ppt_x"/>
                                          </p:val>
                                        </p:tav>
                                        <p:tav tm="100000">
                                          <p:val>
                                            <p:strVal val="#ppt_x"/>
                                          </p:val>
                                        </p:tav>
                                      </p:tavLst>
                                    </p:anim>
                                    <p:anim calcmode="lin" valueType="num">
                                      <p:cBhvr>
                                        <p:cTn id="192" dur="1000" fill="hold"/>
                                        <p:tgtEl>
                                          <p:spTgt spid="52"/>
                                        </p:tgtEl>
                                        <p:attrNameLst>
                                          <p:attrName>ppt_y</p:attrName>
                                        </p:attrNameLst>
                                      </p:cBhvr>
                                      <p:tavLst>
                                        <p:tav tm="0">
                                          <p:val>
                                            <p:strVal val="#ppt_y-.1"/>
                                          </p:val>
                                        </p:tav>
                                        <p:tav tm="100000">
                                          <p:val>
                                            <p:strVal val="#ppt_y"/>
                                          </p:val>
                                        </p:tav>
                                      </p:tavLst>
                                    </p:anim>
                                  </p:childTnLst>
                                </p:cTn>
                              </p:par>
                              <p:par>
                                <p:cTn id="193" presetID="47" presetClass="entr" presetSubtype="0" fill="hold" grpId="0" nodeType="withEffect">
                                  <p:stCondLst>
                                    <p:cond delay="0"/>
                                  </p:stCondLst>
                                  <p:iterate type="lt">
                                    <p:tmPct val="5000"/>
                                  </p:iterate>
                                  <p:childTnLst>
                                    <p:set>
                                      <p:cBhvr>
                                        <p:cTn id="194" dur="1" fill="hold">
                                          <p:stCondLst>
                                            <p:cond delay="0"/>
                                          </p:stCondLst>
                                        </p:cTn>
                                        <p:tgtEl>
                                          <p:spTgt spid="55"/>
                                        </p:tgtEl>
                                        <p:attrNameLst>
                                          <p:attrName>style.visibility</p:attrName>
                                        </p:attrNameLst>
                                      </p:cBhvr>
                                      <p:to>
                                        <p:strVal val="visible"/>
                                      </p:to>
                                    </p:set>
                                    <p:animEffect transition="in" filter="fade">
                                      <p:cBhvr>
                                        <p:cTn id="195" dur="1000"/>
                                        <p:tgtEl>
                                          <p:spTgt spid="55"/>
                                        </p:tgtEl>
                                      </p:cBhvr>
                                    </p:animEffect>
                                    <p:anim calcmode="lin" valueType="num">
                                      <p:cBhvr>
                                        <p:cTn id="196" dur="1000" fill="hold"/>
                                        <p:tgtEl>
                                          <p:spTgt spid="55"/>
                                        </p:tgtEl>
                                        <p:attrNameLst>
                                          <p:attrName>ppt_x</p:attrName>
                                        </p:attrNameLst>
                                      </p:cBhvr>
                                      <p:tavLst>
                                        <p:tav tm="0">
                                          <p:val>
                                            <p:strVal val="#ppt_x"/>
                                          </p:val>
                                        </p:tav>
                                        <p:tav tm="100000">
                                          <p:val>
                                            <p:strVal val="#ppt_x"/>
                                          </p:val>
                                        </p:tav>
                                      </p:tavLst>
                                    </p:anim>
                                    <p:anim calcmode="lin" valueType="num">
                                      <p:cBhvr>
                                        <p:cTn id="197" dur="1000" fill="hold"/>
                                        <p:tgtEl>
                                          <p:spTgt spid="55"/>
                                        </p:tgtEl>
                                        <p:attrNameLst>
                                          <p:attrName>ppt_y</p:attrName>
                                        </p:attrNameLst>
                                      </p:cBhvr>
                                      <p:tavLst>
                                        <p:tav tm="0">
                                          <p:val>
                                            <p:strVal val="#ppt_y-.1"/>
                                          </p:val>
                                        </p:tav>
                                        <p:tav tm="100000">
                                          <p:val>
                                            <p:strVal val="#ppt_y"/>
                                          </p:val>
                                        </p:tav>
                                      </p:tavLst>
                                    </p:anim>
                                  </p:childTnLst>
                                </p:cTn>
                              </p:par>
                              <p:par>
                                <p:cTn id="198" presetID="47" presetClass="entr" presetSubtype="0" fill="hold" grpId="0" nodeType="withEffect">
                                  <p:stCondLst>
                                    <p:cond delay="0"/>
                                  </p:stCondLst>
                                  <p:iterate type="lt">
                                    <p:tmPct val="5000"/>
                                  </p:iterate>
                                  <p:childTnLst>
                                    <p:set>
                                      <p:cBhvr>
                                        <p:cTn id="199" dur="1" fill="hold">
                                          <p:stCondLst>
                                            <p:cond delay="0"/>
                                          </p:stCondLst>
                                        </p:cTn>
                                        <p:tgtEl>
                                          <p:spTgt spid="54"/>
                                        </p:tgtEl>
                                        <p:attrNameLst>
                                          <p:attrName>style.visibility</p:attrName>
                                        </p:attrNameLst>
                                      </p:cBhvr>
                                      <p:to>
                                        <p:strVal val="visible"/>
                                      </p:to>
                                    </p:set>
                                    <p:animEffect transition="in" filter="fade">
                                      <p:cBhvr>
                                        <p:cTn id="200" dur="1000"/>
                                        <p:tgtEl>
                                          <p:spTgt spid="54"/>
                                        </p:tgtEl>
                                      </p:cBhvr>
                                    </p:animEffect>
                                    <p:anim calcmode="lin" valueType="num">
                                      <p:cBhvr>
                                        <p:cTn id="201" dur="1000" fill="hold"/>
                                        <p:tgtEl>
                                          <p:spTgt spid="54"/>
                                        </p:tgtEl>
                                        <p:attrNameLst>
                                          <p:attrName>ppt_x</p:attrName>
                                        </p:attrNameLst>
                                      </p:cBhvr>
                                      <p:tavLst>
                                        <p:tav tm="0">
                                          <p:val>
                                            <p:strVal val="#ppt_x"/>
                                          </p:val>
                                        </p:tav>
                                        <p:tav tm="100000">
                                          <p:val>
                                            <p:strVal val="#ppt_x"/>
                                          </p:val>
                                        </p:tav>
                                      </p:tavLst>
                                    </p:anim>
                                    <p:anim calcmode="lin" valueType="num">
                                      <p:cBhvr>
                                        <p:cTn id="202" dur="1000" fill="hold"/>
                                        <p:tgtEl>
                                          <p:spTgt spid="54"/>
                                        </p:tgtEl>
                                        <p:attrNameLst>
                                          <p:attrName>ppt_y</p:attrName>
                                        </p:attrNameLst>
                                      </p:cBhvr>
                                      <p:tavLst>
                                        <p:tav tm="0">
                                          <p:val>
                                            <p:strVal val="#ppt_y-.1"/>
                                          </p:val>
                                        </p:tav>
                                        <p:tav tm="100000">
                                          <p:val>
                                            <p:strVal val="#ppt_y"/>
                                          </p:val>
                                        </p:tav>
                                      </p:tavLst>
                                    </p:anim>
                                  </p:childTnLst>
                                </p:cTn>
                              </p:par>
                              <p:par>
                                <p:cTn id="203" presetID="56" presetClass="entr" presetSubtype="0" fill="hold" grpId="0" nodeType="withEffect">
                                  <p:stCondLst>
                                    <p:cond delay="0"/>
                                  </p:stCondLst>
                                  <p:iterate type="lt">
                                    <p:tmPct val="3000"/>
                                  </p:iterate>
                                  <p:childTnLst>
                                    <p:set>
                                      <p:cBhvr>
                                        <p:cTn id="204" dur="1" fill="hold">
                                          <p:stCondLst>
                                            <p:cond delay="0"/>
                                          </p:stCondLst>
                                        </p:cTn>
                                        <p:tgtEl>
                                          <p:spTgt spid="56"/>
                                        </p:tgtEl>
                                        <p:attrNameLst>
                                          <p:attrName>style.visibility</p:attrName>
                                        </p:attrNameLst>
                                      </p:cBhvr>
                                      <p:to>
                                        <p:strVal val="visible"/>
                                      </p:to>
                                    </p:set>
                                    <p:anim by="(-#ppt_w*2)" calcmode="lin" valueType="num">
                                      <p:cBhvr rctx="PPT">
                                        <p:cTn id="205" dur="500" autoRev="1" fill="hold">
                                          <p:stCondLst>
                                            <p:cond delay="0"/>
                                          </p:stCondLst>
                                        </p:cTn>
                                        <p:tgtEl>
                                          <p:spTgt spid="56"/>
                                        </p:tgtEl>
                                        <p:attrNameLst>
                                          <p:attrName>ppt_w</p:attrName>
                                        </p:attrNameLst>
                                      </p:cBhvr>
                                    </p:anim>
                                    <p:anim by="(#ppt_w*0.50)" calcmode="lin" valueType="num">
                                      <p:cBhvr>
                                        <p:cTn id="206" dur="500" decel="50000" autoRev="1" fill="hold">
                                          <p:stCondLst>
                                            <p:cond delay="0"/>
                                          </p:stCondLst>
                                        </p:cTn>
                                        <p:tgtEl>
                                          <p:spTgt spid="56"/>
                                        </p:tgtEl>
                                        <p:attrNameLst>
                                          <p:attrName>ppt_x</p:attrName>
                                        </p:attrNameLst>
                                      </p:cBhvr>
                                    </p:anim>
                                    <p:anim from="(-#ppt_h/2)" to="(#ppt_y)" calcmode="lin" valueType="num">
                                      <p:cBhvr>
                                        <p:cTn id="207" dur="1000" fill="hold">
                                          <p:stCondLst>
                                            <p:cond delay="0"/>
                                          </p:stCondLst>
                                        </p:cTn>
                                        <p:tgtEl>
                                          <p:spTgt spid="56"/>
                                        </p:tgtEl>
                                        <p:attrNameLst>
                                          <p:attrName>ppt_y</p:attrName>
                                        </p:attrNameLst>
                                      </p:cBhvr>
                                    </p:anim>
                                    <p:animRot by="21600000">
                                      <p:cBhvr>
                                        <p:cTn id="208" dur="1000" fill="hold">
                                          <p:stCondLst>
                                            <p:cond delay="0"/>
                                          </p:stCondLst>
                                        </p:cTn>
                                        <p:tgtEl>
                                          <p:spTgt spid="56"/>
                                        </p:tgtEl>
                                        <p:attrNameLst>
                                          <p:attrName>r</p:attrName>
                                        </p:attrNameLst>
                                      </p:cBhvr>
                                    </p:animRot>
                                  </p:childTnLst>
                                </p:cTn>
                              </p:par>
                            </p:childTnLst>
                          </p:cTn>
                        </p:par>
                      </p:childTnLst>
                    </p:cTn>
                  </p:par>
                  <p:par>
                    <p:cTn id="209" fill="hold">
                      <p:stCondLst>
                        <p:cond delay="indefinite"/>
                      </p:stCondLst>
                      <p:childTnLst>
                        <p:par>
                          <p:cTn id="210" fill="hold">
                            <p:stCondLst>
                              <p:cond delay="0"/>
                            </p:stCondLst>
                            <p:childTnLst>
                              <p:par>
                                <p:cTn id="211" presetID="6" presetClass="entr" presetSubtype="16" fill="hold" grpId="1" nodeType="clickEffect">
                                  <p:stCondLst>
                                    <p:cond delay="0"/>
                                  </p:stCondLst>
                                  <p:iterate type="lt">
                                    <p:tmPct val="0"/>
                                  </p:iterate>
                                  <p:childTnLst>
                                    <p:set>
                                      <p:cBhvr>
                                        <p:cTn id="212" dur="1" fill="hold">
                                          <p:stCondLst>
                                            <p:cond delay="0"/>
                                          </p:stCondLst>
                                        </p:cTn>
                                        <p:tgtEl>
                                          <p:spTgt spid="56"/>
                                        </p:tgtEl>
                                        <p:attrNameLst>
                                          <p:attrName>style.visibility</p:attrName>
                                        </p:attrNameLst>
                                      </p:cBhvr>
                                      <p:to>
                                        <p:strVal val="visible"/>
                                      </p:to>
                                    </p:set>
                                    <p:animEffect transition="in" filter="circle(in)">
                                      <p:cBhvr>
                                        <p:cTn id="213"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24" grpId="0" animBg="1"/>
      <p:bldP spid="25"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8" grpId="0" animBg="1"/>
      <p:bldP spid="49" grpId="0" animBg="1"/>
      <p:bldP spid="50" grpId="0" animBg="1"/>
      <p:bldP spid="51" grpId="0" animBg="1"/>
      <p:bldP spid="52" grpId="0" animBg="1"/>
      <p:bldP spid="54" grpId="0" animBg="1"/>
      <p:bldP spid="55" grpId="0" animBg="1"/>
      <p:bldP spid="56" grpId="0" animBg="1"/>
      <p:bldP spid="5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39426" y="0"/>
            <a:ext cx="2163650" cy="450760"/>
          </a:xfrm>
          <a:prstGeom prst="roundRect">
            <a:avLst/>
          </a:prstGeom>
          <a:solidFill>
            <a:srgbClr val="92D05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chemeClr val="tx1"/>
                </a:solidFill>
              </a:rPr>
              <a:t>مدیرکل</a:t>
            </a:r>
            <a:endParaRPr lang="en-US" sz="2800" dirty="0">
              <a:solidFill>
                <a:schemeClr val="tx1"/>
              </a:solidFill>
            </a:endParaRPr>
          </a:p>
        </p:txBody>
      </p:sp>
      <p:cxnSp>
        <p:nvCxnSpPr>
          <p:cNvPr id="8" name="Straight Connector 7"/>
          <p:cNvCxnSpPr/>
          <p:nvPr/>
        </p:nvCxnSpPr>
        <p:spPr>
          <a:xfrm>
            <a:off x="540912" y="901520"/>
            <a:ext cx="111402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796797" y="450760"/>
            <a:ext cx="61379" cy="640724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15" name="Left Arrow Callout 14"/>
          <p:cNvSpPr/>
          <p:nvPr/>
        </p:nvSpPr>
        <p:spPr>
          <a:xfrm rot="5400000">
            <a:off x="3264388" y="2543576"/>
            <a:ext cx="3953815" cy="669701"/>
          </a:xfrm>
          <a:prstGeom prst="lef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rPr>
              <a:t>اداره انجمن اولیا و مربیان</a:t>
            </a:r>
            <a:endParaRPr lang="en-US" dirty="0">
              <a:solidFill>
                <a:schemeClr val="tx1"/>
              </a:solidFill>
            </a:endParaRPr>
          </a:p>
        </p:txBody>
      </p:sp>
      <p:sp>
        <p:nvSpPr>
          <p:cNvPr id="16" name="Left Arrow Callout 15"/>
          <p:cNvSpPr/>
          <p:nvPr/>
        </p:nvSpPr>
        <p:spPr>
          <a:xfrm rot="5400000">
            <a:off x="2388626" y="2543576"/>
            <a:ext cx="3953815" cy="669701"/>
          </a:xfrm>
          <a:prstGeom prst="lef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rPr>
              <a:t>هیئت رسیدگی به تخلفات اداری</a:t>
            </a:r>
            <a:endParaRPr lang="en-US" dirty="0">
              <a:solidFill>
                <a:schemeClr val="tx1"/>
              </a:solidFill>
            </a:endParaRPr>
          </a:p>
        </p:txBody>
      </p:sp>
      <p:sp>
        <p:nvSpPr>
          <p:cNvPr id="17" name="Left Arrow Callout 16"/>
          <p:cNvSpPr/>
          <p:nvPr/>
        </p:nvSpPr>
        <p:spPr>
          <a:xfrm rot="5400000">
            <a:off x="1512864" y="2543576"/>
            <a:ext cx="3953815" cy="669701"/>
          </a:xfrm>
          <a:prstGeom prst="lef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rPr>
              <a:t>هسته گزینش</a:t>
            </a:r>
            <a:endParaRPr lang="en-US" dirty="0">
              <a:solidFill>
                <a:schemeClr val="tx1"/>
              </a:solidFill>
            </a:endParaRPr>
          </a:p>
        </p:txBody>
      </p:sp>
      <p:sp>
        <p:nvSpPr>
          <p:cNvPr id="18" name="Left Arrow Callout 17"/>
          <p:cNvSpPr/>
          <p:nvPr/>
        </p:nvSpPr>
        <p:spPr>
          <a:xfrm rot="5400000">
            <a:off x="636699" y="2543576"/>
            <a:ext cx="3953815" cy="669701"/>
          </a:xfrm>
          <a:prstGeom prst="lef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rPr>
              <a:t>اداره آموزش و پرورش استثنائی</a:t>
            </a:r>
            <a:endParaRPr lang="en-US" dirty="0">
              <a:solidFill>
                <a:schemeClr val="tx1"/>
              </a:solidFill>
            </a:endParaRPr>
          </a:p>
        </p:txBody>
      </p:sp>
      <p:sp>
        <p:nvSpPr>
          <p:cNvPr id="19" name="Left Arrow Callout 18"/>
          <p:cNvSpPr/>
          <p:nvPr/>
        </p:nvSpPr>
        <p:spPr>
          <a:xfrm rot="5400000">
            <a:off x="-235041" y="2543576"/>
            <a:ext cx="3953815" cy="669701"/>
          </a:xfrm>
          <a:prstGeom prst="lef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rPr>
              <a:t>کارشناسی امور زنان و جوانان</a:t>
            </a:r>
            <a:endParaRPr lang="en-US" dirty="0">
              <a:solidFill>
                <a:schemeClr val="tx1"/>
              </a:solidFill>
            </a:endParaRPr>
          </a:p>
        </p:txBody>
      </p:sp>
      <p:sp>
        <p:nvSpPr>
          <p:cNvPr id="20" name="Left Arrow Callout 19"/>
          <p:cNvSpPr/>
          <p:nvPr/>
        </p:nvSpPr>
        <p:spPr>
          <a:xfrm rot="5400000">
            <a:off x="-1114826" y="2543576"/>
            <a:ext cx="3953815" cy="669701"/>
          </a:xfrm>
          <a:prstGeom prst="lef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rPr>
              <a:t>اداره استعداد های درخشان و دانش پژوهان جوان</a:t>
            </a:r>
            <a:endParaRPr lang="en-US" dirty="0">
              <a:solidFill>
                <a:schemeClr val="tx1"/>
              </a:solidFill>
            </a:endParaRPr>
          </a:p>
        </p:txBody>
      </p:sp>
      <p:sp>
        <p:nvSpPr>
          <p:cNvPr id="39" name="Left Arrow Callout 38"/>
          <p:cNvSpPr/>
          <p:nvPr/>
        </p:nvSpPr>
        <p:spPr>
          <a:xfrm rot="5400000">
            <a:off x="8049703" y="2543577"/>
            <a:ext cx="3953815" cy="669701"/>
          </a:xfrm>
          <a:prstGeom prst="lef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rPr>
              <a:t>اداره مدارس غیر دولتی و مشارکتهای مردمی</a:t>
            </a:r>
            <a:endParaRPr lang="en-US" dirty="0">
              <a:solidFill>
                <a:schemeClr val="tx1"/>
              </a:solidFill>
            </a:endParaRPr>
          </a:p>
        </p:txBody>
      </p:sp>
      <p:sp>
        <p:nvSpPr>
          <p:cNvPr id="40" name="Left Arrow Callout 39"/>
          <p:cNvSpPr/>
          <p:nvPr/>
        </p:nvSpPr>
        <p:spPr>
          <a:xfrm rot="5400000">
            <a:off x="7325267" y="2543577"/>
            <a:ext cx="3953815" cy="669701"/>
          </a:xfrm>
          <a:prstGeom prst="lef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rPr>
              <a:t>اداره اطلاع رسانی و روابط عمومی</a:t>
            </a:r>
            <a:endParaRPr lang="en-US" dirty="0">
              <a:solidFill>
                <a:schemeClr val="tx1"/>
              </a:solidFill>
            </a:endParaRPr>
          </a:p>
        </p:txBody>
      </p:sp>
      <p:sp>
        <p:nvSpPr>
          <p:cNvPr id="41" name="Left Arrow Callout 40"/>
          <p:cNvSpPr/>
          <p:nvPr/>
        </p:nvSpPr>
        <p:spPr>
          <a:xfrm rot="5400000">
            <a:off x="6600830" y="2543576"/>
            <a:ext cx="3953815" cy="669701"/>
          </a:xfrm>
          <a:prstGeom prst="lef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rPr>
              <a:t>مدیریت حراست</a:t>
            </a:r>
            <a:endParaRPr lang="en-US" dirty="0">
              <a:solidFill>
                <a:schemeClr val="tx1"/>
              </a:solidFill>
            </a:endParaRPr>
          </a:p>
        </p:txBody>
      </p:sp>
      <p:sp>
        <p:nvSpPr>
          <p:cNvPr id="42" name="Left Arrow Callout 41"/>
          <p:cNvSpPr/>
          <p:nvPr/>
        </p:nvSpPr>
        <p:spPr>
          <a:xfrm rot="5400000">
            <a:off x="5876393" y="2543576"/>
            <a:ext cx="3953815" cy="669701"/>
          </a:xfrm>
          <a:prstGeom prst="lef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rPr>
              <a:t>اداره سنجش </a:t>
            </a:r>
            <a:endParaRPr lang="en-US" dirty="0">
              <a:solidFill>
                <a:schemeClr val="tx1"/>
              </a:solidFill>
            </a:endParaRPr>
          </a:p>
        </p:txBody>
      </p:sp>
      <p:sp>
        <p:nvSpPr>
          <p:cNvPr id="43" name="Left Arrow Callout 42"/>
          <p:cNvSpPr/>
          <p:nvPr/>
        </p:nvSpPr>
        <p:spPr>
          <a:xfrm rot="5400000">
            <a:off x="5151956" y="2543576"/>
            <a:ext cx="3953815" cy="669701"/>
          </a:xfrm>
          <a:prstGeom prst="lef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rPr>
              <a:t>اداره ارزیابی عملکرد و پاسخگویی به شکایات</a:t>
            </a:r>
            <a:endParaRPr lang="en-US" dirty="0">
              <a:solidFill>
                <a:schemeClr val="tx1"/>
              </a:solidFill>
            </a:endParaRPr>
          </a:p>
        </p:txBody>
      </p:sp>
      <p:sp>
        <p:nvSpPr>
          <p:cNvPr id="44" name="Left Arrow Callout 43"/>
          <p:cNvSpPr/>
          <p:nvPr/>
        </p:nvSpPr>
        <p:spPr>
          <a:xfrm rot="5400000">
            <a:off x="4427519" y="2543576"/>
            <a:ext cx="3953815" cy="669701"/>
          </a:xfrm>
          <a:prstGeom prst="lef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rPr>
              <a:t>اداره حقوقی، املاک و حمایت قضاایی کارکنان</a:t>
            </a:r>
            <a:endParaRPr lang="en-US" dirty="0">
              <a:solidFill>
                <a:schemeClr val="tx1"/>
              </a:solidFill>
            </a:endParaRPr>
          </a:p>
        </p:txBody>
      </p:sp>
      <p:sp>
        <p:nvSpPr>
          <p:cNvPr id="45" name="Left Arrow Callout 44"/>
          <p:cNvSpPr/>
          <p:nvPr/>
        </p:nvSpPr>
        <p:spPr>
          <a:xfrm rot="5400000">
            <a:off x="8777758" y="2543576"/>
            <a:ext cx="3953815" cy="669701"/>
          </a:xfrm>
          <a:prstGeom prst="lef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rPr>
              <a:t>اداره امور شاهد و ایثارگران</a:t>
            </a:r>
            <a:endParaRPr lang="en-US" dirty="0">
              <a:solidFill>
                <a:schemeClr val="tx1"/>
              </a:solidFill>
            </a:endParaRPr>
          </a:p>
        </p:txBody>
      </p:sp>
    </p:spTree>
    <p:extLst>
      <p:ext uri="{BB962C8B-B14F-4D97-AF65-F5344CB8AC3E}">
        <p14:creationId xmlns:p14="http://schemas.microsoft.com/office/powerpoint/2010/main" val="22362903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1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3.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4.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5.xml><?xml version="1.0" encoding="utf-8"?>
<a:theme xmlns:a="http://schemas.openxmlformats.org/drawingml/2006/main" name="1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516</TotalTime>
  <Words>3081</Words>
  <Application>Microsoft Office PowerPoint</Application>
  <PresentationFormat>Widescreen</PresentationFormat>
  <Paragraphs>282</Paragraphs>
  <Slides>34</Slides>
  <Notes>2</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34</vt:i4>
      </vt:variant>
    </vt:vector>
  </HeadingPairs>
  <TitlesOfParts>
    <vt:vector size="53" baseType="lpstr">
      <vt:lpstr>Adobe Arabic</vt:lpstr>
      <vt:lpstr>Arabic Typesetting</vt:lpstr>
      <vt:lpstr>Arial</vt:lpstr>
      <vt:lpstr>B Koodak</vt:lpstr>
      <vt:lpstr>B Nazanin</vt:lpstr>
      <vt:lpstr>Calibri</vt:lpstr>
      <vt:lpstr>Calibri Light</vt:lpstr>
      <vt:lpstr>Century Gothic</vt:lpstr>
      <vt:lpstr>Times New Roman</vt:lpstr>
      <vt:lpstr>Trebuchet MS</vt:lpstr>
      <vt:lpstr>Tw Cen MT</vt:lpstr>
      <vt:lpstr>Wingdings</vt:lpstr>
      <vt:lpstr>Wingdings 3</vt:lpstr>
      <vt:lpstr>1_Circuit</vt:lpstr>
      <vt:lpstr>Vapor Trail</vt:lpstr>
      <vt:lpstr>Droplet</vt:lpstr>
      <vt:lpstr>Ion Boardroom</vt:lpstr>
      <vt:lpstr>1_Ion Boardroom</vt:lpstr>
      <vt:lpstr>Office Theme</vt:lpstr>
      <vt:lpstr>PowerPoint Presentation</vt:lpstr>
      <vt:lpstr>PowerPoint Presentation</vt:lpstr>
      <vt:lpstr>ساختاروتشکیلات آموزش وپرورش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وزارت آموزش و پرورش</vt:lpstr>
      <vt:lpstr>روندتغییرات ساختارونظام آموزشی ایران</vt:lpstr>
      <vt:lpstr>**اجرای طرح  اصلاح آموزش و پرورش کشوراز سال تحصیلی 45-46 از سال 1301 به بعد نظام آموزشی در دوره ابتدایی  6 پایه در یک دوره 6 ساله بوده و در دوره متوسطه هم دارای دوره متوسطه 6 ساله با ترکیب دانش آموزان دختر و پسر بود.  در آبان 42 طرح مقدماتی اصلاح آموزش و پرورش کشور در شورای عالی آموزش و پرورش تهیه و از سال تحصیلی 46-45 از کلاس اول ابتدایی اجرا شد. </vt:lpstr>
      <vt:lpstr>**تغییر نظام آموزشی به 5.3.3.1 بعد از پیروزی انقلاب اسلامی بر اساس طرحی که در سال 53 به تصویب نهایی شورای عالی رسید، تعلیمات متوسطه از یک دوره یک ساله و یک دوره سه ساله که خود به دو شاخه اصلی یعنی آموزش متوسطه عمومی و آموزش متوسطه فنی تقسیم می‌شد، تغییر یافت. این ساختار در بعد از پیروزی انقلاب اسلامی با تغییر در دوره متوسطه به صورت دوره سه ساله متوسطه و دوره یک ساله پیش دانشگاهی اجرا شد. </vt:lpstr>
      <vt:lpstr>تشکيلات وزارت آموزش و پرورش در مرکز، استان‌ها و شهرستان‌ها   تشکيلات وزارت آموزش و پرورش در مراکز استان‌ها و شهرستان‌ها از سال ۱۳۵۸ تا ۱۳۷۷ چندين بار تغيير يافته است. در آخرين تشکيلات مرکزى آن که در سال ۱۳۷۴ به تصويب سازمان امور ادارى و استخدامى کشور رسيد اين وزارتخانه هفت سازمان وابسته و تعدادى سازمان‌هاى پيوسته دارد. در رأس اين وزارتخانه وزير قرار دارد که هم عضو هيئت دولت است و هم نقش رهبري، هدايت و ادارهٔ امور آن را برعهده دارد.  در نمودار سازمانی جدید تغییری در سازمان‌ها و مراکزی که به طور مستقیم تحت نظارت وزیر آموزش و پرورش بودند، ایجاد نشده است و همچنان شش سازمان، کانون پرورش فکری کودکان و نوجوانان، دو دانشگاه شهید رجایی و فرهنگیان، انجمن اولیا و مربیان، صندوق ذخیره فرهنگیان و دبیرخانه هیات مرکزی گزینش، تحت نظارت مستقیم وزیر آموزش و پرورش قرار دارند. شاید بزرگترین تغییر در نمودار سازمانی جدید وزارت آموزش و پرورش تلفیق مرکز اطلاع‌رسانی و روابط عمومی با دفتر وزارتی باشد. در نمودار سازمانی جدید این دو مرکز با هم ادغام شده‌اند و مرکز امورهماهنگی، ارتباطات و حوزه وزارتی را تشکیل داده‌اند. همچنین مرکز برنامه‌ریزی و فناوری اطلاعات که پیش از این جزو زیرمجموعه‌های تحت مدیریت وزیر آموزش و پرورش بود به معاونت برنامه‌ریزی و توسعه منابع سپرده شده است و از این به بعد زیرمجموعه این معاونت محسوب می‌شود </vt:lpstr>
      <vt:lpstr> سازمان ادارى آموزش و پرورش در استان‌ها </vt:lpstr>
      <vt:lpstr>به گفته سید محمد بطحایی این وزارت‌خانه تلاش کرده است که با وجود نوع سیاست‌گذاری دچار آسیب نشود و بعد از مذاکرات با سازمان امور اداری و استخدامی توانسته شش معاونت خود را حفظ کند. او در مراسم معارفه قائم مقام و سرپرست مرکز امور هماهنگی، ارتباطات و حوزه وزارتی گفت: «در این رابطه برای اینکه وزارت آموزش و پرورش دچار آسیب نشود، مساعدت هایی از سوی سازمان امور استخدامی انجام شده تا با وجود اینکه بر اساس نظر این سازمان باید ساختار وزارتخانه ها 5 معاونت داشته باشد، قرار شد که این ساختار برای آموزش و پرورش 6 معاونت باشد.» بنابراین در نمودار سازمانی جدید نیز این وزارتخانه با شش معاونت اداره می‌شود اما تغییراتی در زیر مجموعه بعضی از این معاونت‌ها رخ داده است. ساختار سازمانی معاونت آموزش ابتدایی که پیش از این از سه دفتر آموزش ابتدایی، پیش‌دبستانی و آموزش و پرورش عشایر تشکیل می‌شد، در نمودار جدید تغییر کرد و دو دفتر آموزش ابتدایی و آموزش پیش دبستانی با هم تلفیق شد و در کنار آن دفتر توسعه عدالت آموزشی و آموزش عشایر جایگزین دفتر آموزش و پرورش عشایر شد.</vt:lpstr>
      <vt:lpstr>معاونت آموزش متوسطه نیز شاهد یک تغییر در نمودار سازمانی خود بود و دفتر آموزش متوسطه دوره دوم فنی و حرفه‌ای با دفتر آموزش متوسطه دوره دوم کار و دانش تلفیق و دفتر جدیدی به نام دفتر آموزش متوسطه فنی و حرفه‌ای و کار و دانش ایجاد شده است. در معاونت پرورشی و فرهنگی آموزش و پرورش دو تغییر رخ داده و در نمودار سازمانی جدید دفتر مراقبت از آسیب‌های اجتماعی که پیش از این زیرمجموعه‌ معاونت تربیت بدنی و سلامت بود، به معاونت پرورشی و فرهنگی منتقل شد و دفتر مشاوره و مراقبت از آسیب‌های اجتماعی در معاونت پرورشی و فرهنگی شکل گرفت. در کنار این اداره کل امور تربیتی نیز با دفتر فرهنگی و هنری تلفیق و اداره جدیدی به نام اداره کل امور تربیتی و توسعه فعالیت‌های فرهنگی و هنری و پرورشی ایجاد شد. در معاونت تربیت بدنی و سلامت جز انتقال دفتر مراقبت از آسیب‌های اجتماعی به معاونت پرورشی و فرهنگی، تغییر جدیدی در نمودار سازمانی این معاونت ایجاد نشد. معاونت حقوقی و امورمجلس تنها معاونت وزارت آموزش و پرورش است که در نمودار سازمانی جدید تغییری در آن رخ نداده است و به روال قبلی اداره خواهد داد. معاونت برنامه ریزی و توسعه منابع نیز جز اضافه شدن مرکز برنامه‌ریزی و فناوری اطلاعات به زیر مجموعه‌های خود تغییر دیگری ندارد. بنابراین در نمودار جدید سازمانی وزارت آموزش و پرورش، یک اداره کل و سه دفتر نسبت به نمودار قبلی کاهش پیدا کرده است </vt:lpstr>
      <vt:lpstr>چگونگى ارتباط سازمان مرکزى با ادارات کل </vt:lpstr>
      <vt:lpstr>محدوده کلى وزارت آموزش و پرورش  </vt:lpstr>
      <vt:lpstr>شورای عالی آموزش وپرورش</vt:lpstr>
      <vt:lpstr>اعضای شورای عالی آموزش وپرورش:</vt:lpstr>
      <vt:lpstr>معاونت های زیرنظروزیر</vt:lpstr>
      <vt:lpstr>معاونت برنامه‌ريزى و نيروى انسانى  </vt:lpstr>
      <vt:lpstr>معاونت ادارى و مالى  </vt:lpstr>
      <vt:lpstr>معاونت حقوقى و مجلس و امور املاک  </vt:lpstr>
      <vt:lpstr>معاونت آموزشى </vt:lpstr>
      <vt:lpstr>دفاتر و اداره کل زيرنظرمعاونت آموزشی </vt:lpstr>
      <vt:lpstr>معاونت پرورشى و تربيت‌بدنى </vt:lpstr>
      <vt:lpstr>وظايف اساسى و مهم اداره کل آموزش و پرورش استان عبارت است از:</vt:lpstr>
      <vt:lpstr>درجه‌بندى ادارات کل آموزش و پرورش استان‌ها، شهرستان‌ها و نمايندگى‌هاى بخش‌هاى غيرمنطقه‌اى</vt:lpstr>
      <vt:lpstr>سازمان ادارى آموزش و پرورش شهرستان  </vt:lpstr>
    </vt:vector>
  </TitlesOfParts>
  <Company>Novin Pendar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NP</dc:creator>
  <cp:lastModifiedBy>rahimi</cp:lastModifiedBy>
  <cp:revision>68</cp:revision>
  <dcterms:created xsi:type="dcterms:W3CDTF">2017-11-22T17:45:08Z</dcterms:created>
  <dcterms:modified xsi:type="dcterms:W3CDTF">2020-04-15T05:27:18Z</dcterms:modified>
</cp:coreProperties>
</file>