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105"/>
  </p:notes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57"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 id="349" r:id="rId96"/>
    <p:sldId id="350" r:id="rId97"/>
    <p:sldId id="351" r:id="rId98"/>
    <p:sldId id="352" r:id="rId99"/>
    <p:sldId id="353" r:id="rId100"/>
    <p:sldId id="354" r:id="rId101"/>
    <p:sldId id="355" r:id="rId102"/>
    <p:sldId id="356" r:id="rId103"/>
    <p:sldId id="358" r:id="rId10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99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viewProps" Target="viewProps.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ableStyles" Target="tableStyle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C5139A-976F-4DD2-BF1B-E9EAE88D036E}" type="datetimeFigureOut">
              <a:rPr lang="en-US" smtClean="0"/>
              <a:pPr/>
              <a:t>4/14/2020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3DEFE7-AD71-4F87-99F0-378C1A2E1D09}" type="slidenum">
              <a:rPr lang="en-US" smtClean="0"/>
              <a:pPr/>
              <a:t>‹#›</a:t>
            </a:fld>
            <a:endParaRPr lang="en-US"/>
          </a:p>
        </p:txBody>
      </p:sp>
    </p:spTree>
    <p:extLst>
      <p:ext uri="{BB962C8B-B14F-4D97-AF65-F5344CB8AC3E}">
        <p14:creationId xmlns:p14="http://schemas.microsoft.com/office/powerpoint/2010/main" val="105062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1</a:t>
            </a:fld>
            <a:endParaRPr lang="en-US"/>
          </a:p>
        </p:txBody>
      </p:sp>
    </p:spTree>
    <p:extLst>
      <p:ext uri="{BB962C8B-B14F-4D97-AF65-F5344CB8AC3E}">
        <p14:creationId xmlns:p14="http://schemas.microsoft.com/office/powerpoint/2010/main" val="24890127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10</a:t>
            </a:fld>
            <a:endParaRPr lang="en-US"/>
          </a:p>
        </p:txBody>
      </p:sp>
    </p:spTree>
    <p:extLst>
      <p:ext uri="{BB962C8B-B14F-4D97-AF65-F5344CB8AC3E}">
        <p14:creationId xmlns:p14="http://schemas.microsoft.com/office/powerpoint/2010/main" val="3744149956"/>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100</a:t>
            </a:fld>
            <a:endParaRPr lang="en-US"/>
          </a:p>
        </p:txBody>
      </p:sp>
    </p:spTree>
    <p:extLst>
      <p:ext uri="{BB962C8B-B14F-4D97-AF65-F5344CB8AC3E}">
        <p14:creationId xmlns:p14="http://schemas.microsoft.com/office/powerpoint/2010/main" val="3290093389"/>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101</a:t>
            </a:fld>
            <a:endParaRPr lang="en-US"/>
          </a:p>
        </p:txBody>
      </p:sp>
    </p:spTree>
    <p:extLst>
      <p:ext uri="{BB962C8B-B14F-4D97-AF65-F5344CB8AC3E}">
        <p14:creationId xmlns:p14="http://schemas.microsoft.com/office/powerpoint/2010/main" val="1078373474"/>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102</a:t>
            </a:fld>
            <a:endParaRPr lang="en-US"/>
          </a:p>
        </p:txBody>
      </p:sp>
    </p:spTree>
    <p:extLst>
      <p:ext uri="{BB962C8B-B14F-4D97-AF65-F5344CB8AC3E}">
        <p14:creationId xmlns:p14="http://schemas.microsoft.com/office/powerpoint/2010/main" val="809387693"/>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103</a:t>
            </a:fld>
            <a:endParaRPr lang="en-US"/>
          </a:p>
        </p:txBody>
      </p:sp>
    </p:spTree>
    <p:extLst>
      <p:ext uri="{BB962C8B-B14F-4D97-AF65-F5344CB8AC3E}">
        <p14:creationId xmlns:p14="http://schemas.microsoft.com/office/powerpoint/2010/main" val="18360555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11</a:t>
            </a:fld>
            <a:endParaRPr lang="en-US"/>
          </a:p>
        </p:txBody>
      </p:sp>
    </p:spTree>
    <p:extLst>
      <p:ext uri="{BB962C8B-B14F-4D97-AF65-F5344CB8AC3E}">
        <p14:creationId xmlns:p14="http://schemas.microsoft.com/office/powerpoint/2010/main" val="35042301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12</a:t>
            </a:fld>
            <a:endParaRPr lang="en-US"/>
          </a:p>
        </p:txBody>
      </p:sp>
    </p:spTree>
    <p:extLst>
      <p:ext uri="{BB962C8B-B14F-4D97-AF65-F5344CB8AC3E}">
        <p14:creationId xmlns:p14="http://schemas.microsoft.com/office/powerpoint/2010/main" val="6308845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13</a:t>
            </a:fld>
            <a:endParaRPr lang="en-US"/>
          </a:p>
        </p:txBody>
      </p:sp>
    </p:spTree>
    <p:extLst>
      <p:ext uri="{BB962C8B-B14F-4D97-AF65-F5344CB8AC3E}">
        <p14:creationId xmlns:p14="http://schemas.microsoft.com/office/powerpoint/2010/main" val="7261763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14</a:t>
            </a:fld>
            <a:endParaRPr lang="en-US"/>
          </a:p>
        </p:txBody>
      </p:sp>
    </p:spTree>
    <p:extLst>
      <p:ext uri="{BB962C8B-B14F-4D97-AF65-F5344CB8AC3E}">
        <p14:creationId xmlns:p14="http://schemas.microsoft.com/office/powerpoint/2010/main" val="32675190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15</a:t>
            </a:fld>
            <a:endParaRPr lang="en-US"/>
          </a:p>
        </p:txBody>
      </p:sp>
    </p:spTree>
    <p:extLst>
      <p:ext uri="{BB962C8B-B14F-4D97-AF65-F5344CB8AC3E}">
        <p14:creationId xmlns:p14="http://schemas.microsoft.com/office/powerpoint/2010/main" val="24072514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16</a:t>
            </a:fld>
            <a:endParaRPr lang="en-US"/>
          </a:p>
        </p:txBody>
      </p:sp>
    </p:spTree>
    <p:extLst>
      <p:ext uri="{BB962C8B-B14F-4D97-AF65-F5344CB8AC3E}">
        <p14:creationId xmlns:p14="http://schemas.microsoft.com/office/powerpoint/2010/main" val="16117921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17</a:t>
            </a:fld>
            <a:endParaRPr lang="en-US"/>
          </a:p>
        </p:txBody>
      </p:sp>
    </p:spTree>
    <p:extLst>
      <p:ext uri="{BB962C8B-B14F-4D97-AF65-F5344CB8AC3E}">
        <p14:creationId xmlns:p14="http://schemas.microsoft.com/office/powerpoint/2010/main" val="6570425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18</a:t>
            </a:fld>
            <a:endParaRPr lang="en-US"/>
          </a:p>
        </p:txBody>
      </p:sp>
    </p:spTree>
    <p:extLst>
      <p:ext uri="{BB962C8B-B14F-4D97-AF65-F5344CB8AC3E}">
        <p14:creationId xmlns:p14="http://schemas.microsoft.com/office/powerpoint/2010/main" val="7018763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19</a:t>
            </a:fld>
            <a:endParaRPr lang="en-US"/>
          </a:p>
        </p:txBody>
      </p:sp>
    </p:spTree>
    <p:extLst>
      <p:ext uri="{BB962C8B-B14F-4D97-AF65-F5344CB8AC3E}">
        <p14:creationId xmlns:p14="http://schemas.microsoft.com/office/powerpoint/2010/main" val="3427205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2</a:t>
            </a:fld>
            <a:endParaRPr lang="en-US"/>
          </a:p>
        </p:txBody>
      </p:sp>
    </p:spTree>
    <p:extLst>
      <p:ext uri="{BB962C8B-B14F-4D97-AF65-F5344CB8AC3E}">
        <p14:creationId xmlns:p14="http://schemas.microsoft.com/office/powerpoint/2010/main" val="29033842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20</a:t>
            </a:fld>
            <a:endParaRPr lang="en-US"/>
          </a:p>
        </p:txBody>
      </p:sp>
    </p:spTree>
    <p:extLst>
      <p:ext uri="{BB962C8B-B14F-4D97-AF65-F5344CB8AC3E}">
        <p14:creationId xmlns:p14="http://schemas.microsoft.com/office/powerpoint/2010/main" val="14548696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21</a:t>
            </a:fld>
            <a:endParaRPr lang="en-US"/>
          </a:p>
        </p:txBody>
      </p:sp>
    </p:spTree>
    <p:extLst>
      <p:ext uri="{BB962C8B-B14F-4D97-AF65-F5344CB8AC3E}">
        <p14:creationId xmlns:p14="http://schemas.microsoft.com/office/powerpoint/2010/main" val="14973058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22</a:t>
            </a:fld>
            <a:endParaRPr lang="en-US"/>
          </a:p>
        </p:txBody>
      </p:sp>
    </p:spTree>
    <p:extLst>
      <p:ext uri="{BB962C8B-B14F-4D97-AF65-F5344CB8AC3E}">
        <p14:creationId xmlns:p14="http://schemas.microsoft.com/office/powerpoint/2010/main" val="23345681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23</a:t>
            </a:fld>
            <a:endParaRPr lang="en-US"/>
          </a:p>
        </p:txBody>
      </p:sp>
    </p:spTree>
    <p:extLst>
      <p:ext uri="{BB962C8B-B14F-4D97-AF65-F5344CB8AC3E}">
        <p14:creationId xmlns:p14="http://schemas.microsoft.com/office/powerpoint/2010/main" val="226929269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24</a:t>
            </a:fld>
            <a:endParaRPr lang="en-US"/>
          </a:p>
        </p:txBody>
      </p:sp>
    </p:spTree>
    <p:extLst>
      <p:ext uri="{BB962C8B-B14F-4D97-AF65-F5344CB8AC3E}">
        <p14:creationId xmlns:p14="http://schemas.microsoft.com/office/powerpoint/2010/main" val="33698744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25</a:t>
            </a:fld>
            <a:endParaRPr lang="en-US"/>
          </a:p>
        </p:txBody>
      </p:sp>
    </p:spTree>
    <p:extLst>
      <p:ext uri="{BB962C8B-B14F-4D97-AF65-F5344CB8AC3E}">
        <p14:creationId xmlns:p14="http://schemas.microsoft.com/office/powerpoint/2010/main" val="29036139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26</a:t>
            </a:fld>
            <a:endParaRPr lang="en-US"/>
          </a:p>
        </p:txBody>
      </p:sp>
    </p:spTree>
    <p:extLst>
      <p:ext uri="{BB962C8B-B14F-4D97-AF65-F5344CB8AC3E}">
        <p14:creationId xmlns:p14="http://schemas.microsoft.com/office/powerpoint/2010/main" val="315050996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27</a:t>
            </a:fld>
            <a:endParaRPr lang="en-US"/>
          </a:p>
        </p:txBody>
      </p:sp>
    </p:spTree>
    <p:extLst>
      <p:ext uri="{BB962C8B-B14F-4D97-AF65-F5344CB8AC3E}">
        <p14:creationId xmlns:p14="http://schemas.microsoft.com/office/powerpoint/2010/main" val="39063691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28</a:t>
            </a:fld>
            <a:endParaRPr lang="en-US"/>
          </a:p>
        </p:txBody>
      </p:sp>
    </p:spTree>
    <p:extLst>
      <p:ext uri="{BB962C8B-B14F-4D97-AF65-F5344CB8AC3E}">
        <p14:creationId xmlns:p14="http://schemas.microsoft.com/office/powerpoint/2010/main" val="16537115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29</a:t>
            </a:fld>
            <a:endParaRPr lang="en-US"/>
          </a:p>
        </p:txBody>
      </p:sp>
    </p:spTree>
    <p:extLst>
      <p:ext uri="{BB962C8B-B14F-4D97-AF65-F5344CB8AC3E}">
        <p14:creationId xmlns:p14="http://schemas.microsoft.com/office/powerpoint/2010/main" val="20339017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3</a:t>
            </a:fld>
            <a:endParaRPr lang="en-US"/>
          </a:p>
        </p:txBody>
      </p:sp>
    </p:spTree>
    <p:extLst>
      <p:ext uri="{BB962C8B-B14F-4D97-AF65-F5344CB8AC3E}">
        <p14:creationId xmlns:p14="http://schemas.microsoft.com/office/powerpoint/2010/main" val="225024987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30</a:t>
            </a:fld>
            <a:endParaRPr lang="en-US"/>
          </a:p>
        </p:txBody>
      </p:sp>
    </p:spTree>
    <p:extLst>
      <p:ext uri="{BB962C8B-B14F-4D97-AF65-F5344CB8AC3E}">
        <p14:creationId xmlns:p14="http://schemas.microsoft.com/office/powerpoint/2010/main" val="335717561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31</a:t>
            </a:fld>
            <a:endParaRPr lang="en-US"/>
          </a:p>
        </p:txBody>
      </p:sp>
    </p:spTree>
    <p:extLst>
      <p:ext uri="{BB962C8B-B14F-4D97-AF65-F5344CB8AC3E}">
        <p14:creationId xmlns:p14="http://schemas.microsoft.com/office/powerpoint/2010/main" val="205200923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32</a:t>
            </a:fld>
            <a:endParaRPr lang="en-US"/>
          </a:p>
        </p:txBody>
      </p:sp>
    </p:spTree>
    <p:extLst>
      <p:ext uri="{BB962C8B-B14F-4D97-AF65-F5344CB8AC3E}">
        <p14:creationId xmlns:p14="http://schemas.microsoft.com/office/powerpoint/2010/main" val="60491223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33</a:t>
            </a:fld>
            <a:endParaRPr lang="en-US"/>
          </a:p>
        </p:txBody>
      </p:sp>
    </p:spTree>
    <p:extLst>
      <p:ext uri="{BB962C8B-B14F-4D97-AF65-F5344CB8AC3E}">
        <p14:creationId xmlns:p14="http://schemas.microsoft.com/office/powerpoint/2010/main" val="73231771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34</a:t>
            </a:fld>
            <a:endParaRPr lang="en-US"/>
          </a:p>
        </p:txBody>
      </p:sp>
    </p:spTree>
    <p:extLst>
      <p:ext uri="{BB962C8B-B14F-4D97-AF65-F5344CB8AC3E}">
        <p14:creationId xmlns:p14="http://schemas.microsoft.com/office/powerpoint/2010/main" val="39488795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35</a:t>
            </a:fld>
            <a:endParaRPr lang="en-US"/>
          </a:p>
        </p:txBody>
      </p:sp>
    </p:spTree>
    <p:extLst>
      <p:ext uri="{BB962C8B-B14F-4D97-AF65-F5344CB8AC3E}">
        <p14:creationId xmlns:p14="http://schemas.microsoft.com/office/powerpoint/2010/main" val="403131192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36</a:t>
            </a:fld>
            <a:endParaRPr lang="en-US"/>
          </a:p>
        </p:txBody>
      </p:sp>
    </p:spTree>
    <p:extLst>
      <p:ext uri="{BB962C8B-B14F-4D97-AF65-F5344CB8AC3E}">
        <p14:creationId xmlns:p14="http://schemas.microsoft.com/office/powerpoint/2010/main" val="373031811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37</a:t>
            </a:fld>
            <a:endParaRPr lang="en-US"/>
          </a:p>
        </p:txBody>
      </p:sp>
    </p:spTree>
    <p:extLst>
      <p:ext uri="{BB962C8B-B14F-4D97-AF65-F5344CB8AC3E}">
        <p14:creationId xmlns:p14="http://schemas.microsoft.com/office/powerpoint/2010/main" val="348897514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38</a:t>
            </a:fld>
            <a:endParaRPr lang="en-US"/>
          </a:p>
        </p:txBody>
      </p:sp>
    </p:spTree>
    <p:extLst>
      <p:ext uri="{BB962C8B-B14F-4D97-AF65-F5344CB8AC3E}">
        <p14:creationId xmlns:p14="http://schemas.microsoft.com/office/powerpoint/2010/main" val="291023238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39</a:t>
            </a:fld>
            <a:endParaRPr lang="en-US"/>
          </a:p>
        </p:txBody>
      </p:sp>
    </p:spTree>
    <p:extLst>
      <p:ext uri="{BB962C8B-B14F-4D97-AF65-F5344CB8AC3E}">
        <p14:creationId xmlns:p14="http://schemas.microsoft.com/office/powerpoint/2010/main" val="172289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4</a:t>
            </a:fld>
            <a:endParaRPr lang="en-US"/>
          </a:p>
        </p:txBody>
      </p:sp>
    </p:spTree>
    <p:extLst>
      <p:ext uri="{BB962C8B-B14F-4D97-AF65-F5344CB8AC3E}">
        <p14:creationId xmlns:p14="http://schemas.microsoft.com/office/powerpoint/2010/main" val="30583755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40</a:t>
            </a:fld>
            <a:endParaRPr lang="en-US"/>
          </a:p>
        </p:txBody>
      </p:sp>
    </p:spTree>
    <p:extLst>
      <p:ext uri="{BB962C8B-B14F-4D97-AF65-F5344CB8AC3E}">
        <p14:creationId xmlns:p14="http://schemas.microsoft.com/office/powerpoint/2010/main" val="296536212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41</a:t>
            </a:fld>
            <a:endParaRPr lang="en-US"/>
          </a:p>
        </p:txBody>
      </p:sp>
    </p:spTree>
    <p:extLst>
      <p:ext uri="{BB962C8B-B14F-4D97-AF65-F5344CB8AC3E}">
        <p14:creationId xmlns:p14="http://schemas.microsoft.com/office/powerpoint/2010/main" val="303885369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42</a:t>
            </a:fld>
            <a:endParaRPr lang="en-US"/>
          </a:p>
        </p:txBody>
      </p:sp>
    </p:spTree>
    <p:extLst>
      <p:ext uri="{BB962C8B-B14F-4D97-AF65-F5344CB8AC3E}">
        <p14:creationId xmlns:p14="http://schemas.microsoft.com/office/powerpoint/2010/main" val="420046788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43</a:t>
            </a:fld>
            <a:endParaRPr lang="en-US"/>
          </a:p>
        </p:txBody>
      </p:sp>
    </p:spTree>
    <p:extLst>
      <p:ext uri="{BB962C8B-B14F-4D97-AF65-F5344CB8AC3E}">
        <p14:creationId xmlns:p14="http://schemas.microsoft.com/office/powerpoint/2010/main" val="374774773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44</a:t>
            </a:fld>
            <a:endParaRPr lang="en-US"/>
          </a:p>
        </p:txBody>
      </p:sp>
    </p:spTree>
    <p:extLst>
      <p:ext uri="{BB962C8B-B14F-4D97-AF65-F5344CB8AC3E}">
        <p14:creationId xmlns:p14="http://schemas.microsoft.com/office/powerpoint/2010/main" val="60287597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45</a:t>
            </a:fld>
            <a:endParaRPr lang="en-US"/>
          </a:p>
        </p:txBody>
      </p:sp>
    </p:spTree>
    <p:extLst>
      <p:ext uri="{BB962C8B-B14F-4D97-AF65-F5344CB8AC3E}">
        <p14:creationId xmlns:p14="http://schemas.microsoft.com/office/powerpoint/2010/main" val="29751822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46</a:t>
            </a:fld>
            <a:endParaRPr lang="en-US"/>
          </a:p>
        </p:txBody>
      </p:sp>
    </p:spTree>
    <p:extLst>
      <p:ext uri="{BB962C8B-B14F-4D97-AF65-F5344CB8AC3E}">
        <p14:creationId xmlns:p14="http://schemas.microsoft.com/office/powerpoint/2010/main" val="194785630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47</a:t>
            </a:fld>
            <a:endParaRPr lang="en-US"/>
          </a:p>
        </p:txBody>
      </p:sp>
    </p:spTree>
    <p:extLst>
      <p:ext uri="{BB962C8B-B14F-4D97-AF65-F5344CB8AC3E}">
        <p14:creationId xmlns:p14="http://schemas.microsoft.com/office/powerpoint/2010/main" val="377732102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48</a:t>
            </a:fld>
            <a:endParaRPr lang="en-US"/>
          </a:p>
        </p:txBody>
      </p:sp>
    </p:spTree>
    <p:extLst>
      <p:ext uri="{BB962C8B-B14F-4D97-AF65-F5344CB8AC3E}">
        <p14:creationId xmlns:p14="http://schemas.microsoft.com/office/powerpoint/2010/main" val="342897709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49</a:t>
            </a:fld>
            <a:endParaRPr lang="en-US"/>
          </a:p>
        </p:txBody>
      </p:sp>
    </p:spTree>
    <p:extLst>
      <p:ext uri="{BB962C8B-B14F-4D97-AF65-F5344CB8AC3E}">
        <p14:creationId xmlns:p14="http://schemas.microsoft.com/office/powerpoint/2010/main" val="40569408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5</a:t>
            </a:fld>
            <a:endParaRPr lang="en-US"/>
          </a:p>
        </p:txBody>
      </p:sp>
    </p:spTree>
    <p:extLst>
      <p:ext uri="{BB962C8B-B14F-4D97-AF65-F5344CB8AC3E}">
        <p14:creationId xmlns:p14="http://schemas.microsoft.com/office/powerpoint/2010/main" val="423994359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50</a:t>
            </a:fld>
            <a:endParaRPr lang="en-US"/>
          </a:p>
        </p:txBody>
      </p:sp>
    </p:spTree>
    <p:extLst>
      <p:ext uri="{BB962C8B-B14F-4D97-AF65-F5344CB8AC3E}">
        <p14:creationId xmlns:p14="http://schemas.microsoft.com/office/powerpoint/2010/main" val="357531796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51</a:t>
            </a:fld>
            <a:endParaRPr lang="en-US"/>
          </a:p>
        </p:txBody>
      </p:sp>
    </p:spTree>
    <p:extLst>
      <p:ext uri="{BB962C8B-B14F-4D97-AF65-F5344CB8AC3E}">
        <p14:creationId xmlns:p14="http://schemas.microsoft.com/office/powerpoint/2010/main" val="371332510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52</a:t>
            </a:fld>
            <a:endParaRPr lang="en-US"/>
          </a:p>
        </p:txBody>
      </p:sp>
    </p:spTree>
    <p:extLst>
      <p:ext uri="{BB962C8B-B14F-4D97-AF65-F5344CB8AC3E}">
        <p14:creationId xmlns:p14="http://schemas.microsoft.com/office/powerpoint/2010/main" val="106448242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53</a:t>
            </a:fld>
            <a:endParaRPr lang="en-US"/>
          </a:p>
        </p:txBody>
      </p:sp>
    </p:spTree>
    <p:extLst>
      <p:ext uri="{BB962C8B-B14F-4D97-AF65-F5344CB8AC3E}">
        <p14:creationId xmlns:p14="http://schemas.microsoft.com/office/powerpoint/2010/main" val="378867610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54</a:t>
            </a:fld>
            <a:endParaRPr lang="en-US"/>
          </a:p>
        </p:txBody>
      </p:sp>
    </p:spTree>
    <p:extLst>
      <p:ext uri="{BB962C8B-B14F-4D97-AF65-F5344CB8AC3E}">
        <p14:creationId xmlns:p14="http://schemas.microsoft.com/office/powerpoint/2010/main" val="152078713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55</a:t>
            </a:fld>
            <a:endParaRPr lang="en-US"/>
          </a:p>
        </p:txBody>
      </p:sp>
    </p:spTree>
    <p:extLst>
      <p:ext uri="{BB962C8B-B14F-4D97-AF65-F5344CB8AC3E}">
        <p14:creationId xmlns:p14="http://schemas.microsoft.com/office/powerpoint/2010/main" val="397594387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56</a:t>
            </a:fld>
            <a:endParaRPr lang="en-US"/>
          </a:p>
        </p:txBody>
      </p:sp>
    </p:spTree>
    <p:extLst>
      <p:ext uri="{BB962C8B-B14F-4D97-AF65-F5344CB8AC3E}">
        <p14:creationId xmlns:p14="http://schemas.microsoft.com/office/powerpoint/2010/main" val="302082236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57</a:t>
            </a:fld>
            <a:endParaRPr lang="en-US"/>
          </a:p>
        </p:txBody>
      </p:sp>
    </p:spTree>
    <p:extLst>
      <p:ext uri="{BB962C8B-B14F-4D97-AF65-F5344CB8AC3E}">
        <p14:creationId xmlns:p14="http://schemas.microsoft.com/office/powerpoint/2010/main" val="33038954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58</a:t>
            </a:fld>
            <a:endParaRPr lang="en-US"/>
          </a:p>
        </p:txBody>
      </p:sp>
    </p:spTree>
    <p:extLst>
      <p:ext uri="{BB962C8B-B14F-4D97-AF65-F5344CB8AC3E}">
        <p14:creationId xmlns:p14="http://schemas.microsoft.com/office/powerpoint/2010/main" val="318659921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59</a:t>
            </a:fld>
            <a:endParaRPr lang="en-US"/>
          </a:p>
        </p:txBody>
      </p:sp>
    </p:spTree>
    <p:extLst>
      <p:ext uri="{BB962C8B-B14F-4D97-AF65-F5344CB8AC3E}">
        <p14:creationId xmlns:p14="http://schemas.microsoft.com/office/powerpoint/2010/main" val="24414450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6</a:t>
            </a:fld>
            <a:endParaRPr lang="en-US"/>
          </a:p>
        </p:txBody>
      </p:sp>
    </p:spTree>
    <p:extLst>
      <p:ext uri="{BB962C8B-B14F-4D97-AF65-F5344CB8AC3E}">
        <p14:creationId xmlns:p14="http://schemas.microsoft.com/office/powerpoint/2010/main" val="345106261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60</a:t>
            </a:fld>
            <a:endParaRPr lang="en-US"/>
          </a:p>
        </p:txBody>
      </p:sp>
    </p:spTree>
    <p:extLst>
      <p:ext uri="{BB962C8B-B14F-4D97-AF65-F5344CB8AC3E}">
        <p14:creationId xmlns:p14="http://schemas.microsoft.com/office/powerpoint/2010/main" val="94660428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61</a:t>
            </a:fld>
            <a:endParaRPr lang="en-US"/>
          </a:p>
        </p:txBody>
      </p:sp>
    </p:spTree>
    <p:extLst>
      <p:ext uri="{BB962C8B-B14F-4D97-AF65-F5344CB8AC3E}">
        <p14:creationId xmlns:p14="http://schemas.microsoft.com/office/powerpoint/2010/main" val="359401344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62</a:t>
            </a:fld>
            <a:endParaRPr lang="en-US"/>
          </a:p>
        </p:txBody>
      </p:sp>
    </p:spTree>
    <p:extLst>
      <p:ext uri="{BB962C8B-B14F-4D97-AF65-F5344CB8AC3E}">
        <p14:creationId xmlns:p14="http://schemas.microsoft.com/office/powerpoint/2010/main" val="3041504813"/>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63</a:t>
            </a:fld>
            <a:endParaRPr lang="en-US"/>
          </a:p>
        </p:txBody>
      </p:sp>
    </p:spTree>
    <p:extLst>
      <p:ext uri="{BB962C8B-B14F-4D97-AF65-F5344CB8AC3E}">
        <p14:creationId xmlns:p14="http://schemas.microsoft.com/office/powerpoint/2010/main" val="1454363310"/>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64</a:t>
            </a:fld>
            <a:endParaRPr lang="en-US"/>
          </a:p>
        </p:txBody>
      </p:sp>
    </p:spTree>
    <p:extLst>
      <p:ext uri="{BB962C8B-B14F-4D97-AF65-F5344CB8AC3E}">
        <p14:creationId xmlns:p14="http://schemas.microsoft.com/office/powerpoint/2010/main" val="351913478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65</a:t>
            </a:fld>
            <a:endParaRPr lang="en-US"/>
          </a:p>
        </p:txBody>
      </p:sp>
    </p:spTree>
    <p:extLst>
      <p:ext uri="{BB962C8B-B14F-4D97-AF65-F5344CB8AC3E}">
        <p14:creationId xmlns:p14="http://schemas.microsoft.com/office/powerpoint/2010/main" val="93841078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66</a:t>
            </a:fld>
            <a:endParaRPr lang="en-US"/>
          </a:p>
        </p:txBody>
      </p:sp>
    </p:spTree>
    <p:extLst>
      <p:ext uri="{BB962C8B-B14F-4D97-AF65-F5344CB8AC3E}">
        <p14:creationId xmlns:p14="http://schemas.microsoft.com/office/powerpoint/2010/main" val="1113777372"/>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67</a:t>
            </a:fld>
            <a:endParaRPr lang="en-US"/>
          </a:p>
        </p:txBody>
      </p:sp>
    </p:spTree>
    <p:extLst>
      <p:ext uri="{BB962C8B-B14F-4D97-AF65-F5344CB8AC3E}">
        <p14:creationId xmlns:p14="http://schemas.microsoft.com/office/powerpoint/2010/main" val="2885772673"/>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68</a:t>
            </a:fld>
            <a:endParaRPr lang="en-US"/>
          </a:p>
        </p:txBody>
      </p:sp>
    </p:spTree>
    <p:extLst>
      <p:ext uri="{BB962C8B-B14F-4D97-AF65-F5344CB8AC3E}">
        <p14:creationId xmlns:p14="http://schemas.microsoft.com/office/powerpoint/2010/main" val="3992145966"/>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69</a:t>
            </a:fld>
            <a:endParaRPr lang="en-US"/>
          </a:p>
        </p:txBody>
      </p:sp>
    </p:spTree>
    <p:extLst>
      <p:ext uri="{BB962C8B-B14F-4D97-AF65-F5344CB8AC3E}">
        <p14:creationId xmlns:p14="http://schemas.microsoft.com/office/powerpoint/2010/main" val="10789753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7</a:t>
            </a:fld>
            <a:endParaRPr lang="en-US"/>
          </a:p>
        </p:txBody>
      </p:sp>
    </p:spTree>
    <p:extLst>
      <p:ext uri="{BB962C8B-B14F-4D97-AF65-F5344CB8AC3E}">
        <p14:creationId xmlns:p14="http://schemas.microsoft.com/office/powerpoint/2010/main" val="319835300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70</a:t>
            </a:fld>
            <a:endParaRPr lang="en-US"/>
          </a:p>
        </p:txBody>
      </p:sp>
    </p:spTree>
    <p:extLst>
      <p:ext uri="{BB962C8B-B14F-4D97-AF65-F5344CB8AC3E}">
        <p14:creationId xmlns:p14="http://schemas.microsoft.com/office/powerpoint/2010/main" val="3511879096"/>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71</a:t>
            </a:fld>
            <a:endParaRPr lang="en-US"/>
          </a:p>
        </p:txBody>
      </p:sp>
    </p:spTree>
    <p:extLst>
      <p:ext uri="{BB962C8B-B14F-4D97-AF65-F5344CB8AC3E}">
        <p14:creationId xmlns:p14="http://schemas.microsoft.com/office/powerpoint/2010/main" val="2412680583"/>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72</a:t>
            </a:fld>
            <a:endParaRPr lang="en-US"/>
          </a:p>
        </p:txBody>
      </p:sp>
    </p:spTree>
    <p:extLst>
      <p:ext uri="{BB962C8B-B14F-4D97-AF65-F5344CB8AC3E}">
        <p14:creationId xmlns:p14="http://schemas.microsoft.com/office/powerpoint/2010/main" val="517191788"/>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73</a:t>
            </a:fld>
            <a:endParaRPr lang="en-US"/>
          </a:p>
        </p:txBody>
      </p:sp>
    </p:spTree>
    <p:extLst>
      <p:ext uri="{BB962C8B-B14F-4D97-AF65-F5344CB8AC3E}">
        <p14:creationId xmlns:p14="http://schemas.microsoft.com/office/powerpoint/2010/main" val="241669671"/>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74</a:t>
            </a:fld>
            <a:endParaRPr lang="en-US"/>
          </a:p>
        </p:txBody>
      </p:sp>
    </p:spTree>
    <p:extLst>
      <p:ext uri="{BB962C8B-B14F-4D97-AF65-F5344CB8AC3E}">
        <p14:creationId xmlns:p14="http://schemas.microsoft.com/office/powerpoint/2010/main" val="2040366635"/>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75</a:t>
            </a:fld>
            <a:endParaRPr lang="en-US"/>
          </a:p>
        </p:txBody>
      </p:sp>
    </p:spTree>
    <p:extLst>
      <p:ext uri="{BB962C8B-B14F-4D97-AF65-F5344CB8AC3E}">
        <p14:creationId xmlns:p14="http://schemas.microsoft.com/office/powerpoint/2010/main" val="270303374"/>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76</a:t>
            </a:fld>
            <a:endParaRPr lang="en-US"/>
          </a:p>
        </p:txBody>
      </p:sp>
    </p:spTree>
    <p:extLst>
      <p:ext uri="{BB962C8B-B14F-4D97-AF65-F5344CB8AC3E}">
        <p14:creationId xmlns:p14="http://schemas.microsoft.com/office/powerpoint/2010/main" val="1265928437"/>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77</a:t>
            </a:fld>
            <a:endParaRPr lang="en-US"/>
          </a:p>
        </p:txBody>
      </p:sp>
    </p:spTree>
    <p:extLst>
      <p:ext uri="{BB962C8B-B14F-4D97-AF65-F5344CB8AC3E}">
        <p14:creationId xmlns:p14="http://schemas.microsoft.com/office/powerpoint/2010/main" val="189395395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78</a:t>
            </a:fld>
            <a:endParaRPr lang="en-US"/>
          </a:p>
        </p:txBody>
      </p:sp>
    </p:spTree>
    <p:extLst>
      <p:ext uri="{BB962C8B-B14F-4D97-AF65-F5344CB8AC3E}">
        <p14:creationId xmlns:p14="http://schemas.microsoft.com/office/powerpoint/2010/main" val="224583912"/>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79</a:t>
            </a:fld>
            <a:endParaRPr lang="en-US"/>
          </a:p>
        </p:txBody>
      </p:sp>
    </p:spTree>
    <p:extLst>
      <p:ext uri="{BB962C8B-B14F-4D97-AF65-F5344CB8AC3E}">
        <p14:creationId xmlns:p14="http://schemas.microsoft.com/office/powerpoint/2010/main" val="4387208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8</a:t>
            </a:fld>
            <a:endParaRPr lang="en-US"/>
          </a:p>
        </p:txBody>
      </p:sp>
    </p:spTree>
    <p:extLst>
      <p:ext uri="{BB962C8B-B14F-4D97-AF65-F5344CB8AC3E}">
        <p14:creationId xmlns:p14="http://schemas.microsoft.com/office/powerpoint/2010/main" val="705532212"/>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80</a:t>
            </a:fld>
            <a:endParaRPr lang="en-US"/>
          </a:p>
        </p:txBody>
      </p:sp>
    </p:spTree>
    <p:extLst>
      <p:ext uri="{BB962C8B-B14F-4D97-AF65-F5344CB8AC3E}">
        <p14:creationId xmlns:p14="http://schemas.microsoft.com/office/powerpoint/2010/main" val="143964685"/>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81</a:t>
            </a:fld>
            <a:endParaRPr lang="en-US"/>
          </a:p>
        </p:txBody>
      </p:sp>
    </p:spTree>
    <p:extLst>
      <p:ext uri="{BB962C8B-B14F-4D97-AF65-F5344CB8AC3E}">
        <p14:creationId xmlns:p14="http://schemas.microsoft.com/office/powerpoint/2010/main" val="1944500554"/>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82</a:t>
            </a:fld>
            <a:endParaRPr lang="en-US"/>
          </a:p>
        </p:txBody>
      </p:sp>
    </p:spTree>
    <p:extLst>
      <p:ext uri="{BB962C8B-B14F-4D97-AF65-F5344CB8AC3E}">
        <p14:creationId xmlns:p14="http://schemas.microsoft.com/office/powerpoint/2010/main" val="2660842151"/>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83</a:t>
            </a:fld>
            <a:endParaRPr lang="en-US"/>
          </a:p>
        </p:txBody>
      </p:sp>
    </p:spTree>
    <p:extLst>
      <p:ext uri="{BB962C8B-B14F-4D97-AF65-F5344CB8AC3E}">
        <p14:creationId xmlns:p14="http://schemas.microsoft.com/office/powerpoint/2010/main" val="3042732528"/>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84</a:t>
            </a:fld>
            <a:endParaRPr lang="en-US"/>
          </a:p>
        </p:txBody>
      </p:sp>
    </p:spTree>
    <p:extLst>
      <p:ext uri="{BB962C8B-B14F-4D97-AF65-F5344CB8AC3E}">
        <p14:creationId xmlns:p14="http://schemas.microsoft.com/office/powerpoint/2010/main" val="4209655441"/>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85</a:t>
            </a:fld>
            <a:endParaRPr lang="en-US"/>
          </a:p>
        </p:txBody>
      </p:sp>
    </p:spTree>
    <p:extLst>
      <p:ext uri="{BB962C8B-B14F-4D97-AF65-F5344CB8AC3E}">
        <p14:creationId xmlns:p14="http://schemas.microsoft.com/office/powerpoint/2010/main" val="280029287"/>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86</a:t>
            </a:fld>
            <a:endParaRPr lang="en-US"/>
          </a:p>
        </p:txBody>
      </p:sp>
    </p:spTree>
    <p:extLst>
      <p:ext uri="{BB962C8B-B14F-4D97-AF65-F5344CB8AC3E}">
        <p14:creationId xmlns:p14="http://schemas.microsoft.com/office/powerpoint/2010/main" val="1920680564"/>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87</a:t>
            </a:fld>
            <a:endParaRPr lang="en-US"/>
          </a:p>
        </p:txBody>
      </p:sp>
    </p:spTree>
    <p:extLst>
      <p:ext uri="{BB962C8B-B14F-4D97-AF65-F5344CB8AC3E}">
        <p14:creationId xmlns:p14="http://schemas.microsoft.com/office/powerpoint/2010/main" val="708306401"/>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88</a:t>
            </a:fld>
            <a:endParaRPr lang="en-US"/>
          </a:p>
        </p:txBody>
      </p:sp>
    </p:spTree>
    <p:extLst>
      <p:ext uri="{BB962C8B-B14F-4D97-AF65-F5344CB8AC3E}">
        <p14:creationId xmlns:p14="http://schemas.microsoft.com/office/powerpoint/2010/main" val="1355785859"/>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89</a:t>
            </a:fld>
            <a:endParaRPr lang="en-US"/>
          </a:p>
        </p:txBody>
      </p:sp>
    </p:spTree>
    <p:extLst>
      <p:ext uri="{BB962C8B-B14F-4D97-AF65-F5344CB8AC3E}">
        <p14:creationId xmlns:p14="http://schemas.microsoft.com/office/powerpoint/2010/main" val="21765024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9</a:t>
            </a:fld>
            <a:endParaRPr lang="en-US"/>
          </a:p>
        </p:txBody>
      </p:sp>
    </p:spTree>
    <p:extLst>
      <p:ext uri="{BB962C8B-B14F-4D97-AF65-F5344CB8AC3E}">
        <p14:creationId xmlns:p14="http://schemas.microsoft.com/office/powerpoint/2010/main" val="3442192062"/>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90</a:t>
            </a:fld>
            <a:endParaRPr lang="en-US"/>
          </a:p>
        </p:txBody>
      </p:sp>
    </p:spTree>
    <p:extLst>
      <p:ext uri="{BB962C8B-B14F-4D97-AF65-F5344CB8AC3E}">
        <p14:creationId xmlns:p14="http://schemas.microsoft.com/office/powerpoint/2010/main" val="290151417"/>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91</a:t>
            </a:fld>
            <a:endParaRPr lang="en-US"/>
          </a:p>
        </p:txBody>
      </p:sp>
    </p:spTree>
    <p:extLst>
      <p:ext uri="{BB962C8B-B14F-4D97-AF65-F5344CB8AC3E}">
        <p14:creationId xmlns:p14="http://schemas.microsoft.com/office/powerpoint/2010/main" val="117920380"/>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92</a:t>
            </a:fld>
            <a:endParaRPr lang="en-US"/>
          </a:p>
        </p:txBody>
      </p:sp>
    </p:spTree>
    <p:extLst>
      <p:ext uri="{BB962C8B-B14F-4D97-AF65-F5344CB8AC3E}">
        <p14:creationId xmlns:p14="http://schemas.microsoft.com/office/powerpoint/2010/main" val="978967490"/>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93</a:t>
            </a:fld>
            <a:endParaRPr lang="en-US"/>
          </a:p>
        </p:txBody>
      </p:sp>
    </p:spTree>
    <p:extLst>
      <p:ext uri="{BB962C8B-B14F-4D97-AF65-F5344CB8AC3E}">
        <p14:creationId xmlns:p14="http://schemas.microsoft.com/office/powerpoint/2010/main" val="3628605742"/>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94</a:t>
            </a:fld>
            <a:endParaRPr lang="en-US"/>
          </a:p>
        </p:txBody>
      </p:sp>
    </p:spTree>
    <p:extLst>
      <p:ext uri="{BB962C8B-B14F-4D97-AF65-F5344CB8AC3E}">
        <p14:creationId xmlns:p14="http://schemas.microsoft.com/office/powerpoint/2010/main" val="501696288"/>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95</a:t>
            </a:fld>
            <a:endParaRPr lang="en-US"/>
          </a:p>
        </p:txBody>
      </p:sp>
    </p:spTree>
    <p:extLst>
      <p:ext uri="{BB962C8B-B14F-4D97-AF65-F5344CB8AC3E}">
        <p14:creationId xmlns:p14="http://schemas.microsoft.com/office/powerpoint/2010/main" val="4164096809"/>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96</a:t>
            </a:fld>
            <a:endParaRPr lang="en-US"/>
          </a:p>
        </p:txBody>
      </p:sp>
    </p:spTree>
    <p:extLst>
      <p:ext uri="{BB962C8B-B14F-4D97-AF65-F5344CB8AC3E}">
        <p14:creationId xmlns:p14="http://schemas.microsoft.com/office/powerpoint/2010/main" val="1938133263"/>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97</a:t>
            </a:fld>
            <a:endParaRPr lang="en-US"/>
          </a:p>
        </p:txBody>
      </p:sp>
    </p:spTree>
    <p:extLst>
      <p:ext uri="{BB962C8B-B14F-4D97-AF65-F5344CB8AC3E}">
        <p14:creationId xmlns:p14="http://schemas.microsoft.com/office/powerpoint/2010/main" val="516918396"/>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98</a:t>
            </a:fld>
            <a:endParaRPr lang="en-US"/>
          </a:p>
        </p:txBody>
      </p:sp>
    </p:spTree>
    <p:extLst>
      <p:ext uri="{BB962C8B-B14F-4D97-AF65-F5344CB8AC3E}">
        <p14:creationId xmlns:p14="http://schemas.microsoft.com/office/powerpoint/2010/main" val="796988536"/>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3DEFE7-AD71-4F87-99F0-378C1A2E1D09}" type="slidenum">
              <a:rPr lang="en-US" smtClean="0"/>
              <a:pPr/>
              <a:t>99</a:t>
            </a:fld>
            <a:endParaRPr lang="en-US"/>
          </a:p>
        </p:txBody>
      </p:sp>
    </p:spTree>
    <p:extLst>
      <p:ext uri="{BB962C8B-B14F-4D97-AF65-F5344CB8AC3E}">
        <p14:creationId xmlns:p14="http://schemas.microsoft.com/office/powerpoint/2010/main" val="689329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74674F9-08B1-4477-9641-FC3197710C60}" type="datetime1">
              <a:rPr lang="en-US" smtClean="0"/>
              <a:pPr/>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02AD12-F2EE-4F17-B18B-7C1CF9F831C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3E166D-BA7F-45E0-B043-9954D98B9BC0}" type="datetime1">
              <a:rPr lang="en-US" smtClean="0"/>
              <a:pPr/>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02AD12-F2EE-4F17-B18B-7C1CF9F831C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CBEA3B4-FFE1-4E7A-B431-CBDC3D6CB259}" type="datetime1">
              <a:rPr lang="en-US" smtClean="0"/>
              <a:pPr/>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02AD12-F2EE-4F17-B18B-7C1CF9F831C7}"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7C0249-63C6-4B53-94B9-C137DCA7F25B}" type="datetime1">
              <a:rPr lang="en-US" smtClean="0"/>
              <a:pPr/>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02AD12-F2EE-4F17-B18B-7C1CF9F831C7}"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5EBD9F-1D54-47DE-9060-0196D4660996}" type="datetime1">
              <a:rPr lang="en-US" smtClean="0"/>
              <a:pPr/>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02AD12-F2EE-4F17-B18B-7C1CF9F831C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37322B1D-18BB-46F1-A2BD-3FDE086E88CC}" type="datetime1">
              <a:rPr lang="en-US" smtClean="0"/>
              <a:pPr/>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02AD12-F2EE-4F17-B18B-7C1CF9F831C7}"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CE7BF13-0454-4AFF-A92C-A9D01012C3B7}" type="datetime1">
              <a:rPr lang="en-US" smtClean="0"/>
              <a:pPr/>
              <a:t>4/14/2020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02AD12-F2EE-4F17-B18B-7C1CF9F831C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8DC065-AF5E-48DE-B52D-17B99111F5ED}" type="datetime1">
              <a:rPr lang="en-US" smtClean="0"/>
              <a:pPr/>
              <a:t>4/14/2020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02AD12-F2EE-4F17-B18B-7C1CF9F831C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404FFDFB-0640-4FC6-B47D-BE9AB5CEFE1D}" type="datetime1">
              <a:rPr lang="en-US" smtClean="0"/>
              <a:pPr/>
              <a:t>4/14/2020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02AD12-F2EE-4F17-B18B-7C1CF9F831C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4A87831-C511-47CC-9B69-DD6497BA0775}" type="datetime1">
              <a:rPr lang="en-US" smtClean="0"/>
              <a:pPr/>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02AD12-F2EE-4F17-B18B-7C1CF9F831C7}"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B4F174-18B3-4538-B4B4-83F9382AC10E}" type="datetime1">
              <a:rPr lang="en-US" smtClean="0"/>
              <a:pPr/>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02AD12-F2EE-4F17-B18B-7C1CF9F831C7}"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435AC909-7E47-46FF-8364-5EC047E3BDC5}" type="datetime1">
              <a:rPr lang="en-US" smtClean="0"/>
              <a:pPr/>
              <a:t>4/14/2020</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A02AD12-F2EE-4F17-B18B-7C1CF9F831C7}"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hf hdr="0" ftr="0" dt="0"/>
  <p:txStyles>
    <p:titleStyle>
      <a:lvl1pPr algn="ctr" defTabSz="914400" rtl="1" eaLnBrk="1" latinLnBrk="0" hangingPunct="1">
        <a:spcBef>
          <a:spcPct val="0"/>
        </a:spcBef>
        <a:buNone/>
        <a:defRPr sz="4400" kern="1200">
          <a:solidFill>
            <a:srgbClr val="FFFFFF"/>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r" defTabSz="914400" rtl="1"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r" defTabSz="914400" rtl="1"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r" defTabSz="914400" rtl="1"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r" defTabSz="914400" rtl="1"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b="1" dirty="0" smtClean="0">
                <a:cs typeface="B Nazanin" pitchFamily="2" charset="-78"/>
              </a:rPr>
              <a:t>آموزش زبان فارسی1</a:t>
            </a:r>
            <a:endParaRPr lang="en-US" b="1" dirty="0">
              <a:cs typeface="B Nazanin" pitchFamily="2" charset="-78"/>
            </a:endParaRPr>
          </a:p>
        </p:txBody>
      </p:sp>
      <p:sp>
        <p:nvSpPr>
          <p:cNvPr id="3" name="Subtitle 2"/>
          <p:cNvSpPr>
            <a:spLocks noGrp="1"/>
          </p:cNvSpPr>
          <p:nvPr>
            <p:ph type="subTitle" idx="1"/>
          </p:nvPr>
        </p:nvSpPr>
        <p:spPr/>
        <p:txBody>
          <a:bodyPr>
            <a:normAutofit/>
          </a:bodyPr>
          <a:lstStyle/>
          <a:p>
            <a:r>
              <a:rPr lang="fa-IR" sz="4400" dirty="0" smtClean="0">
                <a:cs typeface="B Nazanin" pitchFamily="2" charset="-78"/>
              </a:rPr>
              <a:t>گردآورنده: سید محمود رضا غیبی</a:t>
            </a:r>
            <a:endParaRPr lang="en-US" sz="4400" dirty="0">
              <a:cs typeface="B Nazanin" pitchFamily="2" charset="-78"/>
            </a:endParaRPr>
          </a:p>
        </p:txBody>
      </p:sp>
      <p:sp>
        <p:nvSpPr>
          <p:cNvPr id="4" name="Slide Number Placeholder 3"/>
          <p:cNvSpPr>
            <a:spLocks noGrp="1"/>
          </p:cNvSpPr>
          <p:nvPr>
            <p:ph type="sldNum" sz="quarter" idx="12"/>
          </p:nvPr>
        </p:nvSpPr>
        <p:spPr/>
        <p:txBody>
          <a:bodyPr/>
          <a:lstStyle/>
          <a:p>
            <a:fld id="{BA02AD12-F2EE-4F17-B18B-7C1CF9F831C7}"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ar-SA" dirty="0" smtClean="0">
                <a:cs typeface="B Nazanin" pitchFamily="2" charset="-78"/>
              </a:rPr>
              <a:t>از ویژگی‌های دیگر زبان‌های انسانی،آزاد بودن از قید زمان و مکان است</a:t>
            </a:r>
            <a:r>
              <a:rPr lang="en-US" dirty="0" smtClean="0">
                <a:cs typeface="B Nazanin" pitchFamily="2" charset="-78"/>
              </a:rPr>
              <a:t>. </a:t>
            </a:r>
            <a:r>
              <a:rPr lang="ar-SA" dirty="0" smtClean="0">
                <a:cs typeface="B Nazanin" pitchFamily="2" charset="-78"/>
              </a:rPr>
              <a:t>و نظام‌های ارتباطی ویژه جانوران فقط در زمان خاص و مکان خاص کارایی دارند ولی انسان‌ها با استفاده از زبان خود می‌توانند زمان و مکان را در نورند و درباره گذشته و حال و آینده و همچنین درباره مکان حاضر یا دورترین نقاط جهان و حتی درباره آنچه وجود خارجی ندارد به گفتگو بپردازد</a:t>
            </a:r>
            <a:r>
              <a:rPr lang="en-US" dirty="0" smtClean="0">
                <a:cs typeface="B Nazanin" pitchFamily="2" charset="-78"/>
              </a:rPr>
              <a:t> .</a:t>
            </a:r>
            <a:r>
              <a:rPr lang="ar-SA" dirty="0" smtClean="0">
                <a:cs typeface="B Nazanin" pitchFamily="2" charset="-78"/>
              </a:rPr>
              <a:t>زبان است که به‌واسطه داشتن ویژگی عدم وابستگی به زمان و مکان فرهنگ و تجربیات مدنی یا نیاکان را به آیندگان منتقل می‌کند</a:t>
            </a:r>
            <a:r>
              <a:rPr lang="en-US" dirty="0" smtClean="0">
                <a:cs typeface="B Nazanin" pitchFamily="2" charset="-78"/>
              </a:rPr>
              <a:t> .</a:t>
            </a:r>
          </a:p>
          <a:p>
            <a:pPr algn="just" rtl="1"/>
            <a:endParaRPr lang="en-US" dirty="0">
              <a:cs typeface="B Nazanin" pitchFamily="2" charset="-78"/>
            </a:endParaRPr>
          </a:p>
        </p:txBody>
      </p:sp>
      <p:sp>
        <p:nvSpPr>
          <p:cNvPr id="4" name="Slide Number Placeholder 3"/>
          <p:cNvSpPr>
            <a:spLocks noGrp="1"/>
          </p:cNvSpPr>
          <p:nvPr>
            <p:ph type="sldNum" sz="quarter" idx="12"/>
          </p:nvPr>
        </p:nvSpPr>
        <p:spPr/>
        <p:txBody>
          <a:bodyPr/>
          <a:lstStyle/>
          <a:p>
            <a:fld id="{BA02AD12-F2EE-4F17-B18B-7C1CF9F831C7}" type="slidenum">
              <a:rPr lang="en-US" smtClean="0"/>
              <a:pPr/>
              <a:t>10</a:t>
            </a:fld>
            <a:endParaRPr lang="en-US"/>
          </a:p>
        </p:txBody>
      </p:sp>
      <p:sp>
        <p:nvSpPr>
          <p:cNvPr id="2" name="Title 1"/>
          <p:cNvSpPr>
            <a:spLocks noGrp="1"/>
          </p:cNvSpPr>
          <p:nvPr>
            <p:ph type="title"/>
          </p:nvPr>
        </p:nvSpPr>
        <p:spPr/>
        <p:txBody>
          <a:bodyPr/>
          <a:lstStyle/>
          <a:p>
            <a:r>
              <a:rPr lang="ar-SA" b="1" dirty="0" smtClean="0">
                <a:cs typeface="B Nazanin" pitchFamily="2" charset="-78"/>
              </a:rPr>
              <a:t>عدم وابستگی به زمان و مکان</a:t>
            </a:r>
            <a:endParaRPr lang="en-US" b="1" dirty="0">
              <a:cs typeface="B Nazanin" pitchFamily="2" charset="-78"/>
            </a:endParaRPr>
          </a:p>
        </p:txBody>
      </p:sp>
    </p:spTree>
  </p:cSld>
  <p:clrMapOvr>
    <a:masterClrMapping/>
  </p:clrMapOvr>
  <p:transition spd="slow">
    <p:push dir="u"/>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ar-SA" dirty="0" smtClean="0">
                <a:cs typeface="B Nazanin" pitchFamily="2" charset="-78"/>
              </a:rPr>
              <a:t>هدف از این مطالعه</a:t>
            </a:r>
            <a:r>
              <a:rPr lang="fa-IR" dirty="0" smtClean="0">
                <a:cs typeface="B Nazanin" pitchFamily="2" charset="-78"/>
              </a:rPr>
              <a:t>،</a:t>
            </a:r>
            <a:r>
              <a:rPr lang="ar-SA" dirty="0" smtClean="0">
                <a:cs typeface="B Nazanin" pitchFamily="2" charset="-78"/>
              </a:rPr>
              <a:t> ک</a:t>
            </a:r>
            <a:r>
              <a:rPr lang="fa-IR" dirty="0" smtClean="0">
                <a:cs typeface="B Nazanin" pitchFamily="2" charset="-78"/>
              </a:rPr>
              <a:t>س</a:t>
            </a:r>
            <a:r>
              <a:rPr lang="ar-SA" dirty="0" smtClean="0">
                <a:cs typeface="B Nazanin" pitchFamily="2" charset="-78"/>
              </a:rPr>
              <a:t>ب آشنایی کلی با مطالب متن یا کتاب از طریق مرور آن‌ها با سرعت فوق العاده زیاد است. تند خوانی مستلزم حرکت منظم و همراه با آهنگ مناسب چشم با سرعت زیاد بر روی صفحات و هماهنگی ذهن با این حرکات است و دانش آموزان باید با تمرین زیاد با این نوع خواندن اشنا شوند.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100</a:t>
            </a:fld>
            <a:endParaRPr lang="en-US"/>
          </a:p>
        </p:txBody>
      </p:sp>
      <p:sp>
        <p:nvSpPr>
          <p:cNvPr id="4" name="Title 3"/>
          <p:cNvSpPr>
            <a:spLocks noGrp="1"/>
          </p:cNvSpPr>
          <p:nvPr>
            <p:ph type="title"/>
          </p:nvPr>
        </p:nvSpPr>
        <p:spPr/>
        <p:txBody>
          <a:bodyPr/>
          <a:lstStyle/>
          <a:p>
            <a:r>
              <a:rPr lang="ar-SA" dirty="0" smtClean="0">
                <a:cs typeface="B Nazanin" pitchFamily="2" charset="-78"/>
              </a:rPr>
              <a:t>مطالعه سریع (تند خوانی): </a:t>
            </a:r>
            <a:endParaRPr lang="en-US" dirty="0">
              <a:cs typeface="B Nazanin" pitchFamily="2" charset="-78"/>
            </a:endParaRPr>
          </a:p>
        </p:txBody>
      </p:sp>
    </p:spTree>
  </p:cSld>
  <p:clrMapOvr>
    <a:masterClrMapping/>
  </p:clrMapOvr>
  <p:transition>
    <p:zoom/>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ar-SA" dirty="0" smtClean="0">
                <a:cs typeface="B Nazanin" pitchFamily="2" charset="-78"/>
              </a:rPr>
              <a:t>اهداف اصلی گروه خوانی افزایش سرعت مطالعه است بنابراین دانش آموزان باید عادت کنند به جای خواندن کلمات به خواندن گروه ها و جمله‌ها بپردازند؛مثلا به جای کلمه به کلمه خواندن گروه</a:t>
            </a:r>
            <a:r>
              <a:rPr lang="fa-IR" dirty="0" smtClean="0">
                <a:cs typeface="B Nazanin" pitchFamily="2" charset="-78"/>
              </a:rPr>
              <a:t> </a:t>
            </a:r>
            <a:r>
              <a:rPr lang="ar-SA" dirty="0" smtClean="0">
                <a:cs typeface="B Nazanin" pitchFamily="2" charset="-78"/>
              </a:rPr>
              <a:t>اسمی</a:t>
            </a:r>
            <a:r>
              <a:rPr lang="fa-IR" dirty="0" smtClean="0">
                <a:cs typeface="B Nazanin" pitchFamily="2" charset="-78"/>
              </a:rPr>
              <a:t> </a:t>
            </a:r>
            <a:r>
              <a:rPr lang="ar-SA" dirty="0" smtClean="0">
                <a:cs typeface="B Nazanin" pitchFamily="2" charset="-78"/>
              </a:rPr>
              <a:t>(پیامبر+بزرگ+اسلام) این عبارت را یکجا به‌صورت (پیامبر بزرگ اسلام) بخوانند.</a:t>
            </a:r>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101</a:t>
            </a:fld>
            <a:endParaRPr lang="en-US"/>
          </a:p>
        </p:txBody>
      </p:sp>
      <p:sp>
        <p:nvSpPr>
          <p:cNvPr id="4" name="Title 3"/>
          <p:cNvSpPr>
            <a:spLocks noGrp="1"/>
          </p:cNvSpPr>
          <p:nvPr>
            <p:ph type="title"/>
          </p:nvPr>
        </p:nvSpPr>
        <p:spPr/>
        <p:txBody>
          <a:bodyPr/>
          <a:lstStyle/>
          <a:p>
            <a:r>
              <a:rPr lang="ar-SA" dirty="0" smtClean="0">
                <a:cs typeface="B Nazanin" pitchFamily="2" charset="-78"/>
              </a:rPr>
              <a:t>گروه خوانی(عبارت خوانی): </a:t>
            </a:r>
            <a:endParaRPr lang="en-US" dirty="0">
              <a:cs typeface="B Nazanin" pitchFamily="2" charset="-78"/>
            </a:endParaRPr>
          </a:p>
        </p:txBody>
      </p:sp>
    </p:spTree>
  </p:cSld>
  <p:clrMapOvr>
    <a:masterClrMapping/>
  </p:clrMapOvr>
  <p:transition>
    <p:strips/>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ar-SA" dirty="0" smtClean="0">
                <a:cs typeface="B Nazanin" pitchFamily="2" charset="-78"/>
              </a:rPr>
              <a:t>الف)افزایش سرعت مطالعه از طریق ترک عادت کلمه به کلمه خواندن</a:t>
            </a:r>
            <a:endParaRPr lang="en-US" dirty="0" smtClean="0">
              <a:cs typeface="B Nazanin" pitchFamily="2" charset="-78"/>
            </a:endParaRPr>
          </a:p>
          <a:p>
            <a:pPr algn="just"/>
            <a:r>
              <a:rPr lang="ar-SA" dirty="0" smtClean="0">
                <a:cs typeface="B Nazanin" pitchFamily="2" charset="-78"/>
              </a:rPr>
              <a:t>ب)افزایش درک مطلب از طریق بازشناسی اندیشه‌های نویسنده</a:t>
            </a:r>
            <a:endParaRPr lang="en-US" dirty="0" smtClean="0">
              <a:cs typeface="B Nazanin" pitchFamily="2" charset="-78"/>
            </a:endParaRPr>
          </a:p>
          <a:p>
            <a:pPr algn="just"/>
            <a:r>
              <a:rPr lang="ar-SA" dirty="0" smtClean="0">
                <a:cs typeface="B Nazanin" pitchFamily="2" charset="-78"/>
              </a:rPr>
              <a:t>ج)افزایش تمرکز حواس و لذت حاصل از مطالعه از طریق هماهنگ سازی سرعت خواندن با سرعت فکر کردن</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102</a:t>
            </a:fld>
            <a:endParaRPr lang="en-US"/>
          </a:p>
        </p:txBody>
      </p:sp>
      <p:sp>
        <p:nvSpPr>
          <p:cNvPr id="4" name="Title 3"/>
          <p:cNvSpPr>
            <a:spLocks noGrp="1"/>
          </p:cNvSpPr>
          <p:nvPr>
            <p:ph type="title"/>
          </p:nvPr>
        </p:nvSpPr>
        <p:spPr/>
        <p:txBody>
          <a:bodyPr>
            <a:normAutofit fontScale="90000"/>
          </a:bodyPr>
          <a:lstStyle/>
          <a:p>
            <a:r>
              <a:rPr lang="fa-IR" dirty="0" smtClean="0">
                <a:cs typeface="B Nazanin" pitchFamily="2" charset="-78"/>
              </a:rPr>
              <a:t/>
            </a:r>
            <a:br>
              <a:rPr lang="fa-IR" dirty="0" smtClean="0">
                <a:cs typeface="B Nazanin" pitchFamily="2" charset="-78"/>
              </a:rPr>
            </a:br>
            <a:r>
              <a:rPr lang="ar-SA" b="1" dirty="0" smtClean="0">
                <a:cs typeface="B Nazanin" pitchFamily="2" charset="-78"/>
              </a:rPr>
              <a:t>فواید </a:t>
            </a:r>
            <a:r>
              <a:rPr lang="fa-IR" b="1" dirty="0" smtClean="0">
                <a:cs typeface="B Nazanin" pitchFamily="2" charset="-78"/>
              </a:rPr>
              <a:t>گ</a:t>
            </a:r>
            <a:r>
              <a:rPr lang="ar-SA" b="1" dirty="0" smtClean="0">
                <a:cs typeface="B Nazanin" pitchFamily="2" charset="-78"/>
              </a:rPr>
              <a:t>روه خوانی:</a:t>
            </a:r>
            <a:r>
              <a:rPr lang="en-US" dirty="0" smtClean="0">
                <a:cs typeface="B Nazanin" pitchFamily="2" charset="-78"/>
              </a:rPr>
              <a:t/>
            </a:r>
            <a:br>
              <a:rPr lang="en-US" dirty="0" smtClean="0">
                <a:cs typeface="B Nazanin" pitchFamily="2" charset="-78"/>
              </a:rPr>
            </a:br>
            <a:endParaRPr lang="en-US" dirty="0">
              <a:cs typeface="B Nazanin" pitchFamily="2" charset="-78"/>
            </a:endParaRPr>
          </a:p>
        </p:txBody>
      </p:sp>
    </p:spTree>
  </p:cSld>
  <p:clrMapOvr>
    <a:masterClrMapping/>
  </p:clrMapOvr>
  <p:transition>
    <p:strips/>
  </p:transition>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r>
              <a:rPr lang="fa-IR" sz="4400" b="1" dirty="0" smtClean="0">
                <a:cs typeface="B Nazanin" pitchFamily="2" charset="-78"/>
              </a:rPr>
              <a:t>با تشکر از حوصله و </a:t>
            </a:r>
            <a:r>
              <a:rPr lang="fa-IR" sz="4400" b="1" smtClean="0">
                <a:cs typeface="B Nazanin" pitchFamily="2" charset="-78"/>
              </a:rPr>
              <a:t>دقت دانشجویان  عزیز</a:t>
            </a:r>
            <a:endParaRPr lang="en-US" sz="4400" b="1"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103</a:t>
            </a:fld>
            <a:endParaRPr lang="en-US"/>
          </a:p>
        </p:txBody>
      </p:sp>
      <p:sp>
        <p:nvSpPr>
          <p:cNvPr id="4" name="Title 3"/>
          <p:cNvSpPr>
            <a:spLocks noGrp="1"/>
          </p:cNvSpPr>
          <p:nvPr>
            <p:ph type="title"/>
          </p:nvPr>
        </p:nvSpPr>
        <p:spPr/>
        <p:txBody>
          <a:bodyPr/>
          <a:lstStyle/>
          <a:p>
            <a:r>
              <a:rPr lang="fa-IR" b="1" dirty="0" smtClean="0">
                <a:cs typeface="B Nazanin" pitchFamily="2" charset="-78"/>
              </a:rPr>
              <a:t>پایان</a:t>
            </a:r>
            <a:endParaRPr lang="en-US" b="1" dirty="0">
              <a:cs typeface="B Nazanin" pitchFamily="2" charset="-78"/>
            </a:endParaRPr>
          </a:p>
        </p:txBody>
      </p:sp>
    </p:spTree>
  </p:cSld>
  <p:clrMapOvr>
    <a:masterClrMapping/>
  </p:clrMapOvr>
  <p:transition>
    <p:newsflash/>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ar-SA" dirty="0" smtClean="0">
                <a:cs typeface="B Nazanin" pitchFamily="2" charset="-78"/>
              </a:rPr>
              <a:t>زبان‌های انسانی برخلاف دیگر نظام‌های ارتباطی دارای ویژگی منحصربه‌فرد هستند که انسان را قادر می‌سازند برای تولید و درک پیام‌های نامحدود در موقعیت‌های مختلف زمانی مکانی و روابط و شرایط اجتماعی متفاوت از گواهی نامحدود برخوردار باشد این توان نامحدود را به‌اصطلاح</a:t>
            </a:r>
            <a:r>
              <a:rPr lang="en-US" dirty="0" smtClean="0">
                <a:cs typeface="B Nazanin" pitchFamily="2" charset="-78"/>
              </a:rPr>
              <a:t>) </a:t>
            </a:r>
            <a:r>
              <a:rPr lang="ar-SA" dirty="0" smtClean="0">
                <a:cs typeface="B Nazanin" pitchFamily="2" charset="-78"/>
              </a:rPr>
              <a:t>خلاقیت</a:t>
            </a:r>
            <a:r>
              <a:rPr lang="en-US" dirty="0" smtClean="0">
                <a:cs typeface="B Nazanin" pitchFamily="2" charset="-78"/>
              </a:rPr>
              <a:t>( </a:t>
            </a:r>
            <a:r>
              <a:rPr lang="ar-SA" dirty="0" smtClean="0">
                <a:cs typeface="B Nazanin" pitchFamily="2" charset="-78"/>
              </a:rPr>
              <a:t>می‌نامیم</a:t>
            </a:r>
            <a:r>
              <a:rPr lang="en-US" dirty="0" smtClean="0">
                <a:cs typeface="B Nazanin" pitchFamily="2" charset="-78"/>
              </a:rPr>
              <a:t> .</a:t>
            </a:r>
            <a:endParaRPr lang="en-US" dirty="0">
              <a:cs typeface="B Nazanin" pitchFamily="2" charset="-78"/>
            </a:endParaRPr>
          </a:p>
        </p:txBody>
      </p:sp>
      <p:sp>
        <p:nvSpPr>
          <p:cNvPr id="4" name="Slide Number Placeholder 3"/>
          <p:cNvSpPr>
            <a:spLocks noGrp="1"/>
          </p:cNvSpPr>
          <p:nvPr>
            <p:ph type="sldNum" sz="quarter" idx="12"/>
          </p:nvPr>
        </p:nvSpPr>
        <p:spPr/>
        <p:txBody>
          <a:bodyPr/>
          <a:lstStyle/>
          <a:p>
            <a:fld id="{BA02AD12-F2EE-4F17-B18B-7C1CF9F831C7}" type="slidenum">
              <a:rPr lang="en-US" smtClean="0"/>
              <a:pPr/>
              <a:t>11</a:t>
            </a:fld>
            <a:endParaRPr lang="en-US"/>
          </a:p>
        </p:txBody>
      </p:sp>
      <p:sp>
        <p:nvSpPr>
          <p:cNvPr id="2" name="Title 1"/>
          <p:cNvSpPr>
            <a:spLocks noGrp="1"/>
          </p:cNvSpPr>
          <p:nvPr>
            <p:ph type="title"/>
          </p:nvPr>
        </p:nvSpPr>
        <p:spPr/>
        <p:txBody>
          <a:bodyPr/>
          <a:lstStyle/>
          <a:p>
            <a:r>
              <a:rPr lang="ar-SA" b="1" dirty="0" smtClean="0">
                <a:cs typeface="B Nazanin" pitchFamily="2" charset="-78"/>
              </a:rPr>
              <a:t>خلاقیت زبانی</a:t>
            </a:r>
            <a:endParaRPr lang="en-US" b="1" dirty="0">
              <a:cs typeface="B Nazanin" pitchFamily="2" charset="-78"/>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2067" y="1571612"/>
            <a:ext cx="7408333" cy="4554551"/>
          </a:xfrm>
        </p:spPr>
        <p:txBody>
          <a:bodyPr>
            <a:normAutofit fontScale="77500" lnSpcReduction="20000"/>
          </a:bodyPr>
          <a:lstStyle/>
          <a:p>
            <a:pPr algn="just"/>
            <a:r>
              <a:rPr lang="ar-SA" b="1" dirty="0" smtClean="0">
                <a:cs typeface="B Nazanin" pitchFamily="2" charset="-78"/>
              </a:rPr>
              <a:t>الف</a:t>
            </a:r>
            <a:r>
              <a:rPr lang="en-US" b="1" dirty="0" smtClean="0">
                <a:cs typeface="B Nazanin" pitchFamily="2" charset="-78"/>
              </a:rPr>
              <a:t>(.</a:t>
            </a:r>
            <a:r>
              <a:rPr lang="ar-SA" b="1" dirty="0" smtClean="0">
                <a:cs typeface="B Nazanin" pitchFamily="2" charset="-78"/>
              </a:rPr>
              <a:t>نقش ارتباطی </a:t>
            </a:r>
            <a:r>
              <a:rPr lang="en-US" dirty="0" smtClean="0">
                <a:cs typeface="B Nazanin" pitchFamily="2" charset="-78"/>
              </a:rPr>
              <a:t>. </a:t>
            </a:r>
            <a:r>
              <a:rPr lang="ar-SA" dirty="0" smtClean="0">
                <a:cs typeface="B Nazanin" pitchFamily="2" charset="-78"/>
              </a:rPr>
              <a:t>اساسی‌ترین نقش زبان ایجاد ارتباط در میان افراد یک جامعه زبانی است زیرا انسان ناگزیر است تجربیاتش را به دیگران منتقل کند و متقابلاً دریافت کند اکثر رسانه‌های ارتباطی از زبان به‌عنوان مهم‌ترین ابزار انتقال اطلاعات استفاده می‌کنند از قبیل تلویزیون ،رادیو ،تلفن، مجله و روزنامه و غیره</a:t>
            </a:r>
            <a:endParaRPr lang="en-US" dirty="0" smtClean="0">
              <a:cs typeface="B Nazanin" pitchFamily="2" charset="-78"/>
            </a:endParaRPr>
          </a:p>
          <a:p>
            <a:pPr algn="just"/>
            <a:r>
              <a:rPr lang="ar-SA" b="1" dirty="0" smtClean="0">
                <a:cs typeface="B Nazanin" pitchFamily="2" charset="-78"/>
              </a:rPr>
              <a:t>ب</a:t>
            </a:r>
            <a:r>
              <a:rPr lang="en-US" b="1" dirty="0" smtClean="0">
                <a:cs typeface="B Nazanin" pitchFamily="2" charset="-78"/>
              </a:rPr>
              <a:t>(.</a:t>
            </a:r>
            <a:r>
              <a:rPr lang="ar-SA" b="1" dirty="0" smtClean="0">
                <a:cs typeface="B Nazanin" pitchFamily="2" charset="-78"/>
              </a:rPr>
              <a:t>تکیه‌گاه اندیشه</a:t>
            </a:r>
            <a:endParaRPr lang="en-US" dirty="0" smtClean="0">
              <a:cs typeface="B Nazanin" pitchFamily="2" charset="-78"/>
            </a:endParaRPr>
          </a:p>
          <a:p>
            <a:pPr algn="just"/>
            <a:r>
              <a:rPr lang="ar-SA" dirty="0" smtClean="0">
                <a:cs typeface="B Nazanin" pitchFamily="2" charset="-78"/>
              </a:rPr>
              <a:t>انسان تنها با تکیه‌بر زبان می‌تواند در چارچوب مفاهیم علمی و انتزاعی درباره جهان بیندیشد و به احکام علمی دست یابد زبان ابزار تفکر منطقی هست و اساس اندیشه را زبان به انسان می‌آموزد فعالیت‌های ذهنی انسان در قالب زبان شکل می‌گیرد</a:t>
            </a:r>
            <a:r>
              <a:rPr lang="en-US" dirty="0" smtClean="0">
                <a:cs typeface="B Nazanin" pitchFamily="2" charset="-78"/>
              </a:rPr>
              <a:t> .</a:t>
            </a:r>
          </a:p>
          <a:p>
            <a:pPr algn="just"/>
            <a:r>
              <a:rPr lang="ar-SA" b="1" dirty="0" smtClean="0">
                <a:cs typeface="B Nazanin" pitchFamily="2" charset="-78"/>
              </a:rPr>
              <a:t>ج</a:t>
            </a:r>
            <a:r>
              <a:rPr lang="en-US" b="1" dirty="0" smtClean="0">
                <a:cs typeface="B Nazanin" pitchFamily="2" charset="-78"/>
              </a:rPr>
              <a:t>( </a:t>
            </a:r>
            <a:r>
              <a:rPr lang="ar-SA" b="1" dirty="0" smtClean="0">
                <a:cs typeface="B Nazanin" pitchFamily="2" charset="-78"/>
              </a:rPr>
              <a:t>نقش عاطفی</a:t>
            </a:r>
            <a:r>
              <a:rPr lang="en-US" b="1" dirty="0" smtClean="0">
                <a:cs typeface="B Nazanin" pitchFamily="2" charset="-78"/>
              </a:rPr>
              <a:t>)</a:t>
            </a:r>
            <a:r>
              <a:rPr lang="ar-SA" b="1" dirty="0" smtClean="0">
                <a:cs typeface="B Nazanin" pitchFamily="2" charset="-78"/>
              </a:rPr>
              <a:t>حدیث نفس</a:t>
            </a:r>
            <a:r>
              <a:rPr lang="en-US" b="1" dirty="0" smtClean="0">
                <a:cs typeface="B Nazanin" pitchFamily="2" charset="-78"/>
              </a:rPr>
              <a:t> (</a:t>
            </a:r>
            <a:endParaRPr lang="en-US" dirty="0" smtClean="0">
              <a:cs typeface="B Nazanin" pitchFamily="2" charset="-78"/>
            </a:endParaRPr>
          </a:p>
          <a:p>
            <a:pPr algn="just"/>
            <a:r>
              <a:rPr lang="ar-SA" dirty="0" smtClean="0">
                <a:cs typeface="B Nazanin" pitchFamily="2" charset="-78"/>
              </a:rPr>
              <a:t>با کمک زبان می‌توان از خود و آنچه درون آدمی می‌گذرد سخن گفت یعنی در تنهایی با خود سخن گفتن است در بسیاری از موارد با نوشتن شعری که هیچ مخاطبی ندارد یا نگارش مطالب ای بدون خواننده به ابراز احساسات درونی و غلیانهای ذهنی می‌پردازیم در آثار نویسندگان بزرگ هم گاهی چنین آثاری که به‌اصطلاح</a:t>
            </a:r>
            <a:r>
              <a:rPr lang="en-US" dirty="0" smtClean="0">
                <a:cs typeface="B Nazanin" pitchFamily="2" charset="-78"/>
              </a:rPr>
              <a:t>)</a:t>
            </a:r>
            <a:r>
              <a:rPr lang="ar-SA" dirty="0" smtClean="0">
                <a:cs typeface="B Nazanin" pitchFamily="2" charset="-78"/>
              </a:rPr>
              <a:t>گفتگوهای تنهایی</a:t>
            </a:r>
            <a:r>
              <a:rPr lang="en-US" dirty="0" smtClean="0">
                <a:cs typeface="B Nazanin" pitchFamily="2" charset="-78"/>
              </a:rPr>
              <a:t>( </a:t>
            </a:r>
            <a:r>
              <a:rPr lang="ar-SA" dirty="0" smtClean="0">
                <a:cs typeface="B Nazanin" pitchFamily="2" charset="-78"/>
              </a:rPr>
              <a:t>نامیده می‌شود به چشم می‌خورد</a:t>
            </a:r>
            <a:r>
              <a:rPr lang="en-US" dirty="0" smtClean="0">
                <a:cs typeface="B Nazanin" pitchFamily="2" charset="-78"/>
              </a:rPr>
              <a:t>.</a:t>
            </a:r>
          </a:p>
          <a:p>
            <a:pPr algn="just"/>
            <a:r>
              <a:rPr lang="ar-SA" b="1" dirty="0" smtClean="0">
                <a:cs typeface="B Nazanin" pitchFamily="2" charset="-78"/>
              </a:rPr>
              <a:t>د</a:t>
            </a:r>
            <a:r>
              <a:rPr lang="en-US" b="1" dirty="0" smtClean="0">
                <a:cs typeface="B Nazanin" pitchFamily="2" charset="-78"/>
              </a:rPr>
              <a:t>( </a:t>
            </a:r>
            <a:r>
              <a:rPr lang="ar-SA" b="1" dirty="0" smtClean="0">
                <a:cs typeface="B Nazanin" pitchFamily="2" charset="-78"/>
              </a:rPr>
              <a:t>نقش هنری</a:t>
            </a:r>
            <a:endParaRPr lang="en-US" dirty="0" smtClean="0">
              <a:cs typeface="B Nazanin" pitchFamily="2" charset="-78"/>
            </a:endParaRPr>
          </a:p>
          <a:p>
            <a:pPr algn="just"/>
            <a:r>
              <a:rPr lang="ar-SA" dirty="0" smtClean="0">
                <a:cs typeface="B Nazanin" pitchFamily="2" charset="-78"/>
              </a:rPr>
              <a:t>این نقش ،در نقش هنری زبان است یعنی نویسنده و شاعر می‌تواند به کمک زبان و آرایه‌های ادبی آثار هنری بیافریند و این نقش زبان در آثار ادبی آشکارا به چشم می‌خورد نقش هنری زبان با کمک به پرواز تخیل انسان به خلق اندیشه‌ها و طرح‌های خیالی کمک می‌کند</a:t>
            </a:r>
            <a:r>
              <a:rPr lang="en-US" dirty="0" smtClean="0">
                <a:cs typeface="B Nazanin" pitchFamily="2" charset="-78"/>
              </a:rPr>
              <a:t> .</a:t>
            </a:r>
          </a:p>
          <a:p>
            <a:pPr algn="just" rtl="1"/>
            <a:endParaRPr lang="en-US" dirty="0">
              <a:cs typeface="B Nazanin" pitchFamily="2" charset="-78"/>
            </a:endParaRPr>
          </a:p>
        </p:txBody>
      </p:sp>
      <p:sp>
        <p:nvSpPr>
          <p:cNvPr id="4" name="Slide Number Placeholder 3"/>
          <p:cNvSpPr>
            <a:spLocks noGrp="1"/>
          </p:cNvSpPr>
          <p:nvPr>
            <p:ph type="sldNum" sz="quarter" idx="12"/>
          </p:nvPr>
        </p:nvSpPr>
        <p:spPr/>
        <p:txBody>
          <a:bodyPr/>
          <a:lstStyle/>
          <a:p>
            <a:fld id="{BA02AD12-F2EE-4F17-B18B-7C1CF9F831C7}" type="slidenum">
              <a:rPr lang="en-US" smtClean="0"/>
              <a:pPr/>
              <a:t>12</a:t>
            </a:fld>
            <a:endParaRPr lang="en-US"/>
          </a:p>
        </p:txBody>
      </p:sp>
      <p:sp>
        <p:nvSpPr>
          <p:cNvPr id="2" name="Title 1"/>
          <p:cNvSpPr>
            <a:spLocks noGrp="1"/>
          </p:cNvSpPr>
          <p:nvPr>
            <p:ph type="title"/>
          </p:nvPr>
        </p:nvSpPr>
        <p:spPr/>
        <p:txBody>
          <a:bodyPr/>
          <a:lstStyle/>
          <a:p>
            <a:r>
              <a:rPr lang="ar-SA" b="1" dirty="0" smtClean="0">
                <a:cs typeface="B Nazanin" pitchFamily="2" charset="-78"/>
              </a:rPr>
              <a:t>نقش‌های زبان</a:t>
            </a:r>
            <a:endParaRPr lang="en-US" dirty="0">
              <a:cs typeface="B Nazanin" pitchFamily="2" charset="-78"/>
            </a:endParaRPr>
          </a:p>
        </p:txBody>
      </p:sp>
    </p:spTree>
  </p:cSld>
  <p:clrMapOvr>
    <a:masterClrMapping/>
  </p:clrMapOvr>
  <p:transition spd="slow">
    <p:cov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ar-SA" dirty="0" smtClean="0">
                <a:cs typeface="B Nazanin" pitchFamily="2" charset="-78"/>
              </a:rPr>
              <a:t>هر زبان ازجمله زبان فارسی دارای گونه‌های فردی،جغرافیایی و اجتماعی متفاوتی است گونه‌های زبانی به دودسته تقسیم می‌شوند</a:t>
            </a:r>
            <a:r>
              <a:rPr lang="en-US" dirty="0" smtClean="0">
                <a:cs typeface="B Nazanin" pitchFamily="2" charset="-78"/>
              </a:rPr>
              <a:t> :</a:t>
            </a:r>
          </a:p>
          <a:p>
            <a:pPr algn="just"/>
            <a:r>
              <a:rPr lang="ar-SA" dirty="0" smtClean="0">
                <a:cs typeface="B Nazanin" pitchFamily="2" charset="-78"/>
              </a:rPr>
              <a:t>الف</a:t>
            </a:r>
            <a:r>
              <a:rPr lang="en-US" dirty="0" smtClean="0">
                <a:cs typeface="B Nazanin" pitchFamily="2" charset="-78"/>
              </a:rPr>
              <a:t> (</a:t>
            </a:r>
            <a:r>
              <a:rPr lang="ar-SA" dirty="0" smtClean="0">
                <a:cs typeface="B Nazanin" pitchFamily="2" charset="-78"/>
              </a:rPr>
              <a:t>گونه‌های که برای گوینده ثابت و غیرقابل تغییرند و با عوض شدن شرایط کاربردی تغییر نمی‌کنند و شامل گونه</a:t>
            </a:r>
            <a:r>
              <a:rPr lang="en-US" dirty="0" smtClean="0">
                <a:cs typeface="B Nazanin" pitchFamily="2" charset="-78"/>
              </a:rPr>
              <a:t>) </a:t>
            </a:r>
            <a:r>
              <a:rPr lang="ar-SA" dirty="0" smtClean="0">
                <a:cs typeface="B Nazanin" pitchFamily="2" charset="-78"/>
              </a:rPr>
              <a:t>شخصی</a:t>
            </a:r>
            <a:r>
              <a:rPr lang="en-US" dirty="0" smtClean="0">
                <a:cs typeface="B Nazanin" pitchFamily="2" charset="-78"/>
              </a:rPr>
              <a:t>( </a:t>
            </a:r>
            <a:r>
              <a:rPr lang="ar-SA" dirty="0" smtClean="0">
                <a:cs typeface="B Nazanin" pitchFamily="2" charset="-78"/>
              </a:rPr>
              <a:t>و</a:t>
            </a:r>
            <a:r>
              <a:rPr lang="en-US" dirty="0" smtClean="0">
                <a:cs typeface="B Nazanin" pitchFamily="2" charset="-78"/>
              </a:rPr>
              <a:t> )</a:t>
            </a:r>
            <a:r>
              <a:rPr lang="ar-SA" dirty="0" smtClean="0">
                <a:cs typeface="B Nazanin" pitchFamily="2" charset="-78"/>
              </a:rPr>
              <a:t>گویشی</a:t>
            </a:r>
            <a:r>
              <a:rPr lang="en-US" dirty="0" smtClean="0">
                <a:cs typeface="B Nazanin" pitchFamily="2" charset="-78"/>
              </a:rPr>
              <a:t> (</a:t>
            </a:r>
            <a:r>
              <a:rPr lang="ar-SA" dirty="0" smtClean="0">
                <a:cs typeface="B Nazanin" pitchFamily="2" charset="-78"/>
              </a:rPr>
              <a:t>است</a:t>
            </a:r>
            <a:endParaRPr lang="en-US" dirty="0" smtClean="0">
              <a:cs typeface="B Nazanin" pitchFamily="2" charset="-78"/>
            </a:endParaRPr>
          </a:p>
          <a:p>
            <a:pPr algn="just"/>
            <a:r>
              <a:rPr lang="ar-SA" dirty="0" smtClean="0">
                <a:cs typeface="B Nazanin" pitchFamily="2" charset="-78"/>
              </a:rPr>
              <a:t>ب</a:t>
            </a:r>
            <a:r>
              <a:rPr lang="en-US" dirty="0" smtClean="0">
                <a:cs typeface="B Nazanin" pitchFamily="2" charset="-78"/>
              </a:rPr>
              <a:t>( </a:t>
            </a:r>
            <a:r>
              <a:rPr lang="ar-SA" dirty="0" smtClean="0">
                <a:cs typeface="B Nazanin" pitchFamily="2" charset="-78"/>
              </a:rPr>
              <a:t>به گونه‌های که برای متکلم ثابت نیستند و با تغییر شرایط کاربردی گوینده به انتصاب جدیدی از گونه‌ها دست می‌زنند</a:t>
            </a:r>
            <a:r>
              <a:rPr lang="en-US" dirty="0" smtClean="0">
                <a:cs typeface="B Nazanin" pitchFamily="2" charset="-78"/>
              </a:rPr>
              <a:t> .</a:t>
            </a:r>
            <a:r>
              <a:rPr lang="ar-SA" dirty="0" smtClean="0">
                <a:cs typeface="B Nazanin" pitchFamily="2" charset="-78"/>
              </a:rPr>
              <a:t>که شامل</a:t>
            </a:r>
            <a:r>
              <a:rPr lang="fa-IR" dirty="0" smtClean="0">
                <a:cs typeface="B Nazanin" pitchFamily="2" charset="-78"/>
              </a:rPr>
              <a:t>(</a:t>
            </a:r>
            <a:r>
              <a:rPr lang="ar-SA" dirty="0" smtClean="0">
                <a:cs typeface="B Nazanin" pitchFamily="2" charset="-78"/>
              </a:rPr>
              <a:t>سیاق</a:t>
            </a:r>
            <a:r>
              <a:rPr lang="fa-IR" dirty="0" smtClean="0">
                <a:cs typeface="B Nazanin" pitchFamily="2" charset="-78"/>
              </a:rPr>
              <a:t>)(</a:t>
            </a:r>
            <a:r>
              <a:rPr lang="ar-SA" dirty="0" smtClean="0">
                <a:cs typeface="B Nazanin" pitchFamily="2" charset="-78"/>
              </a:rPr>
              <a:t>سبک</a:t>
            </a:r>
            <a:r>
              <a:rPr lang="fa-IR" dirty="0" smtClean="0">
                <a:cs typeface="B Nazanin" pitchFamily="2" charset="-78"/>
              </a:rPr>
              <a:t>)</a:t>
            </a:r>
            <a:r>
              <a:rPr lang="en-US" dirty="0" smtClean="0">
                <a:cs typeface="B Nazanin" pitchFamily="2" charset="-78"/>
              </a:rPr>
              <a:t> </a:t>
            </a:r>
            <a:r>
              <a:rPr lang="ar-SA" dirty="0" smtClean="0">
                <a:cs typeface="B Nazanin" pitchFamily="2" charset="-78"/>
              </a:rPr>
              <a:t>و</a:t>
            </a:r>
            <a:r>
              <a:rPr lang="en-US" dirty="0" smtClean="0">
                <a:cs typeface="B Nazanin" pitchFamily="2" charset="-78"/>
              </a:rPr>
              <a:t> </a:t>
            </a:r>
            <a:r>
              <a:rPr lang="fa-IR" dirty="0" smtClean="0">
                <a:cs typeface="B Nazanin" pitchFamily="2" charset="-78"/>
              </a:rPr>
              <a:t>(</a:t>
            </a:r>
            <a:r>
              <a:rPr lang="ar-SA" dirty="0" smtClean="0">
                <a:cs typeface="B Nazanin" pitchFamily="2" charset="-78"/>
              </a:rPr>
              <a:t>رسانه</a:t>
            </a:r>
            <a:r>
              <a:rPr lang="en-US" dirty="0" smtClean="0">
                <a:cs typeface="B Nazanin" pitchFamily="2" charset="-78"/>
              </a:rPr>
              <a:t> </a:t>
            </a:r>
            <a:r>
              <a:rPr lang="fa-IR" dirty="0" smtClean="0">
                <a:cs typeface="B Nazanin" pitchFamily="2" charset="-78"/>
              </a:rPr>
              <a:t>)</a:t>
            </a:r>
            <a:r>
              <a:rPr lang="ar-SA" dirty="0" smtClean="0">
                <a:cs typeface="B Nazanin" pitchFamily="2" charset="-78"/>
              </a:rPr>
              <a:t>است</a:t>
            </a:r>
            <a:r>
              <a:rPr lang="en-US" dirty="0" smtClean="0">
                <a:cs typeface="B Nazanin" pitchFamily="2" charset="-78"/>
              </a:rPr>
              <a:t>.</a:t>
            </a:r>
          </a:p>
          <a:p>
            <a:pPr algn="just" rtl="1"/>
            <a:endParaRPr lang="en-US" dirty="0">
              <a:cs typeface="B Nazanin" pitchFamily="2" charset="-78"/>
            </a:endParaRPr>
          </a:p>
        </p:txBody>
      </p:sp>
      <p:sp>
        <p:nvSpPr>
          <p:cNvPr id="4" name="Slide Number Placeholder 3"/>
          <p:cNvSpPr>
            <a:spLocks noGrp="1"/>
          </p:cNvSpPr>
          <p:nvPr>
            <p:ph type="sldNum" sz="quarter" idx="12"/>
          </p:nvPr>
        </p:nvSpPr>
        <p:spPr/>
        <p:txBody>
          <a:bodyPr/>
          <a:lstStyle/>
          <a:p>
            <a:fld id="{BA02AD12-F2EE-4F17-B18B-7C1CF9F831C7}" type="slidenum">
              <a:rPr lang="en-US" smtClean="0"/>
              <a:pPr/>
              <a:t>13</a:t>
            </a:fld>
            <a:endParaRPr lang="en-US"/>
          </a:p>
        </p:txBody>
      </p:sp>
      <p:sp>
        <p:nvSpPr>
          <p:cNvPr id="2" name="Title 1"/>
          <p:cNvSpPr>
            <a:spLocks noGrp="1"/>
          </p:cNvSpPr>
          <p:nvPr>
            <p:ph type="title"/>
          </p:nvPr>
        </p:nvSpPr>
        <p:spPr/>
        <p:txBody>
          <a:bodyPr>
            <a:normAutofit fontScale="90000"/>
          </a:bodyPr>
          <a:lstStyle/>
          <a:p>
            <a:r>
              <a:rPr lang="ar-SA" b="1" dirty="0" smtClean="0">
                <a:cs typeface="B Nazanin" pitchFamily="2" charset="-78"/>
              </a:rPr>
              <a:t>گونه‌های زبانی</a:t>
            </a:r>
            <a:r>
              <a:rPr lang="fa-IR" b="1" dirty="0" smtClean="0">
                <a:cs typeface="B Nazanin" pitchFamily="2" charset="-78"/>
              </a:rPr>
              <a:t/>
            </a:r>
            <a:br>
              <a:rPr lang="fa-IR" b="1" dirty="0" smtClean="0">
                <a:cs typeface="B Nazanin" pitchFamily="2" charset="-78"/>
              </a:rPr>
            </a:br>
            <a:endParaRPr lang="en-US" dirty="0">
              <a:cs typeface="B Nazanin" pitchFamily="2" charset="-78"/>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2067" y="1785926"/>
            <a:ext cx="7408333" cy="4340237"/>
          </a:xfrm>
        </p:spPr>
        <p:txBody>
          <a:bodyPr>
            <a:normAutofit/>
          </a:bodyPr>
          <a:lstStyle/>
          <a:p>
            <a:pPr algn="just"/>
            <a:r>
              <a:rPr lang="ar-SA" dirty="0" smtClean="0">
                <a:cs typeface="B Nazanin" pitchFamily="2" charset="-78"/>
              </a:rPr>
              <a:t>گونه شخصی یا فردی عبارت است از ویژگی‌های شخصی چه گوینده جا نویسنده در به کار بردن زبان از خود بروز می‌دهد</a:t>
            </a:r>
            <a:r>
              <a:rPr lang="en-US" dirty="0" smtClean="0">
                <a:cs typeface="B Nazanin" pitchFamily="2" charset="-78"/>
              </a:rPr>
              <a:t>.</a:t>
            </a:r>
            <a:r>
              <a:rPr lang="ar-SA" dirty="0" smtClean="0">
                <a:cs typeface="B Nazanin" pitchFamily="2" charset="-78"/>
              </a:rPr>
              <a:t>گونه گویشی که خود شامل سه گونه زبانی می‌شود گویش زمانی گویش جغرافیایی و گویش اجتماعی</a:t>
            </a:r>
            <a:endParaRPr lang="en-US" dirty="0" smtClean="0">
              <a:cs typeface="B Nazanin" pitchFamily="2" charset="-78"/>
            </a:endParaRPr>
          </a:p>
          <a:p>
            <a:pPr algn="just"/>
            <a:r>
              <a:rPr lang="ar-SA" dirty="0" smtClean="0">
                <a:cs typeface="B Nazanin" pitchFamily="2" charset="-78"/>
              </a:rPr>
              <a:t>الف</a:t>
            </a:r>
            <a:r>
              <a:rPr lang="en-US" dirty="0" smtClean="0">
                <a:cs typeface="B Nazanin" pitchFamily="2" charset="-78"/>
              </a:rPr>
              <a:t>( </a:t>
            </a:r>
            <a:r>
              <a:rPr lang="ar-SA" dirty="0" smtClean="0">
                <a:cs typeface="B Nazanin" pitchFamily="2" charset="-78"/>
              </a:rPr>
              <a:t>گویش زمانی ،مانند فارسی میانه، فارسی دری، پیش از دوران معاصر ، و فارسی معاصر است</a:t>
            </a:r>
            <a:endParaRPr lang="en-US" dirty="0" smtClean="0">
              <a:cs typeface="B Nazanin" pitchFamily="2" charset="-78"/>
            </a:endParaRPr>
          </a:p>
          <a:p>
            <a:pPr algn="just"/>
            <a:r>
              <a:rPr lang="ar-SA" dirty="0" smtClean="0">
                <a:cs typeface="B Nazanin" pitchFamily="2" charset="-78"/>
              </a:rPr>
              <a:t>ب</a:t>
            </a:r>
            <a:r>
              <a:rPr lang="en-US" dirty="0" smtClean="0">
                <a:cs typeface="B Nazanin" pitchFamily="2" charset="-78"/>
              </a:rPr>
              <a:t>( </a:t>
            </a:r>
            <a:r>
              <a:rPr lang="ar-SA" dirty="0" smtClean="0">
                <a:cs typeface="B Nazanin" pitchFamily="2" charset="-78"/>
              </a:rPr>
              <a:t>گویش جغرافیای، چه اغلب با اصطلاح لهجه از آن یاد می‌شود مانند لهجه تهرانی، لهجه اصفهانی ،و یا کرمانی، و غیره</a:t>
            </a:r>
            <a:endParaRPr lang="en-US" dirty="0" smtClean="0">
              <a:cs typeface="B Nazanin" pitchFamily="2" charset="-78"/>
            </a:endParaRPr>
          </a:p>
          <a:p>
            <a:pPr algn="just"/>
            <a:r>
              <a:rPr lang="ar-SA" dirty="0" smtClean="0">
                <a:cs typeface="B Nazanin" pitchFamily="2" charset="-78"/>
              </a:rPr>
              <a:t>ج</a:t>
            </a:r>
            <a:r>
              <a:rPr lang="en-US" dirty="0" smtClean="0">
                <a:cs typeface="B Nazanin" pitchFamily="2" charset="-78"/>
              </a:rPr>
              <a:t>( </a:t>
            </a:r>
            <a:r>
              <a:rPr lang="ar-SA" dirty="0" smtClean="0">
                <a:cs typeface="B Nazanin" pitchFamily="2" charset="-78"/>
              </a:rPr>
              <a:t>گویش اجتماعی، گونه‌ای است از یک‌زبان مثل زبان فارسی که به لحاظ تفاوت در طبقه اجتماعی سطح سواد ،جنس و شغل افراد مشاهده می‌شود </a:t>
            </a:r>
            <a:r>
              <a:rPr lang="en-US" dirty="0" smtClean="0">
                <a:cs typeface="B Nazanin" pitchFamily="2" charset="-78"/>
              </a:rPr>
              <a:t>.</a:t>
            </a:r>
            <a:endParaRPr lang="en-US" dirty="0">
              <a:cs typeface="B Nazanin" pitchFamily="2" charset="-78"/>
            </a:endParaRPr>
          </a:p>
        </p:txBody>
      </p:sp>
      <p:sp>
        <p:nvSpPr>
          <p:cNvPr id="4" name="Slide Number Placeholder 3"/>
          <p:cNvSpPr>
            <a:spLocks noGrp="1"/>
          </p:cNvSpPr>
          <p:nvPr>
            <p:ph type="sldNum" sz="quarter" idx="12"/>
          </p:nvPr>
        </p:nvSpPr>
        <p:spPr/>
        <p:txBody>
          <a:bodyPr/>
          <a:lstStyle/>
          <a:p>
            <a:fld id="{BA02AD12-F2EE-4F17-B18B-7C1CF9F831C7}" type="slidenum">
              <a:rPr lang="en-US" smtClean="0"/>
              <a:pPr/>
              <a:t>14</a:t>
            </a:fld>
            <a:endParaRPr lang="en-US"/>
          </a:p>
        </p:txBody>
      </p:sp>
      <p:sp>
        <p:nvSpPr>
          <p:cNvPr id="2" name="Title 1"/>
          <p:cNvSpPr>
            <a:spLocks noGrp="1"/>
          </p:cNvSpPr>
          <p:nvPr>
            <p:ph type="title"/>
          </p:nvPr>
        </p:nvSpPr>
        <p:spPr/>
        <p:txBody>
          <a:bodyPr>
            <a:noAutofit/>
          </a:bodyPr>
          <a:lstStyle/>
          <a:p>
            <a:r>
              <a:rPr lang="fa-IR" sz="2800" b="1" dirty="0" smtClean="0">
                <a:cs typeface="B Nazanin" pitchFamily="2" charset="-78"/>
              </a:rPr>
              <a:t/>
            </a:r>
            <a:br>
              <a:rPr lang="fa-IR" sz="2800" b="1" dirty="0" smtClean="0">
                <a:cs typeface="B Nazanin" pitchFamily="2" charset="-78"/>
              </a:rPr>
            </a:br>
            <a:r>
              <a:rPr lang="ar-SA" sz="2800" b="1" dirty="0" smtClean="0">
                <a:cs typeface="B Nazanin" pitchFamily="2" charset="-78"/>
              </a:rPr>
              <a:t>گونه‌های شخصی و گویشی</a:t>
            </a:r>
            <a:r>
              <a:rPr lang="en-US" sz="2800" b="1" dirty="0" smtClean="0">
                <a:cs typeface="B Nazanin" pitchFamily="2" charset="-78"/>
              </a:rPr>
              <a:t>)</a:t>
            </a:r>
            <a:r>
              <a:rPr lang="ar-SA" sz="2800" b="1" dirty="0" smtClean="0">
                <a:cs typeface="B Nazanin" pitchFamily="2" charset="-78"/>
              </a:rPr>
              <a:t>گویش زمانی،جغرافیایی و اجتماعی</a:t>
            </a:r>
            <a:r>
              <a:rPr lang="en-US" sz="2800" b="1" dirty="0" smtClean="0">
                <a:cs typeface="B Nazanin" pitchFamily="2" charset="-78"/>
              </a:rPr>
              <a:t>(</a:t>
            </a:r>
            <a:r>
              <a:rPr lang="en-US" sz="2800" dirty="0" smtClean="0">
                <a:cs typeface="B Nazanin" pitchFamily="2" charset="-78"/>
              </a:rPr>
              <a:t/>
            </a:r>
            <a:br>
              <a:rPr lang="en-US" sz="2800" dirty="0" smtClean="0">
                <a:cs typeface="B Nazanin" pitchFamily="2" charset="-78"/>
              </a:rPr>
            </a:br>
            <a:r>
              <a:rPr lang="fa-IR" sz="2800" b="1" dirty="0" smtClean="0">
                <a:cs typeface="B Nazanin" pitchFamily="2" charset="-78"/>
              </a:rPr>
              <a:t/>
            </a:r>
            <a:br>
              <a:rPr lang="fa-IR" sz="2800" b="1" dirty="0" smtClean="0">
                <a:cs typeface="B Nazanin" pitchFamily="2" charset="-78"/>
              </a:rPr>
            </a:br>
            <a:endParaRPr lang="en-US" sz="2800" dirty="0">
              <a:cs typeface="B Nazanin" pitchFamily="2" charset="-78"/>
            </a:endParaRPr>
          </a:p>
        </p:txBody>
      </p:sp>
    </p:spTree>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2067" y="1785926"/>
            <a:ext cx="7408333" cy="4340237"/>
          </a:xfrm>
        </p:spPr>
        <p:txBody>
          <a:bodyPr>
            <a:normAutofit/>
          </a:bodyPr>
          <a:lstStyle/>
          <a:p>
            <a:pPr algn="just"/>
            <a:r>
              <a:rPr lang="fa-IR" dirty="0" smtClean="0">
                <a:cs typeface="B Nazanin" pitchFamily="2" charset="-78"/>
              </a:rPr>
              <a:t>۱ </a:t>
            </a:r>
            <a:r>
              <a:rPr lang="ar-SA" dirty="0" smtClean="0">
                <a:cs typeface="B Nazanin" pitchFamily="2" charset="-78"/>
              </a:rPr>
              <a:t>،سیاق عبارت است</a:t>
            </a:r>
            <a:r>
              <a:rPr lang="en-US" dirty="0" smtClean="0">
                <a:cs typeface="B Nazanin" pitchFamily="2" charset="-78"/>
              </a:rPr>
              <a:t>: </a:t>
            </a:r>
            <a:r>
              <a:rPr lang="ar-SA" dirty="0" smtClean="0">
                <a:cs typeface="B Nazanin" pitchFamily="2" charset="-78"/>
              </a:rPr>
              <a:t>از گونه زبانی چه با توجه به ویژگی‌های گفتمانی کلام یا متن تقسیم‌بندی می‌شود مثل سیاق اداری سیاق روزنامه‌ای، سیاق علمی و غیره</a:t>
            </a:r>
            <a:r>
              <a:rPr lang="en-US" dirty="0" smtClean="0">
                <a:cs typeface="B Nazanin" pitchFamily="2" charset="-78"/>
              </a:rPr>
              <a:t> .</a:t>
            </a:r>
          </a:p>
          <a:p>
            <a:pPr algn="just"/>
            <a:r>
              <a:rPr lang="fa-IR" dirty="0" smtClean="0">
                <a:cs typeface="B Nazanin" pitchFamily="2" charset="-78"/>
              </a:rPr>
              <a:t>۲</a:t>
            </a:r>
            <a:r>
              <a:rPr lang="en-US" dirty="0" smtClean="0">
                <a:cs typeface="B Nazanin" pitchFamily="2" charset="-78"/>
              </a:rPr>
              <a:t>. </a:t>
            </a:r>
            <a:r>
              <a:rPr lang="ar-SA" dirty="0" smtClean="0">
                <a:cs typeface="B Nazanin" pitchFamily="2" charset="-78"/>
              </a:rPr>
              <a:t>سبک ،گونه‌ای از زبان است که با توجه به نوع رابطه گوینده یا نویسنده با شنونده یا خواننده تعیین می‌شود مثل سبک رسمی و نیمه‌رسمی و غیررسمی محاوره‌ای و عامیانه</a:t>
            </a:r>
            <a:endParaRPr lang="en-US" dirty="0" smtClean="0">
              <a:cs typeface="B Nazanin" pitchFamily="2" charset="-78"/>
            </a:endParaRPr>
          </a:p>
          <a:p>
            <a:pPr algn="just"/>
            <a:r>
              <a:rPr lang="fa-IR" dirty="0" smtClean="0">
                <a:cs typeface="B Nazanin" pitchFamily="2" charset="-78"/>
              </a:rPr>
              <a:t>۳</a:t>
            </a:r>
            <a:r>
              <a:rPr lang="en-US" dirty="0" smtClean="0">
                <a:cs typeface="B Nazanin" pitchFamily="2" charset="-78"/>
              </a:rPr>
              <a:t> .</a:t>
            </a:r>
            <a:r>
              <a:rPr lang="ar-SA" dirty="0" smtClean="0">
                <a:cs typeface="B Nazanin" pitchFamily="2" charset="-78"/>
              </a:rPr>
              <a:t>رسانه</a:t>
            </a:r>
            <a:r>
              <a:rPr lang="en-US" dirty="0" smtClean="0">
                <a:cs typeface="B Nazanin" pitchFamily="2" charset="-78"/>
              </a:rPr>
              <a:t>. </a:t>
            </a:r>
            <a:r>
              <a:rPr lang="ar-SA" dirty="0" smtClean="0">
                <a:cs typeface="B Nazanin" pitchFamily="2" charset="-78"/>
              </a:rPr>
              <a:t>چه به لحاظ آن می‌توانیم دو نوع زبان شفاهی</a:t>
            </a:r>
            <a:r>
              <a:rPr lang="en-US" dirty="0" smtClean="0">
                <a:cs typeface="B Nazanin" pitchFamily="2" charset="-78"/>
              </a:rPr>
              <a:t>)</a:t>
            </a:r>
            <a:r>
              <a:rPr lang="ar-SA" dirty="0" smtClean="0">
                <a:cs typeface="B Nazanin" pitchFamily="2" charset="-78"/>
              </a:rPr>
              <a:t>گفتاری</a:t>
            </a:r>
            <a:r>
              <a:rPr lang="en-US" dirty="0" smtClean="0">
                <a:cs typeface="B Nazanin" pitchFamily="2" charset="-78"/>
              </a:rPr>
              <a:t>(</a:t>
            </a:r>
            <a:r>
              <a:rPr lang="ar-SA" dirty="0" smtClean="0">
                <a:cs typeface="B Nazanin" pitchFamily="2" charset="-78"/>
              </a:rPr>
              <a:t>و مکتوب</a:t>
            </a:r>
            <a:r>
              <a:rPr lang="en-US" dirty="0" smtClean="0">
                <a:cs typeface="B Nazanin" pitchFamily="2" charset="-78"/>
              </a:rPr>
              <a:t>)</a:t>
            </a:r>
            <a:r>
              <a:rPr lang="ar-SA" dirty="0" smtClean="0">
                <a:cs typeface="B Nazanin" pitchFamily="2" charset="-78"/>
              </a:rPr>
              <a:t>نوشتاری</a:t>
            </a:r>
            <a:r>
              <a:rPr lang="en-US" dirty="0" smtClean="0">
                <a:cs typeface="B Nazanin" pitchFamily="2" charset="-78"/>
              </a:rPr>
              <a:t>(</a:t>
            </a:r>
            <a:r>
              <a:rPr lang="ar-SA" dirty="0" smtClean="0">
                <a:cs typeface="B Nazanin" pitchFamily="2" charset="-78"/>
              </a:rPr>
              <a:t>قائل شویم</a:t>
            </a:r>
            <a:r>
              <a:rPr lang="en-US" dirty="0" smtClean="0">
                <a:cs typeface="B Nazanin" pitchFamily="2" charset="-78"/>
              </a:rPr>
              <a:t> .</a:t>
            </a:r>
            <a:r>
              <a:rPr lang="ar-SA" dirty="0" smtClean="0">
                <a:cs typeface="B Nazanin" pitchFamily="2" charset="-78"/>
              </a:rPr>
              <a:t>زبان گفتاری و نوشتاری هرکدام دارای ویژگی‌های خاص خود هستند</a:t>
            </a:r>
            <a:r>
              <a:rPr lang="en-US" dirty="0" smtClean="0">
                <a:cs typeface="B Nazanin" pitchFamily="2" charset="-78"/>
              </a:rPr>
              <a:t> .</a:t>
            </a:r>
          </a:p>
          <a:p>
            <a:pPr algn="just" rtl="1"/>
            <a:endParaRPr lang="en-US" dirty="0">
              <a:cs typeface="B Nazanin" pitchFamily="2" charset="-78"/>
            </a:endParaRPr>
          </a:p>
        </p:txBody>
      </p:sp>
      <p:sp>
        <p:nvSpPr>
          <p:cNvPr id="4" name="Slide Number Placeholder 3"/>
          <p:cNvSpPr>
            <a:spLocks noGrp="1"/>
          </p:cNvSpPr>
          <p:nvPr>
            <p:ph type="sldNum" sz="quarter" idx="12"/>
          </p:nvPr>
        </p:nvSpPr>
        <p:spPr/>
        <p:txBody>
          <a:bodyPr/>
          <a:lstStyle/>
          <a:p>
            <a:fld id="{BA02AD12-F2EE-4F17-B18B-7C1CF9F831C7}" type="slidenum">
              <a:rPr lang="en-US" smtClean="0"/>
              <a:pPr/>
              <a:t>15</a:t>
            </a:fld>
            <a:endParaRPr lang="en-US"/>
          </a:p>
        </p:txBody>
      </p:sp>
      <p:sp>
        <p:nvSpPr>
          <p:cNvPr id="2" name="Title 1"/>
          <p:cNvSpPr>
            <a:spLocks noGrp="1"/>
          </p:cNvSpPr>
          <p:nvPr>
            <p:ph type="title"/>
          </p:nvPr>
        </p:nvSpPr>
        <p:spPr/>
        <p:txBody>
          <a:bodyPr>
            <a:normAutofit fontScale="90000"/>
          </a:bodyPr>
          <a:lstStyle/>
          <a:p>
            <a:r>
              <a:rPr lang="en-US" b="1" dirty="0" smtClean="0">
                <a:cs typeface="B Nazanin" pitchFamily="2" charset="-78"/>
              </a:rPr>
              <a:t/>
            </a:r>
            <a:br>
              <a:rPr lang="en-US" b="1" dirty="0" smtClean="0">
                <a:cs typeface="B Nazanin" pitchFamily="2" charset="-78"/>
              </a:rPr>
            </a:br>
            <a:r>
              <a:rPr lang="fa-IR" b="1" dirty="0" smtClean="0">
                <a:cs typeface="B Nazanin" pitchFamily="2" charset="-78"/>
              </a:rPr>
              <a:t/>
            </a:r>
            <a:br>
              <a:rPr lang="fa-IR" b="1" dirty="0" smtClean="0">
                <a:cs typeface="B Nazanin" pitchFamily="2" charset="-78"/>
              </a:rPr>
            </a:br>
            <a:r>
              <a:rPr lang="ar-SA" b="1" dirty="0" smtClean="0">
                <a:cs typeface="B Nazanin" pitchFamily="2" charset="-78"/>
              </a:rPr>
              <a:t>گونه‌های کاربردی</a:t>
            </a:r>
            <a:r>
              <a:rPr lang="en-US" b="1" dirty="0" smtClean="0">
                <a:cs typeface="B Nazanin" pitchFamily="2" charset="-78"/>
              </a:rPr>
              <a:t> )</a:t>
            </a:r>
            <a:r>
              <a:rPr lang="ar-SA" b="1" dirty="0" smtClean="0">
                <a:cs typeface="B Nazanin" pitchFamily="2" charset="-78"/>
              </a:rPr>
              <a:t>سیا ق، سبک و رسانه</a:t>
            </a:r>
            <a:r>
              <a:rPr lang="en-US" b="1" dirty="0" smtClean="0">
                <a:cs typeface="B Nazanin" pitchFamily="2" charset="-78"/>
              </a:rPr>
              <a:t> (</a:t>
            </a:r>
            <a:r>
              <a:rPr lang="en-US" dirty="0" smtClean="0">
                <a:cs typeface="B Nazanin" pitchFamily="2" charset="-78"/>
              </a:rPr>
              <a:t/>
            </a:r>
            <a:br>
              <a:rPr lang="en-US" dirty="0" smtClean="0">
                <a:cs typeface="B Nazanin" pitchFamily="2" charset="-78"/>
              </a:rPr>
            </a:br>
            <a:r>
              <a:rPr lang="fa-IR" b="1" dirty="0" smtClean="0">
                <a:cs typeface="B Nazanin" pitchFamily="2" charset="-78"/>
              </a:rPr>
              <a:t/>
            </a:r>
            <a:br>
              <a:rPr lang="fa-IR" b="1" dirty="0" smtClean="0">
                <a:cs typeface="B Nazanin" pitchFamily="2" charset="-78"/>
              </a:rPr>
            </a:br>
            <a:endParaRPr lang="en-US" dirty="0">
              <a:cs typeface="B Nazanin" pitchFamily="2" charset="-78"/>
            </a:endParaRPr>
          </a:p>
        </p:txBody>
      </p:sp>
    </p:spTree>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2067" y="2143116"/>
            <a:ext cx="7408333" cy="3983047"/>
          </a:xfrm>
        </p:spPr>
        <p:txBody>
          <a:bodyPr/>
          <a:lstStyle/>
          <a:p>
            <a:pPr algn="just"/>
            <a:r>
              <a:rPr lang="ar-SA" dirty="0" smtClean="0">
                <a:cs typeface="B Nazanin" pitchFamily="2" charset="-78"/>
              </a:rPr>
              <a:t>اگر هدف از مطالعه علمی زبان کشف و روابط درونی حاکم بر آن و مطالعه چگونگی ساخت و کار آن باشد به آن زبان‌شناسی توصیفی گفته می‌شود</a:t>
            </a:r>
            <a:r>
              <a:rPr lang="en-US" dirty="0" smtClean="0">
                <a:cs typeface="B Nazanin" pitchFamily="2" charset="-78"/>
              </a:rPr>
              <a:t>. </a:t>
            </a:r>
            <a:r>
              <a:rPr lang="ar-SA" dirty="0" smtClean="0">
                <a:cs typeface="B Nazanin" pitchFamily="2" charset="-78"/>
              </a:rPr>
              <a:t>منظورشناسی به مطالعه منظور و هدف متکلم در ادای جملات و اینکه عوامل برون زبانی چه تأثیری در تبلور معنای جمله‌ها دارد می‌پردازد به‌طور خلاصه این علم کاربرد زبان در ارتباط بین انسان‌ها را موردمطالعه قرار می‌دهد.</a:t>
            </a:r>
            <a:endParaRPr lang="en-US" dirty="0">
              <a:cs typeface="B Nazanin" pitchFamily="2" charset="-78"/>
            </a:endParaRPr>
          </a:p>
        </p:txBody>
      </p:sp>
      <p:sp>
        <p:nvSpPr>
          <p:cNvPr id="4" name="Slide Number Placeholder 3"/>
          <p:cNvSpPr>
            <a:spLocks noGrp="1"/>
          </p:cNvSpPr>
          <p:nvPr>
            <p:ph type="sldNum" sz="quarter" idx="12"/>
          </p:nvPr>
        </p:nvSpPr>
        <p:spPr/>
        <p:txBody>
          <a:bodyPr/>
          <a:lstStyle/>
          <a:p>
            <a:fld id="{BA02AD12-F2EE-4F17-B18B-7C1CF9F831C7}" type="slidenum">
              <a:rPr lang="en-US" smtClean="0"/>
              <a:pPr/>
              <a:t>16</a:t>
            </a:fld>
            <a:endParaRPr lang="en-US"/>
          </a:p>
        </p:txBody>
      </p:sp>
      <p:sp>
        <p:nvSpPr>
          <p:cNvPr id="2" name="Title 1"/>
          <p:cNvSpPr>
            <a:spLocks noGrp="1"/>
          </p:cNvSpPr>
          <p:nvPr>
            <p:ph type="title"/>
          </p:nvPr>
        </p:nvSpPr>
        <p:spPr/>
        <p:txBody>
          <a:bodyPr/>
          <a:lstStyle/>
          <a:p>
            <a:r>
              <a:rPr lang="ar-SA" b="1" dirty="0" smtClean="0">
                <a:cs typeface="B Nazanin" pitchFamily="2" charset="-78"/>
              </a:rPr>
              <a:t>علوم زبانی</a:t>
            </a:r>
            <a:endParaRPr lang="en-US" b="1" dirty="0">
              <a:cs typeface="B Nazanin" pitchFamily="2" charset="-78"/>
            </a:endParaRPr>
          </a:p>
        </p:txBody>
      </p:sp>
    </p:spTree>
  </p:cSld>
  <p:clrMapOvr>
    <a:masterClrMapping/>
  </p:clrMapOvr>
  <p:transition spd="slow">
    <p:randomBar dir="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fa-IR" sz="4000" dirty="0" smtClean="0">
                <a:cs typeface="B Nazanin" pitchFamily="2" charset="-78"/>
              </a:rPr>
              <a:t>ساخت آوایی زبان فارسی معیار</a:t>
            </a:r>
            <a:endParaRPr lang="fa-IR" sz="4000"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17</a:t>
            </a:fld>
            <a:endParaRPr lang="en-US"/>
          </a:p>
        </p:txBody>
      </p:sp>
      <p:sp>
        <p:nvSpPr>
          <p:cNvPr id="4" name="Title 3"/>
          <p:cNvSpPr>
            <a:spLocks noGrp="1"/>
          </p:cNvSpPr>
          <p:nvPr>
            <p:ph type="title"/>
          </p:nvPr>
        </p:nvSpPr>
        <p:spPr/>
        <p:txBody>
          <a:bodyPr>
            <a:normAutofit/>
          </a:bodyPr>
          <a:lstStyle/>
          <a:p>
            <a:r>
              <a:rPr lang="fa-IR" dirty="0" smtClean="0">
                <a:cs typeface="B Nazanin" pitchFamily="2" charset="-78"/>
              </a:rPr>
              <a:t>فصل2</a:t>
            </a:r>
            <a:endParaRPr lang="en-US" dirty="0">
              <a:cs typeface="B Nazanin" pitchFamily="2" charset="-78"/>
            </a:endParaRPr>
          </a:p>
        </p:txBody>
      </p:sp>
    </p:spTree>
    <p:extLst>
      <p:ext uri="{BB962C8B-B14F-4D97-AF65-F5344CB8AC3E}">
        <p14:creationId xmlns:p14="http://schemas.microsoft.com/office/powerpoint/2010/main" val="2388364946"/>
      </p:ext>
    </p:extLst>
  </p:cSld>
  <p:clrMapOvr>
    <a:masterClrMapping/>
  </p:clrMapOvr>
  <p:transition spd="slow">
    <p:pull/>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fa-IR" dirty="0" smtClean="0">
                <a:cs typeface="B Nazanin" pitchFamily="2" charset="-78"/>
              </a:rPr>
              <a:t>ماده اصلی تمام زبان‌های انسانی ازجمله زبان فارسی امواج صوتی است. مهم‌ترین مکانیسمی که زبان‌های انسانی از آن سود می‌برند، مکانیسم تنفسی است.</a:t>
            </a:r>
            <a:endParaRPr lang="en-US" dirty="0" smtClean="0">
              <a:cs typeface="B Nazanin" pitchFamily="2" charset="-78"/>
            </a:endParaRPr>
          </a:p>
          <a:p>
            <a:pPr algn="just"/>
            <a:r>
              <a:rPr lang="fa-IR" dirty="0" smtClean="0">
                <a:cs typeface="B Nazanin" pitchFamily="2" charset="-78"/>
              </a:rPr>
              <a:t>مکانیسم تنفسی:</a:t>
            </a:r>
          </a:p>
          <a:p>
            <a:pPr algn="just"/>
            <a:r>
              <a:rPr lang="fa-IR" dirty="0" smtClean="0">
                <a:cs typeface="B Nazanin" pitchFamily="2" charset="-78"/>
              </a:rPr>
              <a:t>1.جریان هوای دمی(درون‌سو)  2.جریان هوای بازدمی(برونسو)</a:t>
            </a:r>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18</a:t>
            </a:fld>
            <a:endParaRPr lang="en-US"/>
          </a:p>
        </p:txBody>
      </p:sp>
      <p:sp>
        <p:nvSpPr>
          <p:cNvPr id="4" name="Title 3"/>
          <p:cNvSpPr>
            <a:spLocks noGrp="1"/>
          </p:cNvSpPr>
          <p:nvPr>
            <p:ph type="title"/>
          </p:nvPr>
        </p:nvSpPr>
        <p:spPr/>
        <p:txBody>
          <a:bodyPr/>
          <a:lstStyle/>
          <a:p>
            <a:r>
              <a:rPr lang="fa-IR" dirty="0" smtClean="0">
                <a:cs typeface="B Nazanin" pitchFamily="2" charset="-78"/>
              </a:rPr>
              <a:t>ماده اصلی تمام زبان‌های انسانی</a:t>
            </a:r>
            <a:endParaRPr lang="fa-IR" dirty="0">
              <a:cs typeface="B Nazanin" pitchFamily="2" charset="-78"/>
            </a:endParaRPr>
          </a:p>
        </p:txBody>
      </p:sp>
    </p:spTree>
    <p:extLst>
      <p:ext uri="{BB962C8B-B14F-4D97-AF65-F5344CB8AC3E}">
        <p14:creationId xmlns:p14="http://schemas.microsoft.com/office/powerpoint/2010/main" val="4118681237"/>
      </p:ext>
    </p:extLst>
  </p:cSld>
  <p:clrMapOvr>
    <a:masterClrMapping/>
  </p:clrMapOvr>
  <p:transition spd="slow">
    <p:cove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428736"/>
            <a:ext cx="7408333" cy="4697427"/>
          </a:xfrm>
        </p:spPr>
        <p:txBody>
          <a:bodyPr>
            <a:noAutofit/>
          </a:bodyPr>
          <a:lstStyle/>
          <a:p>
            <a:pPr algn="just"/>
            <a:r>
              <a:rPr lang="fa-IR" sz="1800" b="1" dirty="0" smtClean="0">
                <a:cs typeface="B Nazanin" pitchFamily="2" charset="-78"/>
              </a:rPr>
              <a:t>الف)جایگاه تولید </a:t>
            </a:r>
            <a:endParaRPr lang="en-US" sz="1800" b="1" dirty="0" smtClean="0">
              <a:cs typeface="B Nazanin" pitchFamily="2" charset="-78"/>
            </a:endParaRPr>
          </a:p>
          <a:p>
            <a:pPr algn="just"/>
            <a:r>
              <a:rPr lang="fa-IR" sz="1800" dirty="0" smtClean="0">
                <a:cs typeface="B Nazanin" pitchFamily="2" charset="-78"/>
              </a:rPr>
              <a:t>اندام‌های صوتی بر اساس نقش‌های متفاوتی که در تولید آواهای زبان بر عهده‌دارند عبارتند از: اندام‌های تنفسی، واک ساز و آوا ساز</a:t>
            </a:r>
            <a:endParaRPr lang="en-US" sz="1800" dirty="0" smtClean="0">
              <a:cs typeface="B Nazanin" pitchFamily="2" charset="-78"/>
            </a:endParaRPr>
          </a:p>
          <a:p>
            <a:pPr algn="just"/>
            <a:r>
              <a:rPr lang="fa-IR" sz="1800" dirty="0" smtClean="0">
                <a:cs typeface="B Nazanin" pitchFamily="2" charset="-78"/>
              </a:rPr>
              <a:t>دو اندام آوا ساز: چاکنای، دهان</a:t>
            </a:r>
            <a:endParaRPr lang="en-US" sz="1800" dirty="0" smtClean="0">
              <a:cs typeface="B Nazanin" pitchFamily="2" charset="-78"/>
            </a:endParaRPr>
          </a:p>
          <a:p>
            <a:pPr algn="just"/>
            <a:r>
              <a:rPr lang="fa-IR" sz="1800" dirty="0" smtClean="0">
                <a:cs typeface="B Nazanin" pitchFamily="2" charset="-78"/>
              </a:rPr>
              <a:t>چاکنای: فاصله‌ی بین تارهای صوتی را چاکنای می‌گویند و محل تولید صامت‌های(؟)(ء،ا،ع)و(ه،ح)</a:t>
            </a:r>
            <a:r>
              <a:rPr lang="en-US" sz="1800" dirty="0" smtClean="0">
                <a:cs typeface="B Nazanin" pitchFamily="2" charset="-78"/>
              </a:rPr>
              <a:t> h</a:t>
            </a:r>
          </a:p>
          <a:p>
            <a:pPr algn="just"/>
            <a:r>
              <a:rPr lang="fa-IR" sz="1800" dirty="0" smtClean="0">
                <a:cs typeface="B Nazanin" pitchFamily="2" charset="-78"/>
              </a:rPr>
              <a:t>دهان: انعطاف‌پذیرترین بخش اندام‌های آوا ساز است و پرکارترین و مهم‌ترین آن‌هاست.</a:t>
            </a:r>
            <a:endParaRPr lang="en-US" sz="1800" dirty="0" smtClean="0">
              <a:cs typeface="B Nazanin" pitchFamily="2" charset="-78"/>
            </a:endParaRPr>
          </a:p>
          <a:p>
            <a:pPr algn="just"/>
            <a:r>
              <a:rPr lang="fa-IR" sz="1800" dirty="0" smtClean="0">
                <a:cs typeface="B Nazanin" pitchFamily="2" charset="-78"/>
              </a:rPr>
              <a:t>حفره دهان : ملاز ، لثه ، دندان‌ها ، لب‌ها و زبان</a:t>
            </a:r>
            <a:endParaRPr lang="en-US" sz="1800" dirty="0" smtClean="0">
              <a:cs typeface="B Nazanin" pitchFamily="2" charset="-78"/>
            </a:endParaRPr>
          </a:p>
          <a:p>
            <a:pPr algn="just"/>
            <a:r>
              <a:rPr lang="fa-IR" sz="1800" dirty="0" smtClean="0">
                <a:cs typeface="B Nazanin" pitchFamily="2" charset="-78"/>
              </a:rPr>
              <a:t>کام : صامت‌های</a:t>
            </a:r>
            <a:r>
              <a:rPr lang="en-US" sz="1800" dirty="0" smtClean="0">
                <a:cs typeface="B Nazanin" pitchFamily="2" charset="-78"/>
              </a:rPr>
              <a:t>k</a:t>
            </a:r>
            <a:r>
              <a:rPr lang="fa-IR" sz="1800" dirty="0" smtClean="0">
                <a:cs typeface="B Nazanin" pitchFamily="2" charset="-78"/>
              </a:rPr>
              <a:t>(ک ) </a:t>
            </a:r>
            <a:r>
              <a:rPr lang="en-US" sz="1800" dirty="0" smtClean="0">
                <a:cs typeface="B Nazanin" pitchFamily="2" charset="-78"/>
              </a:rPr>
              <a:t>g </a:t>
            </a:r>
            <a:r>
              <a:rPr lang="fa-IR" sz="1800" dirty="0" smtClean="0">
                <a:cs typeface="B Nazanin" pitchFamily="2" charset="-78"/>
              </a:rPr>
              <a:t> (گ )</a:t>
            </a:r>
            <a:r>
              <a:rPr lang="en-US" sz="1800" dirty="0" smtClean="0">
                <a:cs typeface="B Nazanin" pitchFamily="2" charset="-78"/>
              </a:rPr>
              <a:t>y</a:t>
            </a:r>
            <a:r>
              <a:rPr lang="fa-IR" sz="1800" dirty="0" smtClean="0">
                <a:cs typeface="B Nazanin" pitchFamily="2" charset="-78"/>
              </a:rPr>
              <a:t> (ی ) در کام تولید می‌شود و به این صامت‌ها کامی می‌گویند.   </a:t>
            </a:r>
            <a:endParaRPr lang="en-US" sz="1800" dirty="0" smtClean="0">
              <a:cs typeface="B Nazanin" pitchFamily="2" charset="-78"/>
            </a:endParaRPr>
          </a:p>
          <a:p>
            <a:pPr algn="just"/>
            <a:r>
              <a:rPr lang="fa-IR" sz="1800" dirty="0" smtClean="0">
                <a:cs typeface="B Nazanin" pitchFamily="2" charset="-78"/>
              </a:rPr>
              <a:t>ملاز : همان زبان کوچک است و صامت‌های </a:t>
            </a:r>
            <a:r>
              <a:rPr lang="en-US" sz="1800" dirty="0" smtClean="0">
                <a:cs typeface="B Nazanin" pitchFamily="2" charset="-78"/>
              </a:rPr>
              <a:t>q</a:t>
            </a:r>
            <a:r>
              <a:rPr lang="fa-IR" sz="1800" dirty="0" smtClean="0">
                <a:cs typeface="B Nazanin" pitchFamily="2" charset="-78"/>
              </a:rPr>
              <a:t> ( غ و ق ) </a:t>
            </a:r>
            <a:r>
              <a:rPr lang="en-US" sz="1800" dirty="0" smtClean="0">
                <a:cs typeface="B Nazanin" pitchFamily="2" charset="-78"/>
              </a:rPr>
              <a:t>x </a:t>
            </a:r>
            <a:r>
              <a:rPr lang="fa-IR" sz="1800" dirty="0" smtClean="0">
                <a:cs typeface="B Nazanin" pitchFamily="2" charset="-78"/>
              </a:rPr>
              <a:t> (خ ) در ملاز تولید می‌شود و به این‌ها صامت‌های ملازی می‌گویند.                                                                                                                      </a:t>
            </a:r>
            <a:endParaRPr lang="en-US" sz="1800" dirty="0" smtClean="0">
              <a:cs typeface="B Nazanin" pitchFamily="2" charset="-78"/>
            </a:endParaRPr>
          </a:p>
          <a:p>
            <a:pPr algn="just"/>
            <a:r>
              <a:rPr lang="fa-IR" sz="1800" dirty="0" smtClean="0">
                <a:cs typeface="B Nazanin" pitchFamily="2" charset="-78"/>
              </a:rPr>
              <a:t>لثه: جایگاه تولید صامت‌های( س ث ص)، </a:t>
            </a:r>
            <a:r>
              <a:rPr lang="en-US" sz="1800" dirty="0" smtClean="0">
                <a:cs typeface="B Nazanin" pitchFamily="2" charset="-78"/>
              </a:rPr>
              <a:t>z</a:t>
            </a:r>
            <a:r>
              <a:rPr lang="fa-IR" sz="1800" dirty="0" smtClean="0">
                <a:cs typeface="B Nazanin" pitchFamily="2" charset="-78"/>
              </a:rPr>
              <a:t> ( ز ،ذ ،ض ، ظ ) </a:t>
            </a:r>
            <a:r>
              <a:rPr lang="en-US" sz="1800" dirty="0" smtClean="0">
                <a:cs typeface="B Nazanin" pitchFamily="2" charset="-78"/>
              </a:rPr>
              <a:t>r</a:t>
            </a:r>
            <a:r>
              <a:rPr lang="fa-IR" sz="1800" dirty="0" smtClean="0">
                <a:cs typeface="B Nazanin" pitchFamily="2" charset="-78"/>
              </a:rPr>
              <a:t> (ر ) </a:t>
            </a:r>
            <a:r>
              <a:rPr lang="en-US" sz="1800" dirty="0" smtClean="0">
                <a:cs typeface="B Nazanin" pitchFamily="2" charset="-78"/>
              </a:rPr>
              <a:t>n</a:t>
            </a:r>
            <a:r>
              <a:rPr lang="fa-IR" sz="1800" dirty="0" smtClean="0">
                <a:cs typeface="B Nazanin" pitchFamily="2" charset="-78"/>
              </a:rPr>
              <a:t> (ن ) و </a:t>
            </a:r>
            <a:r>
              <a:rPr lang="en-US" sz="1800" dirty="0" smtClean="0">
                <a:cs typeface="B Nazanin" pitchFamily="2" charset="-78"/>
              </a:rPr>
              <a:t>l</a:t>
            </a:r>
            <a:r>
              <a:rPr lang="fa-IR" sz="1800" dirty="0" smtClean="0">
                <a:cs typeface="B Nazanin" pitchFamily="2" charset="-78"/>
              </a:rPr>
              <a:t> ( ل ) </a:t>
            </a:r>
            <a:endParaRPr lang="en-US" sz="1800" dirty="0" smtClean="0">
              <a:cs typeface="B Nazanin" pitchFamily="2" charset="-78"/>
            </a:endParaRPr>
          </a:p>
          <a:p>
            <a:pPr algn="just"/>
            <a:r>
              <a:rPr lang="fa-IR" sz="1800" dirty="0" smtClean="0">
                <a:cs typeface="B Nazanin" pitchFamily="2" charset="-78"/>
              </a:rPr>
              <a:t>تلاقی لثه و کام : ش ژ ج چ                                                                                         .</a:t>
            </a:r>
            <a:endParaRPr lang="en-US" sz="1800" dirty="0" smtClean="0">
              <a:cs typeface="B Nazanin" pitchFamily="2" charset="-78"/>
            </a:endParaRPr>
          </a:p>
          <a:p>
            <a:pPr algn="just"/>
            <a:r>
              <a:rPr lang="fa-IR" sz="1800" dirty="0" smtClean="0">
                <a:cs typeface="B Nazanin" pitchFamily="2" charset="-78"/>
              </a:rPr>
              <a:t>دندان‌ها: </a:t>
            </a:r>
            <a:r>
              <a:rPr lang="en-US" sz="1800" dirty="0" smtClean="0">
                <a:cs typeface="B Nazanin" pitchFamily="2" charset="-78"/>
              </a:rPr>
              <a:t>t</a:t>
            </a:r>
            <a:r>
              <a:rPr lang="fa-IR" sz="1800" dirty="0" smtClean="0">
                <a:cs typeface="B Nazanin" pitchFamily="2" charset="-78"/>
              </a:rPr>
              <a:t> (ت ط ) </a:t>
            </a:r>
            <a:r>
              <a:rPr lang="en-US" sz="1800" dirty="0" smtClean="0">
                <a:cs typeface="B Nazanin" pitchFamily="2" charset="-78"/>
              </a:rPr>
              <a:t>d</a:t>
            </a:r>
            <a:r>
              <a:rPr lang="fa-IR" sz="1800" dirty="0" smtClean="0">
                <a:cs typeface="B Nazanin" pitchFamily="2" charset="-78"/>
              </a:rPr>
              <a:t> (د )</a:t>
            </a:r>
            <a:endParaRPr lang="en-US" sz="1800" dirty="0" smtClean="0">
              <a:cs typeface="B Nazanin" pitchFamily="2" charset="-78"/>
            </a:endParaRPr>
          </a:p>
          <a:p>
            <a:pPr algn="just"/>
            <a:r>
              <a:rPr lang="fa-IR" sz="1800" dirty="0" smtClean="0">
                <a:cs typeface="B Nazanin" pitchFamily="2" charset="-78"/>
              </a:rPr>
              <a:t>لب‌ها: پس از زبان مهم‌ترین اندام آوا ساز است و صامت‌های پ ب و م است .</a:t>
            </a:r>
            <a:endParaRPr lang="en-US" sz="1800" dirty="0" smtClean="0">
              <a:cs typeface="B Nazanin" pitchFamily="2" charset="-78"/>
            </a:endParaRPr>
          </a:p>
          <a:p>
            <a:pPr algn="just"/>
            <a:r>
              <a:rPr lang="fa-IR" sz="1800" dirty="0" smtClean="0">
                <a:cs typeface="B Nazanin" pitchFamily="2" charset="-78"/>
              </a:rPr>
              <a:t>تلاقی لب و دندان : ف و ( و )</a:t>
            </a:r>
            <a:endParaRPr lang="en-US" sz="1800" dirty="0" smtClean="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19</a:t>
            </a:fld>
            <a:endParaRPr lang="en-US"/>
          </a:p>
        </p:txBody>
      </p:sp>
      <p:sp>
        <p:nvSpPr>
          <p:cNvPr id="4" name="Title 3"/>
          <p:cNvSpPr>
            <a:spLocks noGrp="1"/>
          </p:cNvSpPr>
          <p:nvPr>
            <p:ph type="title"/>
          </p:nvPr>
        </p:nvSpPr>
        <p:spPr/>
        <p:txBody>
          <a:bodyPr/>
          <a:lstStyle/>
          <a:p>
            <a:r>
              <a:rPr lang="fa-IR" dirty="0" smtClean="0">
                <a:cs typeface="B Nazanin" pitchFamily="2" charset="-78"/>
              </a:rPr>
              <a:t>توصیف صامت‌های زبان فارسی</a:t>
            </a:r>
            <a:endParaRPr lang="fa-IR" dirty="0">
              <a:cs typeface="B Nazanin" pitchFamily="2" charset="-78"/>
            </a:endParaRPr>
          </a:p>
        </p:txBody>
      </p:sp>
    </p:spTree>
    <p:extLst>
      <p:ext uri="{BB962C8B-B14F-4D97-AF65-F5344CB8AC3E}">
        <p14:creationId xmlns:p14="http://schemas.microsoft.com/office/powerpoint/2010/main" val="52054115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rtl="1"/>
            <a:endParaRPr lang="fa-IR" sz="3600" dirty="0" smtClean="0">
              <a:cs typeface="B Nazanin" pitchFamily="2" charset="-78"/>
            </a:endParaRPr>
          </a:p>
          <a:p>
            <a:pPr algn="ctr" rtl="1"/>
            <a:endParaRPr lang="fa-IR" sz="3600" dirty="0">
              <a:cs typeface="B Nazanin" pitchFamily="2" charset="-78"/>
            </a:endParaRPr>
          </a:p>
          <a:p>
            <a:r>
              <a:rPr lang="ar-SA" sz="3600" b="1" dirty="0" smtClean="0">
                <a:cs typeface="B Nazanin" pitchFamily="2" charset="-78"/>
              </a:rPr>
              <a:t>ویژگی‌های عمومی زبان‌های انسانی</a:t>
            </a:r>
            <a:endParaRPr lang="en-US" sz="3600" dirty="0" smtClean="0">
              <a:cs typeface="B Nazanin" pitchFamily="2" charset="-78"/>
            </a:endParaRPr>
          </a:p>
          <a:p>
            <a:pPr algn="ctr" rtl="1">
              <a:buNone/>
            </a:pPr>
            <a:endParaRPr lang="fa-IR" sz="3600" b="1" dirty="0">
              <a:cs typeface="B Nazanin" pitchFamily="2" charset="-78"/>
            </a:endParaRPr>
          </a:p>
          <a:p>
            <a:pPr algn="ctr" rtl="1">
              <a:buNone/>
            </a:pPr>
            <a:endParaRPr lang="fa-IR" sz="3600" b="1" dirty="0" smtClean="0">
              <a:cs typeface="B Nazanin" pitchFamily="2" charset="-78"/>
            </a:endParaRPr>
          </a:p>
          <a:p>
            <a:pPr algn="ctr" rtl="1">
              <a:buNone/>
            </a:pPr>
            <a:endParaRPr lang="fa-IR" sz="3600" b="1" dirty="0">
              <a:cs typeface="B Nazanin" pitchFamily="2" charset="-78"/>
            </a:endParaRPr>
          </a:p>
          <a:p>
            <a:pPr algn="ctr" rtl="1">
              <a:buNone/>
            </a:pPr>
            <a:endParaRPr lang="fa-IR" sz="3600" b="1" dirty="0" smtClean="0">
              <a:cs typeface="B Nazanin" pitchFamily="2" charset="-78"/>
            </a:endParaRPr>
          </a:p>
          <a:p>
            <a:pPr algn="ctr" rtl="1">
              <a:buNone/>
            </a:pPr>
            <a:endParaRPr lang="fa-IR" sz="3600" b="1" dirty="0">
              <a:cs typeface="B Nazanin" pitchFamily="2" charset="-78"/>
            </a:endParaRPr>
          </a:p>
          <a:p>
            <a:pPr algn="ctr" rtl="1">
              <a:buNone/>
            </a:pPr>
            <a:endParaRPr lang="en-US" sz="3600" dirty="0">
              <a:cs typeface="B Nazanin" pitchFamily="2" charset="-78"/>
            </a:endParaRPr>
          </a:p>
        </p:txBody>
      </p:sp>
      <p:sp>
        <p:nvSpPr>
          <p:cNvPr id="4" name="Slide Number Placeholder 3"/>
          <p:cNvSpPr>
            <a:spLocks noGrp="1"/>
          </p:cNvSpPr>
          <p:nvPr>
            <p:ph type="sldNum" sz="quarter" idx="12"/>
          </p:nvPr>
        </p:nvSpPr>
        <p:spPr/>
        <p:txBody>
          <a:bodyPr/>
          <a:lstStyle/>
          <a:p>
            <a:fld id="{BA02AD12-F2EE-4F17-B18B-7C1CF9F831C7}" type="slidenum">
              <a:rPr lang="en-US" smtClean="0"/>
              <a:pPr/>
              <a:t>2</a:t>
            </a:fld>
            <a:endParaRPr lang="en-US"/>
          </a:p>
        </p:txBody>
      </p:sp>
      <p:sp>
        <p:nvSpPr>
          <p:cNvPr id="2" name="Title 1"/>
          <p:cNvSpPr>
            <a:spLocks noGrp="1"/>
          </p:cNvSpPr>
          <p:nvPr>
            <p:ph type="title"/>
          </p:nvPr>
        </p:nvSpPr>
        <p:spPr/>
        <p:txBody>
          <a:bodyPr/>
          <a:lstStyle/>
          <a:p>
            <a:r>
              <a:rPr lang="fa-IR" b="1" dirty="0" smtClean="0">
                <a:cs typeface="B Nazanin" pitchFamily="2" charset="-78"/>
              </a:rPr>
              <a:t>فصل اول</a:t>
            </a:r>
            <a:endParaRPr lang="en-US" b="1" dirty="0">
              <a:cs typeface="B Nazanin" pitchFamily="2" charset="-78"/>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lgn="just"/>
            <a:r>
              <a:rPr lang="fa-IR" dirty="0" smtClean="0">
                <a:cs typeface="B Nazanin" pitchFamily="2" charset="-78"/>
              </a:rPr>
              <a:t>1 ) انفجاری 2) لرزشی 3)سایشی 4) زبان 5 ) خیشومی6 ) انفجار سایشی </a:t>
            </a:r>
            <a:endParaRPr lang="en-US" dirty="0" smtClean="0">
              <a:cs typeface="B Nazanin" pitchFamily="2" charset="-78"/>
            </a:endParaRPr>
          </a:p>
          <a:p>
            <a:pPr algn="just"/>
            <a:r>
              <a:rPr lang="fa-IR" dirty="0" smtClean="0">
                <a:cs typeface="B Nazanin" pitchFamily="2" charset="-78"/>
              </a:rPr>
              <a:t>انفجاری : صامت‌های پ، ب، (ت ،ط)د ،ک ، گ (ق غ) (ع، ء ا) به شیوه انفجاری تولید می‌شوند.</a:t>
            </a:r>
            <a:endParaRPr lang="en-US" dirty="0" smtClean="0">
              <a:cs typeface="B Nazanin" pitchFamily="2" charset="-78"/>
            </a:endParaRPr>
          </a:p>
          <a:p>
            <a:pPr algn="just"/>
            <a:r>
              <a:rPr lang="fa-IR" dirty="0" smtClean="0">
                <a:cs typeface="B Nazanin" pitchFamily="2" charset="-78"/>
              </a:rPr>
              <a:t>لرزشی : نام دیگر آن تکریری است و فقط صامت (ر ) به این شیوه تولید می‌شود . </a:t>
            </a:r>
            <a:endParaRPr lang="en-US" dirty="0" smtClean="0">
              <a:cs typeface="B Nazanin" pitchFamily="2" charset="-78"/>
            </a:endParaRPr>
          </a:p>
          <a:p>
            <a:pPr algn="just"/>
            <a:r>
              <a:rPr lang="fa-IR" dirty="0" smtClean="0">
                <a:cs typeface="B Nazanin" pitchFamily="2" charset="-78"/>
              </a:rPr>
              <a:t>سایشی : صامت‌های (ف ) ، (و) ، (ص س ث ) ، (زظ ض ) ،(ش ) (ژ)، (ه ح )</a:t>
            </a:r>
            <a:endParaRPr lang="en-US" dirty="0" smtClean="0">
              <a:cs typeface="B Nazanin" pitchFamily="2" charset="-78"/>
            </a:endParaRPr>
          </a:p>
          <a:p>
            <a:pPr algn="just"/>
            <a:r>
              <a:rPr lang="fa-IR" dirty="0" smtClean="0">
                <a:cs typeface="B Nazanin" pitchFamily="2" charset="-78"/>
              </a:rPr>
              <a:t>روان : صامت‌های (ل) و (ی) به این شیوه تولید می‌شود . </a:t>
            </a:r>
            <a:endParaRPr lang="en-US" dirty="0" smtClean="0">
              <a:cs typeface="B Nazanin" pitchFamily="2" charset="-78"/>
            </a:endParaRPr>
          </a:p>
          <a:p>
            <a:pPr algn="just"/>
            <a:r>
              <a:rPr lang="fa-IR" dirty="0" smtClean="0">
                <a:cs typeface="B Nazanin" pitchFamily="2" charset="-78"/>
              </a:rPr>
              <a:t>خیشومی : (م) و (ن) به این شیوه تولید می‌شود. به خیشومی، غنه ای نیز گفته می‌شود. </a:t>
            </a:r>
            <a:endParaRPr lang="en-US" dirty="0" smtClean="0">
              <a:cs typeface="B Nazanin" pitchFamily="2" charset="-78"/>
            </a:endParaRPr>
          </a:p>
          <a:p>
            <a:pPr algn="just"/>
            <a:r>
              <a:rPr lang="fa-IR" dirty="0" smtClean="0">
                <a:cs typeface="B Nazanin" pitchFamily="2" charset="-78"/>
              </a:rPr>
              <a:t>انفجاری سایشی : صامت ساده به صامتی گفته می‌شود که در تولید آن تنها یک شیوه تولید به کار گرفته شود و صامت مرکب ان است در تولید آن بیش از یک شیوه تولید به کار گرفته شود، تمامی صامت‌های زبان فارسی به جز (چ،ج )ساده اند چ و  ج : هم انفجاری و هم سایشی هستند که به آن‌ها انفجاری سایشی می‌گویند.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20</a:t>
            </a:fld>
            <a:endParaRPr lang="en-US"/>
          </a:p>
        </p:txBody>
      </p:sp>
      <p:sp>
        <p:nvSpPr>
          <p:cNvPr id="4" name="Title 3"/>
          <p:cNvSpPr>
            <a:spLocks noGrp="1"/>
          </p:cNvSpPr>
          <p:nvPr>
            <p:ph type="title"/>
          </p:nvPr>
        </p:nvSpPr>
        <p:spPr/>
        <p:txBody>
          <a:bodyPr/>
          <a:lstStyle/>
          <a:p>
            <a:r>
              <a:rPr lang="fa-IR" dirty="0" smtClean="0">
                <a:cs typeface="B Nazanin" pitchFamily="2" charset="-78"/>
              </a:rPr>
              <a:t>ب ) شیوه‌های تولید صامت‌های معیار:</a:t>
            </a:r>
            <a:endParaRPr lang="fa-IR" dirty="0">
              <a:cs typeface="B Nazanin" pitchFamily="2" charset="-78"/>
            </a:endParaRPr>
          </a:p>
        </p:txBody>
      </p:sp>
    </p:spTree>
    <p:extLst>
      <p:ext uri="{BB962C8B-B14F-4D97-AF65-F5344CB8AC3E}">
        <p14:creationId xmlns:p14="http://schemas.microsoft.com/office/powerpoint/2010/main" val="9348819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857364"/>
            <a:ext cx="7408333" cy="4268799"/>
          </a:xfrm>
        </p:spPr>
        <p:txBody>
          <a:bodyPr>
            <a:normAutofit fontScale="92500" lnSpcReduction="10000"/>
          </a:bodyPr>
          <a:lstStyle/>
          <a:p>
            <a:pPr algn="just"/>
            <a:r>
              <a:rPr lang="fa-IR" dirty="0" smtClean="0">
                <a:cs typeface="B Nazanin" pitchFamily="2" charset="-78"/>
              </a:rPr>
              <a:t>همه مصوت ها وکدار هستند اما در صامت‌ها سیزده صامت واکدار و ده صامت بی واک هست. </a:t>
            </a:r>
            <a:endParaRPr lang="en-US" dirty="0" smtClean="0">
              <a:cs typeface="B Nazanin" pitchFamily="2" charset="-78"/>
            </a:endParaRPr>
          </a:p>
          <a:p>
            <a:pPr algn="just"/>
            <a:r>
              <a:rPr lang="fa-IR" dirty="0" smtClean="0">
                <a:cs typeface="B Nazanin" pitchFamily="2" charset="-78"/>
              </a:rPr>
              <a:t>توصیف مصوتهای زبان فارسی :مصوتهای را معمولا براساس سه ملاک توصیف می‌کنند: </a:t>
            </a:r>
            <a:endParaRPr lang="en-US" dirty="0" smtClean="0">
              <a:cs typeface="B Nazanin" pitchFamily="2" charset="-78"/>
            </a:endParaRPr>
          </a:p>
          <a:p>
            <a:pPr algn="just"/>
            <a:r>
              <a:rPr lang="fa-IR" dirty="0" smtClean="0">
                <a:cs typeface="B Nazanin" pitchFamily="2" charset="-78"/>
              </a:rPr>
              <a:t>1) ارتفاع زبان: بسته، میانی، باز </a:t>
            </a:r>
            <a:endParaRPr lang="en-US" dirty="0" smtClean="0">
              <a:cs typeface="B Nazanin" pitchFamily="2" charset="-78"/>
            </a:endParaRPr>
          </a:p>
          <a:p>
            <a:pPr algn="just"/>
            <a:r>
              <a:rPr lang="fa-IR" dirty="0" smtClean="0">
                <a:cs typeface="B Nazanin" pitchFamily="2" charset="-78"/>
              </a:rPr>
              <a:t>2) محل تولید: پیشین یا پسین</a:t>
            </a:r>
            <a:endParaRPr lang="en-US" dirty="0" smtClean="0">
              <a:cs typeface="B Nazanin" pitchFamily="2" charset="-78"/>
            </a:endParaRPr>
          </a:p>
          <a:p>
            <a:pPr algn="just"/>
            <a:r>
              <a:rPr lang="fa-IR" dirty="0" smtClean="0">
                <a:cs typeface="B Nazanin" pitchFamily="2" charset="-78"/>
              </a:rPr>
              <a:t>3)شکل لب‌ها: گرد یا گسترده است</a:t>
            </a:r>
            <a:endParaRPr lang="en-US" dirty="0" smtClean="0">
              <a:cs typeface="B Nazanin" pitchFamily="2" charset="-78"/>
            </a:endParaRPr>
          </a:p>
          <a:p>
            <a:pPr algn="just"/>
            <a:r>
              <a:rPr lang="fa-IR" dirty="0" smtClean="0">
                <a:cs typeface="B Nazanin" pitchFamily="2" charset="-78"/>
              </a:rPr>
              <a:t>ارتفاع زبان مصوتهای :مصوت های،(</a:t>
            </a:r>
            <a:r>
              <a:rPr lang="en-US" dirty="0" smtClean="0">
                <a:cs typeface="B Nazanin" pitchFamily="2" charset="-78"/>
              </a:rPr>
              <a:t>I</a:t>
            </a:r>
            <a:r>
              <a:rPr lang="fa-IR" dirty="0" smtClean="0">
                <a:cs typeface="B Nazanin" pitchFamily="2" charset="-78"/>
              </a:rPr>
              <a:t>)،(</a:t>
            </a:r>
            <a:r>
              <a:rPr lang="en-US" dirty="0" smtClean="0">
                <a:cs typeface="B Nazanin" pitchFamily="2" charset="-78"/>
              </a:rPr>
              <a:t>U</a:t>
            </a:r>
            <a:r>
              <a:rPr lang="fa-IR" dirty="0" smtClean="0">
                <a:cs typeface="B Nazanin" pitchFamily="2" charset="-78"/>
              </a:rPr>
              <a:t>)،مصوت بسته،(</a:t>
            </a:r>
            <a:r>
              <a:rPr lang="en-US" dirty="0" smtClean="0">
                <a:cs typeface="B Nazanin" pitchFamily="2" charset="-78"/>
              </a:rPr>
              <a:t>e</a:t>
            </a:r>
            <a:r>
              <a:rPr lang="fa-IR" dirty="0" smtClean="0">
                <a:cs typeface="B Nazanin" pitchFamily="2" charset="-78"/>
              </a:rPr>
              <a:t>)و(</a:t>
            </a:r>
            <a:r>
              <a:rPr lang="en-US" dirty="0" smtClean="0">
                <a:cs typeface="B Nazanin" pitchFamily="2" charset="-78"/>
              </a:rPr>
              <a:t>b</a:t>
            </a:r>
            <a:r>
              <a:rPr lang="fa-IR" dirty="0" smtClean="0">
                <a:cs typeface="B Nazanin" pitchFamily="2" charset="-78"/>
              </a:rPr>
              <a:t>)میانی و(</a:t>
            </a:r>
            <a:r>
              <a:rPr lang="en-US" dirty="0" smtClean="0">
                <a:cs typeface="B Nazanin" pitchFamily="2" charset="-78"/>
              </a:rPr>
              <a:t>a</a:t>
            </a:r>
            <a:r>
              <a:rPr lang="fa-IR" dirty="0" smtClean="0">
                <a:cs typeface="B Nazanin" pitchFamily="2" charset="-78"/>
              </a:rPr>
              <a:t>)باز می باشد</a:t>
            </a:r>
            <a:endParaRPr lang="en-US" dirty="0" smtClean="0">
              <a:cs typeface="B Nazanin" pitchFamily="2" charset="-78"/>
            </a:endParaRPr>
          </a:p>
          <a:p>
            <a:pPr algn="just"/>
            <a:r>
              <a:rPr lang="fa-IR" dirty="0" smtClean="0">
                <a:cs typeface="B Nazanin" pitchFamily="2" charset="-78"/>
              </a:rPr>
              <a:t>محل تولید:(</a:t>
            </a:r>
            <a:r>
              <a:rPr lang="en-US" dirty="0" err="1" smtClean="0">
                <a:cs typeface="B Nazanin" pitchFamily="2" charset="-78"/>
              </a:rPr>
              <a:t>i</a:t>
            </a:r>
            <a:r>
              <a:rPr lang="fa-IR" dirty="0" smtClean="0">
                <a:cs typeface="B Nazanin" pitchFamily="2" charset="-78"/>
              </a:rPr>
              <a:t>)(</a:t>
            </a:r>
            <a:r>
              <a:rPr lang="en-US" dirty="0" smtClean="0">
                <a:cs typeface="B Nazanin" pitchFamily="2" charset="-78"/>
              </a:rPr>
              <a:t>e</a:t>
            </a:r>
            <a:r>
              <a:rPr lang="fa-IR" dirty="0" smtClean="0">
                <a:cs typeface="B Nazanin" pitchFamily="2" charset="-78"/>
              </a:rPr>
              <a:t>)(</a:t>
            </a:r>
            <a:r>
              <a:rPr lang="en-US" dirty="0" smtClean="0">
                <a:cs typeface="B Nazanin" pitchFamily="2" charset="-78"/>
              </a:rPr>
              <a:t>a</a:t>
            </a:r>
            <a:r>
              <a:rPr lang="fa-IR" dirty="0" smtClean="0">
                <a:cs typeface="B Nazanin" pitchFamily="2" charset="-78"/>
              </a:rPr>
              <a:t>)پیشین و(</a:t>
            </a:r>
            <a:r>
              <a:rPr lang="en-US" dirty="0" smtClean="0">
                <a:cs typeface="B Nazanin" pitchFamily="2" charset="-78"/>
              </a:rPr>
              <a:t>u</a:t>
            </a:r>
            <a:r>
              <a:rPr lang="fa-IR" dirty="0" smtClean="0">
                <a:cs typeface="B Nazanin" pitchFamily="2" charset="-78"/>
              </a:rPr>
              <a:t>)(</a:t>
            </a:r>
            <a:r>
              <a:rPr lang="en-US" dirty="0" smtClean="0">
                <a:cs typeface="B Nazanin" pitchFamily="2" charset="-78"/>
              </a:rPr>
              <a:t>o</a:t>
            </a:r>
            <a:r>
              <a:rPr lang="fa-IR" dirty="0" smtClean="0">
                <a:cs typeface="B Nazanin" pitchFamily="2" charset="-78"/>
              </a:rPr>
              <a:t>)(</a:t>
            </a:r>
            <a:r>
              <a:rPr lang="en-US" dirty="0" smtClean="0">
                <a:cs typeface="B Nazanin" pitchFamily="2" charset="-78"/>
              </a:rPr>
              <a:t>a</a:t>
            </a:r>
            <a:r>
              <a:rPr lang="fa-IR" dirty="0" smtClean="0">
                <a:cs typeface="B Nazanin" pitchFamily="2" charset="-78"/>
              </a:rPr>
              <a:t>)پسین هستند.</a:t>
            </a:r>
            <a:endParaRPr lang="en-US" dirty="0" smtClean="0">
              <a:cs typeface="B Nazanin" pitchFamily="2" charset="-78"/>
            </a:endParaRPr>
          </a:p>
          <a:p>
            <a:pPr algn="just"/>
            <a:r>
              <a:rPr lang="fa-IR" dirty="0" smtClean="0">
                <a:cs typeface="B Nazanin" pitchFamily="2" charset="-78"/>
              </a:rPr>
              <a:t>شکل لب‌ها:سه مصوت پسین(</a:t>
            </a:r>
            <a:r>
              <a:rPr lang="en-US" dirty="0" smtClean="0">
                <a:cs typeface="B Nazanin" pitchFamily="2" charset="-78"/>
              </a:rPr>
              <a:t>u</a:t>
            </a:r>
            <a:r>
              <a:rPr lang="fa-IR" dirty="0" smtClean="0">
                <a:cs typeface="B Nazanin" pitchFamily="2" charset="-78"/>
              </a:rPr>
              <a:t>)(</a:t>
            </a:r>
            <a:r>
              <a:rPr lang="en-US" dirty="0" smtClean="0">
                <a:cs typeface="B Nazanin" pitchFamily="2" charset="-78"/>
              </a:rPr>
              <a:t>o</a:t>
            </a:r>
            <a:r>
              <a:rPr lang="fa-IR" dirty="0" smtClean="0">
                <a:cs typeface="B Nazanin" pitchFamily="2" charset="-78"/>
              </a:rPr>
              <a:t>)(</a:t>
            </a:r>
            <a:r>
              <a:rPr lang="en-US" dirty="0" smtClean="0">
                <a:cs typeface="B Nazanin" pitchFamily="2" charset="-78"/>
              </a:rPr>
              <a:t>a</a:t>
            </a:r>
            <a:r>
              <a:rPr lang="fa-IR" dirty="0" smtClean="0">
                <a:cs typeface="B Nazanin" pitchFamily="2" charset="-78"/>
              </a:rPr>
              <a:t>)مصوت گردوسه مصوت پیشین (</a:t>
            </a:r>
            <a:r>
              <a:rPr lang="en-US" dirty="0" err="1" smtClean="0">
                <a:cs typeface="B Nazanin" pitchFamily="2" charset="-78"/>
              </a:rPr>
              <a:t>i</a:t>
            </a:r>
            <a:r>
              <a:rPr lang="fa-IR" dirty="0" smtClean="0">
                <a:cs typeface="B Nazanin" pitchFamily="2" charset="-78"/>
              </a:rPr>
              <a:t>)(</a:t>
            </a:r>
            <a:r>
              <a:rPr lang="en-US" dirty="0" smtClean="0">
                <a:cs typeface="B Nazanin" pitchFamily="2" charset="-78"/>
              </a:rPr>
              <a:t>e</a:t>
            </a:r>
            <a:r>
              <a:rPr lang="fa-IR" dirty="0" smtClean="0">
                <a:cs typeface="B Nazanin" pitchFamily="2" charset="-78"/>
              </a:rPr>
              <a:t>)(</a:t>
            </a:r>
            <a:r>
              <a:rPr lang="en-US" dirty="0" smtClean="0">
                <a:cs typeface="B Nazanin" pitchFamily="2" charset="-78"/>
              </a:rPr>
              <a:t>a</a:t>
            </a:r>
            <a:r>
              <a:rPr lang="fa-IR" dirty="0" smtClean="0">
                <a:cs typeface="B Nazanin" pitchFamily="2" charset="-78"/>
              </a:rPr>
              <a:t>)گسترده اند</a:t>
            </a:r>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21</a:t>
            </a:fld>
            <a:endParaRPr lang="en-US"/>
          </a:p>
        </p:txBody>
      </p:sp>
      <p:sp>
        <p:nvSpPr>
          <p:cNvPr id="4" name="Title 3"/>
          <p:cNvSpPr>
            <a:spLocks noGrp="1"/>
          </p:cNvSpPr>
          <p:nvPr>
            <p:ph type="title"/>
          </p:nvPr>
        </p:nvSpPr>
        <p:spPr/>
        <p:txBody>
          <a:bodyPr/>
          <a:lstStyle/>
          <a:p>
            <a:r>
              <a:rPr lang="fa-IR" dirty="0" smtClean="0">
                <a:cs typeface="B Nazanin" pitchFamily="2" charset="-78"/>
              </a:rPr>
              <a:t>ج)واکداری و بی واکی در زبان فارسی :</a:t>
            </a:r>
            <a:endParaRPr lang="fa-IR" dirty="0">
              <a:cs typeface="B Nazanin" pitchFamily="2" charset="-78"/>
            </a:endParaRPr>
          </a:p>
        </p:txBody>
      </p:sp>
    </p:spTree>
    <p:extLst>
      <p:ext uri="{BB962C8B-B14F-4D97-AF65-F5344CB8AC3E}">
        <p14:creationId xmlns:p14="http://schemas.microsoft.com/office/powerpoint/2010/main" val="519824093"/>
      </p:ext>
    </p:extLst>
  </p:cSld>
  <p:clrMapOvr>
    <a:masterClrMapping/>
  </p:clrMapOvr>
  <p:transition spd="slow">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071678"/>
            <a:ext cx="7408333" cy="4054485"/>
          </a:xfrm>
        </p:spPr>
        <p:txBody>
          <a:bodyPr/>
          <a:lstStyle/>
          <a:p>
            <a:r>
              <a:rPr lang="fa-IR" dirty="0" smtClean="0">
                <a:cs typeface="B Nazanin" pitchFamily="2" charset="-78"/>
              </a:rPr>
              <a:t>الف )مصوت مرکب:(</a:t>
            </a:r>
            <a:r>
              <a:rPr lang="en-US" dirty="0" err="1" smtClean="0">
                <a:cs typeface="B Nazanin" pitchFamily="2" charset="-78"/>
              </a:rPr>
              <a:t>ow</a:t>
            </a:r>
            <a:r>
              <a:rPr lang="fa-IR" dirty="0" smtClean="0">
                <a:cs typeface="B Nazanin" pitchFamily="2" charset="-78"/>
              </a:rPr>
              <a:t>)با حروف الفبای{واو}جو_نو</a:t>
            </a:r>
            <a:endParaRPr lang="en-US" dirty="0" smtClean="0">
              <a:cs typeface="B Nazanin" pitchFamily="2" charset="-78"/>
            </a:endParaRPr>
          </a:p>
          <a:p>
            <a:r>
              <a:rPr lang="fa-IR" dirty="0" smtClean="0">
                <a:cs typeface="B Nazanin" pitchFamily="2" charset="-78"/>
              </a:rPr>
              <a:t>ب)مصوت مرکب:(</a:t>
            </a:r>
            <a:r>
              <a:rPr lang="en-US" dirty="0" err="1" smtClean="0">
                <a:cs typeface="B Nazanin" pitchFamily="2" charset="-78"/>
              </a:rPr>
              <a:t>ey</a:t>
            </a:r>
            <a:r>
              <a:rPr lang="fa-IR" dirty="0" smtClean="0">
                <a:cs typeface="B Nazanin" pitchFamily="2" charset="-78"/>
              </a:rPr>
              <a:t>)با حروف الفبای{ی}ری_پی</a:t>
            </a:r>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22</a:t>
            </a:fld>
            <a:endParaRPr lang="en-US"/>
          </a:p>
        </p:txBody>
      </p:sp>
      <p:sp>
        <p:nvSpPr>
          <p:cNvPr id="4" name="Title 3"/>
          <p:cNvSpPr>
            <a:spLocks noGrp="1"/>
          </p:cNvSpPr>
          <p:nvPr>
            <p:ph type="title"/>
          </p:nvPr>
        </p:nvSpPr>
        <p:spPr/>
        <p:txBody>
          <a:bodyPr/>
          <a:lstStyle/>
          <a:p>
            <a:r>
              <a:rPr lang="fa-IR" dirty="0" smtClean="0">
                <a:cs typeface="B Nazanin" pitchFamily="2" charset="-78"/>
              </a:rPr>
              <a:t>مصوت های مرکب در زبان فارسی:</a:t>
            </a:r>
            <a:endParaRPr lang="en-US" dirty="0">
              <a:cs typeface="B Nazanin" pitchFamily="2" charset="-78"/>
            </a:endParaRPr>
          </a:p>
        </p:txBody>
      </p:sp>
    </p:spTree>
    <p:extLst>
      <p:ext uri="{BB962C8B-B14F-4D97-AF65-F5344CB8AC3E}">
        <p14:creationId xmlns:p14="http://schemas.microsoft.com/office/powerpoint/2010/main" val="525790106"/>
      </p:ext>
    </p:extLst>
  </p:cSld>
  <p:clrMapOvr>
    <a:masterClrMapping/>
  </p:clrMapOvr>
  <p:transition spd="slow">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dirty="0" smtClean="0">
                <a:cs typeface="B Nazanin" pitchFamily="2" charset="-78"/>
              </a:rPr>
              <a:t>صامت همزه درزبان فارسی:</a:t>
            </a:r>
            <a:endParaRPr lang="fa-IR" dirty="0">
              <a:cs typeface="B Nazanin" pitchFamily="2" charset="-78"/>
            </a:endParaRPr>
          </a:p>
        </p:txBody>
      </p:sp>
      <p:sp>
        <p:nvSpPr>
          <p:cNvPr id="6" name="Content Placeholder 5"/>
          <p:cNvSpPr>
            <a:spLocks noGrp="1"/>
          </p:cNvSpPr>
          <p:nvPr>
            <p:ph sz="quarter" idx="4"/>
          </p:nvPr>
        </p:nvSpPr>
        <p:spPr>
          <a:xfrm>
            <a:off x="642910" y="2071678"/>
            <a:ext cx="7824307" cy="4054485"/>
          </a:xfrm>
        </p:spPr>
        <p:txBody>
          <a:bodyPr>
            <a:normAutofit/>
          </a:bodyPr>
          <a:lstStyle/>
          <a:p>
            <a:r>
              <a:rPr lang="fa-IR" dirty="0" smtClean="0">
                <a:cs typeface="B Nazanin" pitchFamily="2" charset="-78"/>
              </a:rPr>
              <a:t>دارای شیوه تولید انفجاری می باشد و اندام تولید آن تارهای صوتی است. این صامت را چاکنایی هم می نامند. صامت همزه در نظام الفبایی دارای چندنشانه است:</a:t>
            </a:r>
            <a:endParaRPr lang="en-US" dirty="0" smtClean="0">
              <a:cs typeface="B Nazanin" pitchFamily="2" charset="-78"/>
            </a:endParaRPr>
          </a:p>
          <a:p>
            <a:r>
              <a:rPr lang="fa-IR" dirty="0" smtClean="0">
                <a:cs typeface="B Nazanin" pitchFamily="2" charset="-78"/>
              </a:rPr>
              <a:t>حرف الف درآغازهجا{اَسب}</a:t>
            </a:r>
            <a:endParaRPr lang="en-US" dirty="0" smtClean="0">
              <a:cs typeface="B Nazanin" pitchFamily="2" charset="-78"/>
            </a:endParaRPr>
          </a:p>
          <a:p>
            <a:r>
              <a:rPr lang="fa-IR" dirty="0" smtClean="0">
                <a:cs typeface="B Nazanin" pitchFamily="2" charset="-78"/>
              </a:rPr>
              <a:t>نشانه همزه(ء)با کرسی واو=سؤال</a:t>
            </a:r>
            <a:endParaRPr lang="en-US" dirty="0" smtClean="0">
              <a:cs typeface="B Nazanin" pitchFamily="2" charset="-78"/>
            </a:endParaRPr>
          </a:p>
          <a:p>
            <a:r>
              <a:rPr lang="fa-IR" dirty="0" smtClean="0">
                <a:cs typeface="B Nazanin" pitchFamily="2" charset="-78"/>
              </a:rPr>
              <a:t>نشانه همزه با کرسی دندانه=مسئله</a:t>
            </a:r>
            <a:endParaRPr lang="en-US" dirty="0" smtClean="0">
              <a:cs typeface="B Nazanin" pitchFamily="2" charset="-78"/>
            </a:endParaRPr>
          </a:p>
          <a:p>
            <a:r>
              <a:rPr lang="fa-IR" dirty="0" smtClean="0">
                <a:cs typeface="B Nazanin" pitchFamily="2" charset="-78"/>
              </a:rPr>
              <a:t> نشانه همزه بدون کرسی=شیء</a:t>
            </a:r>
            <a:endParaRPr lang="en-US" dirty="0" smtClean="0">
              <a:cs typeface="B Nazanin" pitchFamily="2" charset="-78"/>
            </a:endParaRPr>
          </a:p>
          <a:p>
            <a:r>
              <a:rPr lang="fa-IR" dirty="0" smtClean="0">
                <a:cs typeface="B Nazanin" pitchFamily="2" charset="-78"/>
              </a:rPr>
              <a:t>با حرف عین=عالی</a:t>
            </a:r>
            <a:endParaRPr lang="en-US" dirty="0" smtClean="0">
              <a:cs typeface="B Nazanin" pitchFamily="2" charset="-78"/>
            </a:endParaRPr>
          </a:p>
          <a:p>
            <a:endParaRPr lang="fa-IR" dirty="0" smtClean="0">
              <a:cs typeface="B Nazanin" pitchFamily="2" charset="-78"/>
            </a:endParaRPr>
          </a:p>
        </p:txBody>
      </p:sp>
      <p:sp>
        <p:nvSpPr>
          <p:cNvPr id="7" name="Slide Number Placeholder 6"/>
          <p:cNvSpPr>
            <a:spLocks noGrp="1"/>
          </p:cNvSpPr>
          <p:nvPr>
            <p:ph type="sldNum" sz="quarter" idx="12"/>
          </p:nvPr>
        </p:nvSpPr>
        <p:spPr/>
        <p:txBody>
          <a:bodyPr/>
          <a:lstStyle/>
          <a:p>
            <a:fld id="{BA02AD12-F2EE-4F17-B18B-7C1CF9F831C7}" type="slidenum">
              <a:rPr lang="en-US" smtClean="0"/>
              <a:pPr/>
              <a:t>23</a:t>
            </a:fld>
            <a:endParaRPr lang="en-US"/>
          </a:p>
        </p:txBody>
      </p:sp>
    </p:spTree>
    <p:extLst>
      <p:ext uri="{BB962C8B-B14F-4D97-AF65-F5344CB8AC3E}">
        <p14:creationId xmlns:p14="http://schemas.microsoft.com/office/powerpoint/2010/main" val="230939691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071678"/>
            <a:ext cx="7408333" cy="4054485"/>
          </a:xfrm>
        </p:spPr>
        <p:txBody>
          <a:bodyPr/>
          <a:lstStyle/>
          <a:p>
            <a:pPr algn="just"/>
            <a:r>
              <a:rPr lang="fa-IR" dirty="0" smtClean="0">
                <a:cs typeface="B Nazanin" pitchFamily="2" charset="-78"/>
              </a:rPr>
              <a:t>طبق یافته های علم زبان‌شناسی به‌طور کلی برای تولید هر صامت سه مرحله مشخص لازم است:1.آمادگی با گرایش2.درنگ یا گیرش3.انجام یا رهش</a:t>
            </a:r>
            <a:endParaRPr lang="fa-IR"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24</a:t>
            </a:fld>
            <a:endParaRPr lang="en-US"/>
          </a:p>
        </p:txBody>
      </p:sp>
      <p:sp>
        <p:nvSpPr>
          <p:cNvPr id="4" name="Title 3"/>
          <p:cNvSpPr>
            <a:spLocks noGrp="1"/>
          </p:cNvSpPr>
          <p:nvPr>
            <p:ph type="title"/>
          </p:nvPr>
        </p:nvSpPr>
        <p:spPr/>
        <p:txBody>
          <a:bodyPr>
            <a:normAutofit fontScale="90000"/>
          </a:bodyPr>
          <a:lstStyle/>
          <a:p>
            <a:r>
              <a:rPr lang="fa-IR" dirty="0" smtClean="0">
                <a:cs typeface="B Nazanin" pitchFamily="2" charset="-78"/>
              </a:rPr>
              <a:t>فرآیند تولید ناقص (پدیده تشدید) در زبان فارسی:</a:t>
            </a:r>
            <a:endParaRPr lang="fa-IR" dirty="0">
              <a:cs typeface="B Nazanin" pitchFamily="2" charset="-78"/>
            </a:endParaRPr>
          </a:p>
        </p:txBody>
      </p:sp>
    </p:spTree>
    <p:extLst>
      <p:ext uri="{BB962C8B-B14F-4D97-AF65-F5344CB8AC3E}">
        <p14:creationId xmlns:p14="http://schemas.microsoft.com/office/powerpoint/2010/main" val="1082340025"/>
      </p:ext>
    </p:extLst>
  </p:cSld>
  <p:clrMapOvr>
    <a:masterClrMapping/>
  </p:clrMapOvr>
  <p:transition spd="slow">
    <p:randomBar dir="ver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785926"/>
            <a:ext cx="7408333" cy="4340237"/>
          </a:xfrm>
        </p:spPr>
        <p:txBody>
          <a:bodyPr>
            <a:normAutofit/>
          </a:bodyPr>
          <a:lstStyle/>
          <a:p>
            <a:pPr algn="just"/>
            <a:r>
              <a:rPr lang="fa-IR" dirty="0" smtClean="0">
                <a:cs typeface="B Nazanin" pitchFamily="2" charset="-78"/>
              </a:rPr>
              <a:t>هجا از ترکیب صامت‌ها و مصوت ها ساخته‌شده است و بزرگترین واحد ساخت آوایی زبان است . </a:t>
            </a:r>
            <a:endParaRPr lang="en-US" dirty="0" smtClean="0">
              <a:cs typeface="B Nazanin" pitchFamily="2" charset="-78"/>
            </a:endParaRPr>
          </a:p>
          <a:p>
            <a:pPr algn="just"/>
            <a:r>
              <a:rPr lang="fa-IR" dirty="0" smtClean="0">
                <a:cs typeface="B Nazanin" pitchFamily="2" charset="-78"/>
              </a:rPr>
              <a:t>در نظام آوایی زبان فارسی سه نوع هجا داریم :</a:t>
            </a:r>
            <a:endParaRPr lang="en-US" dirty="0" smtClean="0">
              <a:cs typeface="B Nazanin" pitchFamily="2" charset="-78"/>
            </a:endParaRPr>
          </a:p>
          <a:p>
            <a:pPr algn="just"/>
            <a:r>
              <a:rPr lang="fa-IR" dirty="0" smtClean="0">
                <a:cs typeface="B Nazanin" pitchFamily="2" charset="-78"/>
              </a:rPr>
              <a:t>الف) صامت= با       ب ) صامت + مصوت +صامت = باد    ج) صامت+ مصوت+در صامت= برف</a:t>
            </a:r>
            <a:endParaRPr lang="en-US" dirty="0" smtClean="0">
              <a:cs typeface="B Nazanin" pitchFamily="2" charset="-78"/>
            </a:endParaRPr>
          </a:p>
          <a:p>
            <a:pPr algn="just"/>
            <a:r>
              <a:rPr lang="fa-IR" dirty="0" smtClean="0">
                <a:cs typeface="B Nazanin" pitchFamily="2" charset="-78"/>
              </a:rPr>
              <a:t>قواعد ساخت هجا در زبان فارسی معیار: </a:t>
            </a:r>
            <a:endParaRPr lang="en-US" dirty="0" smtClean="0">
              <a:cs typeface="B Nazanin" pitchFamily="2" charset="-78"/>
            </a:endParaRPr>
          </a:p>
          <a:p>
            <a:pPr algn="just"/>
            <a:r>
              <a:rPr lang="fa-IR" dirty="0" smtClean="0">
                <a:cs typeface="B Nazanin" pitchFamily="2" charset="-78"/>
              </a:rPr>
              <a:t>الف) عنصر آغازین هجاهای فارسی همواره یک صامت است   </a:t>
            </a:r>
          </a:p>
          <a:p>
            <a:pPr algn="just"/>
            <a:r>
              <a:rPr lang="fa-IR" dirty="0" smtClean="0">
                <a:cs typeface="B Nazanin" pitchFamily="2" charset="-78"/>
              </a:rPr>
              <a:t>ب ) عنصر دوم هجاهای فارسی همواره یک مصوت است    </a:t>
            </a:r>
          </a:p>
          <a:p>
            <a:pPr algn="just"/>
            <a:r>
              <a:rPr lang="fa-IR" dirty="0" smtClean="0">
                <a:cs typeface="B Nazanin" pitchFamily="2" charset="-78"/>
              </a:rPr>
              <a:t>ج ) در پایان هجاهای فارسی هیچگاه بیش از دو صامت نمی آید .</a:t>
            </a:r>
            <a:endParaRPr lang="en-US" dirty="0" smtClean="0">
              <a:cs typeface="B Nazanin" pitchFamily="2" charset="-78"/>
            </a:endParaRPr>
          </a:p>
          <a:p>
            <a:pPr algn="just"/>
            <a:r>
              <a:rPr lang="fa-IR" dirty="0" smtClean="0">
                <a:cs typeface="B Nazanin" pitchFamily="2" charset="-78"/>
              </a:rPr>
              <a:t>آب= صامت + مصوت + صامت</a:t>
            </a:r>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25</a:t>
            </a:fld>
            <a:endParaRPr lang="en-US"/>
          </a:p>
        </p:txBody>
      </p:sp>
      <p:sp>
        <p:nvSpPr>
          <p:cNvPr id="4" name="Title 3"/>
          <p:cNvSpPr>
            <a:spLocks noGrp="1"/>
          </p:cNvSpPr>
          <p:nvPr>
            <p:ph type="title"/>
          </p:nvPr>
        </p:nvSpPr>
        <p:spPr/>
        <p:txBody>
          <a:bodyPr/>
          <a:lstStyle/>
          <a:p>
            <a:r>
              <a:rPr lang="fa-IR" dirty="0" smtClean="0">
                <a:cs typeface="B Nazanin" pitchFamily="2" charset="-78"/>
              </a:rPr>
              <a:t>هجا و ساخت آن در زبان فارسی:</a:t>
            </a:r>
            <a:endParaRPr lang="en-US" dirty="0">
              <a:cs typeface="B Nazanin" pitchFamily="2" charset="-78"/>
            </a:endParaRPr>
          </a:p>
        </p:txBody>
      </p:sp>
    </p:spTree>
    <p:extLst>
      <p:ext uri="{BB962C8B-B14F-4D97-AF65-F5344CB8AC3E}">
        <p14:creationId xmlns:p14="http://schemas.microsoft.com/office/powerpoint/2010/main" val="1776036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785926"/>
            <a:ext cx="7408333" cy="4340237"/>
          </a:xfrm>
        </p:spPr>
        <p:txBody>
          <a:bodyPr>
            <a:normAutofit fontScale="77500" lnSpcReduction="20000"/>
          </a:bodyPr>
          <a:lstStyle/>
          <a:p>
            <a:pPr algn="just"/>
            <a:r>
              <a:rPr lang="fa-IR" dirty="0" smtClean="0">
                <a:cs typeface="B Nazanin" pitchFamily="2" charset="-78"/>
              </a:rPr>
              <a:t>کوچکترین عناصر ساخت آوایی – صامت ها و مصوت ها، بزرگترین عناصر ساخت آوایی – هجاها</a:t>
            </a:r>
            <a:endParaRPr lang="en-US" dirty="0" smtClean="0">
              <a:cs typeface="B Nazanin" pitchFamily="2" charset="-78"/>
            </a:endParaRPr>
          </a:p>
          <a:p>
            <a:pPr algn="just"/>
            <a:r>
              <a:rPr lang="fa-IR" dirty="0" smtClean="0">
                <a:cs typeface="B Nazanin" pitchFamily="2" charset="-78"/>
              </a:rPr>
              <a:t>کوچکترین عناصر ساخت صرفی – واژکها : بزرگترین عناصر ساخت صرفی – واژه ها</a:t>
            </a:r>
            <a:endParaRPr lang="en-US" dirty="0" smtClean="0">
              <a:cs typeface="B Nazanin" pitchFamily="2" charset="-78"/>
            </a:endParaRPr>
          </a:p>
          <a:p>
            <a:pPr lvl="0" algn="just"/>
            <a:r>
              <a:rPr lang="fa-IR" dirty="0" smtClean="0">
                <a:cs typeface="B Nazanin" pitchFamily="2" charset="-78"/>
              </a:rPr>
              <a:t>1-فرآیند حذف : صبرکن = صب کن       دزدگیر = دز گیر         میروم = میرم</a:t>
            </a:r>
            <a:endParaRPr lang="en-US" dirty="0" smtClean="0">
              <a:cs typeface="B Nazanin" pitchFamily="2" charset="-78"/>
            </a:endParaRPr>
          </a:p>
          <a:p>
            <a:pPr algn="just"/>
            <a:r>
              <a:rPr lang="fa-IR" dirty="0" smtClean="0">
                <a:cs typeface="B Nazanin" pitchFamily="2" charset="-78"/>
              </a:rPr>
              <a:t>نکته : می‌توان با کم کردن سرعت حرف زدن از وقوع فرآیند حذف جلوگیری کرد.</a:t>
            </a:r>
            <a:endParaRPr lang="en-US" dirty="0" smtClean="0">
              <a:cs typeface="B Nazanin" pitchFamily="2" charset="-78"/>
            </a:endParaRPr>
          </a:p>
          <a:p>
            <a:pPr lvl="0" algn="just"/>
            <a:r>
              <a:rPr lang="fa-IR" dirty="0" smtClean="0">
                <a:cs typeface="B Nazanin" pitchFamily="2" charset="-78"/>
              </a:rPr>
              <a:t>2-فرآیند قلب ( جابجایی )     تاکسی = تاسکی    کبریت = کربیت      تبریز = تربیز</a:t>
            </a:r>
            <a:endParaRPr lang="en-US" dirty="0" smtClean="0">
              <a:cs typeface="B Nazanin" pitchFamily="2" charset="-78"/>
            </a:endParaRPr>
          </a:p>
          <a:p>
            <a:pPr algn="just"/>
            <a:r>
              <a:rPr lang="fa-IR" dirty="0" smtClean="0">
                <a:cs typeface="B Nazanin" pitchFamily="2" charset="-78"/>
              </a:rPr>
              <a:t>نکته : فرآیند قلب با میزان سواد پدر و مادر و اطرافیان کودک رابطه مستقیم دارد و هر چه میزان دانش زبانی افراد و کل جامعه نسبت به زبان نوشتاری بیشتر باشد به همان نسبت از وقوع این فرآیند جلوگیری می‌شود.</a:t>
            </a:r>
            <a:endParaRPr lang="en-US" dirty="0" smtClean="0">
              <a:cs typeface="B Nazanin" pitchFamily="2" charset="-78"/>
            </a:endParaRPr>
          </a:p>
          <a:p>
            <a:pPr algn="just"/>
            <a:r>
              <a:rPr lang="fa-IR" dirty="0" smtClean="0">
                <a:cs typeface="B Nazanin" pitchFamily="2" charset="-78"/>
              </a:rPr>
              <a:t>3 – فرآیند افزایش : این فرآیند به ضعف دانش زبان نوشتاری وابسته است     سن و سال = سند و سال</a:t>
            </a:r>
            <a:endParaRPr lang="en-US" dirty="0" smtClean="0">
              <a:cs typeface="B Nazanin" pitchFamily="2" charset="-78"/>
            </a:endParaRPr>
          </a:p>
          <a:p>
            <a:pPr algn="just"/>
            <a:r>
              <a:rPr lang="fa-IR" dirty="0" smtClean="0">
                <a:cs typeface="B Nazanin" pitchFamily="2" charset="-78"/>
              </a:rPr>
              <a:t>جهنم = حهندم       ایوانکی = ایوانکیف</a:t>
            </a:r>
            <a:endParaRPr lang="en-US" dirty="0" smtClean="0">
              <a:cs typeface="B Nazanin" pitchFamily="2" charset="-78"/>
            </a:endParaRPr>
          </a:p>
          <a:p>
            <a:pPr algn="just"/>
            <a:r>
              <a:rPr lang="fa-IR" dirty="0" smtClean="0">
                <a:cs typeface="B Nazanin" pitchFamily="2" charset="-78"/>
              </a:rPr>
              <a:t>4 – فرآیند تبدیل : این فرآیند دو نوع است : الف) همگونی   ب ) ابدال</a:t>
            </a:r>
            <a:endParaRPr lang="en-US" dirty="0" smtClean="0">
              <a:cs typeface="B Nazanin" pitchFamily="2" charset="-78"/>
            </a:endParaRPr>
          </a:p>
          <a:p>
            <a:pPr algn="just"/>
            <a:r>
              <a:rPr lang="fa-IR" dirty="0" smtClean="0">
                <a:cs typeface="B Nazanin" pitchFamily="2" charset="-78"/>
              </a:rPr>
              <a:t>همگونی : همگونی کامل : بد + تر = بتّر          ( د-ت )</a:t>
            </a:r>
            <a:endParaRPr lang="en-US" dirty="0" smtClean="0">
              <a:cs typeface="B Nazanin" pitchFamily="2" charset="-78"/>
            </a:endParaRPr>
          </a:p>
          <a:p>
            <a:pPr algn="just"/>
            <a:r>
              <a:rPr lang="fa-IR" dirty="0" smtClean="0">
                <a:cs typeface="B Nazanin" pitchFamily="2" charset="-78"/>
              </a:rPr>
              <a:t>همگونی ناقص : پن + به = پمبه                   (ن – م )</a:t>
            </a:r>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26</a:t>
            </a:fld>
            <a:endParaRPr lang="en-US"/>
          </a:p>
        </p:txBody>
      </p:sp>
      <p:sp>
        <p:nvSpPr>
          <p:cNvPr id="4" name="Title 3"/>
          <p:cNvSpPr>
            <a:spLocks noGrp="1"/>
          </p:cNvSpPr>
          <p:nvPr>
            <p:ph type="title"/>
          </p:nvPr>
        </p:nvSpPr>
        <p:spPr/>
        <p:txBody>
          <a:bodyPr>
            <a:normAutofit fontScale="90000"/>
          </a:bodyPr>
          <a:lstStyle/>
          <a:p>
            <a:r>
              <a:rPr lang="fa-IR" dirty="0" smtClean="0">
                <a:cs typeface="B Nazanin" pitchFamily="2" charset="-78"/>
              </a:rPr>
              <a:t>فرآیند آوایی و آموزش زبان فارسی ( حذف ، قلب ، افزایش ، تبدیل ) :</a:t>
            </a:r>
            <a:endParaRPr lang="en-US" dirty="0">
              <a:cs typeface="B Nazanin" pitchFamily="2" charset="-78"/>
            </a:endParaRPr>
          </a:p>
        </p:txBody>
      </p:sp>
    </p:spTree>
    <p:extLst>
      <p:ext uri="{BB962C8B-B14F-4D97-AF65-F5344CB8AC3E}">
        <p14:creationId xmlns:p14="http://schemas.microsoft.com/office/powerpoint/2010/main" val="729274080"/>
      </p:ext>
    </p:extLst>
  </p:cSld>
  <p:clrMapOvr>
    <a:masterClrMapping/>
  </p:clrMapOvr>
  <p:transition spd="slow">
    <p:pull/>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7584" y="1340768"/>
            <a:ext cx="7408333" cy="5112568"/>
          </a:xfrm>
        </p:spPr>
        <p:txBody>
          <a:bodyPr>
            <a:normAutofit/>
          </a:bodyPr>
          <a:lstStyle/>
          <a:p>
            <a:pPr algn="just"/>
            <a:r>
              <a:rPr lang="fa-IR" dirty="0" smtClean="0">
                <a:cs typeface="B Nazanin" pitchFamily="2" charset="-78"/>
              </a:rPr>
              <a:t>فرآیندی که طی آن عنصری به عنصر دیگر تبدیل می‌شود و تفاوت آن با همگونی در این است که تبدیل آواها در همگونی قاعده مند، همیشگی و تابع فعلی خاص است اما در ابدال این چنین نیست .</a:t>
            </a:r>
            <a:endParaRPr lang="en-US" dirty="0" smtClean="0">
              <a:cs typeface="B Nazanin" pitchFamily="2" charset="-78"/>
            </a:endParaRPr>
          </a:p>
          <a:p>
            <a:pPr algn="just"/>
            <a:r>
              <a:rPr lang="fa-IR" dirty="0" smtClean="0">
                <a:cs typeface="B Nazanin" pitchFamily="2" charset="-78"/>
              </a:rPr>
              <a:t>ابدال : بلدم = بلتم         دیوار = دیفار       شکر = شیکر      </a:t>
            </a:r>
            <a:endParaRPr lang="en-US" dirty="0" smtClean="0">
              <a:cs typeface="B Nazanin" pitchFamily="2" charset="-78"/>
            </a:endParaRPr>
          </a:p>
          <a:p>
            <a:pPr algn="just"/>
            <a:r>
              <a:rPr lang="fa-IR" dirty="0" smtClean="0">
                <a:cs typeface="B Nazanin" pitchFamily="2" charset="-78"/>
              </a:rPr>
              <a:t>فرآیند همگونی اجباری است ولی ابدال غیر اجباری است و هنگام خواندن، کاربرد فرآیند همگونی اجباری است و معلم نباید دست به اصلاح گفتار دانش آموز بزند . مثلا اگر شنبه را به‌صورت شمبه خواند غلط نگیرد . اما در املاء کاربرد غلط محسوب می‌شود . فرآیند ابدال هم در خواندن و هم در نوشتن غلط محسوب می‌شود . </a:t>
            </a:r>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27</a:t>
            </a:fld>
            <a:endParaRPr lang="en-US"/>
          </a:p>
        </p:txBody>
      </p:sp>
      <p:sp>
        <p:nvSpPr>
          <p:cNvPr id="4" name="Title 3"/>
          <p:cNvSpPr>
            <a:spLocks noGrp="1"/>
          </p:cNvSpPr>
          <p:nvPr>
            <p:ph type="title"/>
          </p:nvPr>
        </p:nvSpPr>
        <p:spPr/>
        <p:txBody>
          <a:bodyPr/>
          <a:lstStyle/>
          <a:p>
            <a:r>
              <a:rPr lang="fa-IR" dirty="0" smtClean="0">
                <a:cs typeface="B Nazanin" pitchFamily="2" charset="-78"/>
              </a:rPr>
              <a:t>ابدال : </a:t>
            </a:r>
            <a:endParaRPr lang="fa-IR" dirty="0">
              <a:cs typeface="B Nazanin" pitchFamily="2" charset="-78"/>
            </a:endParaRPr>
          </a:p>
        </p:txBody>
      </p:sp>
    </p:spTree>
    <p:extLst>
      <p:ext uri="{BB962C8B-B14F-4D97-AF65-F5344CB8AC3E}">
        <p14:creationId xmlns:p14="http://schemas.microsoft.com/office/powerpoint/2010/main" val="1585529883"/>
      </p:ext>
    </p:extLst>
  </p:cSld>
  <p:clrMapOvr>
    <a:masterClrMapping/>
  </p:clrMapOvr>
  <p:transition spd="slow">
    <p:cove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700808"/>
            <a:ext cx="7408333" cy="4425355"/>
          </a:xfrm>
        </p:spPr>
        <p:txBody>
          <a:bodyPr>
            <a:normAutofit fontScale="85000" lnSpcReduction="10000"/>
          </a:bodyPr>
          <a:lstStyle/>
          <a:p>
            <a:pPr algn="just"/>
            <a:r>
              <a:rPr lang="fa-IR" dirty="0" smtClean="0">
                <a:cs typeface="B Nazanin" pitchFamily="2" charset="-78"/>
              </a:rPr>
              <a:t>الف)وند های تصریفی: این وند ها نقش نحوی دارند؛یعنی کلمه را برای ایفای نقش معینی در ساخت جمله پردازش می‌کنند؛ کاربردشان قیاسی است؛ یعنی با همه اعضای یک مقوله از کلمات می‌توانند به کار روند و کمتر استثنا می پذیرند.عبارتد از:</a:t>
            </a:r>
            <a:endParaRPr lang="en-US" dirty="0" smtClean="0">
              <a:cs typeface="B Nazanin" pitchFamily="2" charset="-78"/>
            </a:endParaRPr>
          </a:p>
          <a:p>
            <a:pPr algn="just"/>
            <a:r>
              <a:rPr lang="fa-IR" dirty="0" smtClean="0">
                <a:cs typeface="B Nazanin" pitchFamily="2" charset="-78"/>
              </a:rPr>
              <a:t>1.نشانه‌های جمع ساز(ها،ان)</a:t>
            </a:r>
            <a:endParaRPr lang="en-US" dirty="0" smtClean="0">
              <a:cs typeface="B Nazanin" pitchFamily="2" charset="-78"/>
            </a:endParaRPr>
          </a:p>
          <a:p>
            <a:pPr algn="just"/>
            <a:r>
              <a:rPr lang="fa-IR" dirty="0" smtClean="0">
                <a:cs typeface="B Nazanin" pitchFamily="2" charset="-78"/>
              </a:rPr>
              <a:t>2.نشانه صفت تفضیلی و عالی(تر و ترین)</a:t>
            </a:r>
            <a:endParaRPr lang="en-US" dirty="0" smtClean="0">
              <a:cs typeface="B Nazanin" pitchFamily="2" charset="-78"/>
            </a:endParaRPr>
          </a:p>
          <a:p>
            <a:pPr algn="just"/>
            <a:r>
              <a:rPr lang="fa-IR" dirty="0" smtClean="0">
                <a:cs typeface="B Nazanin" pitchFamily="2" charset="-78"/>
              </a:rPr>
              <a:t>3.نشانه‌های عددترتیبی(_ُم و_ُمین)</a:t>
            </a:r>
            <a:endParaRPr lang="en-US" dirty="0" smtClean="0">
              <a:cs typeface="B Nazanin" pitchFamily="2" charset="-78"/>
            </a:endParaRPr>
          </a:p>
          <a:p>
            <a:pPr algn="just"/>
            <a:r>
              <a:rPr lang="fa-IR" dirty="0" smtClean="0">
                <a:cs typeface="B Nazanin" pitchFamily="2" charset="-78"/>
              </a:rPr>
              <a:t>4.نشانه فعل مضارع اخباری و ماضی استمراری(می)</a:t>
            </a:r>
            <a:endParaRPr lang="en-US" dirty="0" smtClean="0">
              <a:cs typeface="B Nazanin" pitchFamily="2" charset="-78"/>
            </a:endParaRPr>
          </a:p>
          <a:p>
            <a:pPr algn="just"/>
            <a:r>
              <a:rPr lang="fa-IR" dirty="0" smtClean="0">
                <a:cs typeface="B Nazanin" pitchFamily="2" charset="-78"/>
              </a:rPr>
              <a:t>5.نشانه مضارع التزامی و امر(بِرو)</a:t>
            </a:r>
            <a:endParaRPr lang="en-US" dirty="0" smtClean="0">
              <a:cs typeface="B Nazanin" pitchFamily="2" charset="-78"/>
            </a:endParaRPr>
          </a:p>
          <a:p>
            <a:pPr algn="just"/>
            <a:r>
              <a:rPr lang="fa-IR" dirty="0" smtClean="0">
                <a:cs typeface="B Nazanin" pitchFamily="2" charset="-78"/>
              </a:rPr>
              <a:t>6.نشانه‌های زمان گذشته در فعل(د،ت،اد،ید)</a:t>
            </a:r>
            <a:endParaRPr lang="en-US" dirty="0" smtClean="0">
              <a:cs typeface="B Nazanin" pitchFamily="2" charset="-78"/>
            </a:endParaRPr>
          </a:p>
          <a:p>
            <a:pPr algn="just"/>
            <a:r>
              <a:rPr lang="fa-IR" dirty="0" smtClean="0">
                <a:cs typeface="B Nazanin" pitchFamily="2" charset="-78"/>
              </a:rPr>
              <a:t>7.نشانه‌های فعلی در زمان گذشته وحال(_َم،ی،_َد،یم،ید،ند)</a:t>
            </a:r>
            <a:endParaRPr lang="en-US" dirty="0" smtClean="0">
              <a:cs typeface="B Nazanin" pitchFamily="2" charset="-78"/>
            </a:endParaRPr>
          </a:p>
          <a:p>
            <a:pPr algn="just"/>
            <a:r>
              <a:rPr lang="fa-IR" dirty="0" smtClean="0">
                <a:cs typeface="B Nazanin" pitchFamily="2" charset="-78"/>
              </a:rPr>
              <a:t>8.نشانه فعلی سببی(ان)(خوراند)</a:t>
            </a:r>
            <a:endParaRPr lang="en-US" dirty="0" smtClean="0">
              <a:cs typeface="B Nazanin" pitchFamily="2" charset="-78"/>
            </a:endParaRPr>
          </a:p>
          <a:p>
            <a:pPr algn="just"/>
            <a:r>
              <a:rPr lang="fa-IR" dirty="0" smtClean="0">
                <a:cs typeface="B Nazanin" pitchFamily="2" charset="-78"/>
              </a:rPr>
              <a:t>9.نشانه فعل دعایی(ا)(بادا)</a:t>
            </a:r>
            <a:endParaRPr lang="en-US" dirty="0" smtClean="0">
              <a:cs typeface="B Nazanin" pitchFamily="2" charset="-78"/>
            </a:endParaRPr>
          </a:p>
          <a:p>
            <a:pPr algn="just"/>
            <a:r>
              <a:rPr lang="fa-IR" dirty="0" smtClean="0">
                <a:cs typeface="B Nazanin" pitchFamily="2" charset="-78"/>
              </a:rPr>
              <a:t>10.نشانه منفی ساز فعل(نرو ، نکن)</a:t>
            </a:r>
            <a:endParaRPr lang="en-US" dirty="0" smtClean="0">
              <a:cs typeface="B Nazanin" pitchFamily="2" charset="-78"/>
            </a:endParaRPr>
          </a:p>
          <a:p>
            <a:pPr marL="0" indent="0" algn="just">
              <a:buNone/>
            </a:pPr>
            <a:endParaRPr lang="fa-IR"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28</a:t>
            </a:fld>
            <a:endParaRPr lang="en-US"/>
          </a:p>
        </p:txBody>
      </p:sp>
      <p:sp>
        <p:nvSpPr>
          <p:cNvPr id="4" name="Title 3"/>
          <p:cNvSpPr>
            <a:spLocks noGrp="1"/>
          </p:cNvSpPr>
          <p:nvPr>
            <p:ph type="title"/>
          </p:nvPr>
        </p:nvSpPr>
        <p:spPr/>
        <p:txBody>
          <a:bodyPr>
            <a:normAutofit/>
          </a:bodyPr>
          <a:lstStyle/>
          <a:p>
            <a:r>
              <a:rPr lang="fa-IR" sz="2800" dirty="0" smtClean="0">
                <a:cs typeface="B Nazanin" pitchFamily="2" charset="-78"/>
              </a:rPr>
              <a:t>وند های زبان فارسی ازلحاظ نقشی که در ساخت واژه ایفا می‌کنند به دودسته تقسیم می‌شوند: وند های تصریفی و وند های اشتقاقی</a:t>
            </a:r>
            <a:endParaRPr lang="en-US" sz="2800" dirty="0">
              <a:cs typeface="B Nazanin" pitchFamily="2" charset="-78"/>
            </a:endParaRPr>
          </a:p>
        </p:txBody>
      </p:sp>
    </p:spTree>
    <p:extLst>
      <p:ext uri="{BB962C8B-B14F-4D97-AF65-F5344CB8AC3E}">
        <p14:creationId xmlns:p14="http://schemas.microsoft.com/office/powerpoint/2010/main" val="3248422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484784"/>
            <a:ext cx="7408333" cy="4641379"/>
          </a:xfrm>
        </p:spPr>
        <p:txBody>
          <a:bodyPr>
            <a:normAutofit/>
          </a:bodyPr>
          <a:lstStyle/>
          <a:p>
            <a:pPr algn="just"/>
            <a:r>
              <a:rPr lang="fa-IR" dirty="0" smtClean="0">
                <a:cs typeface="B Nazanin" pitchFamily="2" charset="-78"/>
              </a:rPr>
              <a:t>یکی از انواع واژک به شمار می رود که کاربرد مستقل ندارد و مانند وند ها به کلمه قبل یا بعد از خود می چسبد، واژه بست به پی بست وپیش بست تقسیم می‌شود؛ پی بست به کلمه قبل از خود و پیش بست به کلمه بعد از خود می پیوندد. واژه بست های فارسی همه پی بستند این پی بست ها عبارتند از:</a:t>
            </a:r>
            <a:endParaRPr lang="en-US" dirty="0" smtClean="0">
              <a:cs typeface="B Nazanin" pitchFamily="2" charset="-78"/>
            </a:endParaRPr>
          </a:p>
          <a:p>
            <a:pPr algn="just"/>
            <a:r>
              <a:rPr lang="fa-IR" dirty="0" smtClean="0">
                <a:cs typeface="B Nazanin" pitchFamily="2" charset="-78"/>
              </a:rPr>
              <a:t>1.صورتهای تصریفی فعل بودن در زمان حال</a:t>
            </a:r>
            <a:endParaRPr lang="en-US" dirty="0" smtClean="0">
              <a:cs typeface="B Nazanin" pitchFamily="2" charset="-78"/>
            </a:endParaRPr>
          </a:p>
          <a:p>
            <a:pPr algn="just"/>
            <a:r>
              <a:rPr lang="fa-IR" dirty="0" smtClean="0">
                <a:cs typeface="B Nazanin" pitchFamily="2" charset="-78"/>
              </a:rPr>
              <a:t>2.ضمایر شخصی پیوسته مفعولی یا ملکی</a:t>
            </a:r>
            <a:endParaRPr lang="en-US" dirty="0" smtClean="0">
              <a:cs typeface="B Nazanin" pitchFamily="2" charset="-78"/>
            </a:endParaRPr>
          </a:p>
          <a:p>
            <a:pPr algn="just"/>
            <a:r>
              <a:rPr lang="fa-IR" dirty="0" smtClean="0">
                <a:cs typeface="B Nazanin" pitchFamily="2" charset="-78"/>
              </a:rPr>
              <a:t>3.یای نکره یا حرف نکره(مردمی)</a:t>
            </a:r>
            <a:endParaRPr lang="en-US" dirty="0" smtClean="0">
              <a:cs typeface="B Nazanin" pitchFamily="2" charset="-78"/>
            </a:endParaRPr>
          </a:p>
          <a:p>
            <a:pPr algn="just"/>
            <a:r>
              <a:rPr lang="fa-IR" dirty="0" smtClean="0">
                <a:cs typeface="B Nazanin" pitchFamily="2" charset="-78"/>
              </a:rPr>
              <a:t>4.کسره اضافه(در_باغ)</a:t>
            </a:r>
            <a:endParaRPr lang="en-US" dirty="0" smtClean="0">
              <a:cs typeface="B Nazanin" pitchFamily="2" charset="-78"/>
            </a:endParaRPr>
          </a:p>
          <a:p>
            <a:pPr algn="just"/>
            <a:r>
              <a:rPr lang="fa-IR" dirty="0" smtClean="0">
                <a:cs typeface="B Nazanin" pitchFamily="2" charset="-78"/>
              </a:rPr>
              <a:t>5.نشانه معرفه(درخته ، اسبه)</a:t>
            </a:r>
            <a:endParaRPr lang="en-US" dirty="0" smtClean="0">
              <a:cs typeface="B Nazanin" pitchFamily="2" charset="-78"/>
            </a:endParaRPr>
          </a:p>
          <a:p>
            <a:pPr algn="just"/>
            <a:r>
              <a:rPr lang="fa-IR" dirty="0" smtClean="0">
                <a:cs typeface="B Nazanin" pitchFamily="2" charset="-78"/>
              </a:rPr>
              <a:t>6.الف ندا (خداوندا، پدرا)</a:t>
            </a:r>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29</a:t>
            </a:fld>
            <a:endParaRPr lang="en-US"/>
          </a:p>
        </p:txBody>
      </p:sp>
      <p:sp>
        <p:nvSpPr>
          <p:cNvPr id="4" name="Title 3"/>
          <p:cNvSpPr>
            <a:spLocks noGrp="1"/>
          </p:cNvSpPr>
          <p:nvPr>
            <p:ph type="title"/>
          </p:nvPr>
        </p:nvSpPr>
        <p:spPr/>
        <p:txBody>
          <a:bodyPr/>
          <a:lstStyle/>
          <a:p>
            <a:r>
              <a:rPr lang="fa-IR" b="1" dirty="0" smtClean="0">
                <a:cs typeface="B Nazanin" pitchFamily="2" charset="-78"/>
              </a:rPr>
              <a:t>واژه بست:</a:t>
            </a:r>
            <a:r>
              <a:rPr lang="fa-IR" dirty="0" smtClean="0">
                <a:cs typeface="B Nazanin" pitchFamily="2" charset="-78"/>
              </a:rPr>
              <a:t> </a:t>
            </a:r>
            <a:endParaRPr lang="fa-IR" b="1" dirty="0">
              <a:cs typeface="B Nazanin" pitchFamily="2" charset="-78"/>
            </a:endParaRPr>
          </a:p>
        </p:txBody>
      </p:sp>
    </p:spTree>
    <p:extLst>
      <p:ext uri="{BB962C8B-B14F-4D97-AF65-F5344CB8AC3E}">
        <p14:creationId xmlns:p14="http://schemas.microsoft.com/office/powerpoint/2010/main" val="3563557592"/>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None/>
            </a:pPr>
            <a:r>
              <a:rPr lang="ar-SA" dirty="0" smtClean="0">
                <a:cs typeface="B Nazanin" pitchFamily="2" charset="-78"/>
              </a:rPr>
              <a:t>همه انسان‌ها صرف‌نظر از جنسیت</a:t>
            </a:r>
            <a:r>
              <a:rPr lang="en-US" dirty="0" smtClean="0">
                <a:cs typeface="B Nazanin" pitchFamily="2" charset="-78"/>
              </a:rPr>
              <a:t>) </a:t>
            </a:r>
            <a:r>
              <a:rPr lang="ar-SA" dirty="0" smtClean="0">
                <a:cs typeface="B Nazanin" pitchFamily="2" charset="-78"/>
              </a:rPr>
              <a:t>زن یا مرد</a:t>
            </a:r>
            <a:r>
              <a:rPr lang="en-US" dirty="0" smtClean="0">
                <a:cs typeface="B Nazanin" pitchFamily="2" charset="-78"/>
              </a:rPr>
              <a:t>(</a:t>
            </a:r>
            <a:r>
              <a:rPr lang="ar-SA" dirty="0" smtClean="0">
                <a:cs typeface="B Nazanin" pitchFamily="2" charset="-78"/>
              </a:rPr>
              <a:t>نژاد</a:t>
            </a:r>
            <a:r>
              <a:rPr lang="en-US" dirty="0" smtClean="0">
                <a:cs typeface="B Nazanin" pitchFamily="2" charset="-78"/>
              </a:rPr>
              <a:t> )</a:t>
            </a:r>
            <a:r>
              <a:rPr lang="ar-SA" dirty="0" smtClean="0">
                <a:cs typeface="B Nazanin" pitchFamily="2" charset="-78"/>
              </a:rPr>
              <a:t>آریایی ، سامی، مغول و</a:t>
            </a:r>
            <a:r>
              <a:rPr lang="en-US" dirty="0" smtClean="0">
                <a:cs typeface="B Nazanin" pitchFamily="2" charset="-78"/>
              </a:rPr>
              <a:t>...( </a:t>
            </a:r>
            <a:r>
              <a:rPr lang="ar-SA" dirty="0" smtClean="0">
                <a:cs typeface="B Nazanin" pitchFamily="2" charset="-78"/>
              </a:rPr>
              <a:t>رنگ</a:t>
            </a:r>
            <a:r>
              <a:rPr lang="en-US" dirty="0" smtClean="0">
                <a:cs typeface="B Nazanin" pitchFamily="2" charset="-78"/>
              </a:rPr>
              <a:t>) </a:t>
            </a:r>
            <a:r>
              <a:rPr lang="ar-SA" dirty="0" smtClean="0">
                <a:cs typeface="B Nazanin" pitchFamily="2" charset="-78"/>
              </a:rPr>
              <a:t>سیاه‌وسفید و زرد</a:t>
            </a:r>
            <a:r>
              <a:rPr lang="en-US" dirty="0" smtClean="0">
                <a:cs typeface="B Nazanin" pitchFamily="2" charset="-78"/>
              </a:rPr>
              <a:t>( </a:t>
            </a:r>
            <a:r>
              <a:rPr lang="ar-SA" dirty="0" smtClean="0">
                <a:cs typeface="B Nazanin" pitchFamily="2" charset="-78"/>
              </a:rPr>
              <a:t>و دیگر تفاوت‌های زیستی محیطی و مردم شناختی از یک توانایی ویژه به نام</a:t>
            </a:r>
            <a:r>
              <a:rPr lang="en-US" dirty="0" smtClean="0">
                <a:cs typeface="B Nazanin" pitchFamily="2" charset="-78"/>
              </a:rPr>
              <a:t>) </a:t>
            </a:r>
            <a:r>
              <a:rPr lang="ar-SA" dirty="0" smtClean="0">
                <a:cs typeface="B Nazanin" pitchFamily="2" charset="-78"/>
              </a:rPr>
              <a:t>قوه نطق</a:t>
            </a:r>
            <a:r>
              <a:rPr lang="en-US" dirty="0" smtClean="0">
                <a:cs typeface="B Nazanin" pitchFamily="2" charset="-78"/>
              </a:rPr>
              <a:t> (</a:t>
            </a:r>
            <a:r>
              <a:rPr lang="ar-SA" dirty="0" smtClean="0">
                <a:cs typeface="B Nazanin" pitchFamily="2" charset="-78"/>
              </a:rPr>
              <a:t>یا</a:t>
            </a:r>
            <a:r>
              <a:rPr lang="en-US" dirty="0" smtClean="0">
                <a:cs typeface="B Nazanin" pitchFamily="2" charset="-78"/>
              </a:rPr>
              <a:t>)</a:t>
            </a:r>
            <a:r>
              <a:rPr lang="ar-SA" dirty="0" smtClean="0">
                <a:cs typeface="B Nazanin" pitchFamily="2" charset="-78"/>
              </a:rPr>
              <a:t>قوه بیان</a:t>
            </a:r>
            <a:r>
              <a:rPr lang="en-US" dirty="0" smtClean="0">
                <a:cs typeface="B Nazanin" pitchFamily="2" charset="-78"/>
              </a:rPr>
              <a:t>(</a:t>
            </a:r>
            <a:r>
              <a:rPr lang="ar-SA" dirty="0" smtClean="0">
                <a:cs typeface="B Nazanin" pitchFamily="2" charset="-78"/>
              </a:rPr>
              <a:t>برخوردارند. همه انسان‌ها بدون توجه به زبان پدر و مادر خود، در هر جامعه زبانی چه قرار بگیرند با استفاده از موهبت الهی قوه بیان چه در وجود آن‌ها به ودیعه گذاشته‌شده است زبان همان جامعه را می‌آموزند</a:t>
            </a:r>
            <a:r>
              <a:rPr lang="en-US" dirty="0" smtClean="0">
                <a:cs typeface="B Nazanin" pitchFamily="2" charset="-78"/>
              </a:rPr>
              <a:t>. </a:t>
            </a:r>
            <a:r>
              <a:rPr lang="ar-SA" dirty="0" smtClean="0">
                <a:cs typeface="B Nazanin" pitchFamily="2" charset="-78"/>
              </a:rPr>
              <a:t>برای مثال اگر یک کودک چینی در یک کشور فارسی‌زبان قرار گیرد بدون توجه به زبان‌های خود به زبان فارسی مسلط می‌شود </a:t>
            </a:r>
            <a:r>
              <a:rPr lang="en-US" dirty="0" smtClean="0">
                <a:cs typeface="B Nazanin" pitchFamily="2" charset="-78"/>
              </a:rPr>
              <a:t>.</a:t>
            </a:r>
            <a:endParaRPr lang="en-US" dirty="0">
              <a:cs typeface="B Nazanin" pitchFamily="2" charset="-78"/>
            </a:endParaRPr>
          </a:p>
        </p:txBody>
      </p:sp>
      <p:sp>
        <p:nvSpPr>
          <p:cNvPr id="4" name="Slide Number Placeholder 3"/>
          <p:cNvSpPr>
            <a:spLocks noGrp="1"/>
          </p:cNvSpPr>
          <p:nvPr>
            <p:ph type="sldNum" sz="quarter" idx="12"/>
          </p:nvPr>
        </p:nvSpPr>
        <p:spPr/>
        <p:txBody>
          <a:bodyPr/>
          <a:lstStyle/>
          <a:p>
            <a:fld id="{BA02AD12-F2EE-4F17-B18B-7C1CF9F831C7}" type="slidenum">
              <a:rPr lang="en-US" smtClean="0"/>
              <a:pPr/>
              <a:t>3</a:t>
            </a:fld>
            <a:endParaRPr lang="en-US"/>
          </a:p>
        </p:txBody>
      </p:sp>
      <p:sp>
        <p:nvSpPr>
          <p:cNvPr id="2" name="Title 1"/>
          <p:cNvSpPr>
            <a:spLocks noGrp="1"/>
          </p:cNvSpPr>
          <p:nvPr>
            <p:ph type="title"/>
          </p:nvPr>
        </p:nvSpPr>
        <p:spPr/>
        <p:txBody>
          <a:bodyPr>
            <a:normAutofit fontScale="90000"/>
          </a:bodyPr>
          <a:lstStyle/>
          <a:p>
            <a:r>
              <a:rPr lang="fa-IR" b="1" dirty="0" smtClean="0">
                <a:cs typeface="B Nazanin" pitchFamily="2" charset="-78"/>
              </a:rPr>
              <a:t/>
            </a:r>
            <a:br>
              <a:rPr lang="fa-IR" b="1" dirty="0" smtClean="0">
                <a:cs typeface="B Nazanin" pitchFamily="2" charset="-78"/>
              </a:rPr>
            </a:br>
            <a:r>
              <a:rPr lang="fa-IR" b="1" dirty="0" smtClean="0">
                <a:cs typeface="B Nazanin" pitchFamily="2" charset="-78"/>
              </a:rPr>
              <a:t> </a:t>
            </a:r>
            <a:r>
              <a:rPr lang="ar-SA" dirty="0" smtClean="0">
                <a:cs typeface="B Nazanin" pitchFamily="2" charset="-78"/>
              </a:rPr>
              <a:t>قوه نطق و زبان</a:t>
            </a:r>
            <a:r>
              <a:rPr lang="en-US" dirty="0" smtClean="0">
                <a:cs typeface="B Nazanin" pitchFamily="2" charset="-78"/>
              </a:rPr>
              <a:t/>
            </a:r>
            <a:br>
              <a:rPr lang="en-US" dirty="0" smtClean="0">
                <a:cs typeface="B Nazanin" pitchFamily="2" charset="-78"/>
              </a:rPr>
            </a:br>
            <a:r>
              <a:rPr lang="fa-IR" dirty="0" smtClean="0">
                <a:cs typeface="B Nazanin" pitchFamily="2" charset="-78"/>
              </a:rPr>
              <a:t/>
            </a:r>
            <a:br>
              <a:rPr lang="fa-IR" dirty="0" smtClean="0">
                <a:cs typeface="B Nazanin" pitchFamily="2" charset="-78"/>
              </a:rPr>
            </a:br>
            <a:endParaRPr lang="en-US" dirty="0">
              <a:cs typeface="B Nazanin" pitchFamily="2" charset="-78"/>
            </a:endParaRPr>
          </a:p>
        </p:txBody>
      </p:sp>
    </p:spTree>
  </p:cSld>
  <p:clrMapOvr>
    <a:masterClrMapping/>
  </p:clrMapOvr>
  <p:transition spd="slow">
    <p:push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99592" y="1714488"/>
            <a:ext cx="7408333" cy="4954872"/>
          </a:xfrm>
        </p:spPr>
        <p:txBody>
          <a:bodyPr>
            <a:normAutofit/>
          </a:bodyPr>
          <a:lstStyle/>
          <a:p>
            <a:pPr algn="just"/>
            <a:r>
              <a:rPr lang="fa-IR" dirty="0" smtClean="0">
                <a:cs typeface="B Nazanin" pitchFamily="2" charset="-78"/>
              </a:rPr>
              <a:t>تعداد وند های اشتقاقی از تصریفی بیشتر بوده،نقش واژه سازی دارند، بدین معنی که واژه جدیدی را می‌سازند.کاربرد این وندها سماعی است، یعنی با همه اعضای یک مقوله از کلمات به کار نمی رود. نیز از نظر محل قرار گرفتن، در مقایسه با وند های تصریفی ، معمولا بی پایان کلمه نزدیک ترند و غالبا مقوله کلمات را تغییر می دهند.</a:t>
            </a:r>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30</a:t>
            </a:fld>
            <a:endParaRPr lang="en-US"/>
          </a:p>
        </p:txBody>
      </p:sp>
      <p:sp>
        <p:nvSpPr>
          <p:cNvPr id="4" name="Title 3"/>
          <p:cNvSpPr>
            <a:spLocks noGrp="1"/>
          </p:cNvSpPr>
          <p:nvPr>
            <p:ph type="title"/>
          </p:nvPr>
        </p:nvSpPr>
        <p:spPr/>
        <p:txBody>
          <a:bodyPr/>
          <a:lstStyle/>
          <a:p>
            <a:r>
              <a:rPr lang="fa-IR" dirty="0" smtClean="0">
                <a:cs typeface="B Nazanin" pitchFamily="2" charset="-78"/>
              </a:rPr>
              <a:t>ب)وند های اشتقاقی: </a:t>
            </a:r>
            <a:endParaRPr lang="fa-IR" dirty="0">
              <a:cs typeface="B Nazanin" pitchFamily="2" charset="-78"/>
            </a:endParaRPr>
          </a:p>
        </p:txBody>
      </p:sp>
    </p:spTree>
    <p:extLst>
      <p:ext uri="{BB962C8B-B14F-4D97-AF65-F5344CB8AC3E}">
        <p14:creationId xmlns:p14="http://schemas.microsoft.com/office/powerpoint/2010/main" val="368779909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643050"/>
            <a:ext cx="7408333" cy="4786346"/>
          </a:xfrm>
        </p:spPr>
        <p:txBody>
          <a:bodyPr>
            <a:normAutofit fontScale="62500" lnSpcReduction="20000"/>
          </a:bodyPr>
          <a:lstStyle/>
          <a:p>
            <a:pPr algn="just"/>
            <a:r>
              <a:rPr lang="fa-IR" b="1" dirty="0" smtClean="0">
                <a:cs typeface="B Nazanin" pitchFamily="2" charset="-78"/>
              </a:rPr>
              <a:t>.اسم</a:t>
            </a:r>
            <a:r>
              <a:rPr lang="fa-IR" dirty="0" smtClean="0">
                <a:cs typeface="B Nazanin" pitchFamily="2" charset="-78"/>
              </a:rPr>
              <a:t>:اسم کلمه ای است که هسته گروه اسمی واقع می‌شود و در ساخت جمله نقشهای فاعلی،مفعولی،متممی،و....را می پذیرد. اسم با پذیرش وابسته های پیشین و پسین ،گروه اسمی را تشکیل می‌دهد.گروه اسمی ساختار مهمی است که درتولید و درک جمله‌های زبان نقش اساسی دارد.</a:t>
            </a:r>
            <a:endParaRPr lang="en-US" dirty="0" smtClean="0">
              <a:cs typeface="B Nazanin" pitchFamily="2" charset="-78"/>
            </a:endParaRPr>
          </a:p>
          <a:p>
            <a:pPr algn="just"/>
            <a:r>
              <a:rPr lang="fa-IR" dirty="0" smtClean="0">
                <a:cs typeface="B Nazanin" pitchFamily="2" charset="-78"/>
              </a:rPr>
              <a:t>وابسته های پیشین اسم: عناصری که قبل از اسم قرار می گیرند و گروه اسمی را تشکیل می دهند عبارتند از:</a:t>
            </a:r>
            <a:endParaRPr lang="en-US" dirty="0" smtClean="0">
              <a:cs typeface="B Nazanin" pitchFamily="2" charset="-78"/>
            </a:endParaRPr>
          </a:p>
          <a:p>
            <a:pPr algn="just"/>
            <a:r>
              <a:rPr lang="fa-IR" dirty="0" smtClean="0">
                <a:cs typeface="B Nazanin" pitchFamily="2" charset="-78"/>
              </a:rPr>
              <a:t>1.صفتهای اشاره:این ، آن،همین ، همان</a:t>
            </a:r>
            <a:endParaRPr lang="en-US" dirty="0" smtClean="0">
              <a:cs typeface="B Nazanin" pitchFamily="2" charset="-78"/>
            </a:endParaRPr>
          </a:p>
          <a:p>
            <a:pPr algn="just"/>
            <a:r>
              <a:rPr lang="fa-IR" dirty="0" smtClean="0">
                <a:cs typeface="B Nazanin" pitchFamily="2" charset="-78"/>
              </a:rPr>
              <a:t>2.صفتهای عالی:ترین</a:t>
            </a:r>
            <a:endParaRPr lang="en-US" dirty="0" smtClean="0">
              <a:cs typeface="B Nazanin" pitchFamily="2" charset="-78"/>
            </a:endParaRPr>
          </a:p>
          <a:p>
            <a:pPr algn="just"/>
            <a:r>
              <a:rPr lang="fa-IR" dirty="0" smtClean="0">
                <a:cs typeface="B Nazanin" pitchFamily="2" charset="-78"/>
              </a:rPr>
              <a:t>3.صفتهای تعجبی:عجب و چه</a:t>
            </a:r>
            <a:endParaRPr lang="en-US" dirty="0" smtClean="0">
              <a:cs typeface="B Nazanin" pitchFamily="2" charset="-78"/>
            </a:endParaRPr>
          </a:p>
          <a:p>
            <a:pPr algn="just"/>
            <a:r>
              <a:rPr lang="fa-IR" dirty="0" smtClean="0">
                <a:cs typeface="B Nazanin" pitchFamily="2" charset="-78"/>
              </a:rPr>
              <a:t>4.صفتهای مبهم :هیچ ، همه، چند ، هر</a:t>
            </a:r>
            <a:endParaRPr lang="en-US" dirty="0" smtClean="0">
              <a:cs typeface="B Nazanin" pitchFamily="2" charset="-78"/>
            </a:endParaRPr>
          </a:p>
          <a:p>
            <a:pPr algn="just"/>
            <a:r>
              <a:rPr lang="fa-IR" dirty="0" smtClean="0">
                <a:cs typeface="B Nazanin" pitchFamily="2" charset="-78"/>
              </a:rPr>
              <a:t>5.صفتهای پرسشی:چه،چند و کدام</a:t>
            </a:r>
            <a:endParaRPr lang="en-US" dirty="0" smtClean="0">
              <a:cs typeface="B Nazanin" pitchFamily="2" charset="-78"/>
            </a:endParaRPr>
          </a:p>
          <a:p>
            <a:pPr algn="just"/>
            <a:r>
              <a:rPr lang="fa-IR" dirty="0" smtClean="0">
                <a:cs typeface="B Nazanin" pitchFamily="2" charset="-78"/>
              </a:rPr>
              <a:t>6.اعداد ترتیبی: اولین و چهارمین</a:t>
            </a:r>
            <a:endParaRPr lang="en-US" dirty="0" smtClean="0">
              <a:cs typeface="B Nazanin" pitchFamily="2" charset="-78"/>
            </a:endParaRPr>
          </a:p>
          <a:p>
            <a:pPr algn="just"/>
            <a:r>
              <a:rPr lang="fa-IR" dirty="0" smtClean="0">
                <a:cs typeface="B Nazanin" pitchFamily="2" charset="-78"/>
              </a:rPr>
              <a:t>7.اعداداصلی:پنج وهفت</a:t>
            </a:r>
            <a:endParaRPr lang="en-US" dirty="0" smtClean="0">
              <a:cs typeface="B Nazanin" pitchFamily="2" charset="-78"/>
            </a:endParaRPr>
          </a:p>
          <a:p>
            <a:pPr algn="just"/>
            <a:r>
              <a:rPr lang="fa-IR" dirty="0" smtClean="0">
                <a:cs typeface="B Nazanin" pitchFamily="2" charset="-78"/>
              </a:rPr>
              <a:t>8.یک نکره: مثلا(یک مرد)</a:t>
            </a:r>
            <a:endParaRPr lang="en-US" dirty="0" smtClean="0">
              <a:cs typeface="B Nazanin" pitchFamily="2" charset="-78"/>
            </a:endParaRPr>
          </a:p>
          <a:p>
            <a:pPr algn="just"/>
            <a:r>
              <a:rPr lang="fa-IR" dirty="0" smtClean="0">
                <a:cs typeface="B Nazanin" pitchFamily="2" charset="-78"/>
              </a:rPr>
              <a:t>9.عنوانها،(شاخصها): عمو ، حاجی ، دکتر،....</a:t>
            </a:r>
            <a:endParaRPr lang="en-US" dirty="0" smtClean="0">
              <a:cs typeface="B Nazanin" pitchFamily="2" charset="-78"/>
            </a:endParaRPr>
          </a:p>
          <a:p>
            <a:pPr algn="just"/>
            <a:r>
              <a:rPr lang="fa-IR" dirty="0" smtClean="0">
                <a:cs typeface="B Nazanin" pitchFamily="2" charset="-78"/>
              </a:rPr>
              <a:t>وابسته های پسین اسم: عناصری که بعد از اسم قرار می گیرند عبارتند از </a:t>
            </a:r>
            <a:endParaRPr lang="en-US" dirty="0" smtClean="0">
              <a:cs typeface="B Nazanin" pitchFamily="2" charset="-78"/>
            </a:endParaRPr>
          </a:p>
          <a:p>
            <a:pPr algn="just"/>
            <a:r>
              <a:rPr lang="fa-IR" dirty="0" smtClean="0">
                <a:cs typeface="B Nazanin" pitchFamily="2" charset="-78"/>
              </a:rPr>
              <a:t>1.نشانه‌های جمع(ها ،ان،ین)</a:t>
            </a:r>
            <a:endParaRPr lang="en-US" dirty="0" smtClean="0">
              <a:cs typeface="B Nazanin" pitchFamily="2" charset="-78"/>
            </a:endParaRPr>
          </a:p>
          <a:p>
            <a:pPr algn="just"/>
            <a:r>
              <a:rPr lang="fa-IR" dirty="0" smtClean="0">
                <a:cs typeface="B Nazanin" pitchFamily="2" charset="-78"/>
              </a:rPr>
              <a:t>2.ی نکره:مردی</a:t>
            </a:r>
            <a:endParaRPr lang="en-US" dirty="0" smtClean="0">
              <a:cs typeface="B Nazanin" pitchFamily="2" charset="-78"/>
            </a:endParaRPr>
          </a:p>
          <a:p>
            <a:pPr algn="just"/>
            <a:r>
              <a:rPr lang="fa-IR" dirty="0" smtClean="0">
                <a:cs typeface="B Nazanin" pitchFamily="2" charset="-78"/>
              </a:rPr>
              <a:t>3.صفت بیانی:زشت ،دانا،پر حوصله</a:t>
            </a:r>
            <a:endParaRPr lang="en-US" dirty="0" smtClean="0">
              <a:cs typeface="B Nazanin" pitchFamily="2" charset="-78"/>
            </a:endParaRPr>
          </a:p>
          <a:p>
            <a:pPr algn="just"/>
            <a:r>
              <a:rPr lang="fa-IR" dirty="0" smtClean="0">
                <a:cs typeface="B Nazanin" pitchFamily="2" charset="-78"/>
              </a:rPr>
              <a:t>4.بدل:احمد برادرم آمد</a:t>
            </a:r>
            <a:endParaRPr lang="en-US" dirty="0" smtClean="0">
              <a:cs typeface="B Nazanin" pitchFamily="2" charset="-78"/>
            </a:endParaRPr>
          </a:p>
          <a:p>
            <a:pPr algn="just"/>
            <a:r>
              <a:rPr lang="fa-IR" dirty="0" smtClean="0">
                <a:cs typeface="B Nazanin" pitchFamily="2" charset="-78"/>
              </a:rPr>
              <a:t>5.مضاف الیه:کیف مریم، دانشگاه مریم</a:t>
            </a:r>
            <a:endParaRPr lang="en-US" dirty="0" smtClean="0">
              <a:cs typeface="B Nazanin" pitchFamily="2" charset="-78"/>
            </a:endParaRPr>
          </a:p>
          <a:p>
            <a:pPr algn="just"/>
            <a:r>
              <a:rPr lang="fa-IR" dirty="0" smtClean="0">
                <a:cs typeface="B Nazanin" pitchFamily="2" charset="-78"/>
              </a:rPr>
              <a:t>6.متمم اسم(استاد در نقاشی)</a:t>
            </a:r>
            <a:endParaRPr lang="en-US" dirty="0" smtClean="0">
              <a:cs typeface="B Nazanin" pitchFamily="2" charset="-78"/>
            </a:endParaRPr>
          </a:p>
          <a:p>
            <a:pPr algn="just"/>
            <a:r>
              <a:rPr lang="fa-IR" dirty="0" smtClean="0">
                <a:cs typeface="B Nazanin" pitchFamily="2" charset="-78"/>
              </a:rPr>
              <a:t> </a:t>
            </a:r>
            <a:endParaRPr lang="en-US" dirty="0" smtClean="0">
              <a:cs typeface="B Nazanin" pitchFamily="2" charset="-78"/>
            </a:endParaRPr>
          </a:p>
          <a:p>
            <a:pPr algn="just"/>
            <a:endParaRPr lang="fa-IR"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31</a:t>
            </a:fld>
            <a:endParaRPr lang="en-US"/>
          </a:p>
        </p:txBody>
      </p:sp>
      <p:sp>
        <p:nvSpPr>
          <p:cNvPr id="4" name="Title 3"/>
          <p:cNvSpPr>
            <a:spLocks noGrp="1"/>
          </p:cNvSpPr>
          <p:nvPr>
            <p:ph type="title"/>
          </p:nvPr>
        </p:nvSpPr>
        <p:spPr/>
        <p:txBody>
          <a:bodyPr>
            <a:normAutofit fontScale="90000"/>
          </a:bodyPr>
          <a:lstStyle/>
          <a:p>
            <a:r>
              <a:rPr lang="fa-IR" b="1" dirty="0" smtClean="0">
                <a:cs typeface="B Nazanin" pitchFamily="2" charset="-78"/>
              </a:rPr>
              <a:t>انواع کلمه های زبان فارسی ازلحاظ نقش صرفی</a:t>
            </a:r>
            <a:endParaRPr lang="en-US" dirty="0">
              <a:cs typeface="B Nazanin" pitchFamily="2" charset="-78"/>
            </a:endParaRPr>
          </a:p>
        </p:txBody>
      </p:sp>
    </p:spTree>
    <p:extLst>
      <p:ext uri="{BB962C8B-B14F-4D97-AF65-F5344CB8AC3E}">
        <p14:creationId xmlns:p14="http://schemas.microsoft.com/office/powerpoint/2010/main" val="338642308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arn(inVertical)">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arn(inVertical)">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barn(inVertical)">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barn(inVertical)">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barn(inVertical)">
                                      <p:cBhvr>
                                        <p:cTn id="52" dur="500"/>
                                        <p:tgtEl>
                                          <p:spTgt spid="2">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2">
                                            <p:txEl>
                                              <p:pRg st="10" end="10"/>
                                            </p:txEl>
                                          </p:spTgt>
                                        </p:tgtEl>
                                        <p:attrNameLst>
                                          <p:attrName>style.visibility</p:attrName>
                                        </p:attrNameLst>
                                      </p:cBhvr>
                                      <p:to>
                                        <p:strVal val="visible"/>
                                      </p:to>
                                    </p:set>
                                    <p:animEffect transition="in" filter="barn(inVertical)">
                                      <p:cBhvr>
                                        <p:cTn id="57" dur="500"/>
                                        <p:tgtEl>
                                          <p:spTgt spid="2">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2">
                                            <p:txEl>
                                              <p:pRg st="11" end="11"/>
                                            </p:txEl>
                                          </p:spTgt>
                                        </p:tgtEl>
                                        <p:attrNameLst>
                                          <p:attrName>style.visibility</p:attrName>
                                        </p:attrNameLst>
                                      </p:cBhvr>
                                      <p:to>
                                        <p:strVal val="visible"/>
                                      </p:to>
                                    </p:set>
                                    <p:animEffect transition="in" filter="barn(inVertical)">
                                      <p:cBhvr>
                                        <p:cTn id="62" dur="500"/>
                                        <p:tgtEl>
                                          <p:spTgt spid="2">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2">
                                            <p:txEl>
                                              <p:pRg st="12" end="12"/>
                                            </p:txEl>
                                          </p:spTgt>
                                        </p:tgtEl>
                                        <p:attrNameLst>
                                          <p:attrName>style.visibility</p:attrName>
                                        </p:attrNameLst>
                                      </p:cBhvr>
                                      <p:to>
                                        <p:strVal val="visible"/>
                                      </p:to>
                                    </p:set>
                                    <p:animEffect transition="in" filter="barn(inVertical)">
                                      <p:cBhvr>
                                        <p:cTn id="67" dur="500"/>
                                        <p:tgtEl>
                                          <p:spTgt spid="2">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2">
                                            <p:txEl>
                                              <p:pRg st="13" end="13"/>
                                            </p:txEl>
                                          </p:spTgt>
                                        </p:tgtEl>
                                        <p:attrNameLst>
                                          <p:attrName>style.visibility</p:attrName>
                                        </p:attrNameLst>
                                      </p:cBhvr>
                                      <p:to>
                                        <p:strVal val="visible"/>
                                      </p:to>
                                    </p:set>
                                    <p:animEffect transition="in" filter="barn(inVertical)">
                                      <p:cBhvr>
                                        <p:cTn id="72" dur="500"/>
                                        <p:tgtEl>
                                          <p:spTgt spid="2">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2">
                                            <p:txEl>
                                              <p:pRg st="14" end="14"/>
                                            </p:txEl>
                                          </p:spTgt>
                                        </p:tgtEl>
                                        <p:attrNameLst>
                                          <p:attrName>style.visibility</p:attrName>
                                        </p:attrNameLst>
                                      </p:cBhvr>
                                      <p:to>
                                        <p:strVal val="visible"/>
                                      </p:to>
                                    </p:set>
                                    <p:animEffect transition="in" filter="barn(inVertical)">
                                      <p:cBhvr>
                                        <p:cTn id="77" dur="500"/>
                                        <p:tgtEl>
                                          <p:spTgt spid="2">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2">
                                            <p:txEl>
                                              <p:pRg st="15" end="15"/>
                                            </p:txEl>
                                          </p:spTgt>
                                        </p:tgtEl>
                                        <p:attrNameLst>
                                          <p:attrName>style.visibility</p:attrName>
                                        </p:attrNameLst>
                                      </p:cBhvr>
                                      <p:to>
                                        <p:strVal val="visible"/>
                                      </p:to>
                                    </p:set>
                                    <p:animEffect transition="in" filter="barn(inVertical)">
                                      <p:cBhvr>
                                        <p:cTn id="82" dur="500"/>
                                        <p:tgtEl>
                                          <p:spTgt spid="2">
                                            <p:txEl>
                                              <p:pRg st="15" end="15"/>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2">
                                            <p:txEl>
                                              <p:pRg st="16" end="16"/>
                                            </p:txEl>
                                          </p:spTgt>
                                        </p:tgtEl>
                                        <p:attrNameLst>
                                          <p:attrName>style.visibility</p:attrName>
                                        </p:attrNameLst>
                                      </p:cBhvr>
                                      <p:to>
                                        <p:strVal val="visible"/>
                                      </p:to>
                                    </p:set>
                                    <p:animEffect transition="in" filter="barn(inVertical)">
                                      <p:cBhvr>
                                        <p:cTn id="87" dur="500"/>
                                        <p:tgtEl>
                                          <p:spTgt spid="2">
                                            <p:txEl>
                                              <p:pRg st="16" end="16"/>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2">
                                            <p:txEl>
                                              <p:pRg st="17" end="17"/>
                                            </p:txEl>
                                          </p:spTgt>
                                        </p:tgtEl>
                                        <p:attrNameLst>
                                          <p:attrName>style.visibility</p:attrName>
                                        </p:attrNameLst>
                                      </p:cBhvr>
                                      <p:to>
                                        <p:strVal val="visible"/>
                                      </p:to>
                                    </p:set>
                                    <p:animEffect transition="in" filter="barn(inVertical)">
                                      <p:cBhvr>
                                        <p:cTn id="92" dur="500"/>
                                        <p:tgtEl>
                                          <p:spTgt spid="2">
                                            <p:txEl>
                                              <p:pRg st="17" end="17"/>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2">
                                            <p:txEl>
                                              <p:pRg st="18" end="18"/>
                                            </p:txEl>
                                          </p:spTgt>
                                        </p:tgtEl>
                                        <p:attrNameLst>
                                          <p:attrName>style.visibility</p:attrName>
                                        </p:attrNameLst>
                                      </p:cBhvr>
                                      <p:to>
                                        <p:strVal val="visible"/>
                                      </p:to>
                                    </p:set>
                                    <p:animEffect transition="in" filter="barn(inVertical)">
                                      <p:cBhvr>
                                        <p:cTn id="97" dur="500"/>
                                        <p:tgtEl>
                                          <p:spTgt spid="2">
                                            <p:txEl>
                                              <p:pRg st="18" end="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643050"/>
            <a:ext cx="7408333" cy="4483113"/>
          </a:xfrm>
        </p:spPr>
        <p:txBody>
          <a:bodyPr>
            <a:normAutofit/>
          </a:bodyPr>
          <a:lstStyle/>
          <a:p>
            <a:pPr algn="just"/>
            <a:r>
              <a:rPr lang="fa-IR" dirty="0" smtClean="0">
                <a:cs typeface="B Nazanin" pitchFamily="2" charset="-78"/>
              </a:rPr>
              <a:t>صفت یک مقوله واژگانی است که هسته گروه صفتی واقع می‌شود.در زبان فارسی صفت را از نظر درجه بندی کمی به سه دسته تقسیم  می‌کنیم صفت مطلق ، صفت تفضیلی، صفت عالی</a:t>
            </a:r>
            <a:endParaRPr lang="en-US" dirty="0" smtClean="0">
              <a:cs typeface="B Nazanin" pitchFamily="2" charset="-78"/>
            </a:endParaRPr>
          </a:p>
          <a:p>
            <a:pPr algn="just"/>
            <a:r>
              <a:rPr lang="fa-IR" dirty="0" smtClean="0">
                <a:cs typeface="B Nazanin" pitchFamily="2" charset="-78"/>
              </a:rPr>
              <a:t>صفت در زبان فارسی از نظر معنایی و کیفی به انواع زیر تقسیم می‌شود.صفت بیانی(مادر مهربان)، نسبی(ایرانی)، اشاره(این کتاب، آن درخت)، شمارشی(سه جلد، پنجمین نفر)، لیاقت(غذای خوردنی)، فاعلی(مرد آهنگر)، مبهم(چندین نفر)، تعجبی(چه قد و بالایی)، پرسشی(کدام کتاب)</a:t>
            </a:r>
            <a:endParaRPr lang="en-US" dirty="0" smtClean="0">
              <a:cs typeface="B Nazanin" pitchFamily="2" charset="-78"/>
            </a:endParaRPr>
          </a:p>
          <a:p>
            <a:pPr algn="just"/>
            <a:r>
              <a:rPr lang="fa-IR" dirty="0" smtClean="0">
                <a:cs typeface="B Nazanin" pitchFamily="2" charset="-78"/>
              </a:rPr>
              <a:t>صفت مطلق: صورت پایه ی صفت است که با افزودن پسوند های تر و ترین  به پایان آن می‌توان به ترتیب  صفتهای تفضیلی و عالی ساخت؛ مانند –بزرگ-بزرگتر-بزرگترین</a:t>
            </a:r>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32</a:t>
            </a:fld>
            <a:endParaRPr lang="en-US"/>
          </a:p>
        </p:txBody>
      </p:sp>
      <p:sp>
        <p:nvSpPr>
          <p:cNvPr id="4" name="Title 3"/>
          <p:cNvSpPr>
            <a:spLocks noGrp="1"/>
          </p:cNvSpPr>
          <p:nvPr>
            <p:ph type="title"/>
          </p:nvPr>
        </p:nvSpPr>
        <p:spPr/>
        <p:txBody>
          <a:bodyPr/>
          <a:lstStyle/>
          <a:p>
            <a:r>
              <a:rPr lang="fa-IR" b="1" dirty="0" smtClean="0">
                <a:cs typeface="B Nazanin" pitchFamily="2" charset="-78"/>
              </a:rPr>
              <a:t>2- صفت</a:t>
            </a:r>
            <a:endParaRPr lang="fa-IR" b="1" dirty="0">
              <a:cs typeface="B Nazanin" pitchFamily="2" charset="-78"/>
            </a:endParaRPr>
          </a:p>
        </p:txBody>
      </p:sp>
    </p:spTree>
    <p:extLst>
      <p:ext uri="{BB962C8B-B14F-4D97-AF65-F5344CB8AC3E}">
        <p14:creationId xmlns:p14="http://schemas.microsoft.com/office/powerpoint/2010/main" val="411881077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circle(in)">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circle(in)">
                                      <p:cBhvr>
                                        <p:cTn id="1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714488"/>
            <a:ext cx="7408333" cy="4411675"/>
          </a:xfrm>
        </p:spPr>
        <p:txBody>
          <a:bodyPr>
            <a:normAutofit/>
          </a:bodyPr>
          <a:lstStyle/>
          <a:p>
            <a:pPr algn="just"/>
            <a:r>
              <a:rPr lang="fa-IR" dirty="0" smtClean="0">
                <a:cs typeface="B Nazanin" pitchFamily="2" charset="-78"/>
              </a:rPr>
              <a:t>.ضمیر عنصری است که برای اجتناب از تکراراسم یا کل گروه اسمی به جای آن به کار برده می‌شود. در زبان فارسی ضمایر هفت نوع هستند: </a:t>
            </a:r>
            <a:endParaRPr lang="en-US" dirty="0" smtClean="0">
              <a:cs typeface="B Nazanin" pitchFamily="2" charset="-78"/>
            </a:endParaRPr>
          </a:p>
          <a:p>
            <a:pPr algn="just"/>
            <a:r>
              <a:rPr lang="fa-IR" dirty="0" smtClean="0">
                <a:cs typeface="B Nazanin" pitchFamily="2" charset="-78"/>
              </a:rPr>
              <a:t>الف)ضمایر شخصی  یا جدا</a:t>
            </a:r>
            <a:endParaRPr lang="en-US" dirty="0" smtClean="0">
              <a:cs typeface="B Nazanin" pitchFamily="2" charset="-78"/>
            </a:endParaRPr>
          </a:p>
          <a:p>
            <a:pPr algn="just"/>
            <a:r>
              <a:rPr lang="fa-IR" dirty="0" smtClean="0">
                <a:cs typeface="B Nazanin" pitchFamily="2" charset="-78"/>
              </a:rPr>
              <a:t>ب)ضمایر اشاره(این، آن...)</a:t>
            </a:r>
            <a:endParaRPr lang="en-US" dirty="0" smtClean="0">
              <a:cs typeface="B Nazanin" pitchFamily="2" charset="-78"/>
            </a:endParaRPr>
          </a:p>
          <a:p>
            <a:pPr algn="just"/>
            <a:r>
              <a:rPr lang="fa-IR" dirty="0" smtClean="0">
                <a:cs typeface="B Nazanin" pitchFamily="2" charset="-78"/>
              </a:rPr>
              <a:t>ج)ضمایر مشترک(خود، خویش، خویشتن)</a:t>
            </a:r>
            <a:endParaRPr lang="en-US" dirty="0" smtClean="0">
              <a:cs typeface="B Nazanin" pitchFamily="2" charset="-78"/>
            </a:endParaRPr>
          </a:p>
          <a:p>
            <a:pPr algn="just"/>
            <a:r>
              <a:rPr lang="fa-IR" dirty="0" smtClean="0">
                <a:cs typeface="B Nazanin" pitchFamily="2" charset="-78"/>
              </a:rPr>
              <a:t>د)ضمایر متقابل(یکدیگر، همدیگر و هم)</a:t>
            </a:r>
            <a:endParaRPr lang="en-US" dirty="0" smtClean="0">
              <a:cs typeface="B Nazanin" pitchFamily="2" charset="-78"/>
            </a:endParaRPr>
          </a:p>
          <a:p>
            <a:pPr algn="just"/>
            <a:r>
              <a:rPr lang="fa-IR" dirty="0" smtClean="0">
                <a:cs typeface="B Nazanin" pitchFamily="2" charset="-78"/>
              </a:rPr>
              <a:t>ه)ضمایر انعکاسی(خود+شناسه)</a:t>
            </a:r>
            <a:endParaRPr lang="en-US" dirty="0" smtClean="0">
              <a:cs typeface="B Nazanin" pitchFamily="2" charset="-78"/>
            </a:endParaRPr>
          </a:p>
          <a:p>
            <a:pPr algn="just"/>
            <a:r>
              <a:rPr lang="fa-IR" dirty="0" smtClean="0">
                <a:cs typeface="B Nazanin" pitchFamily="2" charset="-78"/>
              </a:rPr>
              <a:t>و) ضمایر مبهم :برخی ، بسیاری، بعضی، کسی....</a:t>
            </a:r>
            <a:endParaRPr lang="en-US" dirty="0" smtClean="0">
              <a:cs typeface="B Nazanin" pitchFamily="2" charset="-78"/>
            </a:endParaRPr>
          </a:p>
          <a:p>
            <a:pPr algn="just"/>
            <a:r>
              <a:rPr lang="fa-IR" dirty="0" smtClean="0">
                <a:cs typeface="B Nazanin" pitchFamily="2" charset="-78"/>
              </a:rPr>
              <a:t>ز) ضمایر پرسشی:که ، چه،کی، چی....</a:t>
            </a:r>
            <a:endParaRPr lang="en-US" dirty="0" smtClean="0">
              <a:cs typeface="B Nazanin" pitchFamily="2" charset="-78"/>
            </a:endParaRPr>
          </a:p>
          <a:p>
            <a:pPr algn="just"/>
            <a:endParaRPr lang="fa-IR"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33</a:t>
            </a:fld>
            <a:endParaRPr lang="en-US"/>
          </a:p>
        </p:txBody>
      </p:sp>
      <p:sp>
        <p:nvSpPr>
          <p:cNvPr id="4" name="Title 3"/>
          <p:cNvSpPr>
            <a:spLocks noGrp="1"/>
          </p:cNvSpPr>
          <p:nvPr>
            <p:ph type="title"/>
          </p:nvPr>
        </p:nvSpPr>
        <p:spPr/>
        <p:txBody>
          <a:bodyPr/>
          <a:lstStyle/>
          <a:p>
            <a:r>
              <a:rPr lang="fa-IR" b="1" dirty="0" smtClean="0">
                <a:cs typeface="B Nazanin" pitchFamily="2" charset="-78"/>
              </a:rPr>
              <a:t>3.ضمیر</a:t>
            </a:r>
            <a:r>
              <a:rPr lang="fa-IR" dirty="0" smtClean="0">
                <a:cs typeface="B Nazanin" pitchFamily="2" charset="-78"/>
              </a:rPr>
              <a:t> </a:t>
            </a:r>
            <a:endParaRPr lang="fa-IR" dirty="0">
              <a:cs typeface="B Nazanin" pitchFamily="2" charset="-78"/>
            </a:endParaRPr>
          </a:p>
        </p:txBody>
      </p:sp>
    </p:spTree>
    <p:extLst>
      <p:ext uri="{BB962C8B-B14F-4D97-AF65-F5344CB8AC3E}">
        <p14:creationId xmlns:p14="http://schemas.microsoft.com/office/powerpoint/2010/main" val="544093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643050"/>
            <a:ext cx="7408333" cy="4483113"/>
          </a:xfrm>
        </p:spPr>
        <p:txBody>
          <a:bodyPr>
            <a:normAutofit/>
          </a:bodyPr>
          <a:lstStyle/>
          <a:p>
            <a:pPr algn="just"/>
            <a:r>
              <a:rPr lang="fa-IR" dirty="0" smtClean="0">
                <a:cs typeface="B Nazanin" pitchFamily="2" charset="-78"/>
              </a:rPr>
              <a:t>. فعل عنصری زبانی است که هسته ی گروه فعلی واقع می‌شود . هر جمله فقط می‌تواند یک فعل داشته باشد؛به عبارت دیگر هر فعلی نماینده ی یک جمله است .افعال زبان فارسی بر دو نوعند :</a:t>
            </a:r>
            <a:endParaRPr lang="en-US" dirty="0" smtClean="0">
              <a:cs typeface="B Nazanin" pitchFamily="2" charset="-78"/>
            </a:endParaRPr>
          </a:p>
          <a:p>
            <a:pPr algn="just"/>
            <a:r>
              <a:rPr lang="fa-IR" dirty="0" smtClean="0">
                <a:cs typeface="B Nazanin" pitchFamily="2" charset="-78"/>
              </a:rPr>
              <a:t>الف)افعال واژگانی یا اصلی(تام): این افعال به تنهایی به‌عنوان هسته گروه فعلی یا فعل اصلی جمله عمل می‌کنند مانند: رفتن ، خوردن، زدن، بردن،و...</a:t>
            </a:r>
            <a:endParaRPr lang="en-US" dirty="0" smtClean="0">
              <a:cs typeface="B Nazanin" pitchFamily="2" charset="-78"/>
            </a:endParaRPr>
          </a:p>
          <a:p>
            <a:pPr algn="just"/>
            <a:r>
              <a:rPr lang="fa-IR" dirty="0" smtClean="0">
                <a:cs typeface="B Nazanin" pitchFamily="2" charset="-78"/>
              </a:rPr>
              <a:t>ب) افعال ناقص : این افعال را به دلیل اینکه صیغه های آن‌ها کامل نیست ، به این نام میخوانند .این افعال هسته گروه اسمی واقع نمی‌شوند و خود به چهار دسته تقسیم می‌شود: افعال کمکی ، وجهی، فعل شدن، فعل توانستن</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34</a:t>
            </a:fld>
            <a:endParaRPr lang="en-US"/>
          </a:p>
        </p:txBody>
      </p:sp>
      <p:sp>
        <p:nvSpPr>
          <p:cNvPr id="4" name="Title 3"/>
          <p:cNvSpPr>
            <a:spLocks noGrp="1"/>
          </p:cNvSpPr>
          <p:nvPr>
            <p:ph type="title"/>
          </p:nvPr>
        </p:nvSpPr>
        <p:spPr/>
        <p:txBody>
          <a:bodyPr/>
          <a:lstStyle/>
          <a:p>
            <a:r>
              <a:rPr lang="fa-IR" dirty="0" smtClean="0">
                <a:cs typeface="B Nazanin" pitchFamily="2" charset="-78"/>
              </a:rPr>
              <a:t>4</a:t>
            </a:r>
            <a:r>
              <a:rPr lang="fa-IR" b="1" dirty="0" smtClean="0">
                <a:cs typeface="B Nazanin" pitchFamily="2" charset="-78"/>
              </a:rPr>
              <a:t>.فعل</a:t>
            </a:r>
            <a:endParaRPr lang="en-US" dirty="0">
              <a:cs typeface="B Nazanin" pitchFamily="2" charset="-78"/>
            </a:endParaRPr>
          </a:p>
        </p:txBody>
      </p:sp>
    </p:spTree>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fa-IR" dirty="0" smtClean="0">
                <a:cs typeface="B Nazanin" pitchFamily="2" charset="-78"/>
              </a:rPr>
              <a:t>قید عنصری است که به‌صورت منفرد یا گروهی از کلمالت در ساختار جمله  به فعل یا تمام  جمله وابسته است و درباره فعل یا کل جمله توضیحی می‌دهد. انواع قید : قید مقدار،قید زمان، قید کیفیت، پرسش، استثنا،....</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35</a:t>
            </a:fld>
            <a:endParaRPr lang="en-US"/>
          </a:p>
        </p:txBody>
      </p:sp>
      <p:sp>
        <p:nvSpPr>
          <p:cNvPr id="4" name="Title 3"/>
          <p:cNvSpPr>
            <a:spLocks noGrp="1"/>
          </p:cNvSpPr>
          <p:nvPr>
            <p:ph type="title"/>
          </p:nvPr>
        </p:nvSpPr>
        <p:spPr/>
        <p:txBody>
          <a:bodyPr/>
          <a:lstStyle/>
          <a:p>
            <a:r>
              <a:rPr lang="fa-IR" b="1" dirty="0" smtClean="0">
                <a:cs typeface="B Nazanin" pitchFamily="2" charset="-78"/>
              </a:rPr>
              <a:t>5.قید</a:t>
            </a:r>
            <a:r>
              <a:rPr lang="fa-IR" dirty="0" smtClean="0">
                <a:cs typeface="B Nazanin" pitchFamily="2" charset="-78"/>
              </a:rPr>
              <a:t> </a:t>
            </a:r>
            <a:endParaRPr lang="en-US" dirty="0">
              <a:cs typeface="B Nazanin" pitchFamily="2" charset="-78"/>
            </a:endParaRPr>
          </a:p>
        </p:txBody>
      </p:sp>
    </p:spTree>
  </p:cSld>
  <p:clrMapOvr>
    <a:masterClrMapping/>
  </p:clrMapOvr>
  <p:transition>
    <p:fade thruBlk="1"/>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214554"/>
            <a:ext cx="7408333" cy="3911609"/>
          </a:xfrm>
        </p:spPr>
        <p:txBody>
          <a:bodyPr/>
          <a:lstStyle/>
          <a:p>
            <a:pPr algn="just"/>
            <a:r>
              <a:rPr lang="fa-IR" dirty="0" smtClean="0">
                <a:cs typeface="B Nazanin" pitchFamily="2" charset="-78"/>
              </a:rPr>
              <a:t>حروف اضافه کلماتی هستند که قبل از اسم یا ضمیر یا گروه اسمی قرار می گیرند و نقش آن‌ها را مشخص می‌سازند .</a:t>
            </a:r>
            <a:endParaRPr lang="en-US" dirty="0" smtClean="0">
              <a:cs typeface="B Nazanin" pitchFamily="2" charset="-78"/>
            </a:endParaRPr>
          </a:p>
          <a:p>
            <a:pPr algn="just"/>
            <a:r>
              <a:rPr lang="fa-IR" dirty="0" smtClean="0">
                <a:cs typeface="B Nazanin" pitchFamily="2" charset="-78"/>
              </a:rPr>
              <a:t>حروف اضافه یا ساده هستند یا مرکب حروف ربط برای بر قراری پیوند دستوری یا معنایی بین کلمات و جملات به کار می روند</a:t>
            </a:r>
            <a:endParaRPr lang="en-US" dirty="0" smtClean="0">
              <a:cs typeface="B Nazanin" pitchFamily="2" charset="-78"/>
            </a:endParaRPr>
          </a:p>
          <a:p>
            <a:pPr algn="just"/>
            <a:r>
              <a:rPr lang="fa-IR" dirty="0" smtClean="0">
                <a:cs typeface="B Nazanin" pitchFamily="2" charset="-78"/>
              </a:rPr>
              <a:t>حرف ربط ساده: و، پس،تا، که، نیز،....                </a:t>
            </a:r>
          </a:p>
          <a:p>
            <a:pPr algn="just"/>
            <a:r>
              <a:rPr lang="fa-IR" dirty="0" smtClean="0">
                <a:cs typeface="B Nazanin" pitchFamily="2" charset="-78"/>
              </a:rPr>
              <a:t>حرف ربط مرکب: اگرچه، تا اینکه، هرچند،...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36</a:t>
            </a:fld>
            <a:endParaRPr lang="en-US"/>
          </a:p>
        </p:txBody>
      </p:sp>
      <p:sp>
        <p:nvSpPr>
          <p:cNvPr id="4" name="Title 3"/>
          <p:cNvSpPr>
            <a:spLocks noGrp="1"/>
          </p:cNvSpPr>
          <p:nvPr>
            <p:ph type="title"/>
          </p:nvPr>
        </p:nvSpPr>
        <p:spPr/>
        <p:txBody>
          <a:bodyPr/>
          <a:lstStyle/>
          <a:p>
            <a:r>
              <a:rPr lang="fa-IR" b="1" dirty="0" smtClean="0">
                <a:cs typeface="B Nazanin" pitchFamily="2" charset="-78"/>
              </a:rPr>
              <a:t>6.حروف اضافه و ربط</a:t>
            </a:r>
            <a:r>
              <a:rPr lang="fa-IR" dirty="0" smtClean="0">
                <a:cs typeface="B Nazanin" pitchFamily="2" charset="-78"/>
              </a:rPr>
              <a:t> </a:t>
            </a:r>
            <a:endParaRPr lang="en-US" dirty="0">
              <a:cs typeface="B Nazanin" pitchFamily="2" charset="-78"/>
            </a:endParaRPr>
          </a:p>
        </p:txBody>
      </p:sp>
    </p:spTree>
  </p:cSld>
  <p:clrMapOvr>
    <a:masterClrMapping/>
  </p:clrMapOvr>
  <p:transition>
    <p:cut/>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fa-IR" dirty="0" smtClean="0">
                <a:cs typeface="B Nazanin" pitchFamily="2" charset="-78"/>
              </a:rPr>
              <a:t>صوت کلمه ای است که برای بیان حالات روحی و عاطفی به کار می رود و در نوشتن انشای عاطفی و به خصوص توصسف طبیعت نقش مهمی دارد. شبه جمله بر خلاف صوت از کلمات زبان و دارای معنی است و در ساخت جملات به کار می رود ؛ مانند : سلام ، آفرین، افسوس، آتش ، ساکت، خطر و مژده.</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37</a:t>
            </a:fld>
            <a:endParaRPr lang="en-US"/>
          </a:p>
        </p:txBody>
      </p:sp>
      <p:sp>
        <p:nvSpPr>
          <p:cNvPr id="4" name="Title 3"/>
          <p:cNvSpPr>
            <a:spLocks noGrp="1"/>
          </p:cNvSpPr>
          <p:nvPr>
            <p:ph type="title"/>
          </p:nvPr>
        </p:nvSpPr>
        <p:spPr/>
        <p:txBody>
          <a:bodyPr/>
          <a:lstStyle/>
          <a:p>
            <a:r>
              <a:rPr lang="fa-IR" dirty="0" smtClean="0">
                <a:cs typeface="B Nazanin" pitchFamily="2" charset="-78"/>
              </a:rPr>
              <a:t>7.</a:t>
            </a:r>
            <a:r>
              <a:rPr lang="fa-IR" b="1" dirty="0" smtClean="0">
                <a:cs typeface="B Nazanin" pitchFamily="2" charset="-78"/>
              </a:rPr>
              <a:t>صوت و شبه جمله</a:t>
            </a:r>
            <a:r>
              <a:rPr lang="fa-IR" dirty="0" smtClean="0">
                <a:cs typeface="B Nazanin" pitchFamily="2" charset="-78"/>
              </a:rPr>
              <a:t>: </a:t>
            </a:r>
            <a:endParaRPr lang="en-US" dirty="0">
              <a:cs typeface="B Nazanin" pitchFamily="2" charset="-78"/>
            </a:endParaRPr>
          </a:p>
        </p:txBody>
      </p:sp>
    </p:spTree>
  </p:cSld>
  <p:clrMapOvr>
    <a:masterClrMapping/>
  </p:clrMapOvr>
  <p:transition>
    <p:cut thruBlk="1"/>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643050"/>
            <a:ext cx="7408333" cy="4483113"/>
          </a:xfrm>
        </p:spPr>
        <p:txBody>
          <a:bodyPr>
            <a:normAutofit fontScale="92500" lnSpcReduction="20000"/>
          </a:bodyPr>
          <a:lstStyle/>
          <a:p>
            <a:pPr algn="just"/>
            <a:r>
              <a:rPr lang="fa-IR" dirty="0" smtClean="0">
                <a:cs typeface="B Nazanin" pitchFamily="2" charset="-78"/>
              </a:rPr>
              <a:t>واحد اصلی ارتباط زبانی، جمله است و آن واحدی است که محمل پیام‌های گوینده یا نویسنده قرار می‌گیرد . برای نگارش و خواندن متن نیز جمله اساسی‌ترین نقش را ایفا می‌کند و با پیوند جمله‌هاست که متون زبانی شکل می‌گیرد.</a:t>
            </a:r>
            <a:endParaRPr lang="en-US" dirty="0" smtClean="0">
              <a:cs typeface="B Nazanin" pitchFamily="2" charset="-78"/>
            </a:endParaRPr>
          </a:p>
          <a:p>
            <a:pPr algn="just"/>
            <a:r>
              <a:rPr lang="fa-IR" dirty="0" smtClean="0">
                <a:cs typeface="B Nazanin" pitchFamily="2" charset="-78"/>
              </a:rPr>
              <a:t>گروه:</a:t>
            </a:r>
            <a:endParaRPr lang="en-US" dirty="0" smtClean="0">
              <a:cs typeface="B Nazanin" pitchFamily="2" charset="-78"/>
            </a:endParaRPr>
          </a:p>
          <a:p>
            <a:pPr algn="just"/>
            <a:r>
              <a:rPr lang="fa-IR" dirty="0" smtClean="0">
                <a:cs typeface="B Nazanin" pitchFamily="2" charset="-78"/>
              </a:rPr>
              <a:t>گروه توالی واژه‌هایی را که جمله به اتفاق هم نقش نحوی مستقلی را ایفا می‌کنند گروه می‌نامیم.البته لفظ گروه به این معنی نیست که همواره یک گروه ،مثلا گروه اسمی شامل چند واژه است؛چرا که گاهی یک کلمه نیز به تنهایی نقش گروه اسمی را ایفا می‌کند .</a:t>
            </a:r>
            <a:endParaRPr lang="en-US" dirty="0" smtClean="0">
              <a:cs typeface="B Nazanin" pitchFamily="2" charset="-78"/>
            </a:endParaRPr>
          </a:p>
          <a:p>
            <a:pPr algn="just"/>
            <a:r>
              <a:rPr lang="fa-IR" dirty="0" smtClean="0">
                <a:cs typeface="B Nazanin" pitchFamily="2" charset="-78"/>
              </a:rPr>
              <a:t>پدر و مادر علی به مهمانی رفتند .(پدر مادر علی=گروه اسمی)(به مهمانی رفتند=گروه فعلی)</a:t>
            </a:r>
            <a:endParaRPr lang="en-US" dirty="0" smtClean="0">
              <a:cs typeface="B Nazanin" pitchFamily="2" charset="-78"/>
            </a:endParaRPr>
          </a:p>
          <a:p>
            <a:pPr algn="just"/>
            <a:r>
              <a:rPr lang="fa-IR" dirty="0" smtClean="0">
                <a:cs typeface="B Nazanin" pitchFamily="2" charset="-78"/>
              </a:rPr>
              <a:t>آن‌ها به مهمانی رفتند(آن‌ها =گروه اسمی)بقیه جمله گروه فعلی</a:t>
            </a:r>
            <a:endParaRPr lang="en-US" dirty="0" smtClean="0">
              <a:cs typeface="B Nazanin" pitchFamily="2" charset="-78"/>
            </a:endParaRPr>
          </a:p>
          <a:p>
            <a:pPr algn="just"/>
            <a:r>
              <a:rPr lang="fa-IR" dirty="0" smtClean="0">
                <a:cs typeface="B Nazanin" pitchFamily="2" charset="-78"/>
              </a:rPr>
              <a:t>هر جمله دارای دوگروه اصلی است:گروه اسمی ،گروه فعلی. گروه های دیگر عبارتند از:گروه صفتی گروه قیدی و گروه حرف اضافه ای .</a:t>
            </a:r>
            <a:endParaRPr lang="en-US" dirty="0" smtClean="0">
              <a:cs typeface="B Nazanin" pitchFamily="2" charset="-78"/>
            </a:endParaRPr>
          </a:p>
          <a:p>
            <a:pPr algn="just"/>
            <a:r>
              <a:rPr lang="fa-IR" dirty="0" smtClean="0">
                <a:cs typeface="B Nazanin" pitchFamily="2" charset="-78"/>
              </a:rPr>
              <a:t>گروه اسمی در جمله نقش نهاد و گروه فعلی نقش گزاره را ایفا می‌کند.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38</a:t>
            </a:fld>
            <a:endParaRPr lang="en-US"/>
          </a:p>
        </p:txBody>
      </p:sp>
      <p:sp>
        <p:nvSpPr>
          <p:cNvPr id="4" name="Title 3"/>
          <p:cNvSpPr>
            <a:spLocks noGrp="1"/>
          </p:cNvSpPr>
          <p:nvPr>
            <p:ph type="title"/>
          </p:nvPr>
        </p:nvSpPr>
        <p:spPr/>
        <p:txBody>
          <a:bodyPr>
            <a:normAutofit/>
          </a:bodyPr>
          <a:lstStyle/>
          <a:p>
            <a:r>
              <a:rPr lang="fa-IR" dirty="0" smtClean="0">
                <a:cs typeface="B Nazanin" pitchFamily="2" charset="-78"/>
              </a:rPr>
              <a:t>ساخت نحوی(ساخت جمله )زبان فارسی معیار:</a:t>
            </a:r>
            <a:endParaRPr lang="en-US" dirty="0">
              <a:cs typeface="B Nazanin" pitchFamily="2" charset="-78"/>
            </a:endParaRP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714488"/>
            <a:ext cx="7408333" cy="4411675"/>
          </a:xfrm>
        </p:spPr>
        <p:txBody>
          <a:bodyPr>
            <a:normAutofit fontScale="92500" lnSpcReduction="10000"/>
          </a:bodyPr>
          <a:lstStyle/>
          <a:p>
            <a:pPr algn="just"/>
            <a:r>
              <a:rPr lang="fa-IR" dirty="0" smtClean="0">
                <a:cs typeface="B Nazanin" pitchFamily="2" charset="-78"/>
              </a:rPr>
              <a:t>متن به ساخت زبانی بالاتر ازجمله اطلاق می‌شود. مثل: مقاله ، پاراگراف، گفت و گو، آگهی</a:t>
            </a:r>
            <a:endParaRPr lang="en-US" dirty="0" smtClean="0">
              <a:cs typeface="B Nazanin" pitchFamily="2" charset="-78"/>
            </a:endParaRPr>
          </a:p>
          <a:p>
            <a:pPr algn="just"/>
            <a:r>
              <a:rPr lang="fa-IR" dirty="0" smtClean="0">
                <a:cs typeface="B Nazanin" pitchFamily="2" charset="-78"/>
              </a:rPr>
              <a:t>انسجام متن: متن عبارت است از یک یا چند جمله که دارای معنا(پیام) باشد.ولی واضح است که همه جملاتی که به‌طور متوالی کنار هم قرار گرفته باشند تشکیل متن نمی دهند.</a:t>
            </a:r>
            <a:endParaRPr lang="en-US" dirty="0" smtClean="0">
              <a:cs typeface="B Nazanin" pitchFamily="2" charset="-78"/>
            </a:endParaRPr>
          </a:p>
          <a:p>
            <a:pPr algn="just"/>
            <a:r>
              <a:rPr lang="fa-IR" dirty="0" smtClean="0">
                <a:cs typeface="B Nazanin" pitchFamily="2" charset="-78"/>
              </a:rPr>
              <a:t>بین جمله‌های یک متن روابط معینی برقرار است که آن متن را از مجموعه جملاتی که به‌طور تصادفی کنار هم قرار می گیرند جدا می‌کند. مجموعه این روابط را که آفریننده متن هستند انسجام متن می‌گویند .</a:t>
            </a:r>
            <a:endParaRPr lang="en-US" dirty="0" smtClean="0">
              <a:cs typeface="B Nazanin" pitchFamily="2" charset="-78"/>
            </a:endParaRPr>
          </a:p>
          <a:p>
            <a:pPr algn="just"/>
            <a:r>
              <a:rPr lang="fa-IR" dirty="0" smtClean="0">
                <a:cs typeface="B Nazanin" pitchFamily="2" charset="-78"/>
              </a:rPr>
              <a:t>ساخت معنایی زبان فارسی:مجموعه روابط معنایی بین واژه ها در ساخت جمله.مهم‌ترین این روابط روابط مفهومی است.</a:t>
            </a:r>
            <a:endParaRPr lang="en-US" dirty="0" smtClean="0">
              <a:cs typeface="B Nazanin" pitchFamily="2" charset="-78"/>
            </a:endParaRPr>
          </a:p>
          <a:p>
            <a:pPr algn="just"/>
            <a:r>
              <a:rPr lang="fa-IR" dirty="0" smtClean="0">
                <a:cs typeface="B Nazanin" pitchFamily="2" charset="-78"/>
              </a:rPr>
              <a:t>مفهوم عبارت است ازمعنای متداول و همگانی یک واژه. مفهوم یک واژه از مفاهیم بسیاری از واژه‌های دیگر که در شبکه واژگان زبان فارسی قرار دارند جدا نیست. یعنی بین مفاهیم و واژگان  مربوط روابط ویژه ای حاکم است.</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39</a:t>
            </a:fld>
            <a:endParaRPr lang="en-US"/>
          </a:p>
        </p:txBody>
      </p:sp>
      <p:sp>
        <p:nvSpPr>
          <p:cNvPr id="4" name="Title 3"/>
          <p:cNvSpPr>
            <a:spLocks noGrp="1"/>
          </p:cNvSpPr>
          <p:nvPr>
            <p:ph type="title"/>
          </p:nvPr>
        </p:nvSpPr>
        <p:spPr/>
        <p:txBody>
          <a:bodyPr>
            <a:normAutofit/>
          </a:bodyPr>
          <a:lstStyle/>
          <a:p>
            <a:r>
              <a:rPr lang="fa-IR" dirty="0" smtClean="0">
                <a:cs typeface="B Nazanin" pitchFamily="2" charset="-78"/>
              </a:rPr>
              <a:t>ساخت متن زبان فارسی معیار :</a:t>
            </a:r>
            <a:endParaRPr lang="en-US" dirty="0">
              <a:cs typeface="B Nazanin" pitchFamily="2" charset="-78"/>
            </a:endParaRP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ar-SA" dirty="0" smtClean="0">
                <a:cs typeface="B Nazanin" pitchFamily="2" charset="-78"/>
              </a:rPr>
              <a:t>زبان در امر ایجاد ارتباط</a:t>
            </a:r>
            <a:r>
              <a:rPr lang="en-US" dirty="0" smtClean="0">
                <a:cs typeface="B Nazanin" pitchFamily="2" charset="-78"/>
              </a:rPr>
              <a:t>) </a:t>
            </a:r>
            <a:r>
              <a:rPr lang="ar-SA" dirty="0" smtClean="0">
                <a:cs typeface="B Nazanin" pitchFamily="2" charset="-78"/>
              </a:rPr>
              <a:t>چه ارتباط شفاهی و چه ارتباط مکتوب</a:t>
            </a:r>
            <a:r>
              <a:rPr lang="en-US" dirty="0" smtClean="0">
                <a:cs typeface="B Nazanin" pitchFamily="2" charset="-78"/>
              </a:rPr>
              <a:t>( </a:t>
            </a:r>
            <a:r>
              <a:rPr lang="ar-SA" dirty="0" smtClean="0">
                <a:cs typeface="B Nazanin" pitchFamily="2" charset="-78"/>
              </a:rPr>
              <a:t>از مجموعه‌ای از نشانه‌های قراردادی استفاده می‌کند؛ در تعریف نشانه می‌توان گفت عبارت است؛ از چیزی که بر چیز دیگری غیر از خودش دلالت کند برای مثال نشانه</a:t>
            </a:r>
            <a:r>
              <a:rPr lang="en-US" dirty="0" smtClean="0">
                <a:cs typeface="B Nazanin" pitchFamily="2" charset="-78"/>
              </a:rPr>
              <a:t>)!( </a:t>
            </a:r>
            <a:r>
              <a:rPr lang="ar-SA" dirty="0" smtClean="0">
                <a:cs typeface="B Nazanin" pitchFamily="2" charset="-78"/>
              </a:rPr>
              <a:t>تعجب بر وجود خطر در جاده دلالت می‌کند؛ به گفته دیوید اسلس نشانگی</a:t>
            </a:r>
            <a:r>
              <a:rPr lang="en-US" dirty="0" smtClean="0">
                <a:cs typeface="B Nazanin" pitchFamily="2" charset="-78"/>
              </a:rPr>
              <a:t>) </a:t>
            </a:r>
            <a:r>
              <a:rPr lang="ar-SA" dirty="0" smtClean="0">
                <a:cs typeface="B Nazanin" pitchFamily="2" charset="-78"/>
              </a:rPr>
              <a:t>نشانه سازی و استفاده از نشانه‌ها</a:t>
            </a:r>
            <a:r>
              <a:rPr lang="en-US" dirty="0" smtClean="0">
                <a:cs typeface="B Nazanin" pitchFamily="2" charset="-78"/>
              </a:rPr>
              <a:t>(</a:t>
            </a:r>
            <a:r>
              <a:rPr lang="ar-SA" dirty="0" smtClean="0">
                <a:cs typeface="B Nazanin" pitchFamily="2" charset="-78"/>
              </a:rPr>
              <a:t>یک واقعیت یگانه تجزیه‌ناپذیر است که سه بعد دارد</a:t>
            </a:r>
            <a:r>
              <a:rPr lang="en-US" dirty="0" smtClean="0">
                <a:cs typeface="B Nazanin" pitchFamily="2" charset="-78"/>
              </a:rPr>
              <a:t>. 1 :</a:t>
            </a:r>
            <a:r>
              <a:rPr lang="ar-SA" dirty="0" smtClean="0">
                <a:cs typeface="B Nazanin" pitchFamily="2" charset="-78"/>
              </a:rPr>
              <a:t>واضع </a:t>
            </a:r>
            <a:r>
              <a:rPr lang="fa-IR" dirty="0" smtClean="0">
                <a:cs typeface="B Nazanin" pitchFamily="2" charset="-78"/>
              </a:rPr>
              <a:t>۲</a:t>
            </a:r>
            <a:r>
              <a:rPr lang="en-US" dirty="0" smtClean="0">
                <a:cs typeface="B Nazanin" pitchFamily="2" charset="-78"/>
              </a:rPr>
              <a:t> :</a:t>
            </a:r>
            <a:r>
              <a:rPr lang="ar-SA" dirty="0" smtClean="0">
                <a:cs typeface="B Nazanin" pitchFamily="2" charset="-78"/>
              </a:rPr>
              <a:t>مصداق </a:t>
            </a:r>
            <a:r>
              <a:rPr lang="fa-IR" dirty="0" smtClean="0">
                <a:cs typeface="B Nazanin" pitchFamily="2" charset="-78"/>
              </a:rPr>
              <a:t>۳</a:t>
            </a:r>
            <a:r>
              <a:rPr lang="en-US" dirty="0" smtClean="0">
                <a:cs typeface="B Nazanin" pitchFamily="2" charset="-78"/>
              </a:rPr>
              <a:t> :</a:t>
            </a:r>
            <a:r>
              <a:rPr lang="ar-SA" dirty="0" smtClean="0">
                <a:cs typeface="B Nazanin" pitchFamily="2" charset="-78"/>
              </a:rPr>
              <a:t>نشانه</a:t>
            </a:r>
            <a:endParaRPr lang="en-US" dirty="0">
              <a:cs typeface="B Nazanin" pitchFamily="2" charset="-78"/>
            </a:endParaRPr>
          </a:p>
        </p:txBody>
      </p:sp>
      <p:sp>
        <p:nvSpPr>
          <p:cNvPr id="4" name="Slide Number Placeholder 3"/>
          <p:cNvSpPr>
            <a:spLocks noGrp="1"/>
          </p:cNvSpPr>
          <p:nvPr>
            <p:ph type="sldNum" sz="quarter" idx="12"/>
          </p:nvPr>
        </p:nvSpPr>
        <p:spPr/>
        <p:txBody>
          <a:bodyPr/>
          <a:lstStyle/>
          <a:p>
            <a:fld id="{BA02AD12-F2EE-4F17-B18B-7C1CF9F831C7}" type="slidenum">
              <a:rPr lang="en-US" smtClean="0"/>
              <a:pPr/>
              <a:t>4</a:t>
            </a:fld>
            <a:endParaRPr lang="en-US"/>
          </a:p>
        </p:txBody>
      </p:sp>
      <p:sp>
        <p:nvSpPr>
          <p:cNvPr id="2" name="Title 1"/>
          <p:cNvSpPr>
            <a:spLocks noGrp="1"/>
          </p:cNvSpPr>
          <p:nvPr>
            <p:ph type="title"/>
          </p:nvPr>
        </p:nvSpPr>
        <p:spPr/>
        <p:txBody>
          <a:bodyPr/>
          <a:lstStyle/>
          <a:p>
            <a:r>
              <a:rPr lang="ar-SA" b="1" dirty="0" smtClean="0">
                <a:cs typeface="B Nazanin" pitchFamily="2" charset="-78"/>
              </a:rPr>
              <a:t>استفاده از نشانه</a:t>
            </a:r>
            <a:endParaRPr lang="en-US" dirty="0">
              <a:cs typeface="B Nazanin" pitchFamily="2" charset="-78"/>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571612"/>
            <a:ext cx="7408333" cy="4554551"/>
          </a:xfrm>
        </p:spPr>
        <p:txBody>
          <a:bodyPr/>
          <a:lstStyle/>
          <a:p>
            <a:pPr algn="just"/>
            <a:r>
              <a:rPr lang="fa-IR" dirty="0" smtClean="0">
                <a:cs typeface="B Nazanin" pitchFamily="2" charset="-78"/>
              </a:rPr>
              <a:t>1.تضاد مدرج: اگر دو واژه در دو انتهای پیوستاری از مفاهیم مربوط به هم، اما درجه بندی شده، قرار گیرند، دارای تضاد مدرج است مانند بزرگترین-کوچکترین</a:t>
            </a:r>
            <a:endParaRPr lang="en-US" dirty="0" smtClean="0">
              <a:cs typeface="B Nazanin" pitchFamily="2" charset="-78"/>
            </a:endParaRPr>
          </a:p>
          <a:p>
            <a:pPr algn="just"/>
            <a:r>
              <a:rPr lang="fa-IR" dirty="0" smtClean="0">
                <a:cs typeface="B Nazanin" pitchFamily="2" charset="-78"/>
              </a:rPr>
              <a:t>2.تضاد دو عضوی: مفهوم یکی مفهوم دیگری را نقض میکند .مانند مجرد-متاهل</a:t>
            </a:r>
            <a:endParaRPr lang="en-US" dirty="0" smtClean="0">
              <a:cs typeface="B Nazanin" pitchFamily="2" charset="-78"/>
            </a:endParaRPr>
          </a:p>
          <a:p>
            <a:pPr algn="just"/>
            <a:r>
              <a:rPr lang="fa-IR" dirty="0" smtClean="0">
                <a:cs typeface="B Nazanin" pitchFamily="2" charset="-78"/>
              </a:rPr>
              <a:t>3.تضاد معکوس (وارونه): مفهوم عکس بین دو مفهوم بر قرار باشد .مانند بالا-پایین</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40</a:t>
            </a:fld>
            <a:endParaRPr lang="en-US"/>
          </a:p>
        </p:txBody>
      </p:sp>
      <p:sp>
        <p:nvSpPr>
          <p:cNvPr id="4" name="Title 3"/>
          <p:cNvSpPr>
            <a:spLocks noGrp="1"/>
          </p:cNvSpPr>
          <p:nvPr>
            <p:ph type="title"/>
          </p:nvPr>
        </p:nvSpPr>
        <p:spPr/>
        <p:txBody>
          <a:bodyPr>
            <a:normAutofit/>
          </a:bodyPr>
          <a:lstStyle/>
          <a:p>
            <a:r>
              <a:rPr lang="fa-IR" dirty="0" smtClean="0">
                <a:cs typeface="B Nazanin" pitchFamily="2" charset="-78"/>
              </a:rPr>
              <a:t>تضاد معنایی</a:t>
            </a:r>
            <a:endParaRPr lang="en-US" dirty="0">
              <a:cs typeface="B Nazanin" pitchFamily="2" charset="-78"/>
            </a:endParaRPr>
          </a:p>
        </p:txBody>
      </p:sp>
    </p:spTree>
  </p:cSld>
  <p:clrMapOvr>
    <a:masterClrMapping/>
  </p:clrMapOvr>
  <p:transition>
    <p:fade thruBlk="1"/>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fa-IR" dirty="0" smtClean="0">
                <a:cs typeface="B Nazanin" pitchFamily="2" charset="-78"/>
              </a:rPr>
              <a:t>واژه‌هایی را همنام یا متشابه میخوانیم که دارای شکلی یکسان، اما معنایی مختلف هستند مثل شیر(شیر گاو، شیر جنگل، شیر آب)</a:t>
            </a:r>
            <a:endParaRPr lang="en-US" dirty="0" smtClean="0">
              <a:cs typeface="B Nazanin" pitchFamily="2" charset="-78"/>
            </a:endParaRPr>
          </a:p>
          <a:p>
            <a:pPr algn="just"/>
            <a:r>
              <a:rPr lang="fa-IR" dirty="0" smtClean="0">
                <a:cs typeface="B Nazanin" pitchFamily="2" charset="-78"/>
              </a:rPr>
              <a:t>واگر دو واژه فقط شکل نوشتاریشان یکسان باشند به آن‌ها هم نویسه می‌گویند مانند: شور و شور - دور و دور</a:t>
            </a:r>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41</a:t>
            </a:fld>
            <a:endParaRPr lang="en-US"/>
          </a:p>
        </p:txBody>
      </p:sp>
      <p:sp>
        <p:nvSpPr>
          <p:cNvPr id="4" name="Title 3"/>
          <p:cNvSpPr>
            <a:spLocks noGrp="1"/>
          </p:cNvSpPr>
          <p:nvPr>
            <p:ph type="title"/>
          </p:nvPr>
        </p:nvSpPr>
        <p:spPr/>
        <p:txBody>
          <a:bodyPr>
            <a:normAutofit/>
          </a:bodyPr>
          <a:lstStyle/>
          <a:p>
            <a:r>
              <a:rPr lang="fa-IR" dirty="0" smtClean="0">
                <a:cs typeface="B Nazanin" pitchFamily="2" charset="-78"/>
              </a:rPr>
              <a:t>همنامی:</a:t>
            </a:r>
            <a:endParaRPr lang="en-US" dirty="0">
              <a:cs typeface="B Nazanin" pitchFamily="2" charset="-78"/>
            </a:endParaRPr>
          </a:p>
        </p:txBody>
      </p:sp>
    </p:spTree>
  </p:cSld>
  <p:clrMapOvr>
    <a:masterClrMapping/>
  </p:clrMapOvr>
  <p:transition>
    <p:cut/>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714488"/>
            <a:ext cx="7408333" cy="4411675"/>
          </a:xfrm>
        </p:spPr>
        <p:txBody>
          <a:bodyPr/>
          <a:lstStyle/>
          <a:p>
            <a:pPr algn="just"/>
            <a:r>
              <a:rPr lang="fa-IR" dirty="0" smtClean="0">
                <a:cs typeface="B Nazanin" pitchFamily="2" charset="-78"/>
              </a:rPr>
              <a:t>در زبان فارسی مانند زبان‌های دیگر واژه‌هایی وجود دارند که بیش از یک معنا را القا می‌کنند مثل کلمه جفت که هم به معنی دوعدد،دو چیز معادل هم،زن و شوهر،نر و ماده،و نیز هم نشین به کار می رود.چند معنایی به همنامی کامل بسیار نزدیک است.</a:t>
            </a:r>
            <a:endParaRPr lang="en-US" dirty="0" smtClean="0">
              <a:cs typeface="B Nazanin" pitchFamily="2" charset="-78"/>
            </a:endParaRPr>
          </a:p>
          <a:p>
            <a:pPr algn="just"/>
            <a:r>
              <a:rPr lang="fa-IR" dirty="0" smtClean="0">
                <a:cs typeface="B Nazanin" pitchFamily="2" charset="-78"/>
              </a:rPr>
              <a:t>راه تشخیص این دو از همدیگی:هرگاه بین معانی مختلف یک واژه رابطه بر قرار باشد آن را چند معنا و چنانچه نباشد همنام است.</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42</a:t>
            </a:fld>
            <a:endParaRPr lang="en-US"/>
          </a:p>
        </p:txBody>
      </p:sp>
      <p:sp>
        <p:nvSpPr>
          <p:cNvPr id="4" name="Title 3"/>
          <p:cNvSpPr>
            <a:spLocks noGrp="1"/>
          </p:cNvSpPr>
          <p:nvPr>
            <p:ph type="title"/>
          </p:nvPr>
        </p:nvSpPr>
        <p:spPr/>
        <p:txBody>
          <a:bodyPr>
            <a:normAutofit/>
          </a:bodyPr>
          <a:lstStyle/>
          <a:p>
            <a:r>
              <a:rPr lang="fa-IR" dirty="0" smtClean="0">
                <a:cs typeface="B Nazanin" pitchFamily="2" charset="-78"/>
              </a:rPr>
              <a:t>چند معنایی:</a:t>
            </a:r>
            <a:endParaRPr lang="en-US" dirty="0">
              <a:cs typeface="B Nazanin" pitchFamily="2" charset="-78"/>
            </a:endParaRPr>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714488"/>
            <a:ext cx="7408333" cy="4411675"/>
          </a:xfrm>
        </p:spPr>
        <p:txBody>
          <a:bodyPr>
            <a:normAutofit/>
          </a:bodyPr>
          <a:lstStyle/>
          <a:p>
            <a:pPr algn="just"/>
            <a:r>
              <a:rPr lang="fa-IR" dirty="0" smtClean="0">
                <a:cs typeface="B Nazanin" pitchFamily="2" charset="-78"/>
              </a:rPr>
              <a:t>در این رابطه گستره مفهوم یک واژه گستره مفهوم واژه ای دیگر را در بر می‌گیرد مثل واژه گل شامل نیلوفر هم می‌شود.</a:t>
            </a:r>
            <a:endParaRPr lang="en-US" dirty="0" smtClean="0">
              <a:cs typeface="B Nazanin" pitchFamily="2" charset="-78"/>
            </a:endParaRPr>
          </a:p>
          <a:p>
            <a:pPr algn="just"/>
            <a:r>
              <a:rPr lang="fa-IR" dirty="0" smtClean="0">
                <a:cs typeface="B Nazanin" pitchFamily="2" charset="-78"/>
              </a:rPr>
              <a:t>روابط مفهومی جمله ای:علاوه بر روابط  مفهومی که بین کلمات بر قرار است  بین  مفاهیم جمله‌ها نیز روابطی بر قرار است  که مهم‌ترین آن‌ها عبارتد از:</a:t>
            </a:r>
            <a:endParaRPr lang="en-US" dirty="0" smtClean="0">
              <a:cs typeface="B Nazanin" pitchFamily="2" charset="-78"/>
            </a:endParaRPr>
          </a:p>
          <a:p>
            <a:pPr algn="just"/>
            <a:r>
              <a:rPr lang="fa-IR" dirty="0" smtClean="0">
                <a:cs typeface="B Nazanin" pitchFamily="2" charset="-78"/>
              </a:rPr>
              <a:t>الف)تاویل معنایی: ممکن است یک مفهوم به وسیله ی دو یا چند جمله متفاوت بیان شود مانند:</a:t>
            </a:r>
            <a:endParaRPr lang="en-US" dirty="0" smtClean="0">
              <a:cs typeface="B Nazanin" pitchFamily="2" charset="-78"/>
            </a:endParaRPr>
          </a:p>
          <a:p>
            <a:pPr algn="just"/>
            <a:r>
              <a:rPr lang="fa-IR" dirty="0" smtClean="0">
                <a:cs typeface="B Nazanin" pitchFamily="2" charset="-78"/>
              </a:rPr>
              <a:t>1.سگ دشمن گربه است</a:t>
            </a:r>
            <a:endParaRPr lang="en-US" dirty="0" smtClean="0">
              <a:cs typeface="B Nazanin" pitchFamily="2" charset="-78"/>
            </a:endParaRPr>
          </a:p>
          <a:p>
            <a:pPr algn="just"/>
            <a:r>
              <a:rPr lang="fa-IR" dirty="0" smtClean="0">
                <a:cs typeface="B Nazanin" pitchFamily="2" charset="-78"/>
              </a:rPr>
              <a:t>2.دشمن گربه سگ است</a:t>
            </a:r>
            <a:endParaRPr lang="en-US" dirty="0" smtClean="0">
              <a:cs typeface="B Nazanin" pitchFamily="2" charset="-78"/>
            </a:endParaRPr>
          </a:p>
          <a:p>
            <a:pPr algn="just"/>
            <a:r>
              <a:rPr lang="fa-IR" dirty="0" smtClean="0">
                <a:cs typeface="B Nazanin" pitchFamily="2" charset="-78"/>
              </a:rPr>
              <a:t>3.سگ است که با گربه دشمن است</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43</a:t>
            </a:fld>
            <a:endParaRPr lang="en-US"/>
          </a:p>
        </p:txBody>
      </p:sp>
      <p:sp>
        <p:nvSpPr>
          <p:cNvPr id="4" name="Title 3"/>
          <p:cNvSpPr>
            <a:spLocks noGrp="1"/>
          </p:cNvSpPr>
          <p:nvPr>
            <p:ph type="title"/>
          </p:nvPr>
        </p:nvSpPr>
        <p:spPr/>
        <p:txBody>
          <a:bodyPr>
            <a:normAutofit/>
          </a:bodyPr>
          <a:lstStyle/>
          <a:p>
            <a:r>
              <a:rPr lang="fa-IR" dirty="0" smtClean="0">
                <a:cs typeface="B Nazanin" pitchFamily="2" charset="-78"/>
              </a:rPr>
              <a:t>شمول معنایی:</a:t>
            </a:r>
            <a:endParaRPr lang="en-US" dirty="0">
              <a:cs typeface="B Nazanin" pitchFamily="2" charset="-78"/>
            </a:endParaRPr>
          </a:p>
        </p:txBody>
      </p:sp>
    </p:spTree>
  </p:cSld>
  <p:clrMapOvr>
    <a:masterClrMapping/>
  </p:clrMapOvr>
  <p:transition>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fa-IR" dirty="0" smtClean="0">
                <a:cs typeface="B Nazanin" pitchFamily="2" charset="-78"/>
              </a:rPr>
              <a:t>بین جمله‌ها شمول معنایی بر قرار است مثلا جمله دوست علی دیروز دو گل به ثمر رساند  . مفاهیم جملات زیر را نیز در بر دارد:</a:t>
            </a:r>
            <a:endParaRPr lang="en-US" dirty="0" smtClean="0">
              <a:cs typeface="B Nazanin" pitchFamily="2" charset="-78"/>
            </a:endParaRPr>
          </a:p>
          <a:p>
            <a:pPr algn="just"/>
            <a:r>
              <a:rPr lang="fa-IR" dirty="0" smtClean="0">
                <a:cs typeface="B Nazanin" pitchFamily="2" charset="-78"/>
              </a:rPr>
              <a:t>1.علی یک دوست دارد</a:t>
            </a:r>
            <a:endParaRPr lang="en-US" dirty="0" smtClean="0">
              <a:cs typeface="B Nazanin" pitchFamily="2" charset="-78"/>
            </a:endParaRPr>
          </a:p>
          <a:p>
            <a:pPr algn="just"/>
            <a:r>
              <a:rPr lang="fa-IR" dirty="0" smtClean="0">
                <a:cs typeface="B Nazanin" pitchFamily="2" charset="-78"/>
              </a:rPr>
              <a:t>2.دوست علی فوتبال بازی می‌کند</a:t>
            </a:r>
            <a:endParaRPr lang="en-US" dirty="0" smtClean="0">
              <a:cs typeface="B Nazanin" pitchFamily="2" charset="-78"/>
            </a:endParaRPr>
          </a:p>
          <a:p>
            <a:pPr algn="just"/>
            <a:r>
              <a:rPr lang="fa-IR" dirty="0" smtClean="0">
                <a:cs typeface="B Nazanin" pitchFamily="2" charset="-78"/>
              </a:rPr>
              <a:t>3.دوست علی پسر است</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44</a:t>
            </a:fld>
            <a:endParaRPr lang="en-US"/>
          </a:p>
        </p:txBody>
      </p:sp>
      <p:sp>
        <p:nvSpPr>
          <p:cNvPr id="4" name="Title 3"/>
          <p:cNvSpPr>
            <a:spLocks noGrp="1"/>
          </p:cNvSpPr>
          <p:nvPr>
            <p:ph type="title"/>
          </p:nvPr>
        </p:nvSpPr>
        <p:spPr/>
        <p:txBody>
          <a:bodyPr/>
          <a:lstStyle/>
          <a:p>
            <a:r>
              <a:rPr lang="fa-IR" dirty="0" smtClean="0">
                <a:cs typeface="B Nazanin" pitchFamily="2" charset="-78"/>
              </a:rPr>
              <a:t>ب)تضمن</a:t>
            </a:r>
            <a:endParaRPr lang="en-US" dirty="0">
              <a:cs typeface="B Nazanin" pitchFamily="2" charset="-78"/>
            </a:endParaRPr>
          </a:p>
        </p:txBody>
      </p:sp>
    </p:spTree>
  </p:cSld>
  <p:clrMapOvr>
    <a:masterClrMapping/>
  </p:clrMapOvr>
  <p:transition>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fa-IR" dirty="0" smtClean="0">
                <a:cs typeface="B Nazanin" pitchFamily="2" charset="-78"/>
              </a:rPr>
              <a:t>1.علی متاهل است</a:t>
            </a:r>
            <a:endParaRPr lang="en-US" dirty="0" smtClean="0">
              <a:cs typeface="B Nazanin" pitchFamily="2" charset="-78"/>
            </a:endParaRPr>
          </a:p>
          <a:p>
            <a:r>
              <a:rPr lang="fa-IR" dirty="0" smtClean="0">
                <a:cs typeface="B Nazanin" pitchFamily="2" charset="-78"/>
              </a:rPr>
              <a:t>2.علی مجرد است</a:t>
            </a:r>
            <a:endParaRPr lang="en-US" dirty="0" smtClean="0">
              <a:cs typeface="B Nazanin" pitchFamily="2" charset="-78"/>
            </a:endParaRPr>
          </a:p>
          <a:p>
            <a:r>
              <a:rPr lang="fa-IR" dirty="0" smtClean="0">
                <a:cs typeface="B Nazanin" pitchFamily="2" charset="-78"/>
              </a:rPr>
              <a:t>که جمله یک منکر جمله دو است</a:t>
            </a:r>
            <a:endParaRPr lang="en-US" dirty="0" smtClean="0">
              <a:cs typeface="B Nazanin" pitchFamily="2" charset="-78"/>
            </a:endParaRPr>
          </a:p>
          <a:p>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45</a:t>
            </a:fld>
            <a:endParaRPr lang="en-US"/>
          </a:p>
        </p:txBody>
      </p:sp>
      <p:sp>
        <p:nvSpPr>
          <p:cNvPr id="4" name="Title 3"/>
          <p:cNvSpPr>
            <a:spLocks noGrp="1"/>
          </p:cNvSpPr>
          <p:nvPr>
            <p:ph type="title"/>
          </p:nvPr>
        </p:nvSpPr>
        <p:spPr/>
        <p:txBody>
          <a:bodyPr>
            <a:normAutofit/>
          </a:bodyPr>
          <a:lstStyle/>
          <a:p>
            <a:pPr algn="r"/>
            <a:r>
              <a:rPr lang="fa-IR" sz="2800" dirty="0" smtClean="0">
                <a:cs typeface="B Nazanin" pitchFamily="2" charset="-78"/>
              </a:rPr>
              <a:t>ج) بین دو جمله تضاد مفهومی بر قرار است و مفهوم یک جمله مفهوم جمله دیگر را نقض می‌کند </a:t>
            </a:r>
            <a:endParaRPr lang="en-US" sz="2800" dirty="0">
              <a:cs typeface="B Nazanin" pitchFamily="2" charset="-78"/>
            </a:endParaRPr>
          </a:p>
        </p:txBody>
      </p:sp>
    </p:spTree>
  </p:cSld>
  <p:clrMapOvr>
    <a:masterClrMapping/>
  </p:clrMapOvr>
  <p:transition>
    <p:fade thruBlk="1"/>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ar-SA" dirty="0" smtClean="0">
                <a:cs typeface="B Nazanin" pitchFamily="2" charset="-78"/>
              </a:rPr>
              <a:t> تا پیش از ابداع خط، انسان فقط از دو مهارت زبانی، یعنی گفتن و شنیدن برای ایجاد ارتباط استفاده می کرد. معمولا خط را مهم تر از زبان گفتاری  می دانند، زیرا از طرفی نوشتار سنجیده تر از گفتار است و در هنگام نوشتن امکان تفکر ،سنجش و تجدید نظر وجود دارد و از طرف دیگر آثارمعتبر ادبی و میراث فرهنگی از طریق نوشتار در دسترس جامعه قرار می‌گیرد.</a:t>
            </a:r>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46</a:t>
            </a:fld>
            <a:endParaRPr lang="en-US"/>
          </a:p>
        </p:txBody>
      </p:sp>
      <p:sp>
        <p:nvSpPr>
          <p:cNvPr id="4" name="Title 3"/>
          <p:cNvSpPr>
            <a:spLocks noGrp="1"/>
          </p:cNvSpPr>
          <p:nvPr>
            <p:ph type="title"/>
          </p:nvPr>
        </p:nvSpPr>
        <p:spPr/>
        <p:txBody>
          <a:bodyPr>
            <a:normAutofit/>
          </a:bodyPr>
          <a:lstStyle/>
          <a:p>
            <a:r>
              <a:rPr lang="fa-IR" b="1" dirty="0" smtClean="0">
                <a:cs typeface="B Nazanin" pitchFamily="2" charset="-78"/>
              </a:rPr>
              <a:t>فصل سوم:</a:t>
            </a:r>
            <a:r>
              <a:rPr lang="ar-SA" dirty="0" smtClean="0">
                <a:cs typeface="B Nazanin" pitchFamily="2" charset="-78"/>
              </a:rPr>
              <a:t>کلیات خط</a:t>
            </a:r>
            <a:endParaRPr lang="en-US" dirty="0">
              <a:cs typeface="B Nazanin" pitchFamily="2" charset="-78"/>
            </a:endParaRPr>
          </a:p>
        </p:txBody>
      </p:sp>
    </p:spTree>
  </p:cSld>
  <p:clrMapOvr>
    <a:masterClrMapping/>
  </p:clrMapOvr>
  <p:transition>
    <p:cut/>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571612"/>
            <a:ext cx="7408333" cy="4554551"/>
          </a:xfrm>
        </p:spPr>
        <p:txBody>
          <a:bodyPr>
            <a:normAutofit/>
          </a:bodyPr>
          <a:lstStyle/>
          <a:p>
            <a:pPr algn="just"/>
            <a:r>
              <a:rPr lang="ar-SA" dirty="0" smtClean="0">
                <a:cs typeface="B Nazanin" pitchFamily="2" charset="-78"/>
              </a:rPr>
              <a:t>1)تمام جوامع انسانی دارای زبان گفتاری هستند، اما همگی خط و نوشته ندارند.</a:t>
            </a:r>
            <a:endParaRPr lang="en-US" dirty="0" smtClean="0">
              <a:cs typeface="B Nazanin" pitchFamily="2" charset="-78"/>
            </a:endParaRPr>
          </a:p>
          <a:p>
            <a:pPr algn="just"/>
            <a:r>
              <a:rPr lang="ar-SA" dirty="0" smtClean="0">
                <a:cs typeface="B Nazanin" pitchFamily="2" charset="-78"/>
              </a:rPr>
              <a:t>2)افرادی در جامعه وجود دارد که به جنبه گفتاری زبان تسلط دارند ، ولی به دلیل بی سوادی، هیچ آگاهی از خط آن جامعه ندارند.</a:t>
            </a:r>
            <a:endParaRPr lang="en-US" dirty="0" smtClean="0">
              <a:cs typeface="B Nazanin" pitchFamily="2" charset="-78"/>
            </a:endParaRPr>
          </a:p>
          <a:p>
            <a:pPr algn="just"/>
            <a:r>
              <a:rPr lang="ar-SA" dirty="0" smtClean="0">
                <a:cs typeface="B Nazanin" pitchFamily="2" charset="-78"/>
              </a:rPr>
              <a:t>3)قدمت خط به ده هزار سال پیش بر می گردد، ولی جنبه گفتاری به پانصد هزار تا یک میلیون سال بر می گردد.</a:t>
            </a:r>
            <a:endParaRPr lang="en-US" dirty="0" smtClean="0">
              <a:cs typeface="B Nazanin" pitchFamily="2" charset="-78"/>
            </a:endParaRPr>
          </a:p>
          <a:p>
            <a:pPr algn="just"/>
            <a:r>
              <a:rPr lang="ar-SA" dirty="0" smtClean="0">
                <a:cs typeface="B Nazanin" pitchFamily="2" charset="-78"/>
              </a:rPr>
              <a:t>4) کودکان ابتدا زبان گفتاری را یاد میگیرند ، سپس با آموزش نوشتن را یاد می گیرند.</a:t>
            </a:r>
            <a:endParaRPr lang="en-US" dirty="0" smtClean="0">
              <a:cs typeface="B Nazanin" pitchFamily="2" charset="-78"/>
            </a:endParaRPr>
          </a:p>
          <a:p>
            <a:pPr algn="just"/>
            <a:r>
              <a:rPr lang="ar-SA" dirty="0" smtClean="0">
                <a:cs typeface="B Nazanin" pitchFamily="2" charset="-78"/>
              </a:rPr>
              <a:t>5) ممکن است خط بر اثر تحولات سیاسی تغییر کند، ولی جنبه گفتاری زبان تغییری نمی‌کند.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47</a:t>
            </a:fld>
            <a:endParaRPr lang="en-US"/>
          </a:p>
        </p:txBody>
      </p:sp>
      <p:sp>
        <p:nvSpPr>
          <p:cNvPr id="4" name="Title 3"/>
          <p:cNvSpPr>
            <a:spLocks noGrp="1"/>
          </p:cNvSpPr>
          <p:nvPr>
            <p:ph type="title"/>
          </p:nvPr>
        </p:nvSpPr>
        <p:spPr/>
        <p:txBody>
          <a:bodyPr>
            <a:normAutofit fontScale="90000"/>
          </a:bodyPr>
          <a:lstStyle/>
          <a:p>
            <a:pPr algn="r"/>
            <a:r>
              <a:rPr lang="ar-SA" dirty="0" smtClean="0">
                <a:cs typeface="B Nazanin" pitchFamily="2" charset="-78"/>
              </a:rPr>
              <a:t>چرا جنبه گفتاری زبان اصل و جنبه نوشتاری آن فرع است؟</a:t>
            </a:r>
            <a:endParaRPr lang="en-US" dirty="0">
              <a:cs typeface="B Nazanin" pitchFamily="2" charset="-78"/>
            </a:endParaRPr>
          </a:p>
        </p:txBody>
      </p:sp>
    </p:spTree>
  </p:cSld>
  <p:clrMapOvr>
    <a:masterClrMapping/>
  </p:clrMapOvr>
  <p:transition>
    <p:cut thruBlk="1"/>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571612"/>
            <a:ext cx="7408333" cy="4554551"/>
          </a:xfrm>
        </p:spPr>
        <p:txBody>
          <a:bodyPr>
            <a:normAutofit fontScale="92500" lnSpcReduction="20000"/>
          </a:bodyPr>
          <a:lstStyle/>
          <a:p>
            <a:pPr algn="just"/>
            <a:r>
              <a:rPr lang="ar-SA" b="1" dirty="0" smtClean="0">
                <a:cs typeface="B Nazanin" pitchFamily="2" charset="-78"/>
              </a:rPr>
              <a:t>1)تصویر نگاری: </a:t>
            </a:r>
            <a:r>
              <a:rPr lang="ar-SA" dirty="0" smtClean="0">
                <a:cs typeface="B Nazanin" pitchFamily="2" charset="-78"/>
              </a:rPr>
              <a:t>انسان با خط تصویری شروع به بیان افکار خود کرد. این آثار در غار ها نشان دهنده ی تصاویر واقعی اشیا وجانداران است. برخی علایم امروزی مانند «جاده باریک می‌شود» از علایم راهنمایی، نوعی خط تصویری است.</a:t>
            </a:r>
            <a:endParaRPr lang="en-US" dirty="0" smtClean="0">
              <a:cs typeface="B Nazanin" pitchFamily="2" charset="-78"/>
            </a:endParaRPr>
          </a:p>
          <a:p>
            <a:pPr algn="just"/>
            <a:r>
              <a:rPr lang="ar-SA" b="1" dirty="0" smtClean="0">
                <a:cs typeface="B Nazanin" pitchFamily="2" charset="-78"/>
              </a:rPr>
              <a:t>2)اندیشه نگاری(خط ترکیبی</a:t>
            </a:r>
            <a:r>
              <a:rPr lang="ar-SA" dirty="0" smtClean="0">
                <a:cs typeface="B Nazanin" pitchFamily="2" charset="-78"/>
              </a:rPr>
              <a:t>): این خط صورت تحول یافته خط تصویر نگار است. تفاوت اندیشه نگار و تصویر نگار این است که خط اندیشه نگار در یک زنجیره مرتبط رسم می‌شود، مثلا بیانگر یک داستان یا متن است.</a:t>
            </a:r>
            <a:endParaRPr lang="en-US" dirty="0" smtClean="0">
              <a:cs typeface="B Nazanin" pitchFamily="2" charset="-78"/>
            </a:endParaRPr>
          </a:p>
          <a:p>
            <a:pPr algn="just"/>
            <a:r>
              <a:rPr lang="ar-SA" b="1" dirty="0" smtClean="0">
                <a:cs typeface="B Nazanin" pitchFamily="2" charset="-78"/>
              </a:rPr>
              <a:t>3)خط تحلیلی(انتقالی): </a:t>
            </a:r>
            <a:r>
              <a:rPr lang="ar-SA" dirty="0" smtClean="0">
                <a:cs typeface="B Nazanin" pitchFamily="2" charset="-78"/>
              </a:rPr>
              <a:t>این خط احتمالا آغاز گر نوشتار نظام یافته بوده است و تقریبا تمام نظام‌های خطی دنیای قدیم از این خط سر چشمه گرفته است. مهم‌ترین خطوط تحلیلی، خطوط میخی، سومری، اکدی، بابلی، هیتی و فارسی باستان هستند.</a:t>
            </a:r>
            <a:endParaRPr lang="en-US" dirty="0" smtClean="0">
              <a:cs typeface="B Nazanin" pitchFamily="2" charset="-78"/>
            </a:endParaRPr>
          </a:p>
          <a:p>
            <a:pPr algn="just"/>
            <a:r>
              <a:rPr lang="ar-SA" b="1" dirty="0" smtClean="0">
                <a:cs typeface="B Nazanin" pitchFamily="2" charset="-78"/>
              </a:rPr>
              <a:t>4) نظام‌های خطی الفبایی</a:t>
            </a:r>
            <a:r>
              <a:rPr lang="ar-SA" dirty="0" smtClean="0">
                <a:cs typeface="B Nazanin" pitchFamily="2" charset="-78"/>
              </a:rPr>
              <a:t>: در این نظام نوشتاری، نشانه‌های حروف الفبا نماینده صدا های زبان هستند. خطوط عربی و فارسی امروز و خط لاتین ازجمله مشهور ترین و پرکاربرد ترین خطوط آوایی هستند. نخستین خط الفبایی خط فینیقی است که خط عربی کنونی صورت متحول یافته آن است، خط فارسی امروز نیز از آن ریشه گرفته شده است.</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48</a:t>
            </a:fld>
            <a:endParaRPr lang="en-US"/>
          </a:p>
        </p:txBody>
      </p:sp>
      <p:sp>
        <p:nvSpPr>
          <p:cNvPr id="4" name="Title 3"/>
          <p:cNvSpPr>
            <a:spLocks noGrp="1"/>
          </p:cNvSpPr>
          <p:nvPr>
            <p:ph type="title"/>
          </p:nvPr>
        </p:nvSpPr>
        <p:spPr/>
        <p:txBody>
          <a:bodyPr>
            <a:normAutofit/>
          </a:bodyPr>
          <a:lstStyle/>
          <a:p>
            <a:r>
              <a:rPr lang="ar-SA" dirty="0" smtClean="0">
                <a:cs typeface="B Nazanin" pitchFamily="2" charset="-78"/>
              </a:rPr>
              <a:t>تحولات خط از چند مرحله گذشته است؟</a:t>
            </a:r>
            <a:endParaRPr lang="en-US" dirty="0">
              <a:cs typeface="B Nazanin" pitchFamily="2" charset="-78"/>
            </a:endParaRPr>
          </a:p>
        </p:txBody>
      </p:sp>
    </p:spTree>
  </p:cSld>
  <p:clrMapOvr>
    <a:masterClrMapping/>
  </p:clrMapOvr>
  <p:transition>
    <p:dissolv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ar-SA" dirty="0" smtClean="0">
                <a:cs typeface="B Nazanin" pitchFamily="2" charset="-78"/>
              </a:rPr>
              <a:t>1)نظام الفبایی عربی وعبری</a:t>
            </a:r>
            <a:endParaRPr lang="en-US" dirty="0" smtClean="0">
              <a:cs typeface="B Nazanin" pitchFamily="2" charset="-78"/>
            </a:endParaRPr>
          </a:p>
          <a:p>
            <a:pPr algn="just"/>
            <a:r>
              <a:rPr lang="ar-SA" dirty="0" smtClean="0">
                <a:cs typeface="B Nazanin" pitchFamily="2" charset="-78"/>
              </a:rPr>
              <a:t>2)نظام براهمی(هنوز در آسیا و قسمت بزرگی از آسیا به کار می رود)</a:t>
            </a:r>
            <a:endParaRPr lang="en-US" dirty="0" smtClean="0">
              <a:cs typeface="B Nazanin" pitchFamily="2" charset="-78"/>
            </a:endParaRPr>
          </a:p>
          <a:p>
            <a:pPr algn="just"/>
            <a:r>
              <a:rPr lang="ar-SA" dirty="0" smtClean="0">
                <a:cs typeface="B Nazanin" pitchFamily="2" charset="-78"/>
              </a:rPr>
              <a:t>3)نظام الفبایی یونانی(خطوط جدید آمریکایی و اروپایی از آن گرفته شده است)</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49</a:t>
            </a:fld>
            <a:endParaRPr lang="en-US"/>
          </a:p>
        </p:txBody>
      </p:sp>
      <p:sp>
        <p:nvSpPr>
          <p:cNvPr id="4" name="Title 3"/>
          <p:cNvSpPr>
            <a:spLocks noGrp="1"/>
          </p:cNvSpPr>
          <p:nvPr>
            <p:ph type="title"/>
          </p:nvPr>
        </p:nvSpPr>
        <p:spPr/>
        <p:txBody>
          <a:bodyPr>
            <a:normAutofit/>
          </a:bodyPr>
          <a:lstStyle/>
          <a:p>
            <a:r>
              <a:rPr lang="ar-SA" dirty="0" smtClean="0">
                <a:cs typeface="B Nazanin" pitchFamily="2" charset="-78"/>
              </a:rPr>
              <a:t>خط فینیقی در چند شاخه متبلور شده است:</a:t>
            </a:r>
            <a:endParaRPr lang="en-US" dirty="0">
              <a:cs typeface="B Nazanin" pitchFamily="2" charset="-78"/>
            </a:endParaRP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lgn="just"/>
            <a:r>
              <a:rPr lang="ar-SA" dirty="0" smtClean="0">
                <a:cs typeface="B Nazanin" pitchFamily="2" charset="-78"/>
              </a:rPr>
              <a:t>الف</a:t>
            </a:r>
            <a:r>
              <a:rPr lang="en-US" dirty="0" smtClean="0">
                <a:cs typeface="B Nazanin" pitchFamily="2" charset="-78"/>
              </a:rPr>
              <a:t>(</a:t>
            </a:r>
            <a:r>
              <a:rPr lang="ar-SA" b="1" dirty="0" smtClean="0">
                <a:cs typeface="B Nazanin" pitchFamily="2" charset="-78"/>
              </a:rPr>
              <a:t>نشانه تصویری</a:t>
            </a:r>
            <a:r>
              <a:rPr lang="en-US" b="1" dirty="0" smtClean="0">
                <a:cs typeface="B Nazanin" pitchFamily="2" charset="-78"/>
              </a:rPr>
              <a:t>. </a:t>
            </a:r>
            <a:r>
              <a:rPr lang="ar-SA" dirty="0" smtClean="0">
                <a:cs typeface="B Nazanin" pitchFamily="2" charset="-78"/>
              </a:rPr>
              <a:t>نشانه‌ای که میان صورت و مفهوم آن شباهتی عینی و تقلیدی است مثل نقش مار که بر خود مار و عکس که بر صاحب عکس دلالت دارد این دلالت فقط به سبب شباهت ظاهری است</a:t>
            </a:r>
            <a:r>
              <a:rPr lang="en-US" dirty="0" smtClean="0">
                <a:cs typeface="B Nazanin" pitchFamily="2" charset="-78"/>
              </a:rPr>
              <a:t>.</a:t>
            </a:r>
          </a:p>
          <a:p>
            <a:pPr algn="just"/>
            <a:r>
              <a:rPr lang="ar-SA" dirty="0" smtClean="0">
                <a:cs typeface="B Nazanin" pitchFamily="2" charset="-78"/>
              </a:rPr>
              <a:t>ب</a:t>
            </a:r>
            <a:r>
              <a:rPr lang="en-US" dirty="0" smtClean="0">
                <a:cs typeface="B Nazanin" pitchFamily="2" charset="-78"/>
              </a:rPr>
              <a:t>(</a:t>
            </a:r>
            <a:r>
              <a:rPr lang="ar-SA" b="1" dirty="0" smtClean="0">
                <a:cs typeface="B Nazanin" pitchFamily="2" charset="-78"/>
              </a:rPr>
              <a:t>نشانه طبیعی</a:t>
            </a:r>
            <a:r>
              <a:rPr lang="en-US" b="1" dirty="0" smtClean="0">
                <a:cs typeface="B Nazanin" pitchFamily="2" charset="-78"/>
              </a:rPr>
              <a:t>. </a:t>
            </a:r>
            <a:r>
              <a:rPr lang="ar-SA" dirty="0" smtClean="0">
                <a:cs typeface="B Nazanin" pitchFamily="2" charset="-78"/>
              </a:rPr>
              <a:t>این نشانه این است که میان صورت و مفهوم آن رابطه هم‌جواری یا تماس است</a:t>
            </a:r>
            <a:r>
              <a:rPr lang="en-US" dirty="0" smtClean="0">
                <a:cs typeface="B Nazanin" pitchFamily="2" charset="-78"/>
              </a:rPr>
              <a:t>. </a:t>
            </a:r>
            <a:r>
              <a:rPr lang="ar-SA" dirty="0" smtClean="0">
                <a:cs typeface="B Nazanin" pitchFamily="2" charset="-78"/>
              </a:rPr>
              <a:t>مثلاً رابطه دود و آتش و نام دیگر آن همان نشانه عقلی است</a:t>
            </a:r>
            <a:endParaRPr lang="en-US" dirty="0" smtClean="0">
              <a:cs typeface="B Nazanin" pitchFamily="2" charset="-78"/>
            </a:endParaRPr>
          </a:p>
          <a:p>
            <a:pPr algn="just"/>
            <a:r>
              <a:rPr lang="ar-SA" b="1" dirty="0" smtClean="0">
                <a:cs typeface="B Nazanin" pitchFamily="2" charset="-78"/>
              </a:rPr>
              <a:t>ج</a:t>
            </a:r>
            <a:r>
              <a:rPr lang="en-US" b="1" dirty="0" smtClean="0">
                <a:cs typeface="B Nazanin" pitchFamily="2" charset="-78"/>
              </a:rPr>
              <a:t>(</a:t>
            </a:r>
            <a:r>
              <a:rPr lang="ar-SA" b="1" dirty="0" smtClean="0">
                <a:cs typeface="B Nazanin" pitchFamily="2" charset="-78"/>
              </a:rPr>
              <a:t>نشانه وضعی</a:t>
            </a:r>
            <a:r>
              <a:rPr lang="en-US" b="1" dirty="0" smtClean="0">
                <a:cs typeface="B Nazanin" pitchFamily="2" charset="-78"/>
              </a:rPr>
              <a:t>. </a:t>
            </a:r>
            <a:r>
              <a:rPr lang="ar-SA" dirty="0" smtClean="0">
                <a:cs typeface="B Nazanin" pitchFamily="2" charset="-78"/>
              </a:rPr>
              <a:t>نشان‌های که میان صورت و مفهوم آن همانند نشانه طبیعی رابطه هم‌جواری و پیوستگی هست ولی این رابطه نه طبیعی و ذاتی بلکه قراردادی است مثل دلالت لفظ اسب بر معنای اسب</a:t>
            </a:r>
            <a:r>
              <a:rPr lang="en-US" dirty="0" smtClean="0">
                <a:cs typeface="B Nazanin" pitchFamily="2" charset="-78"/>
              </a:rPr>
              <a:t>.</a:t>
            </a:r>
          </a:p>
          <a:p>
            <a:pPr algn="just"/>
            <a:r>
              <a:rPr lang="ar-SA" dirty="0" smtClean="0">
                <a:cs typeface="B Nazanin" pitchFamily="2" charset="-78"/>
              </a:rPr>
              <a:t>بنابراین می‌توان گفت هر زبان، نظامی از نشانه‌های قراردادی است که اعضای هر جامعه زبانی با استفاده از آن نظام با یکدیگر ارتباط شفاهی یا نوشتاری برقرار می‌کنند</a:t>
            </a:r>
            <a:r>
              <a:rPr lang="en-US" dirty="0" smtClean="0">
                <a:cs typeface="B Nazanin" pitchFamily="2" charset="-78"/>
              </a:rPr>
              <a:t>.</a:t>
            </a:r>
            <a:endParaRPr lang="en-US" dirty="0">
              <a:cs typeface="B Nazanin" pitchFamily="2" charset="-78"/>
            </a:endParaRPr>
          </a:p>
        </p:txBody>
      </p:sp>
      <p:sp>
        <p:nvSpPr>
          <p:cNvPr id="4" name="Slide Number Placeholder 3"/>
          <p:cNvSpPr>
            <a:spLocks noGrp="1"/>
          </p:cNvSpPr>
          <p:nvPr>
            <p:ph type="sldNum" sz="quarter" idx="12"/>
          </p:nvPr>
        </p:nvSpPr>
        <p:spPr/>
        <p:txBody>
          <a:bodyPr/>
          <a:lstStyle/>
          <a:p>
            <a:fld id="{BA02AD12-F2EE-4F17-B18B-7C1CF9F831C7}" type="slidenum">
              <a:rPr lang="en-US" smtClean="0"/>
              <a:pPr/>
              <a:t>5</a:t>
            </a:fld>
            <a:endParaRPr lang="en-US"/>
          </a:p>
        </p:txBody>
      </p:sp>
      <p:sp>
        <p:nvSpPr>
          <p:cNvPr id="2" name="Title 1"/>
          <p:cNvSpPr>
            <a:spLocks noGrp="1"/>
          </p:cNvSpPr>
          <p:nvPr>
            <p:ph type="title"/>
          </p:nvPr>
        </p:nvSpPr>
        <p:spPr/>
        <p:txBody>
          <a:bodyPr>
            <a:normAutofit/>
          </a:bodyPr>
          <a:lstStyle/>
          <a:p>
            <a:r>
              <a:rPr lang="ar-SA" sz="2000" dirty="0" smtClean="0">
                <a:cs typeface="B Nazanin" pitchFamily="2" charset="-78"/>
              </a:rPr>
              <a:t>واضع خود شامل دو مفهوم است ؛فرستنده</a:t>
            </a:r>
            <a:r>
              <a:rPr lang="en-US" sz="2000" dirty="0" smtClean="0">
                <a:cs typeface="B Nazanin" pitchFamily="2" charset="-78"/>
              </a:rPr>
              <a:t> )</a:t>
            </a:r>
            <a:r>
              <a:rPr lang="ar-SA" sz="2000" dirty="0" smtClean="0">
                <a:cs typeface="B Nazanin" pitchFamily="2" charset="-78"/>
              </a:rPr>
              <a:t>گوینده یا نویسنده</a:t>
            </a:r>
            <a:r>
              <a:rPr lang="en-US" sz="2000" dirty="0" smtClean="0">
                <a:cs typeface="B Nazanin" pitchFamily="2" charset="-78"/>
              </a:rPr>
              <a:t> (</a:t>
            </a:r>
            <a:r>
              <a:rPr lang="ar-SA" sz="2000" dirty="0" smtClean="0">
                <a:cs typeface="B Nazanin" pitchFamily="2" charset="-78"/>
              </a:rPr>
              <a:t>و گیرند ه</a:t>
            </a:r>
            <a:r>
              <a:rPr lang="en-US" sz="2000" dirty="0" smtClean="0">
                <a:cs typeface="B Nazanin" pitchFamily="2" charset="-78"/>
              </a:rPr>
              <a:t>) </a:t>
            </a:r>
            <a:r>
              <a:rPr lang="ar-SA" sz="2000" dirty="0" smtClean="0">
                <a:cs typeface="B Nazanin" pitchFamily="2" charset="-78"/>
              </a:rPr>
              <a:t>شنونده یا خواننده</a:t>
            </a:r>
            <a:r>
              <a:rPr lang="en-US" sz="2000" dirty="0" smtClean="0">
                <a:cs typeface="B Nazanin" pitchFamily="2" charset="-78"/>
              </a:rPr>
              <a:t>( </a:t>
            </a:r>
            <a:r>
              <a:rPr lang="ar-SA" sz="2000" dirty="0" smtClean="0">
                <a:cs typeface="B Nazanin" pitchFamily="2" charset="-78"/>
              </a:rPr>
              <a:t>منظور از مصداق، واقعیات برون زبانی است و نشانه‌ها به عناصر زبانی مانند واج‌ها و واژه‌ها اطلاق می‌شود</a:t>
            </a:r>
            <a:r>
              <a:rPr lang="en-US" sz="2000" dirty="0" smtClean="0">
                <a:cs typeface="B Nazanin" pitchFamily="2" charset="-78"/>
              </a:rPr>
              <a:t>. </a:t>
            </a:r>
            <a:r>
              <a:rPr lang="ar-SA" sz="2000" dirty="0" smtClean="0">
                <a:cs typeface="B Nazanin" pitchFamily="2" charset="-78"/>
              </a:rPr>
              <a:t>نشانه‌هایی که در زندگی اجتماعی بشر به کار می‌رود به سه دسته قابل‌تقسیم است</a:t>
            </a:r>
            <a:r>
              <a:rPr lang="en-US" sz="2000" dirty="0" smtClean="0">
                <a:cs typeface="B Nazanin" pitchFamily="2" charset="-78"/>
              </a:rPr>
              <a:t>:</a:t>
            </a:r>
            <a:endParaRPr lang="en-US" sz="2000" dirty="0">
              <a:cs typeface="B Nazanin" pitchFamily="2" charset="-78"/>
            </a:endParaRP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928802"/>
            <a:ext cx="7408333" cy="4197361"/>
          </a:xfrm>
        </p:spPr>
        <p:txBody>
          <a:bodyPr/>
          <a:lstStyle/>
          <a:p>
            <a:pPr algn="just"/>
            <a:r>
              <a:rPr lang="ar-SA" dirty="0" smtClean="0">
                <a:cs typeface="B Nazanin" pitchFamily="2" charset="-78"/>
              </a:rPr>
              <a:t>زبان هند-اروپایی             </a:t>
            </a:r>
            <a:endParaRPr lang="fa-IR" dirty="0" smtClean="0">
              <a:cs typeface="B Nazanin" pitchFamily="2" charset="-78"/>
            </a:endParaRPr>
          </a:p>
          <a:p>
            <a:pPr algn="just"/>
            <a:r>
              <a:rPr lang="ar-SA" dirty="0" smtClean="0">
                <a:cs typeface="B Nazanin" pitchFamily="2" charset="-78"/>
              </a:rPr>
              <a:t>هند وایرانی           </a:t>
            </a:r>
            <a:endParaRPr lang="fa-IR" dirty="0" smtClean="0">
              <a:cs typeface="B Nazanin" pitchFamily="2" charset="-78"/>
            </a:endParaRPr>
          </a:p>
          <a:p>
            <a:pPr algn="just"/>
            <a:r>
              <a:rPr lang="ar-SA" dirty="0" smtClean="0">
                <a:cs typeface="B Nazanin" pitchFamily="2" charset="-78"/>
              </a:rPr>
              <a:t> ایرانی             </a:t>
            </a:r>
            <a:endParaRPr lang="fa-IR" dirty="0" smtClean="0">
              <a:cs typeface="B Nazanin" pitchFamily="2" charset="-78"/>
            </a:endParaRPr>
          </a:p>
          <a:p>
            <a:pPr algn="just"/>
            <a:r>
              <a:rPr lang="ar-SA" dirty="0" smtClean="0">
                <a:cs typeface="B Nazanin" pitchFamily="2" charset="-78"/>
              </a:rPr>
              <a:t> فارسی باستان       </a:t>
            </a:r>
            <a:endParaRPr lang="fa-IR" dirty="0" smtClean="0">
              <a:cs typeface="B Nazanin" pitchFamily="2" charset="-78"/>
            </a:endParaRPr>
          </a:p>
          <a:p>
            <a:pPr algn="just"/>
            <a:r>
              <a:rPr lang="ar-SA" dirty="0" smtClean="0">
                <a:cs typeface="B Nazanin" pitchFamily="2" charset="-78"/>
              </a:rPr>
              <a:t> فارسی میانه              </a:t>
            </a:r>
            <a:endParaRPr lang="fa-IR" dirty="0" smtClean="0">
              <a:cs typeface="B Nazanin" pitchFamily="2" charset="-78"/>
            </a:endParaRPr>
          </a:p>
          <a:p>
            <a:pPr algn="just"/>
            <a:r>
              <a:rPr lang="ar-SA" dirty="0" smtClean="0">
                <a:cs typeface="B Nazanin" pitchFamily="2" charset="-78"/>
              </a:rPr>
              <a:t> فارسی جدید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50</a:t>
            </a:fld>
            <a:endParaRPr lang="en-US"/>
          </a:p>
        </p:txBody>
      </p:sp>
      <p:sp>
        <p:nvSpPr>
          <p:cNvPr id="4" name="Title 3"/>
          <p:cNvSpPr>
            <a:spLocks noGrp="1"/>
          </p:cNvSpPr>
          <p:nvPr>
            <p:ph type="title"/>
          </p:nvPr>
        </p:nvSpPr>
        <p:spPr/>
        <p:txBody>
          <a:bodyPr>
            <a:normAutofit/>
          </a:bodyPr>
          <a:lstStyle/>
          <a:p>
            <a:r>
              <a:rPr lang="ar-SA" dirty="0" smtClean="0">
                <a:cs typeface="B Nazanin" pitchFamily="2" charset="-78"/>
              </a:rPr>
              <a:t>سیر تاریخی تحول نظام نوشتاری فارسی:</a:t>
            </a:r>
            <a:endParaRPr lang="en-US" dirty="0">
              <a:cs typeface="B Nazanin" pitchFamily="2" charset="-78"/>
            </a:endParaRPr>
          </a:p>
        </p:txBody>
      </p:sp>
    </p:spTree>
  </p:cSld>
  <p:clrMapOvr>
    <a:masterClrMapping/>
  </p:clrMapOvr>
  <p:transition>
    <p:fade thruBlk="1"/>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571612"/>
            <a:ext cx="7408333" cy="4554551"/>
          </a:xfrm>
        </p:spPr>
        <p:txBody>
          <a:bodyPr/>
          <a:lstStyle/>
          <a:p>
            <a:pPr algn="just"/>
            <a:r>
              <a:rPr lang="ar-SA" dirty="0" smtClean="0">
                <a:cs typeface="B Nazanin" pitchFamily="2" charset="-78"/>
              </a:rPr>
              <a:t>1)این خط از چپ به راست نوشته می‌شود.</a:t>
            </a:r>
            <a:endParaRPr lang="en-US" dirty="0" smtClean="0">
              <a:cs typeface="B Nazanin" pitchFamily="2" charset="-78"/>
            </a:endParaRPr>
          </a:p>
          <a:p>
            <a:pPr algn="just"/>
            <a:r>
              <a:rPr lang="ar-SA" dirty="0" smtClean="0">
                <a:cs typeface="B Nazanin" pitchFamily="2" charset="-78"/>
              </a:rPr>
              <a:t>2)این خط جزو نظام‌های نوشتاری هجایی-الفبایی محسوب می‌شود.</a:t>
            </a:r>
            <a:endParaRPr lang="en-US" dirty="0" smtClean="0">
              <a:cs typeface="B Nazanin" pitchFamily="2" charset="-78"/>
            </a:endParaRPr>
          </a:p>
          <a:p>
            <a:pPr algn="just"/>
            <a:r>
              <a:rPr lang="ar-SA" dirty="0" smtClean="0">
                <a:cs typeface="B Nazanin" pitchFamily="2" charset="-78"/>
              </a:rPr>
              <a:t>3)برای برخی از صامت ها با توجه به مصوت بعدی هرکدام،نشانه‌های جداگانه ای به کار می رفت.</a:t>
            </a:r>
            <a:endParaRPr lang="en-US" dirty="0" smtClean="0">
              <a:cs typeface="B Nazanin" pitchFamily="2" charset="-78"/>
            </a:endParaRPr>
          </a:p>
          <a:p>
            <a:pPr algn="just"/>
            <a:r>
              <a:rPr lang="ar-SA" dirty="0" smtClean="0">
                <a:cs typeface="B Nazanin" pitchFamily="2" charset="-78"/>
              </a:rPr>
              <a:t>4)در این خط علامتی موسوم به «واژه جداکن»</a:t>
            </a:r>
            <a:r>
              <a:rPr lang="fa-IR" dirty="0" smtClean="0">
                <a:cs typeface="B Nazanin" pitchFamily="2" charset="-78"/>
              </a:rPr>
              <a:t> </a:t>
            </a:r>
            <a:r>
              <a:rPr lang="ar-SA" dirty="0" smtClean="0">
                <a:cs typeface="B Nazanin" pitchFamily="2" charset="-78"/>
              </a:rPr>
              <a:t>وجود داشته است.</a:t>
            </a:r>
            <a:endParaRPr lang="en-US" dirty="0" smtClean="0">
              <a:cs typeface="B Nazanin" pitchFamily="2" charset="-78"/>
            </a:endParaRPr>
          </a:p>
          <a:p>
            <a:pPr algn="just"/>
            <a:r>
              <a:rPr lang="ar-SA" dirty="0" smtClean="0">
                <a:cs typeface="B Nazanin" pitchFamily="2" charset="-78"/>
              </a:rPr>
              <a:t>5)در خط فارسی باستان هشت علامت به کار رفته استکه علایم اندیشه نگار نامیده می‌شوند.</a:t>
            </a:r>
            <a:endParaRPr lang="en-US" dirty="0" smtClean="0">
              <a:cs typeface="B Nazanin" pitchFamily="2" charset="-78"/>
            </a:endParaRPr>
          </a:p>
          <a:p>
            <a:pPr algn="just"/>
            <a:r>
              <a:rPr lang="ar-SA" dirty="0" smtClean="0">
                <a:cs typeface="B Nazanin" pitchFamily="2" charset="-78"/>
              </a:rPr>
              <a:t>خط میخی36حرف -2علامت واژه جدا کن-8علامت اندیشه نگار</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51</a:t>
            </a:fld>
            <a:endParaRPr lang="en-US"/>
          </a:p>
        </p:txBody>
      </p:sp>
      <p:sp>
        <p:nvSpPr>
          <p:cNvPr id="4" name="Title 3"/>
          <p:cNvSpPr>
            <a:spLocks noGrp="1"/>
          </p:cNvSpPr>
          <p:nvPr>
            <p:ph type="title"/>
          </p:nvPr>
        </p:nvSpPr>
        <p:spPr/>
        <p:txBody>
          <a:bodyPr>
            <a:normAutofit/>
          </a:bodyPr>
          <a:lstStyle/>
          <a:p>
            <a:r>
              <a:rPr lang="ar-SA" dirty="0" smtClean="0">
                <a:cs typeface="B Nazanin" pitchFamily="2" charset="-78"/>
              </a:rPr>
              <a:t>ویژگی‌های خط میخی:</a:t>
            </a:r>
            <a:endParaRPr lang="en-US" dirty="0">
              <a:cs typeface="B Nazanin" pitchFamily="2" charset="-78"/>
            </a:endParaRPr>
          </a:p>
        </p:txBody>
      </p:sp>
    </p:spTree>
  </p:cSld>
  <p:clrMapOvr>
    <a:masterClrMapping/>
  </p:clrMapOvr>
  <p:transition>
    <p:cut/>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ar-SA" dirty="0" smtClean="0">
                <a:cs typeface="B Nazanin" pitchFamily="2" charset="-78"/>
              </a:rPr>
              <a:t>پس ازسقوط دولت هخامنشیان و حکومت دویست ساله یونانیان در ایران تحولاتی در زبان فارسی باستان رخ داد که منجر به پیدایش فارسی میانه شد. فارسی میانه که در ایالت پارس رواج داشت صورت میانه فارسی باستان و فارسی جدید است؛ از این رو با نام «پارسیک » و «پهلوی ساسانی» یاد می‌شود.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52</a:t>
            </a:fld>
            <a:endParaRPr lang="en-US"/>
          </a:p>
        </p:txBody>
      </p:sp>
      <p:sp>
        <p:nvSpPr>
          <p:cNvPr id="4" name="Title 3"/>
          <p:cNvSpPr>
            <a:spLocks noGrp="1"/>
          </p:cNvSpPr>
          <p:nvPr>
            <p:ph type="title"/>
          </p:nvPr>
        </p:nvSpPr>
        <p:spPr/>
        <p:txBody>
          <a:bodyPr/>
          <a:lstStyle/>
          <a:p>
            <a:r>
              <a:rPr lang="ar-SA" dirty="0" smtClean="0">
                <a:cs typeface="B Nazanin" pitchFamily="2" charset="-78"/>
              </a:rPr>
              <a:t>فارسی میانه: </a:t>
            </a:r>
            <a:endParaRPr lang="en-US" dirty="0">
              <a:cs typeface="B Nazanin" pitchFamily="2" charset="-78"/>
            </a:endParaRPr>
          </a:p>
        </p:txBody>
      </p:sp>
    </p:spTree>
  </p:cSld>
  <p:clrMapOvr>
    <a:masterClrMapping/>
  </p:clrMapOvr>
  <p:transition>
    <p:cut thruBlk="1"/>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ar-SA" dirty="0" smtClean="0">
                <a:cs typeface="B Nazanin" pitchFamily="2" charset="-78"/>
              </a:rPr>
              <a:t>فارسی دری یا فارسی جدید صورت تغییر یافته فارسی میانه است. نظام نوشتاری فارسی جدید مبنی بر خط عربی است.</a:t>
            </a:r>
            <a:endParaRPr lang="en-US" dirty="0" smtClean="0">
              <a:cs typeface="B Nazanin" pitchFamily="2" charset="-78"/>
            </a:endParaRPr>
          </a:p>
          <a:p>
            <a:pPr algn="just"/>
            <a:r>
              <a:rPr lang="ar-SA" dirty="0" smtClean="0">
                <a:cs typeface="B Nazanin" pitchFamily="2" charset="-78"/>
              </a:rPr>
              <a:t>فارسی دری حوزه نفوذ و سیادت خود را در دوران استیلای مغول و حکومت های صفویه، افشاریه، زندیه و قاجار هم حفظ کرد و پس از پیروزی انقلاب اسلامی نیز زبان رسمی کشور شد.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53</a:t>
            </a:fld>
            <a:endParaRPr lang="en-US"/>
          </a:p>
        </p:txBody>
      </p:sp>
      <p:sp>
        <p:nvSpPr>
          <p:cNvPr id="4" name="Title 3"/>
          <p:cNvSpPr>
            <a:spLocks noGrp="1"/>
          </p:cNvSpPr>
          <p:nvPr>
            <p:ph type="title"/>
          </p:nvPr>
        </p:nvSpPr>
        <p:spPr/>
        <p:txBody>
          <a:bodyPr/>
          <a:lstStyle/>
          <a:p>
            <a:r>
              <a:rPr lang="ar-SA" dirty="0" smtClean="0">
                <a:cs typeface="B Nazanin" pitchFamily="2" charset="-78"/>
              </a:rPr>
              <a:t>زبان فارسی جدید: </a:t>
            </a:r>
            <a:endParaRPr lang="en-US" dirty="0">
              <a:cs typeface="B Nazanin" pitchFamily="2" charset="-78"/>
            </a:endParaRPr>
          </a:p>
        </p:txBody>
      </p:sp>
    </p:spTree>
  </p:cSld>
  <p:clrMapOvr>
    <a:masterClrMapping/>
  </p:clrMapOvr>
  <p:transition>
    <p:dissolv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ar-SA" dirty="0" smtClean="0">
                <a:cs typeface="B Nazanin" pitchFamily="2" charset="-78"/>
              </a:rPr>
              <a:t>زبان و خط رسمی ومشترک مردم ایران فارسی است. اسناد ومکاتبات و متون رسمی وکتب درسی باید با این زبان باشد، ولی استفاده از زبان‌های قومی و محلی در مطبوعات و رسانه‌های گروهی آزاد است.</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54</a:t>
            </a:fld>
            <a:endParaRPr lang="en-US"/>
          </a:p>
        </p:txBody>
      </p:sp>
      <p:sp>
        <p:nvSpPr>
          <p:cNvPr id="4" name="Title 3"/>
          <p:cNvSpPr>
            <a:spLocks noGrp="1"/>
          </p:cNvSpPr>
          <p:nvPr>
            <p:ph type="title"/>
          </p:nvPr>
        </p:nvSpPr>
        <p:spPr/>
        <p:txBody>
          <a:bodyPr>
            <a:normAutofit fontScale="90000"/>
          </a:bodyPr>
          <a:lstStyle/>
          <a:p>
            <a:r>
              <a:rPr lang="ar-SA" dirty="0" smtClean="0">
                <a:cs typeface="B Nazanin" pitchFamily="2" charset="-78"/>
              </a:rPr>
              <a:t>در اصل پانزدهم جمهوری اسلامی ایران چه چیزی آمده است؟</a:t>
            </a:r>
            <a:endParaRPr lang="en-US" dirty="0">
              <a:cs typeface="B Nazanin" pitchFamily="2" charset="-78"/>
            </a:endParaRPr>
          </a:p>
        </p:txBody>
      </p:sp>
    </p:spTree>
  </p:cSld>
  <p:clrMapOvr>
    <a:masterClrMapping/>
  </p:clrMapOvr>
  <p:transition>
    <p:wipe dir="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428736"/>
            <a:ext cx="7408333" cy="4697427"/>
          </a:xfrm>
        </p:spPr>
        <p:txBody>
          <a:bodyPr>
            <a:normAutofit fontScale="92500" lnSpcReduction="10000"/>
          </a:bodyPr>
          <a:lstStyle/>
          <a:p>
            <a:pPr algn="just"/>
            <a:r>
              <a:rPr lang="ar-SA" dirty="0" smtClean="0">
                <a:cs typeface="B Nazanin" pitchFamily="2" charset="-78"/>
              </a:rPr>
              <a:t>از راست به چپ نوشته می‌شود. دارای دو نوع نشانه است: 1)نشانه‌های حرفی 2)نشانه‌های زیر و زبری</a:t>
            </a:r>
            <a:endParaRPr lang="en-US" dirty="0" smtClean="0">
              <a:cs typeface="B Nazanin" pitchFamily="2" charset="-78"/>
            </a:endParaRPr>
          </a:p>
          <a:p>
            <a:pPr algn="just"/>
            <a:r>
              <a:rPr lang="ar-SA" dirty="0" smtClean="0">
                <a:cs typeface="B Nazanin" pitchFamily="2" charset="-78"/>
              </a:rPr>
              <a:t>1)نشانه‌های حرفی: اسامی این دسته از نشانه ها به قرار زیر است: الف، ب، پ، ت، ث، جیم، چ، ح، خ، دال، ذال، ر، ز، ژ، سین، شین، صاد، ضاد، طا، ظا، عین، غین، ف، قاف، کاف، گاف، لام، میم، نون، واو، ه، ی</a:t>
            </a:r>
            <a:endParaRPr lang="en-US" dirty="0" smtClean="0">
              <a:cs typeface="B Nazanin" pitchFamily="2" charset="-78"/>
            </a:endParaRPr>
          </a:p>
          <a:p>
            <a:pPr algn="just"/>
            <a:r>
              <a:rPr lang="ar-SA" dirty="0" smtClean="0">
                <a:cs typeface="B Nazanin" pitchFamily="2" charset="-78"/>
              </a:rPr>
              <a:t>حروف صورت نوشتاری آوا های زبانی است واشکال مختلف یک حرف را حرفگونه می‌نامیم. چنانچه تمایز بین حرف و حرف گونه را بپذیریم می‌توان گفت نظام نوشتاری زبان فارسی دارای32حرف و 62حرف گونه می باشد.</a:t>
            </a:r>
            <a:endParaRPr lang="en-US" dirty="0" smtClean="0">
              <a:cs typeface="B Nazanin" pitchFamily="2" charset="-78"/>
            </a:endParaRPr>
          </a:p>
          <a:p>
            <a:pPr algn="just"/>
            <a:r>
              <a:rPr lang="ar-SA" dirty="0" smtClean="0">
                <a:cs typeface="B Nazanin" pitchFamily="2" charset="-78"/>
              </a:rPr>
              <a:t>2)نشانه‌های زیر و زبری: اسامی این دسته از نوشته ها عبارت است ازتشدید، تنوین و علامت همزه. این نشانه ها در همه جا دارای یک شکل هستند.</a:t>
            </a:r>
            <a:endParaRPr lang="en-US" dirty="0" smtClean="0">
              <a:cs typeface="B Nazanin" pitchFamily="2" charset="-78"/>
            </a:endParaRPr>
          </a:p>
          <a:p>
            <a:pPr algn="just"/>
            <a:r>
              <a:rPr lang="ar-SA" dirty="0" smtClean="0">
                <a:cs typeface="B Nazanin" pitchFamily="2" charset="-78"/>
              </a:rPr>
              <a:t>نکته: در نظام نوشتاری فارسی برای «</a:t>
            </a:r>
            <a:r>
              <a:rPr lang="en-US" dirty="0" smtClean="0">
                <a:cs typeface="B Nazanin" pitchFamily="2" charset="-78"/>
              </a:rPr>
              <a:t>o</a:t>
            </a:r>
            <a:r>
              <a:rPr lang="ar-SA" dirty="0" smtClean="0">
                <a:cs typeface="B Nazanin" pitchFamily="2" charset="-78"/>
              </a:rPr>
              <a:t>»«</a:t>
            </a:r>
            <a:r>
              <a:rPr lang="en-US" dirty="0" smtClean="0">
                <a:cs typeface="B Nazanin" pitchFamily="2" charset="-78"/>
              </a:rPr>
              <a:t>a</a:t>
            </a:r>
            <a:r>
              <a:rPr lang="ar-SA" dirty="0" smtClean="0">
                <a:cs typeface="B Nazanin" pitchFamily="2" charset="-78"/>
              </a:rPr>
              <a:t>»«</a:t>
            </a:r>
            <a:r>
              <a:rPr lang="en-US" dirty="0" smtClean="0">
                <a:cs typeface="B Nazanin" pitchFamily="2" charset="-78"/>
              </a:rPr>
              <a:t>e</a:t>
            </a:r>
            <a:r>
              <a:rPr lang="ar-SA" dirty="0" smtClean="0">
                <a:cs typeface="B Nazanin" pitchFamily="2" charset="-78"/>
              </a:rPr>
              <a:t>»هیچ نشانه ای وجود ندارد ولی در اول ابتدایی برای تسهیل در خواندن و نوشتن به‌طور موقت برای نشان دادن آن‌ها به ترتیب از سه نشانه کسره، فتحه و ضمه استفاده می‌شود.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55</a:t>
            </a:fld>
            <a:endParaRPr lang="en-US"/>
          </a:p>
        </p:txBody>
      </p:sp>
      <p:sp>
        <p:nvSpPr>
          <p:cNvPr id="4" name="Title 3"/>
          <p:cNvSpPr>
            <a:spLocks noGrp="1"/>
          </p:cNvSpPr>
          <p:nvPr>
            <p:ph type="title"/>
          </p:nvPr>
        </p:nvSpPr>
        <p:spPr/>
        <p:txBody>
          <a:bodyPr>
            <a:normAutofit/>
          </a:bodyPr>
          <a:lstStyle/>
          <a:p>
            <a:r>
              <a:rPr lang="ar-SA" dirty="0" smtClean="0">
                <a:cs typeface="B Nazanin" pitchFamily="2" charset="-78"/>
              </a:rPr>
              <a:t>ویژگی‌های نظام نوشتاری فارسی جدید:</a:t>
            </a:r>
            <a:endParaRPr lang="en-US" dirty="0">
              <a:cs typeface="B Nazanin" pitchFamily="2" charset="-78"/>
            </a:endParaRPr>
          </a:p>
        </p:txBody>
      </p:sp>
    </p:spTree>
  </p:cSld>
  <p:clrMapOvr>
    <a:masterClrMapping/>
  </p:clrMapOvr>
  <p:transition>
    <p:plus/>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785926"/>
            <a:ext cx="7408333" cy="4340237"/>
          </a:xfrm>
        </p:spPr>
        <p:txBody>
          <a:bodyPr>
            <a:normAutofit/>
          </a:bodyPr>
          <a:lstStyle/>
          <a:p>
            <a:pPr algn="just"/>
            <a:r>
              <a:rPr lang="ar-SA" dirty="0" smtClean="0">
                <a:cs typeface="B Nazanin" pitchFamily="2" charset="-78"/>
              </a:rPr>
              <a:t>)در نظام نوشتاری فارسی  برخی آوا های زبان دارای بیش از یک نشانه خطی است که باعث می‌شود فرا گیران در نوشتن کلمات دچار اشتباه شوند، مثلا (س،ص،ث)</a:t>
            </a:r>
            <a:endParaRPr lang="en-US" dirty="0" smtClean="0">
              <a:cs typeface="B Nazanin" pitchFamily="2" charset="-78"/>
            </a:endParaRPr>
          </a:p>
          <a:p>
            <a:pPr algn="just"/>
            <a:r>
              <a:rPr lang="ar-SA" dirty="0" smtClean="0">
                <a:cs typeface="B Nazanin" pitchFamily="2" charset="-78"/>
              </a:rPr>
              <a:t>2)برخی نشانه‌های خطی برای نمایش بیش از یک آوا به کار می رود که باعث اشتباه در املا می‌شود. مثلا حرفگونه (ـه-ه)</a:t>
            </a:r>
            <a:endParaRPr lang="en-US" dirty="0" smtClean="0">
              <a:cs typeface="B Nazanin" pitchFamily="2" charset="-78"/>
            </a:endParaRPr>
          </a:p>
          <a:p>
            <a:pPr algn="just"/>
            <a:r>
              <a:rPr lang="ar-SA" dirty="0" smtClean="0">
                <a:cs typeface="B Nazanin" pitchFamily="2" charset="-78"/>
              </a:rPr>
              <a:t>3) برخی آوا های زبان در بیشتر موارد فاقد نشانه حرفی هستند که موجب بروز اشکالات املایی می‌شود این آواها« </a:t>
            </a:r>
            <a:r>
              <a:rPr lang="en-US" dirty="0" smtClean="0">
                <a:cs typeface="B Nazanin" pitchFamily="2" charset="-78"/>
              </a:rPr>
              <a:t>a</a:t>
            </a:r>
            <a:r>
              <a:rPr lang="ar-SA" dirty="0" smtClean="0">
                <a:cs typeface="B Nazanin" pitchFamily="2" charset="-78"/>
              </a:rPr>
              <a:t>»«</a:t>
            </a:r>
            <a:r>
              <a:rPr lang="en-US" dirty="0" smtClean="0">
                <a:cs typeface="B Nazanin" pitchFamily="2" charset="-78"/>
              </a:rPr>
              <a:t>e</a:t>
            </a:r>
            <a:r>
              <a:rPr lang="ar-SA" dirty="0" smtClean="0">
                <a:cs typeface="B Nazanin" pitchFamily="2" charset="-78"/>
              </a:rPr>
              <a:t>»«</a:t>
            </a:r>
            <a:r>
              <a:rPr lang="en-US" dirty="0" smtClean="0">
                <a:cs typeface="B Nazanin" pitchFamily="2" charset="-78"/>
              </a:rPr>
              <a:t>o</a:t>
            </a:r>
            <a:r>
              <a:rPr lang="ar-SA" dirty="0" smtClean="0">
                <a:cs typeface="B Nazanin" pitchFamily="2" charset="-78"/>
              </a:rPr>
              <a:t>»هستند.</a:t>
            </a:r>
            <a:endParaRPr lang="en-US" dirty="0" smtClean="0">
              <a:cs typeface="B Nazanin" pitchFamily="2" charset="-78"/>
            </a:endParaRPr>
          </a:p>
          <a:p>
            <a:pPr algn="just"/>
            <a:r>
              <a:rPr lang="ar-SA" dirty="0" smtClean="0">
                <a:cs typeface="B Nazanin" pitchFamily="2" charset="-78"/>
              </a:rPr>
              <a:t>4)ممکن است نشانه حرفی وجود داشته باشد که ما به ازای آوایی ندارد.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56</a:t>
            </a:fld>
            <a:endParaRPr lang="en-US"/>
          </a:p>
        </p:txBody>
      </p:sp>
      <p:sp>
        <p:nvSpPr>
          <p:cNvPr id="4" name="Title 3"/>
          <p:cNvSpPr>
            <a:spLocks noGrp="1"/>
          </p:cNvSpPr>
          <p:nvPr>
            <p:ph type="title"/>
          </p:nvPr>
        </p:nvSpPr>
        <p:spPr/>
        <p:txBody>
          <a:bodyPr>
            <a:normAutofit/>
          </a:bodyPr>
          <a:lstStyle/>
          <a:p>
            <a:r>
              <a:rPr lang="ar-SA" dirty="0" smtClean="0">
                <a:cs typeface="B Nazanin" pitchFamily="2" charset="-78"/>
              </a:rPr>
              <a:t>اشکالات موجود در نظام نوشتاری فارسی:</a:t>
            </a:r>
            <a:endParaRPr lang="en-US" dirty="0">
              <a:cs typeface="B Nazanin" pitchFamily="2" charset="-78"/>
            </a:endParaRPr>
          </a:p>
        </p:txBody>
      </p:sp>
    </p:spTree>
  </p:cSld>
  <p:clrMapOvr>
    <a:masterClrMapping/>
  </p:clrMapOvr>
  <p:transition>
    <p:newsflash/>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785926"/>
            <a:ext cx="7408333" cy="4340237"/>
          </a:xfrm>
        </p:spPr>
        <p:txBody>
          <a:bodyPr>
            <a:normAutofit/>
          </a:bodyPr>
          <a:lstStyle/>
          <a:p>
            <a:pPr algn="just"/>
            <a:r>
              <a:rPr lang="ar-SA" dirty="0" smtClean="0">
                <a:cs typeface="B Nazanin" pitchFamily="2" charset="-78"/>
              </a:rPr>
              <a:t>1)واژه‌هایی که شکل واحدی دارند به همان صورتی که مورد توافق عمومی فارسی زبانان است نوشته می‌شود.</a:t>
            </a:r>
            <a:endParaRPr lang="en-US" dirty="0" smtClean="0">
              <a:cs typeface="B Nazanin" pitchFamily="2" charset="-78"/>
            </a:endParaRPr>
          </a:p>
          <a:p>
            <a:pPr algn="just"/>
            <a:r>
              <a:rPr lang="ar-SA" dirty="0" smtClean="0">
                <a:cs typeface="B Nazanin" pitchFamily="2" charset="-78"/>
              </a:rPr>
              <a:t>2)در مورد انتخاب واژه‌هایی که دو یا چند  شکل رایج دارند :</a:t>
            </a:r>
            <a:endParaRPr lang="en-US" dirty="0" smtClean="0">
              <a:cs typeface="B Nazanin" pitchFamily="2" charset="-78"/>
            </a:endParaRPr>
          </a:p>
          <a:p>
            <a:pPr algn="just"/>
            <a:r>
              <a:rPr lang="ar-SA" dirty="0" smtClean="0">
                <a:cs typeface="B Nazanin" pitchFamily="2" charset="-78"/>
              </a:rPr>
              <a:t>الف)هر گاه شکل مکتوب یک واژه تغییر نکند یا به ندرت تغییر یابد  دانش آموزان آن واژه را بهتر فرا می گیرند.</a:t>
            </a:r>
            <a:endParaRPr lang="en-US" dirty="0" smtClean="0">
              <a:cs typeface="B Nazanin" pitchFamily="2" charset="-78"/>
            </a:endParaRPr>
          </a:p>
          <a:p>
            <a:pPr algn="just"/>
            <a:r>
              <a:rPr lang="ar-SA" dirty="0" smtClean="0">
                <a:cs typeface="B Nazanin" pitchFamily="2" charset="-78"/>
              </a:rPr>
              <a:t>ب)انتخاب یک صورت کلمه  به معنای نفی گونه‌های مکتوب دیگر آن نیست بلکه بهتر است دانش آموزان با صورت های مصوب آن آشنا شوند.</a:t>
            </a:r>
            <a:endParaRPr lang="en-US" dirty="0" smtClean="0">
              <a:cs typeface="B Nazanin" pitchFamily="2" charset="-78"/>
            </a:endParaRPr>
          </a:p>
          <a:p>
            <a:pPr algn="just"/>
            <a:r>
              <a:rPr lang="ar-SA" dirty="0" smtClean="0">
                <a:cs typeface="B Nazanin" pitchFamily="2" charset="-78"/>
              </a:rPr>
              <a:t>ج)بخش عمده شیوه رسم الخط مصوب بر جدا نویسی تکیه دارد و در تقابل پیوسته نویسی واژه‌های مرکب یا مشتق، به جدا نویسی سفارش شده است.</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57</a:t>
            </a:fld>
            <a:endParaRPr lang="en-US"/>
          </a:p>
        </p:txBody>
      </p:sp>
      <p:sp>
        <p:nvSpPr>
          <p:cNvPr id="4" name="Title 3"/>
          <p:cNvSpPr>
            <a:spLocks noGrp="1"/>
          </p:cNvSpPr>
          <p:nvPr>
            <p:ph type="title"/>
          </p:nvPr>
        </p:nvSpPr>
        <p:spPr/>
        <p:txBody>
          <a:bodyPr>
            <a:normAutofit fontScale="90000"/>
          </a:bodyPr>
          <a:lstStyle/>
          <a:p>
            <a:r>
              <a:rPr lang="ar-SA" dirty="0" smtClean="0">
                <a:cs typeface="B Nazanin" pitchFamily="2" charset="-78"/>
              </a:rPr>
              <a:t>مهم‌ترین  قواعد رسم الخط زبان نوشتاری فارسی:</a:t>
            </a:r>
            <a:endParaRPr lang="en-US" dirty="0">
              <a:cs typeface="B Nazanin" pitchFamily="2" charset="-78"/>
            </a:endParaRPr>
          </a:p>
        </p:txBody>
      </p:sp>
    </p:spTree>
  </p:cSld>
  <p:clrMapOvr>
    <a:masterClrMapping/>
  </p:clrMapOvr>
  <p:transition>
    <p:zoom/>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857364"/>
            <a:ext cx="7408333" cy="4268799"/>
          </a:xfrm>
        </p:spPr>
        <p:txBody>
          <a:bodyPr>
            <a:normAutofit/>
          </a:bodyPr>
          <a:lstStyle/>
          <a:p>
            <a:pPr algn="just"/>
            <a:r>
              <a:rPr lang="ar-SA" dirty="0" smtClean="0">
                <a:cs typeface="B Nazanin" pitchFamily="2" charset="-78"/>
              </a:rPr>
              <a:t>الف)نشانه ها ابزاری مناسب در دست نویسنده که از آن‌ها به جای مواردی چون تکیه وآهنگ در زبان گفتاری سود می جویند. مثلا تفاوت جمله خبری و پرسشی این است که آهنگ جمله خبری «افتان» و اهنگ جمله پرسشی «خیزان »است.</a:t>
            </a:r>
            <a:endParaRPr lang="en-US" dirty="0" smtClean="0">
              <a:cs typeface="B Nazanin" pitchFamily="2" charset="-78"/>
            </a:endParaRPr>
          </a:p>
          <a:p>
            <a:pPr algn="just"/>
            <a:r>
              <a:rPr lang="ar-SA" dirty="0" smtClean="0">
                <a:cs typeface="B Nazanin" pitchFamily="2" charset="-78"/>
              </a:rPr>
              <a:t>ب)نشانه گذاری ازلحاظ دستوری می‌تواند نشان دهنده پایان خبر، اتصال یا جدا سازی عناصر زبانی، نقل قول و مواردی از این قبیل باشد.</a:t>
            </a:r>
            <a:endParaRPr lang="en-US" dirty="0" smtClean="0">
              <a:cs typeface="B Nazanin" pitchFamily="2" charset="-78"/>
            </a:endParaRPr>
          </a:p>
          <a:p>
            <a:pPr algn="just"/>
            <a:r>
              <a:rPr lang="ar-SA" dirty="0" smtClean="0">
                <a:cs typeface="B Nazanin" pitchFamily="2" charset="-78"/>
              </a:rPr>
              <a:t>ج) نشانه گذاری باعث می شد خواننده به ویژه خواننده مبتدی صحیح تر و با سهولت بیشتری نوشته را بخواند.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58</a:t>
            </a:fld>
            <a:endParaRPr lang="en-US"/>
          </a:p>
        </p:txBody>
      </p:sp>
      <p:sp>
        <p:nvSpPr>
          <p:cNvPr id="4" name="Title 3"/>
          <p:cNvSpPr>
            <a:spLocks noGrp="1"/>
          </p:cNvSpPr>
          <p:nvPr>
            <p:ph type="title"/>
          </p:nvPr>
        </p:nvSpPr>
        <p:spPr/>
        <p:txBody>
          <a:bodyPr>
            <a:normAutofit/>
          </a:bodyPr>
          <a:lstStyle/>
          <a:p>
            <a:r>
              <a:rPr lang="ar-SA" dirty="0" smtClean="0">
                <a:cs typeface="B Nazanin" pitchFamily="2" charset="-78"/>
              </a:rPr>
              <a:t>اصول نشانه گذاری در زبان نوشتاری فارسی:</a:t>
            </a:r>
            <a:endParaRPr lang="en-US" dirty="0">
              <a:cs typeface="B Nazanin" pitchFamily="2" charset="-78"/>
            </a:endParaRPr>
          </a:p>
        </p:txBody>
      </p:sp>
    </p:spTree>
  </p:cSld>
  <p:clrMapOvr>
    <a:masterClrMapping/>
  </p:clrMapOvr>
  <p:transition>
    <p:pull dir="d"/>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214422"/>
            <a:ext cx="7408333" cy="5429288"/>
          </a:xfrm>
        </p:spPr>
        <p:txBody>
          <a:bodyPr>
            <a:normAutofit fontScale="92500" lnSpcReduction="10000"/>
          </a:bodyPr>
          <a:lstStyle/>
          <a:p>
            <a:pPr algn="just"/>
            <a:r>
              <a:rPr lang="ar-SA" dirty="0" smtClean="0">
                <a:cs typeface="B Nazanin" pitchFamily="2" charset="-78"/>
              </a:rPr>
              <a:t>1)نقطه(.) :جدا کردن جمله‌های یک نوشته از همدیگرو همچنین نشان می‌دهد جای مکث کجاست. در مواردی هم برای مخفف سازی به کار می رود(پست وتلگراف)</a:t>
            </a:r>
            <a:endParaRPr lang="en-US" dirty="0" smtClean="0">
              <a:cs typeface="B Nazanin" pitchFamily="2" charset="-78"/>
            </a:endParaRPr>
          </a:p>
          <a:p>
            <a:pPr algn="just"/>
            <a:r>
              <a:rPr lang="ar-SA" dirty="0" smtClean="0">
                <a:cs typeface="B Nazanin" pitchFamily="2" charset="-78"/>
              </a:rPr>
              <a:t>2)ویرگول(،):نقش ویرگول ایجاد فاصله بین دو بخش جمله استدر جاهایی که بخش هایی ازجمله از معنی مستقل برخوردار است. همچنین در یک جمله اگر اسم یا صفت دارای یک اسناد واحد باشد، برای جداسازی از ویرگول استفاده می‌شود.</a:t>
            </a:r>
            <a:endParaRPr lang="en-US" dirty="0" smtClean="0">
              <a:cs typeface="B Nazanin" pitchFamily="2" charset="-78"/>
            </a:endParaRPr>
          </a:p>
          <a:p>
            <a:pPr algn="just"/>
            <a:r>
              <a:rPr lang="ar-SA" dirty="0" smtClean="0">
                <a:cs typeface="B Nazanin" pitchFamily="2" charset="-78"/>
              </a:rPr>
              <a:t>3)نقطه ویرگول(؛):این علامت نشان دهنده ی درگ و مکثی است که بین دو جمله وجود دارد. این دو جمله از معنی و مفهوم کامل و ساخت نحوی کاملی برخوردارند.</a:t>
            </a:r>
            <a:endParaRPr lang="en-US" dirty="0" smtClean="0">
              <a:cs typeface="B Nazanin" pitchFamily="2" charset="-78"/>
            </a:endParaRPr>
          </a:p>
          <a:p>
            <a:pPr algn="just"/>
            <a:r>
              <a:rPr lang="ar-SA" dirty="0" smtClean="0">
                <a:cs typeface="B Nazanin" pitchFamily="2" charset="-78"/>
              </a:rPr>
              <a:t>4)دو نقطه(:):اگر بخواهیم گفته کسی را نقل کنیم معمولا پس از فعل گفت یا فرمود  از این علامت استفاده می‌کنیم همچنین اگر بخواهیم برای یک مطلب شاهد ونمونه ای بیاوریم.</a:t>
            </a:r>
            <a:endParaRPr lang="en-US" dirty="0" smtClean="0">
              <a:cs typeface="B Nazanin" pitchFamily="2" charset="-78"/>
            </a:endParaRPr>
          </a:p>
          <a:p>
            <a:pPr algn="just"/>
            <a:r>
              <a:rPr lang="ar-SA" dirty="0" smtClean="0">
                <a:cs typeface="B Nazanin" pitchFamily="2" charset="-78"/>
              </a:rPr>
              <a:t>5)گیومه(«»): اگر بخواهیم سخن یک فرد یا قسمتی از مطلب مکتوب او را بدون هیچ تغییر و دخل و تصرفی بیاوریم.</a:t>
            </a:r>
            <a:endParaRPr lang="en-US" dirty="0" smtClean="0">
              <a:cs typeface="B Nazanin" pitchFamily="2" charset="-78"/>
            </a:endParaRPr>
          </a:p>
          <a:p>
            <a:pPr algn="just"/>
            <a:r>
              <a:rPr lang="ar-SA" dirty="0" smtClean="0">
                <a:cs typeface="B Nazanin" pitchFamily="2" charset="-78"/>
              </a:rPr>
              <a:t>6)پرانتز یا کمان(()) این علامت در متون نوشتاری معنی یا و یعنی می‌دهد .برای ذکر سال تولد و وفات،سال وقوع حوادث تاریخی ، نام  قدیمی شهر یا کشور و.. به کار می رود.</a:t>
            </a:r>
            <a:endParaRPr lang="fa-IR" dirty="0" smtClean="0">
              <a:cs typeface="B Nazanin" pitchFamily="2" charset="-78"/>
            </a:endParaRPr>
          </a:p>
          <a:p>
            <a:pPr algn="just"/>
            <a:endParaRPr lang="fa-IR" dirty="0" smtClean="0">
              <a:cs typeface="B Nazanin" pitchFamily="2" charset="-78"/>
            </a:endParaRPr>
          </a:p>
          <a:p>
            <a:pPr algn="just"/>
            <a:endParaRPr lang="fa-IR"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59</a:t>
            </a:fld>
            <a:endParaRPr lang="en-US"/>
          </a:p>
        </p:txBody>
      </p:sp>
      <p:sp>
        <p:nvSpPr>
          <p:cNvPr id="4" name="Title 3"/>
          <p:cNvSpPr>
            <a:spLocks noGrp="1"/>
          </p:cNvSpPr>
          <p:nvPr>
            <p:ph type="title"/>
          </p:nvPr>
        </p:nvSpPr>
        <p:spPr/>
        <p:txBody>
          <a:bodyPr>
            <a:normAutofit/>
          </a:bodyPr>
          <a:lstStyle/>
          <a:p>
            <a:r>
              <a:rPr lang="ar-SA" dirty="0" smtClean="0">
                <a:cs typeface="B Nazanin" pitchFamily="2" charset="-78"/>
              </a:rPr>
              <a:t>مهم‌ترین علامت های نشانه گذاری:</a:t>
            </a:r>
            <a:endParaRPr lang="en-US" dirty="0">
              <a:cs typeface="B Nazanin" pitchFamily="2" charset="-78"/>
            </a:endParaRPr>
          </a:p>
        </p:txBody>
      </p:sp>
    </p:spTree>
  </p:cSld>
  <p:clrMapOvr>
    <a:masterClrMapping/>
  </p:clrMapOvr>
  <p:transition>
    <p:whee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ar-SA" dirty="0" smtClean="0">
                <a:cs typeface="B Nazanin" pitchFamily="2" charset="-78"/>
              </a:rPr>
              <a:t>یکی از ویژگی‌های اصلی و مهم زبان‌های بشری و قراردادی بودن آن‌هاست بدین معنی چه با این صورت و معنای عناصر زبانی رابطه ذاتی وجود ندارد بلکه رابطه بین عناصر زبانی و معانی آن‌ها رابطه قراردادی است</a:t>
            </a:r>
            <a:r>
              <a:rPr lang="en-US" dirty="0" smtClean="0">
                <a:cs typeface="B Nazanin" pitchFamily="2" charset="-78"/>
              </a:rPr>
              <a:t> .</a:t>
            </a:r>
          </a:p>
          <a:p>
            <a:pPr algn="just"/>
            <a:r>
              <a:rPr lang="ar-SA" dirty="0" smtClean="0">
                <a:cs typeface="B Nazanin" pitchFamily="2" charset="-78"/>
              </a:rPr>
              <a:t>با قراردادی بودن رابطه صورت و معنا همواره امکان افزایش واژه‌های جدید وجود دارد و زبان می‌تواند همگام با نیازهای متغیر اجتماع متحول شود</a:t>
            </a:r>
            <a:r>
              <a:rPr lang="en-US" dirty="0" smtClean="0">
                <a:cs typeface="B Nazanin" pitchFamily="2" charset="-78"/>
              </a:rPr>
              <a:t>.</a:t>
            </a:r>
          </a:p>
          <a:p>
            <a:pPr algn="just" rtl="1"/>
            <a:endParaRPr lang="en-US" dirty="0">
              <a:cs typeface="B Nazanin" pitchFamily="2" charset="-78"/>
            </a:endParaRPr>
          </a:p>
        </p:txBody>
      </p:sp>
      <p:sp>
        <p:nvSpPr>
          <p:cNvPr id="4" name="Slide Number Placeholder 3"/>
          <p:cNvSpPr>
            <a:spLocks noGrp="1"/>
          </p:cNvSpPr>
          <p:nvPr>
            <p:ph type="sldNum" sz="quarter" idx="12"/>
          </p:nvPr>
        </p:nvSpPr>
        <p:spPr/>
        <p:txBody>
          <a:bodyPr/>
          <a:lstStyle/>
          <a:p>
            <a:fld id="{BA02AD12-F2EE-4F17-B18B-7C1CF9F831C7}" type="slidenum">
              <a:rPr lang="en-US" smtClean="0"/>
              <a:pPr/>
              <a:t>6</a:t>
            </a:fld>
            <a:endParaRPr lang="en-US"/>
          </a:p>
        </p:txBody>
      </p:sp>
      <p:sp>
        <p:nvSpPr>
          <p:cNvPr id="2" name="Title 1"/>
          <p:cNvSpPr>
            <a:spLocks noGrp="1"/>
          </p:cNvSpPr>
          <p:nvPr>
            <p:ph type="title"/>
          </p:nvPr>
        </p:nvSpPr>
        <p:spPr/>
        <p:txBody>
          <a:bodyPr/>
          <a:lstStyle/>
          <a:p>
            <a:r>
              <a:rPr lang="ar-SA" b="1" dirty="0" smtClean="0">
                <a:cs typeface="B Nazanin" pitchFamily="2" charset="-78"/>
              </a:rPr>
              <a:t>قراردادی بودن نشانه‌های زبانی</a:t>
            </a:r>
            <a:endParaRPr lang="en-US" b="1" dirty="0">
              <a:cs typeface="B Nazanin" pitchFamily="2" charset="-78"/>
            </a:endParaRPr>
          </a:p>
        </p:txBody>
      </p:sp>
    </p:spTree>
  </p:cSld>
  <p:clrMapOvr>
    <a:masterClrMapping/>
  </p:clrMapOvr>
  <p:transition spd="slow">
    <p:wipe/>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428736"/>
            <a:ext cx="7408333" cy="4697427"/>
          </a:xfrm>
        </p:spPr>
        <p:txBody>
          <a:bodyPr>
            <a:normAutofit fontScale="92500" lnSpcReduction="20000"/>
          </a:bodyPr>
          <a:lstStyle/>
          <a:p>
            <a:pPr algn="just"/>
            <a:endParaRPr lang="fa-IR" dirty="0" smtClean="0">
              <a:cs typeface="B Nazanin" pitchFamily="2" charset="-78"/>
            </a:endParaRPr>
          </a:p>
          <a:p>
            <a:pPr algn="just">
              <a:buNone/>
            </a:pPr>
            <a:endParaRPr lang="en-US" dirty="0" smtClean="0">
              <a:cs typeface="B Nazanin" pitchFamily="2" charset="-78"/>
            </a:endParaRPr>
          </a:p>
          <a:p>
            <a:pPr algn="just"/>
            <a:r>
              <a:rPr lang="ar-SA" dirty="0" smtClean="0">
                <a:cs typeface="B Nazanin" pitchFamily="2" charset="-78"/>
              </a:rPr>
              <a:t>7)نشانه پرسش(؟)این علامت به جای آهنگ خیزان در جمله پرسشی زبان گفتاری به کار می رود.</a:t>
            </a:r>
            <a:endParaRPr lang="en-US" dirty="0" smtClean="0">
              <a:cs typeface="B Nazanin" pitchFamily="2" charset="-78"/>
            </a:endParaRPr>
          </a:p>
          <a:p>
            <a:pPr algn="just"/>
            <a:r>
              <a:rPr lang="ar-SA" dirty="0" smtClean="0">
                <a:cs typeface="B Nazanin" pitchFamily="2" charset="-78"/>
              </a:rPr>
              <a:t>8)نشانه عاطفی(!): این علامت در پایان جمله‌ها،شبه جمله‌ها، اصواتی می آید که نشان دهنده ی حالات عاطفی مانند: تعجب، تحسین، امر، ندا و دعا باشد.</a:t>
            </a:r>
            <a:endParaRPr lang="en-US" dirty="0" smtClean="0">
              <a:cs typeface="B Nazanin" pitchFamily="2" charset="-78"/>
            </a:endParaRPr>
          </a:p>
          <a:p>
            <a:pPr algn="just"/>
            <a:r>
              <a:rPr lang="ar-SA" dirty="0" smtClean="0">
                <a:cs typeface="B Nazanin" pitchFamily="2" charset="-78"/>
              </a:rPr>
              <a:t>9)خط فاصله(-):اگر در انتهای سطر فقط قسمتی از یک ترکیب واژگانی جای گیرد و قسمت دیگر در سطر بعدی بیفتد از - استفاده می‌شود. برای نگارش جمله‌های معترضه بین متن در دو طرف این جمله‌ها و همچنین گاهی برای نشان دادن فاصله‌ی زمانی و مکانی.برای تقسیم‌بندی مطالب بعد از اعداد برای پیوند دادن برخی اسم ها وعبارات.</a:t>
            </a:r>
            <a:endParaRPr lang="en-US" dirty="0" smtClean="0">
              <a:cs typeface="B Nazanin" pitchFamily="2" charset="-78"/>
            </a:endParaRPr>
          </a:p>
          <a:p>
            <a:pPr algn="just"/>
            <a:r>
              <a:rPr lang="ar-SA" dirty="0" smtClean="0">
                <a:cs typeface="B Nazanin" pitchFamily="2" charset="-78"/>
              </a:rPr>
              <a:t>10)نشانه تعلیق(...):نشان دهنده ی بریدگی و گسیختگی مطلب است.</a:t>
            </a:r>
            <a:endParaRPr lang="en-US" dirty="0" smtClean="0">
              <a:cs typeface="B Nazanin" pitchFamily="2" charset="-78"/>
            </a:endParaRPr>
          </a:p>
          <a:p>
            <a:pPr algn="just"/>
            <a:r>
              <a:rPr lang="ar-SA" dirty="0" smtClean="0">
                <a:cs typeface="B Nazanin" pitchFamily="2" charset="-78"/>
              </a:rPr>
              <a:t>11)نشانه تکرار("):این علامت که معنی عربی آن ایضا است برای صرفه جویی در وقت و احتراز از تکرار کلمات به کار می رود.</a:t>
            </a:r>
            <a:endParaRPr lang="en-US" dirty="0" smtClean="0">
              <a:cs typeface="B Nazanin" pitchFamily="2" charset="-78"/>
            </a:endParaRPr>
          </a:p>
          <a:p>
            <a:pPr algn="just"/>
            <a:r>
              <a:rPr lang="ar-SA" dirty="0" smtClean="0">
                <a:cs typeface="B Nazanin" pitchFamily="2" charset="-78"/>
              </a:rPr>
              <a:t>12)پیکان(    )نشان دهنده ی این است که  مطلب در صفحه ی بعد  ادامه می‌یابد.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60</a:t>
            </a:fld>
            <a:endParaRPr lang="en-US"/>
          </a:p>
        </p:txBody>
      </p:sp>
      <p:sp>
        <p:nvSpPr>
          <p:cNvPr id="4" name="Title 3"/>
          <p:cNvSpPr>
            <a:spLocks noGrp="1"/>
          </p:cNvSpPr>
          <p:nvPr>
            <p:ph type="title"/>
          </p:nvPr>
        </p:nvSpPr>
        <p:spPr/>
        <p:txBody>
          <a:bodyPr/>
          <a:lstStyle/>
          <a:p>
            <a:endParaRPr lang="en-US" dirty="0"/>
          </a:p>
        </p:txBody>
      </p:sp>
    </p:spTree>
  </p:cSld>
  <p:clrMapOvr>
    <a:masterClrMapping/>
  </p:clrMapOvr>
  <p:transition>
    <p:pull dir="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ar-SA" dirty="0" smtClean="0">
                <a:cs typeface="B Nazanin" pitchFamily="2" charset="-78"/>
              </a:rPr>
              <a:t>بیشتر کتاب ها روز نامه ها ونوشته های فارسی با خط «نسخ»نگارش می یابند. اما همه ی ما معمولا هنگام نوشتن به جای خط نسخ از خط دیگری به نام «خط نستعلیق»(خط تحریری)استفاده می‌کنیم. بیشتر متون ادبی نیز با این خط نگاشته شده است.خط تحریری خطی است که اگر قواعد آن دقیقا رعایت شود از خط نسخ زیبا تر است.</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61</a:t>
            </a:fld>
            <a:endParaRPr lang="en-US"/>
          </a:p>
        </p:txBody>
      </p:sp>
      <p:sp>
        <p:nvSpPr>
          <p:cNvPr id="4" name="Title 3"/>
          <p:cNvSpPr>
            <a:spLocks noGrp="1"/>
          </p:cNvSpPr>
          <p:nvPr>
            <p:ph type="title"/>
          </p:nvPr>
        </p:nvSpPr>
        <p:spPr/>
        <p:txBody>
          <a:bodyPr>
            <a:normAutofit/>
          </a:bodyPr>
          <a:lstStyle/>
          <a:p>
            <a:r>
              <a:rPr lang="ar-SA" dirty="0" smtClean="0">
                <a:cs typeface="B Nazanin" pitchFamily="2" charset="-78"/>
              </a:rPr>
              <a:t>انواع خطوط خوشنویسی فارسی:</a:t>
            </a:r>
            <a:endParaRPr lang="en-US" dirty="0">
              <a:cs typeface="B Nazanin" pitchFamily="2" charset="-78"/>
            </a:endParaRPr>
          </a:p>
        </p:txBody>
      </p:sp>
    </p:spTree>
  </p:cSld>
  <p:clrMapOvr>
    <a:masterClrMapping/>
  </p:clrMapOvr>
  <p:transition>
    <p:pull dir="rd"/>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785926"/>
            <a:ext cx="7408333" cy="4340237"/>
          </a:xfrm>
        </p:spPr>
        <p:txBody>
          <a:bodyPr>
            <a:normAutofit/>
          </a:bodyPr>
          <a:lstStyle/>
          <a:p>
            <a:pPr algn="just"/>
            <a:r>
              <a:rPr lang="ar-SA" dirty="0" smtClean="0">
                <a:cs typeface="B Nazanin" pitchFamily="2" charset="-78"/>
              </a:rPr>
              <a:t>خط نسخ از قرن3تا قرن 9 هجری به همراه خط ثلث رایج ترین نوع خط خوشنویسی در میان ایرانیان بود.این دو خط در واقع نوع خوشنویسی  برای خط قرآن هستند و بیشتر در کشور های عربی زبان مورد استفاده قرار می‌گیرد اما در ایران هم کاربرد دارد. مبتکر خط نسخ وثلث ابن مقله بیضاوی شیرازی است که آن را از خط کوفی استخراج کرده است.</a:t>
            </a:r>
            <a:endParaRPr lang="en-US" dirty="0" smtClean="0">
              <a:cs typeface="B Nazanin" pitchFamily="2" charset="-78"/>
            </a:endParaRPr>
          </a:p>
          <a:p>
            <a:pPr algn="just"/>
            <a:r>
              <a:rPr lang="ar-SA" dirty="0" smtClean="0">
                <a:cs typeface="B Nazanin" pitchFamily="2" charset="-78"/>
              </a:rPr>
              <a:t>در حدود قرن  هجری یاقوت مستعصمی خط نسخ وثلث را به اوج زیبایی رساند و در قرن 11نسخ نویس بزرگ ایرانی، میرزا احمد تبریزی  شیوه مشهور به نسخ ایرانی را پایه گذاری کرد.</a:t>
            </a:r>
            <a:endParaRPr lang="en-US" dirty="0" smtClean="0">
              <a:cs typeface="B Nazanin" pitchFamily="2" charset="-78"/>
            </a:endParaRPr>
          </a:p>
          <a:p>
            <a:pPr algn="just"/>
            <a:r>
              <a:rPr lang="ar-SA" dirty="0" smtClean="0">
                <a:cs typeface="B Nazanin" pitchFamily="2" charset="-78"/>
              </a:rPr>
              <a:t>اگر نستعلیق را زیبا ترین  نوع خوشنویسی بدانیم، بی شک خط نسخ ساده ترین و خواناترین نوع خط به شمار می رود چون در خط نسخ حروف وکلمات کاملا پشت سر هم نوشته می‌شود.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62</a:t>
            </a:fld>
            <a:endParaRPr lang="en-US"/>
          </a:p>
        </p:txBody>
      </p:sp>
      <p:sp>
        <p:nvSpPr>
          <p:cNvPr id="4" name="Title 3"/>
          <p:cNvSpPr>
            <a:spLocks noGrp="1"/>
          </p:cNvSpPr>
          <p:nvPr>
            <p:ph type="title"/>
          </p:nvPr>
        </p:nvSpPr>
        <p:spPr/>
        <p:txBody>
          <a:bodyPr>
            <a:normAutofit/>
          </a:bodyPr>
          <a:lstStyle/>
          <a:p>
            <a:r>
              <a:rPr lang="ar-SA" dirty="0" smtClean="0">
                <a:cs typeface="B Nazanin" pitchFamily="2" charset="-78"/>
              </a:rPr>
              <a:t>خط نسخ و خط ثلث</a:t>
            </a:r>
            <a:endParaRPr lang="en-US" dirty="0">
              <a:cs typeface="B Nazanin" pitchFamily="2" charset="-78"/>
            </a:endParaRPr>
          </a:p>
        </p:txBody>
      </p:sp>
    </p:spTree>
  </p:cSld>
  <p:clrMapOvr>
    <a:masterClrMapping/>
  </p:clrMapOvr>
  <p:transition>
    <p:strips/>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928802"/>
            <a:ext cx="7408333" cy="4197361"/>
          </a:xfrm>
        </p:spPr>
        <p:txBody>
          <a:bodyPr/>
          <a:lstStyle/>
          <a:p>
            <a:pPr algn="just"/>
            <a:r>
              <a:rPr lang="ar-SA" dirty="0" smtClean="0">
                <a:cs typeface="B Nazanin" pitchFamily="2" charset="-78"/>
              </a:rPr>
              <a:t>در قرن 7خطی به وجود آمد که به آن تعلیق می گفتند و به دلیل پیچیدگی در خواندن و نوشتن آن دوام زیادی نیاورد. با کوشش میر علی تبریزی، سلطان علی مشهدی و میر علی هروی از تلفیق و ترکیب خط نسخ و تعلیق خطی به‌عنوان نسختعلیق به وجود آمد که با مرور زمان به نستعلیق مشهور شد. در ایران کنونی نستعلیق به‌عنوان مهم‌ترین و رایج ترین ابزار خوشنویسی فارسی به کار می رود.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63</a:t>
            </a:fld>
            <a:endParaRPr lang="en-US"/>
          </a:p>
        </p:txBody>
      </p:sp>
      <p:sp>
        <p:nvSpPr>
          <p:cNvPr id="4" name="Title 3"/>
          <p:cNvSpPr>
            <a:spLocks noGrp="1"/>
          </p:cNvSpPr>
          <p:nvPr>
            <p:ph type="title"/>
          </p:nvPr>
        </p:nvSpPr>
        <p:spPr/>
        <p:txBody>
          <a:bodyPr>
            <a:normAutofit/>
          </a:bodyPr>
          <a:lstStyle/>
          <a:p>
            <a:r>
              <a:rPr lang="ar-SA" dirty="0" smtClean="0">
                <a:cs typeface="B Nazanin" pitchFamily="2" charset="-78"/>
              </a:rPr>
              <a:t>خط نستعلیق</a:t>
            </a:r>
            <a:endParaRPr lang="en-US" dirty="0">
              <a:cs typeface="B Nazanin" pitchFamily="2" charset="-78"/>
            </a:endParaRPr>
          </a:p>
        </p:txBody>
      </p:sp>
    </p:spTree>
  </p:cSld>
  <p:clrMapOvr>
    <a:masterClrMapping/>
  </p:clrMapOvr>
  <p:transition>
    <p:strips/>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ar-SA" dirty="0" smtClean="0">
                <a:cs typeface="B Nazanin" pitchFamily="2" charset="-78"/>
              </a:rPr>
              <a:t>در نوشتن ،درست نویسی و درک شکل حروف الفبا  و اتصالات حروف برای ساختن کلمه در اولویت قرار دارد و خوشنویسی در مرحله ی بعد قرار دارد.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64</a:t>
            </a:fld>
            <a:endParaRPr lang="en-US"/>
          </a:p>
        </p:txBody>
      </p:sp>
      <p:sp>
        <p:nvSpPr>
          <p:cNvPr id="4" name="Title 3"/>
          <p:cNvSpPr>
            <a:spLocks noGrp="1"/>
          </p:cNvSpPr>
          <p:nvPr>
            <p:ph type="title"/>
          </p:nvPr>
        </p:nvSpPr>
        <p:spPr/>
        <p:txBody>
          <a:bodyPr>
            <a:normAutofit fontScale="90000"/>
          </a:bodyPr>
          <a:lstStyle/>
          <a:p>
            <a:pPr algn="r"/>
            <a:r>
              <a:rPr lang="ar-SA" b="1" dirty="0" smtClean="0">
                <a:cs typeface="B Nazanin" pitchFamily="2" charset="-78"/>
              </a:rPr>
              <a:t>آموزش درست نویسی و خوش نویسی در دوره دبستان:</a:t>
            </a:r>
            <a:endParaRPr lang="en-US" dirty="0">
              <a:cs typeface="B Nazanin" pitchFamily="2" charset="-78"/>
            </a:endParaRPr>
          </a:p>
        </p:txBody>
      </p:sp>
    </p:spTree>
  </p:cSld>
  <p:clrMapOvr>
    <a:masterClrMapping/>
  </p:clrMapOvr>
  <p:transition>
    <p:wipe dir="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357298"/>
            <a:ext cx="7408333" cy="4768865"/>
          </a:xfrm>
        </p:spPr>
        <p:txBody>
          <a:bodyPr>
            <a:normAutofit fontScale="92500"/>
          </a:bodyPr>
          <a:lstStyle/>
          <a:p>
            <a:pPr algn="just"/>
            <a:r>
              <a:rPr lang="ar-SA" dirty="0" smtClean="0">
                <a:cs typeface="B Nazanin" pitchFamily="2" charset="-78"/>
              </a:rPr>
              <a:t>1)روش به دست گرفتن قلم: قلم باید بین انگشتان به‌صورت آزاد و راحت قرار بگیرد و انگشتان نباید هیچ فشاری بر ان وارد کنند . فشار بیش از حد علاوه بر لطمه زدن بر خط باعث خستگی زودرس دانش آموز می‌شود و او را از نوشتن باز می دارد.</a:t>
            </a:r>
            <a:endParaRPr lang="en-US" dirty="0" smtClean="0">
              <a:cs typeface="B Nazanin" pitchFamily="2" charset="-78"/>
            </a:endParaRPr>
          </a:p>
          <a:p>
            <a:pPr algn="just"/>
            <a:r>
              <a:rPr lang="ar-SA" dirty="0" smtClean="0">
                <a:cs typeface="B Nazanin" pitchFamily="2" charset="-78"/>
              </a:rPr>
              <a:t>2)روش نشستن در هنگام نوشتن: دانش آموزان دوره ابتدایی در مرحله رشد قرار دارند و هنگام نوشتن کمر و گردن خود را زیاد خم کنند ستون فقرات آنان از حالت طبیعی خارج می‌شود و سلامتشان را به خطر می اندازد.</a:t>
            </a:r>
            <a:endParaRPr lang="en-US" dirty="0" smtClean="0">
              <a:cs typeface="B Nazanin" pitchFamily="2" charset="-78"/>
            </a:endParaRPr>
          </a:p>
          <a:p>
            <a:pPr algn="just"/>
            <a:r>
              <a:rPr lang="ar-SA" dirty="0" smtClean="0">
                <a:cs typeface="B Nazanin" pitchFamily="2" charset="-78"/>
              </a:rPr>
              <a:t>3)فاصله چشم از کاغذ و روش قرار دادن کاغذ: هنگام نوشتن چشم باید حدود سی سانتی متر با کاغذ فاصله داشته باشد رعایت نکردن این مسأله سبب خستگی چشم در طولانی مدت و قوه ی بینایی دانش آموزان آسیب می رساند.</a:t>
            </a:r>
            <a:endParaRPr lang="en-US" dirty="0" smtClean="0">
              <a:cs typeface="B Nazanin" pitchFamily="2" charset="-78"/>
            </a:endParaRPr>
          </a:p>
          <a:p>
            <a:pPr algn="just"/>
            <a:r>
              <a:rPr lang="ar-SA" dirty="0" smtClean="0">
                <a:cs typeface="B Nazanin" pitchFamily="2" charset="-78"/>
              </a:rPr>
              <a:t>4)میزان نور در هنگام نوشتن: کم یا زیاد بودن نور در هنگام نوشتن باعث خستگی چشم و صدمه دیدن قوه بینایی شود. متعادل ترین مقدار نور، نور طبیعی روز است.</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65</a:t>
            </a:fld>
            <a:endParaRPr lang="en-US"/>
          </a:p>
        </p:txBody>
      </p:sp>
      <p:sp>
        <p:nvSpPr>
          <p:cNvPr id="4" name="Title 3"/>
          <p:cNvSpPr>
            <a:spLocks noGrp="1"/>
          </p:cNvSpPr>
          <p:nvPr>
            <p:ph type="title"/>
          </p:nvPr>
        </p:nvSpPr>
        <p:spPr/>
        <p:txBody>
          <a:bodyPr>
            <a:normAutofit/>
          </a:bodyPr>
          <a:lstStyle/>
          <a:p>
            <a:r>
              <a:rPr lang="ar-SA" dirty="0" smtClean="0">
                <a:cs typeface="B Nazanin" pitchFamily="2" charset="-78"/>
              </a:rPr>
              <a:t>مهم‌ترین اصول درست نویسی:</a:t>
            </a:r>
            <a:endParaRPr lang="en-US" dirty="0">
              <a:cs typeface="B Nazanin" pitchFamily="2" charset="-78"/>
            </a:endParaRPr>
          </a:p>
        </p:txBody>
      </p:sp>
    </p:spTree>
  </p:cSld>
  <p:clrMapOvr>
    <a:masterClrMapping/>
  </p:clrMapOvr>
  <p:transition>
    <p:newsflash/>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ar-SA" dirty="0" smtClean="0">
                <a:cs typeface="B Nazanin" pitchFamily="2" charset="-78"/>
              </a:rPr>
              <a:t>مناسب ترین رسم الخطی که می‌توان برای خوشنویسی مورد استفاده قرار داد نستعلیق تحریری است. بهترین وسیله نیز برای نوشتن در دوره دبستان مداد است و از کلاس سوم به بعد نیز می‌توان به دانش آموزان  اجازه داد از خود نویس نیز استفاده کنند.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66</a:t>
            </a:fld>
            <a:endParaRPr lang="en-US"/>
          </a:p>
        </p:txBody>
      </p:sp>
      <p:sp>
        <p:nvSpPr>
          <p:cNvPr id="4" name="Title 3"/>
          <p:cNvSpPr>
            <a:spLocks noGrp="1"/>
          </p:cNvSpPr>
          <p:nvPr>
            <p:ph type="title"/>
          </p:nvPr>
        </p:nvSpPr>
        <p:spPr/>
        <p:txBody>
          <a:bodyPr>
            <a:normAutofit/>
          </a:bodyPr>
          <a:lstStyle/>
          <a:p>
            <a:r>
              <a:rPr lang="ar-SA" dirty="0" smtClean="0">
                <a:cs typeface="B Nazanin" pitchFamily="2" charset="-78"/>
              </a:rPr>
              <a:t>آموزش خوشنویسی در دوره  دوم دبستان</a:t>
            </a:r>
            <a:endParaRPr lang="en-US" dirty="0">
              <a:cs typeface="B Nazanin" pitchFamily="2" charset="-78"/>
            </a:endParaRPr>
          </a:p>
        </p:txBody>
      </p:sp>
    </p:spTree>
  </p:cSld>
  <p:clrMapOvr>
    <a:masterClrMapping/>
  </p:clrMapOvr>
  <p:transition>
    <p:split orient="vert" dir="in"/>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ar-SA" dirty="0" smtClean="0">
                <a:cs typeface="B Nazanin" pitchFamily="2" charset="-78"/>
              </a:rPr>
              <a:t>1)در سطر پر رنگ دانش آموزان چگونگی خطوط خوش نویسی شده را مشاهده می‌کنند.</a:t>
            </a:r>
            <a:endParaRPr lang="en-US" dirty="0" smtClean="0">
              <a:cs typeface="B Nazanin" pitchFamily="2" charset="-78"/>
            </a:endParaRPr>
          </a:p>
          <a:p>
            <a:pPr algn="just"/>
            <a:r>
              <a:rPr lang="ar-SA" dirty="0" smtClean="0">
                <a:cs typeface="B Nazanin" pitchFamily="2" charset="-78"/>
              </a:rPr>
              <a:t>2)در سطر کم رنگ دانش آموزان خطوط خوش نویسی شده را با حرکات دست خود تقلید می‌کنند.</a:t>
            </a:r>
            <a:endParaRPr lang="en-US" dirty="0" smtClean="0">
              <a:cs typeface="B Nazanin" pitchFamily="2" charset="-78"/>
            </a:endParaRPr>
          </a:p>
          <a:p>
            <a:pPr algn="just"/>
            <a:r>
              <a:rPr lang="ar-SA" dirty="0" smtClean="0">
                <a:cs typeface="B Nazanin" pitchFamily="2" charset="-78"/>
              </a:rPr>
              <a:t>3)در سطر خالی دانش آموزان به‌صورت مستقل خطوط خوش نویسی را می نویسند.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67</a:t>
            </a:fld>
            <a:endParaRPr lang="en-US"/>
          </a:p>
        </p:txBody>
      </p:sp>
      <p:sp>
        <p:nvSpPr>
          <p:cNvPr id="4" name="Title 3"/>
          <p:cNvSpPr>
            <a:spLocks noGrp="1"/>
          </p:cNvSpPr>
          <p:nvPr>
            <p:ph type="title"/>
          </p:nvPr>
        </p:nvSpPr>
        <p:spPr/>
        <p:txBody>
          <a:bodyPr>
            <a:normAutofit/>
          </a:bodyPr>
          <a:lstStyle/>
          <a:p>
            <a:r>
              <a:rPr lang="ar-SA" dirty="0" smtClean="0">
                <a:cs typeface="B Nazanin" pitchFamily="2" charset="-78"/>
              </a:rPr>
              <a:t>سه مرحله ی خوش نویسی</a:t>
            </a:r>
            <a:endParaRPr lang="en-US" dirty="0">
              <a:cs typeface="B Nazanin" pitchFamily="2" charset="-78"/>
            </a:endParaRPr>
          </a:p>
        </p:txBody>
      </p:sp>
    </p:spTree>
  </p:cSld>
  <p:clrMapOvr>
    <a:masterClrMapping/>
  </p:clrMapOvr>
  <p:transition>
    <p:strips/>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fa-IR" dirty="0" smtClean="0">
                <a:cs typeface="B Nazanin" pitchFamily="2" charset="-78"/>
              </a:rPr>
              <a:t>مهارتهای زبانی :</a:t>
            </a:r>
            <a:endParaRPr lang="en-US" dirty="0" smtClean="0">
              <a:cs typeface="B Nazanin" pitchFamily="2" charset="-78"/>
            </a:endParaRPr>
          </a:p>
          <a:p>
            <a:pPr lvl="0"/>
            <a:r>
              <a:rPr lang="fa-IR" dirty="0" smtClean="0">
                <a:cs typeface="B Nazanin" pitchFamily="2" charset="-78"/>
              </a:rPr>
              <a:t>گفتاری</a:t>
            </a:r>
            <a:r>
              <a:rPr lang="en-US" dirty="0" smtClean="0">
                <a:cs typeface="B Nazanin" pitchFamily="2" charset="-78"/>
              </a:rPr>
              <a:t>:</a:t>
            </a:r>
            <a:r>
              <a:rPr lang="fa-IR" dirty="0" smtClean="0">
                <a:cs typeface="B Nazanin" pitchFamily="2" charset="-78"/>
              </a:rPr>
              <a:t> صحبت کردن، گوش دادان</a:t>
            </a:r>
            <a:endParaRPr lang="en-US" dirty="0" smtClean="0">
              <a:cs typeface="B Nazanin" pitchFamily="2" charset="-78"/>
            </a:endParaRPr>
          </a:p>
          <a:p>
            <a:pPr lvl="0"/>
            <a:r>
              <a:rPr lang="fa-IR" dirty="0" smtClean="0">
                <a:cs typeface="B Nazanin" pitchFamily="2" charset="-78"/>
              </a:rPr>
              <a:t>نوشتاری: خواندن، نوشتن</a:t>
            </a:r>
            <a:endParaRPr lang="en-US" dirty="0" smtClean="0">
              <a:cs typeface="B Nazanin" pitchFamily="2" charset="-78"/>
            </a:endParaRPr>
          </a:p>
          <a:p>
            <a:pPr lvl="0"/>
            <a:r>
              <a:rPr lang="fa-IR" dirty="0" smtClean="0">
                <a:cs typeface="B Nazanin" pitchFamily="2" charset="-78"/>
              </a:rPr>
              <a:t>مهارتهای تولیدی : صحبت کردن، نوشتن</a:t>
            </a:r>
            <a:endParaRPr lang="en-US" dirty="0" smtClean="0">
              <a:cs typeface="B Nazanin" pitchFamily="2" charset="-78"/>
            </a:endParaRPr>
          </a:p>
          <a:p>
            <a:pPr lvl="0"/>
            <a:r>
              <a:rPr lang="fa-IR" dirty="0" smtClean="0">
                <a:cs typeface="B Nazanin" pitchFamily="2" charset="-78"/>
              </a:rPr>
              <a:t>مهارتهای ادراکی : گوش دادن، خواندن</a:t>
            </a:r>
            <a:endParaRPr lang="en-US" dirty="0" smtClean="0">
              <a:cs typeface="B Nazanin" pitchFamily="2" charset="-78"/>
            </a:endParaRPr>
          </a:p>
          <a:p>
            <a:r>
              <a:rPr lang="fa-IR" dirty="0" smtClean="0">
                <a:cs typeface="B Nazanin" pitchFamily="2" charset="-78"/>
              </a:rPr>
              <a:t>هر چهار رکن مهارت زبانی (صحبت کردن، گوش دادن، خواندن، نوشتن) ارتباط مستحکم و زنجیرواری با یکدیگر دارند.</a:t>
            </a:r>
            <a:endParaRPr lang="en-US" dirty="0" smtClean="0">
              <a:cs typeface="B Nazanin" pitchFamily="2" charset="-78"/>
            </a:endParaRPr>
          </a:p>
          <a:p>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68</a:t>
            </a:fld>
            <a:endParaRPr lang="en-US"/>
          </a:p>
        </p:txBody>
      </p:sp>
      <p:sp>
        <p:nvSpPr>
          <p:cNvPr id="4" name="Title 3"/>
          <p:cNvSpPr>
            <a:spLocks noGrp="1"/>
          </p:cNvSpPr>
          <p:nvPr>
            <p:ph type="title"/>
          </p:nvPr>
        </p:nvSpPr>
        <p:spPr/>
        <p:txBody>
          <a:bodyPr>
            <a:normAutofit fontScale="90000"/>
          </a:bodyPr>
          <a:lstStyle/>
          <a:p>
            <a:r>
              <a:rPr lang="fa-IR" b="1" dirty="0" smtClean="0">
                <a:cs typeface="B Nazanin" pitchFamily="2" charset="-78"/>
              </a:rPr>
              <a:t/>
            </a:r>
            <a:br>
              <a:rPr lang="fa-IR" b="1" dirty="0" smtClean="0">
                <a:cs typeface="B Nazanin" pitchFamily="2" charset="-78"/>
              </a:rPr>
            </a:br>
            <a:r>
              <a:rPr lang="fa-IR" b="1" dirty="0" smtClean="0">
                <a:cs typeface="B Nazanin" pitchFamily="2" charset="-78"/>
              </a:rPr>
              <a:t>فصل چهارم: مهارتهای زبان شفاهی و نقش آن‌ها در دوره ی دبستان</a:t>
            </a:r>
            <a:r>
              <a:rPr lang="en-US" dirty="0" smtClean="0">
                <a:cs typeface="B Nazanin" pitchFamily="2" charset="-78"/>
              </a:rPr>
              <a:t/>
            </a:r>
            <a:br>
              <a:rPr lang="en-US" dirty="0" smtClean="0">
                <a:cs typeface="B Nazanin" pitchFamily="2" charset="-78"/>
              </a:rPr>
            </a:br>
            <a:endParaRPr lang="en-US" dirty="0">
              <a:cs typeface="B Nazanin" pitchFamily="2" charset="-78"/>
            </a:endParaRPr>
          </a:p>
        </p:txBody>
      </p:sp>
    </p:spTree>
  </p:cSld>
  <p:clrMapOvr>
    <a:masterClrMapping/>
  </p:clrMapOvr>
  <p:transition>
    <p:strips dir="ld"/>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071678"/>
            <a:ext cx="7408333" cy="4054485"/>
          </a:xfrm>
        </p:spPr>
        <p:txBody>
          <a:bodyPr/>
          <a:lstStyle/>
          <a:p>
            <a:pPr lvl="0" algn="just"/>
            <a:r>
              <a:rPr lang="fa-IR" dirty="0" smtClean="0">
                <a:cs typeface="B Nazanin" pitchFamily="2" charset="-78"/>
              </a:rPr>
              <a:t>شنیدن : احساس آوا های زبانی و تمییز دادن آن‌ها از هم</a:t>
            </a:r>
            <a:endParaRPr lang="en-US" dirty="0" smtClean="0">
              <a:cs typeface="B Nazanin" pitchFamily="2" charset="-78"/>
            </a:endParaRPr>
          </a:p>
          <a:p>
            <a:pPr lvl="0" algn="just"/>
            <a:r>
              <a:rPr lang="fa-IR" dirty="0" smtClean="0">
                <a:cs typeface="B Nazanin" pitchFamily="2" charset="-78"/>
              </a:rPr>
              <a:t>دقت و تمرکز حواس : تمرکز بر منبع پیام و نیز خود پیام</a:t>
            </a:r>
            <a:endParaRPr lang="en-US" dirty="0" smtClean="0">
              <a:cs typeface="B Nazanin" pitchFamily="2" charset="-78"/>
            </a:endParaRPr>
          </a:p>
          <a:p>
            <a:pPr lvl="0" algn="just"/>
            <a:r>
              <a:rPr lang="fa-IR" dirty="0" smtClean="0">
                <a:cs typeface="B Nazanin" pitchFamily="2" charset="-78"/>
              </a:rPr>
              <a:t>دریافت : فهم و ادراک اولیه پیام شامل درک معنای واژه ها وجمله‌ها</a:t>
            </a:r>
            <a:endParaRPr lang="en-US" dirty="0" smtClean="0">
              <a:cs typeface="B Nazanin" pitchFamily="2" charset="-78"/>
            </a:endParaRPr>
          </a:p>
          <a:p>
            <a:pPr lvl="0" algn="just"/>
            <a:r>
              <a:rPr lang="fa-IR" dirty="0" smtClean="0">
                <a:cs typeface="B Nazanin" pitchFamily="2" charset="-78"/>
              </a:rPr>
              <a:t>پردازش معنایی پیام: دریافت و جذب نهایی مقصود گوینده که منجر به عکس العمل در برابر شنیده ها می‌شود؛ مثل ابراز توافق، پرسش، اضافه کردن مطلب، حذف کردن و... .</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69</a:t>
            </a:fld>
            <a:endParaRPr lang="en-US"/>
          </a:p>
        </p:txBody>
      </p:sp>
      <p:sp>
        <p:nvSpPr>
          <p:cNvPr id="4" name="Title 3"/>
          <p:cNvSpPr>
            <a:spLocks noGrp="1"/>
          </p:cNvSpPr>
          <p:nvPr>
            <p:ph type="title"/>
          </p:nvPr>
        </p:nvSpPr>
        <p:spPr/>
        <p:txBody>
          <a:bodyPr>
            <a:normAutofit/>
          </a:bodyPr>
          <a:lstStyle/>
          <a:p>
            <a:pPr lvl="0"/>
            <a:r>
              <a:rPr lang="fa-IR" dirty="0" smtClean="0">
                <a:cs typeface="B Nazanin" pitchFamily="2" charset="-78"/>
              </a:rPr>
              <a:t>چهار مرحله ی گوش دادن </a:t>
            </a:r>
            <a:endParaRPr lang="en-US" dirty="0">
              <a:cs typeface="B Nazanin" pitchFamily="2" charset="-78"/>
            </a:endParaRPr>
          </a:p>
        </p:txBody>
      </p:sp>
    </p:spTree>
  </p:cSld>
  <p:clrMapOvr>
    <a:masterClrMapping/>
  </p:clrMapOvr>
  <p:transition>
    <p:whee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ar-SA" dirty="0" smtClean="0">
                <a:cs typeface="B Nazanin" pitchFamily="2" charset="-78"/>
              </a:rPr>
              <a:t>یک‌بعدی بودن زبان‌های انسانی ازجمله زبان فارسی باعث می‌شود که زبان چه به‌صورت شفاهی و چه به‌صورت مکتوب آن بر خط جریان داشته باشد این خط یک‌سویه است و زبان در وجه گفتاری در</a:t>
            </a:r>
            <a:r>
              <a:rPr lang="en-US" dirty="0" smtClean="0">
                <a:cs typeface="B Nazanin" pitchFamily="2" charset="-78"/>
              </a:rPr>
              <a:t> )</a:t>
            </a:r>
            <a:r>
              <a:rPr lang="ar-SA" dirty="0" smtClean="0">
                <a:cs typeface="B Nazanin" pitchFamily="2" charset="-78"/>
              </a:rPr>
              <a:t>خط زمان</a:t>
            </a:r>
            <a:r>
              <a:rPr lang="en-US" dirty="0" smtClean="0">
                <a:cs typeface="B Nazanin" pitchFamily="2" charset="-78"/>
              </a:rPr>
              <a:t>( </a:t>
            </a:r>
            <a:r>
              <a:rPr lang="ar-SA" dirty="0" smtClean="0">
                <a:cs typeface="B Nazanin" pitchFamily="2" charset="-78"/>
              </a:rPr>
              <a:t>و در وجه نوشتاری در خط مکان</a:t>
            </a:r>
            <a:r>
              <a:rPr lang="en-US" dirty="0" smtClean="0">
                <a:cs typeface="B Nazanin" pitchFamily="2" charset="-78"/>
              </a:rPr>
              <a:t>) </a:t>
            </a:r>
            <a:r>
              <a:rPr lang="ar-SA" dirty="0" smtClean="0">
                <a:cs typeface="B Nazanin" pitchFamily="2" charset="-78"/>
              </a:rPr>
              <a:t>در فارسی از راست به چپ</a:t>
            </a:r>
            <a:r>
              <a:rPr lang="en-US" dirty="0" smtClean="0">
                <a:cs typeface="B Nazanin" pitchFamily="2" charset="-78"/>
              </a:rPr>
              <a:t>( </a:t>
            </a:r>
            <a:r>
              <a:rPr lang="ar-SA" dirty="0" smtClean="0">
                <a:cs typeface="B Nazanin" pitchFamily="2" charset="-78"/>
              </a:rPr>
              <a:t>جریان دارد به سبب همین ویژگی است که گاهی با اصطلاحات</a:t>
            </a:r>
            <a:r>
              <a:rPr lang="en-US" dirty="0" smtClean="0">
                <a:cs typeface="B Nazanin" pitchFamily="2" charset="-78"/>
              </a:rPr>
              <a:t>) </a:t>
            </a:r>
            <a:r>
              <a:rPr lang="ar-SA" dirty="0" smtClean="0">
                <a:cs typeface="B Nazanin" pitchFamily="2" charset="-78"/>
              </a:rPr>
              <a:t>رشته سخن</a:t>
            </a:r>
            <a:r>
              <a:rPr lang="en-US" dirty="0" smtClean="0">
                <a:cs typeface="B Nazanin" pitchFamily="2" charset="-78"/>
              </a:rPr>
              <a:t>( </a:t>
            </a:r>
            <a:r>
              <a:rPr lang="ar-SA" dirty="0" smtClean="0">
                <a:cs typeface="B Nazanin" pitchFamily="2" charset="-78"/>
              </a:rPr>
              <a:t>یا</a:t>
            </a:r>
            <a:r>
              <a:rPr lang="en-US" dirty="0" smtClean="0">
                <a:cs typeface="B Nazanin" pitchFamily="2" charset="-78"/>
              </a:rPr>
              <a:t> )</a:t>
            </a:r>
            <a:r>
              <a:rPr lang="ar-SA" dirty="0" smtClean="0">
                <a:cs typeface="B Nazanin" pitchFamily="2" charset="-78"/>
              </a:rPr>
              <a:t>زنجیره کلام</a:t>
            </a:r>
            <a:r>
              <a:rPr lang="en-US" dirty="0" smtClean="0">
                <a:cs typeface="B Nazanin" pitchFamily="2" charset="-78"/>
              </a:rPr>
              <a:t>( </a:t>
            </a:r>
            <a:r>
              <a:rPr lang="ar-SA" dirty="0" smtClean="0">
                <a:cs typeface="B Nazanin" pitchFamily="2" charset="-78"/>
              </a:rPr>
              <a:t>برخورد می‌کنیم و این بدین معناست که عناصر زبانی اعم از عناصر آوایی، صرفی ،و نحوی و کلامی مانند حلقه‌های زنجیر، به‌صورت متوالی و در پی هم می‌آیند</a:t>
            </a:r>
            <a:r>
              <a:rPr lang="en-US" dirty="0" smtClean="0">
                <a:cs typeface="B Nazanin" pitchFamily="2" charset="-78"/>
              </a:rPr>
              <a:t> .</a:t>
            </a:r>
            <a:endParaRPr lang="en-US" dirty="0">
              <a:cs typeface="B Nazanin" pitchFamily="2" charset="-78"/>
            </a:endParaRPr>
          </a:p>
        </p:txBody>
      </p:sp>
      <p:sp>
        <p:nvSpPr>
          <p:cNvPr id="4" name="Slide Number Placeholder 3"/>
          <p:cNvSpPr>
            <a:spLocks noGrp="1"/>
          </p:cNvSpPr>
          <p:nvPr>
            <p:ph type="sldNum" sz="quarter" idx="12"/>
          </p:nvPr>
        </p:nvSpPr>
        <p:spPr/>
        <p:txBody>
          <a:bodyPr/>
          <a:lstStyle/>
          <a:p>
            <a:fld id="{BA02AD12-F2EE-4F17-B18B-7C1CF9F831C7}" type="slidenum">
              <a:rPr lang="en-US" smtClean="0"/>
              <a:pPr/>
              <a:t>7</a:t>
            </a:fld>
            <a:endParaRPr lang="en-US"/>
          </a:p>
        </p:txBody>
      </p:sp>
      <p:sp>
        <p:nvSpPr>
          <p:cNvPr id="2" name="Title 1"/>
          <p:cNvSpPr>
            <a:spLocks noGrp="1"/>
          </p:cNvSpPr>
          <p:nvPr>
            <p:ph type="title"/>
          </p:nvPr>
        </p:nvSpPr>
        <p:spPr/>
        <p:txBody>
          <a:bodyPr>
            <a:normAutofit/>
          </a:bodyPr>
          <a:lstStyle/>
          <a:p>
            <a:r>
              <a:rPr lang="ar-SA" sz="3600" b="1" dirty="0" smtClean="0">
                <a:cs typeface="B Nazanin" pitchFamily="2" charset="-78"/>
              </a:rPr>
              <a:t>جریان برخط مستقیم </a:t>
            </a:r>
            <a:r>
              <a:rPr lang="en-US" sz="3600" b="1" dirty="0" smtClean="0">
                <a:cs typeface="B Nazanin" pitchFamily="2" charset="-78"/>
              </a:rPr>
              <a:t> )</a:t>
            </a:r>
            <a:r>
              <a:rPr lang="ar-SA" sz="3600" b="1" dirty="0" smtClean="0">
                <a:cs typeface="B Nazanin" pitchFamily="2" charset="-78"/>
              </a:rPr>
              <a:t>یک‌بعدی بودن زبان</a:t>
            </a:r>
            <a:r>
              <a:rPr lang="en-US" sz="3600" b="1" dirty="0" smtClean="0">
                <a:cs typeface="B Nazanin" pitchFamily="2" charset="-78"/>
              </a:rPr>
              <a:t> (</a:t>
            </a:r>
            <a:endParaRPr lang="en-US" sz="3600" dirty="0">
              <a:cs typeface="B Nazanin" pitchFamily="2" charset="-78"/>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lgn="just"/>
            <a:r>
              <a:rPr lang="fa-IR" dirty="0" smtClean="0">
                <a:cs typeface="B Nazanin" pitchFamily="2" charset="-78"/>
              </a:rPr>
              <a:t>عوامل برون فردی</a:t>
            </a:r>
            <a:endParaRPr lang="en-US" dirty="0" smtClean="0">
              <a:cs typeface="B Nazanin" pitchFamily="2" charset="-78"/>
            </a:endParaRPr>
          </a:p>
          <a:p>
            <a:pPr lvl="0" algn="just"/>
            <a:r>
              <a:rPr lang="fa-IR" dirty="0" smtClean="0">
                <a:cs typeface="B Nazanin" pitchFamily="2" charset="-78"/>
              </a:rPr>
              <a:t>عوامل درون فردی</a:t>
            </a:r>
            <a:endParaRPr lang="en-US" dirty="0" smtClean="0">
              <a:cs typeface="B Nazanin" pitchFamily="2" charset="-78"/>
            </a:endParaRPr>
          </a:p>
          <a:p>
            <a:pPr lvl="0" algn="just"/>
            <a:r>
              <a:rPr lang="fa-IR" dirty="0" smtClean="0">
                <a:cs typeface="B Nazanin" pitchFamily="2" charset="-78"/>
              </a:rPr>
              <a:t>عوامل برون فردی شامل: صدای رسای گوینده، لهجه ی گوینده ، محتوای مطلب، رسانه(شخص، ضبط صوت و ...)،سرعت و سر و صدای محیط</a:t>
            </a:r>
            <a:endParaRPr lang="en-US" dirty="0" smtClean="0">
              <a:cs typeface="B Nazanin" pitchFamily="2" charset="-78"/>
            </a:endParaRPr>
          </a:p>
          <a:p>
            <a:pPr lvl="0" algn="just"/>
            <a:r>
              <a:rPr lang="fa-IR" dirty="0" smtClean="0">
                <a:cs typeface="B Nazanin" pitchFamily="2" charset="-78"/>
              </a:rPr>
              <a:t>عوامل درونی فرد شامل: سلامت ذهنی و جسمی شنونده، اطلاعات و تجربیات قبلی شنونده، بینش شنونده نسبت به گوینده</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70</a:t>
            </a:fld>
            <a:endParaRPr lang="en-US"/>
          </a:p>
        </p:txBody>
      </p:sp>
      <p:sp>
        <p:nvSpPr>
          <p:cNvPr id="4" name="Title 3"/>
          <p:cNvSpPr>
            <a:spLocks noGrp="1"/>
          </p:cNvSpPr>
          <p:nvPr>
            <p:ph type="title"/>
          </p:nvPr>
        </p:nvSpPr>
        <p:spPr/>
        <p:txBody>
          <a:bodyPr>
            <a:normAutofit fontScale="90000"/>
          </a:bodyPr>
          <a:lstStyle/>
          <a:p>
            <a:pPr lvl="0"/>
            <a:r>
              <a:rPr lang="fa-IR" dirty="0" smtClean="0">
                <a:cs typeface="B Nazanin" pitchFamily="2" charset="-78"/>
              </a:rPr>
              <a:t>برای افزایش بازده گوش دادن 2 عامل تاثیر دارد:</a:t>
            </a:r>
            <a:endParaRPr lang="en-US" dirty="0">
              <a:cs typeface="B Nazanin" pitchFamily="2" charset="-78"/>
            </a:endParaRPr>
          </a:p>
        </p:txBody>
      </p:sp>
    </p:spTree>
  </p:cSld>
  <p:clrMapOvr>
    <a:masterClrMapping/>
  </p:clrMapOvr>
  <p:transition>
    <p:pull dir="d"/>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428736"/>
            <a:ext cx="7408333" cy="4697427"/>
          </a:xfrm>
        </p:spPr>
        <p:txBody>
          <a:bodyPr>
            <a:normAutofit lnSpcReduction="10000"/>
          </a:bodyPr>
          <a:lstStyle/>
          <a:p>
            <a:pPr lvl="0" algn="just"/>
            <a:r>
              <a:rPr lang="fa-IR" dirty="0" smtClean="0">
                <a:cs typeface="B Nazanin" pitchFamily="2" charset="-78"/>
              </a:rPr>
              <a:t>گوش دادن حاشیه ای(منفی): این نوع گوش دادن معمولا در حاشیه ی یک کار دیگر انجام می‌شود، مانند مواقعی که همزمان با مطالعه روزنامه به رادیو یا تلویزیون گوش می‌کنیم. این نوع گوش دادن به شنیدن نزدیک تر است.</a:t>
            </a:r>
            <a:endParaRPr lang="en-US" dirty="0" smtClean="0">
              <a:cs typeface="B Nazanin" pitchFamily="2" charset="-78"/>
            </a:endParaRPr>
          </a:p>
          <a:p>
            <a:pPr lvl="0" algn="just"/>
            <a:r>
              <a:rPr lang="fa-IR" dirty="0" smtClean="0">
                <a:cs typeface="B Nazanin" pitchFamily="2" charset="-78"/>
              </a:rPr>
              <a:t>گوش دادن با دقت: در این نوع گوش دادن، دانش آموز سعی می‌کند پیام‌های شفاهی معلم را بفهمد و واکنش هایی مناسب با بیانات معلم از خود نشان دهد. گوش دادن با دقت در مقابل گوش دادن حاشیه ای است.</a:t>
            </a:r>
            <a:endParaRPr lang="en-US" dirty="0" smtClean="0">
              <a:cs typeface="B Nazanin" pitchFamily="2" charset="-78"/>
            </a:endParaRPr>
          </a:p>
          <a:p>
            <a:pPr lvl="0" algn="just"/>
            <a:r>
              <a:rPr lang="fa-IR" dirty="0" smtClean="0">
                <a:cs typeface="B Nazanin" pitchFamily="2" charset="-78"/>
              </a:rPr>
              <a:t>گوش دادن فعال : در این نوع گوش دادن،شنونده و ازجمله دانش آموز بر حسب تجارب ذهنی و نگرش خود نسبت به معلم و موضوع درس در ارتباط شفاهی با معلم فعالانه شرکت می‌کند.</a:t>
            </a:r>
            <a:endParaRPr lang="en-US" dirty="0" smtClean="0">
              <a:cs typeface="B Nazanin" pitchFamily="2" charset="-78"/>
            </a:endParaRPr>
          </a:p>
          <a:p>
            <a:pPr lvl="0" algn="just"/>
            <a:r>
              <a:rPr lang="fa-IR" dirty="0" smtClean="0">
                <a:cs typeface="B Nazanin" pitchFamily="2" charset="-78"/>
              </a:rPr>
              <a:t>گوش دادن تحلیلی(انتقادی): در این نوع گوش دادن، شنونده با دقت کامل به سخنان گوینده گوش می‌دهد و محتوای پیام‌های او را تجزیه و تحلیل می‌کند و نقاط قوت و ضعف گوینده را مورد بررسی قرار می‌دهد.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71</a:t>
            </a:fld>
            <a:endParaRPr lang="en-US"/>
          </a:p>
        </p:txBody>
      </p:sp>
      <p:sp>
        <p:nvSpPr>
          <p:cNvPr id="4" name="Title 3"/>
          <p:cNvSpPr>
            <a:spLocks noGrp="1"/>
          </p:cNvSpPr>
          <p:nvPr>
            <p:ph type="title"/>
          </p:nvPr>
        </p:nvSpPr>
        <p:spPr/>
        <p:txBody>
          <a:bodyPr>
            <a:normAutofit/>
          </a:bodyPr>
          <a:lstStyle/>
          <a:p>
            <a:pPr lvl="0"/>
            <a:r>
              <a:rPr lang="fa-IR" dirty="0" smtClean="0">
                <a:cs typeface="B Nazanin" pitchFamily="2" charset="-78"/>
              </a:rPr>
              <a:t>انواع گوش دادن</a:t>
            </a:r>
            <a:endParaRPr lang="en-US" dirty="0">
              <a:cs typeface="B Nazanin" pitchFamily="2" charset="-78"/>
            </a:endParaRPr>
          </a:p>
        </p:txBody>
      </p:sp>
    </p:spTree>
  </p:cSld>
  <p:clrMapOvr>
    <a:masterClrMapping/>
  </p:clrMapOvr>
  <p:transition>
    <p:wipe/>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214422"/>
            <a:ext cx="7408333" cy="4911741"/>
          </a:xfrm>
        </p:spPr>
        <p:txBody>
          <a:bodyPr>
            <a:normAutofit fontScale="85000" lnSpcReduction="10000"/>
          </a:bodyPr>
          <a:lstStyle/>
          <a:p>
            <a:pPr algn="just"/>
            <a:r>
              <a:rPr lang="fa-IR" dirty="0" smtClean="0">
                <a:cs typeface="B Nazanin" pitchFamily="2" charset="-78"/>
              </a:rPr>
              <a:t>تلفظ زنجیره ای هجا ها از پنج تا شش ماهگی شروع می‌شود.مراحل رشد گفتار در کودکان از 4 ماهگی تا 4 سالگی</a:t>
            </a:r>
            <a:endParaRPr lang="en-US" dirty="0" smtClean="0">
              <a:cs typeface="B Nazanin" pitchFamily="2" charset="-78"/>
            </a:endParaRPr>
          </a:p>
          <a:p>
            <a:pPr algn="just"/>
            <a:r>
              <a:rPr lang="fa-IR" b="1" dirty="0" smtClean="0">
                <a:cs typeface="B Nazanin" pitchFamily="2" charset="-78"/>
              </a:rPr>
              <a:t>سن و ویژگی‌های زبان</a:t>
            </a:r>
            <a:endParaRPr lang="en-US" dirty="0" smtClean="0">
              <a:cs typeface="B Nazanin" pitchFamily="2" charset="-78"/>
            </a:endParaRPr>
          </a:p>
          <a:p>
            <a:pPr algn="just"/>
            <a:r>
              <a:rPr lang="fa-IR" b="1" dirty="0" smtClean="0">
                <a:cs typeface="B Nazanin" pitchFamily="2" charset="-78"/>
              </a:rPr>
              <a:t>مثال:</a:t>
            </a:r>
          </a:p>
          <a:p>
            <a:pPr algn="just"/>
            <a:r>
              <a:rPr lang="fa-IR" b="1" dirty="0" smtClean="0">
                <a:cs typeface="B Nazanin" pitchFamily="2" charset="-78"/>
              </a:rPr>
              <a:t>4 تا 8 ماهگی</a:t>
            </a:r>
            <a:r>
              <a:rPr lang="fa-IR" dirty="0" smtClean="0">
                <a:cs typeface="B Nazanin" pitchFamily="2" charset="-78"/>
              </a:rPr>
              <a:t>غان و غون کردن(هجا) ماما، دادا</a:t>
            </a:r>
            <a:endParaRPr lang="en-US" dirty="0" smtClean="0">
              <a:cs typeface="B Nazanin" pitchFamily="2" charset="-78"/>
            </a:endParaRPr>
          </a:p>
          <a:p>
            <a:pPr algn="just"/>
            <a:r>
              <a:rPr lang="fa-IR" b="1" dirty="0" smtClean="0">
                <a:cs typeface="B Nazanin" pitchFamily="2" charset="-78"/>
              </a:rPr>
              <a:t>12 ماهگی</a:t>
            </a:r>
            <a:r>
              <a:rPr lang="fa-IR" dirty="0" smtClean="0">
                <a:cs typeface="B Nazanin" pitchFamily="2" charset="-78"/>
              </a:rPr>
              <a:t>اولین کلمات قابل فهم(واژه) بابا، هاپو، بله</a:t>
            </a:r>
            <a:endParaRPr lang="en-US" dirty="0" smtClean="0">
              <a:cs typeface="B Nazanin" pitchFamily="2" charset="-78"/>
            </a:endParaRPr>
          </a:p>
          <a:p>
            <a:pPr algn="just"/>
            <a:r>
              <a:rPr lang="fa-IR" b="1" dirty="0" smtClean="0">
                <a:cs typeface="B Nazanin" pitchFamily="2" charset="-78"/>
              </a:rPr>
              <a:t>18 ماهگی </a:t>
            </a:r>
            <a:r>
              <a:rPr lang="fa-IR" dirty="0" smtClean="0">
                <a:cs typeface="B Nazanin" pitchFamily="2" charset="-78"/>
              </a:rPr>
              <a:t>ترکیبهای دو کلمه ای(جمله‌های تلگرافی) مامان آب</a:t>
            </a:r>
            <a:endParaRPr lang="en-US" dirty="0" smtClean="0">
              <a:cs typeface="B Nazanin" pitchFamily="2" charset="-78"/>
            </a:endParaRPr>
          </a:p>
          <a:p>
            <a:pPr algn="just"/>
            <a:r>
              <a:rPr lang="fa-IR" b="1" dirty="0" smtClean="0">
                <a:cs typeface="B Nazanin" pitchFamily="2" charset="-78"/>
              </a:rPr>
              <a:t>24 تا 30 ماهگی </a:t>
            </a:r>
            <a:r>
              <a:rPr lang="fa-IR" dirty="0" smtClean="0">
                <a:cs typeface="B Nazanin" pitchFamily="2" charset="-78"/>
              </a:rPr>
              <a:t>جمله‌های طولانی تر (گسترش جمله‌های تلگرافی) مدادم افتاد رو زمین</a:t>
            </a:r>
            <a:endParaRPr lang="en-US" dirty="0" smtClean="0">
              <a:cs typeface="B Nazanin" pitchFamily="2" charset="-78"/>
            </a:endParaRPr>
          </a:p>
          <a:p>
            <a:pPr algn="just"/>
            <a:r>
              <a:rPr lang="fa-IR" b="1" dirty="0" smtClean="0">
                <a:cs typeface="B Nazanin" pitchFamily="2" charset="-78"/>
              </a:rPr>
              <a:t>30 ماهگی تا 4 سالگی </a:t>
            </a:r>
            <a:r>
              <a:rPr lang="fa-IR" dirty="0" smtClean="0">
                <a:cs typeface="B Nazanin" pitchFamily="2" charset="-78"/>
              </a:rPr>
              <a:t>گفتگو های نسبتا طولانی با جمله‌های ساده(جمله‌های کامل ساده) اون چیه رو میز؟</a:t>
            </a:r>
            <a:endParaRPr lang="en-US" dirty="0" smtClean="0">
              <a:cs typeface="B Nazanin" pitchFamily="2" charset="-78"/>
            </a:endParaRPr>
          </a:p>
          <a:p>
            <a:pPr algn="just"/>
            <a:r>
              <a:rPr lang="fa-IR" b="1" dirty="0" smtClean="0">
                <a:cs typeface="B Nazanin" pitchFamily="2" charset="-78"/>
              </a:rPr>
              <a:t>4 سالگی: </a:t>
            </a:r>
            <a:r>
              <a:rPr lang="fa-IR" dirty="0" smtClean="0">
                <a:cs typeface="B Nazanin" pitchFamily="2" charset="-78"/>
              </a:rPr>
              <a:t>بیان طولانی ترو پیچیده تر که به مکالمه های بزرگسالان شباهت دارد(جمله‌های پیچیده)</a:t>
            </a:r>
            <a:endParaRPr lang="en-US" dirty="0" smtClean="0">
              <a:cs typeface="B Nazanin" pitchFamily="2" charset="-78"/>
            </a:endParaRPr>
          </a:p>
          <a:p>
            <a:pPr algn="just"/>
            <a:r>
              <a:rPr lang="fa-IR" dirty="0" smtClean="0">
                <a:cs typeface="B Nazanin" pitchFamily="2" charset="-78"/>
              </a:rPr>
              <a:t> </a:t>
            </a:r>
            <a:endParaRPr lang="en-US" dirty="0" smtClean="0">
              <a:cs typeface="B Nazanin" pitchFamily="2" charset="-78"/>
            </a:endParaRPr>
          </a:p>
          <a:p>
            <a:pPr algn="just"/>
            <a:r>
              <a:rPr lang="fa-IR" dirty="0" smtClean="0">
                <a:cs typeface="B Nazanin" pitchFamily="2" charset="-78"/>
              </a:rPr>
              <a:t>___</a:t>
            </a:r>
            <a:endParaRPr lang="en-US" dirty="0" smtClean="0">
              <a:cs typeface="B Nazanin" pitchFamily="2" charset="-78"/>
            </a:endParaRPr>
          </a:p>
          <a:p>
            <a:pPr algn="just"/>
            <a:r>
              <a:rPr lang="fa-IR" dirty="0" smtClean="0">
                <a:cs typeface="B Nazanin" pitchFamily="2" charset="-78"/>
              </a:rPr>
              <a:t> </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72</a:t>
            </a:fld>
            <a:endParaRPr lang="en-US"/>
          </a:p>
        </p:txBody>
      </p:sp>
      <p:sp>
        <p:nvSpPr>
          <p:cNvPr id="4" name="Title 3"/>
          <p:cNvSpPr>
            <a:spLocks noGrp="1"/>
          </p:cNvSpPr>
          <p:nvPr>
            <p:ph type="title"/>
          </p:nvPr>
        </p:nvSpPr>
        <p:spPr/>
        <p:txBody>
          <a:bodyPr>
            <a:normAutofit/>
          </a:bodyPr>
          <a:lstStyle/>
          <a:p>
            <a:pPr lvl="0"/>
            <a:r>
              <a:rPr lang="fa-IR" dirty="0" smtClean="0">
                <a:cs typeface="B Nazanin" pitchFamily="2" charset="-78"/>
              </a:rPr>
              <a:t>صحبت کردن</a:t>
            </a:r>
            <a:endParaRPr lang="en-US" dirty="0">
              <a:cs typeface="B Nazanin" pitchFamily="2" charset="-78"/>
            </a:endParaRPr>
          </a:p>
        </p:txBody>
      </p:sp>
    </p:spTree>
  </p:cSld>
  <p:clrMapOvr>
    <a:masterClrMapping/>
  </p:clrMapOvr>
  <p:transition>
    <p:strips/>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857364"/>
            <a:ext cx="7408333" cy="4268799"/>
          </a:xfrm>
        </p:spPr>
        <p:txBody>
          <a:bodyPr>
            <a:normAutofit/>
          </a:bodyPr>
          <a:lstStyle/>
          <a:p>
            <a:pPr lvl="0" algn="just"/>
            <a:r>
              <a:rPr lang="fa-IR" dirty="0" smtClean="0">
                <a:cs typeface="B Nazanin" pitchFamily="2" charset="-78"/>
              </a:rPr>
              <a:t>استفاده از کلمه ها و جمله‌های متناسب با موقعیت گفتگو؛</a:t>
            </a:r>
            <a:endParaRPr lang="en-US" dirty="0" smtClean="0">
              <a:cs typeface="B Nazanin" pitchFamily="2" charset="-78"/>
            </a:endParaRPr>
          </a:p>
          <a:p>
            <a:pPr lvl="0" algn="just"/>
            <a:r>
              <a:rPr lang="fa-IR" dirty="0" smtClean="0">
                <a:cs typeface="B Nazanin" pitchFamily="2" charset="-78"/>
              </a:rPr>
              <a:t>بیان روشن نظرات اصلی با استفاده به جا از کلمات مناسب؛</a:t>
            </a:r>
            <a:endParaRPr lang="en-US" dirty="0" smtClean="0">
              <a:cs typeface="B Nazanin" pitchFamily="2" charset="-78"/>
            </a:endParaRPr>
          </a:p>
          <a:p>
            <a:pPr lvl="0" algn="just"/>
            <a:r>
              <a:rPr lang="fa-IR" dirty="0" smtClean="0">
                <a:cs typeface="B Nazanin" pitchFamily="2" charset="-78"/>
              </a:rPr>
              <a:t>صحبت کردن با صدای رسا در آن حد که شنونده یا شنوندگان آن را به خوبی بشنوند؛</a:t>
            </a:r>
            <a:endParaRPr lang="en-US" dirty="0" smtClean="0">
              <a:cs typeface="B Nazanin" pitchFamily="2" charset="-78"/>
            </a:endParaRPr>
          </a:p>
          <a:p>
            <a:pPr lvl="0" algn="just"/>
            <a:r>
              <a:rPr lang="fa-IR" dirty="0" smtClean="0">
                <a:cs typeface="B Nazanin" pitchFamily="2" charset="-78"/>
              </a:rPr>
              <a:t>صحبت کردن به نحوی که شنونده مقصود گوینده را دریابد؛</a:t>
            </a:r>
            <a:endParaRPr lang="en-US" dirty="0" smtClean="0">
              <a:cs typeface="B Nazanin" pitchFamily="2" charset="-78"/>
            </a:endParaRPr>
          </a:p>
          <a:p>
            <a:pPr lvl="0" algn="just"/>
            <a:r>
              <a:rPr lang="fa-IR" dirty="0" smtClean="0">
                <a:cs typeface="B Nazanin" pitchFamily="2" charset="-78"/>
              </a:rPr>
              <a:t>کاربرد واژه ها به‌طور واضح و مشخص؛</a:t>
            </a:r>
            <a:endParaRPr lang="en-US" dirty="0" smtClean="0">
              <a:cs typeface="B Nazanin" pitchFamily="2" charset="-78"/>
            </a:endParaRPr>
          </a:p>
          <a:p>
            <a:pPr lvl="0" algn="just"/>
            <a:r>
              <a:rPr lang="fa-IR" dirty="0" smtClean="0">
                <a:cs typeface="B Nazanin" pitchFamily="2" charset="-78"/>
              </a:rPr>
              <a:t>استفاده از واژه‌های زنده ی زبان؛</a:t>
            </a:r>
            <a:endParaRPr lang="en-US" dirty="0" smtClean="0">
              <a:cs typeface="B Nazanin" pitchFamily="2" charset="-78"/>
            </a:endParaRPr>
          </a:p>
          <a:p>
            <a:pPr lvl="0" algn="just"/>
            <a:r>
              <a:rPr lang="fa-IR" dirty="0" smtClean="0">
                <a:cs typeface="B Nazanin" pitchFamily="2" charset="-78"/>
              </a:rPr>
              <a:t>درخواست و دادن اطلاعات درست.</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73</a:t>
            </a:fld>
            <a:endParaRPr lang="en-US"/>
          </a:p>
        </p:txBody>
      </p:sp>
      <p:sp>
        <p:nvSpPr>
          <p:cNvPr id="4" name="Title 3"/>
          <p:cNvSpPr>
            <a:spLocks noGrp="1"/>
          </p:cNvSpPr>
          <p:nvPr>
            <p:ph type="title"/>
          </p:nvPr>
        </p:nvSpPr>
        <p:spPr/>
        <p:txBody>
          <a:bodyPr>
            <a:normAutofit/>
          </a:bodyPr>
          <a:lstStyle/>
          <a:p>
            <a:pPr lvl="0"/>
            <a:r>
              <a:rPr lang="fa-IR" dirty="0" smtClean="0">
                <a:cs typeface="B Nazanin" pitchFamily="2" charset="-78"/>
              </a:rPr>
              <a:t>مهارتهای اساسی کاربرد گفتار:</a:t>
            </a:r>
            <a:endParaRPr lang="en-US" dirty="0">
              <a:cs typeface="B Nazanin" pitchFamily="2" charset="-78"/>
            </a:endParaRPr>
          </a:p>
        </p:txBody>
      </p:sp>
    </p:spTree>
  </p:cSld>
  <p:clrMapOvr>
    <a:masterClrMapping/>
  </p:clrMapOvr>
  <p:transition>
    <p:pull/>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A02AD12-F2EE-4F17-B18B-7C1CF9F831C7}" type="slidenum">
              <a:rPr lang="en-US" smtClean="0"/>
              <a:pPr/>
              <a:t>74</a:t>
            </a:fld>
            <a:endParaRPr lang="en-US"/>
          </a:p>
        </p:txBody>
      </p:sp>
      <p:sp>
        <p:nvSpPr>
          <p:cNvPr id="4" name="Title 3"/>
          <p:cNvSpPr>
            <a:spLocks noGrp="1"/>
          </p:cNvSpPr>
          <p:nvPr>
            <p:ph type="title"/>
          </p:nvPr>
        </p:nvSpPr>
        <p:spPr/>
        <p:txBody>
          <a:bodyPr>
            <a:noAutofit/>
          </a:bodyPr>
          <a:lstStyle/>
          <a:p>
            <a:pPr lvl="0"/>
            <a:r>
              <a:rPr lang="fa-IR" sz="2400" dirty="0" smtClean="0">
                <a:cs typeface="B Nazanin" pitchFamily="2" charset="-78"/>
              </a:rPr>
              <a:t>همانطور که قبلا هم گفتیم چهار مهارت زبانی(خواندن،نوشتن،صحبت کردن و گوش دادن) 4 رکن ناگسستنی از یکدیگرند که در الگوی زیر به بررسی این ارتباطات می‌پردازیم.</a:t>
            </a:r>
            <a:endParaRPr lang="en-US" sz="2400" dirty="0">
              <a:cs typeface="B Nazanin" pitchFamily="2" charset="-78"/>
            </a:endParaRPr>
          </a:p>
        </p:txBody>
      </p:sp>
      <p:pic>
        <p:nvPicPr>
          <p:cNvPr id="5" name="Content Placeholder 4"/>
          <p:cNvPicPr>
            <a:picLocks noGrp="1"/>
          </p:cNvPicPr>
          <p:nvPr>
            <p:ph idx="1"/>
          </p:nvPr>
        </p:nvPicPr>
        <p:blipFill>
          <a:blip r:embed="rId3" cstate="print">
            <a:extLst>
              <a:ext uri="{28A0092B-C50C-407E-A947-70E740481C1C}">
                <a14:useLocalDpi xmlns:a14="http://schemas.microsoft.com/office/drawing/2010/main" val="0"/>
              </a:ext>
            </a:extLst>
          </a:blip>
          <a:stretch>
            <a:fillRect/>
          </a:stretch>
        </p:blipFill>
        <p:spPr>
          <a:xfrm>
            <a:off x="571472" y="1714488"/>
            <a:ext cx="7434399" cy="3714775"/>
          </a:xfrm>
          <a:prstGeom prst="rect">
            <a:avLst/>
          </a:prstGeom>
        </p:spPr>
      </p:pic>
    </p:spTree>
  </p:cSld>
  <p:clrMapOvr>
    <a:masterClrMapping/>
  </p:clrMapOvr>
  <p:transition>
    <p:pull dir="u"/>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643050"/>
            <a:ext cx="7408333" cy="4483113"/>
          </a:xfrm>
        </p:spPr>
        <p:txBody>
          <a:bodyPr/>
          <a:lstStyle/>
          <a:p>
            <a:pPr algn="just"/>
            <a:r>
              <a:rPr lang="fa-IR" dirty="0" smtClean="0">
                <a:cs typeface="B Nazanin" pitchFamily="2" charset="-78"/>
              </a:rPr>
              <a:t>بنابراین بهترین روش برای بیان و تدریس زبان فارسی استفاده همزمان از هر چهار مهارت زبانی است، برای مثال به جای اینکه معلم یک موضوع انشای واحدی انتخاب کند، قصه ای را تعریف کرده و از بچه ها بخواهد که ادامه ی داستان را بنویسند. در این روش هم مهارت گوش دادن و هم مهارت نوشتن در دانش آموزان تقویت می‌شود.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75</a:t>
            </a:fld>
            <a:endParaRPr lang="en-US"/>
          </a:p>
        </p:txBody>
      </p:sp>
    </p:spTree>
  </p:cSld>
  <p:clrMapOvr>
    <a:masterClrMapping/>
  </p:clrMapOvr>
  <p:transition>
    <p:pull dir="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ar-SA" dirty="0" smtClean="0">
                <a:cs typeface="B Nazanin" pitchFamily="2" charset="-78"/>
              </a:rPr>
              <a:t>یاد گیری مهارت خواندن مستلزم کسب مهارت های زیر است:</a:t>
            </a:r>
            <a:endParaRPr lang="en-US" dirty="0" smtClean="0">
              <a:cs typeface="B Nazanin" pitchFamily="2" charset="-78"/>
            </a:endParaRPr>
          </a:p>
          <a:p>
            <a:pPr algn="just"/>
            <a:r>
              <a:rPr lang="ar-SA" dirty="0" smtClean="0">
                <a:cs typeface="B Nazanin" pitchFamily="2" charset="-78"/>
              </a:rPr>
              <a:t>الف)بازنشانی دیداری عناصرزبانی اعم از حروف،کلمه ها و جمله‌های زبان</a:t>
            </a:r>
            <a:endParaRPr lang="en-US" dirty="0" smtClean="0">
              <a:cs typeface="B Nazanin" pitchFamily="2" charset="-78"/>
            </a:endParaRPr>
          </a:p>
          <a:p>
            <a:pPr algn="just"/>
            <a:r>
              <a:rPr lang="ar-SA" dirty="0" smtClean="0">
                <a:cs typeface="B Nazanin" pitchFamily="2" charset="-78"/>
              </a:rPr>
              <a:t>ب)درک معنای این عناصر و روابط معنایی موجود بین آن‌ها که در نهایت درک پیام جمله و متن منجر می‌شود.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76</a:t>
            </a:fld>
            <a:endParaRPr lang="en-US"/>
          </a:p>
        </p:txBody>
      </p:sp>
      <p:sp>
        <p:nvSpPr>
          <p:cNvPr id="4" name="Title 3"/>
          <p:cNvSpPr>
            <a:spLocks noGrp="1"/>
          </p:cNvSpPr>
          <p:nvPr>
            <p:ph type="title"/>
          </p:nvPr>
        </p:nvSpPr>
        <p:spPr/>
        <p:txBody>
          <a:bodyPr>
            <a:normAutofit fontScale="90000"/>
          </a:bodyPr>
          <a:lstStyle/>
          <a:p>
            <a:r>
              <a:rPr lang="ar-SA" b="1" dirty="0" smtClean="0">
                <a:cs typeface="B Nazanin" pitchFamily="2" charset="-78"/>
              </a:rPr>
              <a:t>فصل پنجم:</a:t>
            </a:r>
            <a:r>
              <a:rPr lang="ar-SA" dirty="0" smtClean="0">
                <a:cs typeface="B Nazanin" pitchFamily="2" charset="-78"/>
              </a:rPr>
              <a:t> مهارت خواندن و رویکرد ها و روشهای آموزش آن دردوره دبستان</a:t>
            </a:r>
            <a:endParaRPr lang="en-US" dirty="0">
              <a:cs typeface="B Nazanin" pitchFamily="2" charset="-78"/>
            </a:endParaRPr>
          </a:p>
        </p:txBody>
      </p:sp>
    </p:spTree>
  </p:cSld>
  <p:clrMapOvr>
    <a:masterClrMapping/>
  </p:clrMapOvr>
  <p:transition>
    <p:wedge/>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500174"/>
            <a:ext cx="7408333" cy="5000660"/>
          </a:xfrm>
        </p:spPr>
        <p:txBody>
          <a:bodyPr>
            <a:normAutofit fontScale="92500" lnSpcReduction="10000"/>
          </a:bodyPr>
          <a:lstStyle/>
          <a:p>
            <a:pPr algn="just"/>
            <a:r>
              <a:rPr lang="ar-SA" b="1" dirty="0" smtClean="0">
                <a:cs typeface="B Nazanin" pitchFamily="2" charset="-78"/>
              </a:rPr>
              <a:t>1.آمادگی</a:t>
            </a:r>
            <a:r>
              <a:rPr lang="ar-SA" dirty="0" smtClean="0">
                <a:cs typeface="B Nazanin" pitchFamily="2" charset="-78"/>
              </a:rPr>
              <a:t>.این مرحله از هنگام تولد تا شش سالگی است. در این مرحله شناسایی جهت های بالا و پایین و راست و چپ صفحه، هماهنگی میان چشم و دست و درک توالی عناصر زبانی و مساِیلی از این قبیل صورت می‌گیرد.</a:t>
            </a:r>
            <a:endParaRPr lang="en-US" dirty="0" smtClean="0">
              <a:cs typeface="B Nazanin" pitchFamily="2" charset="-78"/>
            </a:endParaRPr>
          </a:p>
          <a:p>
            <a:pPr algn="just"/>
            <a:r>
              <a:rPr lang="ar-SA" b="1" dirty="0" smtClean="0">
                <a:cs typeface="B Nazanin" pitchFamily="2" charset="-78"/>
              </a:rPr>
              <a:t>2.آغازیاد گیری خواندن</a:t>
            </a:r>
            <a:r>
              <a:rPr lang="ar-SA" dirty="0" smtClean="0">
                <a:cs typeface="B Nazanin" pitchFamily="2" charset="-78"/>
              </a:rPr>
              <a:t>. این مرحله با آموزش رابطه آواهاو نشانه‌های نوشتاری و کد برگردانی واژه ها و جمله‌ها و به‌طور خلاصه شناسایی دیداری عناصر زبانی همراه است.</a:t>
            </a:r>
            <a:endParaRPr lang="en-US" dirty="0" smtClean="0">
              <a:cs typeface="B Nazanin" pitchFamily="2" charset="-78"/>
            </a:endParaRPr>
          </a:p>
          <a:p>
            <a:pPr algn="just"/>
            <a:r>
              <a:rPr lang="ar-SA" b="1" dirty="0" smtClean="0">
                <a:cs typeface="B Nazanin" pitchFamily="2" charset="-78"/>
              </a:rPr>
              <a:t>3.رشد سریع مهارت های خواندن</a:t>
            </a:r>
            <a:r>
              <a:rPr lang="ar-SA" dirty="0" smtClean="0">
                <a:cs typeface="B Nazanin" pitchFamily="2" charset="-78"/>
              </a:rPr>
              <a:t>. پیشرفت در شناسایی کلمات، افزایش قدرت درک خواندن، صامت خوانی با سرعت مناسب، ایجاد علاقه به خواندن و ایجاد انگیزه به آغاز مطالعه مطالب متنوع در این مرحله صورت میگیرد.</a:t>
            </a:r>
            <a:endParaRPr lang="en-US" dirty="0" smtClean="0">
              <a:cs typeface="B Nazanin" pitchFamily="2" charset="-78"/>
            </a:endParaRPr>
          </a:p>
          <a:p>
            <a:pPr algn="just"/>
            <a:r>
              <a:rPr lang="ar-SA" b="1" dirty="0" smtClean="0">
                <a:cs typeface="B Nazanin" pitchFamily="2" charset="-78"/>
              </a:rPr>
              <a:t>4.مرحله گسترده خواندن</a:t>
            </a:r>
            <a:r>
              <a:rPr lang="ar-SA" dirty="0" smtClean="0">
                <a:cs typeface="B Nazanin" pitchFamily="2" charset="-78"/>
              </a:rPr>
              <a:t>.این مرحله در سال های آخر دوره دبستان صورت می‌گیرد. تاکید اصلی در این مرحله بر خواندن مستقل است که باافزایش ذخیره واژگانی،کسب سرعت زیاد در صامت خوانی صورت می‌گیرد.</a:t>
            </a:r>
            <a:endParaRPr lang="en-US" dirty="0" smtClean="0">
              <a:cs typeface="B Nazanin" pitchFamily="2" charset="-78"/>
            </a:endParaRPr>
          </a:p>
          <a:p>
            <a:pPr algn="just"/>
            <a:r>
              <a:rPr lang="ar-SA" b="1" dirty="0" smtClean="0">
                <a:cs typeface="B Nazanin" pitchFamily="2" charset="-78"/>
              </a:rPr>
              <a:t>5.پالایش خواندن. </a:t>
            </a:r>
            <a:r>
              <a:rPr lang="ar-SA" dirty="0" smtClean="0">
                <a:cs typeface="B Nazanin" pitchFamily="2" charset="-78"/>
              </a:rPr>
              <a:t>این مرحله که اکثر اوقات در مدارس راهنمایی و دبیرستان دیده می‌شود با درک پیشرفته همراه است، همچنین در این مرحله کارایی خواندن برای منظور های مختلف با سرعت های مختلف افزایش می‌یابد.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77</a:t>
            </a:fld>
            <a:endParaRPr lang="en-US"/>
          </a:p>
        </p:txBody>
      </p:sp>
      <p:sp>
        <p:nvSpPr>
          <p:cNvPr id="4" name="Title 3"/>
          <p:cNvSpPr>
            <a:spLocks noGrp="1"/>
          </p:cNvSpPr>
          <p:nvPr>
            <p:ph type="title"/>
          </p:nvPr>
        </p:nvSpPr>
        <p:spPr/>
        <p:txBody>
          <a:bodyPr>
            <a:noAutofit/>
          </a:bodyPr>
          <a:lstStyle/>
          <a:p>
            <a:r>
              <a:rPr lang="ar-SA" sz="3200" dirty="0" smtClean="0">
                <a:cs typeface="B Nazanin" pitchFamily="2" charset="-78"/>
              </a:rPr>
              <a:t>جرالد والاس به نقل از کاریلو رشد خواندن را در پنج مرحله زیر خلاصه کرده است:</a:t>
            </a:r>
            <a:endParaRPr lang="en-US" sz="3200" dirty="0">
              <a:cs typeface="B Nazanin" pitchFamily="2" charset="-78"/>
            </a:endParaRPr>
          </a:p>
        </p:txBody>
      </p:sp>
    </p:spTree>
  </p:cSld>
  <p:clrMapOvr>
    <a:masterClrMapping/>
  </p:clrMapOvr>
  <p:transition>
    <p:strips/>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ar-SA" dirty="0" smtClean="0">
                <a:cs typeface="B Nazanin" pitchFamily="2" charset="-78"/>
              </a:rPr>
              <a:t>الف)مدل های از پایین به بالا</a:t>
            </a:r>
            <a:endParaRPr lang="en-US" dirty="0" smtClean="0">
              <a:cs typeface="B Nazanin" pitchFamily="2" charset="-78"/>
            </a:endParaRPr>
          </a:p>
          <a:p>
            <a:r>
              <a:rPr lang="ar-SA" dirty="0" smtClean="0">
                <a:cs typeface="B Nazanin" pitchFamily="2" charset="-78"/>
              </a:rPr>
              <a:t>ب)مدل های از بالا به پایین</a:t>
            </a:r>
            <a:endParaRPr lang="en-US" dirty="0" smtClean="0">
              <a:cs typeface="B Nazanin" pitchFamily="2" charset="-78"/>
            </a:endParaRPr>
          </a:p>
          <a:p>
            <a:r>
              <a:rPr lang="ar-SA" dirty="0" smtClean="0">
                <a:cs typeface="B Nazanin" pitchFamily="2" charset="-78"/>
              </a:rPr>
              <a:t>ج)مدل های تعاملی خواندن</a:t>
            </a:r>
            <a:endParaRPr lang="en-US" dirty="0" smtClean="0">
              <a:cs typeface="B Nazanin" pitchFamily="2" charset="-78"/>
            </a:endParaRPr>
          </a:p>
          <a:p>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78</a:t>
            </a:fld>
            <a:endParaRPr lang="en-US"/>
          </a:p>
        </p:txBody>
      </p:sp>
      <p:sp>
        <p:nvSpPr>
          <p:cNvPr id="4" name="Title 3"/>
          <p:cNvSpPr>
            <a:spLocks noGrp="1"/>
          </p:cNvSpPr>
          <p:nvPr>
            <p:ph type="title"/>
          </p:nvPr>
        </p:nvSpPr>
        <p:spPr/>
        <p:txBody>
          <a:bodyPr>
            <a:normAutofit/>
          </a:bodyPr>
          <a:lstStyle/>
          <a:p>
            <a:r>
              <a:rPr lang="ar-SA" dirty="0" smtClean="0">
                <a:cs typeface="B Nazanin" pitchFamily="2" charset="-78"/>
              </a:rPr>
              <a:t>مدل های خواندن:</a:t>
            </a:r>
            <a:endParaRPr lang="en-US" dirty="0">
              <a:cs typeface="B Nazanin" pitchFamily="2" charset="-78"/>
            </a:endParaRPr>
          </a:p>
        </p:txBody>
      </p:sp>
    </p:spTree>
  </p:cSld>
  <p:clrMapOvr>
    <a:masterClrMapping/>
  </p:clrMapOvr>
  <p:transition>
    <p:wheel/>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285860"/>
            <a:ext cx="7408333" cy="4840303"/>
          </a:xfrm>
        </p:spPr>
        <p:txBody>
          <a:bodyPr>
            <a:normAutofit/>
          </a:bodyPr>
          <a:lstStyle/>
          <a:p>
            <a:r>
              <a:rPr lang="ar-SA" dirty="0" smtClean="0">
                <a:cs typeface="B Nazanin" pitchFamily="2" charset="-78"/>
              </a:rPr>
              <a:t>در این مدل خواننده، حوزه فرایند خواندن خود را به سوی واحد های بزرگ نوشتاری در سطح جمله ، پاراگراف، کل صفحه و در نهایت کل متن گسترش می‌دهد. این مدل ها موسوم به مدل های برون به درون هستند که خواننده مطالب برونی موجود در متن را به‌اصطلاح درونی می‌کند.</a:t>
            </a:r>
            <a:endParaRPr lang="en-US" dirty="0" smtClean="0">
              <a:cs typeface="B Nazanin" pitchFamily="2" charset="-78"/>
            </a:endParaRPr>
          </a:p>
          <a:p>
            <a:pPr algn="ctr">
              <a:buNone/>
            </a:pPr>
            <a:r>
              <a:rPr lang="ar-SA" dirty="0" smtClean="0">
                <a:cs typeface="B Nazanin" pitchFamily="2" charset="-78"/>
              </a:rPr>
              <a:t>معنا</a:t>
            </a:r>
            <a:endParaRPr lang="en-US" dirty="0" smtClean="0">
              <a:cs typeface="B Nazanin" pitchFamily="2" charset="-78"/>
            </a:endParaRPr>
          </a:p>
          <a:p>
            <a:pPr algn="ctr">
              <a:buNone/>
            </a:pPr>
            <a:r>
              <a:rPr lang="ar-SA" dirty="0" smtClean="0">
                <a:cs typeface="B Nazanin" pitchFamily="2" charset="-78"/>
              </a:rPr>
              <a:t>تلفظ</a:t>
            </a:r>
            <a:endParaRPr lang="en-US" dirty="0" smtClean="0">
              <a:cs typeface="B Nazanin" pitchFamily="2" charset="-78"/>
            </a:endParaRPr>
          </a:p>
          <a:p>
            <a:pPr algn="ctr">
              <a:buNone/>
            </a:pPr>
            <a:r>
              <a:rPr lang="ar-SA" dirty="0" smtClean="0">
                <a:cs typeface="B Nazanin" pitchFamily="2" charset="-78"/>
              </a:rPr>
              <a:t>             آمیزش عناصر نوشتاری(حروف، کلمات، جمله)</a:t>
            </a:r>
            <a:endParaRPr lang="en-US" dirty="0" smtClean="0">
              <a:cs typeface="B Nazanin" pitchFamily="2" charset="-78"/>
            </a:endParaRPr>
          </a:p>
          <a:p>
            <a:pPr algn="ctr">
              <a:buNone/>
            </a:pPr>
            <a:r>
              <a:rPr lang="ar-SA" dirty="0" smtClean="0">
                <a:cs typeface="B Nazanin" pitchFamily="2" charset="-78"/>
              </a:rPr>
              <a:t>عناصرنظام نوشتاری(نویسه ها)</a:t>
            </a:r>
            <a:endParaRPr lang="fa-IR" dirty="0" smtClean="0">
              <a:cs typeface="B Nazanin" pitchFamily="2" charset="-78"/>
            </a:endParaRPr>
          </a:p>
          <a:p>
            <a:pPr algn="ctr">
              <a:buNone/>
            </a:pPr>
            <a:r>
              <a:rPr lang="ar-SA" dirty="0" smtClean="0">
                <a:cs typeface="B Nazanin" pitchFamily="2" charset="-78"/>
              </a:rPr>
              <a:t>    مرتبط شدن نویسه ها و عناصر ساخت آوایی</a:t>
            </a:r>
            <a:endParaRPr lang="en-US" dirty="0" smtClean="0">
              <a:cs typeface="B Nazanin" pitchFamily="2" charset="-78"/>
            </a:endParaRPr>
          </a:p>
          <a:p>
            <a:pPr algn="ctr">
              <a:buNone/>
            </a:pPr>
            <a:r>
              <a:rPr lang="ar-SA" dirty="0" smtClean="0">
                <a:cs typeface="B Nazanin" pitchFamily="2" charset="-78"/>
              </a:rPr>
              <a:t>حروف الفبا   </a:t>
            </a:r>
            <a:endParaRPr lang="en-US" dirty="0" smtClean="0">
              <a:cs typeface="B Nazanin" pitchFamily="2" charset="-78"/>
            </a:endParaRPr>
          </a:p>
          <a:p>
            <a:pPr algn="ctr">
              <a:buNone/>
            </a:pPr>
            <a:r>
              <a:rPr lang="ar-SA" dirty="0" smtClean="0">
                <a:cs typeface="B Nazanin" pitchFamily="2" charset="-78"/>
              </a:rPr>
              <a:t>نوشته(متن)</a:t>
            </a:r>
            <a:endParaRPr lang="en-US" dirty="0" smtClean="0">
              <a:cs typeface="B Nazanin" pitchFamily="2" charset="-78"/>
            </a:endParaRPr>
          </a:p>
          <a:p>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79</a:t>
            </a:fld>
            <a:endParaRPr lang="en-US"/>
          </a:p>
        </p:txBody>
      </p:sp>
      <p:sp>
        <p:nvSpPr>
          <p:cNvPr id="4" name="Title 3"/>
          <p:cNvSpPr>
            <a:spLocks noGrp="1"/>
          </p:cNvSpPr>
          <p:nvPr>
            <p:ph type="title"/>
          </p:nvPr>
        </p:nvSpPr>
        <p:spPr/>
        <p:txBody>
          <a:bodyPr>
            <a:normAutofit/>
          </a:bodyPr>
          <a:lstStyle/>
          <a:p>
            <a:r>
              <a:rPr lang="ar-SA" dirty="0" smtClean="0">
                <a:cs typeface="B Nazanin" pitchFamily="2" charset="-78"/>
              </a:rPr>
              <a:t>الف)مدل های از پایین به بالا:</a:t>
            </a:r>
            <a:endParaRPr lang="en-US" dirty="0">
              <a:cs typeface="B Nazanin" pitchFamily="2" charset="-78"/>
            </a:endParaRPr>
          </a:p>
        </p:txBody>
      </p:sp>
      <p:sp>
        <p:nvSpPr>
          <p:cNvPr id="13" name="Up Arrow 12"/>
          <p:cNvSpPr/>
          <p:nvPr/>
        </p:nvSpPr>
        <p:spPr>
          <a:xfrm>
            <a:off x="6500826" y="4714884"/>
            <a:ext cx="484632" cy="126416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Up Arrow 13"/>
          <p:cNvSpPr/>
          <p:nvPr/>
        </p:nvSpPr>
        <p:spPr>
          <a:xfrm>
            <a:off x="6500826" y="3071810"/>
            <a:ext cx="484632" cy="126416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pull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2067" y="1928802"/>
            <a:ext cx="7408333" cy="4197361"/>
          </a:xfrm>
        </p:spPr>
        <p:txBody>
          <a:bodyPr>
            <a:normAutofit fontScale="92500" lnSpcReduction="10000"/>
          </a:bodyPr>
          <a:lstStyle/>
          <a:p>
            <a:pPr algn="just"/>
            <a:r>
              <a:rPr lang="ar-SA" dirty="0" smtClean="0">
                <a:cs typeface="B Nazanin" pitchFamily="2" charset="-78"/>
              </a:rPr>
              <a:t>زبان‌های انسانی لزوماً بر خط مستقیم</a:t>
            </a:r>
            <a:r>
              <a:rPr lang="en-US" dirty="0" smtClean="0">
                <a:cs typeface="B Nazanin" pitchFamily="2" charset="-78"/>
              </a:rPr>
              <a:t> )</a:t>
            </a:r>
            <a:r>
              <a:rPr lang="ar-SA" dirty="0" smtClean="0">
                <a:cs typeface="B Nazanin" pitchFamily="2" charset="-78"/>
              </a:rPr>
              <a:t>زمان یا مکان</a:t>
            </a:r>
            <a:r>
              <a:rPr lang="en-US" dirty="0" smtClean="0">
                <a:cs typeface="B Nazanin" pitchFamily="2" charset="-78"/>
              </a:rPr>
              <a:t>( </a:t>
            </a:r>
            <a:r>
              <a:rPr lang="ar-SA" dirty="0" smtClean="0">
                <a:cs typeface="B Nazanin" pitchFamily="2" charset="-78"/>
              </a:rPr>
              <a:t>جریان دارند اگر جمله زیر را در نظر بگیرید مشاهده خواهیم کرد که بین عناصر مختلف این جمله در سطوح مختلف آوایی، صرفی و نحوی رابطه‌ای با عنوان رابطه هم‌نشینی وجود دارد مثلاً من امروز به کتابخانه نمی‌روم</a:t>
            </a:r>
            <a:r>
              <a:rPr lang="en-US" dirty="0" smtClean="0">
                <a:cs typeface="B Nazanin" pitchFamily="2" charset="-78"/>
              </a:rPr>
              <a:t> .</a:t>
            </a:r>
          </a:p>
          <a:p>
            <a:pPr algn="just"/>
            <a:r>
              <a:rPr lang="ar-SA" dirty="0" smtClean="0">
                <a:cs typeface="B Nazanin" pitchFamily="2" charset="-78"/>
              </a:rPr>
              <a:t>در سطح آوایی برای مثال واژه من از ترکیب صامت</a:t>
            </a:r>
            <a:r>
              <a:rPr lang="en-US" dirty="0" smtClean="0">
                <a:cs typeface="B Nazanin" pitchFamily="2" charset="-78"/>
              </a:rPr>
              <a:t> )</a:t>
            </a:r>
            <a:r>
              <a:rPr lang="ar-SA" dirty="0" smtClean="0">
                <a:cs typeface="B Nazanin" pitchFamily="2" charset="-78"/>
              </a:rPr>
              <a:t>م</a:t>
            </a:r>
            <a:r>
              <a:rPr lang="en-US" dirty="0" smtClean="0">
                <a:cs typeface="B Nazanin" pitchFamily="2" charset="-78"/>
              </a:rPr>
              <a:t>(+ </a:t>
            </a:r>
            <a:r>
              <a:rPr lang="ar-SA" dirty="0" smtClean="0">
                <a:cs typeface="B Nazanin" pitchFamily="2" charset="-78"/>
              </a:rPr>
              <a:t>مصوت ،</a:t>
            </a:r>
            <a:r>
              <a:rPr lang="en-US" dirty="0" smtClean="0">
                <a:cs typeface="B Nazanin" pitchFamily="2" charset="-78"/>
              </a:rPr>
              <a:t>)</a:t>
            </a:r>
            <a:r>
              <a:rPr lang="ar-SA" dirty="0" smtClean="0">
                <a:cs typeface="B Nazanin" pitchFamily="2" charset="-78"/>
              </a:rPr>
              <a:t>َ</a:t>
            </a:r>
            <a:r>
              <a:rPr lang="en-US" dirty="0" smtClean="0">
                <a:cs typeface="B Nazanin" pitchFamily="2" charset="-78"/>
              </a:rPr>
              <a:t> (+</a:t>
            </a:r>
            <a:r>
              <a:rPr lang="ar-SA" dirty="0" smtClean="0">
                <a:cs typeface="B Nazanin" pitchFamily="2" charset="-78"/>
              </a:rPr>
              <a:t>صامت ن</a:t>
            </a:r>
            <a:r>
              <a:rPr lang="en-US" dirty="0" smtClean="0">
                <a:cs typeface="B Nazanin" pitchFamily="2" charset="-78"/>
              </a:rPr>
              <a:t>( </a:t>
            </a:r>
            <a:r>
              <a:rPr lang="ar-SA" dirty="0" smtClean="0">
                <a:cs typeface="B Nazanin" pitchFamily="2" charset="-78"/>
              </a:rPr>
              <a:t>و هم‌نشینی آن‌ها ساخته‌شده است در همه زبان‌ها ازجمله در زبان فارسی</a:t>
            </a:r>
            <a:r>
              <a:rPr lang="fa-IR" dirty="0" smtClean="0">
                <a:cs typeface="B Nazanin" pitchFamily="2" charset="-78"/>
              </a:rPr>
              <a:t>  </a:t>
            </a:r>
            <a:r>
              <a:rPr lang="ar-SA" dirty="0" smtClean="0">
                <a:cs typeface="B Nazanin" pitchFamily="2" charset="-78"/>
              </a:rPr>
              <a:t>عناصر مختلفی در سطوح گوناگون آوایی صرفی و نحوی وجود دارند که می‌توانند جانشین یکدیگر شوند</a:t>
            </a:r>
            <a:r>
              <a:rPr lang="en-US" dirty="0" smtClean="0">
                <a:cs typeface="B Nazanin" pitchFamily="2" charset="-78"/>
              </a:rPr>
              <a:t>.</a:t>
            </a:r>
          </a:p>
          <a:p>
            <a:pPr algn="just"/>
            <a:r>
              <a:rPr lang="ar-SA" dirty="0" smtClean="0">
                <a:cs typeface="B Nazanin" pitchFamily="2" charset="-78"/>
              </a:rPr>
              <a:t>در سطح آوایی با تعویض و جانشین‌سازی صامت‌های آغازی کلمات مختلفی از قبیل بار تا خار و</a:t>
            </a:r>
            <a:r>
              <a:rPr lang="en-US" dirty="0" smtClean="0">
                <a:cs typeface="B Nazanin" pitchFamily="2" charset="-78"/>
              </a:rPr>
              <a:t>.... </a:t>
            </a:r>
            <a:r>
              <a:rPr lang="ar-SA" dirty="0" smtClean="0">
                <a:cs typeface="B Nazanin" pitchFamily="2" charset="-78"/>
              </a:rPr>
              <a:t>ساخته می‌شود در سطح صرفی با جانشین‌سازی نشانه‌های مختلف یک عنصر زبانی ازلحاظ شخص و شمار تغییر می‌کند مانند</a:t>
            </a:r>
            <a:r>
              <a:rPr lang="en-US" dirty="0" smtClean="0">
                <a:cs typeface="B Nazanin" pitchFamily="2" charset="-78"/>
              </a:rPr>
              <a:t>: </a:t>
            </a:r>
            <a:r>
              <a:rPr lang="ar-SA" dirty="0" smtClean="0">
                <a:cs typeface="B Nazanin" pitchFamily="2" charset="-78"/>
              </a:rPr>
              <a:t>آمدم ، آمدی ، آمد، آمدیم، آمدید ،آمدند ؛</a:t>
            </a:r>
            <a:endParaRPr lang="en-US" dirty="0" smtClean="0">
              <a:cs typeface="B Nazanin" pitchFamily="2" charset="-78"/>
            </a:endParaRPr>
          </a:p>
          <a:p>
            <a:pPr algn="just" rtl="1"/>
            <a:endParaRPr lang="en-US" dirty="0">
              <a:cs typeface="B Nazanin" pitchFamily="2" charset="-78"/>
            </a:endParaRPr>
          </a:p>
        </p:txBody>
      </p:sp>
      <p:sp>
        <p:nvSpPr>
          <p:cNvPr id="4" name="Slide Number Placeholder 3"/>
          <p:cNvSpPr>
            <a:spLocks noGrp="1"/>
          </p:cNvSpPr>
          <p:nvPr>
            <p:ph type="sldNum" sz="quarter" idx="12"/>
          </p:nvPr>
        </p:nvSpPr>
        <p:spPr/>
        <p:txBody>
          <a:bodyPr/>
          <a:lstStyle/>
          <a:p>
            <a:fld id="{BA02AD12-F2EE-4F17-B18B-7C1CF9F831C7}" type="slidenum">
              <a:rPr lang="en-US" smtClean="0"/>
              <a:pPr/>
              <a:t>8</a:t>
            </a:fld>
            <a:endParaRPr lang="en-US"/>
          </a:p>
        </p:txBody>
      </p:sp>
      <p:sp>
        <p:nvSpPr>
          <p:cNvPr id="2" name="Title 1"/>
          <p:cNvSpPr>
            <a:spLocks noGrp="1"/>
          </p:cNvSpPr>
          <p:nvPr>
            <p:ph type="title"/>
          </p:nvPr>
        </p:nvSpPr>
        <p:spPr/>
        <p:txBody>
          <a:bodyPr/>
          <a:lstStyle/>
          <a:p>
            <a:r>
              <a:rPr lang="ar-SA" b="1" dirty="0" smtClean="0">
                <a:cs typeface="B Nazanin" pitchFamily="2" charset="-78"/>
              </a:rPr>
              <a:t>روابط هم‌نشینی و جانشینی</a:t>
            </a:r>
            <a:endParaRPr lang="en-US" dirty="0">
              <a:cs typeface="B Nazanin" pitchFamily="2" charset="-78"/>
            </a:endParaRPr>
          </a:p>
        </p:txBody>
      </p:sp>
    </p:spTree>
  </p:cSld>
  <p:clrMapOvr>
    <a:masterClrMapping/>
  </p:clrMapOvr>
  <p:transition spd="slow">
    <p:cove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500174"/>
            <a:ext cx="7408333" cy="4625989"/>
          </a:xfrm>
        </p:spPr>
        <p:txBody>
          <a:bodyPr>
            <a:normAutofit fontScale="92500" lnSpcReduction="10000"/>
          </a:bodyPr>
          <a:lstStyle/>
          <a:p>
            <a:pPr algn="just"/>
            <a:r>
              <a:rPr lang="ar-SA" dirty="0" smtClean="0">
                <a:cs typeface="B Nazanin" pitchFamily="2" charset="-78"/>
              </a:rPr>
              <a:t>طبق این مدل ها فرایند خواندن در ذهن خواننده با ساختن فرضیات وی دربارهی معنای نوشته ها آغاز می‌شود و آنگاه خواننده به ارزیابی صحت یا عدم صحت این فرضیات اقدام می‌کند. این مدل ها موسوم به مدل های درون به برون هستند که طبق آن‌ها خواننده ازمطالب ذهنی و درونی خود به سوی متن که پدیده ای بیرونی است حرکت می‌کند.</a:t>
            </a:r>
            <a:endParaRPr lang="en-US" dirty="0" smtClean="0">
              <a:cs typeface="B Nazanin" pitchFamily="2" charset="-78"/>
            </a:endParaRPr>
          </a:p>
          <a:p>
            <a:pPr algn="ctr">
              <a:buNone/>
            </a:pPr>
            <a:r>
              <a:rPr lang="ar-SA" dirty="0" smtClean="0">
                <a:cs typeface="B Nazanin" pitchFamily="2" charset="-78"/>
              </a:rPr>
              <a:t>انتظارات</a:t>
            </a:r>
            <a:endParaRPr lang="en-US" dirty="0" smtClean="0">
              <a:cs typeface="B Nazanin" pitchFamily="2" charset="-78"/>
            </a:endParaRPr>
          </a:p>
          <a:p>
            <a:pPr algn="ctr">
              <a:buNone/>
            </a:pPr>
            <a:r>
              <a:rPr lang="en-US" dirty="0" smtClean="0">
                <a:cs typeface="B Nazanin" pitchFamily="2" charset="-78"/>
              </a:rPr>
              <a:t/>
            </a:r>
            <a:br>
              <a:rPr lang="en-US" dirty="0" smtClean="0">
                <a:cs typeface="B Nazanin" pitchFamily="2" charset="-78"/>
              </a:rPr>
            </a:br>
            <a:r>
              <a:rPr lang="ar-SA" dirty="0" smtClean="0">
                <a:cs typeface="B Nazanin" pitchFamily="2" charset="-78"/>
              </a:rPr>
              <a:t>تجربیات گذشته و شم زبانی</a:t>
            </a:r>
            <a:endParaRPr lang="en-US" dirty="0" smtClean="0">
              <a:cs typeface="B Nazanin" pitchFamily="2" charset="-78"/>
            </a:endParaRPr>
          </a:p>
          <a:p>
            <a:pPr algn="ctr">
              <a:buNone/>
            </a:pPr>
            <a:endParaRPr lang="en-US" dirty="0" smtClean="0">
              <a:cs typeface="B Nazanin" pitchFamily="2" charset="-78"/>
            </a:endParaRPr>
          </a:p>
          <a:p>
            <a:pPr algn="ctr">
              <a:buNone/>
            </a:pPr>
            <a:r>
              <a:rPr lang="ar-SA" dirty="0" smtClean="0">
                <a:cs typeface="B Nazanin" pitchFamily="2" charset="-78"/>
              </a:rPr>
              <a:t>جنبه های گزینش شده از نوشته</a:t>
            </a:r>
            <a:endParaRPr lang="en-US" dirty="0" smtClean="0">
              <a:cs typeface="B Nazanin" pitchFamily="2" charset="-78"/>
            </a:endParaRPr>
          </a:p>
          <a:p>
            <a:pPr algn="ctr">
              <a:buNone/>
            </a:pPr>
            <a:r>
              <a:rPr lang="ar-SA" dirty="0" smtClean="0">
                <a:cs typeface="B Nazanin" pitchFamily="2" charset="-78"/>
              </a:rPr>
              <a:t>نوشته</a:t>
            </a:r>
            <a:endParaRPr lang="en-US" dirty="0" smtClean="0">
              <a:cs typeface="B Nazanin" pitchFamily="2" charset="-78"/>
            </a:endParaRPr>
          </a:p>
          <a:p>
            <a:pPr algn="ctr">
              <a:buNone/>
            </a:pPr>
            <a:endParaRPr lang="en-US" dirty="0" smtClean="0">
              <a:cs typeface="B Nazanin" pitchFamily="2" charset="-78"/>
            </a:endParaRPr>
          </a:p>
          <a:p>
            <a:pPr algn="ctr">
              <a:buNone/>
            </a:pPr>
            <a:r>
              <a:rPr lang="ar-SA" dirty="0" smtClean="0">
                <a:cs typeface="B Nazanin" pitchFamily="2" charset="-78"/>
              </a:rPr>
              <a:t>صدا و تلفظ(اگر لازم باشد)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80</a:t>
            </a:fld>
            <a:endParaRPr lang="en-US"/>
          </a:p>
        </p:txBody>
      </p:sp>
      <p:sp>
        <p:nvSpPr>
          <p:cNvPr id="4" name="Title 3"/>
          <p:cNvSpPr>
            <a:spLocks noGrp="1"/>
          </p:cNvSpPr>
          <p:nvPr>
            <p:ph type="title"/>
          </p:nvPr>
        </p:nvSpPr>
        <p:spPr/>
        <p:txBody>
          <a:bodyPr>
            <a:normAutofit/>
          </a:bodyPr>
          <a:lstStyle/>
          <a:p>
            <a:r>
              <a:rPr lang="ar-SA" dirty="0" smtClean="0">
                <a:cs typeface="B Nazanin" pitchFamily="2" charset="-78"/>
              </a:rPr>
              <a:t>ب)مدل های از بالا به پایین:</a:t>
            </a:r>
            <a:endParaRPr lang="en-US" dirty="0">
              <a:cs typeface="B Nazanin" pitchFamily="2" charset="-78"/>
            </a:endParaRPr>
          </a:p>
        </p:txBody>
      </p:sp>
      <p:sp>
        <p:nvSpPr>
          <p:cNvPr id="5" name="Down Arrow 4"/>
          <p:cNvSpPr/>
          <p:nvPr/>
        </p:nvSpPr>
        <p:spPr>
          <a:xfrm>
            <a:off x="6143636" y="3214686"/>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own Arrow 5"/>
          <p:cNvSpPr/>
          <p:nvPr/>
        </p:nvSpPr>
        <p:spPr>
          <a:xfrm>
            <a:off x="6143636" y="4643446"/>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pull dir="d"/>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ar-SA" dirty="0" smtClean="0">
                <a:cs typeface="B Nazanin" pitchFamily="2" charset="-78"/>
              </a:rPr>
              <a:t>تاکید اساسی بیشتر دانشمندان علوم زبانی بر ابداع مدل هایی است که نکات مثبت و امتیازات هر دو مدل را در هم ادغام نماید.</a:t>
            </a:r>
            <a:endParaRPr lang="en-US" dirty="0" smtClean="0">
              <a:cs typeface="B Nazanin" pitchFamily="2" charset="-78"/>
            </a:endParaRPr>
          </a:p>
          <a:p>
            <a:r>
              <a:rPr lang="ar-SA" dirty="0" smtClean="0">
                <a:cs typeface="B Nazanin" pitchFamily="2" charset="-78"/>
              </a:rPr>
              <a:t>این مدل های نوین را می‌توان مدل های تعاملی(ترکیبی)نام نهاد.</a:t>
            </a:r>
            <a:endParaRPr lang="en-US" dirty="0" smtClean="0">
              <a:cs typeface="B Nazanin" pitchFamily="2" charset="-78"/>
            </a:endParaRPr>
          </a:p>
          <a:p>
            <a:r>
              <a:rPr lang="ar-SA" dirty="0" smtClean="0">
                <a:cs typeface="B Nazanin" pitchFamily="2" charset="-78"/>
              </a:rPr>
              <a:t>	    منابع ذهنی خواننده</a:t>
            </a:r>
            <a:r>
              <a:rPr lang="fa-IR" dirty="0" smtClean="0">
                <a:cs typeface="B Nazanin" pitchFamily="2" charset="-78"/>
              </a:rPr>
              <a:t>                      </a:t>
            </a:r>
            <a:r>
              <a:rPr lang="ar-SA" dirty="0" smtClean="0">
                <a:cs typeface="B Nazanin" pitchFamily="2" charset="-78"/>
              </a:rPr>
              <a:t> ممیز های متنی</a:t>
            </a:r>
            <a:endParaRPr lang="en-US" dirty="0" smtClean="0">
              <a:cs typeface="B Nazanin" pitchFamily="2" charset="-78"/>
            </a:endParaRPr>
          </a:p>
          <a:p>
            <a:r>
              <a:rPr lang="ar-SA" dirty="0" smtClean="0">
                <a:cs typeface="B Nazanin" pitchFamily="2" charset="-78"/>
              </a:rPr>
              <a:t>         </a:t>
            </a:r>
            <a:r>
              <a:rPr lang="fa-IR" dirty="0" smtClean="0">
                <a:cs typeface="B Nazanin" pitchFamily="2" charset="-78"/>
              </a:rPr>
              <a:t>                               </a:t>
            </a:r>
          </a:p>
          <a:p>
            <a:r>
              <a:rPr lang="fa-IR" dirty="0" smtClean="0">
                <a:cs typeface="B Nazanin" pitchFamily="2" charset="-78"/>
              </a:rPr>
              <a:t>                              </a:t>
            </a:r>
          </a:p>
          <a:p>
            <a:r>
              <a:rPr lang="fa-IR" dirty="0" smtClean="0">
                <a:cs typeface="B Nazanin" pitchFamily="2" charset="-78"/>
              </a:rPr>
              <a:t>                                      </a:t>
            </a:r>
            <a:r>
              <a:rPr lang="ar-SA" dirty="0" smtClean="0">
                <a:cs typeface="B Nazanin" pitchFamily="2" charset="-78"/>
              </a:rPr>
              <a:t> ساخت معنا</a:t>
            </a:r>
            <a:endParaRPr lang="en-US" dirty="0" smtClean="0">
              <a:cs typeface="B Nazanin" pitchFamily="2" charset="-78"/>
            </a:endParaRPr>
          </a:p>
          <a:p>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81</a:t>
            </a:fld>
            <a:endParaRPr lang="en-US"/>
          </a:p>
        </p:txBody>
      </p:sp>
      <p:sp>
        <p:nvSpPr>
          <p:cNvPr id="4" name="Title 3"/>
          <p:cNvSpPr>
            <a:spLocks noGrp="1"/>
          </p:cNvSpPr>
          <p:nvPr>
            <p:ph type="title"/>
          </p:nvPr>
        </p:nvSpPr>
        <p:spPr/>
        <p:txBody>
          <a:bodyPr>
            <a:normAutofit/>
          </a:bodyPr>
          <a:lstStyle/>
          <a:p>
            <a:r>
              <a:rPr lang="ar-SA" dirty="0" smtClean="0">
                <a:cs typeface="B Nazanin" pitchFamily="2" charset="-78"/>
              </a:rPr>
              <a:t>ج )مدل های تعاملی خواندن:</a:t>
            </a:r>
            <a:endParaRPr lang="en-US" dirty="0">
              <a:cs typeface="B Nazanin" pitchFamily="2" charset="-78"/>
            </a:endParaRPr>
          </a:p>
        </p:txBody>
      </p:sp>
      <p:sp>
        <p:nvSpPr>
          <p:cNvPr id="5" name="Curved Left Arrow 4"/>
          <p:cNvSpPr/>
          <p:nvPr/>
        </p:nvSpPr>
        <p:spPr>
          <a:xfrm>
            <a:off x="5286380" y="4286256"/>
            <a:ext cx="731520" cy="1216152"/>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Curved Right Arrow 5"/>
          <p:cNvSpPr/>
          <p:nvPr/>
        </p:nvSpPr>
        <p:spPr>
          <a:xfrm>
            <a:off x="2786050" y="4286256"/>
            <a:ext cx="731520" cy="121615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ransition>
    <p:newsflash/>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A02AD12-F2EE-4F17-B18B-7C1CF9F831C7}" type="slidenum">
              <a:rPr lang="en-US" smtClean="0"/>
              <a:pPr/>
              <a:t>82</a:t>
            </a:fld>
            <a:endParaRPr lang="en-US"/>
          </a:p>
        </p:txBody>
      </p:sp>
      <p:sp>
        <p:nvSpPr>
          <p:cNvPr id="4" name="Title 3"/>
          <p:cNvSpPr>
            <a:spLocks noGrp="1"/>
          </p:cNvSpPr>
          <p:nvPr>
            <p:ph type="title"/>
          </p:nvPr>
        </p:nvSpPr>
        <p:spPr/>
        <p:txBody>
          <a:bodyPr>
            <a:normAutofit fontScale="90000"/>
          </a:bodyPr>
          <a:lstStyle/>
          <a:p>
            <a:r>
              <a:rPr lang="ar-SA" dirty="0" smtClean="0">
                <a:cs typeface="B Nazanin" pitchFamily="2" charset="-78"/>
              </a:rPr>
              <a:t>جدول رویکرد ها، روش ها و شیوه ها در آموزش خواندن</a:t>
            </a:r>
            <a:endParaRPr lang="en-US" dirty="0">
              <a:cs typeface="B Nazanin" pitchFamily="2" charset="-78"/>
            </a:endParaRPr>
          </a:p>
        </p:txBody>
      </p:sp>
      <p:graphicFrame>
        <p:nvGraphicFramePr>
          <p:cNvPr id="6" name="Table 5"/>
          <p:cNvGraphicFramePr>
            <a:graphicFrameLocks noGrp="1"/>
          </p:cNvGraphicFramePr>
          <p:nvPr/>
        </p:nvGraphicFramePr>
        <p:xfrm>
          <a:off x="1142976" y="1785926"/>
          <a:ext cx="6096000" cy="6141726"/>
        </p:xfrm>
        <a:graphic>
          <a:graphicData uri="http://schemas.openxmlformats.org/drawingml/2006/table">
            <a:tbl>
              <a:tblPr firstRow="1" bandRow="1">
                <a:tableStyleId>{5C22544A-7EE6-4342-B048-85BDC9FD1C3A}</a:tableStyleId>
              </a:tblPr>
              <a:tblGrid>
                <a:gridCol w="2032000"/>
                <a:gridCol w="2032000"/>
                <a:gridCol w="2032000"/>
              </a:tblGrid>
              <a:tr h="431802">
                <a:tc>
                  <a:txBody>
                    <a:bodyPr/>
                    <a:lstStyle/>
                    <a:p>
                      <a:r>
                        <a:rPr lang="ar-SA" sz="1800" b="1" kern="1200" dirty="0" smtClean="0">
                          <a:solidFill>
                            <a:schemeClr val="lt1"/>
                          </a:solidFill>
                          <a:latin typeface="+mn-lt"/>
                          <a:ea typeface="+mn-ea"/>
                          <a:cs typeface="B Nazanin" pitchFamily="2" charset="-78"/>
                        </a:rPr>
                        <a:t>شیوه ها</a:t>
                      </a:r>
                      <a:endParaRPr lang="en-US" dirty="0">
                        <a:cs typeface="B Nazanin" pitchFamily="2" charset="-78"/>
                      </a:endParaRPr>
                    </a:p>
                  </a:txBody>
                  <a:tcPr/>
                </a:tc>
                <a:tc>
                  <a:txBody>
                    <a:bodyPr/>
                    <a:lstStyle/>
                    <a:p>
                      <a:r>
                        <a:rPr lang="ar-SA" sz="1800" b="1" kern="1200" dirty="0" smtClean="0">
                          <a:solidFill>
                            <a:schemeClr val="lt1"/>
                          </a:solidFill>
                          <a:latin typeface="+mn-lt"/>
                          <a:ea typeface="+mn-ea"/>
                          <a:cs typeface="B Nazanin" pitchFamily="2" charset="-78"/>
                        </a:rPr>
                        <a:t>روش ها</a:t>
                      </a:r>
                      <a:endParaRPr lang="en-US" dirty="0">
                        <a:cs typeface="B Nazanin" pitchFamily="2" charset="-78"/>
                      </a:endParaRPr>
                    </a:p>
                  </a:txBody>
                  <a:tcPr/>
                </a:tc>
                <a:tc>
                  <a:txBody>
                    <a:bodyPr/>
                    <a:lstStyle/>
                    <a:p>
                      <a:r>
                        <a:rPr lang="ar-SA" sz="1800" b="1" kern="1200" dirty="0" smtClean="0">
                          <a:solidFill>
                            <a:schemeClr val="lt1"/>
                          </a:solidFill>
                          <a:latin typeface="+mn-lt"/>
                          <a:ea typeface="+mn-ea"/>
                          <a:cs typeface="B Nazanin" pitchFamily="2" charset="-78"/>
                        </a:rPr>
                        <a:t>رویکرد ها</a:t>
                      </a:r>
                      <a:endParaRPr lang="en-US" dirty="0">
                        <a:cs typeface="B Nazanin" pitchFamily="2" charset="-78"/>
                      </a:endParaRPr>
                    </a:p>
                  </a:txBody>
                  <a:tcPr/>
                </a:tc>
              </a:tr>
              <a:tr h="431802">
                <a:tc>
                  <a:txBody>
                    <a:bodyPr/>
                    <a:lstStyle/>
                    <a:p>
                      <a:pPr rtl="1"/>
                      <a:r>
                        <a:rPr lang="ar-SA" sz="1800" kern="1200" dirty="0" smtClean="0">
                          <a:solidFill>
                            <a:schemeClr val="dk1"/>
                          </a:solidFill>
                          <a:latin typeface="+mn-lt"/>
                          <a:ea typeface="+mn-ea"/>
                          <a:cs typeface="B Nazanin" pitchFamily="2" charset="-78"/>
                        </a:rPr>
                        <a:t>صدا کشی</a:t>
                      </a:r>
                      <a:endParaRPr lang="en-US" sz="1800" kern="1200" dirty="0" smtClean="0">
                        <a:solidFill>
                          <a:schemeClr val="dk1"/>
                        </a:solidFill>
                        <a:latin typeface="+mn-lt"/>
                        <a:ea typeface="+mn-ea"/>
                        <a:cs typeface="B Nazanin" pitchFamily="2" charset="-78"/>
                      </a:endParaRPr>
                    </a:p>
                    <a:p>
                      <a:r>
                        <a:rPr lang="ar-SA" sz="1800" kern="1200" dirty="0" smtClean="0">
                          <a:solidFill>
                            <a:schemeClr val="dk1"/>
                          </a:solidFill>
                          <a:latin typeface="+mn-lt"/>
                          <a:ea typeface="+mn-ea"/>
                          <a:cs typeface="B Nazanin" pitchFamily="2" charset="-78"/>
                        </a:rPr>
                        <a:t>بخش کردن</a:t>
                      </a:r>
                      <a:endParaRPr lang="en-US" dirty="0">
                        <a:cs typeface="B Nazanin" pitchFamily="2" charset="-78"/>
                      </a:endParaRPr>
                    </a:p>
                  </a:txBody>
                  <a:tcPr/>
                </a:tc>
                <a:tc>
                  <a:txBody>
                    <a:bodyPr/>
                    <a:lstStyle/>
                    <a:p>
                      <a:pPr rtl="1"/>
                      <a:r>
                        <a:rPr lang="ar-SA" sz="1800" kern="1200" dirty="0" smtClean="0">
                          <a:solidFill>
                            <a:schemeClr val="dk1"/>
                          </a:solidFill>
                          <a:latin typeface="+mn-lt"/>
                          <a:ea typeface="+mn-ea"/>
                          <a:cs typeface="B Nazanin" pitchFamily="2" charset="-78"/>
                        </a:rPr>
                        <a:t>روش حرف محور</a:t>
                      </a:r>
                      <a:endParaRPr lang="en-US" sz="1800" kern="1200" dirty="0" smtClean="0">
                        <a:solidFill>
                          <a:schemeClr val="dk1"/>
                        </a:solidFill>
                        <a:latin typeface="+mn-lt"/>
                        <a:ea typeface="+mn-ea"/>
                        <a:cs typeface="B Nazanin" pitchFamily="2" charset="-78"/>
                      </a:endParaRPr>
                    </a:p>
                    <a:p>
                      <a:pPr rtl="1"/>
                      <a:r>
                        <a:rPr lang="ar-SA" sz="1800" kern="1200" dirty="0" smtClean="0">
                          <a:solidFill>
                            <a:schemeClr val="dk1"/>
                          </a:solidFill>
                          <a:latin typeface="+mn-lt"/>
                          <a:ea typeface="+mn-ea"/>
                          <a:cs typeface="B Nazanin" pitchFamily="2" charset="-78"/>
                        </a:rPr>
                        <a:t>روش آوا محور</a:t>
                      </a:r>
                      <a:endParaRPr lang="en-US" sz="1800" kern="1200" dirty="0" smtClean="0">
                        <a:solidFill>
                          <a:schemeClr val="dk1"/>
                        </a:solidFill>
                        <a:latin typeface="+mn-lt"/>
                        <a:ea typeface="+mn-ea"/>
                        <a:cs typeface="B Nazanin" pitchFamily="2" charset="-78"/>
                      </a:endParaRPr>
                    </a:p>
                    <a:p>
                      <a:r>
                        <a:rPr lang="ar-SA" sz="1800" kern="1200" dirty="0" smtClean="0">
                          <a:solidFill>
                            <a:schemeClr val="dk1"/>
                          </a:solidFill>
                          <a:latin typeface="+mn-lt"/>
                          <a:ea typeface="+mn-ea"/>
                          <a:cs typeface="B Nazanin" pitchFamily="2" charset="-78"/>
                        </a:rPr>
                        <a:t>روش هجا محور</a:t>
                      </a:r>
                      <a:endParaRPr lang="en-US" dirty="0">
                        <a:cs typeface="B Nazanin" pitchFamily="2" charset="-78"/>
                      </a:endParaRPr>
                    </a:p>
                  </a:txBody>
                  <a:tcPr/>
                </a:tc>
                <a:tc>
                  <a:txBody>
                    <a:bodyPr/>
                    <a:lstStyle/>
                    <a:p>
                      <a:r>
                        <a:rPr lang="ar-SA" sz="1800" kern="1200" dirty="0" smtClean="0">
                          <a:solidFill>
                            <a:schemeClr val="dk1"/>
                          </a:solidFill>
                          <a:latin typeface="+mn-lt"/>
                          <a:ea typeface="+mn-ea"/>
                          <a:cs typeface="B Nazanin" pitchFamily="2" charset="-78"/>
                        </a:rPr>
                        <a:t>رویکرد تحلیلی</a:t>
                      </a:r>
                      <a:endParaRPr lang="en-US" dirty="0">
                        <a:cs typeface="B Nazanin" pitchFamily="2" charset="-78"/>
                      </a:endParaRPr>
                    </a:p>
                  </a:txBody>
                  <a:tcPr/>
                </a:tc>
              </a:tr>
              <a:tr h="431802">
                <a:tc>
                  <a:txBody>
                    <a:bodyPr/>
                    <a:lstStyle/>
                    <a:p>
                      <a:r>
                        <a:rPr lang="ar-SA" sz="1800" kern="1200" dirty="0" smtClean="0">
                          <a:solidFill>
                            <a:schemeClr val="dk1"/>
                          </a:solidFill>
                          <a:latin typeface="+mn-lt"/>
                          <a:ea typeface="+mn-ea"/>
                          <a:cs typeface="B Nazanin" pitchFamily="2" charset="-78"/>
                        </a:rPr>
                        <a:t>بشنو و جواب بده</a:t>
                      </a:r>
                      <a:endParaRPr lang="en-US" dirty="0">
                        <a:cs typeface="B Nazanin" pitchFamily="2" charset="-78"/>
                      </a:endParaRPr>
                    </a:p>
                  </a:txBody>
                  <a:tcPr/>
                </a:tc>
                <a:tc>
                  <a:txBody>
                    <a:bodyPr/>
                    <a:lstStyle/>
                    <a:p>
                      <a:pPr rtl="1"/>
                      <a:r>
                        <a:rPr lang="ar-SA" sz="1800" kern="1200" dirty="0" smtClean="0">
                          <a:solidFill>
                            <a:schemeClr val="dk1"/>
                          </a:solidFill>
                          <a:latin typeface="+mn-lt"/>
                          <a:ea typeface="+mn-ea"/>
                          <a:cs typeface="B Nazanin" pitchFamily="2" charset="-78"/>
                        </a:rPr>
                        <a:t>روش واژه محور</a:t>
                      </a:r>
                      <a:endParaRPr lang="en-US" sz="1800" kern="1200" dirty="0" smtClean="0">
                        <a:solidFill>
                          <a:schemeClr val="dk1"/>
                        </a:solidFill>
                        <a:latin typeface="+mn-lt"/>
                        <a:ea typeface="+mn-ea"/>
                        <a:cs typeface="B Nazanin" pitchFamily="2" charset="-78"/>
                      </a:endParaRPr>
                    </a:p>
                    <a:p>
                      <a:r>
                        <a:rPr lang="ar-SA" sz="1800" kern="1200" dirty="0" smtClean="0">
                          <a:solidFill>
                            <a:schemeClr val="dk1"/>
                          </a:solidFill>
                          <a:latin typeface="+mn-lt"/>
                          <a:ea typeface="+mn-ea"/>
                          <a:cs typeface="B Nazanin" pitchFamily="2" charset="-78"/>
                        </a:rPr>
                        <a:t>روش جمله محور</a:t>
                      </a:r>
                      <a:endParaRPr lang="en-US" dirty="0">
                        <a:cs typeface="B Nazanin" pitchFamily="2" charset="-78"/>
                      </a:endParaRP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800" kern="1200" dirty="0" smtClean="0">
                          <a:solidFill>
                            <a:schemeClr val="dk1"/>
                          </a:solidFill>
                          <a:latin typeface="+mn-lt"/>
                          <a:ea typeface="+mn-ea"/>
                          <a:cs typeface="B Nazanin" pitchFamily="2" charset="-78"/>
                        </a:rPr>
                        <a:t>رویکرد کلی</a:t>
                      </a:r>
                      <a:endParaRPr lang="en-US" sz="1800" kern="1200" dirty="0" smtClean="0">
                        <a:solidFill>
                          <a:schemeClr val="dk1"/>
                        </a:solidFill>
                        <a:latin typeface="+mn-lt"/>
                        <a:ea typeface="+mn-ea"/>
                        <a:cs typeface="B Nazanin" pitchFamily="2" charset="-78"/>
                      </a:endParaRPr>
                    </a:p>
                    <a:p>
                      <a:endParaRPr lang="en-US" dirty="0">
                        <a:cs typeface="B Nazanin" pitchFamily="2" charset="-78"/>
                      </a:endParaRPr>
                    </a:p>
                  </a:txBody>
                  <a:tcPr/>
                </a:tc>
              </a:tr>
              <a:tr h="431802">
                <a:tc>
                  <a:txBody>
                    <a:bodyPr/>
                    <a:lstStyle/>
                    <a:p>
                      <a:r>
                        <a:rPr lang="ar-SA" sz="1800" kern="1200" dirty="0" smtClean="0">
                          <a:solidFill>
                            <a:schemeClr val="dk1"/>
                          </a:solidFill>
                          <a:latin typeface="+mn-lt"/>
                          <a:ea typeface="+mn-ea"/>
                          <a:cs typeface="B Nazanin" pitchFamily="2" charset="-78"/>
                        </a:rPr>
                        <a:t>نگاه کن و بگو</a:t>
                      </a:r>
                      <a:endParaRPr lang="en-US" dirty="0">
                        <a:cs typeface="B Nazanin" pitchFamily="2" charset="-78"/>
                      </a:endParaRPr>
                    </a:p>
                  </a:txBody>
                  <a:tcPr/>
                </a:tc>
                <a:tc>
                  <a:txBody>
                    <a:bodyPr/>
                    <a:lstStyle/>
                    <a:p>
                      <a:pPr rtl="1"/>
                      <a:r>
                        <a:rPr lang="ar-SA" sz="1800" kern="1200" dirty="0" smtClean="0">
                          <a:solidFill>
                            <a:schemeClr val="dk1"/>
                          </a:solidFill>
                          <a:latin typeface="+mn-lt"/>
                          <a:ea typeface="+mn-ea"/>
                          <a:cs typeface="B Nazanin" pitchFamily="2" charset="-78"/>
                        </a:rPr>
                        <a:t>روش ترکیبی ایران</a:t>
                      </a:r>
                      <a:endParaRPr lang="en-US" sz="1800" kern="1200" dirty="0" smtClean="0">
                        <a:solidFill>
                          <a:schemeClr val="dk1"/>
                        </a:solidFill>
                        <a:latin typeface="+mn-lt"/>
                        <a:ea typeface="+mn-ea"/>
                        <a:cs typeface="B Nazanin" pitchFamily="2" charset="-78"/>
                      </a:endParaRPr>
                    </a:p>
                    <a:p>
                      <a:pPr rtl="1"/>
                      <a:r>
                        <a:rPr lang="ar-SA" sz="1800" kern="1200" dirty="0" smtClean="0">
                          <a:solidFill>
                            <a:schemeClr val="dk1"/>
                          </a:solidFill>
                          <a:latin typeface="+mn-lt"/>
                          <a:ea typeface="+mn-ea"/>
                          <a:cs typeface="B Nazanin" pitchFamily="2" charset="-78"/>
                        </a:rPr>
                        <a:t>روش لوباخ</a:t>
                      </a:r>
                      <a:endParaRPr lang="en-US" sz="1800" kern="1200" dirty="0" smtClean="0">
                        <a:solidFill>
                          <a:schemeClr val="dk1"/>
                        </a:solidFill>
                        <a:latin typeface="+mn-lt"/>
                        <a:ea typeface="+mn-ea"/>
                        <a:cs typeface="B Nazanin" pitchFamily="2" charset="-78"/>
                      </a:endParaRPr>
                    </a:p>
                    <a:p>
                      <a:r>
                        <a:rPr lang="ar-SA" sz="1800" kern="1200" dirty="0" smtClean="0">
                          <a:solidFill>
                            <a:schemeClr val="dk1"/>
                          </a:solidFill>
                          <a:latin typeface="+mn-lt"/>
                          <a:ea typeface="+mn-ea"/>
                          <a:cs typeface="B Nazanin" pitchFamily="2" charset="-78"/>
                        </a:rPr>
                        <a:t>روش فریر</a:t>
                      </a:r>
                      <a:endParaRPr lang="en-US" dirty="0">
                        <a:cs typeface="B Nazanin" pitchFamily="2" charset="-78"/>
                      </a:endParaRPr>
                    </a:p>
                  </a:txBody>
                  <a:tcPr/>
                </a:tc>
                <a:tc>
                  <a:txBody>
                    <a:bodyPr/>
                    <a:lstStyle/>
                    <a:p>
                      <a:r>
                        <a:rPr lang="ar-SA" sz="1800" kern="1200" dirty="0" smtClean="0">
                          <a:solidFill>
                            <a:schemeClr val="dk1"/>
                          </a:solidFill>
                          <a:latin typeface="+mn-lt"/>
                          <a:ea typeface="+mn-ea"/>
                          <a:cs typeface="B Nazanin" pitchFamily="2" charset="-78"/>
                        </a:rPr>
                        <a:t>رویکرد ترکیبی</a:t>
                      </a:r>
                      <a:endParaRPr lang="en-US" dirty="0">
                        <a:cs typeface="B Nazanin" pitchFamily="2" charset="-78"/>
                      </a:endParaRPr>
                    </a:p>
                  </a:txBody>
                  <a:tcPr/>
                </a:tc>
              </a:tr>
              <a:tr h="431802">
                <a:tc>
                  <a:txBody>
                    <a:bodyPr/>
                    <a:lstStyle/>
                    <a:p>
                      <a:r>
                        <a:rPr lang="ar-SA" sz="1800" kern="1200" dirty="0" smtClean="0">
                          <a:solidFill>
                            <a:schemeClr val="dk1"/>
                          </a:solidFill>
                          <a:latin typeface="+mn-lt"/>
                          <a:ea typeface="+mn-ea"/>
                          <a:cs typeface="B Nazanin" pitchFamily="2" charset="-78"/>
                        </a:rPr>
                        <a:t>بشنو و تکرار کن</a:t>
                      </a:r>
                      <a:endParaRPr lang="en-US" dirty="0">
                        <a:cs typeface="B Nazanin" pitchFamily="2" charset="-78"/>
                      </a:endParaRPr>
                    </a:p>
                  </a:txBody>
                  <a:tcPr/>
                </a:tc>
                <a:tc>
                  <a:txBody>
                    <a:bodyPr/>
                    <a:lstStyle/>
                    <a:p>
                      <a:r>
                        <a:rPr lang="ar-SA" sz="1800" kern="1200" dirty="0" smtClean="0">
                          <a:solidFill>
                            <a:schemeClr val="dk1"/>
                          </a:solidFill>
                          <a:latin typeface="+mn-lt"/>
                          <a:ea typeface="+mn-ea"/>
                          <a:cs typeface="B Nazanin" pitchFamily="2" charset="-78"/>
                        </a:rPr>
                        <a:t>روش تجربه زبانی</a:t>
                      </a:r>
                      <a:endParaRPr lang="en-US" dirty="0">
                        <a:cs typeface="B Nazanin" pitchFamily="2" charset="-78"/>
                      </a:endParaRPr>
                    </a:p>
                  </a:txBody>
                  <a:tcPr/>
                </a:tc>
                <a:tc>
                  <a:txBody>
                    <a:bodyPr/>
                    <a:lstStyle/>
                    <a:p>
                      <a:r>
                        <a:rPr lang="ar-SA" sz="1800" kern="1200" dirty="0" smtClean="0">
                          <a:solidFill>
                            <a:schemeClr val="dk1"/>
                          </a:solidFill>
                          <a:latin typeface="+mn-lt"/>
                          <a:ea typeface="+mn-ea"/>
                          <a:cs typeface="B Nazanin" pitchFamily="2" charset="-78"/>
                        </a:rPr>
                        <a:t>رویکرد تجربه زبانی</a:t>
                      </a:r>
                      <a:endParaRPr lang="en-US" dirty="0">
                        <a:cs typeface="B Nazanin" pitchFamily="2" charset="-78"/>
                      </a:endParaRPr>
                    </a:p>
                  </a:txBody>
                  <a:tcPr/>
                </a:tc>
              </a:tr>
              <a:tr h="431802">
                <a:tc>
                  <a:txBody>
                    <a:bodyPr/>
                    <a:lstStyle/>
                    <a:p>
                      <a:r>
                        <a:rPr lang="ar-SA" sz="1800" kern="1200" dirty="0" smtClean="0">
                          <a:solidFill>
                            <a:schemeClr val="dk1"/>
                          </a:solidFill>
                          <a:latin typeface="+mn-lt"/>
                          <a:ea typeface="+mn-ea"/>
                          <a:cs typeface="B Nazanin" pitchFamily="2" charset="-78"/>
                        </a:rPr>
                        <a:t>ردگیری</a:t>
                      </a:r>
                      <a:endParaRPr lang="en-US" dirty="0">
                        <a:cs typeface="B Nazanin" pitchFamily="2" charset="-78"/>
                      </a:endParaRPr>
                    </a:p>
                  </a:txBody>
                  <a:tcPr/>
                </a:tc>
                <a:tc>
                  <a:txBody>
                    <a:bodyPr/>
                    <a:lstStyle/>
                    <a:p>
                      <a:pPr rtl="1"/>
                      <a:r>
                        <a:rPr lang="ar-SA" sz="1800" kern="1200" dirty="0" smtClean="0">
                          <a:solidFill>
                            <a:schemeClr val="dk1"/>
                          </a:solidFill>
                          <a:latin typeface="+mn-lt"/>
                          <a:ea typeface="+mn-ea"/>
                          <a:cs typeface="B Nazanin" pitchFamily="2" charset="-78"/>
                        </a:rPr>
                        <a:t>روش فرنالد</a:t>
                      </a:r>
                      <a:endParaRPr lang="en-US" sz="1800" kern="1200" dirty="0" smtClean="0">
                        <a:solidFill>
                          <a:schemeClr val="dk1"/>
                        </a:solidFill>
                        <a:latin typeface="+mn-lt"/>
                        <a:ea typeface="+mn-ea"/>
                        <a:cs typeface="B Nazanin" pitchFamily="2" charset="-78"/>
                      </a:endParaRPr>
                    </a:p>
                    <a:p>
                      <a:pPr rtl="1"/>
                      <a:r>
                        <a:rPr lang="ar-SA" sz="1800" kern="1200" dirty="0" smtClean="0">
                          <a:solidFill>
                            <a:schemeClr val="dk1"/>
                          </a:solidFill>
                          <a:latin typeface="+mn-lt"/>
                          <a:ea typeface="+mn-ea"/>
                          <a:cs typeface="B Nazanin" pitchFamily="2" charset="-78"/>
                        </a:rPr>
                        <a:t>روش اورتون</a:t>
                      </a:r>
                      <a:endParaRPr lang="en-US" sz="1800" kern="1200" dirty="0" smtClean="0">
                        <a:solidFill>
                          <a:schemeClr val="dk1"/>
                        </a:solidFill>
                        <a:latin typeface="+mn-lt"/>
                        <a:ea typeface="+mn-ea"/>
                        <a:cs typeface="B Nazanin" pitchFamily="2" charset="-78"/>
                      </a:endParaRPr>
                    </a:p>
                    <a:p>
                      <a:r>
                        <a:rPr lang="ar-SA" sz="1800" kern="1200" dirty="0" smtClean="0">
                          <a:solidFill>
                            <a:schemeClr val="dk1"/>
                          </a:solidFill>
                          <a:latin typeface="+mn-lt"/>
                          <a:ea typeface="+mn-ea"/>
                          <a:cs typeface="B Nazanin" pitchFamily="2" charset="-78"/>
                        </a:rPr>
                        <a:t>روش گلینگهام-استیلمن</a:t>
                      </a:r>
                      <a:endParaRPr lang="en-US" dirty="0">
                        <a:cs typeface="B Nazanin" pitchFamily="2" charset="-78"/>
                      </a:endParaRPr>
                    </a:p>
                  </a:txBody>
                  <a:tcPr/>
                </a:tc>
                <a:tc>
                  <a:txBody>
                    <a:bodyPr/>
                    <a:lstStyle/>
                    <a:p>
                      <a:r>
                        <a:rPr lang="ar-SA" sz="1800" kern="1200" dirty="0" smtClean="0">
                          <a:solidFill>
                            <a:schemeClr val="dk1"/>
                          </a:solidFill>
                          <a:latin typeface="+mn-lt"/>
                          <a:ea typeface="+mn-ea"/>
                          <a:cs typeface="B Nazanin" pitchFamily="2" charset="-78"/>
                        </a:rPr>
                        <a:t>رویکرد چند حسی</a:t>
                      </a:r>
                      <a:endParaRPr lang="en-US" dirty="0">
                        <a:cs typeface="B Nazanin" pitchFamily="2" charset="-78"/>
                      </a:endParaRPr>
                    </a:p>
                  </a:txBody>
                  <a:tcPr/>
                </a:tc>
              </a:tr>
              <a:tr h="431802">
                <a:tc>
                  <a:txBody>
                    <a:bodyPr/>
                    <a:lstStyle/>
                    <a:p>
                      <a:r>
                        <a:rPr lang="ar-SA" sz="1800" kern="1200" dirty="0" smtClean="0">
                          <a:solidFill>
                            <a:schemeClr val="dk1"/>
                          </a:solidFill>
                          <a:latin typeface="+mn-lt"/>
                          <a:ea typeface="+mn-ea"/>
                          <a:cs typeface="B Nazanin" pitchFamily="2" charset="-78"/>
                        </a:rPr>
                        <a:t>پرسش و پاسخ</a:t>
                      </a:r>
                      <a:endParaRPr lang="en-US" dirty="0">
                        <a:cs typeface="B Nazanin" pitchFamily="2" charset="-78"/>
                      </a:endParaRPr>
                    </a:p>
                  </a:txBody>
                  <a:tcPr/>
                </a:tc>
                <a:tc>
                  <a:txBody>
                    <a:bodyPr/>
                    <a:lstStyle/>
                    <a:p>
                      <a:r>
                        <a:rPr lang="ar-SA" sz="1800" kern="1200" dirty="0" smtClean="0">
                          <a:solidFill>
                            <a:schemeClr val="dk1"/>
                          </a:solidFill>
                          <a:latin typeface="+mn-lt"/>
                          <a:ea typeface="+mn-ea"/>
                          <a:cs typeface="B Nazanin" pitchFamily="2" charset="-78"/>
                        </a:rPr>
                        <a:t> روش بلومفیلد-فریز</a:t>
                      </a:r>
                      <a:endParaRPr lang="en-US" dirty="0">
                        <a:cs typeface="B Nazanin" pitchFamily="2" charset="-78"/>
                      </a:endParaRPr>
                    </a:p>
                  </a:txBody>
                  <a:tcPr/>
                </a:tc>
                <a:tc>
                  <a:txBody>
                    <a:bodyPr/>
                    <a:lstStyle/>
                    <a:p>
                      <a:r>
                        <a:rPr lang="ar-SA" sz="1800" kern="1200" dirty="0" smtClean="0">
                          <a:solidFill>
                            <a:schemeClr val="dk1"/>
                          </a:solidFill>
                          <a:latin typeface="+mn-lt"/>
                          <a:ea typeface="+mn-ea"/>
                          <a:cs typeface="B Nazanin" pitchFamily="2" charset="-78"/>
                        </a:rPr>
                        <a:t>رویکرد زبان شناختی</a:t>
                      </a:r>
                      <a:endParaRPr lang="en-US" dirty="0">
                        <a:cs typeface="B Nazanin" pitchFamily="2" charset="-78"/>
                      </a:endParaRPr>
                    </a:p>
                  </a:txBody>
                  <a:tcPr/>
                </a:tc>
              </a:tr>
              <a:tr h="431802">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800" kern="1200" dirty="0" smtClean="0">
                          <a:solidFill>
                            <a:schemeClr val="dk1"/>
                          </a:solidFill>
                          <a:latin typeface="+mn-lt"/>
                          <a:ea typeface="+mn-ea"/>
                          <a:cs typeface="B Nazanin" pitchFamily="2" charset="-78"/>
                        </a:rPr>
                        <a:t>شیوه‌های دیگر</a:t>
                      </a:r>
                      <a:endParaRPr lang="en-US" sz="1800" kern="1200" dirty="0" smtClean="0">
                        <a:solidFill>
                          <a:schemeClr val="dk1"/>
                        </a:solidFill>
                        <a:latin typeface="+mn-lt"/>
                        <a:ea typeface="+mn-ea"/>
                        <a:cs typeface="B Nazanin" pitchFamily="2" charset="-78"/>
                      </a:endParaRPr>
                    </a:p>
                    <a:p>
                      <a:endParaRPr lang="en-US" dirty="0">
                        <a:cs typeface="B Nazanin" pitchFamily="2" charset="-78"/>
                      </a:endParaRPr>
                    </a:p>
                  </a:txBody>
                  <a:tcPr/>
                </a:tc>
                <a:tc>
                  <a:txBody>
                    <a:bodyPr/>
                    <a:lstStyle/>
                    <a:p>
                      <a:pPr rtl="1"/>
                      <a:r>
                        <a:rPr lang="ar-SA" sz="1800" kern="1200" dirty="0" smtClean="0">
                          <a:solidFill>
                            <a:schemeClr val="dk1"/>
                          </a:solidFill>
                          <a:latin typeface="+mn-lt"/>
                          <a:ea typeface="+mn-ea"/>
                          <a:cs typeface="B Nazanin" pitchFamily="2" charset="-78"/>
                        </a:rPr>
                        <a:t> روش الفبای آموزش پایه</a:t>
                      </a:r>
                      <a:endParaRPr lang="en-US" sz="1800" kern="1200" dirty="0" smtClean="0">
                        <a:solidFill>
                          <a:schemeClr val="dk1"/>
                        </a:solidFill>
                        <a:latin typeface="+mn-lt"/>
                        <a:ea typeface="+mn-ea"/>
                        <a:cs typeface="B Nazanin" pitchFamily="2" charset="-78"/>
                      </a:endParaRPr>
                    </a:p>
                    <a:p>
                      <a:pPr rtl="1"/>
                      <a:r>
                        <a:rPr lang="ar-SA" sz="1800" kern="1200" dirty="0" smtClean="0">
                          <a:solidFill>
                            <a:schemeClr val="dk1"/>
                          </a:solidFill>
                          <a:latin typeface="+mn-lt"/>
                          <a:ea typeface="+mn-ea"/>
                          <a:cs typeface="B Nazanin" pitchFamily="2" charset="-78"/>
                        </a:rPr>
                        <a:t>        روش نشانه‌های ممیز</a:t>
                      </a:r>
                      <a:endParaRPr lang="en-US" sz="1800" kern="1200" dirty="0" smtClean="0">
                        <a:solidFill>
                          <a:schemeClr val="dk1"/>
                        </a:solidFill>
                        <a:latin typeface="+mn-lt"/>
                        <a:ea typeface="+mn-ea"/>
                        <a:cs typeface="B Nazanin" pitchFamily="2" charset="-78"/>
                      </a:endParaRPr>
                    </a:p>
                    <a:p>
                      <a:r>
                        <a:rPr lang="ar-SA" sz="1800" kern="1200" dirty="0" smtClean="0">
                          <a:solidFill>
                            <a:schemeClr val="dk1"/>
                          </a:solidFill>
                          <a:latin typeface="+mn-lt"/>
                          <a:ea typeface="+mn-ea"/>
                          <a:cs typeface="B Nazanin" pitchFamily="2" charset="-78"/>
                        </a:rPr>
                        <a:t>        روش نشانه‌های رنگین</a:t>
                      </a:r>
                      <a:endParaRPr lang="en-US" dirty="0">
                        <a:cs typeface="B Nazanin" pitchFamily="2" charset="-78"/>
                      </a:endParaRPr>
                    </a:p>
                  </a:txBody>
                  <a:tcPr/>
                </a:tc>
                <a:tc>
                  <a:txBody>
                    <a:bodyPr/>
                    <a:lstStyle/>
                    <a:p>
                      <a:r>
                        <a:rPr lang="ar-SA" sz="1800" kern="1200" dirty="0" smtClean="0">
                          <a:solidFill>
                            <a:schemeClr val="dk1"/>
                          </a:solidFill>
                          <a:latin typeface="+mn-lt"/>
                          <a:ea typeface="+mn-ea"/>
                          <a:cs typeface="B Nazanin" pitchFamily="2" charset="-78"/>
                        </a:rPr>
                        <a:t>رویکرد الفبای اصلاح شده</a:t>
                      </a:r>
                      <a:endParaRPr lang="en-US" dirty="0">
                        <a:cs typeface="B Nazanin" pitchFamily="2" charset="-78"/>
                      </a:endParaRPr>
                    </a:p>
                  </a:txBody>
                  <a:tcPr/>
                </a:tc>
              </a:tr>
            </a:tbl>
          </a:graphicData>
        </a:graphic>
      </p:graphicFrame>
    </p:spTree>
  </p:cSld>
  <p:clrMapOvr>
    <a:masterClrMapping/>
  </p:clrMapOvr>
  <p:transition>
    <p:plus/>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ar-SA" dirty="0" smtClean="0"/>
              <a:t>اشکالات رویکرد تحلیلی:</a:t>
            </a:r>
            <a:endParaRPr lang="fa-IR" dirty="0" smtClean="0"/>
          </a:p>
          <a:p>
            <a:r>
              <a:rPr lang="ar-SA" dirty="0" smtClean="0"/>
              <a:t> در این رویکرد اسامی نشانه‌های حرفی یک نظام نوشتاری با آواهای زبان که آن حروف نماینده آن ها هستند ارتباط ضعیفی دارند؛ مانند آوای /ی/=س، در زبان انگلیسی و فارسی با نام خود یعنی ((اس))و((سین)) ارتباط دقیقی ندارند. به همین دلیل کاملا آشکار است که استفاده از روش تحلیلی حرف محور از مبنای علمی مستحکمی بر خوردار نیست.</a:t>
            </a:r>
            <a:endParaRPr lang="en-US" dirty="0" smtClean="0"/>
          </a:p>
          <a:p>
            <a:endParaRPr lang="en-US" dirty="0"/>
          </a:p>
        </p:txBody>
      </p:sp>
      <p:sp>
        <p:nvSpPr>
          <p:cNvPr id="3" name="Slide Number Placeholder 2"/>
          <p:cNvSpPr>
            <a:spLocks noGrp="1"/>
          </p:cNvSpPr>
          <p:nvPr>
            <p:ph type="sldNum" sz="quarter" idx="12"/>
          </p:nvPr>
        </p:nvSpPr>
        <p:spPr/>
        <p:txBody>
          <a:bodyPr/>
          <a:lstStyle/>
          <a:p>
            <a:fld id="{BA02AD12-F2EE-4F17-B18B-7C1CF9F831C7}" type="slidenum">
              <a:rPr lang="en-US" smtClean="0"/>
              <a:pPr/>
              <a:t>83</a:t>
            </a:fld>
            <a:endParaRPr lang="en-US"/>
          </a:p>
        </p:txBody>
      </p:sp>
      <p:sp>
        <p:nvSpPr>
          <p:cNvPr id="4" name="Title 3"/>
          <p:cNvSpPr>
            <a:spLocks noGrp="1"/>
          </p:cNvSpPr>
          <p:nvPr>
            <p:ph type="title"/>
          </p:nvPr>
        </p:nvSpPr>
        <p:spPr/>
        <p:txBody>
          <a:bodyPr>
            <a:normAutofit fontScale="90000"/>
          </a:bodyPr>
          <a:lstStyle/>
          <a:p>
            <a:r>
              <a:rPr lang="ar-SA" dirty="0" smtClean="0"/>
              <a:t>اشکالات رویکرد های آموزش خواندن:</a:t>
            </a:r>
            <a:r>
              <a:rPr lang="en-US" dirty="0" smtClean="0"/>
              <a:t/>
            </a:r>
            <a:br>
              <a:rPr lang="en-US" dirty="0" smtClean="0"/>
            </a:br>
            <a:endParaRPr lang="en-US" dirty="0"/>
          </a:p>
        </p:txBody>
      </p:sp>
    </p:spTree>
  </p:cSld>
  <p:clrMapOvr>
    <a:masterClrMapping/>
  </p:clrMapOvr>
  <p:transition>
    <p:split dir="in"/>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ar-SA" dirty="0" smtClean="0"/>
              <a:t>کسانی که با این روش آموزش می بینند ، نسبت به اجزای تشکیل دهنده کلمه{هجا،آوا و حرف}آگاهی و شناخت کافی پیدا نمی‌کنند و به این خاطر مجبور می‌شوند کلیه واژه‌های موجود در زبان را به‌عنوان واحد های جداگانه و منفرد فرا گیرند و در ذهن خود حفظ نمایند.</a:t>
            </a:r>
            <a:endParaRPr lang="en-US" dirty="0"/>
          </a:p>
        </p:txBody>
      </p:sp>
      <p:sp>
        <p:nvSpPr>
          <p:cNvPr id="3" name="Slide Number Placeholder 2"/>
          <p:cNvSpPr>
            <a:spLocks noGrp="1"/>
          </p:cNvSpPr>
          <p:nvPr>
            <p:ph type="sldNum" sz="quarter" idx="12"/>
          </p:nvPr>
        </p:nvSpPr>
        <p:spPr/>
        <p:txBody>
          <a:bodyPr/>
          <a:lstStyle/>
          <a:p>
            <a:fld id="{BA02AD12-F2EE-4F17-B18B-7C1CF9F831C7}" type="slidenum">
              <a:rPr lang="en-US" smtClean="0"/>
              <a:pPr/>
              <a:t>84</a:t>
            </a:fld>
            <a:endParaRPr lang="en-US"/>
          </a:p>
        </p:txBody>
      </p:sp>
      <p:sp>
        <p:nvSpPr>
          <p:cNvPr id="4" name="Title 3"/>
          <p:cNvSpPr>
            <a:spLocks noGrp="1"/>
          </p:cNvSpPr>
          <p:nvPr>
            <p:ph type="title"/>
          </p:nvPr>
        </p:nvSpPr>
        <p:spPr/>
        <p:txBody>
          <a:bodyPr/>
          <a:lstStyle/>
          <a:p>
            <a:r>
              <a:rPr lang="ar-SA" dirty="0" smtClean="0"/>
              <a:t>اشکالات رویکرد کلی: </a:t>
            </a:r>
            <a:endParaRPr lang="en-US" dirty="0"/>
          </a:p>
        </p:txBody>
      </p:sp>
    </p:spTree>
  </p:cSld>
  <p:clrMapOvr>
    <a:masterClrMapping/>
  </p:clrMapOvr>
  <p:transition>
    <p:cut thruBlk="1"/>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ar-SA" dirty="0" smtClean="0"/>
              <a:t>1)کشف پدیده های معمولی که هم برای فرا گیران آشنا و هم شبیه نشانه‌های حرفی باشندکوشش زیادی لازم دارد.</a:t>
            </a:r>
            <a:endParaRPr lang="en-US" dirty="0" smtClean="0"/>
          </a:p>
          <a:p>
            <a:r>
              <a:rPr lang="ar-SA" dirty="0" smtClean="0"/>
              <a:t>2)ترسیم اشکال و تنظیم حروف الفبا بر روی آن‌ها طبع هنری و مهارت زیادی نیاز دارد.</a:t>
            </a:r>
            <a:endParaRPr lang="en-US" dirty="0" smtClean="0"/>
          </a:p>
          <a:p>
            <a:endParaRPr lang="en-US" dirty="0"/>
          </a:p>
        </p:txBody>
      </p:sp>
      <p:sp>
        <p:nvSpPr>
          <p:cNvPr id="3" name="Slide Number Placeholder 2"/>
          <p:cNvSpPr>
            <a:spLocks noGrp="1"/>
          </p:cNvSpPr>
          <p:nvPr>
            <p:ph type="sldNum" sz="quarter" idx="12"/>
          </p:nvPr>
        </p:nvSpPr>
        <p:spPr/>
        <p:txBody>
          <a:bodyPr/>
          <a:lstStyle/>
          <a:p>
            <a:fld id="{BA02AD12-F2EE-4F17-B18B-7C1CF9F831C7}" type="slidenum">
              <a:rPr lang="en-US" smtClean="0"/>
              <a:pPr/>
              <a:t>85</a:t>
            </a:fld>
            <a:endParaRPr lang="en-US"/>
          </a:p>
        </p:txBody>
      </p:sp>
      <p:sp>
        <p:nvSpPr>
          <p:cNvPr id="4" name="Title 3"/>
          <p:cNvSpPr>
            <a:spLocks noGrp="1"/>
          </p:cNvSpPr>
          <p:nvPr>
            <p:ph type="title"/>
          </p:nvPr>
        </p:nvSpPr>
        <p:spPr/>
        <p:txBody>
          <a:bodyPr>
            <a:normAutofit fontScale="90000"/>
          </a:bodyPr>
          <a:lstStyle/>
          <a:p>
            <a:r>
              <a:rPr lang="ar-SA" dirty="0" smtClean="0"/>
              <a:t>اشکالات رویکرد ترکیبی:</a:t>
            </a:r>
            <a:r>
              <a:rPr lang="en-US" dirty="0" smtClean="0"/>
              <a:t/>
            </a:r>
            <a:br>
              <a:rPr lang="en-US" dirty="0" smtClean="0"/>
            </a:br>
            <a:endParaRPr lang="en-US" dirty="0"/>
          </a:p>
        </p:txBody>
      </p:sp>
    </p:spTree>
  </p:cSld>
  <p:clrMapOvr>
    <a:masterClrMapping/>
  </p:clrMapOvr>
  <p:transition>
    <p:dissolve/>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ar-SA" dirty="0" smtClean="0"/>
              <a:t>1)مفید به زبانی غیر از زبان رسمی کشور صحبت می نبودن برای کسانی که کنند.</a:t>
            </a:r>
            <a:endParaRPr lang="en-US" dirty="0" smtClean="0"/>
          </a:p>
          <a:p>
            <a:r>
              <a:rPr lang="ar-SA" dirty="0" smtClean="0"/>
              <a:t>2)نیاز داشتن به معلمان کار آموزده</a:t>
            </a:r>
            <a:endParaRPr lang="en-US" dirty="0" smtClean="0"/>
          </a:p>
          <a:p>
            <a:r>
              <a:rPr lang="ar-SA" dirty="0" smtClean="0"/>
              <a:t>3)عدم کاربرد مناسب در کلاس های پر جمعیت</a:t>
            </a:r>
            <a:endParaRPr lang="en-US" dirty="0" smtClean="0"/>
          </a:p>
          <a:p>
            <a:endParaRPr lang="en-US" dirty="0"/>
          </a:p>
        </p:txBody>
      </p:sp>
      <p:sp>
        <p:nvSpPr>
          <p:cNvPr id="3" name="Slide Number Placeholder 2"/>
          <p:cNvSpPr>
            <a:spLocks noGrp="1"/>
          </p:cNvSpPr>
          <p:nvPr>
            <p:ph type="sldNum" sz="quarter" idx="12"/>
          </p:nvPr>
        </p:nvSpPr>
        <p:spPr/>
        <p:txBody>
          <a:bodyPr/>
          <a:lstStyle/>
          <a:p>
            <a:fld id="{BA02AD12-F2EE-4F17-B18B-7C1CF9F831C7}" type="slidenum">
              <a:rPr lang="en-US" smtClean="0"/>
              <a:pPr/>
              <a:t>86</a:t>
            </a:fld>
            <a:endParaRPr lang="en-US"/>
          </a:p>
        </p:txBody>
      </p:sp>
      <p:sp>
        <p:nvSpPr>
          <p:cNvPr id="4" name="Title 3"/>
          <p:cNvSpPr>
            <a:spLocks noGrp="1"/>
          </p:cNvSpPr>
          <p:nvPr>
            <p:ph type="title"/>
          </p:nvPr>
        </p:nvSpPr>
        <p:spPr/>
        <p:txBody>
          <a:bodyPr>
            <a:normAutofit fontScale="90000"/>
          </a:bodyPr>
          <a:lstStyle/>
          <a:p>
            <a:r>
              <a:rPr lang="ar-SA" dirty="0" smtClean="0"/>
              <a:t>اشکالات رویکرد تجربه زبانی:</a:t>
            </a:r>
            <a:r>
              <a:rPr lang="en-US" dirty="0" smtClean="0"/>
              <a:t/>
            </a:r>
            <a:br>
              <a:rPr lang="en-US" dirty="0" smtClean="0"/>
            </a:br>
            <a:endParaRPr lang="en-US" dirty="0"/>
          </a:p>
        </p:txBody>
      </p:sp>
    </p:spTree>
  </p:cSld>
  <p:clrMapOvr>
    <a:masterClrMapping/>
  </p:clrMapOvr>
  <p:transition>
    <p:zoom dir="in"/>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ar-SA" dirty="0" smtClean="0">
                <a:cs typeface="B Nazanin" pitchFamily="2" charset="-78"/>
              </a:rPr>
              <a:t>1)این روش برای همه دانش آموزان طراحی نشده است، بلکه مختص دانش اموزانی است که که دچار ناتوانی یادگیری هستند.</a:t>
            </a:r>
            <a:endParaRPr lang="en-US" dirty="0" smtClean="0">
              <a:cs typeface="B Nazanin" pitchFamily="2" charset="-78"/>
            </a:endParaRPr>
          </a:p>
          <a:p>
            <a:pPr algn="just"/>
            <a:r>
              <a:rPr lang="ar-SA" dirty="0" smtClean="0">
                <a:cs typeface="B Nazanin" pitchFamily="2" charset="-78"/>
              </a:rPr>
              <a:t>2)کلیه اشکالاتی که در مورد روش واژه محور گفته شده، بر روش فرنالد نیز مرتبط است.</a:t>
            </a:r>
            <a:endParaRPr lang="en-US" dirty="0" smtClean="0">
              <a:cs typeface="B Nazanin" pitchFamily="2" charset="-78"/>
            </a:endParaRPr>
          </a:p>
          <a:p>
            <a:pPr algn="just"/>
            <a:r>
              <a:rPr lang="ar-SA" dirty="0" smtClean="0">
                <a:cs typeface="B Nazanin" pitchFamily="2" charset="-78"/>
              </a:rPr>
              <a:t>3)به آموزش خواندن و نوشتن جمله،که واحد اصلی زبان می باشد توجه نشده</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87</a:t>
            </a:fld>
            <a:endParaRPr lang="en-US"/>
          </a:p>
        </p:txBody>
      </p:sp>
      <p:sp>
        <p:nvSpPr>
          <p:cNvPr id="4" name="Title 3"/>
          <p:cNvSpPr>
            <a:spLocks noGrp="1"/>
          </p:cNvSpPr>
          <p:nvPr>
            <p:ph type="title"/>
          </p:nvPr>
        </p:nvSpPr>
        <p:spPr/>
        <p:txBody>
          <a:bodyPr>
            <a:normAutofit fontScale="90000"/>
          </a:bodyPr>
          <a:lstStyle/>
          <a:p>
            <a:r>
              <a:rPr lang="ar-SA" dirty="0" smtClean="0">
                <a:cs typeface="B Nazanin" pitchFamily="2" charset="-78"/>
              </a:rPr>
              <a:t>اشکالات رویگرد چند حسّی:</a:t>
            </a:r>
            <a:r>
              <a:rPr lang="en-US" dirty="0" smtClean="0">
                <a:cs typeface="B Nazanin" pitchFamily="2" charset="-78"/>
              </a:rPr>
              <a:t/>
            </a:r>
            <a:br>
              <a:rPr lang="en-US" dirty="0" smtClean="0">
                <a:cs typeface="B Nazanin" pitchFamily="2" charset="-78"/>
              </a:rPr>
            </a:br>
            <a:endParaRPr lang="en-US" dirty="0">
              <a:cs typeface="B Nazanin" pitchFamily="2" charset="-78"/>
            </a:endParaRPr>
          </a:p>
        </p:txBody>
      </p:sp>
    </p:spTree>
  </p:cSld>
  <p:clrMapOvr>
    <a:masterClrMapping/>
  </p:clrMapOvr>
  <p:transition>
    <p:cut thruBlk="1"/>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ar-SA" dirty="0" smtClean="0">
                <a:cs typeface="B Nazanin" pitchFamily="2" charset="-78"/>
              </a:rPr>
              <a:t>1)عدم استفاده از تکیه‌گاه تصویری</a:t>
            </a:r>
            <a:endParaRPr lang="en-US" dirty="0" smtClean="0">
              <a:cs typeface="B Nazanin" pitchFamily="2" charset="-78"/>
            </a:endParaRPr>
          </a:p>
          <a:p>
            <a:pPr algn="just"/>
            <a:r>
              <a:rPr lang="ar-SA" dirty="0" smtClean="0">
                <a:cs typeface="B Nazanin" pitchFamily="2" charset="-78"/>
              </a:rPr>
              <a:t>2)عدم کارایی مفید آن در زبان‌هایی که دچار مشکل رسم الخطی هستند و رابطه عناصرنظام آوایی و عناصر نظام الفبایی آن‌ها یک به یک نیست و در نتیجه یافتن جفت های کمینه مناسب برای آموزش همه حروف ممکن نمی باشد.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88</a:t>
            </a:fld>
            <a:endParaRPr lang="en-US"/>
          </a:p>
        </p:txBody>
      </p:sp>
      <p:sp>
        <p:nvSpPr>
          <p:cNvPr id="4" name="Title 3"/>
          <p:cNvSpPr>
            <a:spLocks noGrp="1"/>
          </p:cNvSpPr>
          <p:nvPr>
            <p:ph type="title"/>
          </p:nvPr>
        </p:nvSpPr>
        <p:spPr/>
        <p:txBody>
          <a:bodyPr>
            <a:normAutofit/>
          </a:bodyPr>
          <a:lstStyle/>
          <a:p>
            <a:r>
              <a:rPr lang="ar-SA" dirty="0" smtClean="0">
                <a:cs typeface="B Nazanin" pitchFamily="2" charset="-78"/>
              </a:rPr>
              <a:t>اشکالات رویکرد زبان شناختی:</a:t>
            </a:r>
            <a:endParaRPr lang="en-US" dirty="0">
              <a:cs typeface="B Nazanin" pitchFamily="2" charset="-78"/>
            </a:endParaRPr>
          </a:p>
        </p:txBody>
      </p:sp>
    </p:spTree>
  </p:cSld>
  <p:clrMapOvr>
    <a:masterClrMapping/>
  </p:clrMapOvr>
  <p:transition>
    <p:strips dir="ru"/>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ar-SA" dirty="0" smtClean="0">
                <a:cs typeface="B Nazanin" pitchFamily="2" charset="-78"/>
              </a:rPr>
              <a:t>1)خطر ایجاد زمینه غلط آموزی برای دانش آموزان</a:t>
            </a:r>
            <a:endParaRPr lang="en-US" dirty="0" smtClean="0">
              <a:cs typeface="B Nazanin" pitchFamily="2" charset="-78"/>
            </a:endParaRPr>
          </a:p>
          <a:p>
            <a:r>
              <a:rPr lang="ar-SA" dirty="0" smtClean="0">
                <a:cs typeface="B Nazanin" pitchFamily="2" charset="-78"/>
              </a:rPr>
              <a:t>2)مشکل بودن اجرای مرحله حذف نشانه‌های اضافی</a:t>
            </a:r>
            <a:endParaRPr lang="en-US" dirty="0" smtClean="0">
              <a:cs typeface="B Nazanin" pitchFamily="2" charset="-78"/>
            </a:endParaRPr>
          </a:p>
          <a:p>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89</a:t>
            </a:fld>
            <a:endParaRPr lang="en-US"/>
          </a:p>
        </p:txBody>
      </p:sp>
      <p:sp>
        <p:nvSpPr>
          <p:cNvPr id="4" name="Title 3"/>
          <p:cNvSpPr>
            <a:spLocks noGrp="1"/>
          </p:cNvSpPr>
          <p:nvPr>
            <p:ph type="title"/>
          </p:nvPr>
        </p:nvSpPr>
        <p:spPr/>
        <p:txBody>
          <a:bodyPr>
            <a:normAutofit/>
          </a:bodyPr>
          <a:lstStyle/>
          <a:p>
            <a:r>
              <a:rPr lang="ar-SA" dirty="0" smtClean="0">
                <a:cs typeface="B Nazanin" pitchFamily="2" charset="-78"/>
              </a:rPr>
              <a:t>اشکالات رویکرد الفبای اصلاح شده:</a:t>
            </a:r>
            <a:endParaRPr lang="en-US" dirty="0">
              <a:cs typeface="B Nazanin" pitchFamily="2" charset="-78"/>
            </a:endParaRPr>
          </a:p>
        </p:txBody>
      </p:sp>
    </p:spTree>
  </p:cSld>
  <p:clrMapOvr>
    <a:masterClrMapping/>
  </p:clrMapOvr>
  <p:transition>
    <p:pull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2067" y="2357430"/>
            <a:ext cx="7408333" cy="3768733"/>
          </a:xfrm>
        </p:spPr>
        <p:txBody>
          <a:bodyPr>
            <a:normAutofit/>
          </a:bodyPr>
          <a:lstStyle/>
          <a:p>
            <a:pPr algn="just"/>
            <a:r>
              <a:rPr lang="ar-SA" dirty="0" smtClean="0">
                <a:cs typeface="B Nazanin" pitchFamily="2" charset="-78"/>
              </a:rPr>
              <a:t>انسان به لحاظ محدودیت‌های زیست‌شناختی قادر نیست هزاران ترکیب آوایی و واژگانی را چه به‌صورت جمله‌های نامحدودی متبلور می‌شوند به‌طور نامنظم در مغز خود انبار کند یکی از این چیزهایی که ما را قادر می‌سازد با این محدودیت روبه‌رو شویم این است که زبان در ساخت‌های آوایی صرفی و نحوی خود از قواعد بسیار منسجم و طرح داری برخوردار است. کودک با یادگیری چند عنصر محدود و با استفاده از این قواعد به امکانات وسیع زبانی دست می‌یابد</a:t>
            </a:r>
            <a:r>
              <a:rPr lang="en-US" dirty="0" smtClean="0">
                <a:cs typeface="B Nazanin" pitchFamily="2" charset="-78"/>
              </a:rPr>
              <a:t>.</a:t>
            </a:r>
          </a:p>
          <a:p>
            <a:pPr algn="just" rtl="1"/>
            <a:endParaRPr lang="en-US" dirty="0">
              <a:cs typeface="B Nazanin" pitchFamily="2" charset="-78"/>
            </a:endParaRPr>
          </a:p>
        </p:txBody>
      </p:sp>
      <p:sp>
        <p:nvSpPr>
          <p:cNvPr id="4" name="Slide Number Placeholder 3"/>
          <p:cNvSpPr>
            <a:spLocks noGrp="1"/>
          </p:cNvSpPr>
          <p:nvPr>
            <p:ph type="sldNum" sz="quarter" idx="12"/>
          </p:nvPr>
        </p:nvSpPr>
        <p:spPr/>
        <p:txBody>
          <a:bodyPr/>
          <a:lstStyle/>
          <a:p>
            <a:fld id="{BA02AD12-F2EE-4F17-B18B-7C1CF9F831C7}" type="slidenum">
              <a:rPr lang="en-US" smtClean="0"/>
              <a:pPr/>
              <a:t>9</a:t>
            </a:fld>
            <a:endParaRPr lang="en-US"/>
          </a:p>
        </p:txBody>
      </p:sp>
      <p:sp>
        <p:nvSpPr>
          <p:cNvPr id="2" name="Title 1"/>
          <p:cNvSpPr>
            <a:spLocks noGrp="1"/>
          </p:cNvSpPr>
          <p:nvPr>
            <p:ph type="title"/>
          </p:nvPr>
        </p:nvSpPr>
        <p:spPr/>
        <p:txBody>
          <a:bodyPr/>
          <a:lstStyle/>
          <a:p>
            <a:r>
              <a:rPr lang="ar-SA" b="1" dirty="0" smtClean="0">
                <a:cs typeface="B Nazanin" pitchFamily="2" charset="-78"/>
              </a:rPr>
              <a:t>طرح مندی زبان</a:t>
            </a:r>
            <a:endParaRPr lang="en-US" b="1" dirty="0">
              <a:cs typeface="B Nazanin" pitchFamily="2" charset="-78"/>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ar-SA" dirty="0" smtClean="0">
                <a:cs typeface="B Nazanin" pitchFamily="2" charset="-78"/>
              </a:rPr>
              <a:t>برنامه تدریس مهارت های خواندن و نوشتن در کلاس اول ابتدایی دارای دو دوره است:</a:t>
            </a:r>
            <a:endParaRPr lang="en-US" dirty="0" smtClean="0">
              <a:cs typeface="B Nazanin" pitchFamily="2" charset="-78"/>
            </a:endParaRPr>
          </a:p>
          <a:p>
            <a:r>
              <a:rPr lang="ar-SA" dirty="0" smtClean="0">
                <a:cs typeface="B Nazanin" pitchFamily="2" charset="-78"/>
              </a:rPr>
              <a:t>1-دوره آمادگی2-دوره آموزش خواندن پایه</a:t>
            </a:r>
            <a:endParaRPr lang="en-US" dirty="0" smtClean="0">
              <a:cs typeface="B Nazanin" pitchFamily="2" charset="-78"/>
            </a:endParaRPr>
          </a:p>
          <a:p>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90</a:t>
            </a:fld>
            <a:endParaRPr lang="en-US"/>
          </a:p>
        </p:txBody>
      </p:sp>
      <p:sp>
        <p:nvSpPr>
          <p:cNvPr id="4" name="Title 3"/>
          <p:cNvSpPr>
            <a:spLocks noGrp="1"/>
          </p:cNvSpPr>
          <p:nvPr>
            <p:ph type="title"/>
          </p:nvPr>
        </p:nvSpPr>
        <p:spPr/>
        <p:txBody>
          <a:bodyPr>
            <a:normAutofit/>
          </a:bodyPr>
          <a:lstStyle/>
          <a:p>
            <a:r>
              <a:rPr lang="ar-SA" dirty="0" smtClean="0">
                <a:cs typeface="B Nazanin" pitchFamily="2" charset="-78"/>
              </a:rPr>
              <a:t>تدریس مهارت خواندن در کلاس اول دبستان</a:t>
            </a:r>
            <a:endParaRPr lang="en-US" dirty="0">
              <a:cs typeface="B Nazanin" pitchFamily="2" charset="-78"/>
            </a:endParaRPr>
          </a:p>
        </p:txBody>
      </p:sp>
    </p:spTree>
  </p:cSld>
  <p:clrMapOvr>
    <a:masterClrMapping/>
  </p:clrMapOvr>
  <p:transition>
    <p:pull dir="rd"/>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571612"/>
            <a:ext cx="7408333" cy="4554551"/>
          </a:xfrm>
        </p:spPr>
        <p:txBody>
          <a:bodyPr>
            <a:normAutofit fontScale="70000" lnSpcReduction="20000"/>
          </a:bodyPr>
          <a:lstStyle/>
          <a:p>
            <a:r>
              <a:rPr lang="ar-SA" dirty="0" smtClean="0"/>
              <a:t>-اهداف مربوط به زبان گفتاری</a:t>
            </a:r>
            <a:endParaRPr lang="en-US" dirty="0" smtClean="0"/>
          </a:p>
          <a:p>
            <a:r>
              <a:rPr lang="ar-SA" dirty="0" smtClean="0"/>
              <a:t>-اهداف مربوط به زبان نوشتاری</a:t>
            </a:r>
            <a:endParaRPr lang="en-US" dirty="0" smtClean="0"/>
          </a:p>
          <a:p>
            <a:r>
              <a:rPr lang="ar-SA" dirty="0" smtClean="0"/>
              <a:t>تقویت و اصلاح زبان گفتاری . در دوره آمادگی اهداف زیر مورد بررسی قرار می گیرند:</a:t>
            </a:r>
            <a:endParaRPr lang="en-US" dirty="0" smtClean="0"/>
          </a:p>
          <a:p>
            <a:r>
              <a:rPr lang="ar-SA" dirty="0" smtClean="0"/>
              <a:t>-آموزش غیر مستقیم این نکته که واحد های زبانی مثل کلمه از اجزای کوچکتری مثل هجا (بخش) و آوا (صدا) تشکیل شده است.</a:t>
            </a:r>
            <a:endParaRPr lang="en-US" dirty="0" smtClean="0"/>
          </a:p>
          <a:p>
            <a:r>
              <a:rPr lang="ar-SA" dirty="0" smtClean="0"/>
              <a:t>-آشنایی معلم با مشکلات برخی دانش آموزان در تلفظ برخی صدا های زبان فارسی و کوشش در راه اصلاح آن‌ها</a:t>
            </a:r>
            <a:endParaRPr lang="en-US" dirty="0" smtClean="0"/>
          </a:p>
          <a:p>
            <a:r>
              <a:rPr lang="ar-SA" dirty="0" smtClean="0"/>
              <a:t>-اصلاح تلفظ کلمات با بیان نام تصاویر</a:t>
            </a:r>
            <a:endParaRPr lang="en-US" dirty="0" smtClean="0"/>
          </a:p>
          <a:p>
            <a:r>
              <a:rPr lang="ar-SA" dirty="0" smtClean="0"/>
              <a:t>-آموزش به کار بردن صحیح جملات در بیان مطالب و افکار خودبا رعایت کوتاهی و بلندی صدا و آهنگ جملات </a:t>
            </a:r>
            <a:endParaRPr lang="en-US" dirty="0" smtClean="0"/>
          </a:p>
          <a:p>
            <a:r>
              <a:rPr lang="ar-SA" dirty="0" smtClean="0"/>
              <a:t>مقدمات یاد گیری زبان نوشتاری:</a:t>
            </a:r>
            <a:endParaRPr lang="en-US" dirty="0" smtClean="0"/>
          </a:p>
          <a:p>
            <a:r>
              <a:rPr lang="ar-SA" dirty="0" smtClean="0"/>
              <a:t>-آموزش صحیح گرفتن مداد و گچ</a:t>
            </a:r>
            <a:endParaRPr lang="en-US" dirty="0" smtClean="0"/>
          </a:p>
          <a:p>
            <a:r>
              <a:rPr lang="ar-SA" dirty="0" smtClean="0"/>
              <a:t>-آموزش استفاده صحیح از مداد پاک کن و تخته پاک کن</a:t>
            </a:r>
            <a:endParaRPr lang="en-US" dirty="0" smtClean="0"/>
          </a:p>
          <a:p>
            <a:r>
              <a:rPr lang="ar-SA" dirty="0" smtClean="0"/>
              <a:t>-آموزش چگونگی حرکت چشم از راست به چپ (چون رابطه عناصر الفبایی در خط فارسی امروز از راست به چپ است)</a:t>
            </a:r>
            <a:endParaRPr lang="en-US" dirty="0" smtClean="0"/>
          </a:p>
          <a:p>
            <a:r>
              <a:rPr lang="ar-SA" dirty="0" smtClean="0"/>
              <a:t>آموزش مفهوم خط زمینه و مفاهیم روی خط ،بالای خط و پایین خطکهدر نوشتن حروف سازنده کلمات بسیار مهم است.</a:t>
            </a:r>
            <a:endParaRPr lang="en-US" dirty="0" smtClean="0"/>
          </a:p>
          <a:p>
            <a:endParaRPr lang="en-US" dirty="0"/>
          </a:p>
        </p:txBody>
      </p:sp>
      <p:sp>
        <p:nvSpPr>
          <p:cNvPr id="3" name="Slide Number Placeholder 2"/>
          <p:cNvSpPr>
            <a:spLocks noGrp="1"/>
          </p:cNvSpPr>
          <p:nvPr>
            <p:ph type="sldNum" sz="quarter" idx="12"/>
          </p:nvPr>
        </p:nvSpPr>
        <p:spPr/>
        <p:txBody>
          <a:bodyPr/>
          <a:lstStyle/>
          <a:p>
            <a:fld id="{BA02AD12-F2EE-4F17-B18B-7C1CF9F831C7}" type="slidenum">
              <a:rPr lang="en-US" smtClean="0"/>
              <a:pPr/>
              <a:t>91</a:t>
            </a:fld>
            <a:endParaRPr lang="en-US"/>
          </a:p>
        </p:txBody>
      </p:sp>
      <p:sp>
        <p:nvSpPr>
          <p:cNvPr id="4" name="Title 3"/>
          <p:cNvSpPr>
            <a:spLocks noGrp="1"/>
          </p:cNvSpPr>
          <p:nvPr>
            <p:ph type="title"/>
          </p:nvPr>
        </p:nvSpPr>
        <p:spPr/>
        <p:txBody>
          <a:bodyPr>
            <a:normAutofit fontScale="90000"/>
          </a:bodyPr>
          <a:lstStyle/>
          <a:p>
            <a:r>
              <a:rPr lang="ar-SA" dirty="0" smtClean="0"/>
              <a:t>الف)دوره آمادگی. این دوره به دو هدف عمده اختصاص دارد:</a:t>
            </a:r>
            <a:r>
              <a:rPr lang="en-US" dirty="0" smtClean="0"/>
              <a:t/>
            </a:r>
            <a:br>
              <a:rPr lang="en-US" dirty="0" smtClean="0"/>
            </a:br>
            <a:endParaRPr lang="en-US" dirty="0"/>
          </a:p>
        </p:txBody>
      </p:sp>
    </p:spTree>
  </p:cSld>
  <p:clrMapOvr>
    <a:masterClrMapping/>
  </p:clrMapOvr>
  <p:transition>
    <p:wheel spokes="3"/>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ar-SA" dirty="0" smtClean="0">
                <a:cs typeface="B Nazanin" pitchFamily="2" charset="-78"/>
              </a:rPr>
              <a:t>هدف اصلی آموزش خواندن در پایه اول ابتدایی این است که دانش آموزان مهارت های اساسی خواندن به زبان فارسی را بیاموزند، کلیه حروف الفبای فارسی را بشناسند و کلمات ساده، جملات ساده و متون ساده را بخوانند. برای رسیدن به این هدف چندین سال است که از میان رویکرد های آموزش خواندن پایه که در قسمت پیش مورد بحث قرار گرفته اند، رویکرد ترکیبی و از میان روش های منتسب به این رویکرد((روش ترکیبی ایران)) مورد استفاده قرار می‌گیرد.</a:t>
            </a:r>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92</a:t>
            </a:fld>
            <a:endParaRPr lang="en-US"/>
          </a:p>
        </p:txBody>
      </p:sp>
      <p:sp>
        <p:nvSpPr>
          <p:cNvPr id="4" name="Title 3"/>
          <p:cNvSpPr>
            <a:spLocks noGrp="1"/>
          </p:cNvSpPr>
          <p:nvPr>
            <p:ph type="title"/>
          </p:nvPr>
        </p:nvSpPr>
        <p:spPr/>
        <p:txBody>
          <a:bodyPr/>
          <a:lstStyle/>
          <a:p>
            <a:r>
              <a:rPr lang="ar-SA" dirty="0" smtClean="0">
                <a:cs typeface="B Nazanin" pitchFamily="2" charset="-78"/>
              </a:rPr>
              <a:t>ب)آموزش خواندن پایه</a:t>
            </a:r>
            <a:endParaRPr lang="en-US" dirty="0">
              <a:cs typeface="B Nazanin" pitchFamily="2" charset="-78"/>
            </a:endParaRPr>
          </a:p>
        </p:txBody>
      </p:sp>
    </p:spTree>
  </p:cSld>
  <p:clrMapOvr>
    <a:masterClrMapping/>
  </p:clrMapOvr>
  <p:transition>
    <p:diamond/>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857364"/>
            <a:ext cx="7408333" cy="4268799"/>
          </a:xfrm>
        </p:spPr>
        <p:txBody>
          <a:bodyPr>
            <a:normAutofit/>
          </a:bodyPr>
          <a:lstStyle/>
          <a:p>
            <a:r>
              <a:rPr lang="ar-SA" dirty="0" smtClean="0">
                <a:cs typeface="B Nazanin" pitchFamily="2" charset="-78"/>
              </a:rPr>
              <a:t>1.گرفتن کلمه کلید از زبان دانش آموزان </a:t>
            </a:r>
            <a:endParaRPr lang="en-US" dirty="0" smtClean="0">
              <a:cs typeface="B Nazanin" pitchFamily="2" charset="-78"/>
            </a:endParaRPr>
          </a:p>
          <a:p>
            <a:r>
              <a:rPr lang="ar-SA" dirty="0" smtClean="0">
                <a:cs typeface="B Nazanin" pitchFamily="2" charset="-78"/>
              </a:rPr>
              <a:t>2. بخش کردن کلمه کلید</a:t>
            </a:r>
            <a:endParaRPr lang="en-US" dirty="0" smtClean="0">
              <a:cs typeface="B Nazanin" pitchFamily="2" charset="-78"/>
            </a:endParaRPr>
          </a:p>
          <a:p>
            <a:r>
              <a:rPr lang="ar-SA" dirty="0" smtClean="0">
                <a:cs typeface="B Nazanin" pitchFamily="2" charset="-78"/>
              </a:rPr>
              <a:t>3. صداکشی بخش های کلمه کلید</a:t>
            </a:r>
            <a:endParaRPr lang="en-US" dirty="0" smtClean="0">
              <a:cs typeface="B Nazanin" pitchFamily="2" charset="-78"/>
            </a:endParaRPr>
          </a:p>
          <a:p>
            <a:r>
              <a:rPr lang="ar-SA" dirty="0" smtClean="0">
                <a:cs typeface="B Nazanin" pitchFamily="2" charset="-78"/>
              </a:rPr>
              <a:t>4.نوشتن کلمه کلید روی تابلو با رعایت اصول خط زمینه</a:t>
            </a:r>
            <a:endParaRPr lang="en-US" dirty="0" smtClean="0">
              <a:cs typeface="B Nazanin" pitchFamily="2" charset="-78"/>
            </a:endParaRPr>
          </a:p>
          <a:p>
            <a:r>
              <a:rPr lang="ar-SA" dirty="0" smtClean="0">
                <a:cs typeface="B Nazanin" pitchFamily="2" charset="-78"/>
              </a:rPr>
              <a:t>6.باز نشانی حروف و بخش های سازنده ای کلمه کلید</a:t>
            </a:r>
            <a:endParaRPr lang="en-US" dirty="0" smtClean="0">
              <a:cs typeface="B Nazanin" pitchFamily="2" charset="-78"/>
            </a:endParaRPr>
          </a:p>
          <a:p>
            <a:r>
              <a:rPr lang="ar-SA" dirty="0" smtClean="0">
                <a:cs typeface="B Nazanin" pitchFamily="2" charset="-78"/>
              </a:rPr>
              <a:t>7.نوشتن کلمه کلید به وسیله دانش اموزان روی خط زمینه در تابلو</a:t>
            </a:r>
            <a:endParaRPr lang="en-US" dirty="0" smtClean="0">
              <a:cs typeface="B Nazanin" pitchFamily="2" charset="-78"/>
            </a:endParaRPr>
          </a:p>
          <a:p>
            <a:r>
              <a:rPr lang="ar-SA" dirty="0" smtClean="0">
                <a:cs typeface="B Nazanin" pitchFamily="2" charset="-78"/>
              </a:rPr>
              <a:t>8.باز کردن کتاب و خواندن متن درس </a:t>
            </a:r>
            <a:endParaRPr lang="en-US" dirty="0" smtClean="0">
              <a:cs typeface="B Nazanin" pitchFamily="2" charset="-78"/>
            </a:endParaRPr>
          </a:p>
          <a:p>
            <a:r>
              <a:rPr lang="ar-SA" dirty="0" smtClean="0">
                <a:cs typeface="B Nazanin" pitchFamily="2" charset="-78"/>
              </a:rPr>
              <a:t>9.تمرین نوشتن متن درس در دفترچه </a:t>
            </a:r>
            <a:endParaRPr lang="en-US" dirty="0" smtClean="0">
              <a:cs typeface="B Nazanin" pitchFamily="2" charset="-78"/>
            </a:endParaRPr>
          </a:p>
          <a:p>
            <a:r>
              <a:rPr lang="ar-SA" dirty="0" smtClean="0">
                <a:cs typeface="B Nazanin" pitchFamily="2" charset="-78"/>
              </a:rPr>
              <a:t>10.درج حرف جدید در جدول حروف الفبا </a:t>
            </a:r>
            <a:endParaRPr lang="en-US" dirty="0" smtClean="0">
              <a:cs typeface="B Nazanin" pitchFamily="2" charset="-78"/>
            </a:endParaRPr>
          </a:p>
          <a:p>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93</a:t>
            </a:fld>
            <a:endParaRPr lang="en-US"/>
          </a:p>
        </p:txBody>
      </p:sp>
      <p:sp>
        <p:nvSpPr>
          <p:cNvPr id="4" name="Title 3"/>
          <p:cNvSpPr>
            <a:spLocks noGrp="1"/>
          </p:cNvSpPr>
          <p:nvPr>
            <p:ph type="title"/>
          </p:nvPr>
        </p:nvSpPr>
        <p:spPr/>
        <p:txBody>
          <a:bodyPr>
            <a:normAutofit fontScale="90000"/>
          </a:bodyPr>
          <a:lstStyle/>
          <a:p>
            <a:r>
              <a:rPr lang="fa-IR" dirty="0" smtClean="0">
                <a:cs typeface="B Nazanin" pitchFamily="2" charset="-78"/>
              </a:rPr>
              <a:t/>
            </a:r>
            <a:br>
              <a:rPr lang="fa-IR" dirty="0" smtClean="0">
                <a:cs typeface="B Nazanin" pitchFamily="2" charset="-78"/>
              </a:rPr>
            </a:br>
            <a:r>
              <a:rPr lang="ar-SA" dirty="0" smtClean="0">
                <a:cs typeface="B Nazanin" pitchFamily="2" charset="-78"/>
              </a:rPr>
              <a:t>مراحل روش ترکیبی ایران:</a:t>
            </a:r>
            <a:r>
              <a:rPr lang="en-US" dirty="0" smtClean="0">
                <a:cs typeface="B Nazanin" pitchFamily="2" charset="-78"/>
              </a:rPr>
              <a:t/>
            </a:r>
            <a:br>
              <a:rPr lang="en-US" dirty="0" smtClean="0">
                <a:cs typeface="B Nazanin" pitchFamily="2" charset="-78"/>
              </a:rPr>
            </a:br>
            <a:endParaRPr lang="en-US" dirty="0">
              <a:cs typeface="B Nazanin" pitchFamily="2" charset="-78"/>
            </a:endParaRPr>
          </a:p>
        </p:txBody>
      </p:sp>
    </p:spTree>
  </p:cSld>
  <p:clrMapOvr>
    <a:masterClrMapping/>
  </p:clrMapOvr>
  <p:transition>
    <p:wedge/>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ar-SA" dirty="0" smtClean="0">
                <a:cs typeface="B Nazanin" pitchFamily="2" charset="-78"/>
              </a:rPr>
              <a:t>1)آموزش روان خوانی متون ساده</a:t>
            </a:r>
            <a:endParaRPr lang="en-US" dirty="0" smtClean="0">
              <a:cs typeface="B Nazanin" pitchFamily="2" charset="-78"/>
            </a:endParaRPr>
          </a:p>
          <a:p>
            <a:pPr algn="just"/>
            <a:r>
              <a:rPr lang="ar-SA" dirty="0" smtClean="0">
                <a:cs typeface="B Nazanin" pitchFamily="2" charset="-78"/>
              </a:rPr>
              <a:t>پس از پایان آموزش حروف الفبا و مهارت های اولیه خواندن دانش آموزان با روان خوانی متون ساده فارسی آشنا می‌شوند.این متون بدون استفاده از خط زمینه و با حروف چاپی ورسم الخط معمول جامعه نگاشته می‌شوند و بدین ترتیب دانش آموزان را برای استفاده از متون عادی موجود در فرهنگ مکتوب جامعه آماده می‌کنند</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94</a:t>
            </a:fld>
            <a:endParaRPr lang="en-US"/>
          </a:p>
        </p:txBody>
      </p:sp>
      <p:sp>
        <p:nvSpPr>
          <p:cNvPr id="4" name="Title 3"/>
          <p:cNvSpPr>
            <a:spLocks noGrp="1"/>
          </p:cNvSpPr>
          <p:nvPr>
            <p:ph type="title"/>
          </p:nvPr>
        </p:nvSpPr>
        <p:spPr/>
        <p:txBody>
          <a:bodyPr>
            <a:normAutofit fontScale="90000"/>
          </a:bodyPr>
          <a:lstStyle/>
          <a:p>
            <a:r>
              <a:rPr lang="ar-SA" dirty="0" smtClean="0">
                <a:cs typeface="B Nazanin" pitchFamily="2" charset="-78"/>
              </a:rPr>
              <a:t>تدریس مهارت خواندن در کلاس های دوم تا پنجم دبستان</a:t>
            </a:r>
            <a:endParaRPr lang="en-US" dirty="0">
              <a:cs typeface="B Nazanin" pitchFamily="2" charset="-78"/>
            </a:endParaRPr>
          </a:p>
        </p:txBody>
      </p:sp>
    </p:spTree>
  </p:cSld>
  <p:clrMapOvr>
    <a:masterClrMapping/>
  </p:clrMapOvr>
  <p:transition>
    <p:pull dir="lu"/>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ar-SA" dirty="0" smtClean="0">
                <a:cs typeface="B Nazanin" pitchFamily="2" charset="-78"/>
              </a:rPr>
              <a:t>پیش از خواندن متن ب صورت شفاهی و با استفاده از شیوه‌های داستان گویی یا سخنرانی در باه موضوع متن مورد نظر صحبت کنید و با ترغیب دانش آموزان و استفاده از شیوه بحث وگفتوگو آنان را در روند تدریس-یادگیری مشارکت دهید تا با استفاده از زبان گفتاری خود مطالبی را در زمینه مورد بحث بیان نمایند </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95</a:t>
            </a:fld>
            <a:endParaRPr lang="en-US"/>
          </a:p>
        </p:txBody>
      </p:sp>
      <p:sp>
        <p:nvSpPr>
          <p:cNvPr id="4" name="Title 3"/>
          <p:cNvSpPr>
            <a:spLocks noGrp="1"/>
          </p:cNvSpPr>
          <p:nvPr>
            <p:ph type="title"/>
          </p:nvPr>
        </p:nvSpPr>
        <p:spPr/>
        <p:txBody>
          <a:bodyPr>
            <a:normAutofit/>
          </a:bodyPr>
          <a:lstStyle/>
          <a:p>
            <a:r>
              <a:rPr lang="ar-SA" dirty="0" smtClean="0">
                <a:cs typeface="B Nazanin" pitchFamily="2" charset="-78"/>
              </a:rPr>
              <a:t>2)شیوه تدریس متون ویژه روان خوانی</a:t>
            </a:r>
            <a:endParaRPr lang="en-US" dirty="0">
              <a:cs typeface="B Nazanin" pitchFamily="2" charset="-78"/>
            </a:endParaRPr>
          </a:p>
        </p:txBody>
      </p:sp>
    </p:spTree>
  </p:cSld>
  <p:clrMapOvr>
    <a:masterClrMapping/>
  </p:clrMapOvr>
  <p:transition>
    <p:split orient="vert" dir="in"/>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714488"/>
            <a:ext cx="7408333" cy="4411675"/>
          </a:xfrm>
        </p:spPr>
        <p:txBody>
          <a:bodyPr/>
          <a:lstStyle/>
          <a:p>
            <a:pPr algn="just"/>
            <a:r>
              <a:rPr lang="ar-SA" dirty="0" smtClean="0">
                <a:cs typeface="B Nazanin" pitchFamily="2" charset="-78"/>
              </a:rPr>
              <a:t>در جامعه باید از دوران دبستان طریقه صحیح خواندن و روش های مطالعه را به دانش آموزان بیاموزیم و عادت مطالعه را در آنان تقویت نماییم.</a:t>
            </a:r>
            <a:endParaRPr lang="en-US" dirty="0" smtClean="0">
              <a:cs typeface="B Nazanin" pitchFamily="2" charset="-78"/>
            </a:endParaRPr>
          </a:p>
          <a:p>
            <a:pPr algn="just"/>
            <a:r>
              <a:rPr lang="ar-SA" dirty="0" smtClean="0">
                <a:cs typeface="B Nazanin" pitchFamily="2" charset="-78"/>
              </a:rPr>
              <a:t>روشهای خواندن که در دبستان کاربرد دارند عبارتند از:</a:t>
            </a:r>
            <a:endParaRPr lang="en-US" dirty="0" smtClean="0">
              <a:cs typeface="B Nazanin" pitchFamily="2" charset="-78"/>
            </a:endParaRPr>
          </a:p>
          <a:p>
            <a:pPr algn="just"/>
            <a:r>
              <a:rPr lang="ar-SA" dirty="0" smtClean="0">
                <a:cs typeface="B Nazanin" pitchFamily="2" charset="-78"/>
              </a:rPr>
              <a:t>1)خواندن با صدا: الف)خواندن خطابی    ب)همخوانی </a:t>
            </a:r>
            <a:endParaRPr lang="en-US" dirty="0" smtClean="0">
              <a:cs typeface="B Nazanin" pitchFamily="2" charset="-78"/>
            </a:endParaRPr>
          </a:p>
          <a:p>
            <a:pPr algn="just"/>
            <a:r>
              <a:rPr lang="ar-SA" dirty="0" smtClean="0">
                <a:cs typeface="B Nazanin" pitchFamily="2" charset="-78"/>
              </a:rPr>
              <a:t>2)صامت خوانی(خواندن مستقل):</a:t>
            </a:r>
            <a:endParaRPr lang="fa-IR" dirty="0" smtClean="0">
              <a:cs typeface="B Nazanin" pitchFamily="2" charset="-78"/>
            </a:endParaRPr>
          </a:p>
          <a:p>
            <a:pPr algn="just"/>
            <a:r>
              <a:rPr lang="ar-SA" dirty="0" smtClean="0">
                <a:cs typeface="B Nazanin" pitchFamily="2" charset="-78"/>
              </a:rPr>
              <a:t> الف)خواندن اجمالی</a:t>
            </a:r>
            <a:r>
              <a:rPr lang="fa-IR" dirty="0" smtClean="0">
                <a:cs typeface="B Nazanin" pitchFamily="2" charset="-78"/>
              </a:rPr>
              <a:t>      </a:t>
            </a:r>
            <a:r>
              <a:rPr lang="ar-SA" dirty="0" smtClean="0">
                <a:cs typeface="B Nazanin" pitchFamily="2" charset="-78"/>
              </a:rPr>
              <a:t>ب)مطالعه سریع   ج)گروه خوانی(عبارت خوانی)</a:t>
            </a:r>
            <a:endParaRPr lang="en-US" dirty="0" smtClean="0">
              <a:cs typeface="B Nazanin" pitchFamily="2" charset="-78"/>
            </a:endParaRPr>
          </a:p>
          <a:p>
            <a:pPr algn="just"/>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96</a:t>
            </a:fld>
            <a:endParaRPr lang="en-US"/>
          </a:p>
        </p:txBody>
      </p:sp>
      <p:sp>
        <p:nvSpPr>
          <p:cNvPr id="4" name="Title 3"/>
          <p:cNvSpPr>
            <a:spLocks noGrp="1"/>
          </p:cNvSpPr>
          <p:nvPr>
            <p:ph type="title"/>
          </p:nvPr>
        </p:nvSpPr>
        <p:spPr/>
        <p:txBody>
          <a:bodyPr>
            <a:normAutofit/>
          </a:bodyPr>
          <a:lstStyle/>
          <a:p>
            <a:r>
              <a:rPr lang="ar-SA" dirty="0" smtClean="0">
                <a:cs typeface="B Nazanin" pitchFamily="2" charset="-78"/>
              </a:rPr>
              <a:t>3)روش های خواندن متن(مطالعه)</a:t>
            </a:r>
            <a:endParaRPr lang="en-US" dirty="0">
              <a:cs typeface="B Nazanin" pitchFamily="2" charset="-78"/>
            </a:endParaRPr>
          </a:p>
        </p:txBody>
      </p:sp>
    </p:spTree>
  </p:cSld>
  <p:clrMapOvr>
    <a:masterClrMapping/>
  </p:clrMapOvr>
  <p:transition>
    <p:split orient="vert" dir="in"/>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ar-SA" dirty="0" smtClean="0">
                <a:cs typeface="B Nazanin" pitchFamily="2" charset="-78"/>
              </a:rPr>
              <a:t>در این نوع خواندن معمولا معلم یا یک دانش آموزخطاب به دیگران متنی را می خواند و آنان ضمن گوش کردن به متن کتاب هم نگاه می‌کنند.</a:t>
            </a:r>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97</a:t>
            </a:fld>
            <a:endParaRPr lang="en-US"/>
          </a:p>
        </p:txBody>
      </p:sp>
      <p:sp>
        <p:nvSpPr>
          <p:cNvPr id="4" name="Title 3"/>
          <p:cNvSpPr>
            <a:spLocks noGrp="1"/>
          </p:cNvSpPr>
          <p:nvPr>
            <p:ph type="title"/>
          </p:nvPr>
        </p:nvSpPr>
        <p:spPr/>
        <p:txBody>
          <a:bodyPr/>
          <a:lstStyle/>
          <a:p>
            <a:r>
              <a:rPr lang="ar-SA" dirty="0" smtClean="0">
                <a:cs typeface="B Nazanin" pitchFamily="2" charset="-78"/>
              </a:rPr>
              <a:t>خواندن خطابی: </a:t>
            </a:r>
            <a:endParaRPr lang="en-US" dirty="0">
              <a:cs typeface="B Nazanin" pitchFamily="2" charset="-78"/>
            </a:endParaRPr>
          </a:p>
        </p:txBody>
      </p:sp>
    </p:spTree>
  </p:cSld>
  <p:clrMapOvr>
    <a:masterClrMapping/>
  </p:clrMapOvr>
  <p:transition>
    <p:circle/>
  </p:transition>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ar-SA" dirty="0" smtClean="0">
                <a:cs typeface="B Nazanin" pitchFamily="2" charset="-78"/>
              </a:rPr>
              <a:t>در این نوع خواندن معلم یا یک دانش آموز متن را می خواند و دانش آموزان دیگر با صدای بلند آن را تکرار می‌کنند. این نوع خواندن بیشتر در کلاس اول کاربرد دارد ومی‌تواند دانش آموزانی را که از خواندن خطابی انفرادی خجالت می کشند به خواندن انفرادی تشویق و ترغیب نماید.</a:t>
            </a:r>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98</a:t>
            </a:fld>
            <a:endParaRPr lang="en-US"/>
          </a:p>
        </p:txBody>
      </p:sp>
      <p:sp>
        <p:nvSpPr>
          <p:cNvPr id="4" name="Title 3"/>
          <p:cNvSpPr>
            <a:spLocks noGrp="1"/>
          </p:cNvSpPr>
          <p:nvPr>
            <p:ph type="title"/>
          </p:nvPr>
        </p:nvSpPr>
        <p:spPr/>
        <p:txBody>
          <a:bodyPr/>
          <a:lstStyle/>
          <a:p>
            <a:r>
              <a:rPr lang="ar-SA" dirty="0" smtClean="0">
                <a:cs typeface="B Nazanin" pitchFamily="2" charset="-78"/>
              </a:rPr>
              <a:t>همخوانی: </a:t>
            </a:r>
            <a:endParaRPr lang="en-US" dirty="0">
              <a:cs typeface="B Nazanin" pitchFamily="2" charset="-78"/>
            </a:endParaRPr>
          </a:p>
        </p:txBody>
      </p:sp>
    </p:spTree>
  </p:cSld>
  <p:clrMapOvr>
    <a:masterClrMapping/>
  </p:clrMapOvr>
  <p:transition>
    <p:wipe dir="r"/>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ar-SA" dirty="0" smtClean="0">
                <a:cs typeface="B Nazanin" pitchFamily="2" charset="-78"/>
              </a:rPr>
              <a:t>هدف از این نوع مطالعه دستیابی به نکته ها و مطالب مهم متن یا کتاب و کشف ساختار و مضمون کلی آن است. با خواندن اجمالی، دانش آموز محتوای متن یا کتاب رابه‌صورت مجمل ادراک می‌کند و با ساختار کتاب از قبیل واحد های پیش از متن(صفحه عنوان، صفحه شناسنامه، پیشگفتار، فهرست عنوان، جداول و...) متن اصلی کتاب و همچنین واحد های پس از متن (خلاصه مطالب، پرسش ها، فهرست منابع و...) آشنا می‌شود.</a:t>
            </a:r>
            <a:endParaRPr lang="en-US" dirty="0">
              <a:cs typeface="B Nazanin" pitchFamily="2" charset="-78"/>
            </a:endParaRPr>
          </a:p>
        </p:txBody>
      </p:sp>
      <p:sp>
        <p:nvSpPr>
          <p:cNvPr id="3" name="Slide Number Placeholder 2"/>
          <p:cNvSpPr>
            <a:spLocks noGrp="1"/>
          </p:cNvSpPr>
          <p:nvPr>
            <p:ph type="sldNum" sz="quarter" idx="12"/>
          </p:nvPr>
        </p:nvSpPr>
        <p:spPr/>
        <p:txBody>
          <a:bodyPr/>
          <a:lstStyle/>
          <a:p>
            <a:fld id="{BA02AD12-F2EE-4F17-B18B-7C1CF9F831C7}" type="slidenum">
              <a:rPr lang="en-US" smtClean="0"/>
              <a:pPr/>
              <a:t>99</a:t>
            </a:fld>
            <a:endParaRPr lang="en-US"/>
          </a:p>
        </p:txBody>
      </p:sp>
      <p:sp>
        <p:nvSpPr>
          <p:cNvPr id="4" name="Title 3"/>
          <p:cNvSpPr>
            <a:spLocks noGrp="1"/>
          </p:cNvSpPr>
          <p:nvPr>
            <p:ph type="title"/>
          </p:nvPr>
        </p:nvSpPr>
        <p:spPr/>
        <p:txBody>
          <a:bodyPr/>
          <a:lstStyle/>
          <a:p>
            <a:r>
              <a:rPr lang="ar-SA" dirty="0" smtClean="0">
                <a:cs typeface="B Nazanin" pitchFamily="2" charset="-78"/>
              </a:rPr>
              <a:t>خواندن اجمالی: </a:t>
            </a:r>
            <a:endParaRPr lang="en-US" dirty="0">
              <a:cs typeface="B Nazanin" pitchFamily="2" charset="-78"/>
            </a:endParaRPr>
          </a:p>
        </p:txBody>
      </p:sp>
    </p:spTree>
  </p:cSld>
  <p:clrMapOvr>
    <a:masterClrMapping/>
  </p:clrMapOvr>
  <p:transition>
    <p:pull dir="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648</TotalTime>
  <Words>9322</Words>
  <Application>Microsoft Office PowerPoint</Application>
  <PresentationFormat>On-screen Show (4:3)</PresentationFormat>
  <Paragraphs>737</Paragraphs>
  <Slides>103</Slides>
  <Notes>103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103</vt:i4>
      </vt:variant>
    </vt:vector>
  </HeadingPairs>
  <TitlesOfParts>
    <vt:vector size="109" baseType="lpstr">
      <vt:lpstr>Arial</vt:lpstr>
      <vt:lpstr>B Nazanin</vt:lpstr>
      <vt:lpstr>Calibri</vt:lpstr>
      <vt:lpstr>Candara</vt:lpstr>
      <vt:lpstr>Symbol</vt:lpstr>
      <vt:lpstr>Waveform</vt:lpstr>
      <vt:lpstr>آموزش زبان فارسی1</vt:lpstr>
      <vt:lpstr>فصل اول</vt:lpstr>
      <vt:lpstr>  قوه نطق و زبان  </vt:lpstr>
      <vt:lpstr>استفاده از نشانه</vt:lpstr>
      <vt:lpstr>واضع خود شامل دو مفهوم است ؛فرستنده )گوینده یا نویسنده (و گیرند ه) شنونده یا خواننده( منظور از مصداق، واقعیات برون زبانی است و نشانه‌ها به عناصر زبانی مانند واج‌ها و واژه‌ها اطلاق می‌شود. نشانه‌هایی که در زندگی اجتماعی بشر به کار می‌رود به سه دسته قابل‌تقسیم است:</vt:lpstr>
      <vt:lpstr>قراردادی بودن نشانه‌های زبانی</vt:lpstr>
      <vt:lpstr>جریان برخط مستقیم  )یک‌بعدی بودن زبان (</vt:lpstr>
      <vt:lpstr>روابط هم‌نشینی و جانشینی</vt:lpstr>
      <vt:lpstr>طرح مندی زبان</vt:lpstr>
      <vt:lpstr>عدم وابستگی به زمان و مکان</vt:lpstr>
      <vt:lpstr>خلاقیت زبانی</vt:lpstr>
      <vt:lpstr>نقش‌های زبان</vt:lpstr>
      <vt:lpstr>گونه‌های زبانی </vt:lpstr>
      <vt:lpstr> گونه‌های شخصی و گویشی)گویش زمانی،جغرافیایی و اجتماعی(  </vt:lpstr>
      <vt:lpstr>  گونه‌های کاربردی )سیا ق، سبک و رسانه (  </vt:lpstr>
      <vt:lpstr>علوم زبانی</vt:lpstr>
      <vt:lpstr>فصل2</vt:lpstr>
      <vt:lpstr>ماده اصلی تمام زبان‌های انسانی</vt:lpstr>
      <vt:lpstr>توصیف صامت‌های زبان فارسی</vt:lpstr>
      <vt:lpstr>ب ) شیوه‌های تولید صامت‌های معیار:</vt:lpstr>
      <vt:lpstr>ج)واکداری و بی واکی در زبان فارسی :</vt:lpstr>
      <vt:lpstr>مصوت های مرکب در زبان فارسی:</vt:lpstr>
      <vt:lpstr>صامت همزه درزبان فارسی:</vt:lpstr>
      <vt:lpstr>فرآیند تولید ناقص (پدیده تشدید) در زبان فارسی:</vt:lpstr>
      <vt:lpstr>هجا و ساخت آن در زبان فارسی:</vt:lpstr>
      <vt:lpstr>فرآیند آوایی و آموزش زبان فارسی ( حذف ، قلب ، افزایش ، تبدیل ) :</vt:lpstr>
      <vt:lpstr>ابدال : </vt:lpstr>
      <vt:lpstr>وند های زبان فارسی ازلحاظ نقشی که در ساخت واژه ایفا می‌کنند به دودسته تقسیم می‌شوند: وند های تصریفی و وند های اشتقاقی</vt:lpstr>
      <vt:lpstr>واژه بست: </vt:lpstr>
      <vt:lpstr>ب)وند های اشتقاقی: </vt:lpstr>
      <vt:lpstr>انواع کلمه های زبان فارسی ازلحاظ نقش صرفی</vt:lpstr>
      <vt:lpstr>2- صفت</vt:lpstr>
      <vt:lpstr>3.ضمیر </vt:lpstr>
      <vt:lpstr>4.فعل</vt:lpstr>
      <vt:lpstr>5.قید </vt:lpstr>
      <vt:lpstr>6.حروف اضافه و ربط </vt:lpstr>
      <vt:lpstr>7.صوت و شبه جمله: </vt:lpstr>
      <vt:lpstr>ساخت نحوی(ساخت جمله )زبان فارسی معیار:</vt:lpstr>
      <vt:lpstr>ساخت متن زبان فارسی معیار :</vt:lpstr>
      <vt:lpstr>تضاد معنایی</vt:lpstr>
      <vt:lpstr>همنامی:</vt:lpstr>
      <vt:lpstr>چند معنایی:</vt:lpstr>
      <vt:lpstr>شمول معنایی:</vt:lpstr>
      <vt:lpstr>ب)تضمن</vt:lpstr>
      <vt:lpstr>ج) بین دو جمله تضاد مفهومی بر قرار است و مفهوم یک جمله مفهوم جمله دیگر را نقض می‌کند </vt:lpstr>
      <vt:lpstr>فصل سوم:کلیات خط</vt:lpstr>
      <vt:lpstr>چرا جنبه گفتاری زبان اصل و جنبه نوشتاری آن فرع است؟</vt:lpstr>
      <vt:lpstr>تحولات خط از چند مرحله گذشته است؟</vt:lpstr>
      <vt:lpstr>خط فینیقی در چند شاخه متبلور شده است:</vt:lpstr>
      <vt:lpstr>سیر تاریخی تحول نظام نوشتاری فارسی:</vt:lpstr>
      <vt:lpstr>ویژگی‌های خط میخی:</vt:lpstr>
      <vt:lpstr>فارسی میانه: </vt:lpstr>
      <vt:lpstr>زبان فارسی جدید: </vt:lpstr>
      <vt:lpstr>در اصل پانزدهم جمهوری اسلامی ایران چه چیزی آمده است؟</vt:lpstr>
      <vt:lpstr>ویژگی‌های نظام نوشتاری فارسی جدید:</vt:lpstr>
      <vt:lpstr>اشکالات موجود در نظام نوشتاری فارسی:</vt:lpstr>
      <vt:lpstr>مهم‌ترین  قواعد رسم الخط زبان نوشتاری فارسی:</vt:lpstr>
      <vt:lpstr>اصول نشانه گذاری در زبان نوشتاری فارسی:</vt:lpstr>
      <vt:lpstr>مهم‌ترین علامت های نشانه گذاری:</vt:lpstr>
      <vt:lpstr>PowerPoint Presentation</vt:lpstr>
      <vt:lpstr>انواع خطوط خوشنویسی فارسی:</vt:lpstr>
      <vt:lpstr>خط نسخ و خط ثلث</vt:lpstr>
      <vt:lpstr>خط نستعلیق</vt:lpstr>
      <vt:lpstr>آموزش درست نویسی و خوش نویسی در دوره دبستان:</vt:lpstr>
      <vt:lpstr>مهم‌ترین اصول درست نویسی:</vt:lpstr>
      <vt:lpstr>آموزش خوشنویسی در دوره  دوم دبستان</vt:lpstr>
      <vt:lpstr>سه مرحله ی خوش نویسی</vt:lpstr>
      <vt:lpstr> فصل چهارم: مهارتهای زبان شفاهی و نقش آن‌ها در دوره ی دبستان </vt:lpstr>
      <vt:lpstr>چهار مرحله ی گوش دادن </vt:lpstr>
      <vt:lpstr>برای افزایش بازده گوش دادن 2 عامل تاثیر دارد:</vt:lpstr>
      <vt:lpstr>انواع گوش دادن</vt:lpstr>
      <vt:lpstr>صحبت کردن</vt:lpstr>
      <vt:lpstr>مهارتهای اساسی کاربرد گفتار:</vt:lpstr>
      <vt:lpstr>همانطور که قبلا هم گفتیم چهار مهارت زبانی(خواندن،نوشتن،صحبت کردن و گوش دادن) 4 رکن ناگسستنی از یکدیگرند که در الگوی زیر به بررسی این ارتباطات می‌پردازیم.</vt:lpstr>
      <vt:lpstr>PowerPoint Presentation</vt:lpstr>
      <vt:lpstr>فصل پنجم: مهارت خواندن و رویکرد ها و روشهای آموزش آن دردوره دبستان</vt:lpstr>
      <vt:lpstr>جرالد والاس به نقل از کاریلو رشد خواندن را در پنج مرحله زیر خلاصه کرده است:</vt:lpstr>
      <vt:lpstr>مدل های خواندن:</vt:lpstr>
      <vt:lpstr>الف)مدل های از پایین به بالا:</vt:lpstr>
      <vt:lpstr>ب)مدل های از بالا به پایین:</vt:lpstr>
      <vt:lpstr>ج )مدل های تعاملی خواندن:</vt:lpstr>
      <vt:lpstr>جدول رویکرد ها، روش ها و شیوه ها در آموزش خواندن</vt:lpstr>
      <vt:lpstr>اشکالات رویکرد های آموزش خواندن: </vt:lpstr>
      <vt:lpstr>اشکالات رویکرد کلی: </vt:lpstr>
      <vt:lpstr>اشکالات رویکرد ترکیبی: </vt:lpstr>
      <vt:lpstr>اشکالات رویکرد تجربه زبانی: </vt:lpstr>
      <vt:lpstr>اشکالات رویگرد چند حسّی: </vt:lpstr>
      <vt:lpstr>اشکالات رویکرد زبان شناختی:</vt:lpstr>
      <vt:lpstr>اشکالات رویکرد الفبای اصلاح شده:</vt:lpstr>
      <vt:lpstr>تدریس مهارت خواندن در کلاس اول دبستان</vt:lpstr>
      <vt:lpstr>الف)دوره آمادگی. این دوره به دو هدف عمده اختصاص دارد: </vt:lpstr>
      <vt:lpstr>ب)آموزش خواندن پایه</vt:lpstr>
      <vt:lpstr> مراحل روش ترکیبی ایران: </vt:lpstr>
      <vt:lpstr>تدریس مهارت خواندن در کلاس های دوم تا پنجم دبستان</vt:lpstr>
      <vt:lpstr>2)شیوه تدریس متون ویژه روان خوانی</vt:lpstr>
      <vt:lpstr>3)روش های خواندن متن(مطالعه)</vt:lpstr>
      <vt:lpstr>خواندن خطابی: </vt:lpstr>
      <vt:lpstr>همخوانی: </vt:lpstr>
      <vt:lpstr>خواندن اجمالی: </vt:lpstr>
      <vt:lpstr>مطالعه سریع (تند خوانی): </vt:lpstr>
      <vt:lpstr>گروه خوانی(عبارت خوانی): </vt:lpstr>
      <vt:lpstr> فواید گروه خوانی: </vt:lpstr>
      <vt:lpstr>پایان</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آیین نگارش و ویرایش زبان فارسی</dc:title>
  <dc:creator>saleh tala</dc:creator>
  <cp:lastModifiedBy>Bamdadi</cp:lastModifiedBy>
  <cp:revision>200</cp:revision>
  <dcterms:created xsi:type="dcterms:W3CDTF">2019-02-14T14:11:20Z</dcterms:created>
  <dcterms:modified xsi:type="dcterms:W3CDTF">2020-04-13T20:50:53Z</dcterms:modified>
</cp:coreProperties>
</file>