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32" r:id="rId2"/>
    <p:sldId id="418" r:id="rId3"/>
    <p:sldId id="420" r:id="rId4"/>
    <p:sldId id="419" r:id="rId5"/>
    <p:sldId id="398" r:id="rId6"/>
    <p:sldId id="422" r:id="rId7"/>
    <p:sldId id="423" r:id="rId8"/>
    <p:sldId id="430" r:id="rId9"/>
    <p:sldId id="424" r:id="rId10"/>
    <p:sldId id="425" r:id="rId11"/>
    <p:sldId id="416" r:id="rId12"/>
    <p:sldId id="427" r:id="rId13"/>
    <p:sldId id="356" r:id="rId14"/>
    <p:sldId id="426" r:id="rId15"/>
    <p:sldId id="428" r:id="rId16"/>
    <p:sldId id="42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image" Target="../media/image29.wmf"/><Relationship Id="rId1" Type="http://schemas.openxmlformats.org/officeDocument/2006/relationships/image" Target="../media/image5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34.wmf"/><Relationship Id="rId9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37.wmf"/><Relationship Id="rId7" Type="http://schemas.openxmlformats.org/officeDocument/2006/relationships/image" Target="../media/image29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5.wmf"/><Relationship Id="rId5" Type="http://schemas.openxmlformats.org/officeDocument/2006/relationships/image" Target="../media/image28.wmf"/><Relationship Id="rId4" Type="http://schemas.openxmlformats.org/officeDocument/2006/relationships/image" Target="../media/image38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3.png"/><Relationship Id="rId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5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9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3.wmf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16.png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25735" y="4122156"/>
            <a:ext cx="887457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تمرین2: نشان دهید اگر آیینه را به اندازه </a:t>
            </a:r>
            <a:r>
              <a:rPr lang="en-US" altLang="en-US" sz="2100" dirty="0">
                <a:cs typeface="B Nazanin" panose="00000400000000000000" pitchFamily="2" charset="-78"/>
              </a:rPr>
              <a:t>a</a:t>
            </a:r>
            <a:r>
              <a:rPr lang="fa-IR" altLang="en-US" sz="2100" dirty="0">
                <a:cs typeface="B Nazanin" panose="00000400000000000000" pitchFamily="2" charset="-78"/>
              </a:rPr>
              <a:t> در جه دوران دهیم، زاویه بین پرتوهای بازتابشی </a:t>
            </a:r>
            <a:r>
              <a:rPr lang="en-US" altLang="en-US" sz="2100" dirty="0">
                <a:cs typeface="B Nazanin" panose="00000400000000000000" pitchFamily="2" charset="-78"/>
              </a:rPr>
              <a:t>2a</a:t>
            </a:r>
            <a:r>
              <a:rPr lang="fa-IR" altLang="en-US" sz="2100" dirty="0">
                <a:cs typeface="B Nazanin" panose="00000400000000000000" pitchFamily="2" charset="-78"/>
              </a:rPr>
              <a:t> تغییر می کند.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103" y="5186337"/>
            <a:ext cx="2436019" cy="1057275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88178" y="236768"/>
            <a:ext cx="8874578" cy="3559871"/>
            <a:chOff x="117569" y="269971"/>
            <a:chExt cx="11832771" cy="4746495"/>
          </a:xfrm>
        </p:grpSpPr>
        <p:sp>
          <p:nvSpPr>
            <p:cNvPr id="3" name="Text Box 6"/>
            <p:cNvSpPr txBox="1">
              <a:spLocks noChangeArrowheads="1"/>
            </p:cNvSpPr>
            <p:nvPr/>
          </p:nvSpPr>
          <p:spPr bwMode="auto">
            <a:xfrm>
              <a:off x="117569" y="269971"/>
              <a:ext cx="11832771" cy="553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fa-IR" altLang="en-US" sz="2100" dirty="0">
                  <a:cs typeface="B Nazanin" panose="00000400000000000000" pitchFamily="2" charset="-78"/>
                </a:rPr>
                <a:t>تمرین1: در هر یک از شکل های زیر زاویه بازتاب از آیینه دوم را بدست آورید</a:t>
              </a:r>
              <a:endParaRPr lang="en-US" altLang="en-US" sz="2100" dirty="0">
                <a:cs typeface="B Nazanin" panose="00000400000000000000" pitchFamily="2" charset="-78"/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40895" y="819942"/>
              <a:ext cx="4223274" cy="4169773"/>
            </a:xfrm>
            <a:prstGeom prst="rect">
              <a:avLst/>
            </a:prstGeom>
          </p:spPr>
        </p:pic>
        <p:sp>
          <p:nvSpPr>
            <p:cNvPr id="12" name="Bent-Up Arrow 11"/>
            <p:cNvSpPr/>
            <p:nvPr/>
          </p:nvSpPr>
          <p:spPr>
            <a:xfrm>
              <a:off x="4624251" y="914400"/>
              <a:ext cx="1162595" cy="1058091"/>
            </a:xfrm>
            <a:prstGeom prst="bent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828" y="4614836"/>
            <a:ext cx="4562475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469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764771"/>
            <a:ext cx="887457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تمرین4: یک لامپ روشن در کف حوض پر از آب به عمق 1 متر به ضریب شکست          قرار دارد. مساحت بزرگترین دایره تشکیل شده در سطح اب چقدر است. 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447528"/>
              </p:ext>
            </p:extLst>
          </p:nvPr>
        </p:nvGraphicFramePr>
        <p:xfrm>
          <a:off x="1647722" y="676903"/>
          <a:ext cx="51077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0"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722" y="676903"/>
                        <a:ext cx="51077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9130" y="1814784"/>
            <a:ext cx="6229350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55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3073" y="404657"/>
            <a:ext cx="8920301" cy="5717166"/>
            <a:chOff x="93073" y="404657"/>
            <a:chExt cx="8920301" cy="5717166"/>
          </a:xfrm>
        </p:grpSpPr>
        <p:grpSp>
          <p:nvGrpSpPr>
            <p:cNvPr id="4" name="Group 3"/>
            <p:cNvGrpSpPr/>
            <p:nvPr/>
          </p:nvGrpSpPr>
          <p:grpSpPr>
            <a:xfrm>
              <a:off x="93073" y="404657"/>
              <a:ext cx="8874578" cy="746076"/>
              <a:chOff x="124095" y="354486"/>
              <a:chExt cx="11832771" cy="994769"/>
            </a:xfrm>
          </p:grpSpPr>
          <p:sp>
            <p:nvSpPr>
              <p:cNvPr id="2" name="Text Box 6"/>
              <p:cNvSpPr txBox="1">
                <a:spLocks noChangeArrowheads="1"/>
              </p:cNvSpPr>
              <p:nvPr/>
            </p:nvSpPr>
            <p:spPr bwMode="auto">
              <a:xfrm>
                <a:off x="124095" y="364369"/>
                <a:ext cx="11832771" cy="984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fa-IR" altLang="en-US" sz="2100" dirty="0">
                    <a:cs typeface="B Nazanin" panose="00000400000000000000" pitchFamily="2" charset="-78"/>
                  </a:rPr>
                  <a:t>مثال2: مطابق شکل نوری از هوا به منشور بازتابش کلی با ضریب شکست        می تابد  زاویه خروجی را تعیین کنید. زاویه راس منشور 45 درجه است.</a:t>
                </a:r>
                <a:endParaRPr lang="en-US" altLang="en-US" sz="2100" dirty="0">
                  <a:cs typeface="B Nazanin" panose="00000400000000000000" pitchFamily="2" charset="-78"/>
                </a:endParaRPr>
              </a:p>
            </p:txBody>
          </p:sp>
          <p:graphicFrame>
            <p:nvGraphicFramePr>
              <p:cNvPr id="3" name="Object 7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3459662" y="354486"/>
              <a:ext cx="545420" cy="4869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264" name="Equation" r:id="rId3" imgW="241200" imgH="215640" progId="Equation.DSMT4">
                      <p:embed/>
                    </p:oleObj>
                  </mc:Choice>
                  <mc:Fallback>
                    <p:oleObj name="Equation" r:id="rId3" imgW="241200" imgH="215640" progId="Equation.DSMT4">
                      <p:embed/>
                      <p:pic>
                        <p:nvPicPr>
                          <p:cNvPr id="3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459662" y="354486"/>
                            <a:ext cx="545420" cy="486936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5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4020543"/>
                </p:ext>
              </p:extLst>
            </p:nvPr>
          </p:nvGraphicFramePr>
          <p:xfrm>
            <a:off x="326453" y="1980269"/>
            <a:ext cx="2124075" cy="483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265" name="Equation" r:id="rId5" imgW="1002960" imgH="228600" progId="Equation.DSMT4">
                    <p:embed/>
                  </p:oleObj>
                </mc:Choice>
                <mc:Fallback>
                  <p:oleObj name="Equation" r:id="rId5" imgW="1002960" imgH="228600" progId="Equation.DSMT4">
                    <p:embed/>
                    <p:pic>
                      <p:nvPicPr>
                        <p:cNvPr id="15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53" y="1980269"/>
                          <a:ext cx="2124075" cy="4833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7"/>
            <p:cNvGraphicFramePr>
              <a:graphicFrameLocks noChangeAspect="1"/>
            </p:cNvGraphicFramePr>
            <p:nvPr>
              <p:extLst/>
            </p:nvPr>
          </p:nvGraphicFramePr>
          <p:xfrm>
            <a:off x="282571" y="2970576"/>
            <a:ext cx="4757738" cy="4250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266" name="Equation" r:id="rId7" imgW="2705040" imgH="241200" progId="Equation.DSMT4">
                    <p:embed/>
                  </p:oleObj>
                </mc:Choice>
                <mc:Fallback>
                  <p:oleObj name="Equation" r:id="rId7" imgW="2705040" imgH="241200" progId="Equation.DSMT4">
                    <p:embed/>
                    <p:pic>
                      <p:nvPicPr>
                        <p:cNvPr id="16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2571" y="2970576"/>
                          <a:ext cx="4757738" cy="425054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7"/>
            <p:cNvGraphicFramePr>
              <a:graphicFrameLocks noChangeAspect="1"/>
            </p:cNvGraphicFramePr>
            <p:nvPr>
              <p:extLst/>
            </p:nvPr>
          </p:nvGraphicFramePr>
          <p:xfrm>
            <a:off x="392906" y="5362204"/>
            <a:ext cx="5206604" cy="7596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267" name="Equation" r:id="rId9" imgW="2958840" imgH="431640" progId="Equation.DSMT4">
                    <p:embed/>
                  </p:oleObj>
                </mc:Choice>
                <mc:Fallback>
                  <p:oleObj name="Equation" r:id="rId9" imgW="2958840" imgH="431640" progId="Equation.DSMT4">
                    <p:embed/>
                    <p:pic>
                      <p:nvPicPr>
                        <p:cNvPr id="17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906" y="5362204"/>
                          <a:ext cx="5206604" cy="759619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/>
            </p:nvPr>
          </p:nvGraphicFramePr>
          <p:xfrm>
            <a:off x="496491" y="3736181"/>
            <a:ext cx="4148138" cy="3583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268" name="Equation" r:id="rId11" imgW="2057400" imgH="177480" progId="Equation.DSMT4">
                    <p:embed/>
                  </p:oleObj>
                </mc:Choice>
                <mc:Fallback>
                  <p:oleObj name="Equation" r:id="rId11" imgW="2057400" imgH="177480" progId="Equation.DSMT4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491" y="3736181"/>
                          <a:ext cx="4148138" cy="358379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7"/>
            <p:cNvGraphicFramePr>
              <a:graphicFrameLocks noChangeAspect="1"/>
            </p:cNvGraphicFramePr>
            <p:nvPr>
              <p:extLst/>
            </p:nvPr>
          </p:nvGraphicFramePr>
          <p:xfrm>
            <a:off x="666206" y="4712632"/>
            <a:ext cx="2142479" cy="4587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269" name="Equation" r:id="rId13" imgW="1066680" imgH="228600" progId="Equation.DSMT4">
                    <p:embed/>
                  </p:oleObj>
                </mc:Choice>
                <mc:Fallback>
                  <p:oleObj name="Equation" r:id="rId13" imgW="1066680" imgH="228600" progId="Equation.DSMT4">
                    <p:embed/>
                    <p:pic>
                      <p:nvPicPr>
                        <p:cNvPr id="19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6206" y="4712632"/>
                          <a:ext cx="2142479" cy="45878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5" name="Group 24"/>
            <p:cNvGrpSpPr/>
            <p:nvPr/>
          </p:nvGrpSpPr>
          <p:grpSpPr>
            <a:xfrm>
              <a:off x="5956663" y="1918269"/>
              <a:ext cx="3056711" cy="2000588"/>
              <a:chOff x="8438619" y="1349374"/>
              <a:chExt cx="3657587" cy="1903277"/>
            </a:xfrm>
          </p:grpSpPr>
          <p:sp>
            <p:nvSpPr>
              <p:cNvPr id="6" name="Right Triangle 5"/>
              <p:cNvSpPr/>
              <p:nvPr/>
            </p:nvSpPr>
            <p:spPr>
              <a:xfrm>
                <a:off x="9261579" y="1485429"/>
                <a:ext cx="2664823" cy="1645920"/>
              </a:xfrm>
              <a:prstGeom prst="rtTriangl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" name="Right Arrow 6"/>
              <p:cNvSpPr/>
              <p:nvPr/>
            </p:nvSpPr>
            <p:spPr>
              <a:xfrm>
                <a:off x="8438619" y="1998618"/>
                <a:ext cx="1724296" cy="13062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 flipH="1">
                <a:off x="9836345" y="1711234"/>
                <a:ext cx="757645" cy="7053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0" name="Object 9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9566275" y="2090738"/>
              <a:ext cx="574675" cy="3286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270" name="Equation" r:id="rId15" imgW="152280" imgH="164880" progId="Equation.DSMT4">
                      <p:embed/>
                    </p:oleObj>
                  </mc:Choice>
                  <mc:Fallback>
                    <p:oleObj name="Equation" r:id="rId15" imgW="152280" imgH="164880" progId="Equation.DSMT4">
                      <p:embed/>
                      <p:pic>
                        <p:nvPicPr>
                          <p:cNvPr id="1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566275" y="2090738"/>
                            <a:ext cx="574675" cy="328612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" name="Object 11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9366082" y="2817768"/>
              <a:ext cx="349806" cy="3135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271" name="Equation" r:id="rId17" imgW="190440" imgH="177480" progId="Equation.DSMT4">
                      <p:embed/>
                    </p:oleObj>
                  </mc:Choice>
                  <mc:Fallback>
                    <p:oleObj name="Equation" r:id="rId17" imgW="190440" imgH="177480" progId="Equation.DSMT4">
                      <p:embed/>
                      <p:pic>
                        <p:nvPicPr>
                          <p:cNvPr id="12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366082" y="2817768"/>
                            <a:ext cx="349806" cy="313581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Object 7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8932298" y="1349374"/>
              <a:ext cx="783590" cy="3207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272" name="Equation" r:id="rId19" imgW="495000" imgH="203040" progId="Equation.DSMT4">
                      <p:embed/>
                    </p:oleObj>
                  </mc:Choice>
                  <mc:Fallback>
                    <p:oleObj name="Equation" r:id="rId19" imgW="495000" imgH="203040" progId="Equation.DSMT4">
                      <p:embed/>
                      <p:pic>
                        <p:nvPicPr>
                          <p:cNvPr id="13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932298" y="1349374"/>
                            <a:ext cx="783590" cy="320762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cxnSp>
            <p:nvCxnSpPr>
              <p:cNvPr id="22" name="Straight Arrow Connector 21"/>
              <p:cNvCxnSpPr/>
              <p:nvPr/>
            </p:nvCxnSpPr>
            <p:spPr>
              <a:xfrm>
                <a:off x="10136789" y="2037807"/>
                <a:ext cx="1959417" cy="121484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4" name="Object 23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10411020" y="1860451"/>
              <a:ext cx="1005930" cy="38427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0273" name="Equation" r:id="rId21" imgW="419040" imgH="177480" progId="Equation.DSMT4">
                      <p:embed/>
                    </p:oleObj>
                  </mc:Choice>
                  <mc:Fallback>
                    <p:oleObj name="Equation" r:id="rId21" imgW="419040" imgH="177480" progId="Equation.DSMT4">
                      <p:embed/>
                      <p:pic>
                        <p:nvPicPr>
                          <p:cNvPr id="24" name="Object 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411020" y="1860451"/>
                            <a:ext cx="1005930" cy="384274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780531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3073" y="255323"/>
            <a:ext cx="8874578" cy="2074032"/>
            <a:chOff x="93073" y="255323"/>
            <a:chExt cx="8874578" cy="2074032"/>
          </a:xfrm>
        </p:grpSpPr>
        <p:grpSp>
          <p:nvGrpSpPr>
            <p:cNvPr id="3" name="Group 2"/>
            <p:cNvGrpSpPr/>
            <p:nvPr/>
          </p:nvGrpSpPr>
          <p:grpSpPr>
            <a:xfrm>
              <a:off x="93073" y="255323"/>
              <a:ext cx="8874578" cy="738666"/>
              <a:chOff x="124095" y="259868"/>
              <a:chExt cx="11832771" cy="984890"/>
            </a:xfrm>
          </p:grpSpPr>
          <p:sp>
            <p:nvSpPr>
              <p:cNvPr id="21" name="Text Box 6"/>
              <p:cNvSpPr txBox="1">
                <a:spLocks noChangeArrowheads="1"/>
              </p:cNvSpPr>
              <p:nvPr/>
            </p:nvSpPr>
            <p:spPr bwMode="auto">
              <a:xfrm>
                <a:off x="124095" y="259868"/>
                <a:ext cx="11832771" cy="9848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fa-IR" altLang="en-US" sz="2100" dirty="0">
                    <a:cs typeface="B Nazanin" panose="00000400000000000000" pitchFamily="2" charset="-78"/>
                  </a:rPr>
                  <a:t>تمرین 1: مطابق شکل نوری از هوا به منشور بازتابش کلی با ضریب شکست        می تابد  زاویه خروجی را تعیین کنید. زاویه راس منشور 30 درجه است.</a:t>
                </a:r>
                <a:endParaRPr lang="en-US" altLang="en-US" sz="2100" dirty="0">
                  <a:cs typeface="B Nazanin" panose="00000400000000000000" pitchFamily="2" charset="-78"/>
                </a:endParaRPr>
              </a:p>
            </p:txBody>
          </p:sp>
          <p:graphicFrame>
            <p:nvGraphicFramePr>
              <p:cNvPr id="22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9603807"/>
                  </p:ext>
                </p:extLst>
              </p:nvPr>
            </p:nvGraphicFramePr>
            <p:xfrm>
              <a:off x="3250657" y="364369"/>
              <a:ext cx="545420" cy="4869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61" name="Equation" r:id="rId3" imgW="241200" imgH="215640" progId="Equation.DSMT4">
                      <p:embed/>
                    </p:oleObj>
                  </mc:Choice>
                  <mc:Fallback>
                    <p:oleObj name="Equation" r:id="rId3" imgW="241200" imgH="215640" progId="Equation.DSMT4">
                      <p:embed/>
                      <p:pic>
                        <p:nvPicPr>
                          <p:cNvPr id="4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50657" y="364369"/>
                            <a:ext cx="545420" cy="486936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4" name="Group 3"/>
            <p:cNvGrpSpPr/>
            <p:nvPr/>
          </p:nvGrpSpPr>
          <p:grpSpPr>
            <a:xfrm>
              <a:off x="196519" y="1007128"/>
              <a:ext cx="2615837" cy="1322227"/>
              <a:chOff x="8438619" y="1368380"/>
              <a:chExt cx="3487783" cy="1762969"/>
            </a:xfrm>
          </p:grpSpPr>
          <p:sp>
            <p:nvSpPr>
              <p:cNvPr id="15" name="Right Triangle 14"/>
              <p:cNvSpPr/>
              <p:nvPr/>
            </p:nvSpPr>
            <p:spPr>
              <a:xfrm>
                <a:off x="9261579" y="1485429"/>
                <a:ext cx="2664823" cy="1645920"/>
              </a:xfrm>
              <a:prstGeom prst="rtTriangl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6" name="Right Arrow 15"/>
              <p:cNvSpPr/>
              <p:nvPr/>
            </p:nvSpPr>
            <p:spPr>
              <a:xfrm>
                <a:off x="8438619" y="1998618"/>
                <a:ext cx="1724296" cy="130629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flipH="1">
                <a:off x="9836345" y="1711234"/>
                <a:ext cx="757645" cy="7053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8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32099311"/>
                  </p:ext>
                </p:extLst>
              </p:nvPr>
            </p:nvGraphicFramePr>
            <p:xfrm>
              <a:off x="9566275" y="2090738"/>
              <a:ext cx="574675" cy="3286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62" name="Equation" r:id="rId5" imgW="152280" imgH="164880" progId="Equation.DSMT4">
                      <p:embed/>
                    </p:oleObj>
                  </mc:Choice>
                  <mc:Fallback>
                    <p:oleObj name="Equation" r:id="rId5" imgW="152280" imgH="164880" progId="Equation.DSMT4">
                      <p:embed/>
                      <p:pic>
                        <p:nvPicPr>
                          <p:cNvPr id="9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566275" y="2090738"/>
                            <a:ext cx="574675" cy="328612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" name="Object 1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23575426"/>
                  </p:ext>
                </p:extLst>
              </p:nvPr>
            </p:nvGraphicFramePr>
            <p:xfrm>
              <a:off x="9366082" y="2817768"/>
              <a:ext cx="349806" cy="3135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63" name="Equation" r:id="rId7" imgW="190440" imgH="177480" progId="Equation.DSMT4">
                      <p:embed/>
                    </p:oleObj>
                  </mc:Choice>
                  <mc:Fallback>
                    <p:oleObj name="Equation" r:id="rId7" imgW="190440" imgH="177480" progId="Equation.DSMT4">
                      <p:embed/>
                      <p:pic>
                        <p:nvPicPr>
                          <p:cNvPr id="1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366082" y="2817768"/>
                            <a:ext cx="349806" cy="313581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61070946"/>
                  </p:ext>
                </p:extLst>
              </p:nvPr>
            </p:nvGraphicFramePr>
            <p:xfrm>
              <a:off x="8972142" y="1368380"/>
              <a:ext cx="704850" cy="2809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64" name="Equation" r:id="rId9" imgW="444240" imgH="177480" progId="Equation.DSMT4">
                      <p:embed/>
                    </p:oleObj>
                  </mc:Choice>
                  <mc:Fallback>
                    <p:oleObj name="Equation" r:id="rId9" imgW="444240" imgH="177480" progId="Equation.DSMT4">
                      <p:embed/>
                      <p:pic>
                        <p:nvPicPr>
                          <p:cNvPr id="11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972142" y="1368380"/>
                            <a:ext cx="704850" cy="280987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362107"/>
              </p:ext>
            </p:extLst>
          </p:nvPr>
        </p:nvGraphicFramePr>
        <p:xfrm>
          <a:off x="640543" y="2716446"/>
          <a:ext cx="2124075" cy="483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5" name="Equation" r:id="rId11" imgW="1002960" imgH="228600" progId="Equation.DSMT4">
                  <p:embed/>
                </p:oleObj>
              </mc:Choice>
              <mc:Fallback>
                <p:oleObj name="Equation" r:id="rId11" imgW="1002960" imgH="228600" progId="Equation.DSMT4">
                  <p:embed/>
                  <p:pic>
                    <p:nvPicPr>
                      <p:cNvPr id="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43" y="2716446"/>
                        <a:ext cx="2124075" cy="483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903967"/>
              </p:ext>
            </p:extLst>
          </p:nvPr>
        </p:nvGraphicFramePr>
        <p:xfrm>
          <a:off x="596661" y="3706753"/>
          <a:ext cx="4757738" cy="425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6" name="Equation" r:id="rId13" imgW="2705040" imgH="241200" progId="Equation.DSMT4">
                  <p:embed/>
                </p:oleObj>
              </mc:Choice>
              <mc:Fallback>
                <p:oleObj name="Equation" r:id="rId13" imgW="2705040" imgH="24120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661" y="3706753"/>
                        <a:ext cx="4757738" cy="42505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530957"/>
              </p:ext>
            </p:extLst>
          </p:nvPr>
        </p:nvGraphicFramePr>
        <p:xfrm>
          <a:off x="531901" y="5712913"/>
          <a:ext cx="500538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7" name="Equation" r:id="rId15" imgW="2844720" imgH="393480" progId="Equation.DSMT4">
                  <p:embed/>
                </p:oleObj>
              </mc:Choice>
              <mc:Fallback>
                <p:oleObj name="Equation" r:id="rId15" imgW="2844720" imgH="393480" progId="Equation.DSMT4">
                  <p:embed/>
                  <p:pic>
                    <p:nvPicPr>
                      <p:cNvPr id="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901" y="5712913"/>
                        <a:ext cx="5005388" cy="6937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913219"/>
              </p:ext>
            </p:extLst>
          </p:nvPr>
        </p:nvGraphicFramePr>
        <p:xfrm>
          <a:off x="810581" y="4472358"/>
          <a:ext cx="4148138" cy="358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8" name="Equation" r:id="rId17" imgW="2057400" imgH="177480" progId="Equation.DSMT4">
                  <p:embed/>
                </p:oleObj>
              </mc:Choice>
              <mc:Fallback>
                <p:oleObj name="Equation" r:id="rId17" imgW="205740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581" y="4472358"/>
                        <a:ext cx="4148138" cy="35837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747427"/>
              </p:ext>
            </p:extLst>
          </p:nvPr>
        </p:nvGraphicFramePr>
        <p:xfrm>
          <a:off x="892116" y="5099424"/>
          <a:ext cx="2142479" cy="45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9" name="Equation" r:id="rId19" imgW="1066680" imgH="228600" progId="Equation.DSMT4">
                  <p:embed/>
                </p:oleObj>
              </mc:Choice>
              <mc:Fallback>
                <p:oleObj name="Equation" r:id="rId19" imgW="1066680" imgH="228600" progId="Equation.DSMT4">
                  <p:embed/>
                  <p:pic>
                    <p:nvPicPr>
                      <p:cNvPr id="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16" y="5099424"/>
                        <a:ext cx="2142479" cy="4587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>
            <a:off x="1528930" y="1558419"/>
            <a:ext cx="1113596" cy="155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1807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338417"/>
              </p:ext>
            </p:extLst>
          </p:nvPr>
        </p:nvGraphicFramePr>
        <p:xfrm>
          <a:off x="676829" y="3082390"/>
          <a:ext cx="2124075" cy="483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73" name="Equation" r:id="rId3" imgW="1002960" imgH="228600" progId="Equation.DSMT4">
                  <p:embed/>
                </p:oleObj>
              </mc:Choice>
              <mc:Fallback>
                <p:oleObj name="Equation" r:id="rId3" imgW="1002960" imgH="228600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829" y="3082390"/>
                        <a:ext cx="2124075" cy="483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447704"/>
              </p:ext>
            </p:extLst>
          </p:nvPr>
        </p:nvGraphicFramePr>
        <p:xfrm>
          <a:off x="596661" y="3706753"/>
          <a:ext cx="4757738" cy="425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74" name="Equation" r:id="rId5" imgW="2705040" imgH="241200" progId="Equation.DSMT4">
                  <p:embed/>
                </p:oleObj>
              </mc:Choice>
              <mc:Fallback>
                <p:oleObj name="Equation" r:id="rId5" imgW="2705040" imgH="241200" progId="Equation.DSMT4">
                  <p:embed/>
                  <p:pic>
                    <p:nvPicPr>
                      <p:cNvPr id="2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661" y="3706753"/>
                        <a:ext cx="4757738" cy="42505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063451"/>
              </p:ext>
            </p:extLst>
          </p:nvPr>
        </p:nvGraphicFramePr>
        <p:xfrm>
          <a:off x="777875" y="5680075"/>
          <a:ext cx="45132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75" name="Equation" r:id="rId7" imgW="2565360" imgH="431640" progId="Equation.DSMT4">
                  <p:embed/>
                </p:oleObj>
              </mc:Choice>
              <mc:Fallback>
                <p:oleObj name="Equation" r:id="rId7" imgW="2565360" imgH="431640" progId="Equation.DSMT4">
                  <p:embed/>
                  <p:pic>
                    <p:nvPicPr>
                      <p:cNvPr id="2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5680075"/>
                        <a:ext cx="4513263" cy="7620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850570"/>
              </p:ext>
            </p:extLst>
          </p:nvPr>
        </p:nvGraphicFramePr>
        <p:xfrm>
          <a:off x="810581" y="4472358"/>
          <a:ext cx="4148138" cy="358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76" name="Equation" r:id="rId9" imgW="2057400" imgH="177480" progId="Equation.DSMT4">
                  <p:embed/>
                </p:oleObj>
              </mc:Choice>
              <mc:Fallback>
                <p:oleObj name="Equation" r:id="rId9" imgW="205740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581" y="4472358"/>
                        <a:ext cx="4148138" cy="35837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024684"/>
              </p:ext>
            </p:extLst>
          </p:nvPr>
        </p:nvGraphicFramePr>
        <p:xfrm>
          <a:off x="892116" y="5099424"/>
          <a:ext cx="2142479" cy="45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77" name="Equation" r:id="rId11" imgW="1066680" imgH="228600" progId="Equation.DSMT4">
                  <p:embed/>
                </p:oleObj>
              </mc:Choice>
              <mc:Fallback>
                <p:oleObj name="Equation" r:id="rId11" imgW="1066680" imgH="228600" progId="Equation.DSMT4">
                  <p:embed/>
                  <p:pic>
                    <p:nvPicPr>
                      <p:cNvPr id="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16" y="5099424"/>
                        <a:ext cx="2142479" cy="4587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Group 34"/>
          <p:cNvGrpSpPr/>
          <p:nvPr/>
        </p:nvGrpSpPr>
        <p:grpSpPr>
          <a:xfrm>
            <a:off x="-158388" y="268379"/>
            <a:ext cx="8874578" cy="2448067"/>
            <a:chOff x="-158388" y="268379"/>
            <a:chExt cx="8874578" cy="2448067"/>
          </a:xfrm>
        </p:grpSpPr>
        <p:grpSp>
          <p:nvGrpSpPr>
            <p:cNvPr id="13" name="Group 12"/>
            <p:cNvGrpSpPr/>
            <p:nvPr/>
          </p:nvGrpSpPr>
          <p:grpSpPr>
            <a:xfrm>
              <a:off x="-158388" y="268379"/>
              <a:ext cx="8874578" cy="2122043"/>
              <a:chOff x="128995" y="3664722"/>
              <a:chExt cx="8874578" cy="2122043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128995" y="3664722"/>
                <a:ext cx="8874578" cy="738664"/>
                <a:chOff x="124095" y="364369"/>
                <a:chExt cx="11832771" cy="984885"/>
              </a:xfrm>
            </p:grpSpPr>
            <p:sp>
              <p:nvSpPr>
                <p:cNvPr id="15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24095" y="364369"/>
                  <a:ext cx="11832771" cy="98488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r" rtl="1">
                    <a:spcBef>
                      <a:spcPct val="50000"/>
                    </a:spcBef>
                  </a:pPr>
                  <a:r>
                    <a:rPr lang="fa-IR" altLang="en-US" sz="2100" dirty="0">
                      <a:cs typeface="B Nazanin" panose="00000400000000000000" pitchFamily="2" charset="-78"/>
                    </a:rPr>
                    <a:t>تمرین 2: مطابق شکل نوری از هوا به منشور بازتابش کلی با ضریب شکست        می تابد  زاویه خروجی را تعیین کنید. زاویه راس منشور 60 درجه است.</a:t>
                  </a:r>
                  <a:endParaRPr lang="en-US" altLang="en-US" sz="2100" dirty="0">
                    <a:cs typeface="B Nazanin" panose="00000400000000000000" pitchFamily="2" charset="-78"/>
                  </a:endParaRPr>
                </a:p>
              </p:txBody>
            </p:sp>
            <p:graphicFrame>
              <p:nvGraphicFramePr>
                <p:cNvPr id="16" name="Object 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041670053"/>
                    </p:ext>
                  </p:extLst>
                </p:nvPr>
              </p:nvGraphicFramePr>
              <p:xfrm>
                <a:off x="3250657" y="364369"/>
                <a:ext cx="545420" cy="48693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5978" name="Equation" r:id="rId13" imgW="241200" imgH="215640" progId="Equation.DSMT4">
                        <p:embed/>
                      </p:oleObj>
                    </mc:Choice>
                    <mc:Fallback>
                      <p:oleObj name="Equation" r:id="rId13" imgW="241200" imgH="215640" progId="Equation.DSMT4">
                        <p:embed/>
                        <p:pic>
                          <p:nvPicPr>
                            <p:cNvPr id="4" name="Object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250657" y="364369"/>
                              <a:ext cx="545420" cy="486936"/>
                            </a:xfrm>
                            <a:prstGeom prst="rect">
                              <a:avLst/>
                            </a:prstGeom>
                            <a:noFill/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17" name="Group 16"/>
              <p:cNvGrpSpPr/>
              <p:nvPr/>
            </p:nvGrpSpPr>
            <p:grpSpPr>
              <a:xfrm>
                <a:off x="158528" y="4464048"/>
                <a:ext cx="2615837" cy="1322717"/>
                <a:chOff x="8438619" y="1367726"/>
                <a:chExt cx="3487783" cy="1763623"/>
              </a:xfrm>
            </p:grpSpPr>
            <p:sp>
              <p:nvSpPr>
                <p:cNvPr id="18" name="Right Triangle 17"/>
                <p:cNvSpPr/>
                <p:nvPr/>
              </p:nvSpPr>
              <p:spPr>
                <a:xfrm>
                  <a:off x="9261579" y="1485429"/>
                  <a:ext cx="2664823" cy="1645920"/>
                </a:xfrm>
                <a:prstGeom prst="rtTriangle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9" name="Right Arrow 18"/>
                <p:cNvSpPr/>
                <p:nvPr/>
              </p:nvSpPr>
              <p:spPr>
                <a:xfrm>
                  <a:off x="8438619" y="1998618"/>
                  <a:ext cx="1724296" cy="130629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 flipH="1">
                  <a:off x="9836345" y="1711234"/>
                  <a:ext cx="757645" cy="7053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aphicFrame>
              <p:nvGraphicFramePr>
                <p:cNvPr id="21" name="Object 2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86495358"/>
                    </p:ext>
                  </p:extLst>
                </p:nvPr>
              </p:nvGraphicFramePr>
              <p:xfrm>
                <a:off x="9405904" y="2161903"/>
                <a:ext cx="574675" cy="3286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5979" name="Equation" r:id="rId15" imgW="152280" imgH="164880" progId="Equation.DSMT4">
                        <p:embed/>
                      </p:oleObj>
                    </mc:Choice>
                    <mc:Fallback>
                      <p:oleObj name="Equation" r:id="rId15" imgW="152280" imgH="164880" progId="Equation.DSMT4">
                        <p:embed/>
                        <p:pic>
                          <p:nvPicPr>
                            <p:cNvPr id="9" name="Object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405904" y="2161903"/>
                              <a:ext cx="574675" cy="328612"/>
                            </a:xfrm>
                            <a:prstGeom prst="rect">
                              <a:avLst/>
                            </a:prstGeom>
                            <a:noFill/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2" name="Object 2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003063105"/>
                    </p:ext>
                  </p:extLst>
                </p:nvPr>
              </p:nvGraphicFramePr>
              <p:xfrm>
                <a:off x="9366082" y="2817768"/>
                <a:ext cx="349806" cy="31358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5980" name="Equation" r:id="rId17" imgW="190440" imgH="177480" progId="Equation.DSMT4">
                        <p:embed/>
                      </p:oleObj>
                    </mc:Choice>
                    <mc:Fallback>
                      <p:oleObj name="Equation" r:id="rId17" imgW="190440" imgH="177480" progId="Equation.DSMT4">
                        <p:embed/>
                        <p:pic>
                          <p:nvPicPr>
                            <p:cNvPr id="10" name="Object 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366082" y="2817768"/>
                              <a:ext cx="349806" cy="313581"/>
                            </a:xfrm>
                            <a:prstGeom prst="rect">
                              <a:avLst/>
                            </a:prstGeom>
                            <a:noFill/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3" name="Object 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60180332"/>
                    </p:ext>
                  </p:extLst>
                </p:nvPr>
              </p:nvGraphicFramePr>
              <p:xfrm>
                <a:off x="8962903" y="1367726"/>
                <a:ext cx="725488" cy="28098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5981" name="Equation" r:id="rId19" imgW="457200" imgH="177480" progId="Equation.DSMT4">
                        <p:embed/>
                      </p:oleObj>
                    </mc:Choice>
                    <mc:Fallback>
                      <p:oleObj name="Equation" r:id="rId19" imgW="457200" imgH="177480" progId="Equation.DSMT4">
                        <p:embed/>
                        <p:pic>
                          <p:nvPicPr>
                            <p:cNvPr id="11" name="Object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962903" y="1367726"/>
                              <a:ext cx="725488" cy="280988"/>
                            </a:xfrm>
                            <a:prstGeom prst="rect">
                              <a:avLst/>
                            </a:prstGeom>
                            <a:noFill/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cxnSp>
          <p:nvCxnSpPr>
            <p:cNvPr id="34" name="Straight Arrow Connector 33"/>
            <p:cNvCxnSpPr/>
            <p:nvPr/>
          </p:nvCxnSpPr>
          <p:spPr>
            <a:xfrm>
              <a:off x="1164367" y="1663338"/>
              <a:ext cx="0" cy="10531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0262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93073" y="483596"/>
            <a:ext cx="8894172" cy="85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 3: نوری از هوا تحت زاویه 60 درجه نسبت به خط عمود به منشوری با ضریب شکست        می تابد  زاویه خروجی را تعیین کنید. زاویه راس منشور 75 درجه است.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686" y="1451952"/>
            <a:ext cx="6679647" cy="4015820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587546"/>
              </p:ext>
            </p:extLst>
          </p:nvPr>
        </p:nvGraphicFramePr>
        <p:xfrm>
          <a:off x="1079691" y="471918"/>
          <a:ext cx="387807" cy="443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7" name="Equation" r:id="rId4" imgW="228600" imgH="228600" progId="Equation.DSMT4">
                  <p:embed/>
                </p:oleObj>
              </mc:Choice>
              <mc:Fallback>
                <p:oleObj name="Equation" r:id="rId4" imgW="228600" imgH="228600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691" y="471918"/>
                        <a:ext cx="387807" cy="44391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5294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58388" y="744583"/>
            <a:ext cx="8894172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 4: برای یک منشور با زاویه راس 60 درجه مینیمم انحراف 30 درجه است ضریب شکست چقدر است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601" y="1519793"/>
            <a:ext cx="5917746" cy="144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01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78377" y="774244"/>
            <a:ext cx="889417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 5:  زاویه راس منشور 4 و ضریب شکست 3/2 چقدرزاویه مینیمم انحراف منشور چقدر است. اگر منشور در آب به ضریب شکست 4/3 قرار داده شود مینیمم انحراف آن چند درجه می شود.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988" y="1933304"/>
            <a:ext cx="8081227" cy="1943780"/>
          </a:xfrm>
          <a:prstGeom prst="rect">
            <a:avLst/>
          </a:prstGeom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93289" y="4089731"/>
            <a:ext cx="8851626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 6:  زاویه انحراف منشور </a:t>
            </a:r>
            <a:r>
              <a:rPr lang="fa-IR" altLang="en-US" sz="2100" dirty="0" smtClean="0">
                <a:cs typeface="B Nazanin" panose="00000400000000000000" pitchFamily="2" charset="-78"/>
              </a:rPr>
              <a:t>6 </a:t>
            </a:r>
            <a:r>
              <a:rPr lang="fa-IR" altLang="en-US" sz="2100" dirty="0">
                <a:cs typeface="B Nazanin" panose="00000400000000000000" pitchFamily="2" charset="-78"/>
              </a:rPr>
              <a:t>درجه و ضریب شکست 2 زاویه </a:t>
            </a:r>
            <a:r>
              <a:rPr lang="fa-IR" altLang="en-US" sz="2100" dirty="0" smtClean="0">
                <a:cs typeface="B Nazanin" panose="00000400000000000000" pitchFamily="2" charset="-78"/>
              </a:rPr>
              <a:t>راس منشور چند </a:t>
            </a:r>
            <a:r>
              <a:rPr lang="fa-IR" altLang="en-US" sz="2100" dirty="0">
                <a:cs typeface="B Nazanin" panose="00000400000000000000" pitchFamily="2" charset="-78"/>
              </a:rPr>
              <a:t>درجه است.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796" y="4958560"/>
            <a:ext cx="6251667" cy="1057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106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69423" y="359814"/>
            <a:ext cx="887457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تمرین1: با استفاده از اصل فرما رابطه اسنل دکارت یعنی رابطه زیر را بدست آورید.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531" y="1045029"/>
            <a:ext cx="6495234" cy="5812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110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-137156" y="494756"/>
            <a:ext cx="8874578" cy="90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تمرین2: نوری از هوا با ضریب شکست 1  بازاویه </a:t>
            </a:r>
            <a:r>
              <a:rPr lang="fa-IR" altLang="en-US" sz="2100" dirty="0" smtClean="0">
                <a:cs typeface="B Nazanin" panose="00000400000000000000" pitchFamily="2" charset="-78"/>
              </a:rPr>
              <a:t>45درجه </a:t>
            </a:r>
            <a:r>
              <a:rPr lang="fa-IR" altLang="en-US" sz="2100" dirty="0">
                <a:cs typeface="B Nazanin" panose="00000400000000000000" pitchFamily="2" charset="-78"/>
              </a:rPr>
              <a:t>وارد محیطی به ضریب شکست </a:t>
            </a:r>
          </a:p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می شود. زاویه شکست زاویه، انحراف، و سرعت نور را در محیط دوم پیدا کنید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18" y="1757362"/>
            <a:ext cx="7254920" cy="4682627"/>
          </a:xfrm>
          <a:prstGeom prst="rect">
            <a:avLst/>
          </a:prstGeom>
        </p:spPr>
      </p:pic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867757"/>
              </p:ext>
            </p:extLst>
          </p:nvPr>
        </p:nvGraphicFramePr>
        <p:xfrm>
          <a:off x="961890" y="512729"/>
          <a:ext cx="409065" cy="365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1"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890" y="512729"/>
                        <a:ext cx="409065" cy="36520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436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35" y="989496"/>
            <a:ext cx="3017943" cy="1561264"/>
          </a:xfrm>
          <a:prstGeom prst="rect">
            <a:avLst/>
          </a:prstGeom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08124" y="551667"/>
            <a:ext cx="8935876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تمرین3: در تیغه متوازی السطوح به شکل زیر نشان دهد زاویه تابش با زاویه خروجی برایر است.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563" y="2457995"/>
            <a:ext cx="70866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11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27915" y="436018"/>
            <a:ext cx="8091268" cy="6421982"/>
            <a:chOff x="427915" y="436018"/>
            <a:chExt cx="8091268" cy="6421982"/>
          </a:xfrm>
        </p:grpSpPr>
        <p:graphicFrame>
          <p:nvGraphicFramePr>
            <p:cNvPr id="4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9126924"/>
                </p:ext>
              </p:extLst>
            </p:nvPr>
          </p:nvGraphicFramePr>
          <p:xfrm>
            <a:off x="3613807" y="614726"/>
            <a:ext cx="4905376" cy="1412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401" name="Equation" r:id="rId3" imgW="2819160" imgH="812520" progId="Equation.DSMT4">
                    <p:embed/>
                  </p:oleObj>
                </mc:Choice>
                <mc:Fallback>
                  <p:oleObj name="Equation" r:id="rId3" imgW="2819160" imgH="812520" progId="Equation.DSMT4">
                    <p:embed/>
                    <p:pic>
                      <p:nvPicPr>
                        <p:cNvPr id="5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13807" y="614726"/>
                          <a:ext cx="4905376" cy="141287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24559823"/>
                </p:ext>
              </p:extLst>
            </p:nvPr>
          </p:nvGraphicFramePr>
          <p:xfrm>
            <a:off x="1519238" y="2601913"/>
            <a:ext cx="6827837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402" name="Equation" r:id="rId5" imgW="3924000" imgH="393480" progId="Equation.DSMT4">
                    <p:embed/>
                  </p:oleObj>
                </mc:Choice>
                <mc:Fallback>
                  <p:oleObj name="Equation" r:id="rId5" imgW="3924000" imgH="393480" progId="Equation.DSMT4">
                    <p:embed/>
                    <p:pic>
                      <p:nvPicPr>
                        <p:cNvPr id="7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238" y="2601913"/>
                          <a:ext cx="6827837" cy="684212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64534598"/>
                </p:ext>
              </p:extLst>
            </p:nvPr>
          </p:nvGraphicFramePr>
          <p:xfrm>
            <a:off x="1519239" y="4166608"/>
            <a:ext cx="3941036" cy="8287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403" name="Equation" r:id="rId7" imgW="2057400" imgH="431640" progId="Equation.DSMT4">
                    <p:embed/>
                  </p:oleObj>
                </mc:Choice>
                <mc:Fallback>
                  <p:oleObj name="Equation" r:id="rId7" imgW="2057400" imgH="431640" progId="Equation.DSMT4">
                    <p:embed/>
                    <p:pic>
                      <p:nvPicPr>
                        <p:cNvPr id="8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239" y="4166608"/>
                          <a:ext cx="3941036" cy="828709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60110775"/>
                </p:ext>
              </p:extLst>
            </p:nvPr>
          </p:nvGraphicFramePr>
          <p:xfrm>
            <a:off x="1527198" y="3404573"/>
            <a:ext cx="2452688" cy="684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404" name="Equation" r:id="rId9" imgW="1409400" imgH="393480" progId="Equation.DSMT4">
                    <p:embed/>
                  </p:oleObj>
                </mc:Choice>
                <mc:Fallback>
                  <p:oleObj name="Equation" r:id="rId9" imgW="1409400" imgH="393480" progId="Equation.DSMT4">
                    <p:embed/>
                    <p:pic>
                      <p:nvPicPr>
                        <p:cNvPr id="1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7198" y="3404573"/>
                          <a:ext cx="2452688" cy="684213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76891418"/>
                </p:ext>
              </p:extLst>
            </p:nvPr>
          </p:nvGraphicFramePr>
          <p:xfrm>
            <a:off x="1495425" y="5040313"/>
            <a:ext cx="2717800" cy="750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405" name="Equation" r:id="rId11" imgW="1562040" imgH="431640" progId="Equation.DSMT4">
                    <p:embed/>
                  </p:oleObj>
                </mc:Choice>
                <mc:Fallback>
                  <p:oleObj name="Equation" r:id="rId11" imgW="1562040" imgH="431640" progId="Equation.DSMT4">
                    <p:embed/>
                    <p:pic>
                      <p:nvPicPr>
                        <p:cNvPr id="11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5425" y="5040313"/>
                          <a:ext cx="2717800" cy="7508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36047115"/>
                </p:ext>
              </p:extLst>
            </p:nvPr>
          </p:nvGraphicFramePr>
          <p:xfrm>
            <a:off x="1549423" y="6107113"/>
            <a:ext cx="2408238" cy="750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406" name="Equation" r:id="rId13" imgW="1384200" imgH="431640" progId="Equation.DSMT4">
                    <p:embed/>
                  </p:oleObj>
                </mc:Choice>
                <mc:Fallback>
                  <p:oleObj name="Equation" r:id="rId13" imgW="1384200" imgH="431640" progId="Equation.DSMT4">
                    <p:embed/>
                    <p:pic>
                      <p:nvPicPr>
                        <p:cNvPr id="12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9423" y="6107113"/>
                          <a:ext cx="2408238" cy="750887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oup 11"/>
            <p:cNvGrpSpPr/>
            <p:nvPr/>
          </p:nvGrpSpPr>
          <p:grpSpPr>
            <a:xfrm>
              <a:off x="427915" y="436018"/>
              <a:ext cx="3085994" cy="2164872"/>
              <a:chOff x="427915" y="436018"/>
              <a:chExt cx="3085994" cy="2164872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7915" y="436018"/>
                <a:ext cx="3085994" cy="2164872"/>
              </a:xfrm>
              <a:prstGeom prst="rect">
                <a:avLst/>
              </a:prstGeom>
            </p:spPr>
          </p:pic>
          <p:graphicFrame>
            <p:nvGraphicFramePr>
              <p:cNvPr id="10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65301820"/>
                  </p:ext>
                </p:extLst>
              </p:nvPr>
            </p:nvGraphicFramePr>
            <p:xfrm>
              <a:off x="2620781" y="1570038"/>
              <a:ext cx="265521" cy="3095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407" name="Equation" r:id="rId16" imgW="152280" imgH="177480" progId="Equation.DSMT4">
                      <p:embed/>
                    </p:oleObj>
                  </mc:Choice>
                  <mc:Fallback>
                    <p:oleObj name="Equation" r:id="rId16" imgW="152280" imgH="177480" progId="Equation.DSMT4">
                      <p:embed/>
                      <p:pic>
                        <p:nvPicPr>
                          <p:cNvPr id="9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20781" y="1570038"/>
                            <a:ext cx="265521" cy="309563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97854" y="109821"/>
            <a:ext cx="887457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تمرین4: در یک تیغه متوازی السطوح به شکل زیر نشان دهید پرتو خروجی به اندازه </a:t>
            </a:r>
            <a:r>
              <a:rPr lang="en-US" altLang="en-US" sz="2100" dirty="0">
                <a:cs typeface="B Nazanin" panose="00000400000000000000" pitchFamily="2" charset="-78"/>
              </a:rPr>
              <a:t>h</a:t>
            </a:r>
            <a:r>
              <a:rPr lang="fa-IR" altLang="en-US" sz="2100" dirty="0">
                <a:cs typeface="B Nazanin" panose="00000400000000000000" pitchFamily="2" charset="-78"/>
              </a:rPr>
              <a:t> تغییر جانبی می یابد.  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42683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34" y="1346674"/>
            <a:ext cx="8562617" cy="3040788"/>
          </a:xfrm>
          <a:prstGeom prst="rect">
            <a:avLst/>
          </a:prstGeom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93073" y="608010"/>
            <a:ext cx="887457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تمرین1: عمق یک حوض پر از آب 60 سانتی متر و ضریب شکست آب 4/3 است. اگر از فاصله 50 سانتی متری به کف آن نگاه کنیم در چند سانتی متری </a:t>
            </a:r>
            <a:r>
              <a:rPr lang="fa-IR" altLang="en-US" sz="2100" dirty="0" smtClean="0">
                <a:cs typeface="B Nazanin" panose="00000400000000000000" pitchFamily="2" charset="-78"/>
              </a:rPr>
              <a:t>سطح آب دیده </a:t>
            </a:r>
            <a:r>
              <a:rPr lang="fa-IR" altLang="en-US" sz="2100" dirty="0">
                <a:cs typeface="B Nazanin" panose="00000400000000000000" pitchFamily="2" charset="-78"/>
              </a:rPr>
              <a:t>می شود.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99" y="3745770"/>
            <a:ext cx="2278282" cy="298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321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57" y="2076178"/>
            <a:ext cx="8268143" cy="3227342"/>
          </a:xfrm>
          <a:prstGeom prst="rect">
            <a:avLst/>
          </a:prstGeom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69422" y="1003164"/>
            <a:ext cx="887457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تمرین2: یک ماهی در عمق 120 سانتی متری آب شنا می کند اگر ضریب شکست آب 4/3 است. ماهی چقدر بالاتر از محل واقعی خود دیده می شود.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0310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11" y="339634"/>
            <a:ext cx="8679143" cy="592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663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24" y="1918665"/>
            <a:ext cx="7436930" cy="4534387"/>
          </a:xfrm>
          <a:prstGeom prst="rect">
            <a:avLst/>
          </a:prstGeom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0" y="386573"/>
            <a:ext cx="8874578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altLang="en-US" sz="2100" dirty="0">
                <a:cs typeface="B Nazanin" panose="00000400000000000000" pitchFamily="2" charset="-78"/>
              </a:rPr>
              <a:t>تمرین3: یک لیوان پر از آب 12 سانتی متر عمق دارد و ضخامت ته لیوان 3 سانتی متر است. سکه ایی زیر لیوان قرار داده شده است سکه در چند سانتی متری سطح آب دیده می شود. ضریب شکست آب 4/3 و ضریب شکست شیشه 3/2 است.</a:t>
            </a:r>
            <a:endParaRPr lang="en-US" altLang="en-US" sz="21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3258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2142</TotalTime>
  <Words>485</Words>
  <Application>Microsoft Office PowerPoint</Application>
  <PresentationFormat>On-screen Show (4:3)</PresentationFormat>
  <Paragraphs>18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 Nazanin</vt:lpstr>
      <vt:lpstr>Calibri</vt:lpstr>
      <vt:lpstr>Calibri Light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197</cp:revision>
  <dcterms:created xsi:type="dcterms:W3CDTF">2019-05-04T09:56:59Z</dcterms:created>
  <dcterms:modified xsi:type="dcterms:W3CDTF">2020-04-24T11:51:05Z</dcterms:modified>
</cp:coreProperties>
</file>