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 id="2147483696" r:id="rId3"/>
    <p:sldMasterId id="2147483720" r:id="rId4"/>
  </p:sldMasterIdLst>
  <p:sldIdLst>
    <p:sldId id="256" r:id="rId5"/>
    <p:sldId id="258" r:id="rId6"/>
    <p:sldId id="259" r:id="rId7"/>
    <p:sldId id="271" r:id="rId8"/>
    <p:sldId id="260" r:id="rId9"/>
    <p:sldId id="261" r:id="rId10"/>
    <p:sldId id="262" r:id="rId11"/>
    <p:sldId id="263" r:id="rId12"/>
    <p:sldId id="264" r:id="rId13"/>
    <p:sldId id="265" r:id="rId14"/>
    <p:sldId id="266" r:id="rId15"/>
    <p:sldId id="267" r:id="rId16"/>
    <p:sldId id="268" r:id="rId17"/>
    <p:sldId id="269" r:id="rId18"/>
    <p:sldId id="273" r:id="rId19"/>
    <p:sldId id="274"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8" d="100"/>
          <a:sy n="68" d="100"/>
        </p:scale>
        <p:origin x="-14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513810E-6977-48B6-B5CC-1A53559769DA}" type="datetimeFigureOut">
              <a:rPr lang="en-US" smtClean="0"/>
              <a:pPr/>
              <a:t>4/12/2020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F064B68-339E-4F0B-8692-8302A5C7B3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513810E-6977-48B6-B5CC-1A53559769DA}" type="datetimeFigureOut">
              <a:rPr lang="en-US" smtClean="0"/>
              <a:pPr/>
              <a:t>4/12/2020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F064B68-339E-4F0B-8692-8302A5C7B3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513810E-6977-48B6-B5CC-1A53559769DA}" type="datetimeFigureOut">
              <a:rPr lang="en-US" smtClean="0"/>
              <a:pPr/>
              <a:t>4/12/2020</a:t>
            </a:fld>
            <a:endParaRPr lang="en-US"/>
          </a:p>
        </p:txBody>
      </p:sp>
      <p:sp>
        <p:nvSpPr>
          <p:cNvPr id="9" name="Slide Number Placeholder 8"/>
          <p:cNvSpPr>
            <a:spLocks noGrp="1"/>
          </p:cNvSpPr>
          <p:nvPr>
            <p:ph type="sldNum" sz="quarter" idx="15"/>
          </p:nvPr>
        </p:nvSpPr>
        <p:spPr/>
        <p:txBody>
          <a:bodyPr rtlCol="0"/>
          <a:lstStyle/>
          <a:p>
            <a:fld id="{0F064B68-339E-4F0B-8692-8302A5C7B30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F064B68-339E-4F0B-8692-8302A5C7B30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F064B68-339E-4F0B-8692-8302A5C7B30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F064B68-339E-4F0B-8692-8302A5C7B30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F064B68-339E-4F0B-8692-8302A5C7B30B}"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513810E-6977-48B6-B5CC-1A53559769DA}" type="datetimeFigureOut">
              <a:rPr lang="en-US" smtClean="0"/>
              <a:pPr/>
              <a:t>4/12/2020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F064B68-339E-4F0B-8692-8302A5C7B30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513810E-6977-48B6-B5CC-1A53559769DA}" type="datetimeFigureOut">
              <a:rPr lang="en-US" smtClean="0"/>
              <a:pPr/>
              <a:t>4/12/2020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13810E-6977-48B6-B5CC-1A53559769DA}" type="datetimeFigureOut">
              <a:rPr lang="en-US" smtClean="0"/>
              <a:pPr/>
              <a:t>4/12/2020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064B68-339E-4F0B-8692-8302A5C7B30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13810E-6977-48B6-B5CC-1A53559769DA}" type="datetimeFigureOut">
              <a:rPr lang="en-US" smtClean="0"/>
              <a:pPr/>
              <a:t>4/12/2020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13810E-6977-48B6-B5CC-1A53559769DA}"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F064B68-339E-4F0B-8692-8302A5C7B30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810E-6977-48B6-B5CC-1A53559769DA}"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513810E-6977-48B6-B5CC-1A53559769DA}" type="datetimeFigureOut">
              <a:rPr lang="en-US" smtClean="0"/>
              <a:pPr/>
              <a:t>4/12/2020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064B68-339E-4F0B-8692-8302A5C7B30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513810E-6977-48B6-B5CC-1A53559769DA}" type="datetimeFigureOut">
              <a:rPr lang="en-US" smtClean="0"/>
              <a:pPr/>
              <a:t>4/12/2020</a:t>
            </a:fld>
            <a:endParaRPr lang="en-US"/>
          </a:p>
        </p:txBody>
      </p:sp>
      <p:sp>
        <p:nvSpPr>
          <p:cNvPr id="7" name="Slide Number Placeholder 6"/>
          <p:cNvSpPr>
            <a:spLocks noGrp="1"/>
          </p:cNvSpPr>
          <p:nvPr>
            <p:ph type="sldNum" sz="quarter" idx="11"/>
          </p:nvPr>
        </p:nvSpPr>
        <p:spPr/>
        <p:txBody>
          <a:bodyPr rtlCol="0"/>
          <a:lstStyle/>
          <a:p>
            <a:fld id="{0F064B68-339E-4F0B-8692-8302A5C7B30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13810E-6977-48B6-B5CC-1A53559769DA}" type="datetimeFigureOut">
              <a:rPr lang="en-US" smtClean="0"/>
              <a:pPr/>
              <a:t>4/12/2020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064B68-339E-4F0B-8692-8302A5C7B3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513810E-6977-48B6-B5CC-1A53559769DA}" type="datetimeFigureOut">
              <a:rPr lang="en-US" smtClean="0"/>
              <a:pPr/>
              <a:t>4/12/2020</a:t>
            </a:fld>
            <a:endParaRPr lang="en-US"/>
          </a:p>
        </p:txBody>
      </p:sp>
      <p:sp>
        <p:nvSpPr>
          <p:cNvPr id="22" name="Slide Number Placeholder 21"/>
          <p:cNvSpPr>
            <a:spLocks noGrp="1"/>
          </p:cNvSpPr>
          <p:nvPr>
            <p:ph type="sldNum" sz="quarter" idx="15"/>
          </p:nvPr>
        </p:nvSpPr>
        <p:spPr/>
        <p:txBody>
          <a:bodyPr rtlCol="0"/>
          <a:lstStyle/>
          <a:p>
            <a:fld id="{0F064B68-339E-4F0B-8692-8302A5C7B30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513810E-6977-48B6-B5CC-1A53559769DA}" type="datetimeFigureOut">
              <a:rPr lang="en-US" smtClean="0"/>
              <a:pPr/>
              <a:t>4/12/2020</a:t>
            </a:fld>
            <a:endParaRPr lang="en-US"/>
          </a:p>
        </p:txBody>
      </p:sp>
      <p:sp>
        <p:nvSpPr>
          <p:cNvPr id="18" name="Slide Number Placeholder 17"/>
          <p:cNvSpPr>
            <a:spLocks noGrp="1"/>
          </p:cNvSpPr>
          <p:nvPr>
            <p:ph type="sldNum" sz="quarter" idx="11"/>
          </p:nvPr>
        </p:nvSpPr>
        <p:spPr/>
        <p:txBody>
          <a:bodyPr rtlCol="0"/>
          <a:lstStyle/>
          <a:p>
            <a:fld id="{0F064B68-339E-4F0B-8692-8302A5C7B30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513810E-6977-48B6-B5CC-1A53559769DA}" type="datetimeFigureOut">
              <a:rPr lang="en-US" smtClean="0"/>
              <a:pPr/>
              <a:t>4/12/2020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F064B68-339E-4F0B-8692-8302A5C7B3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513810E-6977-48B6-B5CC-1A53559769DA}" type="datetimeFigureOut">
              <a:rPr lang="en-US" smtClean="0"/>
              <a:pPr/>
              <a:t>4/12/2020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F064B68-339E-4F0B-8692-8302A5C7B3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513810E-6977-48B6-B5CC-1A53559769DA}" type="datetimeFigureOut">
              <a:rPr lang="en-US" smtClean="0"/>
              <a:pPr/>
              <a:t>4/12/2020</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F064B68-339E-4F0B-8692-8302A5C7B3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513810E-6977-48B6-B5CC-1A53559769DA}" type="datetimeFigureOut">
              <a:rPr lang="en-US" smtClean="0"/>
              <a:pPr/>
              <a:t>4/12/2020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064B68-339E-4F0B-8692-8302A5C7B30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1670" y="928670"/>
            <a:ext cx="6172200" cy="1894362"/>
          </a:xfrm>
        </p:spPr>
        <p:txBody>
          <a:bodyPr>
            <a:normAutofit/>
          </a:bodyPr>
          <a:lstStyle/>
          <a:p>
            <a:r>
              <a:rPr lang="fa-IR" sz="6000" dirty="0" smtClean="0"/>
              <a:t>بسم الله لرحمن الرحیم</a:t>
            </a:r>
            <a:endParaRPr lang="en-US" sz="6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5984" y="428604"/>
            <a:ext cx="5214974" cy="646331"/>
          </a:xfrm>
          <a:prstGeom prst="rect">
            <a:avLst/>
          </a:prstGeom>
          <a:noFill/>
        </p:spPr>
        <p:txBody>
          <a:bodyPr wrap="square" rtlCol="0">
            <a:spAutoFit/>
          </a:bodyPr>
          <a:lstStyle/>
          <a:p>
            <a:pPr algn="r"/>
            <a:r>
              <a:rPr lang="fa-IR" dirty="0" smtClean="0"/>
              <a:t>* </a:t>
            </a:r>
            <a:r>
              <a:rPr lang="fa-IR" b="1" dirty="0" smtClean="0"/>
              <a:t>ابتدا فعالیت محور 2 را بررسی می کند و سپس بر اساس برنامه و طرح به تدریس مشغول می شود</a:t>
            </a:r>
            <a:r>
              <a:rPr lang="fa-IR" dirty="0" smtClean="0"/>
              <a:t>.</a:t>
            </a:r>
            <a:endParaRPr lang="en-US" dirty="0"/>
          </a:p>
        </p:txBody>
      </p:sp>
      <p:sp>
        <p:nvSpPr>
          <p:cNvPr id="4" name="TextBox 3"/>
          <p:cNvSpPr txBox="1"/>
          <p:nvPr/>
        </p:nvSpPr>
        <p:spPr>
          <a:xfrm>
            <a:off x="2500298" y="1571612"/>
            <a:ext cx="5000660" cy="646331"/>
          </a:xfrm>
          <a:prstGeom prst="rect">
            <a:avLst/>
          </a:prstGeom>
          <a:noFill/>
        </p:spPr>
        <p:txBody>
          <a:bodyPr wrap="square" rtlCol="0">
            <a:spAutoFit/>
          </a:bodyPr>
          <a:lstStyle/>
          <a:p>
            <a:r>
              <a:rPr lang="fa-IR" dirty="0" smtClean="0"/>
              <a:t>*</a:t>
            </a:r>
            <a:r>
              <a:rPr lang="fa-IR" b="1" dirty="0" smtClean="0"/>
              <a:t>در زمان آموزش پایه ی دوم هر جا فرصتی بوجود امد به دیگر پایه ها سر کشی کرده و راهنمائی های لازم را انجام می دهد</a:t>
            </a:r>
            <a:r>
              <a:rPr lang="fa-IR" dirty="0" smtClean="0"/>
              <a:t>.</a:t>
            </a:r>
            <a:endParaRPr lang="en-US" dirty="0"/>
          </a:p>
        </p:txBody>
      </p:sp>
      <p:sp>
        <p:nvSpPr>
          <p:cNvPr id="5" name="TextBox 4"/>
          <p:cNvSpPr txBox="1"/>
          <p:nvPr/>
        </p:nvSpPr>
        <p:spPr>
          <a:xfrm>
            <a:off x="2571736" y="2786058"/>
            <a:ext cx="5000660" cy="646331"/>
          </a:xfrm>
          <a:prstGeom prst="rect">
            <a:avLst/>
          </a:prstGeom>
          <a:noFill/>
        </p:spPr>
        <p:txBody>
          <a:bodyPr wrap="square" rtlCol="0">
            <a:spAutoFit/>
          </a:bodyPr>
          <a:lstStyle/>
          <a:p>
            <a:pPr algn="r"/>
            <a:r>
              <a:rPr lang="fa-IR" b="1" dirty="0" smtClean="0"/>
              <a:t>پس از تدریس پایه ی دوم ،پایه دوم جای خود را با پایه سوم عوض می کند و فعالیت 2 را به دانش آموزان پایه دوم می دهد</a:t>
            </a:r>
            <a:r>
              <a:rPr lang="fa-IR" dirty="0" smtClean="0"/>
              <a:t>.</a:t>
            </a:r>
            <a:endParaRPr lang="en-US" dirty="0"/>
          </a:p>
        </p:txBody>
      </p:sp>
      <p:sp>
        <p:nvSpPr>
          <p:cNvPr id="6" name="TextBox 5"/>
          <p:cNvSpPr txBox="1"/>
          <p:nvPr/>
        </p:nvSpPr>
        <p:spPr>
          <a:xfrm>
            <a:off x="2571736" y="3929066"/>
            <a:ext cx="4929222" cy="1477328"/>
          </a:xfrm>
          <a:prstGeom prst="rect">
            <a:avLst/>
          </a:prstGeom>
          <a:noFill/>
        </p:spPr>
        <p:txBody>
          <a:bodyPr wrap="square" rtlCol="0">
            <a:spAutoFit/>
          </a:bodyPr>
          <a:lstStyle/>
          <a:p>
            <a:pPr algn="r"/>
            <a:r>
              <a:rPr lang="fa-IR" dirty="0" smtClean="0"/>
              <a:t>*</a:t>
            </a:r>
            <a:r>
              <a:rPr lang="fa-IR" b="1" dirty="0" smtClean="0"/>
              <a:t>سپس ابتدا فعالیت شماره 1 پایه سوم را بررسی می کند و یا می خواهد گزارشی از فعالیتی را که انجام داده اند را ارائه دهند.و بعد تدریس پایه سوم را در این جلسه برابر روشی که در طراحی آموزشی پیش بینی کرده بودند آغاز می کندو در بین کار هر جا فرصتی بوجودآمد دیگر پایه هارا راهنمائی می کند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14480" y="642918"/>
            <a:ext cx="6072230" cy="923330"/>
          </a:xfrm>
          <a:prstGeom prst="rect">
            <a:avLst/>
          </a:prstGeom>
          <a:noFill/>
        </p:spPr>
        <p:txBody>
          <a:bodyPr wrap="square" rtlCol="0">
            <a:spAutoFit/>
          </a:bodyPr>
          <a:lstStyle/>
          <a:p>
            <a:pPr algn="r"/>
            <a:r>
              <a:rPr lang="fa-IR" dirty="0" smtClean="0"/>
              <a:t>*</a:t>
            </a:r>
            <a:r>
              <a:rPr lang="fa-IR" b="1" dirty="0" smtClean="0"/>
              <a:t>در باقی مانده ی وقت این جلسه از کلاس درس (5 دقیقه)به محور فرعی یعنی پایه های چهارم و پنجم و ششم اختصاص دارد .سر کشی نموده و کار آنها را بررسی می کند و درصورتی که نیاز باشد بازخورد لازم را ارائه می کند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86116" y="642918"/>
            <a:ext cx="2857520" cy="523220"/>
          </a:xfrm>
          <a:prstGeom prst="rect">
            <a:avLst/>
          </a:prstGeom>
          <a:noFill/>
        </p:spPr>
        <p:txBody>
          <a:bodyPr wrap="square" rtlCol="0">
            <a:spAutoFit/>
          </a:bodyPr>
          <a:lstStyle/>
          <a:p>
            <a:pPr algn="ctr"/>
            <a:r>
              <a:rPr lang="fa-IR" sz="2800" dirty="0" smtClean="0"/>
              <a:t>فرصت ها و فعالیت ها</a:t>
            </a:r>
            <a:endParaRPr lang="en-US" sz="2800" dirty="0"/>
          </a:p>
        </p:txBody>
      </p:sp>
      <p:sp>
        <p:nvSpPr>
          <p:cNvPr id="4" name="TextBox 3"/>
          <p:cNvSpPr txBox="1"/>
          <p:nvPr/>
        </p:nvSpPr>
        <p:spPr>
          <a:xfrm>
            <a:off x="2428860" y="1500174"/>
            <a:ext cx="5143536" cy="1323439"/>
          </a:xfrm>
          <a:prstGeom prst="rect">
            <a:avLst/>
          </a:prstGeom>
          <a:noFill/>
        </p:spPr>
        <p:txBody>
          <a:bodyPr wrap="square" rtlCol="0">
            <a:spAutoFit/>
          </a:bodyPr>
          <a:lstStyle/>
          <a:p>
            <a:pPr algn="r"/>
            <a:r>
              <a:rPr lang="fa-IR" sz="2000" dirty="0" smtClean="0"/>
              <a:t>فعالیتهای زمینه ساز: فعالیتهای زمینه ساز فعالیتهائی هستند . که معلم طراحی می کند تا درس جدید را آموزش دهد و به نوعی مقدمه و پیش نیاز و یاری دهنده ی درس جدید می باشند</a:t>
            </a:r>
            <a:endParaRPr lang="en-US" sz="2000" dirty="0"/>
          </a:p>
        </p:txBody>
      </p:sp>
      <p:sp>
        <p:nvSpPr>
          <p:cNvPr id="5" name="TextBox 4"/>
          <p:cNvSpPr txBox="1"/>
          <p:nvPr/>
        </p:nvSpPr>
        <p:spPr>
          <a:xfrm>
            <a:off x="2500298" y="3071810"/>
            <a:ext cx="5000660" cy="1015663"/>
          </a:xfrm>
          <a:prstGeom prst="rect">
            <a:avLst/>
          </a:prstGeom>
          <a:noFill/>
        </p:spPr>
        <p:txBody>
          <a:bodyPr wrap="square" rtlCol="0">
            <a:spAutoFit/>
          </a:bodyPr>
          <a:lstStyle/>
          <a:p>
            <a:pPr algn="r"/>
            <a:r>
              <a:rPr lang="fa-IR" sz="2000" dirty="0" smtClean="0"/>
              <a:t>فعالیتهای تکوینی و تعمیقی: فعالیتهائی هستند که بصورت مداوم برای اصلاح و عمق بخشیدن به آموخته های دانش آموزان بکار می روند</a:t>
            </a:r>
            <a:r>
              <a:rPr lang="fa-IR" dirty="0" smtClean="0"/>
              <a:t>.</a:t>
            </a:r>
            <a:endParaRPr lang="en-US" dirty="0"/>
          </a:p>
        </p:txBody>
      </p:sp>
      <p:sp>
        <p:nvSpPr>
          <p:cNvPr id="6" name="TextBox 5"/>
          <p:cNvSpPr txBox="1"/>
          <p:nvPr/>
        </p:nvSpPr>
        <p:spPr>
          <a:xfrm>
            <a:off x="2214546" y="4572008"/>
            <a:ext cx="5214974" cy="923330"/>
          </a:xfrm>
          <a:prstGeom prst="rect">
            <a:avLst/>
          </a:prstGeom>
          <a:noFill/>
        </p:spPr>
        <p:txBody>
          <a:bodyPr wrap="square" rtlCol="0">
            <a:spAutoFit/>
          </a:bodyPr>
          <a:lstStyle/>
          <a:p>
            <a:pPr algn="r"/>
            <a:r>
              <a:rPr lang="fa-IR" b="1" dirty="0" smtClean="0"/>
              <a:t>آزمایش:آزمایش شامل تمام آزمایشات موجود در کتابها یا مقدمه هائی برای تدریس درس جدید می باشند .ویا فعالیتی برای درس جلسه ی قبل است تا یادگیری بوسیله ی آزمایش بهتر انجام گیرد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amond(in)">
                                      <p:cBhvr>
                                        <p:cTn id="11" dur="20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ppt_x"/>
                                          </p:val>
                                        </p:tav>
                                        <p:tav tm="100000">
                                          <p:val>
                                            <p:strVal val="#ppt_x"/>
                                          </p:val>
                                        </p:tav>
                                      </p:tavLst>
                                    </p:anim>
                                    <p:anim calcmode="lin" valueType="num">
                                      <p:cBhvr additive="base">
                                        <p:cTn id="1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85918" y="428604"/>
            <a:ext cx="5929354" cy="1015663"/>
          </a:xfrm>
          <a:prstGeom prst="rect">
            <a:avLst/>
          </a:prstGeom>
          <a:noFill/>
        </p:spPr>
        <p:txBody>
          <a:bodyPr wrap="square" rtlCol="0">
            <a:spAutoFit/>
          </a:bodyPr>
          <a:lstStyle/>
          <a:p>
            <a:pPr algn="r"/>
            <a:r>
              <a:rPr lang="fa-IR" sz="2000" dirty="0" smtClean="0"/>
              <a:t>ارائه ی کنفرانس: دانش آموز با رائه ی کنفرانسی برای گروه یا پایه خودمی تواند درس جدید را هم آموزش دهد و هم یادگیری خود را بهبود بخشد</a:t>
            </a:r>
            <a:r>
              <a:rPr lang="fa-IR" dirty="0" smtClean="0"/>
              <a:t>.</a:t>
            </a:r>
            <a:endParaRPr lang="en-US" dirty="0"/>
          </a:p>
        </p:txBody>
      </p:sp>
      <p:sp>
        <p:nvSpPr>
          <p:cNvPr id="3" name="TextBox 2"/>
          <p:cNvSpPr txBox="1"/>
          <p:nvPr/>
        </p:nvSpPr>
        <p:spPr>
          <a:xfrm>
            <a:off x="1785918" y="1571612"/>
            <a:ext cx="5857916" cy="923330"/>
          </a:xfrm>
          <a:prstGeom prst="rect">
            <a:avLst/>
          </a:prstGeom>
          <a:noFill/>
        </p:spPr>
        <p:txBody>
          <a:bodyPr wrap="square" rtlCol="0">
            <a:spAutoFit/>
          </a:bodyPr>
          <a:lstStyle/>
          <a:p>
            <a:pPr algn="r"/>
            <a:r>
              <a:rPr lang="fa-IR" b="1" dirty="0" smtClean="0"/>
              <a:t>بسط و خلاقیت: فعالیتهائی هستندکه باعث بکار انداختن قوه ی خلاقیت در دانش آموزان می گردد.و یا یک موضوعی را در شکل های گوناگون گشترش می دهند.</a:t>
            </a:r>
            <a:endParaRPr lang="en-US" b="1" dirty="0"/>
          </a:p>
        </p:txBody>
      </p:sp>
      <p:sp>
        <p:nvSpPr>
          <p:cNvPr id="4" name="TextBox 3"/>
          <p:cNvSpPr txBox="1"/>
          <p:nvPr/>
        </p:nvSpPr>
        <p:spPr>
          <a:xfrm>
            <a:off x="1785918" y="2928934"/>
            <a:ext cx="5929354" cy="646331"/>
          </a:xfrm>
          <a:prstGeom prst="rect">
            <a:avLst/>
          </a:prstGeom>
          <a:noFill/>
        </p:spPr>
        <p:txBody>
          <a:bodyPr wrap="square" rtlCol="0">
            <a:spAutoFit/>
          </a:bodyPr>
          <a:lstStyle/>
          <a:p>
            <a:pPr algn="r"/>
            <a:r>
              <a:rPr lang="fa-IR" b="1" dirty="0" smtClean="0"/>
              <a:t>ارزشیابی از یک پایه: شامل آزمون یا فعالیتی است که می توان از یک پایه به عمل آورد.</a:t>
            </a:r>
            <a:endParaRPr lang="en-US" b="1" dirty="0"/>
          </a:p>
        </p:txBody>
      </p:sp>
      <p:sp>
        <p:nvSpPr>
          <p:cNvPr id="6" name="TextBox 5"/>
          <p:cNvSpPr txBox="1"/>
          <p:nvPr/>
        </p:nvSpPr>
        <p:spPr>
          <a:xfrm>
            <a:off x="2285984" y="3929066"/>
            <a:ext cx="5429288" cy="1015663"/>
          </a:xfrm>
          <a:prstGeom prst="rect">
            <a:avLst/>
          </a:prstGeom>
          <a:noFill/>
        </p:spPr>
        <p:txBody>
          <a:bodyPr wrap="square" rtlCol="0">
            <a:spAutoFit/>
          </a:bodyPr>
          <a:lstStyle/>
          <a:p>
            <a:pPr algn="r"/>
            <a:r>
              <a:rPr lang="fa-IR" sz="2000" dirty="0" smtClean="0"/>
              <a:t>فعالیت عملی:شامل برخی از فعالیتهای می گردد که در برخی از دروس باعث تعمیق بخشیدن به یادگیری مادام العمر دانش اموزان می گردد</a:t>
            </a:r>
            <a:r>
              <a:rPr lang="fa-IR" dirty="0" smtClean="0"/>
              <a:t>.</a:t>
            </a:r>
            <a:endParaRPr lang="en-US" dirty="0"/>
          </a:p>
        </p:txBody>
      </p:sp>
      <p:sp>
        <p:nvSpPr>
          <p:cNvPr id="7" name="TextBox 6"/>
          <p:cNvSpPr txBox="1"/>
          <p:nvPr/>
        </p:nvSpPr>
        <p:spPr>
          <a:xfrm>
            <a:off x="2285984" y="5143512"/>
            <a:ext cx="5500726" cy="923330"/>
          </a:xfrm>
          <a:prstGeom prst="rect">
            <a:avLst/>
          </a:prstGeom>
          <a:noFill/>
        </p:spPr>
        <p:txBody>
          <a:bodyPr wrap="square" rtlCol="0">
            <a:spAutoFit/>
          </a:bodyPr>
          <a:lstStyle/>
          <a:p>
            <a:pPr algn="r"/>
            <a:r>
              <a:rPr lang="fa-IR" b="1" dirty="0" smtClean="0"/>
              <a:t>بحث و گفتگو:فعالیتی است که معلم طراحی می کند تا در مورد درس گذشته یا در مورد درس جدید دانش آموزان به بحث و گفتگو بپردازند.و نتیجه گیری مناسب ر ا به عمل آورند</a:t>
            </a:r>
            <a:r>
              <a:rPr lang="fa-IR"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Horizont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diamond(in)">
                                      <p:cBhvr>
                                        <p:cTn id="24" dur="2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heckerboard(across)">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85918" y="428604"/>
            <a:ext cx="6143668" cy="646331"/>
          </a:xfrm>
          <a:prstGeom prst="rect">
            <a:avLst/>
          </a:prstGeom>
          <a:noFill/>
        </p:spPr>
        <p:txBody>
          <a:bodyPr wrap="square" rtlCol="0">
            <a:spAutoFit/>
          </a:bodyPr>
          <a:lstStyle/>
          <a:p>
            <a:pPr algn="r"/>
            <a:r>
              <a:rPr lang="fa-IR" b="1" dirty="0" smtClean="0"/>
              <a:t>حل تمرین : فعالیت موجود در کتابها یا تمارینی که معلم برای درس قبلی تدارک دیده است را شامل می شود</a:t>
            </a:r>
            <a:endParaRPr lang="en-US" b="1" dirty="0"/>
          </a:p>
        </p:txBody>
      </p:sp>
      <p:sp>
        <p:nvSpPr>
          <p:cNvPr id="3" name="TextBox 2"/>
          <p:cNvSpPr txBox="1"/>
          <p:nvPr/>
        </p:nvSpPr>
        <p:spPr>
          <a:xfrm>
            <a:off x="1785918" y="1571612"/>
            <a:ext cx="6143668" cy="646331"/>
          </a:xfrm>
          <a:prstGeom prst="rect">
            <a:avLst/>
          </a:prstGeom>
          <a:noFill/>
        </p:spPr>
        <p:txBody>
          <a:bodyPr wrap="square" rtlCol="0">
            <a:spAutoFit/>
          </a:bodyPr>
          <a:lstStyle/>
          <a:p>
            <a:pPr algn="r"/>
            <a:r>
              <a:rPr lang="fa-IR" b="1" dirty="0" smtClean="0"/>
              <a:t>یادگیری مبتنی بر وب:دانش اموزان با استفاده از وب به درسی که خوانده شده یا درس جدید اطلاعات جدید کسب می کنند</a:t>
            </a:r>
            <a:r>
              <a:rPr lang="fa-IR" dirty="0" smtClean="0"/>
              <a:t>.</a:t>
            </a:r>
            <a:endParaRPr lang="en-US" dirty="0"/>
          </a:p>
        </p:txBody>
      </p:sp>
      <p:sp>
        <p:nvSpPr>
          <p:cNvPr id="4" name="TextBox 3"/>
          <p:cNvSpPr txBox="1"/>
          <p:nvPr/>
        </p:nvSpPr>
        <p:spPr>
          <a:xfrm>
            <a:off x="1500166" y="2786058"/>
            <a:ext cx="6429420" cy="646331"/>
          </a:xfrm>
          <a:prstGeom prst="rect">
            <a:avLst/>
          </a:prstGeom>
          <a:noFill/>
        </p:spPr>
        <p:txBody>
          <a:bodyPr wrap="square" rtlCol="0">
            <a:spAutoFit/>
          </a:bodyPr>
          <a:lstStyle/>
          <a:p>
            <a:pPr algn="r"/>
            <a:r>
              <a:rPr lang="fa-IR" b="1" dirty="0" smtClean="0"/>
              <a:t>مشاهده فیلم: مشاهده فیلم می تواند متناسب با درس قبلی یا درس جدید باشد .فیلم باید با هدف رسیدن به موضوعی برای دانش اموزان مشخص گردد</a:t>
            </a:r>
            <a:r>
              <a:rPr lang="fa-IR" dirty="0" smtClean="0"/>
              <a:t>.</a:t>
            </a:r>
            <a:endParaRPr lang="en-US" dirty="0"/>
          </a:p>
        </p:txBody>
      </p:sp>
      <p:sp>
        <p:nvSpPr>
          <p:cNvPr id="5" name="TextBox 4"/>
          <p:cNvSpPr txBox="1"/>
          <p:nvPr/>
        </p:nvSpPr>
        <p:spPr>
          <a:xfrm>
            <a:off x="1714480" y="4000504"/>
            <a:ext cx="6286544" cy="923330"/>
          </a:xfrm>
          <a:prstGeom prst="rect">
            <a:avLst/>
          </a:prstGeom>
          <a:noFill/>
        </p:spPr>
        <p:txBody>
          <a:bodyPr wrap="square" rtlCol="0">
            <a:spAutoFit/>
          </a:bodyPr>
          <a:lstStyle/>
          <a:p>
            <a:pPr algn="r"/>
            <a:r>
              <a:rPr lang="fa-IR" b="1" dirty="0" smtClean="0"/>
              <a:t>دعوت از میهمان:با توجه به درسی که خوانده شده است یا قرار است درسی که خوانده شود. میهمانی از یکی از روستائیان یا دوستان یا کارکنان ادارات دعوت به عمل آید و درمورد شغل خود با دانش آموزان صحبت کند</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1"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Horizontal)">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arn(inHorizontal)">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3" grpId="1"/>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751344"/>
            <a:ext cx="7200800" cy="3416320"/>
          </a:xfrm>
          <a:prstGeom prst="rect">
            <a:avLst/>
          </a:prstGeom>
        </p:spPr>
        <p:txBody>
          <a:bodyPr wrap="square">
            <a:spAutoFit/>
          </a:bodyPr>
          <a:lstStyle/>
          <a:p>
            <a:pPr algn="r"/>
            <a:r>
              <a:rPr lang="fa-IR" dirty="0"/>
              <a:t>نکته ی اساسی و مهم در آموزش کلاس چندپایه این است که، باید برنامه ای را طراحی کرد تادر هر جلسه ی آموزشی، همزمان همه ی پایه ها بتوانند چه باآموزش مستقیم و چه غیرمستقیم در تمام وقت یک جلسه ی آموزشی فعال باشند. (اغلب اوقات به دلیل عدم آشنایی به شیوه های اداره ی کلاس چندپایه، بعضی از پایه ها، زیر اجرای برنامه ی آموزشی پایه های دیگر له می شوند. که به دلیل از دست دادن زمان آموزش دریک جلسه ، به پایه هایی در آن جلسات توجهی نمی شود. حتی گاهی آموزش بعضی از حوزه های یادگیری مانند قرآن ، هنر، ورزش، انشا، هدیه های آسمانی و... دراجرا برای مدتی فراموش می شوند. وجای خود را به دیگر درس های یک پایه می دهند. زیرا بعضی ها درس هایی مانند ریاضی ، علوم تجربی و... را مهم تر می دانند.) </a:t>
            </a:r>
          </a:p>
          <a:p>
            <a:pPr algn="r"/>
            <a:r>
              <a:rPr lang="fa-IR" dirty="0"/>
              <a:t> اما به دلیل حجم زیاد کارآموزشی درکلاس چندپایه (خصوصاً حجم نامناسب محتوی) عاملی می شود که روش های آموزشی اجباراً به سوی معلم محوری و انتقالی و آموزش تک پایه ای پیش برود. که متاسفانه اثر بخشی آن در یادگیری دانش آموزان بسیار ناچیز است</a:t>
            </a:r>
          </a:p>
        </p:txBody>
      </p:sp>
    </p:spTree>
    <p:extLst>
      <p:ext uri="{BB962C8B-B14F-4D97-AF65-F5344CB8AC3E}">
        <p14:creationId xmlns:p14="http://schemas.microsoft.com/office/powerpoint/2010/main" val="30504699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269915"/>
            <a:ext cx="8496944" cy="4524315"/>
          </a:xfrm>
          <a:prstGeom prst="rect">
            <a:avLst/>
          </a:prstGeom>
        </p:spPr>
        <p:txBody>
          <a:bodyPr wrap="square">
            <a:spAutoFit/>
          </a:bodyPr>
          <a:lstStyle/>
          <a:p>
            <a:pPr algn="r" rtl="1"/>
            <a:r>
              <a:rPr lang="fa-IR" dirty="0"/>
              <a:t>بنابراین بسیار مهم است که به دلیل فرصت کمی که دراین کلاس ها برای هر پایه در یک جلسه ی آموزشی وجوددارد، محیطی را برای یادگیری طراحی نمود که بتواند شرایط و موقعیتی را فراهم سازد که دانش آموزان بتوانند حداکثراستفاده را از زمان یک جلسه آموزشی ببرند. ودر همه ی جلسه های آموزشی مشارکت فعال داشته باشند. (به دلیل محدودیت زمان، همه ی شیوه های آموزشی باید    دانش آموز محوری طراحی شوند.) نوع فعالیت ها باید بگونه ای باشد تا هرگز دانش آموزی در یک پایه بخاطردیگر پایه ها یا بعضی از مواد درسی، درساعات آموزشی هرجلسه منفعل نماند. لذا با توجه به پتانسیل موجود درکلاس چندپایه (تنوع پایه، توانایی مورد نیازو...) باید اکثر اوقات روش ها و الگوهایی را بکار گرفت که بتواند فراگیران را به فعالیت های زیر وا دارد :</a:t>
            </a:r>
          </a:p>
          <a:p>
            <a:pPr algn="r" rtl="1"/>
            <a:r>
              <a:rPr lang="fa-IR" dirty="0" smtClean="0"/>
              <a:t>•گفت </a:t>
            </a:r>
            <a:r>
              <a:rPr lang="fa-IR" dirty="0"/>
              <a:t>وگو کردن دانش آموزان پایه های مختلف موجود در کلاس با یکدیگر،</a:t>
            </a:r>
          </a:p>
          <a:p>
            <a:pPr algn="r" rtl="1"/>
            <a:r>
              <a:rPr lang="fa-IR" dirty="0" smtClean="0"/>
              <a:t>•هم </a:t>
            </a:r>
            <a:r>
              <a:rPr lang="fa-IR" dirty="0"/>
              <a:t>فکری کردن دانش آموزان پایه های پایین تر با پایه های بالاتردر انجام دادن تکالیف درسی،</a:t>
            </a:r>
          </a:p>
          <a:p>
            <a:pPr algn="r" rtl="1"/>
            <a:r>
              <a:rPr lang="fa-IR" dirty="0" smtClean="0"/>
              <a:t>•همکاری </a:t>
            </a:r>
            <a:r>
              <a:rPr lang="fa-IR" dirty="0"/>
              <a:t>کردن دانش آموزان درگروه های یادگیری با ترکیبی از پایه های مختلف کلاس،</a:t>
            </a:r>
          </a:p>
          <a:p>
            <a:pPr algn="r" rtl="1"/>
            <a:r>
              <a:rPr lang="fa-IR" dirty="0" smtClean="0"/>
              <a:t>•انجام </a:t>
            </a:r>
            <a:r>
              <a:rPr lang="fa-IR" dirty="0"/>
              <a:t>دادن فعالیت های آموزشی که نیاز به جست وجو کردن در محیط، پرسیدن از افراد مختلف کلاس، مراجعه به منابع و... را به همراه دارد.</a:t>
            </a:r>
          </a:p>
          <a:p>
            <a:pPr algn="r" rtl="1"/>
            <a:endParaRPr lang="fa-IR" dirty="0"/>
          </a:p>
          <a:p>
            <a:pPr algn="r" rtl="1"/>
            <a:r>
              <a:rPr lang="fa-IR" dirty="0" smtClean="0"/>
              <a:t>•تولیدکردن</a:t>
            </a:r>
            <a:r>
              <a:rPr lang="fa-IR" dirty="0"/>
              <a:t>، با هم ساختن، جمع آوری کردن، </a:t>
            </a:r>
          </a:p>
          <a:p>
            <a:pPr algn="r" rtl="1"/>
            <a:r>
              <a:rPr lang="fa-IR" dirty="0"/>
              <a:t> از بین روش ها و الگوهای موجود می توان نمونه های زیر را مناسب تلقی کرد. مانند </a:t>
            </a:r>
            <a:r>
              <a:rPr lang="fa-IR" dirty="0" smtClean="0"/>
              <a:t>:</a:t>
            </a:r>
          </a:p>
          <a:p>
            <a:pPr algn="r" rtl="1"/>
            <a:r>
              <a:rPr lang="fa-IR" dirty="0" smtClean="0"/>
              <a:t>که هرکدام ازروشهادرنسخه های جداگانه برای دانشجویان عزیزتوضیح داده شده است .</a:t>
            </a:r>
            <a:endParaRPr lang="fa-IR" dirty="0"/>
          </a:p>
        </p:txBody>
      </p:sp>
    </p:spTree>
    <p:extLst>
      <p:ext uri="{BB962C8B-B14F-4D97-AF65-F5344CB8AC3E}">
        <p14:creationId xmlns:p14="http://schemas.microsoft.com/office/powerpoint/2010/main" val="2240970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5852" y="500042"/>
            <a:ext cx="6929486" cy="646331"/>
          </a:xfrm>
          <a:prstGeom prst="rect">
            <a:avLst/>
          </a:prstGeom>
          <a:noFill/>
        </p:spPr>
        <p:txBody>
          <a:bodyPr wrap="square" rtlCol="0">
            <a:spAutoFit/>
          </a:bodyPr>
          <a:lstStyle/>
          <a:p>
            <a:pPr algn="r"/>
            <a:r>
              <a:rPr lang="fa-IR" b="1" dirty="0" smtClean="0"/>
              <a:t>بازی آموزشی:دانش اموزان با توجه به درس گذشته بازی مربوط به آن را انجام می دهند. که جنبه یربیتی داشته باشد.</a:t>
            </a:r>
            <a:endParaRPr lang="en-US" b="1" dirty="0"/>
          </a:p>
        </p:txBody>
      </p:sp>
      <p:sp>
        <p:nvSpPr>
          <p:cNvPr id="3" name="TextBox 2"/>
          <p:cNvSpPr txBox="1"/>
          <p:nvPr/>
        </p:nvSpPr>
        <p:spPr>
          <a:xfrm>
            <a:off x="1000100" y="1714488"/>
            <a:ext cx="7286676" cy="646331"/>
          </a:xfrm>
          <a:prstGeom prst="rect">
            <a:avLst/>
          </a:prstGeom>
          <a:noFill/>
        </p:spPr>
        <p:txBody>
          <a:bodyPr wrap="square" rtlCol="0">
            <a:spAutoFit/>
          </a:bodyPr>
          <a:lstStyle/>
          <a:p>
            <a:pPr algn="r"/>
            <a:r>
              <a:rPr lang="fa-IR" dirty="0" smtClean="0"/>
              <a:t>ط</a:t>
            </a:r>
            <a:r>
              <a:rPr lang="fa-IR" b="1" dirty="0" smtClean="0"/>
              <a:t>راحی سوال:طراحی سوال: دانش آموزان با کمک همدیگر از درسی که جلسه ی پیش خوانده اند سوال طراحی می کنند</a:t>
            </a:r>
            <a:r>
              <a:rPr lang="fa-IR" dirty="0" smtClean="0"/>
              <a:t>.</a:t>
            </a:r>
            <a:endParaRPr lang="en-US" dirty="0"/>
          </a:p>
        </p:txBody>
      </p:sp>
      <p:sp>
        <p:nvSpPr>
          <p:cNvPr id="4" name="TextBox 3"/>
          <p:cNvSpPr txBox="1"/>
          <p:nvPr/>
        </p:nvSpPr>
        <p:spPr>
          <a:xfrm>
            <a:off x="2714612" y="3000372"/>
            <a:ext cx="5500726" cy="646331"/>
          </a:xfrm>
          <a:prstGeom prst="rect">
            <a:avLst/>
          </a:prstGeom>
          <a:noFill/>
        </p:spPr>
        <p:txBody>
          <a:bodyPr wrap="square" rtlCol="0">
            <a:spAutoFit/>
          </a:bodyPr>
          <a:lstStyle/>
          <a:p>
            <a:r>
              <a:rPr lang="fa-IR" sz="3600" b="1" dirty="0" smtClean="0"/>
              <a:t>موفق باشید: بخت آزمای بخشایش</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amond(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ox(in)">
                                      <p:cBhvr>
                                        <p:cTn id="18"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785794"/>
            <a:ext cx="8572560" cy="4524315"/>
          </a:xfrm>
          <a:prstGeom prst="rect">
            <a:avLst/>
          </a:prstGeom>
          <a:noFill/>
        </p:spPr>
        <p:txBody>
          <a:bodyPr wrap="square" rtlCol="0">
            <a:spAutoFit/>
          </a:bodyPr>
          <a:lstStyle/>
          <a:p>
            <a:pPr algn="r"/>
            <a:endParaRPr lang="fa-IR" dirty="0" smtClean="0"/>
          </a:p>
          <a:p>
            <a:pPr algn="r"/>
            <a:endParaRPr lang="fa-IR" dirty="0"/>
          </a:p>
          <a:p>
            <a:pPr algn="r"/>
            <a:r>
              <a:rPr lang="fa-IR" sz="3600" dirty="0" smtClean="0"/>
              <a:t>جلسه آموزش  روشهای تدریس در کلاسهای چند پایه</a:t>
            </a:r>
          </a:p>
          <a:p>
            <a:pPr algn="r"/>
            <a:endParaRPr lang="fa-IR" sz="3600" dirty="0"/>
          </a:p>
          <a:p>
            <a:pPr algn="r"/>
            <a:endParaRPr lang="en-US" sz="3600" dirty="0" smtClean="0"/>
          </a:p>
          <a:p>
            <a:pPr algn="r"/>
            <a:r>
              <a:rPr lang="fa-IR" sz="3600" dirty="0" smtClean="0"/>
              <a:t>جلسه آموزشی</a:t>
            </a:r>
          </a:p>
          <a:p>
            <a:pPr algn="r"/>
            <a:r>
              <a:rPr lang="fa-IR" sz="3600" dirty="0" smtClean="0"/>
              <a:t>جلسه کارگاهی</a:t>
            </a:r>
          </a:p>
          <a:p>
            <a:pPr algn="r"/>
            <a:r>
              <a:rPr lang="fa-IR" sz="3600" dirty="0" smtClean="0"/>
              <a:t>مدیریت درزمان بحران </a:t>
            </a:r>
          </a:p>
          <a:p>
            <a:pPr algn="r"/>
            <a:r>
              <a:rPr lang="fa-IR" sz="3600" smtClean="0"/>
              <a:t>مدرس: حیدربخت آزمای</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0232" y="928670"/>
            <a:ext cx="5143536" cy="1569660"/>
          </a:xfrm>
          <a:prstGeom prst="rect">
            <a:avLst/>
          </a:prstGeom>
          <a:noFill/>
        </p:spPr>
        <p:txBody>
          <a:bodyPr wrap="square" rtlCol="0">
            <a:spAutoFit/>
          </a:bodyPr>
          <a:lstStyle/>
          <a:p>
            <a:pPr algn="r"/>
            <a:r>
              <a:rPr lang="fa-IR" sz="3200" dirty="0" smtClean="0"/>
              <a:t>تعریف کلاسهای چند پایه:</a:t>
            </a:r>
          </a:p>
          <a:p>
            <a:pPr algn="r"/>
            <a:endParaRPr lang="fa-IR" sz="3200" dirty="0"/>
          </a:p>
          <a:p>
            <a:pPr algn="r"/>
            <a:endParaRPr lang="en-US" sz="3200" dirty="0"/>
          </a:p>
        </p:txBody>
      </p:sp>
      <p:sp>
        <p:nvSpPr>
          <p:cNvPr id="3" name="TextBox 2"/>
          <p:cNvSpPr txBox="1"/>
          <p:nvPr/>
        </p:nvSpPr>
        <p:spPr>
          <a:xfrm>
            <a:off x="857224" y="1785926"/>
            <a:ext cx="6715172" cy="1200329"/>
          </a:xfrm>
          <a:prstGeom prst="rect">
            <a:avLst/>
          </a:prstGeom>
          <a:noFill/>
        </p:spPr>
        <p:txBody>
          <a:bodyPr wrap="square" rtlCol="0">
            <a:spAutoFit/>
          </a:bodyPr>
          <a:lstStyle/>
          <a:p>
            <a:pPr algn="r"/>
            <a:r>
              <a:rPr lang="fa-IR" sz="2400" dirty="0" smtClean="0"/>
              <a:t>کلاسهای چند پایه موقعیتی است که در آن معلم باید به پایه های متعدد بطور هم زمان یا جداگانه در یک جلسه تدریس کند.</a:t>
            </a:r>
            <a:endParaRPr lang="en-US" sz="2400" dirty="0"/>
          </a:p>
        </p:txBody>
      </p:sp>
      <p:sp>
        <p:nvSpPr>
          <p:cNvPr id="4" name="TextBox 3"/>
          <p:cNvSpPr txBox="1"/>
          <p:nvPr/>
        </p:nvSpPr>
        <p:spPr>
          <a:xfrm>
            <a:off x="3500430" y="2857496"/>
            <a:ext cx="3643338" cy="954107"/>
          </a:xfrm>
          <a:prstGeom prst="rect">
            <a:avLst/>
          </a:prstGeom>
          <a:noFill/>
        </p:spPr>
        <p:txBody>
          <a:bodyPr wrap="square" rtlCol="0">
            <a:spAutoFit/>
          </a:bodyPr>
          <a:lstStyle/>
          <a:p>
            <a:pPr algn="r"/>
            <a:r>
              <a:rPr lang="fa-IR" sz="2800" dirty="0" smtClean="0"/>
              <a:t>معادل های چند پایه در دنیا:</a:t>
            </a:r>
          </a:p>
          <a:p>
            <a:pPr algn="r"/>
            <a:endParaRPr lang="en-US" sz="2800" dirty="0"/>
          </a:p>
        </p:txBody>
      </p:sp>
      <p:sp>
        <p:nvSpPr>
          <p:cNvPr id="12289" name="Rectangle 1"/>
          <p:cNvSpPr>
            <a:spLocks noChangeArrowheads="1"/>
          </p:cNvSpPr>
          <p:nvPr/>
        </p:nvSpPr>
        <p:spPr bwMode="auto">
          <a:xfrm>
            <a:off x="357158" y="4048248"/>
            <a:ext cx="6500858"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معادلهای مختلفی از جمله چند سطحی ،مرکب،خانوادگی،ناهمگن،مختلط،و کلاسهای تک معلم برای کلاسهای چند پایه نامگذاری کرده اند</a:t>
            </a:r>
            <a:r>
              <a:rPr kumimoji="0" lang="en-US"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amond(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12289"/>
                                        </p:tgtEl>
                                        <p:attrNameLst>
                                          <p:attrName>style.visibility</p:attrName>
                                        </p:attrNameLst>
                                      </p:cBhvr>
                                      <p:to>
                                        <p:strVal val="visible"/>
                                      </p:to>
                                    </p:set>
                                    <p:animEffect transition="in" filter="barn(inHorizontal)">
                                      <p:cBhvr>
                                        <p:cTn id="22" dur="500"/>
                                        <p:tgtEl>
                                          <p:spTgt spid="122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1228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857356" y="928670"/>
            <a:ext cx="664373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علل گسترش کلاسهای چند پایه</a:t>
            </a:r>
            <a:r>
              <a:rPr kumimoji="0" lang="fa-IR"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ه</a:t>
            </a:r>
            <a:r>
              <a:rPr kumimoji="0" lang="en-US"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674" name="Rectangle 2"/>
          <p:cNvSpPr>
            <a:spLocks noChangeArrowheads="1"/>
          </p:cNvSpPr>
          <p:nvPr/>
        </p:nvSpPr>
        <p:spPr bwMode="auto">
          <a:xfrm>
            <a:off x="428596" y="1379577"/>
            <a:ext cx="7072362"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fa-IR"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fa-IR" sz="14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مهاجرت روستائیان به شهر ها</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*بالا رفتن سن ازدواج و کنترل جمعیت</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*قوانین اداری</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عدم رغبت تعدادی از خانواده های روستائی به ادامه ی </a:t>
            </a:r>
            <a:endParaRPr lang="fa-IR" sz="2400" b="1" dirty="0" smtClean="0">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تحصیل دختران</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*استفاده از وجود کودکان در امور کشاورزی و دامداری</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*پراکندگی روستاها</a:t>
            </a:r>
            <a:endParaRPr kumimoji="0" lang="en-US"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و</a:t>
            </a:r>
            <a:r>
              <a:rPr kumimoji="0" lang="en-US"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 .......</a:t>
            </a:r>
            <a:r>
              <a:rPr kumimoji="0" lang="fa-IR" sz="2400" b="1"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r>
              <a:rPr kumimoji="0" lang="en-US" sz="2400" b="1"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8673"/>
                                        </p:tgtEl>
                                        <p:attrNameLst>
                                          <p:attrName>style.visibility</p:attrName>
                                        </p:attrNameLst>
                                      </p:cBhvr>
                                      <p:to>
                                        <p:strVal val="visible"/>
                                      </p:to>
                                    </p:set>
                                    <p:animEffect transition="in" filter="diamond(in)">
                                      <p:cBhvr>
                                        <p:cTn id="7" dur="2000"/>
                                        <p:tgtEl>
                                          <p:spTgt spid="2867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8674">
                                            <p:txEl>
                                              <p:pRg st="1" end="1"/>
                                            </p:txEl>
                                          </p:spTgt>
                                        </p:tgtEl>
                                        <p:attrNameLst>
                                          <p:attrName>style.visibility</p:attrName>
                                        </p:attrNameLst>
                                      </p:cBhvr>
                                      <p:to>
                                        <p:strVal val="visible"/>
                                      </p:to>
                                    </p:set>
                                    <p:anim calcmode="lin" valueType="num">
                                      <p:cBhvr additive="base">
                                        <p:cTn id="12" dur="500" fill="hold"/>
                                        <p:tgtEl>
                                          <p:spTgt spid="2867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867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28674">
                                            <p:txEl>
                                              <p:pRg st="3" end="3"/>
                                            </p:txEl>
                                          </p:spTgt>
                                        </p:tgtEl>
                                        <p:attrNameLst>
                                          <p:attrName>style.visibility</p:attrName>
                                        </p:attrNameLst>
                                      </p:cBhvr>
                                      <p:to>
                                        <p:strVal val="visible"/>
                                      </p:to>
                                    </p:set>
                                    <p:animEffect transition="in" filter="checkerboard(across)">
                                      <p:cBhvr>
                                        <p:cTn id="18" dur="500"/>
                                        <p:tgtEl>
                                          <p:spTgt spid="2867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8674">
                                            <p:txEl>
                                              <p:pRg st="6" end="6"/>
                                            </p:txEl>
                                          </p:spTgt>
                                        </p:tgtEl>
                                        <p:attrNameLst>
                                          <p:attrName>style.visibility</p:attrName>
                                        </p:attrNameLst>
                                      </p:cBhvr>
                                      <p:to>
                                        <p:strVal val="visible"/>
                                      </p:to>
                                    </p:set>
                                    <p:anim calcmode="lin" valueType="num">
                                      <p:cBhvr additive="base">
                                        <p:cTn id="23" dur="500" fill="hold"/>
                                        <p:tgtEl>
                                          <p:spTgt spid="28674">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867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8674">
                                            <p:txEl>
                                              <p:pRg st="7" end="7"/>
                                            </p:txEl>
                                          </p:spTgt>
                                        </p:tgtEl>
                                        <p:attrNameLst>
                                          <p:attrName>style.visibility</p:attrName>
                                        </p:attrNameLst>
                                      </p:cBhvr>
                                      <p:to>
                                        <p:strVal val="visible"/>
                                      </p:to>
                                    </p:set>
                                    <p:anim calcmode="lin" valueType="num">
                                      <p:cBhvr additive="base">
                                        <p:cTn id="29" dur="500" fill="hold"/>
                                        <p:tgtEl>
                                          <p:spTgt spid="28674">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867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8674">
                                            <p:txEl>
                                              <p:pRg st="8" end="8"/>
                                            </p:txEl>
                                          </p:spTgt>
                                        </p:tgtEl>
                                        <p:attrNameLst>
                                          <p:attrName>style.visibility</p:attrName>
                                        </p:attrNameLst>
                                      </p:cBhvr>
                                      <p:to>
                                        <p:strVal val="visible"/>
                                      </p:to>
                                    </p:set>
                                    <p:anim calcmode="lin" valueType="num">
                                      <p:cBhvr additive="base">
                                        <p:cTn id="35" dur="500" fill="hold"/>
                                        <p:tgtEl>
                                          <p:spTgt spid="28674">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867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8674">
                                            <p:txEl>
                                              <p:pRg st="10" end="10"/>
                                            </p:txEl>
                                          </p:spTgt>
                                        </p:tgtEl>
                                        <p:attrNameLst>
                                          <p:attrName>style.visibility</p:attrName>
                                        </p:attrNameLst>
                                      </p:cBhvr>
                                      <p:to>
                                        <p:strVal val="visible"/>
                                      </p:to>
                                    </p:set>
                                    <p:anim calcmode="lin" valueType="num">
                                      <p:cBhvr additive="base">
                                        <p:cTn id="41" dur="500" fill="hold"/>
                                        <p:tgtEl>
                                          <p:spTgt spid="28674">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867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8674">
                                            <p:txEl>
                                              <p:pRg st="12" end="12"/>
                                            </p:txEl>
                                          </p:spTgt>
                                        </p:tgtEl>
                                        <p:attrNameLst>
                                          <p:attrName>style.visibility</p:attrName>
                                        </p:attrNameLst>
                                      </p:cBhvr>
                                      <p:to>
                                        <p:strVal val="visible"/>
                                      </p:to>
                                    </p:set>
                                    <p:anim calcmode="lin" valueType="num">
                                      <p:cBhvr additive="base">
                                        <p:cTn id="47" dur="500" fill="hold"/>
                                        <p:tgtEl>
                                          <p:spTgt spid="28674">
                                            <p:txEl>
                                              <p:pRg st="12" end="1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867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8674">
                                            <p:txEl>
                                              <p:pRg st="13" end="13"/>
                                            </p:txEl>
                                          </p:spTgt>
                                        </p:tgtEl>
                                        <p:attrNameLst>
                                          <p:attrName>style.visibility</p:attrName>
                                        </p:attrNameLst>
                                      </p:cBhvr>
                                      <p:to>
                                        <p:strVal val="visible"/>
                                      </p:to>
                                    </p:set>
                                    <p:anim calcmode="lin" valueType="num">
                                      <p:cBhvr additive="base">
                                        <p:cTn id="53" dur="500" fill="hold"/>
                                        <p:tgtEl>
                                          <p:spTgt spid="28674">
                                            <p:txEl>
                                              <p:pRg st="13" end="1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8674">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3240" y="214290"/>
            <a:ext cx="4071966" cy="1015663"/>
          </a:xfrm>
          <a:prstGeom prst="rect">
            <a:avLst/>
          </a:prstGeom>
          <a:noFill/>
        </p:spPr>
        <p:txBody>
          <a:bodyPr wrap="square" rtlCol="0">
            <a:spAutoFit/>
          </a:bodyPr>
          <a:lstStyle/>
          <a:p>
            <a:r>
              <a:rPr lang="fa-IR" sz="2400" dirty="0" smtClean="0"/>
              <a:t>برخی مشکلات کلاسهای چند پایه</a:t>
            </a:r>
          </a:p>
          <a:p>
            <a:endParaRPr lang="fa-IR" dirty="0"/>
          </a:p>
          <a:p>
            <a:endParaRPr lang="en-US" dirty="0"/>
          </a:p>
        </p:txBody>
      </p:sp>
      <p:sp>
        <p:nvSpPr>
          <p:cNvPr id="11265" name="Rectangle 1"/>
          <p:cNvSpPr>
            <a:spLocks noChangeArrowheads="1"/>
          </p:cNvSpPr>
          <p:nvPr/>
        </p:nvSpPr>
        <p:spPr bwMode="auto">
          <a:xfrm>
            <a:off x="714348" y="1142984"/>
            <a:ext cx="6357982"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*کمبود وقت</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*کمبود اطلاعات و تجارب معلمان چند پایه</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*ضعف دانش آموزان و اطلاعات پیش نیاز دانش آموزان</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*بومی نبودن معلمان چند پایه</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*پیچیدگی در کلاسهای چند پایه</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*نامناسب بودن ترکیب سنی</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*کمبود امکانات و تجهیزات و وسایل آموزشی</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*مسولیت های زیاد معلم</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*کمبود تعداد دانش آموز</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*کم توجهی به برخی از دروس</a:t>
            </a:r>
            <a:endParaRPr kumimoji="0" lang="en-US"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r>
              <a:rPr kumimoji="0" lang="fa-IR" sz="28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a:t>
            </a:r>
            <a:r>
              <a:rPr kumimoji="0" lang="fa-IR" sz="2000" b="0" i="0" u="none" strike="noStrike" cap="none" normalizeH="0" baseline="0" dirty="0" smtClean="0">
                <a:ln>
                  <a:noFill/>
                </a:ln>
                <a:solidFill>
                  <a:schemeClr val="tx1"/>
                </a:solidFill>
                <a:effectLst/>
                <a:latin typeface="Calibri" pitchFamily="34" charset="0"/>
                <a:ea typeface="Calibri" pitchFamily="34" charset="0"/>
                <a:cs typeface="B Lotus" pitchFamily="2" charset="-78"/>
              </a:rPr>
              <a:t>و</a:t>
            </a:r>
            <a:r>
              <a:rPr kumimoji="0" lang="en-US" sz="20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265">
                                            <p:txEl>
                                              <p:pRg st="0" end="0"/>
                                            </p:txEl>
                                          </p:spTgt>
                                        </p:tgtEl>
                                        <p:attrNameLst>
                                          <p:attrName>style.visibility</p:attrName>
                                        </p:attrNameLst>
                                      </p:cBhvr>
                                      <p:to>
                                        <p:strVal val="visible"/>
                                      </p:to>
                                    </p:set>
                                    <p:anim calcmode="lin" valueType="num">
                                      <p:cBhvr additive="base">
                                        <p:cTn id="12" dur="500" fill="hold"/>
                                        <p:tgtEl>
                                          <p:spTgt spid="1126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12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1265">
                                            <p:txEl>
                                              <p:pRg st="1" end="1"/>
                                            </p:txEl>
                                          </p:spTgt>
                                        </p:tgtEl>
                                        <p:attrNameLst>
                                          <p:attrName>style.visibility</p:attrName>
                                        </p:attrNameLst>
                                      </p:cBhvr>
                                      <p:to>
                                        <p:strVal val="visible"/>
                                      </p:to>
                                    </p:set>
                                    <p:anim calcmode="lin" valueType="num">
                                      <p:cBhvr additive="base">
                                        <p:cTn id="18" dur="500" fill="hold"/>
                                        <p:tgtEl>
                                          <p:spTgt spid="1126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126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1265">
                                            <p:txEl>
                                              <p:pRg st="2" end="2"/>
                                            </p:txEl>
                                          </p:spTgt>
                                        </p:tgtEl>
                                        <p:attrNameLst>
                                          <p:attrName>style.visibility</p:attrName>
                                        </p:attrNameLst>
                                      </p:cBhvr>
                                      <p:to>
                                        <p:strVal val="visible"/>
                                      </p:to>
                                    </p:set>
                                    <p:anim calcmode="lin" valueType="num">
                                      <p:cBhvr additive="base">
                                        <p:cTn id="24" dur="500" fill="hold"/>
                                        <p:tgtEl>
                                          <p:spTgt spid="1126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126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1265">
                                            <p:txEl>
                                              <p:pRg st="3" end="3"/>
                                            </p:txEl>
                                          </p:spTgt>
                                        </p:tgtEl>
                                        <p:attrNameLst>
                                          <p:attrName>style.visibility</p:attrName>
                                        </p:attrNameLst>
                                      </p:cBhvr>
                                      <p:to>
                                        <p:strVal val="visible"/>
                                      </p:to>
                                    </p:set>
                                    <p:anim calcmode="lin" valueType="num">
                                      <p:cBhvr additive="base">
                                        <p:cTn id="30" dur="500" fill="hold"/>
                                        <p:tgtEl>
                                          <p:spTgt spid="1126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126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11265">
                                            <p:txEl>
                                              <p:pRg st="4" end="4"/>
                                            </p:txEl>
                                          </p:spTgt>
                                        </p:tgtEl>
                                        <p:attrNameLst>
                                          <p:attrName>style.visibility</p:attrName>
                                        </p:attrNameLst>
                                      </p:cBhvr>
                                      <p:to>
                                        <p:strVal val="visible"/>
                                      </p:to>
                                    </p:set>
                                    <p:anim calcmode="lin" valueType="num">
                                      <p:cBhvr additive="base">
                                        <p:cTn id="36" dur="500" fill="hold"/>
                                        <p:tgtEl>
                                          <p:spTgt spid="1126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126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11265">
                                            <p:txEl>
                                              <p:pRg st="5" end="5"/>
                                            </p:txEl>
                                          </p:spTgt>
                                        </p:tgtEl>
                                        <p:attrNameLst>
                                          <p:attrName>style.visibility</p:attrName>
                                        </p:attrNameLst>
                                      </p:cBhvr>
                                      <p:to>
                                        <p:strVal val="visible"/>
                                      </p:to>
                                    </p:set>
                                    <p:anim calcmode="lin" valueType="num">
                                      <p:cBhvr additive="base">
                                        <p:cTn id="42" dur="500" fill="hold"/>
                                        <p:tgtEl>
                                          <p:spTgt spid="1126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126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11265">
                                            <p:txEl>
                                              <p:pRg st="6" end="6"/>
                                            </p:txEl>
                                          </p:spTgt>
                                        </p:tgtEl>
                                        <p:attrNameLst>
                                          <p:attrName>style.visibility</p:attrName>
                                        </p:attrNameLst>
                                      </p:cBhvr>
                                      <p:to>
                                        <p:strVal val="visible"/>
                                      </p:to>
                                    </p:set>
                                    <p:anim calcmode="lin" valueType="num">
                                      <p:cBhvr additive="base">
                                        <p:cTn id="48" dur="500" fill="hold"/>
                                        <p:tgtEl>
                                          <p:spTgt spid="11265">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126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11265">
                                            <p:txEl>
                                              <p:pRg st="7" end="7"/>
                                            </p:txEl>
                                          </p:spTgt>
                                        </p:tgtEl>
                                        <p:attrNameLst>
                                          <p:attrName>style.visibility</p:attrName>
                                        </p:attrNameLst>
                                      </p:cBhvr>
                                      <p:to>
                                        <p:strVal val="visible"/>
                                      </p:to>
                                    </p:set>
                                    <p:anim calcmode="lin" valueType="num">
                                      <p:cBhvr additive="base">
                                        <p:cTn id="54" dur="500" fill="hold"/>
                                        <p:tgtEl>
                                          <p:spTgt spid="11265">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1126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11265">
                                            <p:txEl>
                                              <p:pRg st="8" end="8"/>
                                            </p:txEl>
                                          </p:spTgt>
                                        </p:tgtEl>
                                        <p:attrNameLst>
                                          <p:attrName>style.visibility</p:attrName>
                                        </p:attrNameLst>
                                      </p:cBhvr>
                                      <p:to>
                                        <p:strVal val="visible"/>
                                      </p:to>
                                    </p:set>
                                    <p:anim calcmode="lin" valueType="num">
                                      <p:cBhvr additive="base">
                                        <p:cTn id="60" dur="500" fill="hold"/>
                                        <p:tgtEl>
                                          <p:spTgt spid="11265">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1126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nodeType="clickEffect">
                                  <p:stCondLst>
                                    <p:cond delay="0"/>
                                  </p:stCondLst>
                                  <p:childTnLst>
                                    <p:set>
                                      <p:cBhvr>
                                        <p:cTn id="65" dur="1" fill="hold">
                                          <p:stCondLst>
                                            <p:cond delay="0"/>
                                          </p:stCondLst>
                                        </p:cTn>
                                        <p:tgtEl>
                                          <p:spTgt spid="11265">
                                            <p:txEl>
                                              <p:pRg st="9" end="9"/>
                                            </p:txEl>
                                          </p:spTgt>
                                        </p:tgtEl>
                                        <p:attrNameLst>
                                          <p:attrName>style.visibility</p:attrName>
                                        </p:attrNameLst>
                                      </p:cBhvr>
                                      <p:to>
                                        <p:strVal val="visible"/>
                                      </p:to>
                                    </p:set>
                                    <p:anim calcmode="lin" valueType="num">
                                      <p:cBhvr additive="base">
                                        <p:cTn id="66" dur="500" fill="hold"/>
                                        <p:tgtEl>
                                          <p:spTgt spid="11265">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1126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nodeType="clickEffect">
                                  <p:stCondLst>
                                    <p:cond delay="0"/>
                                  </p:stCondLst>
                                  <p:childTnLst>
                                    <p:set>
                                      <p:cBhvr>
                                        <p:cTn id="71" dur="1" fill="hold">
                                          <p:stCondLst>
                                            <p:cond delay="0"/>
                                          </p:stCondLst>
                                        </p:cTn>
                                        <p:tgtEl>
                                          <p:spTgt spid="11265">
                                            <p:txEl>
                                              <p:pRg st="10" end="10"/>
                                            </p:txEl>
                                          </p:spTgt>
                                        </p:tgtEl>
                                        <p:attrNameLst>
                                          <p:attrName>style.visibility</p:attrName>
                                        </p:attrNameLst>
                                      </p:cBhvr>
                                      <p:to>
                                        <p:strVal val="visible"/>
                                      </p:to>
                                    </p:set>
                                    <p:anim calcmode="lin" valueType="num">
                                      <p:cBhvr additive="base">
                                        <p:cTn id="72" dur="2000" fill="hold"/>
                                        <p:tgtEl>
                                          <p:spTgt spid="11265">
                                            <p:txEl>
                                              <p:pRg st="10" end="10"/>
                                            </p:txEl>
                                          </p:spTgt>
                                        </p:tgtEl>
                                        <p:attrNameLst>
                                          <p:attrName>ppt_x</p:attrName>
                                        </p:attrNameLst>
                                      </p:cBhvr>
                                      <p:tavLst>
                                        <p:tav tm="0">
                                          <p:val>
                                            <p:strVal val="#ppt_x"/>
                                          </p:val>
                                        </p:tav>
                                        <p:tav tm="100000">
                                          <p:val>
                                            <p:strVal val="#ppt_x"/>
                                          </p:val>
                                        </p:tav>
                                      </p:tavLst>
                                    </p:anim>
                                    <p:anim calcmode="lin" valueType="num">
                                      <p:cBhvr additive="base">
                                        <p:cTn id="73" dur="2000" fill="hold"/>
                                        <p:tgtEl>
                                          <p:spTgt spid="1126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85918" y="642918"/>
            <a:ext cx="5072098" cy="4616648"/>
          </a:xfrm>
          <a:prstGeom prst="rect">
            <a:avLst/>
          </a:prstGeom>
          <a:noFill/>
        </p:spPr>
        <p:txBody>
          <a:bodyPr wrap="square" rtlCol="0">
            <a:spAutoFit/>
          </a:bodyPr>
          <a:lstStyle/>
          <a:p>
            <a:pPr algn="r"/>
            <a:r>
              <a:rPr lang="fa-IR" sz="2400" dirty="0" smtClean="0"/>
              <a:t>انواع روش های تدریس در کلاس های چند پایه:</a:t>
            </a:r>
          </a:p>
          <a:p>
            <a:pPr algn="r"/>
            <a:endParaRPr lang="fa-IR" dirty="0"/>
          </a:p>
          <a:p>
            <a:pPr algn="r"/>
            <a:endParaRPr lang="fa-IR" dirty="0" smtClean="0"/>
          </a:p>
          <a:p>
            <a:pPr algn="r"/>
            <a:r>
              <a:rPr lang="fa-IR" sz="2400" dirty="0" smtClean="0"/>
              <a:t>1 – روش محوری</a:t>
            </a:r>
          </a:p>
          <a:p>
            <a:pPr algn="r"/>
            <a:endParaRPr lang="fa-IR" sz="2400" dirty="0" smtClean="0"/>
          </a:p>
          <a:p>
            <a:pPr algn="r"/>
            <a:r>
              <a:rPr lang="fa-IR" sz="2400" dirty="0" smtClean="0"/>
              <a:t>2 – روش گروهی</a:t>
            </a:r>
          </a:p>
          <a:p>
            <a:pPr algn="r"/>
            <a:endParaRPr lang="fa-IR" sz="2400" dirty="0" smtClean="0"/>
          </a:p>
          <a:p>
            <a:pPr algn="r"/>
            <a:r>
              <a:rPr lang="fa-IR" sz="2400" dirty="0" smtClean="0"/>
              <a:t>3 – روش تلفیقی</a:t>
            </a:r>
          </a:p>
          <a:p>
            <a:pPr algn="r"/>
            <a:endParaRPr lang="fa-IR" sz="2400" dirty="0" smtClean="0"/>
          </a:p>
          <a:p>
            <a:pPr algn="r"/>
            <a:r>
              <a:rPr lang="fa-IR" sz="2400" dirty="0" smtClean="0"/>
              <a:t>4- روش مشارکتی</a:t>
            </a:r>
          </a:p>
          <a:p>
            <a:pPr algn="r"/>
            <a:endParaRPr lang="fa-IR" sz="2400" dirty="0" smtClean="0"/>
          </a:p>
          <a:p>
            <a:pPr algn="r"/>
            <a:r>
              <a:rPr lang="fa-IR" sz="2400" dirty="0" smtClean="0"/>
              <a:t>5 – روش ترکیبی</a:t>
            </a:r>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diamond(in)">
                                      <p:cBhvr>
                                        <p:cTn id="12" dur="2000"/>
                                        <p:tgtEl>
                                          <p:spTgt spid="2">
                                            <p:txEl>
                                              <p:pRg st="3" end="3"/>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diamond(in)">
                                      <p:cBhvr>
                                        <p:cTn id="15" dur="2000"/>
                                        <p:tgtEl>
                                          <p:spTgt spid="2">
                                            <p:txEl>
                                              <p:pRg st="5" end="5"/>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2">
                                            <p:txEl>
                                              <p:pRg st="7" end="7"/>
                                            </p:txEl>
                                          </p:spTgt>
                                        </p:tgtEl>
                                        <p:attrNameLst>
                                          <p:attrName>style.visibility</p:attrName>
                                        </p:attrNameLst>
                                      </p:cBhvr>
                                      <p:to>
                                        <p:strVal val="visible"/>
                                      </p:to>
                                    </p:set>
                                    <p:animEffect transition="in" filter="diamond(in)">
                                      <p:cBhvr>
                                        <p:cTn id="18" dur="2000"/>
                                        <p:tgtEl>
                                          <p:spTgt spid="2">
                                            <p:txEl>
                                              <p:pRg st="7" end="7"/>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animEffect transition="in" filter="diamond(in)">
                                      <p:cBhvr>
                                        <p:cTn id="21" dur="2000"/>
                                        <p:tgtEl>
                                          <p:spTgt spid="2">
                                            <p:txEl>
                                              <p:pRg st="9" end="9"/>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2">
                                            <p:txEl>
                                              <p:pRg st="11" end="11"/>
                                            </p:txEl>
                                          </p:spTgt>
                                        </p:tgtEl>
                                        <p:attrNameLst>
                                          <p:attrName>style.visibility</p:attrName>
                                        </p:attrNameLst>
                                      </p:cBhvr>
                                      <p:to>
                                        <p:strVal val="visible"/>
                                      </p:to>
                                    </p:set>
                                    <p:animEffect transition="in" filter="diamond(in)">
                                      <p:cBhvr>
                                        <p:cTn id="24" dur="20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0166" y="714356"/>
            <a:ext cx="5857916" cy="2646878"/>
          </a:xfrm>
          <a:prstGeom prst="rect">
            <a:avLst/>
          </a:prstGeom>
          <a:noFill/>
        </p:spPr>
        <p:txBody>
          <a:bodyPr wrap="square" rtlCol="0">
            <a:spAutoFit/>
          </a:bodyPr>
          <a:lstStyle/>
          <a:p>
            <a:pPr algn="ctr"/>
            <a:r>
              <a:rPr lang="fa-IR" sz="2800" dirty="0" smtClean="0"/>
              <a:t>1 روش محوری</a:t>
            </a:r>
          </a:p>
          <a:p>
            <a:pPr algn="r"/>
            <a:endParaRPr lang="fa-IR" dirty="0"/>
          </a:p>
          <a:p>
            <a:pPr algn="r"/>
            <a:r>
              <a:rPr lang="fa-IR" dirty="0" smtClean="0"/>
              <a:t>*</a:t>
            </a:r>
            <a:r>
              <a:rPr lang="fa-IR" sz="2000" dirty="0" smtClean="0"/>
              <a:t>داشتن برنامه و طرح درس مناسب ویژه طرح محوری</a:t>
            </a:r>
          </a:p>
          <a:p>
            <a:pPr algn="r"/>
            <a:r>
              <a:rPr lang="fa-IR" sz="2000" dirty="0" smtClean="0"/>
              <a:t> </a:t>
            </a:r>
          </a:p>
          <a:p>
            <a:pPr algn="r"/>
            <a:endParaRPr lang="fa-IR" sz="2000" dirty="0" smtClean="0"/>
          </a:p>
          <a:p>
            <a:pPr algn="r"/>
            <a:r>
              <a:rPr lang="fa-IR" sz="2000" dirty="0" smtClean="0"/>
              <a:t>*تقسیم نمودن کلاس به دو دسته</a:t>
            </a:r>
          </a:p>
          <a:p>
            <a:pPr algn="r"/>
            <a:endParaRPr lang="fa-IR" sz="2000" dirty="0" smtClean="0"/>
          </a:p>
          <a:p>
            <a:pPr algn="r"/>
            <a:r>
              <a:rPr lang="fa-IR" sz="2000" dirty="0" smtClean="0"/>
              <a:t>1- محور اصلی(پایه)                  2 – محورفرعی یا خود آموخت</a:t>
            </a:r>
            <a:endParaRPr lang="en-US" sz="2000" dirty="0"/>
          </a:p>
        </p:txBody>
      </p:sp>
      <p:sp>
        <p:nvSpPr>
          <p:cNvPr id="3" name="TextBox 2"/>
          <p:cNvSpPr txBox="1"/>
          <p:nvPr/>
        </p:nvSpPr>
        <p:spPr>
          <a:xfrm>
            <a:off x="1142976" y="4071942"/>
            <a:ext cx="6643734" cy="1323439"/>
          </a:xfrm>
          <a:prstGeom prst="rect">
            <a:avLst/>
          </a:prstGeom>
          <a:noFill/>
        </p:spPr>
        <p:txBody>
          <a:bodyPr wrap="square" rtlCol="0">
            <a:spAutoFit/>
          </a:bodyPr>
          <a:lstStyle/>
          <a:p>
            <a:pPr algn="r"/>
            <a:r>
              <a:rPr lang="fa-IR" dirty="0" smtClean="0"/>
              <a:t>*</a:t>
            </a:r>
            <a:r>
              <a:rPr lang="fa-IR" sz="2000" dirty="0" smtClean="0"/>
              <a:t>اصول پایه محور</a:t>
            </a:r>
          </a:p>
          <a:p>
            <a:pPr algn="r"/>
            <a:r>
              <a:rPr lang="fa-IR" sz="2000" dirty="0" smtClean="0"/>
              <a:t>1 – حدکثر برای سه پایه تحصیلی و حداقل برای دو پایه تحصیلی</a:t>
            </a:r>
          </a:p>
          <a:p>
            <a:pPr algn="r"/>
            <a:r>
              <a:rPr lang="fa-IR" sz="2000" dirty="0" smtClean="0"/>
              <a:t>2 – زمان تدریس برای هر پایه ده تا پانزده دقیقه</a:t>
            </a:r>
          </a:p>
          <a:p>
            <a:pPr algn="r"/>
            <a:r>
              <a:rPr lang="fa-IR" sz="2000" dirty="0" smtClean="0"/>
              <a:t>3 – توجه به محور فرعی و دادن تکالیفی با عنوان فرصت ها و فعالیتها</a:t>
            </a:r>
            <a:r>
              <a:rPr lang="fa-IR"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 calcmode="lin" valueType="num">
                                      <p:cBhvr additive="base">
                                        <p:cTn id="2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checkerboard(across)">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diamond(in)">
                                      <p:cBhvr>
                                        <p:cTn id="32" dur="20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checkerboard(across)">
                                      <p:cBhvr>
                                        <p:cTn id="37" dur="500"/>
                                        <p:tgtEl>
                                          <p:spTgt spid="3">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checkerboard(across)">
                                      <p:cBhvr>
                                        <p:cTn id="4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00298" y="2214554"/>
            <a:ext cx="4929222" cy="4031873"/>
          </a:xfrm>
          <a:prstGeom prst="rect">
            <a:avLst/>
          </a:prstGeom>
          <a:noFill/>
        </p:spPr>
        <p:txBody>
          <a:bodyPr wrap="square" rtlCol="0">
            <a:spAutoFit/>
          </a:bodyPr>
          <a:lstStyle/>
          <a:p>
            <a:pPr algn="r"/>
            <a:endParaRPr lang="fa-IR" dirty="0" smtClean="0"/>
          </a:p>
          <a:p>
            <a:pPr algn="r"/>
            <a:r>
              <a:rPr lang="fa-IR" dirty="0" smtClean="0"/>
              <a:t>*</a:t>
            </a:r>
            <a:r>
              <a:rPr lang="fa-IR" sz="2000" dirty="0" smtClean="0"/>
              <a:t>معلم یک پایه را بصورت محور قرار داده  و تدریس می کند</a:t>
            </a:r>
          </a:p>
          <a:p>
            <a:pPr algn="r"/>
            <a:r>
              <a:rPr lang="fa-IR" sz="2000" dirty="0" smtClean="0"/>
              <a:t>به پایه دیگر که محور است فعالیت زمینه ساز می دهد.</a:t>
            </a:r>
          </a:p>
          <a:p>
            <a:pPr algn="r"/>
            <a:r>
              <a:rPr lang="fa-IR" sz="2000" dirty="0" smtClean="0"/>
              <a:t>و به گرو ه فرعی (خود آموخت )فعالیتها و فرصتها را ارائه می دهد.</a:t>
            </a:r>
          </a:p>
          <a:p>
            <a:pPr algn="r"/>
            <a:r>
              <a:rPr lang="fa-IR" sz="2000" dirty="0" smtClean="0"/>
              <a:t>*معلم بعد از تدریس مستقل پایه اصلی فعالیتی را به او می دهد و به سراغ پایه دیگر که در محور اصلی قرار دارد می رود و بعد از بررسی تکالیف تدریس مستقل را شروع می کند.</a:t>
            </a:r>
          </a:p>
          <a:p>
            <a:pPr algn="r"/>
            <a:r>
              <a:rPr lang="fa-IR" sz="2000" dirty="0" smtClean="0"/>
              <a:t>در حین  و بعد از پایان تدریس فعالیتهای گروه فرعی را بررسی می کند.  </a:t>
            </a:r>
          </a:p>
          <a:p>
            <a:pPr algn="r"/>
            <a:endParaRPr lang="en-US" dirty="0"/>
          </a:p>
        </p:txBody>
      </p:sp>
      <p:sp>
        <p:nvSpPr>
          <p:cNvPr id="4" name="TextBox 3"/>
          <p:cNvSpPr txBox="1"/>
          <p:nvPr/>
        </p:nvSpPr>
        <p:spPr>
          <a:xfrm>
            <a:off x="2928926" y="428604"/>
            <a:ext cx="4643470" cy="400110"/>
          </a:xfrm>
          <a:prstGeom prst="rect">
            <a:avLst/>
          </a:prstGeom>
          <a:noFill/>
        </p:spPr>
        <p:txBody>
          <a:bodyPr wrap="square" rtlCol="0">
            <a:spAutoFit/>
          </a:bodyPr>
          <a:lstStyle/>
          <a:p>
            <a:pPr algn="ctr"/>
            <a:r>
              <a:rPr lang="fa-IR" sz="2000" b="1" dirty="0" smtClean="0"/>
              <a:t>انواع شیو ه ی محوری و روش اجرا:</a:t>
            </a:r>
          </a:p>
        </p:txBody>
      </p:sp>
      <p:sp>
        <p:nvSpPr>
          <p:cNvPr id="5" name="TextBox 4"/>
          <p:cNvSpPr txBox="1"/>
          <p:nvPr/>
        </p:nvSpPr>
        <p:spPr>
          <a:xfrm>
            <a:off x="1428728" y="1142984"/>
            <a:ext cx="5857916" cy="400110"/>
          </a:xfrm>
          <a:prstGeom prst="rect">
            <a:avLst/>
          </a:prstGeom>
          <a:noFill/>
        </p:spPr>
        <p:txBody>
          <a:bodyPr wrap="square" rtlCol="0">
            <a:spAutoFit/>
          </a:bodyPr>
          <a:lstStyle/>
          <a:p>
            <a:pPr algn="r"/>
            <a:r>
              <a:rPr lang="fa-IR" b="1" dirty="0" smtClean="0"/>
              <a:t>1 </a:t>
            </a:r>
            <a:r>
              <a:rPr lang="fa-IR" sz="2000" b="1" dirty="0" smtClean="0"/>
              <a:t>– دو پایه بصورت پایه ی محور وبقیه پایه ها پایه ی فرعی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checkerboard(across)">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ox(in)">
                                      <p:cBhvr>
                                        <p:cTn id="23" dur="500"/>
                                        <p:tgtEl>
                                          <p:spTgt spid="3">
                                            <p:txEl>
                                              <p:pRg st="2" end="2"/>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ox(in)">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28794" y="2643182"/>
            <a:ext cx="5715040" cy="3693319"/>
          </a:xfrm>
          <a:prstGeom prst="rect">
            <a:avLst/>
          </a:prstGeom>
          <a:noFill/>
        </p:spPr>
        <p:txBody>
          <a:bodyPr wrap="square" rtlCol="0">
            <a:spAutoFit/>
          </a:bodyPr>
          <a:lstStyle/>
          <a:p>
            <a:pPr algn="r"/>
            <a:r>
              <a:rPr lang="fa-IR" dirty="0" smtClean="0"/>
              <a:t>.</a:t>
            </a:r>
          </a:p>
          <a:p>
            <a:pPr algn="r"/>
            <a:r>
              <a:rPr lang="fa-IR" b="1" dirty="0" smtClean="0"/>
              <a:t>وقتی کار تدریس پس از 15 دقیقه در پایه ی اول خاتمه یافت برای باقی مانده ی وقت جلسه برای این پایه ،معلم فعالیتی تعین می کند و از آنان می </a:t>
            </a:r>
          </a:p>
          <a:p>
            <a:pPr algn="r"/>
            <a:r>
              <a:rPr lang="fa-IR" b="1" dirty="0" smtClean="0"/>
              <a:t>خواهد تا پایان وقت جلسه به انجام دادن آن مشغول شوند.</a:t>
            </a:r>
          </a:p>
          <a:p>
            <a:pPr algn="r"/>
            <a:endParaRPr lang="en-US" dirty="0" smtClean="0"/>
          </a:p>
          <a:p>
            <a:pPr algn="r"/>
            <a:r>
              <a:rPr lang="fa-IR" b="1" dirty="0" smtClean="0"/>
              <a:t>سپس دانش آموزان پایه اول جای خود را با دانش آموزان پایه دوم عوض می کنند (یعنی محور 2)لذ ا هر محوری که زمان تدریس آنان فرا می رسد باید به جلوی کلاس بیایند.)</a:t>
            </a:r>
          </a:p>
          <a:p>
            <a:pPr algn="r"/>
            <a:r>
              <a:rPr lang="fa-IR" dirty="0" smtClean="0"/>
              <a:t>*</a:t>
            </a:r>
          </a:p>
          <a:p>
            <a:pPr algn="r"/>
            <a:endParaRPr lang="fa-IR" dirty="0" smtClean="0"/>
          </a:p>
          <a:p>
            <a:pPr algn="r"/>
            <a:endParaRPr lang="fa-IR" dirty="0" smtClean="0"/>
          </a:p>
          <a:p>
            <a:pPr algn="r"/>
            <a:endParaRPr lang="fa-IR" dirty="0" smtClean="0"/>
          </a:p>
          <a:p>
            <a:pPr algn="r"/>
            <a:endParaRPr lang="en-US" dirty="0"/>
          </a:p>
        </p:txBody>
      </p:sp>
      <p:sp>
        <p:nvSpPr>
          <p:cNvPr id="3" name="TextBox 2"/>
          <p:cNvSpPr txBox="1"/>
          <p:nvPr/>
        </p:nvSpPr>
        <p:spPr>
          <a:xfrm>
            <a:off x="2214546" y="285728"/>
            <a:ext cx="5072098" cy="2092881"/>
          </a:xfrm>
          <a:prstGeom prst="rect">
            <a:avLst/>
          </a:prstGeom>
          <a:noFill/>
        </p:spPr>
        <p:txBody>
          <a:bodyPr wrap="square" rtlCol="0">
            <a:spAutoFit/>
          </a:bodyPr>
          <a:lstStyle/>
          <a:p>
            <a:pPr algn="r"/>
            <a:r>
              <a:rPr lang="fa-IR" sz="2000" b="1" dirty="0" smtClean="0"/>
              <a:t>2 – سه پایه بصورت پایه محور و بقیه ی پایه ها بصورت پایه ی فرعی</a:t>
            </a:r>
          </a:p>
          <a:p>
            <a:pPr algn="r">
              <a:buFont typeface="Arial" pitchFamily="34" charset="0"/>
              <a:buChar char="•"/>
            </a:pPr>
            <a:r>
              <a:rPr lang="fa-IR" b="1" dirty="0" smtClean="0"/>
              <a:t>قبل از شروع تدریس مستقیم در محور(1)ابتدا فعالیت شماره ی 1 را که  از قبل برای دیگر محورهای اصلی تدریس تهیه کرده ایم را در اختیار هر یک از محورهای اصلی (2و3)این جلسه که پایه های دوم و سوم هستند </a:t>
            </a:r>
          </a:p>
          <a:p>
            <a:pPr algn="r">
              <a:buFont typeface="Arial" pitchFamily="34" charset="0"/>
              <a:buChar char="•"/>
            </a:pPr>
            <a:r>
              <a:rPr lang="fa-IR" b="1" dirty="0" smtClean="0"/>
              <a:t>قرار می دهیم</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anim calcmode="lin" valueType="num">
                                      <p:cBhvr additive="base">
                                        <p:cTn id="2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2" end="2"/>
                                            </p:txEl>
                                          </p:spTgt>
                                        </p:tgtEl>
                                        <p:attrNameLst>
                                          <p:attrName>style.visibility</p:attrName>
                                        </p:attrNameLst>
                                      </p:cBhvr>
                                      <p:to>
                                        <p:strVal val="visible"/>
                                      </p:to>
                                    </p:set>
                                    <p:anim calcmode="lin" valueType="num">
                                      <p:cBhvr additive="base">
                                        <p:cTn id="3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diamond(in)">
                                      <p:cBhvr>
                                        <p:cTn id="3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4.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1638</Words>
  <Application>Microsoft Office PowerPoint</Application>
  <PresentationFormat>On-screen Show (4:3)</PresentationFormat>
  <Paragraphs>116</Paragraphs>
  <Slides>17</Slides>
  <Notes>0</Notes>
  <HiddenSlides>0</HiddenSlides>
  <MMClips>0</MMClips>
  <ScaleCrop>false</ScaleCrop>
  <HeadingPairs>
    <vt:vector size="4" baseType="variant">
      <vt:variant>
        <vt:lpstr>Theme</vt:lpstr>
      </vt:variant>
      <vt:variant>
        <vt:i4>4</vt:i4>
      </vt:variant>
      <vt:variant>
        <vt:lpstr>Slide Titles</vt:lpstr>
      </vt:variant>
      <vt:variant>
        <vt:i4>17</vt:i4>
      </vt:variant>
    </vt:vector>
  </HeadingPairs>
  <TitlesOfParts>
    <vt:vector size="21" baseType="lpstr">
      <vt:lpstr>Oriel</vt:lpstr>
      <vt:lpstr>Concourse</vt:lpstr>
      <vt:lpstr>Aspect</vt:lpstr>
      <vt:lpstr>Flow</vt:lpstr>
      <vt:lpstr>بسم الله لرحمن الرحیم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لرحمن الرحیم</dc:title>
  <dc:creator>Beheshti</dc:creator>
  <cp:lastModifiedBy>AliTufan</cp:lastModifiedBy>
  <cp:revision>22</cp:revision>
  <dcterms:created xsi:type="dcterms:W3CDTF">2015-01-12T14:12:26Z</dcterms:created>
  <dcterms:modified xsi:type="dcterms:W3CDTF">2020-04-12T04:12:35Z</dcterms:modified>
</cp:coreProperties>
</file>