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7" d="100"/>
          <a:sy n="87" d="100"/>
        </p:scale>
        <p:origin x="-684" y="4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9EF2B60-5628-4AC4-B982-C0C63D286936}" type="datetimeFigureOut">
              <a:rPr lang="en-US" smtClean="0"/>
              <a:pPr/>
              <a:t>3/14/2020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3EE5BB3-271F-485F-8CCE-3A384899F08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9EF2B60-5628-4AC4-B982-C0C63D286936}"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EE5BB3-271F-485F-8CCE-3A384899F08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9EF2B60-5628-4AC4-B982-C0C63D286936}"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EE5BB3-271F-485F-8CCE-3A384899F08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9EF2B60-5628-4AC4-B982-C0C63D286936}"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EE5BB3-271F-485F-8CCE-3A384899F08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9EF2B60-5628-4AC4-B982-C0C63D286936}"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EE5BB3-271F-485F-8CCE-3A384899F08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9EF2B60-5628-4AC4-B982-C0C63D286936}"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3EE5BB3-271F-485F-8CCE-3A384899F08C}"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9EF2B60-5628-4AC4-B982-C0C63D286936}" type="datetimeFigureOut">
              <a:rPr lang="en-US" smtClean="0"/>
              <a:pPr/>
              <a:t>3/14/2020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3EE5BB3-271F-485F-8CCE-3A384899F08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9EF2B60-5628-4AC4-B982-C0C63D286936}" type="datetimeFigureOut">
              <a:rPr lang="en-US" smtClean="0"/>
              <a:pPr/>
              <a:t>3/14/2020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3EE5BB3-271F-485F-8CCE-3A384899F08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9EF2B60-5628-4AC4-B982-C0C63D286936}" type="datetimeFigureOut">
              <a:rPr lang="en-US" smtClean="0"/>
              <a:pPr/>
              <a:t>3/14/2020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3EE5BB3-271F-485F-8CCE-3A384899F08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9EF2B60-5628-4AC4-B982-C0C63D286936}"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3EE5BB3-271F-485F-8CCE-3A384899F08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9EF2B60-5628-4AC4-B982-C0C63D286936}" type="datetimeFigureOut">
              <a:rPr lang="en-US" smtClean="0"/>
              <a:pPr/>
              <a:t>3/14/2020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3EE5BB3-271F-485F-8CCE-3A384899F08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9EF2B60-5628-4AC4-B982-C0C63D286936}" type="datetimeFigureOut">
              <a:rPr lang="en-US" smtClean="0"/>
              <a:pPr/>
              <a:t>3/14/2020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3EE5BB3-271F-485F-8CCE-3A384899F08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1000100" y="642918"/>
            <a:ext cx="678657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32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روش نوین تدریس با رویکرد «تلفیقی</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266" name="Rectangle 2"/>
          <p:cNvSpPr>
            <a:spLocks noChangeArrowheads="1"/>
          </p:cNvSpPr>
          <p:nvPr/>
        </p:nvSpPr>
        <p:spPr bwMode="auto">
          <a:xfrm>
            <a:off x="1500166" y="1442996"/>
            <a:ext cx="5643602"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tab pos="228600" algn="l"/>
              </a:tabLst>
            </a:pPr>
            <a:r>
              <a:rPr kumimoji="0" lang="fa-IR" sz="2000" b="1" i="0" u="none" strike="noStrike" cap="none" normalizeH="0" baseline="0" dirty="0" smtClean="0">
                <a:ln>
                  <a:noFill/>
                </a:ln>
                <a:solidFill>
                  <a:schemeClr val="tx1"/>
                </a:solidFill>
                <a:effectLst/>
                <a:latin typeface="Times New Roman" pitchFamily="18" charset="0"/>
                <a:ea typeface="MS Mincho" pitchFamily="49" charset="-128"/>
                <a:cs typeface="B Lotus" pitchFamily="2" charset="-78"/>
              </a:rPr>
              <a:t>در هم آمیختن موضوعات درسی یا همان حوزه های محتوایی مواددرسی مختلف در یک یا چندپایه است. (مثلا آمیختن محتوایی درس علوم تجربی با درس هدیه های آسمان و... دریک جلسه ی آموزشی) </a:t>
            </a:r>
            <a:endParaRPr kumimoji="0" lang="fa-IR"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Box 7"/>
          <p:cNvSpPr txBox="1"/>
          <p:nvPr/>
        </p:nvSpPr>
        <p:spPr>
          <a:xfrm>
            <a:off x="1500166" y="2928934"/>
            <a:ext cx="5572164" cy="646331"/>
          </a:xfrm>
          <a:prstGeom prst="rect">
            <a:avLst/>
          </a:prstGeom>
          <a:noFill/>
        </p:spPr>
        <p:txBody>
          <a:bodyPr wrap="square" rtlCol="0">
            <a:spAutoFit/>
          </a:bodyPr>
          <a:lstStyle/>
          <a:p>
            <a:pPr algn="r"/>
            <a:r>
              <a:rPr lang="fa-IR" b="1" u="dotDotDash" dirty="0"/>
              <a:t>شیوه ی تلفیقی به تدریس ویادگیری فراگیران، کل نگرانه می اندیشد</a:t>
            </a:r>
            <a:r>
              <a:rPr lang="fa-IR" b="1" u="dotDotDash" dirty="0" smtClean="0"/>
              <a:t>.</a:t>
            </a:r>
          </a:p>
          <a:p>
            <a:pPr algn="r"/>
            <a:r>
              <a:rPr lang="fa-IR" b="1" u="dotDotDash" dirty="0" smtClean="0"/>
              <a:t> </a:t>
            </a:r>
            <a:endParaRPr lang="en-US" dirty="0"/>
          </a:p>
        </p:txBody>
      </p:sp>
      <p:sp>
        <p:nvSpPr>
          <p:cNvPr id="11267" name="Rectangle 3"/>
          <p:cNvSpPr>
            <a:spLocks noChangeArrowheads="1"/>
          </p:cNvSpPr>
          <p:nvPr/>
        </p:nvSpPr>
        <p:spPr bwMode="auto">
          <a:xfrm>
            <a:off x="1643042" y="2278087"/>
            <a:ext cx="5572132"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endParaRPr lang="fa-IR" sz="2800" b="1" u="sng" dirty="0">
              <a:latin typeface="Calibri" pitchFamily="34" charset="0"/>
              <a:ea typeface="Calibri" pitchFamily="34" charset="0"/>
              <a:cs typeface="B Lotus" pitchFamily="2" charset="-7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0" lang="fa-IR" sz="2800" b="1" i="0" u="sng"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fa-IR" sz="2800" b="1" i="0" u="sng" strike="noStrike" cap="none" normalizeH="0" baseline="0" dirty="0" smtClean="0">
                <a:ln>
                  <a:noFill/>
                </a:ln>
                <a:solidFill>
                  <a:schemeClr val="tx1"/>
                </a:solidFill>
                <a:effectLst/>
                <a:latin typeface="Calibri" pitchFamily="34" charset="0"/>
                <a:ea typeface="Calibri" pitchFamily="34" charset="0"/>
                <a:cs typeface="B Lotus" pitchFamily="2" charset="-78"/>
              </a:rPr>
              <a:t>ترکیبی </a:t>
            </a:r>
            <a:r>
              <a:rPr kumimoji="0" lang="fa-IR" sz="2800" b="1" i="0" u="sng" strike="noStrike" cap="none" normalizeH="0" baseline="0" dirty="0" smtClean="0">
                <a:ln>
                  <a:noFill/>
                </a:ln>
                <a:solidFill>
                  <a:schemeClr val="tx1"/>
                </a:solidFill>
                <a:effectLst/>
                <a:latin typeface="Calibri" pitchFamily="34" charset="0"/>
                <a:ea typeface="Calibri" pitchFamily="34" charset="0"/>
                <a:cs typeface="B Lotus" pitchFamily="2" charset="-78"/>
              </a:rPr>
              <a:t>ازموضوعات درسی وجود دارد. نه یک ماده ی خاص درسی برای یک پایه در</a:t>
            </a:r>
            <a:r>
              <a:rPr kumimoji="0" lang="en-US" sz="2800" b="1" i="0" u="sng" strike="noStrike" cap="none" normalizeH="0" baseline="0" dirty="0" smtClean="0">
                <a:ln>
                  <a:noFill/>
                </a:ln>
                <a:solidFill>
                  <a:schemeClr val="tx1"/>
                </a:solidFill>
                <a:effectLst/>
                <a:latin typeface="Calibri" pitchFamily="34" charset="0"/>
                <a:ea typeface="Calibri" pitchFamily="34" charset="0"/>
                <a:cs typeface="B Lotus" pitchFamily="2" charset="-78"/>
              </a:rPr>
              <a:t> </a:t>
            </a: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1" i="0" u="sng" strike="noStrike" cap="none" normalizeH="0" baseline="0" dirty="0" smtClean="0">
                <a:ln>
                  <a:noFill/>
                </a:ln>
                <a:solidFill>
                  <a:schemeClr val="tx1"/>
                </a:solidFill>
                <a:effectLst/>
                <a:latin typeface="Calibri" pitchFamily="34" charset="0"/>
                <a:ea typeface="Calibri" pitchFamily="34" charset="0"/>
                <a:cs typeface="B Lotus" pitchFamily="2" charset="-78"/>
              </a:rPr>
              <a:t>یک </a:t>
            </a:r>
            <a:r>
              <a:rPr kumimoji="0" lang="fa-IR" sz="2800" b="1" i="0" u="sng" strike="noStrike" cap="none" normalizeH="0" baseline="0" dirty="0" smtClean="0">
                <a:ln>
                  <a:noFill/>
                </a:ln>
                <a:solidFill>
                  <a:schemeClr val="tx1"/>
                </a:solidFill>
                <a:effectLst/>
                <a:latin typeface="Calibri" pitchFamily="34" charset="0"/>
                <a:ea typeface="Calibri" pitchFamily="34" charset="0"/>
                <a:cs typeface="B Lotus" pitchFamily="2" charset="-78"/>
              </a:rPr>
              <a:t>جلسه </a:t>
            </a:r>
            <a:r>
              <a:rPr kumimoji="0" lang="fa-IR" sz="2800" b="1" i="0" u="sng" strike="noStrike" cap="none" normalizeH="0" baseline="0" dirty="0" smtClean="0">
                <a:ln>
                  <a:noFill/>
                </a:ln>
                <a:solidFill>
                  <a:schemeClr val="tx1"/>
                </a:solidFill>
                <a:effectLst/>
                <a:latin typeface="Calibri" pitchFamily="34" charset="0"/>
                <a:ea typeface="Calibri" pitchFamily="34" charset="0"/>
                <a:cs typeface="B Lotus" pitchFamily="2" charset="-78"/>
              </a:rPr>
              <a:t>آموزشی</a:t>
            </a:r>
          </a:p>
          <a:p>
            <a:pPr lvl="0" algn="r" eaLnBrk="0" fontAlgn="base" hangingPunct="0">
              <a:spcBef>
                <a:spcPct val="0"/>
              </a:spcBef>
              <a:spcAft>
                <a:spcPct val="0"/>
              </a:spcAft>
            </a:pPr>
            <a:endParaRPr lang="fa-IR" sz="2800" b="1" dirty="0">
              <a:latin typeface="Arial" pitchFamily="34" charset="0"/>
              <a:cs typeface="Arial" pitchFamily="34" charset="0"/>
            </a:endParaRPr>
          </a:p>
          <a:p>
            <a:pPr lvl="0" algn="r" eaLnBrk="0" fontAlgn="base" hangingPunct="0">
              <a:spcBef>
                <a:spcPct val="0"/>
              </a:spcBef>
              <a:spcAft>
                <a:spcPct val="0"/>
              </a:spcAft>
            </a:pPr>
            <a:r>
              <a:rPr lang="fa-IR" sz="2800" b="1" dirty="0">
                <a:latin typeface="Arial" pitchFamily="34" charset="0"/>
                <a:cs typeface="Arial" pitchFamily="34" charset="0"/>
              </a:rPr>
              <a:t>مدرس : حیدربخت آزمای </a:t>
            </a:r>
          </a:p>
          <a:p>
            <a:pPr lvl="0" algn="r" eaLnBrk="0" fontAlgn="base" hangingPunct="0">
              <a:spcBef>
                <a:spcPct val="0"/>
              </a:spcBef>
              <a:spcAft>
                <a:spcPct val="0"/>
              </a:spcAft>
            </a:pPr>
            <a:r>
              <a:rPr lang="fa-IR" sz="2800" b="1" dirty="0">
                <a:latin typeface="Arial" pitchFamily="34" charset="0"/>
                <a:cs typeface="Arial" pitchFamily="34" charset="0"/>
              </a:rPr>
              <a:t>جهت استفاده دتنشجومعلمان عزیردربحران کرونا.</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pitchFamily="34" charset="0"/>
                <a:cs typeface="Arial" pitchFamily="34" charset="0"/>
              </a:rPr>
              <a:t> </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265"/>
                                        </p:tgtEl>
                                        <p:attrNameLst>
                                          <p:attrName>style.visibility</p:attrName>
                                        </p:attrNameLst>
                                      </p:cBhvr>
                                      <p:to>
                                        <p:strVal val="visible"/>
                                      </p:to>
                                    </p:set>
                                    <p:animEffect transition="in" filter="diamond(in)">
                                      <p:cBhvr>
                                        <p:cTn id="7" dur="2000"/>
                                        <p:tgtEl>
                                          <p:spTgt spid="1126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1266">
                                            <p:txEl>
                                              <p:pRg st="0" end="0"/>
                                            </p:txEl>
                                          </p:spTgt>
                                        </p:tgtEl>
                                        <p:attrNameLst>
                                          <p:attrName>style.visibility</p:attrName>
                                        </p:attrNameLst>
                                      </p:cBhvr>
                                      <p:to>
                                        <p:strVal val="visible"/>
                                      </p:to>
                                    </p:set>
                                    <p:anim calcmode="lin" valueType="num">
                                      <p:cBhvr additive="base">
                                        <p:cTn id="12" dur="500" fill="hold"/>
                                        <p:tgtEl>
                                          <p:spTgt spid="11266">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126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diamond(in)">
                                      <p:cBhvr>
                                        <p:cTn id="18" dur="20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6" fill="hold" nodeType="clickEffect">
                                  <p:stCondLst>
                                    <p:cond delay="0"/>
                                  </p:stCondLst>
                                  <p:childTnLst>
                                    <p:set>
                                      <p:cBhvr>
                                        <p:cTn id="22" dur="1" fill="hold">
                                          <p:stCondLst>
                                            <p:cond delay="0"/>
                                          </p:stCondLst>
                                        </p:cTn>
                                        <p:tgtEl>
                                          <p:spTgt spid="11267">
                                            <p:txEl>
                                              <p:pRg st="2" end="2"/>
                                            </p:txEl>
                                          </p:spTgt>
                                        </p:tgtEl>
                                        <p:attrNameLst>
                                          <p:attrName>style.visibility</p:attrName>
                                        </p:attrNameLst>
                                      </p:cBhvr>
                                      <p:to>
                                        <p:strVal val="visible"/>
                                      </p:to>
                                    </p:set>
                                    <p:animEffect transition="in" filter="barn(inHorizontal)">
                                      <p:cBhvr>
                                        <p:cTn id="23" dur="500"/>
                                        <p:tgtEl>
                                          <p:spTgt spid="11267">
                                            <p:txEl>
                                              <p:pRg st="2" end="2"/>
                                            </p:txEl>
                                          </p:spTgt>
                                        </p:tgtEl>
                                      </p:cBhvr>
                                    </p:animEffect>
                                  </p:childTnLst>
                                </p:cTn>
                              </p:par>
                              <p:par>
                                <p:cTn id="24" presetID="16" presetClass="entr" presetSubtype="26" fill="hold" nodeType="withEffect">
                                  <p:stCondLst>
                                    <p:cond delay="0"/>
                                  </p:stCondLst>
                                  <p:childTnLst>
                                    <p:set>
                                      <p:cBhvr>
                                        <p:cTn id="25" dur="1" fill="hold">
                                          <p:stCondLst>
                                            <p:cond delay="0"/>
                                          </p:stCondLst>
                                        </p:cTn>
                                        <p:tgtEl>
                                          <p:spTgt spid="11267">
                                            <p:txEl>
                                              <p:pRg st="3" end="3"/>
                                            </p:txEl>
                                          </p:spTgt>
                                        </p:tgtEl>
                                        <p:attrNameLst>
                                          <p:attrName>style.visibility</p:attrName>
                                        </p:attrNameLst>
                                      </p:cBhvr>
                                      <p:to>
                                        <p:strVal val="visible"/>
                                      </p:to>
                                    </p:set>
                                    <p:animEffect transition="in" filter="barn(inHorizontal)">
                                      <p:cBhvr>
                                        <p:cTn id="26" dur="500"/>
                                        <p:tgtEl>
                                          <p:spTgt spid="11267">
                                            <p:txEl>
                                              <p:pRg st="3" end="3"/>
                                            </p:txEl>
                                          </p:spTgt>
                                        </p:tgtEl>
                                      </p:cBhvr>
                                    </p:animEffect>
                                  </p:childTnLst>
                                </p:cTn>
                              </p:par>
                              <p:par>
                                <p:cTn id="27" presetID="16" presetClass="entr" presetSubtype="26" fill="hold" nodeType="withEffect">
                                  <p:stCondLst>
                                    <p:cond delay="0"/>
                                  </p:stCondLst>
                                  <p:childTnLst>
                                    <p:set>
                                      <p:cBhvr>
                                        <p:cTn id="28" dur="1" fill="hold">
                                          <p:stCondLst>
                                            <p:cond delay="0"/>
                                          </p:stCondLst>
                                        </p:cTn>
                                        <p:tgtEl>
                                          <p:spTgt spid="11267">
                                            <p:txEl>
                                              <p:pRg st="7" end="7"/>
                                            </p:txEl>
                                          </p:spTgt>
                                        </p:tgtEl>
                                        <p:attrNameLst>
                                          <p:attrName>style.visibility</p:attrName>
                                        </p:attrNameLst>
                                      </p:cBhvr>
                                      <p:to>
                                        <p:strVal val="visible"/>
                                      </p:to>
                                    </p:set>
                                    <p:animEffect transition="in" filter="barn(inHorizontal)">
                                      <p:cBhvr>
                                        <p:cTn id="29" dur="500"/>
                                        <p:tgtEl>
                                          <p:spTgt spid="11267">
                                            <p:txEl>
                                              <p:pRg st="7" end="7"/>
                                            </p:txEl>
                                          </p:spTgt>
                                        </p:tgtEl>
                                      </p:cBhvr>
                                    </p:animEffect>
                                  </p:childTnLst>
                                </p:cTn>
                              </p:par>
                              <p:par>
                                <p:cTn id="30" presetID="16" presetClass="entr" presetSubtype="26" fill="hold" nodeType="withEffect">
                                  <p:stCondLst>
                                    <p:cond delay="0"/>
                                  </p:stCondLst>
                                  <p:childTnLst>
                                    <p:set>
                                      <p:cBhvr>
                                        <p:cTn id="31" dur="1" fill="hold">
                                          <p:stCondLst>
                                            <p:cond delay="0"/>
                                          </p:stCondLst>
                                        </p:cTn>
                                        <p:tgtEl>
                                          <p:spTgt spid="11267">
                                            <p:txEl>
                                              <p:pRg st="5" end="5"/>
                                            </p:txEl>
                                          </p:spTgt>
                                        </p:tgtEl>
                                        <p:attrNameLst>
                                          <p:attrName>style.visibility</p:attrName>
                                        </p:attrNameLst>
                                      </p:cBhvr>
                                      <p:to>
                                        <p:strVal val="visible"/>
                                      </p:to>
                                    </p:set>
                                    <p:animEffect transition="in" filter="barn(inHorizontal)">
                                      <p:cBhvr>
                                        <p:cTn id="32" dur="500"/>
                                        <p:tgtEl>
                                          <p:spTgt spid="11267">
                                            <p:txEl>
                                              <p:pRg st="5" end="5"/>
                                            </p:txEl>
                                          </p:spTgt>
                                        </p:tgtEl>
                                      </p:cBhvr>
                                    </p:animEffect>
                                  </p:childTnLst>
                                </p:cTn>
                              </p:par>
                              <p:par>
                                <p:cTn id="33" presetID="16" presetClass="entr" presetSubtype="26" fill="hold" nodeType="withEffect">
                                  <p:stCondLst>
                                    <p:cond delay="0"/>
                                  </p:stCondLst>
                                  <p:childTnLst>
                                    <p:set>
                                      <p:cBhvr>
                                        <p:cTn id="34" dur="1" fill="hold">
                                          <p:stCondLst>
                                            <p:cond delay="0"/>
                                          </p:stCondLst>
                                        </p:cTn>
                                        <p:tgtEl>
                                          <p:spTgt spid="11267">
                                            <p:txEl>
                                              <p:pRg st="6" end="6"/>
                                            </p:txEl>
                                          </p:spTgt>
                                        </p:tgtEl>
                                        <p:attrNameLst>
                                          <p:attrName>style.visibility</p:attrName>
                                        </p:attrNameLst>
                                      </p:cBhvr>
                                      <p:to>
                                        <p:strVal val="visible"/>
                                      </p:to>
                                    </p:set>
                                    <p:animEffect transition="in" filter="barn(inHorizontal)">
                                      <p:cBhvr>
                                        <p:cTn id="35" dur="500"/>
                                        <p:tgtEl>
                                          <p:spTgt spid="112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5"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428604"/>
            <a:ext cx="8429684" cy="461665"/>
          </a:xfrm>
          <a:prstGeom prst="rect">
            <a:avLst/>
          </a:prstGeom>
          <a:noFill/>
        </p:spPr>
        <p:txBody>
          <a:bodyPr wrap="square" rtlCol="0">
            <a:spAutoFit/>
          </a:bodyPr>
          <a:lstStyle/>
          <a:p>
            <a:pPr algn="r"/>
            <a:r>
              <a:rPr lang="fa-IR" sz="2400" b="1" dirty="0" smtClean="0"/>
              <a:t>یک تدریس به روش تلفیقی سطح 1 (یک پایه – یک کتاب – چند درس هم پیام )</a:t>
            </a:r>
            <a:endParaRPr lang="en-US" sz="2400" dirty="0"/>
          </a:p>
        </p:txBody>
      </p:sp>
      <p:sp>
        <p:nvSpPr>
          <p:cNvPr id="1026" name="Rectangle 2"/>
          <p:cNvSpPr>
            <a:spLocks noChangeArrowheads="1"/>
          </p:cNvSpPr>
          <p:nvPr/>
        </p:nvSpPr>
        <p:spPr bwMode="auto">
          <a:xfrm>
            <a:off x="1928794" y="1428736"/>
            <a:ext cx="5819775" cy="10763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a-IR" sz="1400" b="0" i="0" u="none" strike="noStrike" cap="none" normalizeH="0" baseline="0" dirty="0" smtClean="0">
                <a:ln>
                  <a:noFill/>
                </a:ln>
                <a:solidFill>
                  <a:schemeClr val="tx1"/>
                </a:solidFill>
                <a:effectLst/>
                <a:latin typeface="Arial" pitchFamily="34" charset="0"/>
                <a:ea typeface="Arial" pitchFamily="34" charset="0"/>
                <a:cs typeface="Arial" pitchFamily="34" charset="0"/>
              </a:rPr>
              <a:t>پایه ششم:    درس علوم تجربی                                                      زمان 25 دقیقه</a:t>
            </a:r>
            <a:endParaRPr kumimoji="0" lang="en-US" sz="1400" b="0"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r" defTabSz="914400" rtl="0" eaLnBrk="1" fontAlgn="base" latinLnBrk="0" hangingPunct="1">
              <a:lnSpc>
                <a:spcPct val="100000"/>
              </a:lnSpc>
              <a:spcBef>
                <a:spcPct val="0"/>
              </a:spcBef>
              <a:spcAft>
                <a:spcPts val="100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r" defTabSz="914400" rtl="0" eaLnBrk="1" fontAlgn="base" latinLnBrk="0" hangingPunct="1">
              <a:lnSpc>
                <a:spcPct val="100000"/>
              </a:lnSpc>
              <a:spcBef>
                <a:spcPct val="0"/>
              </a:spcBef>
              <a:spcAft>
                <a:spcPts val="1000"/>
              </a:spcAft>
              <a:buClrTx/>
              <a:buSzTx/>
              <a:buFontTx/>
              <a:buNone/>
              <a:tabLst/>
            </a:pPr>
            <a:r>
              <a:rPr kumimoji="0" lang="fa-IR" sz="1400" b="0" i="0" u="none" strike="noStrike" cap="none" normalizeH="0" baseline="0" dirty="0" smtClean="0">
                <a:ln>
                  <a:noFill/>
                </a:ln>
                <a:solidFill>
                  <a:schemeClr val="tx1"/>
                </a:solidFill>
                <a:effectLst/>
                <a:latin typeface="Arial" pitchFamily="34" charset="0"/>
                <a:ea typeface="Arial" pitchFamily="34" charset="0"/>
                <a:cs typeface="Arial" pitchFamily="34" charset="0"/>
              </a:rPr>
              <a:t>درسهای 6 ،7،8                         با هدف مشترک نیرو</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extBox 4"/>
          <p:cNvSpPr txBox="1"/>
          <p:nvPr/>
        </p:nvSpPr>
        <p:spPr>
          <a:xfrm>
            <a:off x="1785918" y="2928934"/>
            <a:ext cx="5929354" cy="923330"/>
          </a:xfrm>
          <a:prstGeom prst="rect">
            <a:avLst/>
          </a:prstGeom>
          <a:noFill/>
        </p:spPr>
        <p:txBody>
          <a:bodyPr wrap="square" rtlCol="0">
            <a:spAutoFit/>
          </a:bodyPr>
          <a:lstStyle/>
          <a:p>
            <a:pPr algn="r"/>
            <a:r>
              <a:rPr lang="fa-IR" b="1" dirty="0" smtClean="0"/>
              <a:t>در خانه یا در جلسه ی قبل که خودآموخت دانش آموزان بود.درسهای ششم و هفتم و هشتم علوم تجربی را به دقت بخوانند.</a:t>
            </a:r>
            <a:endParaRPr lang="en-US" b="1" dirty="0" smtClean="0"/>
          </a:p>
          <a:p>
            <a:pPr algn="r"/>
            <a:r>
              <a:rPr lang="fa-IR" b="1" dirty="0" smtClean="0"/>
              <a:t>(با موضوع ورزش و نیرو(1)ورزش و نیرو(2)و طراحی کنیم وبسازیم).</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checkerboard(across)">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26" grpId="0" animBg="1"/>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43042" y="428604"/>
            <a:ext cx="6500858" cy="369332"/>
          </a:xfrm>
          <a:prstGeom prst="rect">
            <a:avLst/>
          </a:prstGeom>
          <a:noFill/>
        </p:spPr>
        <p:txBody>
          <a:bodyPr wrap="square" rtlCol="0">
            <a:spAutoFit/>
          </a:bodyPr>
          <a:lstStyle/>
          <a:p>
            <a:pPr algn="r"/>
            <a:r>
              <a:rPr lang="fa-IR" b="1" dirty="0" smtClean="0"/>
              <a:t>پیام هر درس را در پای تخته یا در یک صفحه کاغذ می نویسیم</a:t>
            </a:r>
            <a:endParaRPr lang="en-US" dirty="0"/>
          </a:p>
        </p:txBody>
      </p:sp>
      <p:sp>
        <p:nvSpPr>
          <p:cNvPr id="3" name="TextBox 2"/>
          <p:cNvSpPr txBox="1"/>
          <p:nvPr/>
        </p:nvSpPr>
        <p:spPr>
          <a:xfrm>
            <a:off x="571472" y="1214422"/>
            <a:ext cx="7715304" cy="369332"/>
          </a:xfrm>
          <a:prstGeom prst="rect">
            <a:avLst/>
          </a:prstGeom>
          <a:noFill/>
        </p:spPr>
        <p:txBody>
          <a:bodyPr wrap="square" rtlCol="0">
            <a:spAutoFit/>
          </a:bodyPr>
          <a:lstStyle/>
          <a:p>
            <a:r>
              <a:rPr lang="fa-IR" b="1" dirty="0" smtClean="0"/>
              <a:t>ورزش و نیرو(1)---  نیرو ----  وقتی جسمی را هل دهیم یا بکشیم برا آن جسم نیرو وارد کرده ایم.</a:t>
            </a:r>
            <a:endParaRPr lang="en-US" dirty="0"/>
          </a:p>
        </p:txBody>
      </p:sp>
      <p:sp>
        <p:nvSpPr>
          <p:cNvPr id="4" name="TextBox 3"/>
          <p:cNvSpPr txBox="1"/>
          <p:nvPr/>
        </p:nvSpPr>
        <p:spPr>
          <a:xfrm>
            <a:off x="0" y="2071678"/>
            <a:ext cx="8286808" cy="646331"/>
          </a:xfrm>
          <a:prstGeom prst="rect">
            <a:avLst/>
          </a:prstGeom>
          <a:noFill/>
        </p:spPr>
        <p:txBody>
          <a:bodyPr wrap="square" rtlCol="0">
            <a:spAutoFit/>
          </a:bodyPr>
          <a:lstStyle/>
          <a:p>
            <a:pPr algn="r"/>
            <a:r>
              <a:rPr lang="fa-IR" b="1" dirty="0" smtClean="0"/>
              <a:t> ورزش و نیرو (2) ---نیرو ---- نیروهای زیادی مانند نیروی گرانشی زمین ، اصطکاک ، نیروی   مغناطیسی، نیروی الکتریکی،و مقاومت هوا در طبیعت و گاهی در برابر نیروی ما وجود دارند.  </a:t>
            </a:r>
            <a:endParaRPr lang="en-US" dirty="0"/>
          </a:p>
        </p:txBody>
      </p:sp>
      <p:sp>
        <p:nvSpPr>
          <p:cNvPr id="5" name="TextBox 4"/>
          <p:cNvSpPr txBox="1"/>
          <p:nvPr/>
        </p:nvSpPr>
        <p:spPr>
          <a:xfrm>
            <a:off x="571472" y="3071810"/>
            <a:ext cx="7715304" cy="369332"/>
          </a:xfrm>
          <a:prstGeom prst="rect">
            <a:avLst/>
          </a:prstGeom>
          <a:noFill/>
        </p:spPr>
        <p:txBody>
          <a:bodyPr wrap="square" rtlCol="0">
            <a:spAutoFit/>
          </a:bodyPr>
          <a:lstStyle/>
          <a:p>
            <a:pPr algn="r"/>
            <a:r>
              <a:rPr lang="fa-IR" b="1" dirty="0" smtClean="0"/>
              <a:t>طراحی کنیم و بسازیم  ----- نیرو  -----   حرکت،موتور الکتریکی باعث حرکت می گردد.</a:t>
            </a:r>
            <a:endParaRPr lang="en-US" dirty="0"/>
          </a:p>
        </p:txBody>
      </p:sp>
      <p:sp>
        <p:nvSpPr>
          <p:cNvPr id="6" name="TextBox 5"/>
          <p:cNvSpPr txBox="1"/>
          <p:nvPr/>
        </p:nvSpPr>
        <p:spPr>
          <a:xfrm>
            <a:off x="1142976" y="3786190"/>
            <a:ext cx="6786610" cy="646331"/>
          </a:xfrm>
          <a:prstGeom prst="rect">
            <a:avLst/>
          </a:prstGeom>
          <a:noFill/>
        </p:spPr>
        <p:txBody>
          <a:bodyPr wrap="square" rtlCol="0">
            <a:spAutoFit/>
          </a:bodyPr>
          <a:lstStyle/>
          <a:p>
            <a:pPr algn="r"/>
            <a:r>
              <a:rPr lang="fa-IR" b="1" dirty="0" smtClean="0"/>
              <a:t>سپس با استفاده از پیام هردرس یک جمله یا پاراگراف می نویسیم که نکته ی اصلی درس را توضیح داده باشیم</a:t>
            </a:r>
            <a:endParaRPr lang="en-US" dirty="0"/>
          </a:p>
        </p:txBody>
      </p:sp>
      <p:sp>
        <p:nvSpPr>
          <p:cNvPr id="7" name="TextBox 6"/>
          <p:cNvSpPr txBox="1"/>
          <p:nvPr/>
        </p:nvSpPr>
        <p:spPr>
          <a:xfrm>
            <a:off x="1214414" y="4714884"/>
            <a:ext cx="6786610" cy="369332"/>
          </a:xfrm>
          <a:prstGeom prst="rect">
            <a:avLst/>
          </a:prstGeom>
          <a:noFill/>
        </p:spPr>
        <p:txBody>
          <a:bodyPr wrap="square" rtlCol="0">
            <a:spAutoFit/>
          </a:bodyPr>
          <a:lstStyle/>
          <a:p>
            <a:pPr algn="r"/>
            <a:r>
              <a:rPr lang="fa-IR" b="1" dirty="0" smtClean="0"/>
              <a:t>یا می توانیم در مورد نیرو و انواع آن فیلمی را به نمایش بگذاریم</a:t>
            </a:r>
            <a:endParaRPr lang="en-US" dirty="0"/>
          </a:p>
        </p:txBody>
      </p:sp>
      <p:sp>
        <p:nvSpPr>
          <p:cNvPr id="8" name="TextBox 7"/>
          <p:cNvSpPr txBox="1"/>
          <p:nvPr/>
        </p:nvSpPr>
        <p:spPr>
          <a:xfrm>
            <a:off x="1214414" y="5429264"/>
            <a:ext cx="6715172" cy="369332"/>
          </a:xfrm>
          <a:prstGeom prst="rect">
            <a:avLst/>
          </a:prstGeom>
          <a:noFill/>
        </p:spPr>
        <p:txBody>
          <a:bodyPr wrap="square" rtlCol="0">
            <a:spAutoFit/>
          </a:bodyPr>
          <a:lstStyle/>
          <a:p>
            <a:pPr algn="r"/>
            <a:r>
              <a:rPr lang="fa-IR" b="1" dirty="0" smtClean="0"/>
              <a:t>یا هر یک از مفاهیم را بصورت عملی و یا در طی نمایش به کودکان آموزش دهیم</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amond(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heckerboard(across)">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amond(in)">
                                      <p:cBhvr>
                                        <p:cTn id="27" dur="20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amond(in)">
                                      <p:cBhvr>
                                        <p:cTn id="32" dur="20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2976" y="714356"/>
            <a:ext cx="6429420" cy="1200329"/>
          </a:xfrm>
          <a:prstGeom prst="rect">
            <a:avLst/>
          </a:prstGeom>
          <a:noFill/>
        </p:spPr>
        <p:txBody>
          <a:bodyPr wrap="square" rtlCol="0">
            <a:spAutoFit/>
          </a:bodyPr>
          <a:lstStyle/>
          <a:p>
            <a:pPr algn="r"/>
            <a:r>
              <a:rPr lang="fa-IR" b="1" dirty="0" smtClean="0"/>
              <a:t>وقتی جسمی را می کشیم به آن نیرو وارد کرده ایم اگر نیروی جسم بیشتر از ما باشد به طرف دیگر حرکت می کند و تا زمانی که جسم را هل نداده ایم  یا نکشیده ایم نیروئی بر جسم وارد نکرده ایم .ورزش کردن یعنی نیرو وارد کردن که باعث حرکت و تغییر حالت اولیه جسم مانند توپ ، یا وزنه و ......میگردد.</a:t>
            </a:r>
            <a:endParaRPr lang="en-US" dirty="0"/>
          </a:p>
        </p:txBody>
      </p:sp>
      <p:sp>
        <p:nvSpPr>
          <p:cNvPr id="3" name="TextBox 2"/>
          <p:cNvSpPr txBox="1"/>
          <p:nvPr/>
        </p:nvSpPr>
        <p:spPr>
          <a:xfrm>
            <a:off x="928662" y="2500306"/>
            <a:ext cx="6643734" cy="1477328"/>
          </a:xfrm>
          <a:prstGeom prst="rect">
            <a:avLst/>
          </a:prstGeom>
          <a:noFill/>
        </p:spPr>
        <p:txBody>
          <a:bodyPr wrap="square" rtlCol="0">
            <a:spAutoFit/>
          </a:bodyPr>
          <a:lstStyle/>
          <a:p>
            <a:pPr algn="r"/>
            <a:r>
              <a:rPr lang="fa-IR" b="1" dirty="0" smtClean="0"/>
              <a:t>در اطراف ما نیرو های زیادی وجود دارند . مانند نیروی گرانش زمین که باعث حرکت اجسام به سمت پائین می شوند یا نیروی مغناطیسی که باعث حرکت مواد آهنی یا حرکت وسایل برقی می گردد یا نیروی الکتریکی که در اثر مالش یا حرکت ایجاد می گردد و نیروی اصطکاک و مقاومت هوا که هر دو نوعی نیروی مقاوم هستند که در مقابل برخی دیگر از نیروها مقاومت کرده و بر آن غلبه می کنند</a:t>
            </a:r>
            <a:endParaRPr lang="en-US" dirty="0"/>
          </a:p>
        </p:txBody>
      </p:sp>
      <p:sp>
        <p:nvSpPr>
          <p:cNvPr id="4" name="TextBox 3"/>
          <p:cNvSpPr txBox="1"/>
          <p:nvPr/>
        </p:nvSpPr>
        <p:spPr>
          <a:xfrm>
            <a:off x="1071538" y="4429132"/>
            <a:ext cx="6572296" cy="646331"/>
          </a:xfrm>
          <a:prstGeom prst="rect">
            <a:avLst/>
          </a:prstGeom>
          <a:noFill/>
        </p:spPr>
        <p:txBody>
          <a:bodyPr wrap="square" rtlCol="0">
            <a:spAutoFit/>
          </a:bodyPr>
          <a:lstStyle/>
          <a:p>
            <a:pPr algn="r"/>
            <a:r>
              <a:rPr lang="fa-IR" b="1" dirty="0" smtClean="0"/>
              <a:t>همه ی اجسام برای حرکت به نیروئی نیاز دارند و در وسایل برقی این نیرو را موتور الکتریکی فراهم می آورد . که می تواند انرژی الکتریکی را به حرکتی تبدیل کند.</a:t>
            </a:r>
            <a:endParaRPr lang="en-US" dirty="0"/>
          </a:p>
        </p:txBody>
      </p:sp>
      <p:sp>
        <p:nvSpPr>
          <p:cNvPr id="5" name="TextBox 4"/>
          <p:cNvSpPr txBox="1"/>
          <p:nvPr/>
        </p:nvSpPr>
        <p:spPr>
          <a:xfrm>
            <a:off x="1214414" y="5643578"/>
            <a:ext cx="6286544" cy="369332"/>
          </a:xfrm>
          <a:prstGeom prst="rect">
            <a:avLst/>
          </a:prstGeom>
          <a:noFill/>
        </p:spPr>
        <p:txBody>
          <a:bodyPr wrap="square" rtlCol="0">
            <a:spAutoFit/>
          </a:bodyPr>
          <a:lstStyle/>
          <a:p>
            <a:pPr algn="r"/>
            <a:r>
              <a:rPr lang="fa-IR" b="1" dirty="0" smtClean="0"/>
              <a:t>می توانید آزمایشاتی را انجام دهید تا یادگیری عمیق تر گردد</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2976" y="500042"/>
            <a:ext cx="6357982" cy="646331"/>
          </a:xfrm>
          <a:prstGeom prst="rect">
            <a:avLst/>
          </a:prstGeom>
          <a:noFill/>
        </p:spPr>
        <p:txBody>
          <a:bodyPr wrap="square" rtlCol="0">
            <a:spAutoFit/>
          </a:bodyPr>
          <a:lstStyle/>
          <a:p>
            <a:pPr algn="r"/>
            <a:r>
              <a:rPr lang="fa-IR" b="1" dirty="0" smtClean="0"/>
              <a:t>در مرحله ی بعدمی توانید به ارائه ی تکلیف و ارزیابی از آنچه درس داده اید. بپردازید.</a:t>
            </a:r>
            <a:endParaRPr lang="en-US" dirty="0"/>
          </a:p>
        </p:txBody>
      </p:sp>
      <p:graphicFrame>
        <p:nvGraphicFramePr>
          <p:cNvPr id="4" name="Table 3"/>
          <p:cNvGraphicFramePr>
            <a:graphicFrameLocks noGrp="1"/>
          </p:cNvGraphicFramePr>
          <p:nvPr/>
        </p:nvGraphicFramePr>
        <p:xfrm>
          <a:off x="1071538" y="1158624"/>
          <a:ext cx="5837880" cy="2699004"/>
        </p:xfrm>
        <a:graphic>
          <a:graphicData uri="http://schemas.openxmlformats.org/drawingml/2006/table">
            <a:tbl>
              <a:tblPr/>
              <a:tblGrid>
                <a:gridCol w="4213913"/>
                <a:gridCol w="1623967"/>
              </a:tblGrid>
              <a:tr h="175348">
                <a:tc>
                  <a:txBody>
                    <a:bodyPr/>
                    <a:lstStyle/>
                    <a:p>
                      <a:pPr marL="0" marR="0" algn="ctr" rtl="1">
                        <a:lnSpc>
                          <a:spcPct val="115000"/>
                        </a:lnSpc>
                        <a:spcBef>
                          <a:spcPts val="0"/>
                        </a:spcBef>
                        <a:spcAft>
                          <a:spcPts val="0"/>
                        </a:spcAft>
                      </a:pPr>
                      <a:r>
                        <a:rPr lang="fa-IR" sz="1400" b="1" dirty="0">
                          <a:latin typeface="Times New Roman"/>
                          <a:ea typeface="MS Mincho"/>
                          <a:cs typeface="B Lotus"/>
                        </a:rPr>
                        <a:t>ب</a:t>
                      </a:r>
                      <a:endParaRPr lang="en-US"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1400" b="1">
                          <a:latin typeface="Times New Roman"/>
                          <a:ea typeface="MS Mincho"/>
                          <a:cs typeface="B Lotus"/>
                        </a:rPr>
                        <a:t>الف</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348">
                <a:tc>
                  <a:txBody>
                    <a:bodyPr/>
                    <a:lstStyle/>
                    <a:p>
                      <a:pPr marL="0" marR="0" algn="l" rtl="1">
                        <a:lnSpc>
                          <a:spcPct val="115000"/>
                        </a:lnSpc>
                        <a:spcBef>
                          <a:spcPts val="0"/>
                        </a:spcBef>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a:latin typeface="Times New Roman"/>
                          <a:ea typeface="MS Mincho"/>
                          <a:cs typeface="B Lotus"/>
                        </a:rPr>
                        <a:t>نیرو</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348">
                <a:tc>
                  <a:txBody>
                    <a:bodyPr/>
                    <a:lstStyle/>
                    <a:p>
                      <a:pPr marL="0" marR="0" algn="l" rtl="1">
                        <a:lnSpc>
                          <a:spcPct val="115000"/>
                        </a:lnSpc>
                        <a:spcBef>
                          <a:spcPts val="0"/>
                        </a:spcBef>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dirty="0">
                          <a:latin typeface="Times New Roman"/>
                          <a:ea typeface="MS Mincho"/>
                          <a:cs typeface="B Lotus"/>
                        </a:rPr>
                        <a:t>هل دادن</a:t>
                      </a:r>
                      <a:endParaRPr lang="en-US"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348">
                <a:tc>
                  <a:txBody>
                    <a:bodyPr/>
                    <a:lstStyle/>
                    <a:p>
                      <a:pPr marL="0" marR="0" algn="l" rtl="1">
                        <a:lnSpc>
                          <a:spcPct val="115000"/>
                        </a:lnSpc>
                        <a:spcBef>
                          <a:spcPts val="0"/>
                        </a:spcBef>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a:latin typeface="Times New Roman"/>
                          <a:ea typeface="MS Mincho"/>
                          <a:cs typeface="B Lotus"/>
                        </a:rPr>
                        <a:t>کشیدن</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348">
                <a:tc>
                  <a:txBody>
                    <a:bodyPr/>
                    <a:lstStyle/>
                    <a:p>
                      <a:pPr marL="0" marR="0" algn="l" rtl="1">
                        <a:lnSpc>
                          <a:spcPct val="115000"/>
                        </a:lnSpc>
                        <a:spcBef>
                          <a:spcPts val="0"/>
                        </a:spcBef>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a:latin typeface="Times New Roman"/>
                          <a:ea typeface="MS Mincho"/>
                          <a:cs typeface="B Lotus"/>
                        </a:rPr>
                        <a:t>جهت نیرو</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348">
                <a:tc>
                  <a:txBody>
                    <a:bodyPr/>
                    <a:lstStyle/>
                    <a:p>
                      <a:pPr marL="0" marR="0" algn="l" rtl="1">
                        <a:lnSpc>
                          <a:spcPct val="115000"/>
                        </a:lnSpc>
                        <a:spcBef>
                          <a:spcPts val="0"/>
                        </a:spcBef>
                        <a:spcAft>
                          <a:spcPts val="0"/>
                        </a:spcAft>
                      </a:pPr>
                      <a:endParaRPr lang="en-US"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a:latin typeface="Times New Roman"/>
                          <a:ea typeface="MS Mincho"/>
                          <a:cs typeface="B Lotus"/>
                        </a:rPr>
                        <a:t>نیروی گرانش</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348">
                <a:tc>
                  <a:txBody>
                    <a:bodyPr/>
                    <a:lstStyle/>
                    <a:p>
                      <a:pPr marL="0" marR="0" algn="l" rtl="1">
                        <a:lnSpc>
                          <a:spcPct val="115000"/>
                        </a:lnSpc>
                        <a:spcBef>
                          <a:spcPts val="0"/>
                        </a:spcBef>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a:latin typeface="Times New Roman"/>
                          <a:ea typeface="MS Mincho"/>
                          <a:cs typeface="B Lotus"/>
                        </a:rPr>
                        <a:t>نیروی الکتریکی</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348">
                <a:tc>
                  <a:txBody>
                    <a:bodyPr/>
                    <a:lstStyle/>
                    <a:p>
                      <a:pPr marL="0" marR="0" algn="l" rtl="1">
                        <a:lnSpc>
                          <a:spcPct val="115000"/>
                        </a:lnSpc>
                        <a:spcBef>
                          <a:spcPts val="0"/>
                        </a:spcBef>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a:latin typeface="Times New Roman"/>
                          <a:ea typeface="MS Mincho"/>
                          <a:cs typeface="B Lotus"/>
                        </a:rPr>
                        <a:t>نیروی اصطکاک</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348">
                <a:tc>
                  <a:txBody>
                    <a:bodyPr/>
                    <a:lstStyle/>
                    <a:p>
                      <a:pPr marL="0" marR="0" algn="l" rtl="1">
                        <a:lnSpc>
                          <a:spcPct val="115000"/>
                        </a:lnSpc>
                        <a:spcBef>
                          <a:spcPts val="0"/>
                        </a:spcBef>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a:latin typeface="Times New Roman"/>
                          <a:ea typeface="MS Mincho"/>
                          <a:cs typeface="B Lotus"/>
                        </a:rPr>
                        <a:t>نیروی مقاومت هوا</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348">
                <a:tc>
                  <a:txBody>
                    <a:bodyPr/>
                    <a:lstStyle/>
                    <a:p>
                      <a:pPr marL="0" marR="0" algn="l" rtl="1">
                        <a:lnSpc>
                          <a:spcPct val="115000"/>
                        </a:lnSpc>
                        <a:spcBef>
                          <a:spcPts val="0"/>
                        </a:spcBef>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a:latin typeface="Times New Roman"/>
                          <a:ea typeface="MS Mincho"/>
                          <a:cs typeface="B Lotus"/>
                        </a:rPr>
                        <a:t>موتور الکتریکی</a:t>
                      </a: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690">
                <a:tc>
                  <a:txBody>
                    <a:bodyPr/>
                    <a:lstStyle/>
                    <a:p>
                      <a:pPr marL="0" marR="0" algn="l" rtl="1">
                        <a:lnSpc>
                          <a:spcPct val="115000"/>
                        </a:lnSpc>
                        <a:spcBef>
                          <a:spcPts val="0"/>
                        </a:spcBef>
                        <a:spcAft>
                          <a:spcPts val="0"/>
                        </a:spcAft>
                      </a:pPr>
                      <a:endParaRPr lang="en-US"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dirty="0">
                          <a:latin typeface="Times New Roman"/>
                          <a:ea typeface="MS Mincho"/>
                          <a:cs typeface="B Lotus"/>
                        </a:rPr>
                        <a:t>حرکت ماشین</a:t>
                      </a:r>
                      <a:endParaRPr lang="en-US"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3143240" y="4286256"/>
            <a:ext cx="4643470" cy="369332"/>
          </a:xfrm>
          <a:prstGeom prst="rect">
            <a:avLst/>
          </a:prstGeom>
          <a:noFill/>
        </p:spPr>
        <p:txBody>
          <a:bodyPr wrap="square" rtlCol="0">
            <a:spAutoFit/>
          </a:bodyPr>
          <a:lstStyle/>
          <a:p>
            <a:r>
              <a:rPr lang="fa-IR" b="1" dirty="0" smtClean="0"/>
              <a:t>براساس مفاهیم قسمت (الف)تعریفی در قسمت ب بنویسند</a:t>
            </a:r>
            <a:endParaRPr lang="en-US" dirty="0"/>
          </a:p>
        </p:txBody>
      </p:sp>
      <p:sp>
        <p:nvSpPr>
          <p:cNvPr id="6" name="TextBox 5"/>
          <p:cNvSpPr txBox="1"/>
          <p:nvPr/>
        </p:nvSpPr>
        <p:spPr>
          <a:xfrm>
            <a:off x="2714612" y="4929198"/>
            <a:ext cx="5000660" cy="369332"/>
          </a:xfrm>
          <a:prstGeom prst="rect">
            <a:avLst/>
          </a:prstGeom>
          <a:noFill/>
        </p:spPr>
        <p:txBody>
          <a:bodyPr wrap="square" rtlCol="0">
            <a:spAutoFit/>
          </a:bodyPr>
          <a:lstStyle/>
          <a:p>
            <a:r>
              <a:rPr lang="fa-IR" b="1" dirty="0" smtClean="0"/>
              <a:t>براساس قسمت الف در قسمت ب یک شکل مرتبط با آن بکشند.</a:t>
            </a:r>
            <a:endParaRPr lang="en-US" dirty="0"/>
          </a:p>
        </p:txBody>
      </p:sp>
      <p:sp>
        <p:nvSpPr>
          <p:cNvPr id="7" name="TextBox 6"/>
          <p:cNvSpPr txBox="1"/>
          <p:nvPr/>
        </p:nvSpPr>
        <p:spPr>
          <a:xfrm>
            <a:off x="1643042" y="5572140"/>
            <a:ext cx="6072230" cy="369332"/>
          </a:xfrm>
          <a:prstGeom prst="rect">
            <a:avLst/>
          </a:prstGeom>
          <a:noFill/>
        </p:spPr>
        <p:txBody>
          <a:bodyPr wrap="square" rtlCol="0">
            <a:spAutoFit/>
          </a:bodyPr>
          <a:lstStyle/>
          <a:p>
            <a:pPr algn="r"/>
            <a:r>
              <a:rPr lang="fa-IR" b="1" dirty="0" smtClean="0"/>
              <a:t>برا اساس قسمت الف آزمایش را در قسمت ب طراحی کرده و بنویسید.</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amond(in)">
                                      <p:cBhvr>
                                        <p:cTn id="2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3108" y="571480"/>
            <a:ext cx="5500726" cy="646331"/>
          </a:xfrm>
          <a:prstGeom prst="rect">
            <a:avLst/>
          </a:prstGeom>
          <a:noFill/>
        </p:spPr>
        <p:txBody>
          <a:bodyPr wrap="square" rtlCol="0">
            <a:spAutoFit/>
          </a:bodyPr>
          <a:lstStyle/>
          <a:p>
            <a:pPr algn="r"/>
            <a:r>
              <a:rPr lang="fa-IR" b="1" dirty="0" smtClean="0"/>
              <a:t>برای هر یک از اهدافی که در قسمت الف نوشته شده است یک جمله ی زیبا در قسمت ب بنویسید(حدالامکان از جملات علمی استفاده شود)</a:t>
            </a:r>
            <a:endParaRPr lang="en-US" dirty="0"/>
          </a:p>
        </p:txBody>
      </p:sp>
      <p:sp>
        <p:nvSpPr>
          <p:cNvPr id="3" name="TextBox 2"/>
          <p:cNvSpPr txBox="1"/>
          <p:nvPr/>
        </p:nvSpPr>
        <p:spPr>
          <a:xfrm>
            <a:off x="1357290" y="1714488"/>
            <a:ext cx="6215106" cy="646331"/>
          </a:xfrm>
          <a:prstGeom prst="rect">
            <a:avLst/>
          </a:prstGeom>
          <a:noFill/>
        </p:spPr>
        <p:txBody>
          <a:bodyPr wrap="square" rtlCol="0">
            <a:spAutoFit/>
          </a:bodyPr>
          <a:lstStyle/>
          <a:p>
            <a:pPr algn="r"/>
            <a:r>
              <a:rPr lang="fa-IR" b="1" dirty="0" smtClean="0"/>
              <a:t>داستان زیبائی بنویسید که نصف کلماتی که در قسمت الف آمده است در آن نوشته شود</a:t>
            </a:r>
            <a:endParaRPr lang="en-US" dirty="0"/>
          </a:p>
        </p:txBody>
      </p:sp>
      <p:sp>
        <p:nvSpPr>
          <p:cNvPr id="4" name="TextBox 3"/>
          <p:cNvSpPr txBox="1"/>
          <p:nvPr/>
        </p:nvSpPr>
        <p:spPr>
          <a:xfrm>
            <a:off x="4857752" y="2857496"/>
            <a:ext cx="2571768" cy="369332"/>
          </a:xfrm>
          <a:prstGeom prst="rect">
            <a:avLst/>
          </a:prstGeom>
          <a:noFill/>
        </p:spPr>
        <p:txBody>
          <a:bodyPr wrap="square" rtlCol="0">
            <a:spAutoFit/>
          </a:bodyPr>
          <a:lstStyle/>
          <a:p>
            <a:endParaRPr lang="en-US" dirty="0"/>
          </a:p>
        </p:txBody>
      </p:sp>
      <p:sp>
        <p:nvSpPr>
          <p:cNvPr id="26625" name="Rectangle 1"/>
          <p:cNvSpPr>
            <a:spLocks noChangeArrowheads="1"/>
          </p:cNvSpPr>
          <p:nvPr/>
        </p:nvSpPr>
        <p:spPr bwMode="auto">
          <a:xfrm>
            <a:off x="4714876" y="3000372"/>
            <a:ext cx="2857456"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1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و</a:t>
            </a:r>
            <a:r>
              <a:rPr kumimoji="0" lang="en-US" sz="1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1857356" y="4000504"/>
            <a:ext cx="5786478" cy="646331"/>
          </a:xfrm>
          <a:prstGeom prst="rect">
            <a:avLst/>
          </a:prstGeom>
          <a:noFill/>
        </p:spPr>
        <p:txBody>
          <a:bodyPr wrap="square" rtlCol="0">
            <a:spAutoFit/>
          </a:bodyPr>
          <a:lstStyle/>
          <a:p>
            <a:pPr algn="r"/>
            <a:r>
              <a:rPr lang="fa-IR" b="1" dirty="0" smtClean="0"/>
              <a:t>در ضمن انجام فعالیتها و تکالیف به سایر پایه ها هم سر کشی کرده و فعالیتهای آنها را بررسی کنید.</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625"/>
                                        </p:tgtEl>
                                        <p:attrNameLst>
                                          <p:attrName>style.visibility</p:attrName>
                                        </p:attrNameLst>
                                      </p:cBhvr>
                                      <p:to>
                                        <p:strVal val="visible"/>
                                      </p:to>
                                    </p:set>
                                    <p:anim calcmode="lin" valueType="num">
                                      <p:cBhvr additive="base">
                                        <p:cTn id="19" dur="500" fill="hold"/>
                                        <p:tgtEl>
                                          <p:spTgt spid="26625"/>
                                        </p:tgtEl>
                                        <p:attrNameLst>
                                          <p:attrName>ppt_x</p:attrName>
                                        </p:attrNameLst>
                                      </p:cBhvr>
                                      <p:tavLst>
                                        <p:tav tm="0">
                                          <p:val>
                                            <p:strVal val="#ppt_x"/>
                                          </p:val>
                                        </p:tav>
                                        <p:tav tm="100000">
                                          <p:val>
                                            <p:strVal val="#ppt_x"/>
                                          </p:val>
                                        </p:tav>
                                      </p:tavLst>
                                    </p:anim>
                                    <p:anim calcmode="lin" valueType="num">
                                      <p:cBhvr additive="base">
                                        <p:cTn id="20" dur="500" fill="hold"/>
                                        <p:tgtEl>
                                          <p:spTgt spid="2662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6"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arn(inHorizontal)">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2662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500166" y="857232"/>
            <a:ext cx="6858048"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28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ب)روش تلفیقی سطح 2 (موازی)</a:t>
            </a:r>
            <a:r>
              <a:rPr kumimoji="0" lang="en-US" sz="28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extBox 3"/>
          <p:cNvSpPr txBox="1"/>
          <p:nvPr/>
        </p:nvSpPr>
        <p:spPr>
          <a:xfrm>
            <a:off x="1071538" y="1428736"/>
            <a:ext cx="7858180" cy="369332"/>
          </a:xfrm>
          <a:prstGeom prst="rect">
            <a:avLst/>
          </a:prstGeom>
          <a:noFill/>
        </p:spPr>
        <p:txBody>
          <a:bodyPr wrap="square" rtlCol="0">
            <a:spAutoFit/>
          </a:bodyPr>
          <a:lstStyle/>
          <a:p>
            <a:r>
              <a:rPr lang="fa-IR" b="1" dirty="0" smtClean="0"/>
              <a:t>معلم ابتدا بر اساس دروس ،پایه و برنامه ای که نوشته است اقدام به نوشتن پیام های دروس می کند.</a:t>
            </a:r>
            <a:endParaRPr lang="en-US" dirty="0"/>
          </a:p>
        </p:txBody>
      </p:sp>
      <p:sp>
        <p:nvSpPr>
          <p:cNvPr id="5" name="TextBox 4"/>
          <p:cNvSpPr txBox="1"/>
          <p:nvPr/>
        </p:nvSpPr>
        <p:spPr>
          <a:xfrm>
            <a:off x="1714480" y="2285992"/>
            <a:ext cx="7072362" cy="369332"/>
          </a:xfrm>
          <a:prstGeom prst="rect">
            <a:avLst/>
          </a:prstGeom>
          <a:noFill/>
        </p:spPr>
        <p:txBody>
          <a:bodyPr wrap="square" rtlCol="0">
            <a:spAutoFit/>
          </a:bodyPr>
          <a:lstStyle/>
          <a:p>
            <a:pPr algn="r"/>
            <a:r>
              <a:rPr lang="fa-IR" b="1" dirty="0" smtClean="0"/>
              <a:t>در مرحله ی بعد معلم دروس هم پیام را مشخص و طبقه بندی می کند.</a:t>
            </a:r>
            <a:endParaRPr lang="en-US" dirty="0"/>
          </a:p>
        </p:txBody>
      </p:sp>
      <p:sp>
        <p:nvSpPr>
          <p:cNvPr id="6" name="TextBox 5"/>
          <p:cNvSpPr txBox="1"/>
          <p:nvPr/>
        </p:nvSpPr>
        <p:spPr>
          <a:xfrm>
            <a:off x="714348" y="3071810"/>
            <a:ext cx="8286808" cy="369332"/>
          </a:xfrm>
          <a:prstGeom prst="rect">
            <a:avLst/>
          </a:prstGeom>
          <a:noFill/>
        </p:spPr>
        <p:txBody>
          <a:bodyPr wrap="square" rtlCol="0">
            <a:spAutoFit/>
          </a:bodyPr>
          <a:lstStyle/>
          <a:p>
            <a:r>
              <a:rPr lang="fa-IR" b="1" dirty="0" smtClean="0"/>
              <a:t>معلم روش اجرائی آموزش و تدریس خود را مشخص می نماید و سعی در فراهم کردن ابزار مناسب می کند.</a:t>
            </a:r>
            <a:endParaRPr lang="en-US" dirty="0"/>
          </a:p>
        </p:txBody>
      </p:sp>
      <p:sp>
        <p:nvSpPr>
          <p:cNvPr id="7" name="TextBox 6"/>
          <p:cNvSpPr txBox="1"/>
          <p:nvPr/>
        </p:nvSpPr>
        <p:spPr>
          <a:xfrm>
            <a:off x="-214346" y="4143380"/>
            <a:ext cx="9144000" cy="369332"/>
          </a:xfrm>
          <a:prstGeom prst="rect">
            <a:avLst/>
          </a:prstGeom>
          <a:noFill/>
        </p:spPr>
        <p:txBody>
          <a:bodyPr wrap="square" rtlCol="0">
            <a:spAutoFit/>
          </a:bodyPr>
          <a:lstStyle/>
          <a:p>
            <a:r>
              <a:rPr lang="fa-IR" b="1" dirty="0" smtClean="0"/>
              <a:t>معلم باید توجه داشته باشد که فعالیت های خود را در جهت تدریس بصورت همزمان دو ماده درسی را برنامه ریزی کند.</a:t>
            </a:r>
            <a:endParaRPr lang="en-US" dirty="0"/>
          </a:p>
        </p:txBody>
      </p:sp>
      <p:sp>
        <p:nvSpPr>
          <p:cNvPr id="8" name="TextBox 7"/>
          <p:cNvSpPr txBox="1"/>
          <p:nvPr/>
        </p:nvSpPr>
        <p:spPr>
          <a:xfrm>
            <a:off x="2000232" y="4857760"/>
            <a:ext cx="6929486" cy="369332"/>
          </a:xfrm>
          <a:prstGeom prst="rect">
            <a:avLst/>
          </a:prstGeom>
          <a:noFill/>
        </p:spPr>
        <p:txBody>
          <a:bodyPr wrap="square" rtlCol="0">
            <a:spAutoFit/>
          </a:bodyPr>
          <a:lstStyle/>
          <a:p>
            <a:r>
              <a:rPr lang="fa-IR" b="1" dirty="0" smtClean="0"/>
              <a:t>معلم در صورت تمایل می تواند از این روش جهت تدریس دروس دو پایه نیز استفاده نماید</a:t>
            </a:r>
            <a:endParaRPr lang="en-US" dirty="0"/>
          </a:p>
        </p:txBody>
      </p:sp>
      <p:sp>
        <p:nvSpPr>
          <p:cNvPr id="9" name="TextBox 8"/>
          <p:cNvSpPr txBox="1"/>
          <p:nvPr/>
        </p:nvSpPr>
        <p:spPr>
          <a:xfrm>
            <a:off x="1071538" y="5715016"/>
            <a:ext cx="7715304" cy="369332"/>
          </a:xfrm>
          <a:prstGeom prst="rect">
            <a:avLst/>
          </a:prstGeom>
          <a:noFill/>
        </p:spPr>
        <p:txBody>
          <a:bodyPr wrap="square" rtlCol="0">
            <a:spAutoFit/>
          </a:bodyPr>
          <a:lstStyle/>
          <a:p>
            <a:r>
              <a:rPr lang="fa-IR" b="1" dirty="0" smtClean="0"/>
              <a:t>سایر پایه ها بر اساس برنامه ای که طراحی نموده اید مشغول انجام فعالیت ها و فرصت ها می گردند.</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500"/>
                                        <p:tgtEl>
                                          <p:spTgt spid="102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amond(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500" fill="hold"/>
                                        <p:tgtEl>
                                          <p:spTgt spid="6"/>
                                        </p:tgtEl>
                                        <p:attrNameLst>
                                          <p:attrName>ppt_x</p:attrName>
                                        </p:attrNameLst>
                                      </p:cBhvr>
                                      <p:tavLst>
                                        <p:tav tm="0">
                                          <p:val>
                                            <p:strVal val="#ppt_x"/>
                                          </p:val>
                                        </p:tav>
                                        <p:tav tm="100000">
                                          <p:val>
                                            <p:strVal val="#ppt_x"/>
                                          </p:val>
                                        </p:tav>
                                      </p:tavLst>
                                    </p:anim>
                                    <p:anim calcmode="lin" valueType="num">
                                      <p:cBhvr additive="base">
                                        <p:cTn id="2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ppt_x"/>
                                          </p:val>
                                        </p:tav>
                                        <p:tav tm="100000">
                                          <p:val>
                                            <p:strVal val="#ppt_x"/>
                                          </p:val>
                                        </p:tav>
                                      </p:tavLst>
                                    </p:anim>
                                    <p:anim calcmode="lin" valueType="num">
                                      <p:cBhvr additive="base">
                                        <p:cTn id="2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500" fill="hold"/>
                                        <p:tgtEl>
                                          <p:spTgt spid="8"/>
                                        </p:tgtEl>
                                        <p:attrNameLst>
                                          <p:attrName>ppt_x</p:attrName>
                                        </p:attrNameLst>
                                      </p:cBhvr>
                                      <p:tavLst>
                                        <p:tav tm="0">
                                          <p:val>
                                            <p:strVal val="#ppt_x"/>
                                          </p:val>
                                        </p:tav>
                                        <p:tav tm="100000">
                                          <p:val>
                                            <p:strVal val="#ppt_x"/>
                                          </p:val>
                                        </p:tav>
                                      </p:tavLst>
                                    </p:anim>
                                    <p:anim calcmode="lin" valueType="num">
                                      <p:cBhvr additive="base">
                                        <p:cTn id="3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 calcmode="lin" valueType="num">
                                      <p:cBhvr additive="base">
                                        <p:cTn id="40" dur="500" fill="hold"/>
                                        <p:tgtEl>
                                          <p:spTgt spid="9"/>
                                        </p:tgtEl>
                                        <p:attrNameLst>
                                          <p:attrName>ppt_x</p:attrName>
                                        </p:attrNameLst>
                                      </p:cBhvr>
                                      <p:tavLst>
                                        <p:tav tm="0">
                                          <p:val>
                                            <p:strVal val="#ppt_x"/>
                                          </p:val>
                                        </p:tav>
                                        <p:tav tm="100000">
                                          <p:val>
                                            <p:strVal val="#ppt_x"/>
                                          </p:val>
                                        </p:tav>
                                      </p:tavLst>
                                    </p:anim>
                                    <p:anim calcmode="lin" valueType="num">
                                      <p:cBhvr additive="base">
                                        <p:cTn id="4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P spid="4" grpId="0"/>
      <p:bldP spid="5" grpId="0"/>
      <p:bldP spid="6" grpId="0"/>
      <p:bldP spid="7" grpId="0"/>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00166" y="285728"/>
            <a:ext cx="6000792" cy="523220"/>
          </a:xfrm>
          <a:prstGeom prst="rect">
            <a:avLst/>
          </a:prstGeom>
          <a:noFill/>
        </p:spPr>
        <p:txBody>
          <a:bodyPr wrap="square" rtlCol="0">
            <a:spAutoFit/>
          </a:bodyPr>
          <a:lstStyle/>
          <a:p>
            <a:pPr algn="ctr"/>
            <a:r>
              <a:rPr lang="fa-IR" sz="2800" b="1" dirty="0" smtClean="0"/>
              <a:t>اهداف:</a:t>
            </a:r>
            <a:endParaRPr lang="en-US" sz="2800" dirty="0"/>
          </a:p>
        </p:txBody>
      </p:sp>
      <p:sp>
        <p:nvSpPr>
          <p:cNvPr id="3" name="TextBox 2"/>
          <p:cNvSpPr txBox="1"/>
          <p:nvPr/>
        </p:nvSpPr>
        <p:spPr>
          <a:xfrm>
            <a:off x="1428728" y="1500174"/>
            <a:ext cx="7000924" cy="369332"/>
          </a:xfrm>
          <a:prstGeom prst="rect">
            <a:avLst/>
          </a:prstGeom>
          <a:noFill/>
        </p:spPr>
        <p:txBody>
          <a:bodyPr wrap="square" rtlCol="0">
            <a:spAutoFit/>
          </a:bodyPr>
          <a:lstStyle/>
          <a:p>
            <a:pPr algn="r"/>
            <a:r>
              <a:rPr lang="fa-IR" b="1" dirty="0" smtClean="0"/>
              <a:t>کاهش زمان تدریس در روش محوری جهت پایه محور</a:t>
            </a:r>
            <a:endParaRPr lang="en-US" dirty="0"/>
          </a:p>
        </p:txBody>
      </p:sp>
      <p:sp>
        <p:nvSpPr>
          <p:cNvPr id="4" name="TextBox 3"/>
          <p:cNvSpPr txBox="1"/>
          <p:nvPr/>
        </p:nvSpPr>
        <p:spPr>
          <a:xfrm>
            <a:off x="3714744" y="2143116"/>
            <a:ext cx="4572032" cy="369332"/>
          </a:xfrm>
          <a:prstGeom prst="rect">
            <a:avLst/>
          </a:prstGeom>
          <a:noFill/>
        </p:spPr>
        <p:txBody>
          <a:bodyPr wrap="square" rtlCol="0">
            <a:spAutoFit/>
          </a:bodyPr>
          <a:lstStyle/>
          <a:p>
            <a:pPr algn="r"/>
            <a:r>
              <a:rPr lang="fa-IR" b="1" dirty="0" smtClean="0"/>
              <a:t>تعمیق و کاربست دانسته ها</a:t>
            </a:r>
            <a:endParaRPr lang="en-US" dirty="0"/>
          </a:p>
        </p:txBody>
      </p:sp>
      <p:sp>
        <p:nvSpPr>
          <p:cNvPr id="5" name="TextBox 4"/>
          <p:cNvSpPr txBox="1"/>
          <p:nvPr/>
        </p:nvSpPr>
        <p:spPr>
          <a:xfrm>
            <a:off x="3357554" y="2857496"/>
            <a:ext cx="5000660" cy="369332"/>
          </a:xfrm>
          <a:prstGeom prst="rect">
            <a:avLst/>
          </a:prstGeom>
          <a:noFill/>
        </p:spPr>
        <p:txBody>
          <a:bodyPr wrap="square" rtlCol="0">
            <a:spAutoFit/>
          </a:bodyPr>
          <a:lstStyle/>
          <a:p>
            <a:pPr algn="r"/>
            <a:r>
              <a:rPr lang="fa-IR" b="1" dirty="0" smtClean="0"/>
              <a:t>تلفیق دروس مختلف بایکدیگر که با هم هم پیام هستند.</a:t>
            </a:r>
            <a:endParaRPr lang="en-US" dirty="0"/>
          </a:p>
        </p:txBody>
      </p:sp>
      <p:sp>
        <p:nvSpPr>
          <p:cNvPr id="6" name="TextBox 5"/>
          <p:cNvSpPr txBox="1"/>
          <p:nvPr/>
        </p:nvSpPr>
        <p:spPr>
          <a:xfrm>
            <a:off x="3071802" y="3500438"/>
            <a:ext cx="5214974" cy="369332"/>
          </a:xfrm>
          <a:prstGeom prst="rect">
            <a:avLst/>
          </a:prstGeom>
          <a:noFill/>
        </p:spPr>
        <p:txBody>
          <a:bodyPr wrap="square" rtlCol="0">
            <a:spAutoFit/>
          </a:bodyPr>
          <a:lstStyle/>
          <a:p>
            <a:pPr algn="r"/>
            <a:r>
              <a:rPr lang="fa-IR" b="1" dirty="0" smtClean="0"/>
              <a:t>خود ارزیابی و خود نظم جوئی</a:t>
            </a:r>
            <a:endParaRPr lang="en-US" dirty="0"/>
          </a:p>
        </p:txBody>
      </p:sp>
      <p:sp>
        <p:nvSpPr>
          <p:cNvPr id="7" name="TextBox 6"/>
          <p:cNvSpPr txBox="1"/>
          <p:nvPr/>
        </p:nvSpPr>
        <p:spPr>
          <a:xfrm>
            <a:off x="2571736" y="4071942"/>
            <a:ext cx="5715040" cy="369332"/>
          </a:xfrm>
          <a:prstGeom prst="rect">
            <a:avLst/>
          </a:prstGeom>
          <a:noFill/>
        </p:spPr>
        <p:txBody>
          <a:bodyPr wrap="square" rtlCol="0">
            <a:spAutoFit/>
          </a:bodyPr>
          <a:lstStyle/>
          <a:p>
            <a:pPr algn="r"/>
            <a:r>
              <a:rPr lang="fa-IR" b="1" dirty="0" smtClean="0"/>
              <a:t>کسب مهارتهای اجتماعی </a:t>
            </a:r>
            <a:endParaRPr lang="en-US" dirty="0"/>
          </a:p>
        </p:txBody>
      </p:sp>
      <p:sp>
        <p:nvSpPr>
          <p:cNvPr id="8" name="TextBox 7"/>
          <p:cNvSpPr txBox="1"/>
          <p:nvPr/>
        </p:nvSpPr>
        <p:spPr>
          <a:xfrm>
            <a:off x="2428860" y="4714884"/>
            <a:ext cx="5929354" cy="369332"/>
          </a:xfrm>
          <a:prstGeom prst="rect">
            <a:avLst/>
          </a:prstGeom>
          <a:noFill/>
        </p:spPr>
        <p:txBody>
          <a:bodyPr wrap="square" rtlCol="0">
            <a:spAutoFit/>
          </a:bodyPr>
          <a:lstStyle/>
          <a:p>
            <a:pPr algn="r"/>
            <a:r>
              <a:rPr lang="fa-IR" b="1" dirty="0" smtClean="0"/>
              <a:t>تحقق سایر اهداف بر اساس محتوای دروس و الگوهای انتخابی</a:t>
            </a:r>
            <a:endParaRPr lang="en-US" dirty="0"/>
          </a:p>
        </p:txBody>
      </p:sp>
      <p:sp>
        <p:nvSpPr>
          <p:cNvPr id="9" name="TextBox 8"/>
          <p:cNvSpPr txBox="1"/>
          <p:nvPr/>
        </p:nvSpPr>
        <p:spPr>
          <a:xfrm>
            <a:off x="2214546" y="5286388"/>
            <a:ext cx="6072230" cy="369332"/>
          </a:xfrm>
          <a:prstGeom prst="rect">
            <a:avLst/>
          </a:prstGeom>
          <a:noFill/>
        </p:spPr>
        <p:txBody>
          <a:bodyPr wrap="squar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ppt_x"/>
                                          </p:val>
                                        </p:tav>
                                        <p:tav tm="100000">
                                          <p:val>
                                            <p:strVal val="#ppt_x"/>
                                          </p:val>
                                        </p:tav>
                                      </p:tavLst>
                                    </p:anim>
                                    <p:anim calcmode="lin" valueType="num">
                                      <p:cBhvr additive="base">
                                        <p:cTn id="2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6" presetClass="entr" presetSubtype="26"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barn(inHorizontal)">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285852" y="571480"/>
            <a:ext cx="621504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8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روش تلفیقی سطح 2 به دو حالت زیر امکان دارد</a:t>
            </a:r>
            <a:r>
              <a:rPr kumimoji="0" lang="en-US" sz="1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extBox 3"/>
          <p:cNvSpPr txBox="1"/>
          <p:nvPr/>
        </p:nvSpPr>
        <p:spPr>
          <a:xfrm>
            <a:off x="1500166" y="1285860"/>
            <a:ext cx="6000792" cy="369332"/>
          </a:xfrm>
          <a:prstGeom prst="rect">
            <a:avLst/>
          </a:prstGeom>
          <a:noFill/>
        </p:spPr>
        <p:txBody>
          <a:bodyPr wrap="square" rtlCol="0">
            <a:spAutoFit/>
          </a:bodyPr>
          <a:lstStyle/>
          <a:p>
            <a:pPr algn="r"/>
            <a:r>
              <a:rPr lang="fa-IR" b="1" dirty="0" smtClean="0"/>
              <a:t>یک پایه تحصیلی با چند کتاب که دویا چند درس هم پیام دارد.</a:t>
            </a:r>
            <a:endParaRPr lang="en-US" dirty="0"/>
          </a:p>
        </p:txBody>
      </p:sp>
      <p:sp>
        <p:nvSpPr>
          <p:cNvPr id="5" name="TextBox 4"/>
          <p:cNvSpPr txBox="1"/>
          <p:nvPr/>
        </p:nvSpPr>
        <p:spPr>
          <a:xfrm>
            <a:off x="1643042" y="2071678"/>
            <a:ext cx="5857916" cy="369332"/>
          </a:xfrm>
          <a:prstGeom prst="rect">
            <a:avLst/>
          </a:prstGeom>
          <a:noFill/>
        </p:spPr>
        <p:txBody>
          <a:bodyPr wrap="square" rtlCol="0">
            <a:spAutoFit/>
          </a:bodyPr>
          <a:lstStyle/>
          <a:p>
            <a:pPr algn="r"/>
            <a:r>
              <a:rPr lang="fa-IR" b="1" dirty="0" smtClean="0"/>
              <a:t>دو پایه تحصیلی با دو کتاب که دو یا چند درس هم پیام دارند.</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diamond(in)">
                                      <p:cBhvr>
                                        <p:cTn id="7" dur="2000"/>
                                        <p:tgtEl>
                                          <p:spTgt spid="102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928794" y="1071546"/>
            <a:ext cx="5929354"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fontAlgn="base">
              <a:spcBef>
                <a:spcPct val="0"/>
              </a:spcBef>
              <a:spcAft>
                <a:spcPct val="0"/>
              </a:spcAft>
            </a:pPr>
            <a:r>
              <a:rPr lang="fa-IR" sz="2000" b="1" dirty="0" smtClean="0">
                <a:latin typeface="Calibri" pitchFamily="34" charset="0"/>
                <a:ea typeface="Calibri" pitchFamily="34" charset="0"/>
                <a:cs typeface="B Lotus" pitchFamily="2" charset="-78"/>
              </a:rPr>
              <a:t>نمونه تدریس به روش تلفیقی سطح 2 با</a:t>
            </a:r>
            <a:r>
              <a:rPr kumimoji="0" lang="fa-IR"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یک پایه تحصیلی با دو کتاب که دو درس هم پیام دارد</a:t>
            </a:r>
            <a:r>
              <a:rPr kumimoji="0" lang="en-US" sz="1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23" name="Rectangle 3"/>
          <p:cNvSpPr>
            <a:spLocks noChangeArrowheads="1"/>
          </p:cNvSpPr>
          <p:nvPr/>
        </p:nvSpPr>
        <p:spPr bwMode="auto">
          <a:xfrm>
            <a:off x="2143108" y="2428868"/>
            <a:ext cx="6219825" cy="27146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0724" name="Rectangle 4"/>
          <p:cNvSpPr>
            <a:spLocks noChangeArrowheads="1"/>
          </p:cNvSpPr>
          <p:nvPr/>
        </p:nvSpPr>
        <p:spPr bwMode="auto">
          <a:xfrm>
            <a:off x="2500298" y="2428869"/>
            <a:ext cx="571504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پایه پنجم ابتدائی</a:t>
            </a:r>
            <a:r>
              <a:rPr kumimoji="0" lang="fa-IR" b="1" i="0" u="none" strike="noStrike" cap="none" normalizeH="0" dirty="0" smtClean="0">
                <a:ln>
                  <a:noFill/>
                </a:ln>
                <a:solidFill>
                  <a:schemeClr val="tx1"/>
                </a:solidFill>
                <a:effectLst/>
                <a:latin typeface="Calibri" pitchFamily="34" charset="0"/>
                <a:ea typeface="Calibri" pitchFamily="34" charset="0"/>
                <a:cs typeface="B Lotus" pitchFamily="2" charset="-78"/>
              </a:rPr>
              <a:t>                                                              </a:t>
            </a:r>
            <a:endParaRPr kumimoji="0" lang="en-US"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زمان 25 دقیقه</a:t>
            </a:r>
            <a:endParaRPr kumimoji="0" lang="en-US"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p>
          <a:p>
            <a:pPr marL="0" marR="0" lvl="0" indent="0" algn="r" defTabSz="914400" rtl="0" eaLnBrk="0" fontAlgn="base" latinLnBrk="0" hangingPunct="0">
              <a:lnSpc>
                <a:spcPct val="100000"/>
              </a:lnSpc>
              <a:spcBef>
                <a:spcPct val="0"/>
              </a:spcBef>
              <a:spcAft>
                <a:spcPct val="0"/>
              </a:spcAft>
              <a:buClrTx/>
              <a:buSzTx/>
              <a:buFontTx/>
              <a:buNone/>
              <a:tabLst/>
            </a:pP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en-US"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هدیه های آسمانی</a:t>
            </a:r>
            <a:r>
              <a:rPr kumimoji="0" lang="fa-IR" b="1" i="0" u="none" strike="noStrike" cap="none" normalizeH="0" dirty="0" smtClean="0">
                <a:ln>
                  <a:noFill/>
                </a:ln>
                <a:solidFill>
                  <a:schemeClr val="tx1"/>
                </a:solidFill>
                <a:effectLst/>
                <a:latin typeface="Calibri" pitchFamily="34" charset="0"/>
                <a:ea typeface="Calibri" pitchFamily="34" charset="0"/>
                <a:cs typeface="B Lotus" pitchFamily="2" charset="-78"/>
              </a:rPr>
              <a:t>                        درس 5</a:t>
            </a:r>
            <a:endPar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با عنوان :ما بت پرست بودیم</a:t>
            </a:r>
            <a:r>
              <a:rPr kumimoji="0" lang="en-US"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p>
          <a:p>
            <a:pPr marL="0" marR="0" lvl="0" indent="0" algn="r" defTabSz="914400" rtl="0" eaLnBrk="0" fontAlgn="base" latinLnBrk="0" hangingPunct="0">
              <a:lnSpc>
                <a:spcPct val="100000"/>
              </a:lnSpc>
              <a:spcBef>
                <a:spcPct val="0"/>
              </a:spcBef>
              <a:spcAft>
                <a:spcPct val="0"/>
              </a:spcAft>
              <a:buClrTx/>
              <a:buSzTx/>
              <a:buFontTx/>
              <a:buNone/>
              <a:tabLst/>
            </a:pP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تاریخ                           درس</a:t>
            </a:r>
            <a:r>
              <a:rPr kumimoji="0" lang="fa-IR" b="1" i="0" u="none" strike="noStrike" cap="none" normalizeH="0" dirty="0" smtClean="0">
                <a:ln>
                  <a:noFill/>
                </a:ln>
                <a:solidFill>
                  <a:schemeClr val="tx1"/>
                </a:solidFill>
                <a:effectLst/>
                <a:latin typeface="Calibri" pitchFamily="34" charset="0"/>
                <a:ea typeface="Calibri" pitchFamily="34" charset="0"/>
                <a:cs typeface="B Lotus" pitchFamily="2" charset="-78"/>
              </a:rPr>
              <a:t> 2</a:t>
            </a:r>
            <a:endPar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با عنوان : گسترش اسلام</a:t>
            </a:r>
            <a:endParaRPr kumimoji="0" lang="en-US"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0721"/>
                                        </p:tgtEl>
                                        <p:attrNameLst>
                                          <p:attrName>style.visibility</p:attrName>
                                        </p:attrNameLst>
                                      </p:cBhvr>
                                      <p:to>
                                        <p:strVal val="visible"/>
                                      </p:to>
                                    </p:set>
                                    <p:animEffect transition="in" filter="diamond(in)">
                                      <p:cBhvr>
                                        <p:cTn id="7" dur="2000"/>
                                        <p:tgtEl>
                                          <p:spTgt spid="3072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0723"/>
                                        </p:tgtEl>
                                        <p:attrNameLst>
                                          <p:attrName>style.visibility</p:attrName>
                                        </p:attrNameLst>
                                      </p:cBhvr>
                                      <p:to>
                                        <p:strVal val="visible"/>
                                      </p:to>
                                    </p:set>
                                    <p:animEffect transition="in" filter="diamond(in)">
                                      <p:cBhvr>
                                        <p:cTn id="12" dur="2000"/>
                                        <p:tgtEl>
                                          <p:spTgt spid="3072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0724">
                                            <p:txEl>
                                              <p:pRg st="0" end="0"/>
                                            </p:txEl>
                                          </p:spTgt>
                                        </p:tgtEl>
                                        <p:attrNameLst>
                                          <p:attrName>style.visibility</p:attrName>
                                        </p:attrNameLst>
                                      </p:cBhvr>
                                      <p:to>
                                        <p:strVal val="visible"/>
                                      </p:to>
                                    </p:set>
                                    <p:animEffect transition="in" filter="checkerboard(across)">
                                      <p:cBhvr>
                                        <p:cTn id="17" dur="500"/>
                                        <p:tgtEl>
                                          <p:spTgt spid="30724">
                                            <p:txEl>
                                              <p:pRg st="0" end="0"/>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0724">
                                            <p:txEl>
                                              <p:pRg st="1" end="1"/>
                                            </p:txEl>
                                          </p:spTgt>
                                        </p:tgtEl>
                                        <p:attrNameLst>
                                          <p:attrName>style.visibility</p:attrName>
                                        </p:attrNameLst>
                                      </p:cBhvr>
                                      <p:to>
                                        <p:strVal val="visible"/>
                                      </p:to>
                                    </p:set>
                                    <p:animEffect transition="in" filter="checkerboard(across)">
                                      <p:cBhvr>
                                        <p:cTn id="20" dur="500"/>
                                        <p:tgtEl>
                                          <p:spTgt spid="30724">
                                            <p:txEl>
                                              <p:pRg st="1" end="1"/>
                                            </p:txEl>
                                          </p:spTgt>
                                        </p:tgtEl>
                                      </p:cBhvr>
                                    </p:animEffect>
                                  </p:childTnLst>
                                </p:cTn>
                              </p:par>
                              <p:par>
                                <p:cTn id="21" presetID="5" presetClass="entr" presetSubtype="10" fill="hold" nodeType="withEffect">
                                  <p:stCondLst>
                                    <p:cond delay="0"/>
                                  </p:stCondLst>
                                  <p:childTnLst>
                                    <p:set>
                                      <p:cBhvr>
                                        <p:cTn id="22" dur="1" fill="hold">
                                          <p:stCondLst>
                                            <p:cond delay="0"/>
                                          </p:stCondLst>
                                        </p:cTn>
                                        <p:tgtEl>
                                          <p:spTgt spid="30724">
                                            <p:txEl>
                                              <p:pRg st="2" end="2"/>
                                            </p:txEl>
                                          </p:spTgt>
                                        </p:tgtEl>
                                        <p:attrNameLst>
                                          <p:attrName>style.visibility</p:attrName>
                                        </p:attrNameLst>
                                      </p:cBhvr>
                                      <p:to>
                                        <p:strVal val="visible"/>
                                      </p:to>
                                    </p:set>
                                    <p:animEffect transition="in" filter="checkerboard(across)">
                                      <p:cBhvr>
                                        <p:cTn id="23" dur="500"/>
                                        <p:tgtEl>
                                          <p:spTgt spid="30724">
                                            <p:txEl>
                                              <p:pRg st="2" end="2"/>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30724">
                                            <p:txEl>
                                              <p:pRg st="3" end="3"/>
                                            </p:txEl>
                                          </p:spTgt>
                                        </p:tgtEl>
                                        <p:attrNameLst>
                                          <p:attrName>style.visibility</p:attrName>
                                        </p:attrNameLst>
                                      </p:cBhvr>
                                      <p:to>
                                        <p:strVal val="visible"/>
                                      </p:to>
                                    </p:set>
                                    <p:animEffect transition="in" filter="checkerboard(across)">
                                      <p:cBhvr>
                                        <p:cTn id="26" dur="500"/>
                                        <p:tgtEl>
                                          <p:spTgt spid="30724">
                                            <p:txEl>
                                              <p:pRg st="3" end="3"/>
                                            </p:txEl>
                                          </p:spTgt>
                                        </p:tgtEl>
                                      </p:cBhvr>
                                    </p:animEffect>
                                  </p:childTnLst>
                                </p:cTn>
                              </p:par>
                              <p:par>
                                <p:cTn id="27" presetID="5" presetClass="entr" presetSubtype="10" fill="hold" nodeType="withEffect">
                                  <p:stCondLst>
                                    <p:cond delay="0"/>
                                  </p:stCondLst>
                                  <p:childTnLst>
                                    <p:set>
                                      <p:cBhvr>
                                        <p:cTn id="28" dur="1" fill="hold">
                                          <p:stCondLst>
                                            <p:cond delay="0"/>
                                          </p:stCondLst>
                                        </p:cTn>
                                        <p:tgtEl>
                                          <p:spTgt spid="30724">
                                            <p:txEl>
                                              <p:pRg st="4" end="4"/>
                                            </p:txEl>
                                          </p:spTgt>
                                        </p:tgtEl>
                                        <p:attrNameLst>
                                          <p:attrName>style.visibility</p:attrName>
                                        </p:attrNameLst>
                                      </p:cBhvr>
                                      <p:to>
                                        <p:strVal val="visible"/>
                                      </p:to>
                                    </p:set>
                                    <p:animEffect transition="in" filter="checkerboard(across)">
                                      <p:cBhvr>
                                        <p:cTn id="29" dur="500"/>
                                        <p:tgtEl>
                                          <p:spTgt spid="30724">
                                            <p:txEl>
                                              <p:pRg st="4" end="4"/>
                                            </p:txEl>
                                          </p:spTgt>
                                        </p:tgtEl>
                                      </p:cBhvr>
                                    </p:animEffect>
                                  </p:childTnLst>
                                </p:cTn>
                              </p:par>
                              <p:par>
                                <p:cTn id="30" presetID="5" presetClass="entr" presetSubtype="10" fill="hold" nodeType="withEffect">
                                  <p:stCondLst>
                                    <p:cond delay="0"/>
                                  </p:stCondLst>
                                  <p:childTnLst>
                                    <p:set>
                                      <p:cBhvr>
                                        <p:cTn id="31" dur="1" fill="hold">
                                          <p:stCondLst>
                                            <p:cond delay="0"/>
                                          </p:stCondLst>
                                        </p:cTn>
                                        <p:tgtEl>
                                          <p:spTgt spid="30724">
                                            <p:txEl>
                                              <p:pRg st="5" end="5"/>
                                            </p:txEl>
                                          </p:spTgt>
                                        </p:tgtEl>
                                        <p:attrNameLst>
                                          <p:attrName>style.visibility</p:attrName>
                                        </p:attrNameLst>
                                      </p:cBhvr>
                                      <p:to>
                                        <p:strVal val="visible"/>
                                      </p:to>
                                    </p:set>
                                    <p:animEffect transition="in" filter="checkerboard(across)">
                                      <p:cBhvr>
                                        <p:cTn id="32" dur="500"/>
                                        <p:tgtEl>
                                          <p:spTgt spid="30724">
                                            <p:txEl>
                                              <p:pRg st="5" end="5"/>
                                            </p:txEl>
                                          </p:spTgt>
                                        </p:tgtEl>
                                      </p:cBhvr>
                                    </p:animEffect>
                                  </p:childTnLst>
                                </p:cTn>
                              </p:par>
                              <p:par>
                                <p:cTn id="33" presetID="5" presetClass="entr" presetSubtype="10" fill="hold" nodeType="withEffect">
                                  <p:stCondLst>
                                    <p:cond delay="0"/>
                                  </p:stCondLst>
                                  <p:childTnLst>
                                    <p:set>
                                      <p:cBhvr>
                                        <p:cTn id="34" dur="1" fill="hold">
                                          <p:stCondLst>
                                            <p:cond delay="0"/>
                                          </p:stCondLst>
                                        </p:cTn>
                                        <p:tgtEl>
                                          <p:spTgt spid="30724">
                                            <p:txEl>
                                              <p:pRg st="6" end="6"/>
                                            </p:txEl>
                                          </p:spTgt>
                                        </p:tgtEl>
                                        <p:attrNameLst>
                                          <p:attrName>style.visibility</p:attrName>
                                        </p:attrNameLst>
                                      </p:cBhvr>
                                      <p:to>
                                        <p:strVal val="visible"/>
                                      </p:to>
                                    </p:set>
                                    <p:animEffect transition="in" filter="checkerboard(across)">
                                      <p:cBhvr>
                                        <p:cTn id="35" dur="500"/>
                                        <p:tgtEl>
                                          <p:spTgt spid="30724">
                                            <p:txEl>
                                              <p:pRg st="6" end="6"/>
                                            </p:txEl>
                                          </p:spTgt>
                                        </p:tgtEl>
                                      </p:cBhvr>
                                    </p:animEffect>
                                  </p:childTnLst>
                                </p:cTn>
                              </p:par>
                              <p:par>
                                <p:cTn id="36" presetID="5" presetClass="entr" presetSubtype="10" fill="hold" nodeType="withEffect">
                                  <p:stCondLst>
                                    <p:cond delay="0"/>
                                  </p:stCondLst>
                                  <p:childTnLst>
                                    <p:set>
                                      <p:cBhvr>
                                        <p:cTn id="37" dur="1" fill="hold">
                                          <p:stCondLst>
                                            <p:cond delay="0"/>
                                          </p:stCondLst>
                                        </p:cTn>
                                        <p:tgtEl>
                                          <p:spTgt spid="30724">
                                            <p:txEl>
                                              <p:pRg st="7" end="7"/>
                                            </p:txEl>
                                          </p:spTgt>
                                        </p:tgtEl>
                                        <p:attrNameLst>
                                          <p:attrName>style.visibility</p:attrName>
                                        </p:attrNameLst>
                                      </p:cBhvr>
                                      <p:to>
                                        <p:strVal val="visible"/>
                                      </p:to>
                                    </p:set>
                                    <p:animEffect transition="in" filter="checkerboard(across)">
                                      <p:cBhvr>
                                        <p:cTn id="38" dur="500"/>
                                        <p:tgtEl>
                                          <p:spTgt spid="3072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1" grpId="0"/>
      <p:bldP spid="3072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0100" y="500042"/>
            <a:ext cx="7000924" cy="369332"/>
          </a:xfrm>
          <a:prstGeom prst="rect">
            <a:avLst/>
          </a:prstGeom>
          <a:noFill/>
        </p:spPr>
        <p:txBody>
          <a:bodyPr wrap="square" rtlCol="0">
            <a:spAutoFit/>
          </a:bodyPr>
          <a:lstStyle/>
          <a:p>
            <a:pPr algn="r"/>
            <a:r>
              <a:rPr lang="fa-IR" b="1" dirty="0" smtClean="0"/>
              <a:t>ابتدا دروسی را که می خواهیم تلفیق نمائیم را مشخص میکنیم.</a:t>
            </a:r>
            <a:endParaRPr lang="en-US" dirty="0"/>
          </a:p>
        </p:txBody>
      </p:sp>
      <p:sp>
        <p:nvSpPr>
          <p:cNvPr id="3" name="TextBox 2"/>
          <p:cNvSpPr txBox="1"/>
          <p:nvPr/>
        </p:nvSpPr>
        <p:spPr>
          <a:xfrm>
            <a:off x="1142976" y="1142984"/>
            <a:ext cx="6929486" cy="369332"/>
          </a:xfrm>
          <a:prstGeom prst="rect">
            <a:avLst/>
          </a:prstGeom>
          <a:noFill/>
        </p:spPr>
        <p:txBody>
          <a:bodyPr wrap="square" rtlCol="0">
            <a:spAutoFit/>
          </a:bodyPr>
          <a:lstStyle/>
          <a:p>
            <a:pPr algn="r"/>
            <a:r>
              <a:rPr lang="fa-IR" b="1" dirty="0" smtClean="0"/>
              <a:t>برای اینکار دو روش وجود دارد.</a:t>
            </a:r>
            <a:endParaRPr lang="en-US" dirty="0"/>
          </a:p>
        </p:txBody>
      </p:sp>
      <p:sp>
        <p:nvSpPr>
          <p:cNvPr id="4" name="TextBox 3"/>
          <p:cNvSpPr txBox="1"/>
          <p:nvPr/>
        </p:nvSpPr>
        <p:spPr>
          <a:xfrm>
            <a:off x="857224" y="2143116"/>
            <a:ext cx="7143800" cy="646331"/>
          </a:xfrm>
          <a:prstGeom prst="rect">
            <a:avLst/>
          </a:prstGeom>
          <a:noFill/>
        </p:spPr>
        <p:txBody>
          <a:bodyPr wrap="square" rtlCol="0">
            <a:spAutoFit/>
          </a:bodyPr>
          <a:lstStyle/>
          <a:p>
            <a:pPr algn="r"/>
            <a:r>
              <a:rPr lang="fa-IR" b="1" dirty="0" smtClean="0"/>
              <a:t>ابتدا پیام تمامی کتابها را مشخص نمائیم . سپس سعی کنیم دنبال کتابهائی باشیم که دروس آنهاپیام مشترک دارند.</a:t>
            </a:r>
            <a:endParaRPr lang="en-US" dirty="0"/>
          </a:p>
        </p:txBody>
      </p:sp>
      <p:sp>
        <p:nvSpPr>
          <p:cNvPr id="5" name="TextBox 4"/>
          <p:cNvSpPr txBox="1"/>
          <p:nvPr/>
        </p:nvSpPr>
        <p:spPr>
          <a:xfrm>
            <a:off x="1142976" y="3143248"/>
            <a:ext cx="6858048" cy="646331"/>
          </a:xfrm>
          <a:prstGeom prst="rect">
            <a:avLst/>
          </a:prstGeom>
          <a:noFill/>
        </p:spPr>
        <p:txBody>
          <a:bodyPr wrap="square" rtlCol="0">
            <a:spAutoFit/>
          </a:bodyPr>
          <a:lstStyle/>
          <a:p>
            <a:pPr algn="r"/>
            <a:r>
              <a:rPr lang="fa-IR" b="1" dirty="0" smtClean="0"/>
              <a:t>کتابهائی که قرار است باهم تلفیق کنیم پیام های درس هایش را نوشته و سپس دروسی را که با هم هم پیام هستند را مشخص کنیم</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28860" y="500042"/>
            <a:ext cx="4857784" cy="523220"/>
          </a:xfrm>
          <a:prstGeom prst="rect">
            <a:avLst/>
          </a:prstGeom>
          <a:noFill/>
        </p:spPr>
        <p:txBody>
          <a:bodyPr wrap="square" rtlCol="0">
            <a:spAutoFit/>
          </a:bodyPr>
          <a:lstStyle/>
          <a:p>
            <a:pPr algn="r"/>
            <a:r>
              <a:rPr lang="fa-IR" sz="2800" b="1" dirty="0"/>
              <a:t>چند ویژگی رویکرد « تلفیقی »</a:t>
            </a:r>
            <a:endParaRPr lang="en-US" sz="2800" dirty="0"/>
          </a:p>
        </p:txBody>
      </p:sp>
      <p:sp>
        <p:nvSpPr>
          <p:cNvPr id="4" name="TextBox 3"/>
          <p:cNvSpPr txBox="1"/>
          <p:nvPr/>
        </p:nvSpPr>
        <p:spPr>
          <a:xfrm>
            <a:off x="2071670" y="1071546"/>
            <a:ext cx="5072098" cy="369332"/>
          </a:xfrm>
          <a:prstGeom prst="rect">
            <a:avLst/>
          </a:prstGeom>
          <a:noFill/>
        </p:spPr>
        <p:txBody>
          <a:bodyPr wrap="square" rtlCol="0">
            <a:spAutoFit/>
          </a:bodyPr>
          <a:lstStyle/>
          <a:p>
            <a:pPr algn="r"/>
            <a:r>
              <a:rPr lang="fa-IR" b="1" dirty="0"/>
              <a:t>رویکرد تلفیقی، تاکید بر انجام دادن فعالیت های پروژه ای دارد</a:t>
            </a:r>
            <a:endParaRPr lang="en-US" dirty="0"/>
          </a:p>
        </p:txBody>
      </p:sp>
      <p:sp>
        <p:nvSpPr>
          <p:cNvPr id="5" name="TextBox 4"/>
          <p:cNvSpPr txBox="1"/>
          <p:nvPr/>
        </p:nvSpPr>
        <p:spPr>
          <a:xfrm>
            <a:off x="2000232" y="1928802"/>
            <a:ext cx="5072098" cy="369332"/>
          </a:xfrm>
          <a:prstGeom prst="rect">
            <a:avLst/>
          </a:prstGeom>
          <a:noFill/>
        </p:spPr>
        <p:txBody>
          <a:bodyPr wrap="square" rtlCol="0">
            <a:spAutoFit/>
          </a:bodyPr>
          <a:lstStyle/>
          <a:p>
            <a:pPr algn="r"/>
            <a:r>
              <a:rPr lang="fa-IR" b="1" dirty="0"/>
              <a:t>منابع آموزشی دررویکرد تلفیقی، محدود به کتاب درسی نیست</a:t>
            </a:r>
            <a:endParaRPr lang="en-US" dirty="0"/>
          </a:p>
        </p:txBody>
      </p:sp>
      <p:sp>
        <p:nvSpPr>
          <p:cNvPr id="6" name="TextBox 5"/>
          <p:cNvSpPr txBox="1"/>
          <p:nvPr/>
        </p:nvSpPr>
        <p:spPr>
          <a:xfrm>
            <a:off x="1857356" y="2857496"/>
            <a:ext cx="5500726" cy="369332"/>
          </a:xfrm>
          <a:prstGeom prst="rect">
            <a:avLst/>
          </a:prstGeom>
          <a:noFill/>
        </p:spPr>
        <p:txBody>
          <a:bodyPr wrap="square" rtlCol="0">
            <a:spAutoFit/>
          </a:bodyPr>
          <a:lstStyle/>
          <a:p>
            <a:r>
              <a:rPr lang="fa-IR" b="1" dirty="0"/>
              <a:t>رویکرد تلفیقی بین مفاهیم چند ماده ی درسی، ارتباط برقرار می کند</a:t>
            </a:r>
            <a:endParaRPr lang="en-US" dirty="0"/>
          </a:p>
        </p:txBody>
      </p:sp>
      <p:sp>
        <p:nvSpPr>
          <p:cNvPr id="8" name="TextBox 7"/>
          <p:cNvSpPr txBox="1"/>
          <p:nvPr/>
        </p:nvSpPr>
        <p:spPr>
          <a:xfrm>
            <a:off x="2786050" y="3429000"/>
            <a:ext cx="4929222" cy="369332"/>
          </a:xfrm>
          <a:prstGeom prst="rect">
            <a:avLst/>
          </a:prstGeom>
          <a:noFill/>
        </p:spPr>
        <p:txBody>
          <a:bodyPr wrap="square" rtlCol="0">
            <a:spAutoFit/>
          </a:bodyPr>
          <a:lstStyle/>
          <a:p>
            <a:r>
              <a:rPr lang="fa-IR" b="1" dirty="0"/>
              <a:t>درتلفیق، برنامه ازانعطاف پذیری مناسبی برخوردار است</a:t>
            </a:r>
            <a:endParaRPr lang="en-US" dirty="0"/>
          </a:p>
        </p:txBody>
      </p:sp>
      <p:sp>
        <p:nvSpPr>
          <p:cNvPr id="14337" name="Rectangle 1"/>
          <p:cNvSpPr>
            <a:spLocks noChangeArrowheads="1"/>
          </p:cNvSpPr>
          <p:nvPr/>
        </p:nvSpPr>
        <p:spPr bwMode="auto">
          <a:xfrm>
            <a:off x="857224" y="4357694"/>
            <a:ext cx="6286544"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tab pos="228600" algn="l"/>
              </a:tabLst>
            </a:pPr>
            <a:r>
              <a:rPr kumimoji="0" lang="fa-IR"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هدف تلفیق وحاصل آن، درهم تنیدن موضوعات مختلف درسی می باشد. که از نظر اهداف به هم ارتباط دارند. ویا برای درک یک مفهوم ازچند ماده درسی که ارتباط خوبی با موضوع دارندکمک گرفته می شود.</a:t>
            </a:r>
            <a:endParaRPr kumimoji="0" lang="fa-IR" sz="20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500" fill="hold"/>
                                        <p:tgtEl>
                                          <p:spTgt spid="6"/>
                                        </p:tgtEl>
                                        <p:attrNameLst>
                                          <p:attrName>ppt_x</p:attrName>
                                        </p:attrNameLst>
                                      </p:cBhvr>
                                      <p:tavLst>
                                        <p:tav tm="0">
                                          <p:val>
                                            <p:strVal val="#ppt_x"/>
                                          </p:val>
                                        </p:tav>
                                        <p:tav tm="100000">
                                          <p:val>
                                            <p:strVal val="#ppt_x"/>
                                          </p:val>
                                        </p:tav>
                                      </p:tavLst>
                                    </p:anim>
                                    <p:anim calcmode="lin" valueType="num">
                                      <p:cBhvr additive="base">
                                        <p:cTn id="2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diamond(in)">
                                      <p:cBhvr>
                                        <p:cTn id="28" dur="20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nodeType="clickEffect">
                                  <p:stCondLst>
                                    <p:cond delay="0"/>
                                  </p:stCondLst>
                                  <p:childTnLst>
                                    <p:set>
                                      <p:cBhvr>
                                        <p:cTn id="32" dur="1" fill="hold">
                                          <p:stCondLst>
                                            <p:cond delay="0"/>
                                          </p:stCondLst>
                                        </p:cTn>
                                        <p:tgtEl>
                                          <p:spTgt spid="14337">
                                            <p:txEl>
                                              <p:pRg st="0" end="0"/>
                                            </p:txEl>
                                          </p:spTgt>
                                        </p:tgtEl>
                                        <p:attrNameLst>
                                          <p:attrName>style.visibility</p:attrName>
                                        </p:attrNameLst>
                                      </p:cBhvr>
                                      <p:to>
                                        <p:strVal val="visible"/>
                                      </p:to>
                                    </p:set>
                                    <p:animEffect transition="in" filter="checkerboard(across)">
                                      <p:cBhvr>
                                        <p:cTn id="33" dur="500"/>
                                        <p:tgtEl>
                                          <p:spTgt spid="1433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4348" y="642918"/>
            <a:ext cx="8001056" cy="646331"/>
          </a:xfrm>
          <a:prstGeom prst="rect">
            <a:avLst/>
          </a:prstGeom>
          <a:noFill/>
        </p:spPr>
        <p:txBody>
          <a:bodyPr wrap="square" rtlCol="0">
            <a:spAutoFit/>
          </a:bodyPr>
          <a:lstStyle/>
          <a:p>
            <a:pPr algn="r"/>
            <a:r>
              <a:rPr lang="fa-IR" b="1" dirty="0" smtClean="0"/>
              <a:t>بعد از نوشتن و مشخص کردن دروس هم پیام،اهداف کلی هر درس را نوشته و سپس اهداف جزئی هر درس را می نویسیم</a:t>
            </a:r>
            <a:endParaRPr lang="en-US" dirty="0"/>
          </a:p>
        </p:txBody>
      </p:sp>
      <p:sp>
        <p:nvSpPr>
          <p:cNvPr id="3" name="TextBox 2"/>
          <p:cNvSpPr txBox="1"/>
          <p:nvPr/>
        </p:nvSpPr>
        <p:spPr>
          <a:xfrm>
            <a:off x="714348" y="1714488"/>
            <a:ext cx="8143932" cy="646331"/>
          </a:xfrm>
          <a:prstGeom prst="rect">
            <a:avLst/>
          </a:prstGeom>
          <a:noFill/>
        </p:spPr>
        <p:txBody>
          <a:bodyPr wrap="square" rtlCol="0">
            <a:spAutoFit/>
          </a:bodyPr>
          <a:lstStyle/>
          <a:p>
            <a:pPr algn="r"/>
            <a:r>
              <a:rPr lang="fa-IR" b="1" dirty="0" smtClean="0"/>
              <a:t>هدیه های آسمانی:ظهور اسلام ---ویژگیهای قبل و بعد از اسلام،ویژگیهای بت پرستان،هجرت مسلمانان به حبشه</a:t>
            </a:r>
            <a:endParaRPr lang="en-US" dirty="0"/>
          </a:p>
        </p:txBody>
      </p:sp>
      <p:sp>
        <p:nvSpPr>
          <p:cNvPr id="4" name="TextBox 3"/>
          <p:cNvSpPr txBox="1"/>
          <p:nvPr/>
        </p:nvSpPr>
        <p:spPr>
          <a:xfrm>
            <a:off x="1643042" y="2786058"/>
            <a:ext cx="7286676" cy="369332"/>
          </a:xfrm>
          <a:prstGeom prst="rect">
            <a:avLst/>
          </a:prstGeom>
          <a:noFill/>
        </p:spPr>
        <p:txBody>
          <a:bodyPr wrap="square" rtlCol="0">
            <a:spAutoFit/>
          </a:bodyPr>
          <a:lstStyle/>
          <a:p>
            <a:r>
              <a:rPr lang="fa-IR" b="1" dirty="0" smtClean="0"/>
              <a:t>تاریخ:ظهور اسلام----ویژگی های بت پرستان،پیمان قطع رابطه با مسلملنان،هجرت به حبشه</a:t>
            </a:r>
            <a:endParaRPr lang="en-US" dirty="0"/>
          </a:p>
        </p:txBody>
      </p:sp>
      <p:sp>
        <p:nvSpPr>
          <p:cNvPr id="5" name="TextBox 4"/>
          <p:cNvSpPr txBox="1"/>
          <p:nvPr/>
        </p:nvSpPr>
        <p:spPr>
          <a:xfrm>
            <a:off x="785786" y="4286256"/>
            <a:ext cx="8072494" cy="369332"/>
          </a:xfrm>
          <a:prstGeom prst="rect">
            <a:avLst/>
          </a:prstGeom>
          <a:noFill/>
        </p:spPr>
        <p:txBody>
          <a:bodyPr wrap="square" rtlCol="0">
            <a:spAutoFit/>
          </a:bodyPr>
          <a:lstStyle/>
          <a:p>
            <a:r>
              <a:rPr lang="fa-IR" b="1" dirty="0" smtClean="0"/>
              <a:t>با استفاده از اهداف کلی و جزئی در ها سعی می کنیم روش مناسب تدریس برای این دروس انتخاب کنیم.</a:t>
            </a:r>
            <a:endParaRPr lang="en-US" dirty="0"/>
          </a:p>
        </p:txBody>
      </p:sp>
      <p:sp>
        <p:nvSpPr>
          <p:cNvPr id="6" name="TextBox 5"/>
          <p:cNvSpPr txBox="1"/>
          <p:nvPr/>
        </p:nvSpPr>
        <p:spPr>
          <a:xfrm>
            <a:off x="1428696" y="5143512"/>
            <a:ext cx="7715304" cy="369332"/>
          </a:xfrm>
          <a:prstGeom prst="rect">
            <a:avLst/>
          </a:prstGeom>
          <a:noFill/>
        </p:spPr>
        <p:txBody>
          <a:bodyPr wrap="square" rtlCol="0">
            <a:spAutoFit/>
          </a:bodyPr>
          <a:lstStyle/>
          <a:p>
            <a:r>
              <a:rPr lang="fa-IR" b="1" dirty="0" smtClean="0"/>
              <a:t>در این دروس می توانیم از روش قصه گوئی یا نمایش همراه با فیلم و تصاویر استفاده می کنیم.</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amond(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diamond(in)">
                                      <p:cBhvr>
                                        <p:cTn id="2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4414" y="571480"/>
            <a:ext cx="7000924" cy="1754326"/>
          </a:xfrm>
          <a:prstGeom prst="rect">
            <a:avLst/>
          </a:prstGeom>
          <a:noFill/>
        </p:spPr>
        <p:txBody>
          <a:bodyPr wrap="square" rtlCol="0">
            <a:spAutoFit/>
          </a:bodyPr>
          <a:lstStyle/>
          <a:p>
            <a:pPr algn="r"/>
            <a:r>
              <a:rPr lang="fa-IR" b="1" dirty="0" smtClean="0"/>
              <a:t>ابتدا معلم داستان پیامبری حضرت محمد (ص)که در درس اول تاریخ پایه پنجم است گفته (یادآوری می کند)و سپس از آزار و اذیت مسلمانان بدست کفار اشاره می کند و اینکه بهترین راه در آن زمان به پیشنهاد پیامبر هجرت به حبشه به سر پرستی جعفر بن ابی طالب سخن باز می کند و عکس العمل کفار را در مقابل این حرکت بیان می کند. و از موفقیت جعفربن ابی طالب و سخنانی که جعفر به زبان می آورد بیان می کند و از تفاوت قبل و بعد از اسلام و ویژگی های آن زمان سخن به میان می آورد.</a:t>
            </a:r>
            <a:endParaRPr lang="en-US" dirty="0"/>
          </a:p>
        </p:txBody>
      </p:sp>
      <p:sp>
        <p:nvSpPr>
          <p:cNvPr id="3" name="TextBox 2"/>
          <p:cNvSpPr txBox="1"/>
          <p:nvPr/>
        </p:nvSpPr>
        <p:spPr>
          <a:xfrm>
            <a:off x="1285852" y="2857496"/>
            <a:ext cx="6786610" cy="646331"/>
          </a:xfrm>
          <a:prstGeom prst="rect">
            <a:avLst/>
          </a:prstGeom>
          <a:noFill/>
        </p:spPr>
        <p:txBody>
          <a:bodyPr wrap="square" rtlCol="0">
            <a:spAutoFit/>
          </a:bodyPr>
          <a:lstStyle/>
          <a:p>
            <a:pPr algn="r"/>
            <a:r>
              <a:rPr lang="fa-IR" b="1" dirty="0" smtClean="0"/>
              <a:t>در پایان درس می توانیم برای ارزیابی سوالاتی را که بصورت جای خالی از قبل طراحی کرده ایم در اختیار دانش آموزان قرار دهیم .</a:t>
            </a:r>
            <a:endParaRPr lang="en-US" dirty="0"/>
          </a:p>
        </p:txBody>
      </p:sp>
      <p:sp>
        <p:nvSpPr>
          <p:cNvPr id="4" name="TextBox 3"/>
          <p:cNvSpPr txBox="1"/>
          <p:nvPr/>
        </p:nvSpPr>
        <p:spPr>
          <a:xfrm>
            <a:off x="1142976" y="3929066"/>
            <a:ext cx="6858048" cy="646331"/>
          </a:xfrm>
          <a:prstGeom prst="rect">
            <a:avLst/>
          </a:prstGeom>
          <a:noFill/>
        </p:spPr>
        <p:txBody>
          <a:bodyPr wrap="square" rtlCol="0">
            <a:spAutoFit/>
          </a:bodyPr>
          <a:lstStyle/>
          <a:p>
            <a:pPr algn="r"/>
            <a:r>
              <a:rPr lang="fa-IR" b="1" dirty="0" smtClean="0"/>
              <a:t>و برای تکلیف در خانه می توانیم از دانش آموزان بخواهیم که داستان هجرت مسلمانان را بصورت یک کتاب داستان همراه با نقاشی کردن بنویسید. (تلفیق با هنر)</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ChangeArrowheads="1"/>
          </p:cNvSpPr>
          <p:nvPr/>
        </p:nvSpPr>
        <p:spPr bwMode="auto">
          <a:xfrm>
            <a:off x="928662" y="1000108"/>
            <a:ext cx="700089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1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ب</a:t>
            </a: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ا دو پایه تحصیلی با دو کتاب که دو درس هم پیام دارد</a:t>
            </a:r>
            <a:r>
              <a:rPr kumimoji="0" lang="en-US" sz="1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2000232" y="1714488"/>
            <a:ext cx="6107113" cy="207170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29" name="Rectangle 5"/>
          <p:cNvSpPr>
            <a:spLocks noChangeArrowheads="1"/>
          </p:cNvSpPr>
          <p:nvPr/>
        </p:nvSpPr>
        <p:spPr bwMode="auto">
          <a:xfrm>
            <a:off x="1928794" y="1785927"/>
            <a:ext cx="6215106"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پایه سوم و چهارم ابتدائی</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زمان 20 دقیقه</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endPar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ریاضی پایه سوم</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با عنوان : حل مسئله الگویابی</a:t>
            </a:r>
            <a:endParaRPr kumimoji="0" lang="en-US"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ریاضی پایه چهارم</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با عنوان : حل مسئله الگو یابی و رسم شکل</a:t>
            </a:r>
            <a:r>
              <a:rPr kumimoji="0" lang="en-US" sz="16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en-US" sz="11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TextBox 8"/>
          <p:cNvSpPr txBox="1"/>
          <p:nvPr/>
        </p:nvSpPr>
        <p:spPr>
          <a:xfrm>
            <a:off x="1500166" y="4214818"/>
            <a:ext cx="6643734" cy="646331"/>
          </a:xfrm>
          <a:prstGeom prst="rect">
            <a:avLst/>
          </a:prstGeom>
          <a:noFill/>
        </p:spPr>
        <p:txBody>
          <a:bodyPr wrap="square" rtlCol="0">
            <a:spAutoFit/>
          </a:bodyPr>
          <a:lstStyle/>
          <a:p>
            <a:pPr algn="r"/>
            <a:r>
              <a:rPr lang="fa-IR" b="1" dirty="0" smtClean="0"/>
              <a:t>بعد از مشخص کردن اهداف هر درس ،پیام هر درس یا پیام های جزئی آنها را در مقابل آن می نویسیم</a:t>
            </a:r>
            <a:endParaRPr lang="en-US" dirty="0"/>
          </a:p>
        </p:txBody>
      </p:sp>
      <p:sp>
        <p:nvSpPr>
          <p:cNvPr id="6" name="TextBox 5"/>
          <p:cNvSpPr txBox="1"/>
          <p:nvPr/>
        </p:nvSpPr>
        <p:spPr>
          <a:xfrm>
            <a:off x="3571868" y="357166"/>
            <a:ext cx="4000528" cy="369332"/>
          </a:xfrm>
          <a:prstGeom prst="rect">
            <a:avLst/>
          </a:prstGeom>
          <a:noFill/>
        </p:spPr>
        <p:txBody>
          <a:bodyPr wrap="square" rtlCol="0">
            <a:spAutoFit/>
          </a:bodyPr>
          <a:lstStyle/>
          <a:p>
            <a:pPr algn="r"/>
            <a:r>
              <a:rPr lang="fa-IR" b="1" dirty="0" smtClean="0">
                <a:latin typeface="Calibri" pitchFamily="34" charset="0"/>
                <a:ea typeface="Calibri" pitchFamily="34" charset="0"/>
                <a:cs typeface="B Lotus" pitchFamily="2" charset="-78"/>
              </a:rPr>
              <a:t>نمونه تدریس به روش تلفیقی سطح(2)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027">
                                            <p:txEl>
                                              <p:pRg st="0" end="0"/>
                                            </p:txEl>
                                          </p:spTgt>
                                        </p:tgtEl>
                                        <p:attrNameLst>
                                          <p:attrName>style.visibility</p:attrName>
                                        </p:attrNameLst>
                                      </p:cBhvr>
                                      <p:to>
                                        <p:strVal val="visible"/>
                                      </p:to>
                                    </p:set>
                                    <p:animEffect transition="in" filter="diamond(in)">
                                      <p:cBhvr>
                                        <p:cTn id="12" dur="2000"/>
                                        <p:tgtEl>
                                          <p:spTgt spid="10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28"/>
                                        </p:tgtEl>
                                        <p:attrNameLst>
                                          <p:attrName>style.visibility</p:attrName>
                                        </p:attrNameLst>
                                      </p:cBhvr>
                                      <p:to>
                                        <p:strVal val="visible"/>
                                      </p:to>
                                    </p:set>
                                    <p:anim calcmode="lin" valueType="num">
                                      <p:cBhvr additive="base">
                                        <p:cTn id="17" dur="500" fill="hold"/>
                                        <p:tgtEl>
                                          <p:spTgt spid="1028"/>
                                        </p:tgtEl>
                                        <p:attrNameLst>
                                          <p:attrName>ppt_x</p:attrName>
                                        </p:attrNameLst>
                                      </p:cBhvr>
                                      <p:tavLst>
                                        <p:tav tm="0">
                                          <p:val>
                                            <p:strVal val="#ppt_x"/>
                                          </p:val>
                                        </p:tav>
                                        <p:tav tm="100000">
                                          <p:val>
                                            <p:strVal val="#ppt_x"/>
                                          </p:val>
                                        </p:tav>
                                      </p:tavLst>
                                    </p:anim>
                                    <p:anim calcmode="lin" valueType="num">
                                      <p:cBhvr additive="base">
                                        <p:cTn id="18" dur="500" fill="hold"/>
                                        <p:tgtEl>
                                          <p:spTgt spid="102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1029"/>
                                        </p:tgtEl>
                                        <p:attrNameLst>
                                          <p:attrName>style.visibility</p:attrName>
                                        </p:attrNameLst>
                                      </p:cBhvr>
                                      <p:to>
                                        <p:strVal val="visible"/>
                                      </p:to>
                                    </p:set>
                                    <p:animEffect transition="in" filter="diamond(in)">
                                      <p:cBhvr>
                                        <p:cTn id="23" dur="2000"/>
                                        <p:tgtEl>
                                          <p:spTgt spid="1029"/>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additive="base">
                                        <p:cTn id="28" dur="500" fill="hold"/>
                                        <p:tgtEl>
                                          <p:spTgt spid="9"/>
                                        </p:tgtEl>
                                        <p:attrNameLst>
                                          <p:attrName>ppt_x</p:attrName>
                                        </p:attrNameLst>
                                      </p:cBhvr>
                                      <p:tavLst>
                                        <p:tav tm="0">
                                          <p:val>
                                            <p:strVal val="#ppt_x"/>
                                          </p:val>
                                        </p:tav>
                                        <p:tav tm="100000">
                                          <p:val>
                                            <p:strVal val="#ppt_x"/>
                                          </p:val>
                                        </p:tav>
                                      </p:tavLst>
                                    </p:anim>
                                    <p:anim calcmode="lin" valueType="num">
                                      <p:cBhvr additive="base">
                                        <p:cTn id="2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animBg="1"/>
      <p:bldP spid="1029" grpId="0"/>
      <p:bldP spid="9"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1538" y="428604"/>
            <a:ext cx="7858180" cy="369332"/>
          </a:xfrm>
          <a:prstGeom prst="rect">
            <a:avLst/>
          </a:prstGeom>
          <a:noFill/>
        </p:spPr>
        <p:txBody>
          <a:bodyPr wrap="square" rtlCol="0">
            <a:spAutoFit/>
          </a:bodyPr>
          <a:lstStyle/>
          <a:p>
            <a:r>
              <a:rPr lang="fa-IR" b="1" dirty="0" smtClean="0"/>
              <a:t>پایه سوم –الگو یابی –الگوی هندسی ، الگوی عددی، حل مسئله به کمک الگو یابی –صفحه 7،8،9</a:t>
            </a:r>
            <a:endParaRPr lang="en-US" dirty="0"/>
          </a:p>
        </p:txBody>
      </p:sp>
      <p:sp>
        <p:nvSpPr>
          <p:cNvPr id="35841" name="Rectangle 1"/>
          <p:cNvSpPr>
            <a:spLocks noChangeArrowheads="1"/>
          </p:cNvSpPr>
          <p:nvPr/>
        </p:nvSpPr>
        <p:spPr bwMode="auto">
          <a:xfrm>
            <a:off x="1643042" y="1357298"/>
            <a:ext cx="7143736"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fontAlgn="base">
              <a:spcBef>
                <a:spcPct val="0"/>
              </a:spcBef>
              <a:spcAft>
                <a:spcPct val="0"/>
              </a:spcAft>
            </a:pPr>
            <a:r>
              <a:rPr lang="fa-IR" b="1" dirty="0" smtClean="0">
                <a:latin typeface="Calibri" pitchFamily="34" charset="0"/>
                <a:ea typeface="Calibri" pitchFamily="34" charset="0"/>
                <a:cs typeface="B Lotus" pitchFamily="2" charset="-78"/>
              </a:rPr>
              <a:t>الگوی هندسی ، الگوی عددی،رسم شکل،- صفحه1،2،3</a:t>
            </a:r>
            <a:r>
              <a:rPr kumimoji="0" lang="en-US" b="1"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الگو یابی</a:t>
            </a:r>
            <a:r>
              <a:rPr kumimoji="0" lang="en-US"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en-US" b="1"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lang="fa-IR" b="1" dirty="0" smtClean="0">
                <a:latin typeface="Calibri" pitchFamily="34" charset="0"/>
                <a:ea typeface="Calibri" pitchFamily="34" charset="0"/>
                <a:cs typeface="B Lotus" pitchFamily="2" charset="-78"/>
              </a:rPr>
              <a:t>پایه چهارم</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extBox 4"/>
          <p:cNvSpPr txBox="1"/>
          <p:nvPr/>
        </p:nvSpPr>
        <p:spPr>
          <a:xfrm>
            <a:off x="1357290" y="2071678"/>
            <a:ext cx="7215238" cy="369332"/>
          </a:xfrm>
          <a:prstGeom prst="rect">
            <a:avLst/>
          </a:prstGeom>
          <a:noFill/>
        </p:spPr>
        <p:txBody>
          <a:bodyPr wrap="square" rtlCol="0">
            <a:spAutoFit/>
          </a:bodyPr>
          <a:lstStyle/>
          <a:p>
            <a:r>
              <a:rPr lang="fa-IR" b="1" dirty="0" smtClean="0"/>
              <a:t>با استفاده از پیام های هر درس سعی میکنیم روش های مناسبی برای تدریس فراهم کنیم </a:t>
            </a:r>
            <a:endParaRPr lang="en-US" dirty="0"/>
          </a:p>
        </p:txBody>
      </p:sp>
      <p:sp>
        <p:nvSpPr>
          <p:cNvPr id="6" name="TextBox 5"/>
          <p:cNvSpPr txBox="1"/>
          <p:nvPr/>
        </p:nvSpPr>
        <p:spPr>
          <a:xfrm>
            <a:off x="1357290" y="3071810"/>
            <a:ext cx="7072362" cy="923330"/>
          </a:xfrm>
          <a:prstGeom prst="rect">
            <a:avLst/>
          </a:prstGeom>
          <a:noFill/>
        </p:spPr>
        <p:txBody>
          <a:bodyPr wrap="square" rtlCol="0">
            <a:spAutoFit/>
          </a:bodyPr>
          <a:lstStyle/>
          <a:p>
            <a:r>
              <a:rPr lang="fa-IR" b="1" dirty="0" smtClean="0"/>
              <a:t>مثلا برای حالت مجسم می توانیم بر روی مقوا اشکال هندسی بصورت الگو بکشیم و از هر دو پایه بخواهیم که الگوی موجود را کشف کنند از پایه ی سوم می خواهیم دو الگوی بعد را بگویند و از پایه چهارم می خواهیم که الگوی موجود را کشف کنند و شکل پنجم را بگویند.</a:t>
            </a:r>
            <a:endParaRPr lang="en-US" dirty="0"/>
          </a:p>
        </p:txBody>
      </p:sp>
      <p:sp>
        <p:nvSpPr>
          <p:cNvPr id="7" name="TextBox 6"/>
          <p:cNvSpPr txBox="1"/>
          <p:nvPr/>
        </p:nvSpPr>
        <p:spPr>
          <a:xfrm>
            <a:off x="1357290" y="4572008"/>
            <a:ext cx="7000924" cy="646331"/>
          </a:xfrm>
          <a:prstGeom prst="rect">
            <a:avLst/>
          </a:prstGeom>
          <a:noFill/>
        </p:spPr>
        <p:txBody>
          <a:bodyPr wrap="square" rtlCol="0">
            <a:spAutoFit/>
          </a:bodyPr>
          <a:lstStyle/>
          <a:p>
            <a:pPr algn="r"/>
            <a:r>
              <a:rPr lang="fa-IR" b="1" dirty="0" smtClean="0"/>
              <a:t>در مرحله ی بعد چند نمونه بر روی تخته سیاه یا وایت برد رسم می کنیم و درس را توضیح می دهیم</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5841">
                                            <p:txEl>
                                              <p:pRg st="0" end="0"/>
                                            </p:txEl>
                                          </p:spTgt>
                                        </p:tgtEl>
                                        <p:attrNameLst>
                                          <p:attrName>style.visibility</p:attrName>
                                        </p:attrNameLst>
                                      </p:cBhvr>
                                      <p:to>
                                        <p:strVal val="visible"/>
                                      </p:to>
                                    </p:set>
                                    <p:anim calcmode="lin" valueType="num">
                                      <p:cBhvr additive="base">
                                        <p:cTn id="12" dur="500" fill="hold"/>
                                        <p:tgtEl>
                                          <p:spTgt spid="35841">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584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diamond(in)">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diamond(in)">
                                      <p:cBhvr>
                                        <p:cTn id="23" dur="2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diamond(in)">
                                      <p:cBhvr>
                                        <p:cTn id="28"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1538" y="500042"/>
            <a:ext cx="7215238" cy="646331"/>
          </a:xfrm>
          <a:prstGeom prst="rect">
            <a:avLst/>
          </a:prstGeom>
          <a:noFill/>
        </p:spPr>
        <p:txBody>
          <a:bodyPr wrap="square" rtlCol="0">
            <a:spAutoFit/>
          </a:bodyPr>
          <a:lstStyle/>
          <a:p>
            <a:pPr algn="r"/>
            <a:r>
              <a:rPr lang="fa-IR" b="1" dirty="0" smtClean="0"/>
              <a:t>بعد از دانش آموزان هر دو پایه می خواهیم تا با استفاده از کاغذ یا مقوا و قیچی الگوئی را بر روی میزشان تا 4 الگوی بعد بکشند.</a:t>
            </a:r>
            <a:endParaRPr lang="en-US" dirty="0"/>
          </a:p>
        </p:txBody>
      </p:sp>
      <p:sp>
        <p:nvSpPr>
          <p:cNvPr id="3" name="TextBox 2"/>
          <p:cNvSpPr txBox="1"/>
          <p:nvPr/>
        </p:nvSpPr>
        <p:spPr>
          <a:xfrm>
            <a:off x="1000100" y="1785926"/>
            <a:ext cx="7429552" cy="646331"/>
          </a:xfrm>
          <a:prstGeom prst="rect">
            <a:avLst/>
          </a:prstGeom>
          <a:noFill/>
        </p:spPr>
        <p:txBody>
          <a:bodyPr wrap="square" rtlCol="0">
            <a:spAutoFit/>
          </a:bodyPr>
          <a:lstStyle/>
          <a:p>
            <a:pPr algn="r"/>
            <a:r>
              <a:rPr lang="fa-IR" b="1" dirty="0" smtClean="0"/>
              <a:t>سپس تکلیفی را متناسب با هر پایه به دانش آموزان برای ارزیابی می دهیم یا برای نمونه هر دو پایه را یک گروه در نظر گرفته و تکلیفی تلفیقی مانند نمونه به گروه می دهیم.</a:t>
            </a:r>
            <a:endParaRPr lang="en-US" dirty="0"/>
          </a:p>
        </p:txBody>
      </p:sp>
      <p:sp>
        <p:nvSpPr>
          <p:cNvPr id="4" name="TextBox 3"/>
          <p:cNvSpPr txBox="1"/>
          <p:nvPr/>
        </p:nvSpPr>
        <p:spPr>
          <a:xfrm>
            <a:off x="1071538" y="3071810"/>
            <a:ext cx="7500990" cy="923330"/>
          </a:xfrm>
          <a:prstGeom prst="rect">
            <a:avLst/>
          </a:prstGeom>
          <a:noFill/>
        </p:spPr>
        <p:txBody>
          <a:bodyPr wrap="square" rtlCol="0">
            <a:spAutoFit/>
          </a:bodyPr>
          <a:lstStyle/>
          <a:p>
            <a:pPr algn="r"/>
            <a:r>
              <a:rPr lang="fa-IR" b="1" dirty="0" smtClean="0"/>
              <a:t>ابتدا دانش آموزان کلاس سوم یک الگو بکشند.و بعد از کشیدن ان را در اختیار پایه چهارم قرار بدهند و دانش آموزان پایه چهارم تا الگوی ششم آن را ادامه دهند و در صورت امکان الگو را شرح دهند.</a:t>
            </a:r>
            <a:endParaRPr lang="en-US" dirty="0"/>
          </a:p>
        </p:txBody>
      </p:sp>
      <p:sp>
        <p:nvSpPr>
          <p:cNvPr id="5" name="TextBox 4"/>
          <p:cNvSpPr txBox="1"/>
          <p:nvPr/>
        </p:nvSpPr>
        <p:spPr>
          <a:xfrm>
            <a:off x="1000100" y="4643446"/>
            <a:ext cx="7215238" cy="646331"/>
          </a:xfrm>
          <a:prstGeom prst="rect">
            <a:avLst/>
          </a:prstGeom>
          <a:noFill/>
        </p:spPr>
        <p:txBody>
          <a:bodyPr wrap="square" rtlCol="0">
            <a:spAutoFit/>
          </a:bodyPr>
          <a:lstStyle/>
          <a:p>
            <a:pPr algn="r"/>
            <a:r>
              <a:rPr lang="fa-IR" b="1" dirty="0" smtClean="0"/>
              <a:t>بعد از ارزیابی از دانش آموزان از آنان می خواهیم کتاب را باز کرده و تکالیف مربوط به درسی که تدریس شده را انجام دهند.</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4414" y="428604"/>
            <a:ext cx="6500858" cy="523220"/>
          </a:xfrm>
          <a:prstGeom prst="rect">
            <a:avLst/>
          </a:prstGeom>
          <a:noFill/>
        </p:spPr>
        <p:txBody>
          <a:bodyPr wrap="square" rtlCol="0">
            <a:spAutoFit/>
          </a:bodyPr>
          <a:lstStyle/>
          <a:p>
            <a:pPr algn="ctr"/>
            <a:r>
              <a:rPr lang="fa-IR" sz="2800" b="1" dirty="0" smtClean="0"/>
              <a:t>ج)روش تلفیقی سطح 3 (چند پایه)</a:t>
            </a:r>
            <a:endParaRPr lang="en-US" sz="2800" dirty="0"/>
          </a:p>
        </p:txBody>
      </p:sp>
      <p:sp>
        <p:nvSpPr>
          <p:cNvPr id="3" name="TextBox 2"/>
          <p:cNvSpPr txBox="1"/>
          <p:nvPr/>
        </p:nvSpPr>
        <p:spPr>
          <a:xfrm>
            <a:off x="1071538" y="1214422"/>
            <a:ext cx="6572296" cy="646331"/>
          </a:xfrm>
          <a:prstGeom prst="rect">
            <a:avLst/>
          </a:prstGeom>
          <a:noFill/>
        </p:spPr>
        <p:txBody>
          <a:bodyPr wrap="square" rtlCol="0">
            <a:spAutoFit/>
          </a:bodyPr>
          <a:lstStyle/>
          <a:p>
            <a:pPr algn="r"/>
            <a:r>
              <a:rPr lang="fa-IR" b="1" dirty="0" smtClean="0"/>
              <a:t>روش تلفیقی سطح 3 بالاترین درجه در تلفیقی ها می باشد که نیاز به تخصص برای معلمین دارد </a:t>
            </a:r>
            <a:endParaRPr lang="en-US" dirty="0"/>
          </a:p>
        </p:txBody>
      </p:sp>
      <p:sp>
        <p:nvSpPr>
          <p:cNvPr id="4" name="TextBox 3"/>
          <p:cNvSpPr txBox="1"/>
          <p:nvPr/>
        </p:nvSpPr>
        <p:spPr>
          <a:xfrm>
            <a:off x="3643306" y="2428868"/>
            <a:ext cx="3857652" cy="461665"/>
          </a:xfrm>
          <a:prstGeom prst="rect">
            <a:avLst/>
          </a:prstGeom>
          <a:noFill/>
        </p:spPr>
        <p:txBody>
          <a:bodyPr wrap="square" rtlCol="0">
            <a:spAutoFit/>
          </a:bodyPr>
          <a:lstStyle/>
          <a:p>
            <a:pPr algn="r"/>
            <a:r>
              <a:rPr lang="fa-IR" sz="2400" b="1" dirty="0" smtClean="0"/>
              <a:t>مراحل کار:</a:t>
            </a:r>
            <a:endParaRPr lang="en-US" sz="2400" dirty="0"/>
          </a:p>
        </p:txBody>
      </p:sp>
      <p:sp>
        <p:nvSpPr>
          <p:cNvPr id="5" name="TextBox 4"/>
          <p:cNvSpPr txBox="1"/>
          <p:nvPr/>
        </p:nvSpPr>
        <p:spPr>
          <a:xfrm>
            <a:off x="1428728" y="3286124"/>
            <a:ext cx="6072230" cy="646331"/>
          </a:xfrm>
          <a:prstGeom prst="rect">
            <a:avLst/>
          </a:prstGeom>
          <a:noFill/>
        </p:spPr>
        <p:txBody>
          <a:bodyPr wrap="square" rtlCol="0">
            <a:spAutoFit/>
          </a:bodyPr>
          <a:lstStyle/>
          <a:p>
            <a:pPr algn="r"/>
            <a:r>
              <a:rPr lang="fa-IR" b="1" dirty="0" smtClean="0"/>
              <a:t>معلم ابتدا بر اساس کتاب تمامی پایه هائی که دارد و برنامه ای که نوشته است. اقدام به نوشتن پیام های هر درس می کند</a:t>
            </a:r>
            <a:endParaRPr lang="en-US" dirty="0"/>
          </a:p>
        </p:txBody>
      </p:sp>
      <p:sp>
        <p:nvSpPr>
          <p:cNvPr id="6" name="TextBox 5"/>
          <p:cNvSpPr txBox="1"/>
          <p:nvPr/>
        </p:nvSpPr>
        <p:spPr>
          <a:xfrm>
            <a:off x="1142976" y="4357694"/>
            <a:ext cx="6429420" cy="646331"/>
          </a:xfrm>
          <a:prstGeom prst="rect">
            <a:avLst/>
          </a:prstGeom>
          <a:noFill/>
        </p:spPr>
        <p:txBody>
          <a:bodyPr wrap="square" rtlCol="0">
            <a:spAutoFit/>
          </a:bodyPr>
          <a:lstStyle/>
          <a:p>
            <a:pPr algn="r"/>
            <a:r>
              <a:rPr lang="fa-IR" b="1" dirty="0" smtClean="0"/>
              <a:t>کتابهائی را که در برنامه است را مشخص کرده و پیام های مشترک را طبقه بندی می کند</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amond(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diamond(in)">
                                      <p:cBhvr>
                                        <p:cTn id="18" dur="20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checkerboard(across)">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ppt_x"/>
                                          </p:val>
                                        </p:tav>
                                        <p:tav tm="100000">
                                          <p:val>
                                            <p:strVal val="#ppt_x"/>
                                          </p:val>
                                        </p:tav>
                                      </p:tavLst>
                                    </p:anim>
                                    <p:anim calcmode="lin" valueType="num">
                                      <p:cBhvr additive="base">
                                        <p:cTn id="2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14480" y="500042"/>
            <a:ext cx="6000792" cy="646331"/>
          </a:xfrm>
          <a:prstGeom prst="rect">
            <a:avLst/>
          </a:prstGeom>
          <a:noFill/>
        </p:spPr>
        <p:txBody>
          <a:bodyPr wrap="square" rtlCol="0">
            <a:spAutoFit/>
          </a:bodyPr>
          <a:lstStyle/>
          <a:p>
            <a:pPr algn="r"/>
            <a:r>
              <a:rPr lang="fa-IR" b="1" dirty="0" smtClean="0"/>
              <a:t>پس از طبقه بندی نمودن اهداف درس بصورت متوالی و یا موازی اقدام به انتخاب الگو و ابزار و......مناسب می نماید.</a:t>
            </a:r>
            <a:endParaRPr lang="en-US" dirty="0"/>
          </a:p>
        </p:txBody>
      </p:sp>
      <p:sp>
        <p:nvSpPr>
          <p:cNvPr id="3" name="TextBox 2"/>
          <p:cNvSpPr txBox="1"/>
          <p:nvPr/>
        </p:nvSpPr>
        <p:spPr>
          <a:xfrm>
            <a:off x="1285852" y="1714488"/>
            <a:ext cx="6429420" cy="646331"/>
          </a:xfrm>
          <a:prstGeom prst="rect">
            <a:avLst/>
          </a:prstGeom>
          <a:noFill/>
        </p:spPr>
        <p:txBody>
          <a:bodyPr wrap="square" rtlCol="0">
            <a:spAutoFit/>
          </a:bodyPr>
          <a:lstStyle/>
          <a:p>
            <a:pPr algn="r"/>
            <a:r>
              <a:rPr lang="fa-IR" b="1" dirty="0" smtClean="0"/>
              <a:t>معلم فعالیتهای خود برای تدریس را بر اساس دروس و اهداف آن در قالب اجرای نمایش،سخنرانی،فیلم و........طراحی می نماید</a:t>
            </a:r>
            <a:endParaRPr lang="en-US" dirty="0"/>
          </a:p>
        </p:txBody>
      </p:sp>
      <p:sp>
        <p:nvSpPr>
          <p:cNvPr id="4" name="TextBox 3"/>
          <p:cNvSpPr txBox="1"/>
          <p:nvPr/>
        </p:nvSpPr>
        <p:spPr>
          <a:xfrm>
            <a:off x="1214414" y="2857496"/>
            <a:ext cx="6357982" cy="646331"/>
          </a:xfrm>
          <a:prstGeom prst="rect">
            <a:avLst/>
          </a:prstGeom>
          <a:noFill/>
        </p:spPr>
        <p:txBody>
          <a:bodyPr wrap="square" rtlCol="0">
            <a:spAutoFit/>
          </a:bodyPr>
          <a:lstStyle/>
          <a:p>
            <a:pPr algn="r"/>
            <a:r>
              <a:rPr lang="fa-IR" b="1" dirty="0" smtClean="0"/>
              <a:t>معلم باید توجه داشته باشد که حداکثر دروس انتخاب شده در این روش شش ماده درسی می باشد.</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diamond(in)">
                                      <p:cBhvr>
                                        <p:cTn id="1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3428992" y="500042"/>
            <a:ext cx="307180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32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اهداف</a:t>
            </a:r>
            <a:r>
              <a:rPr kumimoji="0" lang="en-US" sz="32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extBox 3"/>
          <p:cNvSpPr txBox="1"/>
          <p:nvPr/>
        </p:nvSpPr>
        <p:spPr>
          <a:xfrm>
            <a:off x="2143108" y="1285860"/>
            <a:ext cx="6000792" cy="369332"/>
          </a:xfrm>
          <a:prstGeom prst="rect">
            <a:avLst/>
          </a:prstGeom>
          <a:noFill/>
        </p:spPr>
        <p:txBody>
          <a:bodyPr wrap="square" rtlCol="0">
            <a:spAutoFit/>
          </a:bodyPr>
          <a:lstStyle/>
          <a:p>
            <a:r>
              <a:rPr lang="fa-IR" b="1" dirty="0" smtClean="0"/>
              <a:t>کاهش چشمگیر زمان تدریس از چند جلسه آموزشی به یک جلسه ی آموزشی</a:t>
            </a:r>
            <a:endParaRPr lang="en-US" dirty="0"/>
          </a:p>
        </p:txBody>
      </p:sp>
      <p:sp>
        <p:nvSpPr>
          <p:cNvPr id="5" name="TextBox 4"/>
          <p:cNvSpPr txBox="1"/>
          <p:nvPr/>
        </p:nvSpPr>
        <p:spPr>
          <a:xfrm>
            <a:off x="1785918" y="2000240"/>
            <a:ext cx="6357982" cy="369332"/>
          </a:xfrm>
          <a:prstGeom prst="rect">
            <a:avLst/>
          </a:prstGeom>
          <a:noFill/>
        </p:spPr>
        <p:txBody>
          <a:bodyPr wrap="square" rtlCol="0">
            <a:spAutoFit/>
          </a:bodyPr>
          <a:lstStyle/>
          <a:p>
            <a:pPr algn="r"/>
            <a:r>
              <a:rPr lang="fa-IR" b="1" dirty="0" smtClean="0"/>
              <a:t>کسب مهارتهای اجتماعی</a:t>
            </a:r>
            <a:endParaRPr lang="en-US" dirty="0"/>
          </a:p>
        </p:txBody>
      </p:sp>
      <p:sp>
        <p:nvSpPr>
          <p:cNvPr id="6" name="TextBox 5"/>
          <p:cNvSpPr txBox="1"/>
          <p:nvPr/>
        </p:nvSpPr>
        <p:spPr>
          <a:xfrm>
            <a:off x="1571604" y="2786058"/>
            <a:ext cx="6643734" cy="369332"/>
          </a:xfrm>
          <a:prstGeom prst="rect">
            <a:avLst/>
          </a:prstGeom>
          <a:noFill/>
        </p:spPr>
        <p:txBody>
          <a:bodyPr wrap="square" rtlCol="0">
            <a:spAutoFit/>
          </a:bodyPr>
          <a:lstStyle/>
          <a:p>
            <a:pPr algn="r"/>
            <a:r>
              <a:rPr lang="fa-IR" b="1" dirty="0" smtClean="0"/>
              <a:t>افزایش قدرت تعامل ، پرورش تفکر خلاق،کسب مهارتهای مرتبط با یادگیری</a:t>
            </a:r>
            <a:endParaRPr lang="en-US" dirty="0"/>
          </a:p>
        </p:txBody>
      </p:sp>
      <p:sp>
        <p:nvSpPr>
          <p:cNvPr id="7" name="TextBox 6"/>
          <p:cNvSpPr txBox="1"/>
          <p:nvPr/>
        </p:nvSpPr>
        <p:spPr>
          <a:xfrm>
            <a:off x="2285984" y="3571876"/>
            <a:ext cx="5857916" cy="369332"/>
          </a:xfrm>
          <a:prstGeom prst="rect">
            <a:avLst/>
          </a:prstGeom>
          <a:noFill/>
        </p:spPr>
        <p:txBody>
          <a:bodyPr wrap="square" rtlCol="0">
            <a:spAutoFit/>
          </a:bodyPr>
          <a:lstStyle/>
          <a:p>
            <a:pPr algn="r"/>
            <a:r>
              <a:rPr lang="fa-IR" b="1" dirty="0" smtClean="0"/>
              <a:t>تحقق اهداف بر اساس الگوهای انتخابی</a:t>
            </a:r>
            <a:endParaRPr lang="en-US" dirty="0"/>
          </a:p>
        </p:txBody>
      </p:sp>
      <p:sp>
        <p:nvSpPr>
          <p:cNvPr id="8" name="TextBox 7"/>
          <p:cNvSpPr txBox="1"/>
          <p:nvPr/>
        </p:nvSpPr>
        <p:spPr>
          <a:xfrm>
            <a:off x="2000232" y="4500570"/>
            <a:ext cx="6143668" cy="369332"/>
          </a:xfrm>
          <a:prstGeom prst="rect">
            <a:avLst/>
          </a:prstGeom>
          <a:noFill/>
        </p:spPr>
        <p:txBody>
          <a:bodyPr wrap="square" rtlCol="0">
            <a:spAutoFit/>
          </a:bodyPr>
          <a:lstStyle/>
          <a:p>
            <a:pPr algn="r"/>
            <a:r>
              <a:rPr lang="fa-IR" b="1" dirty="0" smtClean="0"/>
              <a:t>افزایش قدرت استدلال و استنتاج در فراگیران</a:t>
            </a:r>
            <a:endParaRPr lang="en-US" dirty="0"/>
          </a:p>
        </p:txBody>
      </p:sp>
      <p:sp>
        <p:nvSpPr>
          <p:cNvPr id="9" name="TextBox 8"/>
          <p:cNvSpPr txBox="1"/>
          <p:nvPr/>
        </p:nvSpPr>
        <p:spPr>
          <a:xfrm>
            <a:off x="3000364" y="5357826"/>
            <a:ext cx="5143536" cy="369332"/>
          </a:xfrm>
          <a:prstGeom prst="rect">
            <a:avLst/>
          </a:prstGeom>
          <a:noFill/>
        </p:spPr>
        <p:txBody>
          <a:bodyPr wrap="square" rtlCol="0">
            <a:spAutoFit/>
          </a:bodyPr>
          <a:lstStyle/>
          <a:p>
            <a:pPr algn="r"/>
            <a:r>
              <a:rPr lang="fa-IR" b="1" dirty="0" smtClean="0"/>
              <a:t>خود نظم جوئی و توانمندی در امور گروهی و مشارکتی</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6865">
                                            <p:txEl>
                                              <p:pRg st="0" end="0"/>
                                            </p:txEl>
                                          </p:spTgt>
                                        </p:tgtEl>
                                        <p:attrNameLst>
                                          <p:attrName>style.visibility</p:attrName>
                                        </p:attrNameLst>
                                      </p:cBhvr>
                                      <p:to>
                                        <p:strVal val="visible"/>
                                      </p:to>
                                    </p:set>
                                    <p:anim calcmode="lin" valueType="num">
                                      <p:cBhvr additive="base">
                                        <p:cTn id="7" dur="500" fill="hold"/>
                                        <p:tgtEl>
                                          <p:spTgt spid="3686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686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amond(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diamond(in)">
                                      <p:cBhvr>
                                        <p:cTn id="24" dur="2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diamond(in)">
                                      <p:cBhvr>
                                        <p:cTn id="35" dur="20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 calcmode="lin" valueType="num">
                                      <p:cBhvr additive="base">
                                        <p:cTn id="40" dur="500" fill="hold"/>
                                        <p:tgtEl>
                                          <p:spTgt spid="9"/>
                                        </p:tgtEl>
                                        <p:attrNameLst>
                                          <p:attrName>ppt_x</p:attrName>
                                        </p:attrNameLst>
                                      </p:cBhvr>
                                      <p:tavLst>
                                        <p:tav tm="0">
                                          <p:val>
                                            <p:strVal val="#ppt_x"/>
                                          </p:val>
                                        </p:tav>
                                        <p:tav tm="100000">
                                          <p:val>
                                            <p:strVal val="#ppt_x"/>
                                          </p:val>
                                        </p:tav>
                                      </p:tavLst>
                                    </p:anim>
                                    <p:anim calcmode="lin" valueType="num">
                                      <p:cBhvr additive="base">
                                        <p:cTn id="4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2143108" y="1428736"/>
            <a:ext cx="521491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روش تلفیقی در سطح 3 به دو صورت امکان دارد</a:t>
            </a:r>
            <a:r>
              <a:rPr kumimoji="0" lang="en-US"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0962" name="Rectangle 2"/>
          <p:cNvSpPr>
            <a:spLocks noChangeArrowheads="1"/>
          </p:cNvSpPr>
          <p:nvPr/>
        </p:nvSpPr>
        <p:spPr bwMode="auto">
          <a:xfrm>
            <a:off x="1928794" y="2643182"/>
            <a:ext cx="464340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الف)درسهای مشترک با پایه های متفاوت</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40963" name="Rectangle 3"/>
          <p:cNvSpPr>
            <a:spLocks noChangeArrowheads="1"/>
          </p:cNvSpPr>
          <p:nvPr/>
        </p:nvSpPr>
        <p:spPr bwMode="auto">
          <a:xfrm>
            <a:off x="2857488" y="3571876"/>
            <a:ext cx="378615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ب)درس متفاوت با پایه های متفاوت</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0961"/>
                                        </p:tgtEl>
                                        <p:attrNameLst>
                                          <p:attrName>style.visibility</p:attrName>
                                        </p:attrNameLst>
                                      </p:cBhvr>
                                      <p:to>
                                        <p:strVal val="visible"/>
                                      </p:to>
                                    </p:set>
                                    <p:animEffect transition="in" filter="checkerboard(across)">
                                      <p:cBhvr>
                                        <p:cTn id="7" dur="500"/>
                                        <p:tgtEl>
                                          <p:spTgt spid="4096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0962"/>
                                        </p:tgtEl>
                                        <p:attrNameLst>
                                          <p:attrName>style.visibility</p:attrName>
                                        </p:attrNameLst>
                                      </p:cBhvr>
                                      <p:to>
                                        <p:strVal val="visible"/>
                                      </p:to>
                                    </p:set>
                                    <p:animEffect transition="in" filter="diamond(in)">
                                      <p:cBhvr>
                                        <p:cTn id="12" dur="2000"/>
                                        <p:tgtEl>
                                          <p:spTgt spid="4096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40963">
                                            <p:txEl>
                                              <p:pRg st="0" end="0"/>
                                            </p:txEl>
                                          </p:spTgt>
                                        </p:tgtEl>
                                        <p:attrNameLst>
                                          <p:attrName>style.visibility</p:attrName>
                                        </p:attrNameLst>
                                      </p:cBhvr>
                                      <p:to>
                                        <p:strVal val="visible"/>
                                      </p:to>
                                    </p:set>
                                    <p:animEffect transition="in" filter="diamond(in)">
                                      <p:cBhvr>
                                        <p:cTn id="17" dur="2000"/>
                                        <p:tgtEl>
                                          <p:spTgt spid="409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 grpId="0"/>
      <p:bldP spid="4096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Oval 2"/>
          <p:cNvSpPr>
            <a:spLocks noChangeArrowheads="1"/>
          </p:cNvSpPr>
          <p:nvPr/>
        </p:nvSpPr>
        <p:spPr bwMode="auto">
          <a:xfrm>
            <a:off x="1785918" y="428604"/>
            <a:ext cx="4987925" cy="6081712"/>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41987" name="Oval 3"/>
          <p:cNvSpPr>
            <a:spLocks noChangeArrowheads="1"/>
          </p:cNvSpPr>
          <p:nvPr/>
        </p:nvSpPr>
        <p:spPr bwMode="auto">
          <a:xfrm>
            <a:off x="5000628" y="357166"/>
            <a:ext cx="1165225" cy="13017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درس    ن</a:t>
            </a:r>
            <a:endParaRPr kumimoji="0" lang="en-US" sz="1400" b="1"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پایه      ث</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1988" name="Oval 4"/>
          <p:cNvSpPr>
            <a:spLocks noChangeArrowheads="1"/>
          </p:cNvSpPr>
          <p:nvPr/>
        </p:nvSpPr>
        <p:spPr bwMode="auto">
          <a:xfrm>
            <a:off x="6072198" y="2857496"/>
            <a:ext cx="1025525" cy="1214446"/>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dirty="0" smtClean="0">
                <a:ln>
                  <a:noFill/>
                </a:ln>
                <a:solidFill>
                  <a:schemeClr val="tx1"/>
                </a:solidFill>
                <a:effectLst/>
                <a:latin typeface="Arial" pitchFamily="34" charset="0"/>
                <a:ea typeface="Arial" pitchFamily="34" charset="0"/>
                <a:cs typeface="Arial" pitchFamily="34" charset="0"/>
              </a:rPr>
              <a:t>درس   ن</a:t>
            </a:r>
            <a:r>
              <a:rPr lang="fa-IR" sz="1400" b="1" dirty="0" smtClean="0">
                <a:latin typeface="Arial" pitchFamily="34" charset="0"/>
                <a:ea typeface="Arial" pitchFamily="34" charset="0"/>
                <a:cs typeface="Arial" pitchFamily="34" charset="0"/>
              </a:rPr>
              <a:t>  </a:t>
            </a:r>
            <a:r>
              <a:rPr kumimoji="0" lang="fa-IR" sz="1400" b="1" i="0" u="none" strike="noStrike" cap="none" normalizeH="0" baseline="0" dirty="0" smtClean="0">
                <a:ln>
                  <a:noFill/>
                </a:ln>
                <a:solidFill>
                  <a:schemeClr val="tx1"/>
                </a:solidFill>
                <a:effectLst/>
                <a:latin typeface="Arial" pitchFamily="34" charset="0"/>
                <a:ea typeface="Arial" pitchFamily="34" charset="0"/>
                <a:cs typeface="Arial" pitchFamily="34" charset="0"/>
              </a:rPr>
              <a:t>پایه     ج</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89" name="Oval 5"/>
          <p:cNvSpPr>
            <a:spLocks noChangeArrowheads="1"/>
          </p:cNvSpPr>
          <p:nvPr/>
        </p:nvSpPr>
        <p:spPr bwMode="auto">
          <a:xfrm>
            <a:off x="4286248" y="5556250"/>
            <a:ext cx="1192213" cy="13017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درس    ن</a:t>
            </a:r>
            <a:endParaRPr kumimoji="0" lang="en-US" sz="1400" b="1"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پایه     چ</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1990" name="Oval 6"/>
          <p:cNvSpPr>
            <a:spLocks noChangeArrowheads="1"/>
          </p:cNvSpPr>
          <p:nvPr/>
        </p:nvSpPr>
        <p:spPr bwMode="auto">
          <a:xfrm>
            <a:off x="1571604" y="4286256"/>
            <a:ext cx="1025525" cy="13017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درس   ن</a:t>
            </a:r>
            <a:endParaRPr kumimoji="0" lang="en-US" sz="1400" b="1"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پایه    خ</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1991" name="Oval 7"/>
          <p:cNvSpPr>
            <a:spLocks noChangeArrowheads="1"/>
          </p:cNvSpPr>
          <p:nvPr/>
        </p:nvSpPr>
        <p:spPr bwMode="auto">
          <a:xfrm>
            <a:off x="1928794" y="857232"/>
            <a:ext cx="1025525" cy="13017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درس ن</a:t>
            </a:r>
            <a:endParaRPr kumimoji="0" lang="en-US" sz="1400" b="1"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پایه   ت</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1992" name="Oval 8"/>
          <p:cNvSpPr>
            <a:spLocks noChangeArrowheads="1"/>
          </p:cNvSpPr>
          <p:nvPr/>
        </p:nvSpPr>
        <p:spPr bwMode="auto">
          <a:xfrm>
            <a:off x="3786182" y="2857496"/>
            <a:ext cx="1025525" cy="13017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درس   ن</a:t>
            </a:r>
            <a:endParaRPr kumimoji="0" lang="en-US" sz="1400" b="1"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پایه    ب</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10" name="Straight Connector 9"/>
          <p:cNvCxnSpPr>
            <a:endCxn id="41992" idx="1"/>
          </p:cNvCxnSpPr>
          <p:nvPr/>
        </p:nvCxnSpPr>
        <p:spPr>
          <a:xfrm rot="16200000" flipH="1">
            <a:off x="2801543" y="1913308"/>
            <a:ext cx="1190769" cy="1078879"/>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rot="5400000">
            <a:off x="4250529" y="1964521"/>
            <a:ext cx="1428760" cy="642942"/>
          </a:xfrm>
          <a:prstGeom prst="line">
            <a:avLst/>
          </a:prstGeom>
        </p:spPr>
        <p:style>
          <a:lnRef idx="3">
            <a:schemeClr val="dk1"/>
          </a:lnRef>
          <a:fillRef idx="0">
            <a:schemeClr val="dk1"/>
          </a:fillRef>
          <a:effectRef idx="2">
            <a:schemeClr val="dk1"/>
          </a:effectRef>
          <a:fontRef idx="minor">
            <a:schemeClr val="tx1"/>
          </a:fontRef>
        </p:style>
      </p:cxnSp>
      <p:cxnSp>
        <p:nvCxnSpPr>
          <p:cNvPr id="16" name="Straight Connector 15"/>
          <p:cNvCxnSpPr>
            <a:endCxn id="41988" idx="2"/>
          </p:cNvCxnSpPr>
          <p:nvPr/>
        </p:nvCxnSpPr>
        <p:spPr>
          <a:xfrm>
            <a:off x="4786314" y="3429000"/>
            <a:ext cx="1285884" cy="35719"/>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rot="16200000" flipH="1">
            <a:off x="3821901" y="4679165"/>
            <a:ext cx="1428760" cy="35719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flipV="1">
            <a:off x="2571736" y="3857628"/>
            <a:ext cx="1285884" cy="785818"/>
          </a:xfrm>
          <a:prstGeom prst="line">
            <a:avLst/>
          </a:prstGeom>
        </p:spPr>
        <p:style>
          <a:lnRef idx="3">
            <a:schemeClr val="dk1"/>
          </a:lnRef>
          <a:fillRef idx="0">
            <a:schemeClr val="dk1"/>
          </a:fillRef>
          <a:effectRef idx="2">
            <a:schemeClr val="dk1"/>
          </a:effectRef>
          <a:fontRef idx="minor">
            <a:schemeClr val="tx1"/>
          </a:fontRef>
        </p:style>
      </p:cxnSp>
      <p:sp>
        <p:nvSpPr>
          <p:cNvPr id="24" name="TextBox 23"/>
          <p:cNvSpPr txBox="1"/>
          <p:nvPr/>
        </p:nvSpPr>
        <p:spPr>
          <a:xfrm>
            <a:off x="6929454" y="285728"/>
            <a:ext cx="2071702" cy="707886"/>
          </a:xfrm>
          <a:prstGeom prst="rect">
            <a:avLst/>
          </a:prstGeom>
          <a:noFill/>
        </p:spPr>
        <p:txBody>
          <a:bodyPr wrap="square" rtlCol="0">
            <a:spAutoFit/>
          </a:bodyPr>
          <a:lstStyle/>
          <a:p>
            <a:r>
              <a:rPr lang="fa-IR" sz="2000" b="1" dirty="0" smtClean="0"/>
              <a:t>درسهای مشترک با پایه های متفاوت</a:t>
            </a:r>
            <a:endParaRPr 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blinds(horizontal)">
                                      <p:cBhvr>
                                        <p:cTn id="7"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71604" y="571480"/>
            <a:ext cx="5572164" cy="369332"/>
          </a:xfrm>
          <a:prstGeom prst="rect">
            <a:avLst/>
          </a:prstGeom>
          <a:noFill/>
        </p:spPr>
        <p:txBody>
          <a:bodyPr wrap="square" rtlCol="0">
            <a:spAutoFit/>
          </a:bodyPr>
          <a:lstStyle/>
          <a:p>
            <a:r>
              <a:rPr lang="fa-IR" b="1" dirty="0"/>
              <a:t>همه ی پایه ها می توانند به یک مساله و یک هدف آموزشی فکر کنند.</a:t>
            </a:r>
            <a:endParaRPr lang="en-US" dirty="0"/>
          </a:p>
        </p:txBody>
      </p:sp>
      <p:sp>
        <p:nvSpPr>
          <p:cNvPr id="4" name="TextBox 3"/>
          <p:cNvSpPr txBox="1"/>
          <p:nvPr/>
        </p:nvSpPr>
        <p:spPr>
          <a:xfrm>
            <a:off x="1428728" y="1357298"/>
            <a:ext cx="5715040" cy="923330"/>
          </a:xfrm>
          <a:prstGeom prst="rect">
            <a:avLst/>
          </a:prstGeom>
          <a:noFill/>
        </p:spPr>
        <p:txBody>
          <a:bodyPr wrap="square" rtlCol="0">
            <a:spAutoFit/>
          </a:bodyPr>
          <a:lstStyle/>
          <a:p>
            <a:pPr algn="r"/>
            <a:r>
              <a:rPr lang="fa-IR" b="1" dirty="0"/>
              <a:t>برنامه تلفیق برآن است که فاصله ی بین مفاهیم موجوددرمواد درسی مختلف را کم کند. وشبکه ی مفهومی بین آن ها ایجاد کند. و براین ارتباط </a:t>
            </a:r>
            <a:r>
              <a:rPr lang="fa-IR" b="1" dirty="0" smtClean="0"/>
              <a:t>بیفزاید</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Oval 2"/>
          <p:cNvSpPr>
            <a:spLocks noChangeArrowheads="1"/>
          </p:cNvSpPr>
          <p:nvPr/>
        </p:nvSpPr>
        <p:spPr bwMode="auto">
          <a:xfrm>
            <a:off x="2214546" y="428604"/>
            <a:ext cx="4986338" cy="6081712"/>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43011" name="Oval 3"/>
          <p:cNvSpPr>
            <a:spLocks noChangeArrowheads="1"/>
          </p:cNvSpPr>
          <p:nvPr/>
        </p:nvSpPr>
        <p:spPr bwMode="auto">
          <a:xfrm>
            <a:off x="4357686" y="5357826"/>
            <a:ext cx="1025525" cy="13017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درس   ن</a:t>
            </a:r>
            <a:endParaRPr kumimoji="0" lang="en-US" sz="1400" b="1"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پایه    م</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3012" name="Oval 4"/>
          <p:cNvSpPr>
            <a:spLocks noChangeArrowheads="1"/>
          </p:cNvSpPr>
          <p:nvPr/>
        </p:nvSpPr>
        <p:spPr bwMode="auto">
          <a:xfrm>
            <a:off x="6215074" y="3857628"/>
            <a:ext cx="1025525" cy="13017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درس   گ</a:t>
            </a:r>
            <a:endParaRPr kumimoji="0" lang="en-US" sz="1400" b="1"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پایه    ش</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3013" name="Oval 5"/>
          <p:cNvSpPr>
            <a:spLocks noChangeArrowheads="1"/>
          </p:cNvSpPr>
          <p:nvPr/>
        </p:nvSpPr>
        <p:spPr bwMode="auto">
          <a:xfrm>
            <a:off x="5715008" y="785794"/>
            <a:ext cx="1025525" cy="13017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درس   ل</a:t>
            </a:r>
            <a:endParaRPr kumimoji="0" lang="en-US" sz="1400" b="1"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پایه    ک</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3014" name="Oval 6"/>
          <p:cNvSpPr>
            <a:spLocks noChangeArrowheads="1"/>
          </p:cNvSpPr>
          <p:nvPr/>
        </p:nvSpPr>
        <p:spPr bwMode="auto">
          <a:xfrm>
            <a:off x="1785918" y="3500438"/>
            <a:ext cx="1135062" cy="13017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درس   چ</a:t>
            </a:r>
            <a:endParaRPr kumimoji="0" lang="en-US" sz="1400" b="1"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پایه    ص</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3015" name="Oval 7"/>
          <p:cNvSpPr>
            <a:spLocks noChangeArrowheads="1"/>
          </p:cNvSpPr>
          <p:nvPr/>
        </p:nvSpPr>
        <p:spPr bwMode="auto">
          <a:xfrm>
            <a:off x="2857488" y="285728"/>
            <a:ext cx="1025525" cy="13017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درس   ی</a:t>
            </a:r>
            <a:endParaRPr kumimoji="0" lang="en-US" sz="1400" b="1"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پایه    ح</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3016" name="Oval 8"/>
          <p:cNvSpPr>
            <a:spLocks noChangeArrowheads="1"/>
          </p:cNvSpPr>
          <p:nvPr/>
        </p:nvSpPr>
        <p:spPr bwMode="auto">
          <a:xfrm>
            <a:off x="4214810" y="2571744"/>
            <a:ext cx="1025525" cy="13017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درس   ب</a:t>
            </a:r>
            <a:endParaRPr kumimoji="0" lang="en-US" sz="1400" b="1"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fa-IR" sz="1400" b="1" i="0" u="none" strike="noStrike" cap="none" normalizeH="0" baseline="0" smtClean="0">
                <a:ln>
                  <a:noFill/>
                </a:ln>
                <a:solidFill>
                  <a:schemeClr val="tx1"/>
                </a:solidFill>
                <a:effectLst/>
                <a:latin typeface="Arial" pitchFamily="34" charset="0"/>
                <a:ea typeface="Arial" pitchFamily="34" charset="0"/>
                <a:cs typeface="Arial" pitchFamily="34" charset="0"/>
              </a:rPr>
              <a:t>پایه    آ</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10" name="Straight Connector 9"/>
          <p:cNvCxnSpPr>
            <a:endCxn id="43016" idx="1"/>
          </p:cNvCxnSpPr>
          <p:nvPr/>
        </p:nvCxnSpPr>
        <p:spPr>
          <a:xfrm rot="16200000" flipH="1">
            <a:off x="3373047" y="1770432"/>
            <a:ext cx="1262207" cy="721689"/>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flipV="1">
            <a:off x="2928926" y="3548199"/>
            <a:ext cx="1364631" cy="380867"/>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a:endCxn id="43011" idx="0"/>
          </p:cNvCxnSpPr>
          <p:nvPr/>
        </p:nvCxnSpPr>
        <p:spPr>
          <a:xfrm rot="16200000" flipH="1">
            <a:off x="3971125" y="4458502"/>
            <a:ext cx="1500198" cy="298449"/>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a:off x="5000628" y="3786190"/>
            <a:ext cx="1214446" cy="571504"/>
          </a:xfrm>
          <a:prstGeom prst="line">
            <a:avLst/>
          </a:prstGeom>
        </p:spPr>
        <p:style>
          <a:lnRef idx="3">
            <a:schemeClr val="dk1"/>
          </a:lnRef>
          <a:fillRef idx="0">
            <a:schemeClr val="dk1"/>
          </a:fillRef>
          <a:effectRef idx="2">
            <a:schemeClr val="dk1"/>
          </a:effectRef>
          <a:fontRef idx="minor">
            <a:schemeClr val="tx1"/>
          </a:fontRef>
        </p:style>
      </p:cxnSp>
      <p:cxnSp>
        <p:nvCxnSpPr>
          <p:cNvPr id="16" name="Straight Connector 15"/>
          <p:cNvCxnSpPr>
            <a:stCxn id="43013" idx="3"/>
          </p:cNvCxnSpPr>
          <p:nvPr/>
        </p:nvCxnSpPr>
        <p:spPr>
          <a:xfrm rot="5400000">
            <a:off x="5003828" y="2043892"/>
            <a:ext cx="1008350" cy="714380"/>
          </a:xfrm>
          <a:prstGeom prst="line">
            <a:avLst/>
          </a:prstGeom>
        </p:spPr>
        <p:style>
          <a:lnRef idx="3">
            <a:schemeClr val="dk1"/>
          </a:lnRef>
          <a:fillRef idx="0">
            <a:schemeClr val="dk1"/>
          </a:fillRef>
          <a:effectRef idx="2">
            <a:schemeClr val="dk1"/>
          </a:effectRef>
          <a:fontRef idx="minor">
            <a:schemeClr val="tx1"/>
          </a:fontRef>
        </p:style>
      </p:cxnSp>
      <p:sp>
        <p:nvSpPr>
          <p:cNvPr id="22" name="TextBox 21"/>
          <p:cNvSpPr txBox="1"/>
          <p:nvPr/>
        </p:nvSpPr>
        <p:spPr>
          <a:xfrm>
            <a:off x="7215206" y="357166"/>
            <a:ext cx="1714512" cy="707886"/>
          </a:xfrm>
          <a:prstGeom prst="rect">
            <a:avLst/>
          </a:prstGeom>
          <a:noFill/>
        </p:spPr>
        <p:txBody>
          <a:bodyPr wrap="square" rtlCol="0">
            <a:spAutoFit/>
          </a:bodyPr>
          <a:lstStyle/>
          <a:p>
            <a:r>
              <a:rPr lang="fa-IR" sz="2000" b="1" dirty="0" smtClean="0"/>
              <a:t>درس متفاوت با پایه های متفاوت</a:t>
            </a:r>
            <a:endParaRPr 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animEffect transition="in" filter="box(in)">
                                      <p:cBhvr>
                                        <p:cTn id="7" dur="5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2976" y="357166"/>
            <a:ext cx="6929486" cy="400110"/>
          </a:xfrm>
          <a:prstGeom prst="rect">
            <a:avLst/>
          </a:prstGeom>
          <a:noFill/>
        </p:spPr>
        <p:txBody>
          <a:bodyPr wrap="square" rtlCol="0">
            <a:spAutoFit/>
          </a:bodyPr>
          <a:lstStyle/>
          <a:p>
            <a:r>
              <a:rPr lang="fa-IR" sz="2000" b="1" dirty="0" smtClean="0"/>
              <a:t>نمونه تدریس به روش سطح تلفیقی 3 با درس های مشترک و پایه های متفاوت</a:t>
            </a:r>
            <a:endParaRPr lang="en-US" sz="2000" b="1" dirty="0"/>
          </a:p>
        </p:txBody>
      </p:sp>
      <p:sp>
        <p:nvSpPr>
          <p:cNvPr id="44034" name="Rectangle 2"/>
          <p:cNvSpPr>
            <a:spLocks noChangeArrowheads="1"/>
          </p:cNvSpPr>
          <p:nvPr/>
        </p:nvSpPr>
        <p:spPr bwMode="auto">
          <a:xfrm>
            <a:off x="3357554" y="1571612"/>
            <a:ext cx="3111500" cy="24590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4035" name="Rectangle 3"/>
          <p:cNvSpPr>
            <a:spLocks noChangeArrowheads="1"/>
          </p:cNvSpPr>
          <p:nvPr/>
        </p:nvSpPr>
        <p:spPr bwMode="auto">
          <a:xfrm>
            <a:off x="3286116" y="1571612"/>
            <a:ext cx="3143272"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پایه اول و دوم و سوم وچهارم و پنجم</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endParaRPr kumimoji="0" lang="fa-IR"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زمان 35 دقیقه</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a-IR"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درس: ریاضی</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endParaRPr kumimoji="0" lang="fa-IR"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lang="fa-IR" sz="1600" dirty="0" smtClean="0">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هدف مشترک:الگویابی</a:t>
            </a:r>
            <a:r>
              <a:rPr kumimoji="0" lang="en-US" sz="11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extBox 4"/>
          <p:cNvSpPr txBox="1"/>
          <p:nvPr/>
        </p:nvSpPr>
        <p:spPr>
          <a:xfrm>
            <a:off x="4786314" y="4286256"/>
            <a:ext cx="3929090" cy="646331"/>
          </a:xfrm>
          <a:prstGeom prst="rect">
            <a:avLst/>
          </a:prstGeom>
          <a:noFill/>
        </p:spPr>
        <p:txBody>
          <a:bodyPr wrap="square" rtlCol="0">
            <a:spAutoFit/>
          </a:bodyPr>
          <a:lstStyle/>
          <a:p>
            <a:r>
              <a:rPr lang="fa-IR" b="1" dirty="0" smtClean="0"/>
              <a:t>الگویابی در پایه ششم هم وجود دارد ولی ما کلاسی را در نظر گرفته ایم که پنج پایه دارد.</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44034"/>
                                        </p:tgtEl>
                                        <p:attrNameLst>
                                          <p:attrName>style.visibility</p:attrName>
                                        </p:attrNameLst>
                                      </p:cBhvr>
                                      <p:to>
                                        <p:strVal val="visible"/>
                                      </p:to>
                                    </p:set>
                                    <p:animEffect transition="in" filter="checkerboard(across)">
                                      <p:cBhvr>
                                        <p:cTn id="13" dur="500"/>
                                        <p:tgtEl>
                                          <p:spTgt spid="44034"/>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44035"/>
                                        </p:tgtEl>
                                        <p:attrNameLst>
                                          <p:attrName>style.visibility</p:attrName>
                                        </p:attrNameLst>
                                      </p:cBhvr>
                                      <p:to>
                                        <p:strVal val="visible"/>
                                      </p:to>
                                    </p:set>
                                    <p:animEffect transition="in" filter="diamond(in)">
                                      <p:cBhvr>
                                        <p:cTn id="18" dur="2000"/>
                                        <p:tgtEl>
                                          <p:spTgt spid="44035"/>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additive="base">
                                        <p:cTn id="2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4034" grpId="0" animBg="1"/>
      <p:bldP spid="4403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14480" y="428604"/>
            <a:ext cx="6143668" cy="646331"/>
          </a:xfrm>
          <a:prstGeom prst="rect">
            <a:avLst/>
          </a:prstGeom>
          <a:noFill/>
        </p:spPr>
        <p:txBody>
          <a:bodyPr wrap="square" rtlCol="0">
            <a:spAutoFit/>
          </a:bodyPr>
          <a:lstStyle/>
          <a:p>
            <a:pPr algn="r"/>
            <a:r>
              <a:rPr lang="fa-IR" b="1" dirty="0" smtClean="0"/>
              <a:t>بعد از نوشتن هدفهای کتابها سعی می کنیم در دروس مشترکی مانند ریاضی به دنبال درس هائی باشیم .که هدف یا پیام مشترک دارند</a:t>
            </a:r>
            <a:endParaRPr lang="en-US" b="1" dirty="0"/>
          </a:p>
        </p:txBody>
      </p:sp>
      <p:sp>
        <p:nvSpPr>
          <p:cNvPr id="3" name="TextBox 2"/>
          <p:cNvSpPr txBox="1"/>
          <p:nvPr/>
        </p:nvSpPr>
        <p:spPr>
          <a:xfrm>
            <a:off x="2143108" y="1643050"/>
            <a:ext cx="5429288" cy="646331"/>
          </a:xfrm>
          <a:prstGeom prst="rect">
            <a:avLst/>
          </a:prstGeom>
          <a:noFill/>
        </p:spPr>
        <p:txBody>
          <a:bodyPr wrap="square" rtlCol="0">
            <a:spAutoFit/>
          </a:bodyPr>
          <a:lstStyle/>
          <a:p>
            <a:pPr algn="r"/>
            <a:r>
              <a:rPr lang="fa-IR" b="1" dirty="0" smtClean="0"/>
              <a:t>بعد از نوشتن هدف ها ی تمامی درس ها به سراغ هدفهای جزئی می رویم</a:t>
            </a:r>
            <a:endParaRPr lang="en-US" b="1" dirty="0"/>
          </a:p>
        </p:txBody>
      </p:sp>
      <p:sp>
        <p:nvSpPr>
          <p:cNvPr id="45057" name="Rectangle 1"/>
          <p:cNvSpPr>
            <a:spLocks noChangeArrowheads="1"/>
          </p:cNvSpPr>
          <p:nvPr/>
        </p:nvSpPr>
        <p:spPr bwMode="auto">
          <a:xfrm>
            <a:off x="1285852" y="2556355"/>
            <a:ext cx="650079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fontAlgn="base">
              <a:spcBef>
                <a:spcPct val="0"/>
              </a:spcBef>
              <a:spcAft>
                <a:spcPct val="0"/>
              </a:spcAft>
            </a:pPr>
            <a:r>
              <a:rPr lang="fa-IR" sz="2000" b="1" dirty="0" smtClean="0">
                <a:latin typeface="Calibri" pitchFamily="34" charset="0"/>
                <a:ea typeface="Calibri" pitchFamily="34" charset="0"/>
                <a:cs typeface="B Lotus" pitchFamily="2" charset="-78"/>
              </a:rPr>
              <a:t>پایه اول ابتدائی(الگو یابی پیدا </a:t>
            </a:r>
            <a:r>
              <a:rPr kumimoji="0" lang="fa-IR"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کردن الگوی موجود و ادامه ی الگو</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3286116" y="3500438"/>
            <a:ext cx="4500594" cy="369332"/>
          </a:xfrm>
          <a:prstGeom prst="rect">
            <a:avLst/>
          </a:prstGeom>
          <a:noFill/>
        </p:spPr>
        <p:txBody>
          <a:bodyPr wrap="square" rtlCol="0">
            <a:spAutoFit/>
          </a:bodyPr>
          <a:lstStyle/>
          <a:p>
            <a:r>
              <a:rPr lang="fa-IR" b="1" dirty="0" smtClean="0"/>
              <a:t>پایه دوم ابتدائی(الگو یابی) –ادامه دادن الگو های هندسی</a:t>
            </a:r>
            <a:endParaRPr lang="en-US" b="1" dirty="0"/>
          </a:p>
        </p:txBody>
      </p:sp>
      <p:sp>
        <p:nvSpPr>
          <p:cNvPr id="7" name="TextBox 6"/>
          <p:cNvSpPr txBox="1"/>
          <p:nvPr/>
        </p:nvSpPr>
        <p:spPr>
          <a:xfrm>
            <a:off x="2928926" y="4214818"/>
            <a:ext cx="4857784" cy="369332"/>
          </a:xfrm>
          <a:prstGeom prst="rect">
            <a:avLst/>
          </a:prstGeom>
          <a:noFill/>
        </p:spPr>
        <p:txBody>
          <a:bodyPr wrap="square" rtlCol="0">
            <a:spAutoFit/>
          </a:bodyPr>
          <a:lstStyle/>
          <a:p>
            <a:r>
              <a:rPr lang="fa-IR" b="1" dirty="0" smtClean="0"/>
              <a:t>پایه سوم ابتدائی(الگو یابی) –تبدیل الگو های هندسی به عددی</a:t>
            </a:r>
            <a:endParaRPr lang="en-US" b="1" dirty="0"/>
          </a:p>
        </p:txBody>
      </p:sp>
      <p:sp>
        <p:nvSpPr>
          <p:cNvPr id="45058" name="Rectangle 2"/>
          <p:cNvSpPr>
            <a:spLocks noChangeArrowheads="1"/>
          </p:cNvSpPr>
          <p:nvPr/>
        </p:nvSpPr>
        <p:spPr bwMode="auto">
          <a:xfrm>
            <a:off x="785786" y="4786322"/>
            <a:ext cx="7000924"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fontAlgn="base">
              <a:spcBef>
                <a:spcPct val="0"/>
              </a:spcBef>
              <a:spcAft>
                <a:spcPct val="0"/>
              </a:spcAft>
            </a:pPr>
            <a:r>
              <a:rPr lang="fa-IR" b="1" dirty="0" smtClean="0">
                <a:latin typeface="Calibri" pitchFamily="34" charset="0"/>
                <a:ea typeface="Calibri" pitchFamily="34" charset="0"/>
                <a:cs typeface="B Lotus" pitchFamily="2" charset="-78"/>
              </a:rPr>
              <a:t>تبدیل الگو های هندسی به عددی و پیش بینی الگوی چندم</a:t>
            </a:r>
            <a:r>
              <a:rPr lang="en-US" b="1" dirty="0" smtClean="0">
                <a:latin typeface="Calibri" pitchFamily="34" charset="0"/>
                <a:ea typeface="Calibri" pitchFamily="34" charset="0"/>
                <a:cs typeface="B Lotus" pitchFamily="2" charset="-78"/>
              </a:rPr>
              <a:t> (</a:t>
            </a: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a:t>
            </a:r>
            <a:r>
              <a:rPr lang="fa-IR" b="1" dirty="0" smtClean="0">
                <a:latin typeface="Calibri" pitchFamily="34" charset="0"/>
                <a:ea typeface="Calibri" pitchFamily="34" charset="0"/>
                <a:cs typeface="B Lotus" pitchFamily="2" charset="-78"/>
              </a:rPr>
              <a:t>ایه چهارم ابتدائی(الگو یابی</a:t>
            </a:r>
            <a:endParaRPr kumimoji="0" lang="en-US" b="1" i="0" u="none" strike="noStrike" cap="none" normalizeH="0" baseline="0" dirty="0" smtClean="0">
              <a:ln>
                <a:noFill/>
              </a:ln>
              <a:solidFill>
                <a:schemeClr val="tx1"/>
              </a:solidFill>
              <a:effectLst/>
              <a:latin typeface="Arial" pitchFamily="34" charset="0"/>
              <a:cs typeface="Arial" pitchFamily="34" charset="0"/>
            </a:endParaRPr>
          </a:p>
        </p:txBody>
      </p:sp>
      <p:sp>
        <p:nvSpPr>
          <p:cNvPr id="45059" name="Rectangle 3"/>
          <p:cNvSpPr>
            <a:spLocks noChangeArrowheads="1"/>
          </p:cNvSpPr>
          <p:nvPr/>
        </p:nvSpPr>
        <p:spPr bwMode="auto">
          <a:xfrm>
            <a:off x="928662" y="5500702"/>
            <a:ext cx="6929454"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fontAlgn="base">
              <a:spcBef>
                <a:spcPct val="0"/>
              </a:spcBef>
              <a:spcAft>
                <a:spcPct val="0"/>
              </a:spcAft>
            </a:pP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پایه پنجم ابتدائی(نسبت و </a:t>
            </a:r>
            <a:r>
              <a:rPr lang="fa-IR" b="1" dirty="0" smtClean="0">
                <a:latin typeface="Calibri" pitchFamily="34" charset="0"/>
                <a:ea typeface="Calibri" pitchFamily="34" charset="0"/>
                <a:cs typeface="B Lotus" pitchFamily="2" charset="-78"/>
              </a:rPr>
              <a:t>تناسب مشخص نمودن تصاویری که تناسب در آنها برقرار است</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5057"/>
                                        </p:tgtEl>
                                        <p:attrNameLst>
                                          <p:attrName>style.visibility</p:attrName>
                                        </p:attrNameLst>
                                      </p:cBhvr>
                                      <p:to>
                                        <p:strVal val="visible"/>
                                      </p:to>
                                    </p:set>
                                    <p:anim calcmode="lin" valueType="num">
                                      <p:cBhvr additive="base">
                                        <p:cTn id="18" dur="500" fill="hold"/>
                                        <p:tgtEl>
                                          <p:spTgt spid="45057"/>
                                        </p:tgtEl>
                                        <p:attrNameLst>
                                          <p:attrName>ppt_x</p:attrName>
                                        </p:attrNameLst>
                                      </p:cBhvr>
                                      <p:tavLst>
                                        <p:tav tm="0">
                                          <p:val>
                                            <p:strVal val="#ppt_x"/>
                                          </p:val>
                                        </p:tav>
                                        <p:tav tm="100000">
                                          <p:val>
                                            <p:strVal val="#ppt_x"/>
                                          </p:val>
                                        </p:tav>
                                      </p:tavLst>
                                    </p:anim>
                                    <p:anim calcmode="lin" valueType="num">
                                      <p:cBhvr additive="base">
                                        <p:cTn id="19"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45058"/>
                                        </p:tgtEl>
                                        <p:attrNameLst>
                                          <p:attrName>style.visibility</p:attrName>
                                        </p:attrNameLst>
                                      </p:cBhvr>
                                      <p:to>
                                        <p:strVal val="visible"/>
                                      </p:to>
                                    </p:set>
                                    <p:anim calcmode="lin" valueType="num">
                                      <p:cBhvr additive="base">
                                        <p:cTn id="36" dur="500" fill="hold"/>
                                        <p:tgtEl>
                                          <p:spTgt spid="45058"/>
                                        </p:tgtEl>
                                        <p:attrNameLst>
                                          <p:attrName>ppt_x</p:attrName>
                                        </p:attrNameLst>
                                      </p:cBhvr>
                                      <p:tavLst>
                                        <p:tav tm="0">
                                          <p:val>
                                            <p:strVal val="#ppt_x"/>
                                          </p:val>
                                        </p:tav>
                                        <p:tav tm="100000">
                                          <p:val>
                                            <p:strVal val="#ppt_x"/>
                                          </p:val>
                                        </p:tav>
                                      </p:tavLst>
                                    </p:anim>
                                    <p:anim calcmode="lin" valueType="num">
                                      <p:cBhvr additive="base">
                                        <p:cTn id="37" dur="500" fill="hold"/>
                                        <p:tgtEl>
                                          <p:spTgt spid="45058"/>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45059"/>
                                        </p:tgtEl>
                                        <p:attrNameLst>
                                          <p:attrName>style.visibility</p:attrName>
                                        </p:attrNameLst>
                                      </p:cBhvr>
                                      <p:to>
                                        <p:strVal val="visible"/>
                                      </p:to>
                                    </p:set>
                                    <p:anim calcmode="lin" valueType="num">
                                      <p:cBhvr additive="base">
                                        <p:cTn id="42" dur="500" fill="hold"/>
                                        <p:tgtEl>
                                          <p:spTgt spid="45059"/>
                                        </p:tgtEl>
                                        <p:attrNameLst>
                                          <p:attrName>ppt_x</p:attrName>
                                        </p:attrNameLst>
                                      </p:cBhvr>
                                      <p:tavLst>
                                        <p:tav tm="0">
                                          <p:val>
                                            <p:strVal val="#ppt_x"/>
                                          </p:val>
                                        </p:tav>
                                        <p:tav tm="100000">
                                          <p:val>
                                            <p:strVal val="#ppt_x"/>
                                          </p:val>
                                        </p:tav>
                                      </p:tavLst>
                                    </p:anim>
                                    <p:anim calcmode="lin" valueType="num">
                                      <p:cBhvr additive="base">
                                        <p:cTn id="43" dur="500" fill="hold"/>
                                        <p:tgtEl>
                                          <p:spTgt spid="450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7" grpId="0"/>
      <p:bldP spid="6" grpId="0"/>
      <p:bldP spid="7" grpId="0"/>
      <p:bldP spid="45058" grpId="0"/>
      <p:bldP spid="4505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85918" y="285728"/>
            <a:ext cx="6858048" cy="923330"/>
          </a:xfrm>
          <a:prstGeom prst="rect">
            <a:avLst/>
          </a:prstGeom>
          <a:noFill/>
        </p:spPr>
        <p:txBody>
          <a:bodyPr wrap="square" rtlCol="0">
            <a:spAutoFit/>
          </a:bodyPr>
          <a:lstStyle/>
          <a:p>
            <a:pPr algn="r"/>
            <a:r>
              <a:rPr lang="fa-IR" b="1" dirty="0" smtClean="0"/>
              <a:t>سپس با استفاده از پیام های مشترکی که دارند بعد از توضیح پنج دقیقه ای در مورد الگو و پیدا کردن الگو از دانش آموزان هر پایه می خواهیم که دست ورزی متناسب با هر پایه ارائه داد و در حین انجام فعالیت دانش آموزان را راهنمائی کرد.</a:t>
            </a:r>
            <a:endParaRPr lang="en-US" b="1" dirty="0"/>
          </a:p>
        </p:txBody>
      </p:sp>
      <p:sp>
        <p:nvSpPr>
          <p:cNvPr id="3" name="TextBox 2"/>
          <p:cNvSpPr txBox="1"/>
          <p:nvPr/>
        </p:nvSpPr>
        <p:spPr>
          <a:xfrm>
            <a:off x="1285852" y="1928802"/>
            <a:ext cx="7572428" cy="646331"/>
          </a:xfrm>
          <a:prstGeom prst="rect">
            <a:avLst/>
          </a:prstGeom>
          <a:noFill/>
        </p:spPr>
        <p:txBody>
          <a:bodyPr wrap="square" rtlCol="0">
            <a:spAutoFit/>
          </a:bodyPr>
          <a:lstStyle/>
          <a:p>
            <a:pPr algn="r"/>
            <a:r>
              <a:rPr lang="fa-IR" b="1" dirty="0" smtClean="0"/>
              <a:t>مانند اینکه از پایه اول خواست که بر روی دفتر نقاشی  دو سیب و یک برگ بکشد و همین الگو را تا آخر صفحه ادامه دهند.</a:t>
            </a:r>
            <a:endParaRPr lang="en-US" b="1" dirty="0"/>
          </a:p>
        </p:txBody>
      </p:sp>
      <p:sp>
        <p:nvSpPr>
          <p:cNvPr id="4" name="TextBox 3"/>
          <p:cNvSpPr txBox="1"/>
          <p:nvPr/>
        </p:nvSpPr>
        <p:spPr>
          <a:xfrm>
            <a:off x="2143108" y="3000372"/>
            <a:ext cx="6643734" cy="646331"/>
          </a:xfrm>
          <a:prstGeom prst="rect">
            <a:avLst/>
          </a:prstGeom>
          <a:noFill/>
        </p:spPr>
        <p:txBody>
          <a:bodyPr wrap="square" rtlCol="0">
            <a:spAutoFit/>
          </a:bodyPr>
          <a:lstStyle/>
          <a:p>
            <a:pPr algn="r"/>
            <a:r>
              <a:rPr lang="fa-IR" b="1" dirty="0" smtClean="0"/>
              <a:t>از پایه دوم می خواهیم که با یک مقوا دو مربع کوچک درست کنند و در قسمت بعدی به این دو مربع دو تای دیگر اضافه کنند و در هر مرحله همین کار را ادامه دهند</a:t>
            </a:r>
            <a:endParaRPr lang="en-US" b="1" dirty="0"/>
          </a:p>
        </p:txBody>
      </p:sp>
      <p:sp>
        <p:nvSpPr>
          <p:cNvPr id="46081" name="Rectangle 1"/>
          <p:cNvSpPr>
            <a:spLocks noChangeArrowheads="1"/>
          </p:cNvSpPr>
          <p:nvPr/>
        </p:nvSpPr>
        <p:spPr bwMode="auto">
          <a:xfrm>
            <a:off x="500034" y="4214818"/>
            <a:ext cx="8215306"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برای پایه سوم هم همین فعالیت را در سطحی کمی سخت تر و از آنان خواست که عدد متناظر با هر یک را نیز زیر آن بنویسند و تصویر چهارم را بدون رسم شکل حدس بزنند و سپس حدس خود را با رسم بیازمایند</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Box 6"/>
          <p:cNvSpPr txBox="1"/>
          <p:nvPr/>
        </p:nvSpPr>
        <p:spPr>
          <a:xfrm>
            <a:off x="642910" y="5357826"/>
            <a:ext cx="8715468" cy="369332"/>
          </a:xfrm>
          <a:prstGeom prst="rect">
            <a:avLst/>
          </a:prstGeom>
          <a:noFill/>
        </p:spPr>
        <p:txBody>
          <a:bodyPr wrap="square" rtlCol="0">
            <a:spAutoFit/>
          </a:bodyPr>
          <a:lstStyle/>
          <a:p>
            <a:r>
              <a:rPr lang="fa-IR" b="1" dirty="0" smtClean="0"/>
              <a:t>برای پایه چهارم می توان همین تمرین را با ضرب ادامه داد و سپس الگوی هفتم را بدون رسم شکل خواست</a:t>
            </a:r>
            <a:r>
              <a:rPr lang="fa-IR" dirty="0" smtClean="0"/>
              <a:t>.</a:t>
            </a:r>
            <a:endParaRPr lang="en-US" dirty="0"/>
          </a:p>
        </p:txBody>
      </p:sp>
      <p:sp>
        <p:nvSpPr>
          <p:cNvPr id="8" name="TextBox 7"/>
          <p:cNvSpPr txBox="1"/>
          <p:nvPr/>
        </p:nvSpPr>
        <p:spPr>
          <a:xfrm>
            <a:off x="1357290" y="5929330"/>
            <a:ext cx="7072362" cy="646331"/>
          </a:xfrm>
          <a:prstGeom prst="rect">
            <a:avLst/>
          </a:prstGeom>
          <a:noFill/>
        </p:spPr>
        <p:txBody>
          <a:bodyPr wrap="square" rtlCol="0">
            <a:spAutoFit/>
          </a:bodyPr>
          <a:lstStyle/>
          <a:p>
            <a:pPr algn="r"/>
            <a:r>
              <a:rPr lang="fa-IR" b="1" dirty="0" smtClean="0"/>
              <a:t>برای پایه پنجم هم بعد از کشیدن شکل یا با مقوا می توان از انها خواست که انواع تناسب را در آنها مشخص کرده و سپس نسبت مثلا سیب به موز را بگویند</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diamond(in)">
                                      <p:cBhvr>
                                        <p:cTn id="18" dur="2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nodeType="clickEffect">
                                  <p:stCondLst>
                                    <p:cond delay="0"/>
                                  </p:stCondLst>
                                  <p:childTnLst>
                                    <p:set>
                                      <p:cBhvr>
                                        <p:cTn id="22" dur="1" fill="hold">
                                          <p:stCondLst>
                                            <p:cond delay="0"/>
                                          </p:stCondLst>
                                        </p:cTn>
                                        <p:tgtEl>
                                          <p:spTgt spid="46081">
                                            <p:txEl>
                                              <p:pRg st="0" end="0"/>
                                            </p:txEl>
                                          </p:spTgt>
                                        </p:tgtEl>
                                        <p:attrNameLst>
                                          <p:attrName>style.visibility</p:attrName>
                                        </p:attrNameLst>
                                      </p:cBhvr>
                                      <p:to>
                                        <p:strVal val="visible"/>
                                      </p:to>
                                    </p:set>
                                    <p:animEffect transition="in" filter="diamond(in)">
                                      <p:cBhvr>
                                        <p:cTn id="23" dur="2000"/>
                                        <p:tgtEl>
                                          <p:spTgt spid="46081">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diamond(in)">
                                      <p:cBhvr>
                                        <p:cTn id="28" dur="20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8">
                                            <p:txEl>
                                              <p:pRg st="0" end="0"/>
                                            </p:txEl>
                                          </p:spTgt>
                                        </p:tgtEl>
                                        <p:attrNameLst>
                                          <p:attrName>style.visibility</p:attrName>
                                        </p:attrNameLst>
                                      </p:cBhvr>
                                      <p:to>
                                        <p:strVal val="visible"/>
                                      </p:to>
                                    </p:set>
                                    <p:anim calcmode="lin" valueType="num">
                                      <p:cBhvr additive="base">
                                        <p:cTn id="3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00166" y="428604"/>
            <a:ext cx="6357982" cy="646331"/>
          </a:xfrm>
          <a:prstGeom prst="rect">
            <a:avLst/>
          </a:prstGeom>
          <a:noFill/>
        </p:spPr>
        <p:txBody>
          <a:bodyPr wrap="square" rtlCol="0">
            <a:spAutoFit/>
          </a:bodyPr>
          <a:lstStyle/>
          <a:p>
            <a:pPr algn="r"/>
            <a:r>
              <a:rPr lang="fa-IR" b="1" dirty="0" smtClean="0"/>
              <a:t>بعد از حالت دست ورزی می توان در حین کار از گروه یا پایه دیگر حالت نیمه مجسم را گفت و برخی نکته های دیگر درس را شرح داد</a:t>
            </a:r>
            <a:r>
              <a:rPr lang="fa-IR" dirty="0" smtClean="0"/>
              <a:t>.</a:t>
            </a:r>
            <a:endParaRPr lang="en-US" dirty="0"/>
          </a:p>
        </p:txBody>
      </p:sp>
      <p:sp>
        <p:nvSpPr>
          <p:cNvPr id="3" name="TextBox 2"/>
          <p:cNvSpPr txBox="1"/>
          <p:nvPr/>
        </p:nvSpPr>
        <p:spPr>
          <a:xfrm>
            <a:off x="642910" y="1428736"/>
            <a:ext cx="7143800" cy="369332"/>
          </a:xfrm>
          <a:prstGeom prst="rect">
            <a:avLst/>
          </a:prstGeom>
          <a:noFill/>
        </p:spPr>
        <p:txBody>
          <a:bodyPr wrap="square" rtlCol="0">
            <a:spAutoFit/>
          </a:bodyPr>
          <a:lstStyle/>
          <a:p>
            <a:pPr algn="r"/>
            <a:r>
              <a:rPr lang="fa-IR" b="1" dirty="0" smtClean="0"/>
              <a:t>در قسمت آخر می توان از هر پایه بصورت عملی یا بصورت کتبی و شفاهی ارزشیابی نمود</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428596" y="428604"/>
            <a:ext cx="7478329"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4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نمونه تدریس به روش تلفیق سطح 3 با درس های متفاوت و پایه های متفاوت</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7107" name="Rectangle 3"/>
          <p:cNvSpPr>
            <a:spLocks noChangeArrowheads="1"/>
          </p:cNvSpPr>
          <p:nvPr/>
        </p:nvSpPr>
        <p:spPr bwMode="auto">
          <a:xfrm>
            <a:off x="1785918" y="571480"/>
            <a:ext cx="6286544"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a:endParaRPr lang="en-US" dirty="0"/>
          </a:p>
        </p:txBody>
      </p:sp>
      <p:sp>
        <p:nvSpPr>
          <p:cNvPr id="47106" name="Rectangle 2"/>
          <p:cNvSpPr>
            <a:spLocks noChangeArrowheads="1"/>
          </p:cNvSpPr>
          <p:nvPr/>
        </p:nvSpPr>
        <p:spPr bwMode="auto">
          <a:xfrm>
            <a:off x="2643174" y="2357430"/>
            <a:ext cx="5865822" cy="21431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7108" name="Rectangle 4"/>
          <p:cNvSpPr>
            <a:spLocks noChangeArrowheads="1"/>
          </p:cNvSpPr>
          <p:nvPr/>
        </p:nvSpPr>
        <p:spPr bwMode="auto">
          <a:xfrm>
            <a:off x="3071802" y="2428868"/>
            <a:ext cx="5357850"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fa-IR"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fa-IR" sz="20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پایه اول:ریاضی،پایه دوم ریاضی،پایه سوم مطالعات اجتماعی</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000" b="0"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20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پایه چهارم هنر،پایه پنجم علوم،پایه ششم علوم</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000" b="0"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0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زمان 30 دقیقه</a:t>
            </a:r>
            <a:r>
              <a:rPr kumimoji="0" lang="fa-IR"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ه</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7105"/>
                                        </p:tgtEl>
                                        <p:attrNameLst>
                                          <p:attrName>style.visibility</p:attrName>
                                        </p:attrNameLst>
                                      </p:cBhvr>
                                      <p:to>
                                        <p:strVal val="visible"/>
                                      </p:to>
                                    </p:set>
                                    <p:anim calcmode="lin" valueType="num">
                                      <p:cBhvr additive="base">
                                        <p:cTn id="7" dur="500" fill="hold"/>
                                        <p:tgtEl>
                                          <p:spTgt spid="47105"/>
                                        </p:tgtEl>
                                        <p:attrNameLst>
                                          <p:attrName>ppt_x</p:attrName>
                                        </p:attrNameLst>
                                      </p:cBhvr>
                                      <p:tavLst>
                                        <p:tav tm="0">
                                          <p:val>
                                            <p:strVal val="#ppt_x"/>
                                          </p:val>
                                        </p:tav>
                                        <p:tav tm="100000">
                                          <p:val>
                                            <p:strVal val="#ppt_x"/>
                                          </p:val>
                                        </p:tav>
                                      </p:tavLst>
                                    </p:anim>
                                    <p:anim calcmode="lin" valueType="num">
                                      <p:cBhvr additive="base">
                                        <p:cTn id="8" dur="500" fill="hold"/>
                                        <p:tgtEl>
                                          <p:spTgt spid="4710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47106"/>
                                        </p:tgtEl>
                                        <p:attrNameLst>
                                          <p:attrName>style.visibility</p:attrName>
                                        </p:attrNameLst>
                                      </p:cBhvr>
                                      <p:to>
                                        <p:strVal val="visible"/>
                                      </p:to>
                                    </p:set>
                                    <p:animEffect transition="in" filter="diamond(in)">
                                      <p:cBhvr>
                                        <p:cTn id="13" dur="2000"/>
                                        <p:tgtEl>
                                          <p:spTgt spid="4710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7108"/>
                                        </p:tgtEl>
                                        <p:attrNameLst>
                                          <p:attrName>style.visibility</p:attrName>
                                        </p:attrNameLst>
                                      </p:cBhvr>
                                      <p:to>
                                        <p:strVal val="visible"/>
                                      </p:to>
                                    </p:set>
                                    <p:anim calcmode="lin" valueType="num">
                                      <p:cBhvr additive="base">
                                        <p:cTn id="18" dur="500" fill="hold"/>
                                        <p:tgtEl>
                                          <p:spTgt spid="47108"/>
                                        </p:tgtEl>
                                        <p:attrNameLst>
                                          <p:attrName>ppt_x</p:attrName>
                                        </p:attrNameLst>
                                      </p:cBhvr>
                                      <p:tavLst>
                                        <p:tav tm="0">
                                          <p:val>
                                            <p:strVal val="#ppt_x"/>
                                          </p:val>
                                        </p:tav>
                                        <p:tav tm="100000">
                                          <p:val>
                                            <p:strVal val="#ppt_x"/>
                                          </p:val>
                                        </p:tav>
                                      </p:tavLst>
                                    </p:anim>
                                    <p:anim calcmode="lin" valueType="num">
                                      <p:cBhvr additive="base">
                                        <p:cTn id="19" dur="500" fill="hold"/>
                                        <p:tgtEl>
                                          <p:spTgt spid="471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5" grpId="0"/>
      <p:bldP spid="47106" grpId="0" animBg="1"/>
      <p:bldP spid="47108"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5852" y="500042"/>
            <a:ext cx="6715172" cy="369332"/>
          </a:xfrm>
          <a:prstGeom prst="rect">
            <a:avLst/>
          </a:prstGeom>
          <a:noFill/>
        </p:spPr>
        <p:txBody>
          <a:bodyPr wrap="square" rtlCol="0">
            <a:spAutoFit/>
          </a:bodyPr>
          <a:lstStyle/>
          <a:p>
            <a:pPr algn="r"/>
            <a:r>
              <a:rPr lang="fa-IR" b="1" dirty="0" smtClean="0"/>
              <a:t>ابتدا سعی می کنیم که از قبل پیام تمامی کتابها را نوشته یا در اختیار داشته باشیم.</a:t>
            </a:r>
            <a:endParaRPr lang="en-US" b="1" dirty="0"/>
          </a:p>
        </p:txBody>
      </p:sp>
      <p:sp>
        <p:nvSpPr>
          <p:cNvPr id="3" name="TextBox 2"/>
          <p:cNvSpPr txBox="1"/>
          <p:nvPr/>
        </p:nvSpPr>
        <p:spPr>
          <a:xfrm>
            <a:off x="1643042" y="1285860"/>
            <a:ext cx="6429420" cy="646331"/>
          </a:xfrm>
          <a:prstGeom prst="rect">
            <a:avLst/>
          </a:prstGeom>
          <a:noFill/>
        </p:spPr>
        <p:txBody>
          <a:bodyPr wrap="square" rtlCol="0">
            <a:spAutoFit/>
          </a:bodyPr>
          <a:lstStyle/>
          <a:p>
            <a:pPr algn="r"/>
            <a:r>
              <a:rPr lang="fa-IR" b="1" dirty="0" smtClean="0"/>
              <a:t>اهداف هر درس را در مقابل آن نوشته سپس بر اساس برنامه ای که داریم دنبال اهداف مشترک که می توانند تلفیق شوند برویم</a:t>
            </a:r>
            <a:r>
              <a:rPr lang="fa-IR" dirty="0" smtClean="0"/>
              <a:t>.</a:t>
            </a:r>
            <a:endParaRPr lang="en-US" dirty="0"/>
          </a:p>
        </p:txBody>
      </p:sp>
      <p:sp>
        <p:nvSpPr>
          <p:cNvPr id="4" name="TextBox 3"/>
          <p:cNvSpPr txBox="1"/>
          <p:nvPr/>
        </p:nvSpPr>
        <p:spPr>
          <a:xfrm>
            <a:off x="1285852" y="2357430"/>
            <a:ext cx="6715172" cy="707886"/>
          </a:xfrm>
          <a:prstGeom prst="rect">
            <a:avLst/>
          </a:prstGeom>
          <a:noFill/>
        </p:spPr>
        <p:txBody>
          <a:bodyPr wrap="square" rtlCol="0">
            <a:spAutoFit/>
          </a:bodyPr>
          <a:lstStyle/>
          <a:p>
            <a:pPr algn="r"/>
            <a:r>
              <a:rPr lang="fa-IR" sz="2000" b="1" dirty="0" smtClean="0"/>
              <a:t>برای اینکار می توانیم یکی از درسها را انتخاب نمائیم و سراغ کتابها و درسهائی باشیم که بادرس مورد نظر ما امکان تلفیق دارد</a:t>
            </a:r>
            <a:r>
              <a:rPr lang="fa-IR"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amond(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357166"/>
            <a:ext cx="7000924" cy="369332"/>
          </a:xfrm>
          <a:prstGeom prst="rect">
            <a:avLst/>
          </a:prstGeom>
          <a:noFill/>
        </p:spPr>
        <p:txBody>
          <a:bodyPr wrap="square" rtlCol="0">
            <a:spAutoFit/>
          </a:bodyPr>
          <a:lstStyle/>
          <a:p>
            <a:pPr algn="r"/>
            <a:r>
              <a:rPr lang="fa-IR" b="1" dirty="0" smtClean="0"/>
              <a:t>پایه پنجم ابتدائی(علوم تجربی )حرکت مولکولها در مواد مختلف(جامد ، مایع،گاز</a:t>
            </a:r>
            <a:r>
              <a:rPr lang="fa-IR" dirty="0" smtClean="0"/>
              <a:t>)</a:t>
            </a:r>
            <a:endParaRPr lang="en-US" dirty="0"/>
          </a:p>
        </p:txBody>
      </p:sp>
      <p:sp>
        <p:nvSpPr>
          <p:cNvPr id="3" name="TextBox 2"/>
          <p:cNvSpPr txBox="1"/>
          <p:nvPr/>
        </p:nvSpPr>
        <p:spPr>
          <a:xfrm>
            <a:off x="785786" y="1142984"/>
            <a:ext cx="7143800" cy="369332"/>
          </a:xfrm>
          <a:prstGeom prst="rect">
            <a:avLst/>
          </a:prstGeom>
          <a:noFill/>
        </p:spPr>
        <p:txBody>
          <a:bodyPr wrap="square" rtlCol="0">
            <a:spAutoFit/>
          </a:bodyPr>
          <a:lstStyle/>
          <a:p>
            <a:pPr algn="r"/>
            <a:r>
              <a:rPr lang="fa-IR" b="1" dirty="0" smtClean="0"/>
              <a:t>پایه اول ابتدائی(ریاضی)آموزش عددنویسی با چوب خط</a:t>
            </a:r>
            <a:endParaRPr lang="en-US" b="1" dirty="0"/>
          </a:p>
        </p:txBody>
      </p:sp>
      <p:sp>
        <p:nvSpPr>
          <p:cNvPr id="49153" name="Rectangle 1"/>
          <p:cNvSpPr>
            <a:spLocks noChangeArrowheads="1"/>
          </p:cNvSpPr>
          <p:nvPr/>
        </p:nvSpPr>
        <p:spPr bwMode="auto">
          <a:xfrm>
            <a:off x="3000364" y="2000240"/>
            <a:ext cx="4974439"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پایه دوم ابتدائی(ریاضی)جمع اعداد ،جمع اعداد سه تائی با پارانتز</a:t>
            </a:r>
            <a:endParaRPr kumimoji="0" lang="en-US"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500034" y="2857496"/>
            <a:ext cx="7643866" cy="369332"/>
          </a:xfrm>
          <a:prstGeom prst="rect">
            <a:avLst/>
          </a:prstGeom>
          <a:noFill/>
        </p:spPr>
        <p:txBody>
          <a:bodyPr wrap="square" rtlCol="0">
            <a:spAutoFit/>
          </a:bodyPr>
          <a:lstStyle/>
          <a:p>
            <a:pPr algn="r"/>
            <a:r>
              <a:rPr lang="fa-IR" b="1" dirty="0" smtClean="0"/>
              <a:t>پایه سوم ابتدائی(مطالعات اجتماعی)رعایت نکات ایمنی در خانه و استفاده از وسایل گاز سوز</a:t>
            </a:r>
            <a:endParaRPr lang="en-US" b="1" dirty="0"/>
          </a:p>
        </p:txBody>
      </p:sp>
      <p:sp>
        <p:nvSpPr>
          <p:cNvPr id="7" name="TextBox 6"/>
          <p:cNvSpPr txBox="1"/>
          <p:nvPr/>
        </p:nvSpPr>
        <p:spPr>
          <a:xfrm>
            <a:off x="1643042" y="4000504"/>
            <a:ext cx="6429420" cy="369332"/>
          </a:xfrm>
          <a:prstGeom prst="rect">
            <a:avLst/>
          </a:prstGeom>
          <a:noFill/>
        </p:spPr>
        <p:txBody>
          <a:bodyPr wrap="square" rtlCol="0">
            <a:spAutoFit/>
          </a:bodyPr>
          <a:lstStyle/>
          <a:p>
            <a:pPr algn="r"/>
            <a:r>
              <a:rPr lang="fa-IR" b="1" dirty="0" smtClean="0"/>
              <a:t>پایه چهارم ابتدائی(هنر)کاردستی یا کشیدن اشکال هندسی</a:t>
            </a:r>
            <a:endParaRPr lang="en-US" b="1" dirty="0"/>
          </a:p>
        </p:txBody>
      </p:sp>
      <p:sp>
        <p:nvSpPr>
          <p:cNvPr id="49154" name="Rectangle 2"/>
          <p:cNvSpPr>
            <a:spLocks noChangeArrowheads="1"/>
          </p:cNvSpPr>
          <p:nvPr/>
        </p:nvSpPr>
        <p:spPr bwMode="auto">
          <a:xfrm>
            <a:off x="3786182" y="4714884"/>
            <a:ext cx="417454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پایه ششم ابتدائی(علوم)جانداران کوچک،میکروسکوپی</a:t>
            </a:r>
            <a:endParaRPr kumimoji="0" lang="en-US"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9153"/>
                                        </p:tgtEl>
                                        <p:attrNameLst>
                                          <p:attrName>style.visibility</p:attrName>
                                        </p:attrNameLst>
                                      </p:cBhvr>
                                      <p:to>
                                        <p:strVal val="visible"/>
                                      </p:to>
                                    </p:set>
                                    <p:anim calcmode="lin" valueType="num">
                                      <p:cBhvr additive="base">
                                        <p:cTn id="17" dur="500" fill="hold"/>
                                        <p:tgtEl>
                                          <p:spTgt spid="49153"/>
                                        </p:tgtEl>
                                        <p:attrNameLst>
                                          <p:attrName>ppt_x</p:attrName>
                                        </p:attrNameLst>
                                      </p:cBhvr>
                                      <p:tavLst>
                                        <p:tav tm="0">
                                          <p:val>
                                            <p:strVal val="#ppt_x"/>
                                          </p:val>
                                        </p:tav>
                                        <p:tav tm="100000">
                                          <p:val>
                                            <p:strVal val="#ppt_x"/>
                                          </p:val>
                                        </p:tav>
                                      </p:tavLst>
                                    </p:anim>
                                    <p:anim calcmode="lin" valueType="num">
                                      <p:cBhvr additive="base">
                                        <p:cTn id="18" dur="500" fill="hold"/>
                                        <p:tgtEl>
                                          <p:spTgt spid="4915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 calcmode="lin" valueType="num">
                                      <p:cBhvr additive="base">
                                        <p:cTn id="2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7">
                                            <p:txEl>
                                              <p:pRg st="0" end="0"/>
                                            </p:txEl>
                                          </p:spTgt>
                                        </p:tgtEl>
                                        <p:attrNameLst>
                                          <p:attrName>style.visibility</p:attrName>
                                        </p:attrNameLst>
                                      </p:cBhvr>
                                      <p:to>
                                        <p:strVal val="visible"/>
                                      </p:to>
                                    </p:set>
                                    <p:anim calcmode="lin" valueType="num">
                                      <p:cBhvr additive="base">
                                        <p:cTn id="2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49154"/>
                                        </p:tgtEl>
                                        <p:attrNameLst>
                                          <p:attrName>style.visibility</p:attrName>
                                        </p:attrNameLst>
                                      </p:cBhvr>
                                      <p:to>
                                        <p:strVal val="visible"/>
                                      </p:to>
                                    </p:set>
                                    <p:anim calcmode="lin" valueType="num">
                                      <p:cBhvr additive="base">
                                        <p:cTn id="35" dur="500" fill="hold"/>
                                        <p:tgtEl>
                                          <p:spTgt spid="49154"/>
                                        </p:tgtEl>
                                        <p:attrNameLst>
                                          <p:attrName>ppt_x</p:attrName>
                                        </p:attrNameLst>
                                      </p:cBhvr>
                                      <p:tavLst>
                                        <p:tav tm="0">
                                          <p:val>
                                            <p:strVal val="#ppt_x"/>
                                          </p:val>
                                        </p:tav>
                                        <p:tav tm="100000">
                                          <p:val>
                                            <p:strVal val="#ppt_x"/>
                                          </p:val>
                                        </p:tav>
                                      </p:tavLst>
                                    </p:anim>
                                    <p:anim calcmode="lin" valueType="num">
                                      <p:cBhvr additive="base">
                                        <p:cTn id="36" dur="500" fill="hold"/>
                                        <p:tgtEl>
                                          <p:spTgt spid="4915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p:bldP spid="4915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57422" y="500042"/>
            <a:ext cx="5857916" cy="646331"/>
          </a:xfrm>
          <a:prstGeom prst="rect">
            <a:avLst/>
          </a:prstGeom>
          <a:noFill/>
        </p:spPr>
        <p:txBody>
          <a:bodyPr wrap="square" rtlCol="0">
            <a:spAutoFit/>
          </a:bodyPr>
          <a:lstStyle/>
          <a:p>
            <a:pPr algn="r"/>
            <a:r>
              <a:rPr lang="fa-IR" b="1" dirty="0" smtClean="0"/>
              <a:t>ابتدا از پایه پنجم می خواهیم که حرکت مولکولها در مواد جامد و مایع  و گاز را با شکل نشان دهند(بکشند)</a:t>
            </a:r>
            <a:endParaRPr lang="en-US" b="1" dirty="0"/>
          </a:p>
        </p:txBody>
      </p:sp>
      <p:sp>
        <p:nvSpPr>
          <p:cNvPr id="3" name="TextBox 2"/>
          <p:cNvSpPr txBox="1"/>
          <p:nvPr/>
        </p:nvSpPr>
        <p:spPr>
          <a:xfrm>
            <a:off x="1142976" y="1571612"/>
            <a:ext cx="7072362" cy="646331"/>
          </a:xfrm>
          <a:prstGeom prst="rect">
            <a:avLst/>
          </a:prstGeom>
          <a:noFill/>
        </p:spPr>
        <p:txBody>
          <a:bodyPr wrap="square" rtlCol="0">
            <a:spAutoFit/>
          </a:bodyPr>
          <a:lstStyle/>
          <a:p>
            <a:pPr algn="r"/>
            <a:r>
              <a:rPr lang="fa-IR" b="1" dirty="0" smtClean="0"/>
              <a:t>سپس تصاویر کشیده شده را به پایه ی اول ابتدائی داده و از آنها می خواهیم که تعداد هر یک از شکلها را در با چوب خط بکشد و سپس عدد مربوط به ان را نیز بنویسد</a:t>
            </a:r>
            <a:endParaRPr lang="en-US" b="1" dirty="0"/>
          </a:p>
        </p:txBody>
      </p:sp>
      <p:sp>
        <p:nvSpPr>
          <p:cNvPr id="4" name="TextBox 3"/>
          <p:cNvSpPr txBox="1"/>
          <p:nvPr/>
        </p:nvSpPr>
        <p:spPr>
          <a:xfrm>
            <a:off x="1643042" y="2857496"/>
            <a:ext cx="6715172" cy="646331"/>
          </a:xfrm>
          <a:prstGeom prst="rect">
            <a:avLst/>
          </a:prstGeom>
          <a:noFill/>
        </p:spPr>
        <p:txBody>
          <a:bodyPr wrap="square" rtlCol="0">
            <a:spAutoFit/>
          </a:bodyPr>
          <a:lstStyle/>
          <a:p>
            <a:pPr algn="r"/>
            <a:r>
              <a:rPr lang="fa-IR" b="1" dirty="0" smtClean="0"/>
              <a:t>سپس از پایه دوم می خواهیم که برای تصاویر یک جمع بنویسند و یا تمرین های متفاوتی مانند اینکه به هر تصویر دو تا اضافه کن و جمع مر بوطه را بنویسید</a:t>
            </a:r>
            <a:endParaRPr lang="en-US" b="1" dirty="0"/>
          </a:p>
        </p:txBody>
      </p:sp>
      <p:sp>
        <p:nvSpPr>
          <p:cNvPr id="5" name="TextBox 4"/>
          <p:cNvSpPr txBox="1"/>
          <p:nvPr/>
        </p:nvSpPr>
        <p:spPr>
          <a:xfrm>
            <a:off x="1714480" y="3714752"/>
            <a:ext cx="6715172" cy="646331"/>
          </a:xfrm>
          <a:prstGeom prst="rect">
            <a:avLst/>
          </a:prstGeom>
          <a:noFill/>
        </p:spPr>
        <p:txBody>
          <a:bodyPr wrap="square" rtlCol="0">
            <a:spAutoFit/>
          </a:bodyPr>
          <a:lstStyle/>
          <a:p>
            <a:pPr algn="r"/>
            <a:r>
              <a:rPr lang="fa-IR" b="1" dirty="0" smtClean="0"/>
              <a:t>از پایه سوم می خواهیم که به تصاویری که از گاز کشیده شده است نگاه کند و بگویند چه عواملی باعث مسمومیت با گاز می گردندو رعایت چه نکاتی ضروری است</a:t>
            </a:r>
            <a:r>
              <a:rPr lang="fa-IR" dirty="0" smtClean="0"/>
              <a:t>.</a:t>
            </a:r>
            <a:endParaRPr lang="en-US" dirty="0"/>
          </a:p>
        </p:txBody>
      </p:sp>
      <p:sp>
        <p:nvSpPr>
          <p:cNvPr id="8" name="TextBox 7"/>
          <p:cNvSpPr txBox="1"/>
          <p:nvPr/>
        </p:nvSpPr>
        <p:spPr>
          <a:xfrm>
            <a:off x="1142976" y="4929198"/>
            <a:ext cx="7286676" cy="923330"/>
          </a:xfrm>
          <a:prstGeom prst="rect">
            <a:avLst/>
          </a:prstGeom>
          <a:noFill/>
        </p:spPr>
        <p:txBody>
          <a:bodyPr wrap="square" rtlCol="0">
            <a:spAutoFit/>
          </a:bodyPr>
          <a:lstStyle/>
          <a:p>
            <a:pPr algn="r"/>
            <a:r>
              <a:rPr lang="fa-IR" b="1" dirty="0" smtClean="0"/>
              <a:t>از پایه چهارم می خواهیم باتوجه به اشکال کندسی مانند دایره نقاشی کشیده و آن را رنگ آمیزی کنند و یا دایر ه های با اندازه های متفاوت از مقوا بریده و تصاویر گوناگون یا اشکال گوناگون بسازند</a:t>
            </a:r>
            <a:r>
              <a:rPr lang="fa-IR"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8">
                                            <p:txEl>
                                              <p:pRg st="0" end="0"/>
                                            </p:txEl>
                                          </p:spTgt>
                                        </p:tgtEl>
                                        <p:attrNameLst>
                                          <p:attrName>style.visibility</p:attrName>
                                        </p:attrNameLst>
                                      </p:cBhvr>
                                      <p:to>
                                        <p:strVal val="visible"/>
                                      </p:to>
                                    </p:set>
                                    <p:anim calcmode="lin" valueType="num">
                                      <p:cBhvr additive="base">
                                        <p:cTn id="2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2910" y="357166"/>
            <a:ext cx="7286676" cy="369332"/>
          </a:xfrm>
          <a:prstGeom prst="rect">
            <a:avLst/>
          </a:prstGeom>
          <a:noFill/>
        </p:spPr>
        <p:txBody>
          <a:bodyPr wrap="square" rtlCol="0">
            <a:spAutoFit/>
          </a:bodyPr>
          <a:lstStyle/>
          <a:p>
            <a:endParaRPr lang="en-US" dirty="0"/>
          </a:p>
        </p:txBody>
      </p:sp>
      <p:sp>
        <p:nvSpPr>
          <p:cNvPr id="51201" name="Rectangle 1"/>
          <p:cNvSpPr>
            <a:spLocks noChangeArrowheads="1"/>
          </p:cNvSpPr>
          <p:nvPr/>
        </p:nvSpPr>
        <p:spPr bwMode="auto">
          <a:xfrm>
            <a:off x="1500166" y="1000108"/>
            <a:ext cx="6357982"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b="1"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از پایه ششم با ارتباط اینکه همانطور که مواد از مولکول ساخته شده اند و باچشم دیده نمی شوند جانداران نیز از سلول وساخته شده اند که با میکروسکوپ دیده می شوند و جانداران ریز هستند که جانداران میکروسکوپی نام دارند و درس را توضیح می دهیم</a:t>
            </a:r>
            <a:r>
              <a:rPr kumimoji="0" lang="en-US"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1201"/>
                                        </p:tgtEl>
                                        <p:attrNameLst>
                                          <p:attrName>style.visibility</p:attrName>
                                        </p:attrNameLst>
                                      </p:cBhvr>
                                      <p:to>
                                        <p:strVal val="visible"/>
                                      </p:to>
                                    </p:set>
                                    <p:animEffect transition="in" filter="diamond(in)">
                                      <p:cBhvr>
                                        <p:cTn id="7" dur="2000"/>
                                        <p:tgtEl>
                                          <p:spTgt spid="51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1538" y="642918"/>
            <a:ext cx="7286676" cy="523220"/>
          </a:xfrm>
          <a:prstGeom prst="rect">
            <a:avLst/>
          </a:prstGeom>
          <a:noFill/>
        </p:spPr>
        <p:txBody>
          <a:bodyPr wrap="square" rtlCol="0">
            <a:spAutoFit/>
          </a:bodyPr>
          <a:lstStyle/>
          <a:p>
            <a:pPr algn="r"/>
            <a:r>
              <a:rPr lang="fa-IR" sz="2800" dirty="0" smtClean="0"/>
              <a:t>روش تلفیقی به طور کلی به دو دسته تقسیم بندی می شود.</a:t>
            </a:r>
            <a:endParaRPr lang="en-US" sz="2800" dirty="0"/>
          </a:p>
        </p:txBody>
      </p:sp>
      <p:sp>
        <p:nvSpPr>
          <p:cNvPr id="15361" name="Rectangle 1"/>
          <p:cNvSpPr>
            <a:spLocks noChangeArrowheads="1"/>
          </p:cNvSpPr>
          <p:nvPr/>
        </p:nvSpPr>
        <p:spPr bwMode="auto">
          <a:xfrm>
            <a:off x="2428860" y="1643050"/>
            <a:ext cx="428628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Char char="•"/>
              <a:tabLst>
                <a:tab pos="273050" algn="l"/>
                <a:tab pos="2800350" algn="l"/>
              </a:tabLst>
            </a:pPr>
            <a:r>
              <a:rPr kumimoji="0" lang="fa-IR" sz="28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تلفیق مهارت محور</a:t>
            </a:r>
            <a:endParaRPr kumimoji="0" lang="fa-I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2" name="Rectangle 2"/>
          <p:cNvSpPr>
            <a:spLocks noChangeArrowheads="1"/>
          </p:cNvSpPr>
          <p:nvPr/>
        </p:nvSpPr>
        <p:spPr bwMode="auto">
          <a:xfrm>
            <a:off x="500034" y="2714620"/>
            <a:ext cx="5286412"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tab pos="952500" algn="l"/>
              </a:tabLst>
            </a:pPr>
            <a:r>
              <a:rPr kumimoji="0" lang="fa-IR"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دراین نوع از تلفیق، هدف آموزش در مواد درسی مختلف، تقویت مهارت های فرایندی از قبیل</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952500" algn="l"/>
              </a:tabLst>
            </a:pPr>
            <a:r>
              <a:rPr kumimoji="0" lang="fa-IR" sz="2000" b="1" i="0" u="none" strike="noStrike" cap="none" normalizeH="0" baseline="0" dirty="0" smtClean="0">
                <a:ln>
                  <a:noFill/>
                </a:ln>
                <a:solidFill>
                  <a:schemeClr val="tx1"/>
                </a:solidFill>
                <a:effectLst/>
                <a:latin typeface="Times New Roman" pitchFamily="18" charset="0"/>
                <a:ea typeface="MS Mincho" pitchFamily="49" charset="-128"/>
                <a:cs typeface="B Lotus" pitchFamily="2" charset="-78"/>
              </a:rPr>
              <a:t>تحلیل کردن،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952500" algn="l"/>
              </a:tabLst>
            </a:pPr>
            <a:r>
              <a:rPr kumimoji="0" lang="fa-IR"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تفکر انتقادی</a:t>
            </a:r>
            <a:r>
              <a:rPr kumimoji="0" lang="en-US"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952500" algn="l"/>
              </a:tabLst>
            </a:pPr>
            <a:r>
              <a:rPr kumimoji="0" lang="fa-IR"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ارتباط بر قرارکردن</a:t>
            </a:r>
            <a:r>
              <a:rPr kumimoji="0" lang="en-US"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952500" algn="l"/>
              </a:tabLst>
            </a:pPr>
            <a:r>
              <a:rPr kumimoji="0" lang="fa-IR"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استدلال کردن</a:t>
            </a:r>
            <a:r>
              <a:rPr kumimoji="0" lang="en-US"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952500" algn="l"/>
              </a:tabLst>
            </a:pPr>
            <a:r>
              <a:rPr kumimoji="0" lang="fa-IR"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نوشتن</a:t>
            </a:r>
            <a:r>
              <a:rPr kumimoji="0" lang="en-US"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p>
          <a:p>
            <a:pPr marL="0" marR="0" lvl="0" indent="0" algn="r" defTabSz="914400" rtl="0" eaLnBrk="0" fontAlgn="base" latinLnBrk="0" hangingPunct="0">
              <a:lnSpc>
                <a:spcPct val="100000"/>
              </a:lnSpc>
              <a:spcBef>
                <a:spcPct val="0"/>
              </a:spcBef>
              <a:spcAft>
                <a:spcPct val="0"/>
              </a:spcAft>
              <a:buClrTx/>
              <a:buSzTx/>
              <a:buFontTx/>
              <a:buNone/>
              <a:tabLst>
                <a:tab pos="952500" algn="l"/>
              </a:tabLst>
            </a:pPr>
            <a:r>
              <a:rPr kumimoji="0" lang="fa-IR"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سؤال کردن و...است</a:t>
            </a:r>
            <a:r>
              <a:rPr kumimoji="0" lang="en-US" sz="1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r>
              <a:rPr kumimoji="0" lang="en-US" sz="11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1"/>
                                        </p:tgtEl>
                                        <p:attrNameLst>
                                          <p:attrName>style.visibility</p:attrName>
                                        </p:attrNameLst>
                                      </p:cBhvr>
                                      <p:to>
                                        <p:strVal val="visible"/>
                                      </p:to>
                                    </p:set>
                                    <p:anim calcmode="lin" valueType="num">
                                      <p:cBhvr additive="base">
                                        <p:cTn id="13" dur="500" fill="hold"/>
                                        <p:tgtEl>
                                          <p:spTgt spid="15361"/>
                                        </p:tgtEl>
                                        <p:attrNameLst>
                                          <p:attrName>ppt_x</p:attrName>
                                        </p:attrNameLst>
                                      </p:cBhvr>
                                      <p:tavLst>
                                        <p:tav tm="0">
                                          <p:val>
                                            <p:strVal val="#ppt_x"/>
                                          </p:val>
                                        </p:tav>
                                        <p:tav tm="100000">
                                          <p:val>
                                            <p:strVal val="#ppt_x"/>
                                          </p:val>
                                        </p:tav>
                                      </p:tavLst>
                                    </p:anim>
                                    <p:anim calcmode="lin" valueType="num">
                                      <p:cBhvr additive="base">
                                        <p:cTn id="14" dur="500" fill="hold"/>
                                        <p:tgtEl>
                                          <p:spTgt spid="1536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15362"/>
                                        </p:tgtEl>
                                        <p:attrNameLst>
                                          <p:attrName>style.visibility</p:attrName>
                                        </p:attrNameLst>
                                      </p:cBhvr>
                                      <p:to>
                                        <p:strVal val="visible"/>
                                      </p:to>
                                    </p:set>
                                    <p:animEffect transition="in" filter="diamond(in)">
                                      <p:cBhvr>
                                        <p:cTn id="19" dur="20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361" grpId="0"/>
      <p:bldP spid="1536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1214414" y="928670"/>
            <a:ext cx="607223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Char char="•"/>
              <a:tabLst>
                <a:tab pos="2800350" algn="l"/>
              </a:tabLst>
            </a:pPr>
            <a:r>
              <a:rPr kumimoji="0" lang="fa-IR" sz="3200" b="1" i="0" u="none" strike="noStrike" cap="none" normalizeH="0" baseline="0" dirty="0" smtClean="0">
                <a:ln>
                  <a:noFill/>
                </a:ln>
                <a:solidFill>
                  <a:schemeClr val="tx1"/>
                </a:solidFill>
                <a:effectLst/>
                <a:latin typeface="Times New Roman" pitchFamily="18" charset="0"/>
                <a:ea typeface="MS Mincho" pitchFamily="49" charset="-128"/>
                <a:cs typeface="B Lotus" pitchFamily="2" charset="-78"/>
              </a:rPr>
              <a:t>تلفیق محتوا محور</a:t>
            </a:r>
            <a:endParaRPr kumimoji="0" lang="fa-I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extBox 4"/>
          <p:cNvSpPr txBox="1"/>
          <p:nvPr/>
        </p:nvSpPr>
        <p:spPr>
          <a:xfrm>
            <a:off x="1214414" y="1714488"/>
            <a:ext cx="6572296" cy="646331"/>
          </a:xfrm>
          <a:prstGeom prst="rect">
            <a:avLst/>
          </a:prstGeom>
          <a:noFill/>
        </p:spPr>
        <p:txBody>
          <a:bodyPr wrap="square" rtlCol="0">
            <a:spAutoFit/>
          </a:bodyPr>
          <a:lstStyle/>
          <a:p>
            <a:pPr algn="r"/>
            <a:r>
              <a:rPr lang="fa-IR" b="1" dirty="0"/>
              <a:t>درتلفیق محتوا محور، قصد براین است که بین چند ماده درسی ( بطور مثال: زبان آموزی، علوم تجربی، ریاضی وهنرو...) ویا همان حوزه ی محتوایی پیوند شکل گیرد. </a:t>
            </a:r>
            <a:endParaRPr lang="en-US" dirty="0"/>
          </a:p>
        </p:txBody>
      </p:sp>
      <p:sp>
        <p:nvSpPr>
          <p:cNvPr id="6" name="TextBox 5"/>
          <p:cNvSpPr txBox="1"/>
          <p:nvPr/>
        </p:nvSpPr>
        <p:spPr>
          <a:xfrm>
            <a:off x="1000100" y="3071810"/>
            <a:ext cx="6858048" cy="1200329"/>
          </a:xfrm>
          <a:prstGeom prst="rect">
            <a:avLst/>
          </a:prstGeom>
          <a:noFill/>
        </p:spPr>
        <p:txBody>
          <a:bodyPr wrap="square" rtlCol="0">
            <a:spAutoFit/>
          </a:bodyPr>
          <a:lstStyle/>
          <a:p>
            <a:pPr algn="r"/>
            <a:r>
              <a:rPr lang="fa-IR" sz="2400" b="1" dirty="0"/>
              <a:t>ت</a:t>
            </a:r>
            <a:r>
              <a:rPr lang="fa-IR" sz="2400" b="1" u="dotDotDash" dirty="0"/>
              <a:t>لفیق « محتوی محور» به شکستن مرز محتوایی بین دروس مختلف تاکید دارد. (1) دراین روش ارتباط برقرارکردن بین محتوای مواد درسی مختلف، اصل بسیارمهمی است</a:t>
            </a:r>
            <a:r>
              <a:rPr lang="fa-IR" b="1" dirty="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Effect transition="in" filter="box(in)">
                                      <p:cBhvr>
                                        <p:cTn id="7" dur="500"/>
                                        <p:tgtEl>
                                          <p:spTgt spid="174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diamond(in)">
                                      <p:cBhvr>
                                        <p:cTn id="1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1604" y="1785926"/>
            <a:ext cx="6000792" cy="369332"/>
          </a:xfrm>
          <a:prstGeom prst="rect">
            <a:avLst/>
          </a:prstGeom>
          <a:noFill/>
        </p:spPr>
        <p:txBody>
          <a:bodyPr wrap="square" rtlCol="0">
            <a:spAutoFit/>
          </a:bodyPr>
          <a:lstStyle/>
          <a:p>
            <a:endParaRPr lang="en-US" dirty="0"/>
          </a:p>
        </p:txBody>
      </p:sp>
      <p:sp>
        <p:nvSpPr>
          <p:cNvPr id="18433" name="Rectangle 1"/>
          <p:cNvSpPr>
            <a:spLocks noChangeArrowheads="1"/>
          </p:cNvSpPr>
          <p:nvPr/>
        </p:nvSpPr>
        <p:spPr bwMode="auto">
          <a:xfrm>
            <a:off x="357158" y="928670"/>
            <a:ext cx="81439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fontAlgn="base">
              <a:spcBef>
                <a:spcPct val="0"/>
              </a:spcBef>
              <a:spcAft>
                <a:spcPct val="0"/>
              </a:spcAf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منظورازتلفیق «بین رشته ای» این است که تاجایی که شرایط محتوایی ایجاب می کند، بین چند ماده درسی پیوند زده شود تا دریک جلسه، آن موضوع یا مفهوم مشترک در هدف، آموزش داده شود. یعنی درصورت وجود وجه </a:t>
            </a:r>
            <a:r>
              <a:rPr lang="fa-IR" sz="2400" b="1" dirty="0"/>
              <a:t>ترکیب گردند. چنین تلفیقی، چند رشته ی مجزا (مانند: ریاضی و علوم تجربی واجتماعی و...) </a:t>
            </a:r>
            <a:endParaRPr lang="en-US" sz="2400" b="1" dirty="0" smtClean="0"/>
          </a:p>
          <a:p>
            <a:pPr lvl="0" algn="r" fontAlgn="base">
              <a:spcBef>
                <a:spcPct val="0"/>
              </a:spcBef>
              <a:spcAft>
                <a:spcPct val="0"/>
              </a:spcAft>
            </a:pPr>
            <a:r>
              <a:rPr lang="fa-IR" sz="2400" b="1" dirty="0" smtClean="0"/>
              <a:t>را </a:t>
            </a:r>
            <a:r>
              <a:rPr lang="fa-IR" sz="2400" b="1" dirty="0"/>
              <a:t>دریک پروژه قرارمی دهد. ومرزبین مواد درسی را قطع  می کند</a:t>
            </a:r>
            <a:r>
              <a:rPr lang="fa-IR" sz="2400" b="1" dirty="0" smtClean="0"/>
              <a:t>.</a:t>
            </a:r>
            <a:endParaRPr lang="en-US" sz="2400" b="1" dirty="0" smtClean="0"/>
          </a:p>
          <a:p>
            <a:pPr lvl="0" algn="r" fontAlgn="base">
              <a:spcBef>
                <a:spcPct val="0"/>
              </a:spcBef>
              <a:spcAft>
                <a:spcPct val="0"/>
              </a:spcAft>
            </a:pPr>
            <a:endParaRPr lang="en-US" sz="2400" b="1" dirty="0" smtClean="0"/>
          </a:p>
          <a:p>
            <a:pPr lvl="0" algn="r" fontAlgn="base">
              <a:spcBef>
                <a:spcPct val="0"/>
              </a:spcBef>
              <a:spcAft>
                <a:spcPct val="0"/>
              </a:spcAft>
            </a:pPr>
            <a:r>
              <a:rPr lang="fa-IR" sz="2400" b="1" dirty="0" smtClean="0"/>
              <a:t> </a:t>
            </a: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اشتراک، موضوعات موجود در مواددرسی مختلف دریک جلسه ی آموزشی با هم</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3"/>
                                        </p:tgtEl>
                                        <p:attrNameLst>
                                          <p:attrName>style.visibility</p:attrName>
                                        </p:attrNameLst>
                                      </p:cBhvr>
                                      <p:to>
                                        <p:strVal val="visible"/>
                                      </p:to>
                                    </p:set>
                                    <p:anim calcmode="lin" valueType="num">
                                      <p:cBhvr additive="base">
                                        <p:cTn id="7" dur="500" fill="hold"/>
                                        <p:tgtEl>
                                          <p:spTgt spid="18433"/>
                                        </p:tgtEl>
                                        <p:attrNameLst>
                                          <p:attrName>ppt_x</p:attrName>
                                        </p:attrNameLst>
                                      </p:cBhvr>
                                      <p:tavLst>
                                        <p:tav tm="0">
                                          <p:val>
                                            <p:strVal val="#ppt_x"/>
                                          </p:val>
                                        </p:tav>
                                        <p:tav tm="100000">
                                          <p:val>
                                            <p:strVal val="#ppt_x"/>
                                          </p:val>
                                        </p:tav>
                                      </p:tavLst>
                                    </p:anim>
                                    <p:anim calcmode="lin" valueType="num">
                                      <p:cBhvr additive="base">
                                        <p:cTn id="8" dur="500" fill="hold"/>
                                        <p:tgtEl>
                                          <p:spTgt spid="184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57356" y="571480"/>
            <a:ext cx="4929222" cy="584775"/>
          </a:xfrm>
          <a:prstGeom prst="rect">
            <a:avLst/>
          </a:prstGeom>
          <a:noFill/>
        </p:spPr>
        <p:txBody>
          <a:bodyPr wrap="square" rtlCol="0">
            <a:spAutoFit/>
          </a:bodyPr>
          <a:lstStyle/>
          <a:p>
            <a:pPr algn="ctr"/>
            <a:r>
              <a:rPr lang="ar-SA" sz="3200" b="1" dirty="0" smtClean="0"/>
              <a:t>سه روش مهم در تلفیق</a:t>
            </a:r>
            <a:r>
              <a:rPr lang="ar-SA" b="1" dirty="0" smtClean="0"/>
              <a:t>:</a:t>
            </a:r>
            <a:endParaRPr lang="en-US" dirty="0"/>
          </a:p>
        </p:txBody>
      </p:sp>
      <p:sp>
        <p:nvSpPr>
          <p:cNvPr id="3" name="TextBox 2"/>
          <p:cNvSpPr txBox="1"/>
          <p:nvPr/>
        </p:nvSpPr>
        <p:spPr>
          <a:xfrm>
            <a:off x="2143108" y="1571612"/>
            <a:ext cx="4143404" cy="369332"/>
          </a:xfrm>
          <a:prstGeom prst="rect">
            <a:avLst/>
          </a:prstGeom>
          <a:noFill/>
        </p:spPr>
        <p:txBody>
          <a:bodyPr wrap="square" rtlCol="0">
            <a:spAutoFit/>
          </a:bodyPr>
          <a:lstStyle/>
          <a:p>
            <a:pPr algn="r"/>
            <a:r>
              <a:rPr lang="fa-IR" b="1" dirty="0" smtClean="0"/>
              <a:t>الف)روش تلفیقی سطح 1 (هرمی)</a:t>
            </a:r>
            <a:endParaRPr lang="en-US" dirty="0"/>
          </a:p>
        </p:txBody>
      </p:sp>
      <p:sp>
        <p:nvSpPr>
          <p:cNvPr id="4" name="TextBox 3"/>
          <p:cNvSpPr txBox="1"/>
          <p:nvPr/>
        </p:nvSpPr>
        <p:spPr>
          <a:xfrm>
            <a:off x="2285984" y="2428868"/>
            <a:ext cx="4000528" cy="369332"/>
          </a:xfrm>
          <a:prstGeom prst="rect">
            <a:avLst/>
          </a:prstGeom>
          <a:noFill/>
        </p:spPr>
        <p:txBody>
          <a:bodyPr wrap="square" rtlCol="0">
            <a:spAutoFit/>
          </a:bodyPr>
          <a:lstStyle/>
          <a:p>
            <a:pPr algn="r"/>
            <a:r>
              <a:rPr lang="fa-IR" b="1" dirty="0" smtClean="0"/>
              <a:t>ب)روش تلفیقی سطح 2 (موازی)</a:t>
            </a:r>
            <a:endParaRPr lang="en-US" dirty="0"/>
          </a:p>
        </p:txBody>
      </p:sp>
      <p:sp>
        <p:nvSpPr>
          <p:cNvPr id="5" name="TextBox 4"/>
          <p:cNvSpPr txBox="1"/>
          <p:nvPr/>
        </p:nvSpPr>
        <p:spPr>
          <a:xfrm>
            <a:off x="2285984" y="3357562"/>
            <a:ext cx="4000528" cy="369332"/>
          </a:xfrm>
          <a:prstGeom prst="rect">
            <a:avLst/>
          </a:prstGeom>
          <a:noFill/>
        </p:spPr>
        <p:txBody>
          <a:bodyPr wrap="square" rtlCol="0">
            <a:spAutoFit/>
          </a:bodyPr>
          <a:lstStyle/>
          <a:p>
            <a:pPr algn="r"/>
            <a:r>
              <a:rPr lang="fa-IR" b="1" dirty="0" smtClean="0"/>
              <a:t>ج)روش تلفیقی سطح 3 (چند پایه)</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00364" y="500042"/>
            <a:ext cx="3786214" cy="954107"/>
          </a:xfrm>
          <a:prstGeom prst="rect">
            <a:avLst/>
          </a:prstGeom>
          <a:noFill/>
        </p:spPr>
        <p:txBody>
          <a:bodyPr wrap="square" rtlCol="0">
            <a:spAutoFit/>
          </a:bodyPr>
          <a:lstStyle/>
          <a:p>
            <a:pPr algn="ctr"/>
            <a:r>
              <a:rPr lang="fa-IR" sz="2800" b="1" dirty="0" smtClean="0"/>
              <a:t>الف)روش تلفیقی سطح 1 (هرمی)</a:t>
            </a:r>
            <a:endParaRPr lang="en-US" sz="2800" dirty="0"/>
          </a:p>
        </p:txBody>
      </p:sp>
      <p:sp>
        <p:nvSpPr>
          <p:cNvPr id="3" name="TextBox 2"/>
          <p:cNvSpPr txBox="1"/>
          <p:nvPr/>
        </p:nvSpPr>
        <p:spPr>
          <a:xfrm>
            <a:off x="3357554" y="1571612"/>
            <a:ext cx="4786346" cy="369332"/>
          </a:xfrm>
          <a:prstGeom prst="rect">
            <a:avLst/>
          </a:prstGeom>
          <a:noFill/>
        </p:spPr>
        <p:txBody>
          <a:bodyPr wrap="square" rtlCol="0">
            <a:spAutoFit/>
          </a:bodyPr>
          <a:lstStyle/>
          <a:p>
            <a:r>
              <a:rPr lang="fa-IR" b="1" dirty="0" smtClean="0"/>
              <a:t>1 – معلم ابتدا فهرست کتابها را با دقت مطالعه می کند</a:t>
            </a:r>
            <a:endParaRPr lang="en-US" b="1" dirty="0"/>
          </a:p>
        </p:txBody>
      </p:sp>
      <p:sp>
        <p:nvSpPr>
          <p:cNvPr id="3073" name="Rectangle 1"/>
          <p:cNvSpPr>
            <a:spLocks noChangeArrowheads="1"/>
          </p:cNvSpPr>
          <p:nvPr/>
        </p:nvSpPr>
        <p:spPr bwMode="auto">
          <a:xfrm>
            <a:off x="2428860" y="2428868"/>
            <a:ext cx="5214974"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lang="fa-IR" sz="2000" dirty="0" smtClean="0">
                <a:latin typeface="Calibri" pitchFamily="34" charset="0"/>
                <a:ea typeface="Calibri" pitchFamily="34" charset="0"/>
                <a:cs typeface="B Lotus" pitchFamily="2" charset="-78"/>
              </a:rPr>
              <a:t>2-</a:t>
            </a:r>
            <a:r>
              <a:rPr kumimoji="0" lang="fa-IR" sz="2000" i="0" u="none" strike="noStrike" cap="none" normalizeH="0" baseline="0" dirty="0" smtClean="0">
                <a:ln>
                  <a:noFill/>
                </a:ln>
                <a:solidFill>
                  <a:schemeClr val="tx1"/>
                </a:solidFill>
                <a:effectLst/>
                <a:latin typeface="Calibri" pitchFamily="34" charset="0"/>
                <a:ea typeface="Calibri" pitchFamily="34" charset="0"/>
                <a:cs typeface="B Lotus" pitchFamily="2" charset="-78"/>
              </a:rPr>
              <a:t>در مرحله ی بعدی معلم پیام هر درس را در مقابل آن و یا در یک کاغذ جداگانه به دقت می نویسد</a:t>
            </a:r>
            <a:r>
              <a:rPr kumimoji="0" lang="en-US" sz="200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200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1643042" y="3500438"/>
            <a:ext cx="5929354" cy="369332"/>
          </a:xfrm>
          <a:prstGeom prst="rect">
            <a:avLst/>
          </a:prstGeom>
          <a:noFill/>
        </p:spPr>
        <p:txBody>
          <a:bodyPr wrap="square" rtlCol="0">
            <a:spAutoFit/>
          </a:bodyPr>
          <a:lstStyle/>
          <a:p>
            <a:pPr algn="r"/>
            <a:r>
              <a:rPr lang="fa-IR" b="1" dirty="0" smtClean="0"/>
              <a:t>3 – معلم درسهائی را که هدف مشترکی دارند طبقه بندی می کند </a:t>
            </a:r>
            <a:endParaRPr lang="en-US" dirty="0"/>
          </a:p>
        </p:txBody>
      </p:sp>
      <p:sp>
        <p:nvSpPr>
          <p:cNvPr id="7" name="TextBox 6"/>
          <p:cNvSpPr txBox="1"/>
          <p:nvPr/>
        </p:nvSpPr>
        <p:spPr>
          <a:xfrm>
            <a:off x="1571604" y="4214818"/>
            <a:ext cx="6072230" cy="646331"/>
          </a:xfrm>
          <a:prstGeom prst="rect">
            <a:avLst/>
          </a:prstGeom>
          <a:noFill/>
        </p:spPr>
        <p:txBody>
          <a:bodyPr wrap="square" rtlCol="0">
            <a:spAutoFit/>
          </a:bodyPr>
          <a:lstStyle/>
          <a:p>
            <a:pPr algn="r"/>
            <a:r>
              <a:rPr lang="fa-IR" b="1" dirty="0" smtClean="0"/>
              <a:t>4 – طبقات بدست آمده را با ذکر عنوان و هدف کلی و اهداف جزئی در یک برگ جداگانه یادداشت می کند.</a:t>
            </a:r>
            <a:endParaRPr lang="en-US" dirty="0"/>
          </a:p>
        </p:txBody>
      </p:sp>
      <p:sp>
        <p:nvSpPr>
          <p:cNvPr id="3075" name="Rectangle 3"/>
          <p:cNvSpPr>
            <a:spLocks noChangeArrowheads="1"/>
          </p:cNvSpPr>
          <p:nvPr/>
        </p:nvSpPr>
        <p:spPr bwMode="auto">
          <a:xfrm>
            <a:off x="3143240" y="4883032"/>
            <a:ext cx="4357718"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5-فعالیتهای اجرائی خود را با استفاده از الگوها یا روشهای تدریس متفاوت و ....... انتخاب و به اجرا در می آورد</a:t>
            </a:r>
            <a:r>
              <a:rPr kumimoji="0" lang="en-US" sz="20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TextBox 11"/>
          <p:cNvSpPr txBox="1"/>
          <p:nvPr/>
        </p:nvSpPr>
        <p:spPr>
          <a:xfrm>
            <a:off x="1142976" y="5929330"/>
            <a:ext cx="6643734" cy="646331"/>
          </a:xfrm>
          <a:prstGeom prst="rect">
            <a:avLst/>
          </a:prstGeom>
          <a:noFill/>
        </p:spPr>
        <p:txBody>
          <a:bodyPr wrap="square" rtlCol="0">
            <a:spAutoFit/>
          </a:bodyPr>
          <a:lstStyle/>
          <a:p>
            <a:pPr algn="r"/>
            <a:r>
              <a:rPr lang="fa-IR" b="1" dirty="0" smtClean="0"/>
              <a:t>6 – سایر پایه هابر اساس برنامه ای که انتخاب نموده اید (فرصت ها و فعالیت ها)مشغول می شوند.</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3073"/>
                                        </p:tgtEl>
                                        <p:attrNameLst>
                                          <p:attrName>style.visibility</p:attrName>
                                        </p:attrNameLst>
                                      </p:cBhvr>
                                      <p:to>
                                        <p:strVal val="visible"/>
                                      </p:to>
                                    </p:set>
                                    <p:animEffect transition="in" filter="checkerboard(across)">
                                      <p:cBhvr>
                                        <p:cTn id="18" dur="500"/>
                                        <p:tgtEl>
                                          <p:spTgt spid="3073"/>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checkerboard(across)">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checkerboard(across)">
                                      <p:cBhvr>
                                        <p:cTn id="28" dur="5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075"/>
                                        </p:tgtEl>
                                        <p:attrNameLst>
                                          <p:attrName>style.visibility</p:attrName>
                                        </p:attrNameLst>
                                      </p:cBhvr>
                                      <p:to>
                                        <p:strVal val="visible"/>
                                      </p:to>
                                    </p:set>
                                    <p:anim calcmode="lin" valueType="num">
                                      <p:cBhvr additive="base">
                                        <p:cTn id="33" dur="500" fill="hold"/>
                                        <p:tgtEl>
                                          <p:spTgt spid="3075"/>
                                        </p:tgtEl>
                                        <p:attrNameLst>
                                          <p:attrName>ppt_x</p:attrName>
                                        </p:attrNameLst>
                                      </p:cBhvr>
                                      <p:tavLst>
                                        <p:tav tm="0">
                                          <p:val>
                                            <p:strVal val="#ppt_x"/>
                                          </p:val>
                                        </p:tav>
                                        <p:tav tm="100000">
                                          <p:val>
                                            <p:strVal val="#ppt_x"/>
                                          </p:val>
                                        </p:tav>
                                      </p:tavLst>
                                    </p:anim>
                                    <p:anim calcmode="lin" valueType="num">
                                      <p:cBhvr additive="base">
                                        <p:cTn id="34" dur="500" fill="hold"/>
                                        <p:tgtEl>
                                          <p:spTgt spid="307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073" grpId="0"/>
      <p:bldP spid="6" grpId="0"/>
      <p:bldP spid="7" grpId="0"/>
      <p:bldP spid="3075"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5984" y="357166"/>
            <a:ext cx="4572032" cy="584775"/>
          </a:xfrm>
          <a:prstGeom prst="rect">
            <a:avLst/>
          </a:prstGeom>
          <a:noFill/>
        </p:spPr>
        <p:txBody>
          <a:bodyPr wrap="square" rtlCol="0">
            <a:spAutoFit/>
          </a:bodyPr>
          <a:lstStyle/>
          <a:p>
            <a:pPr algn="ctr"/>
            <a:r>
              <a:rPr lang="fa-IR" sz="3200" b="1" dirty="0" smtClean="0"/>
              <a:t>اهداف:</a:t>
            </a:r>
            <a:endParaRPr lang="en-US" sz="3200" dirty="0"/>
          </a:p>
        </p:txBody>
      </p:sp>
      <p:sp>
        <p:nvSpPr>
          <p:cNvPr id="3" name="TextBox 2"/>
          <p:cNvSpPr txBox="1"/>
          <p:nvPr/>
        </p:nvSpPr>
        <p:spPr>
          <a:xfrm>
            <a:off x="2071670" y="1000108"/>
            <a:ext cx="5643602" cy="369332"/>
          </a:xfrm>
          <a:prstGeom prst="rect">
            <a:avLst/>
          </a:prstGeom>
          <a:noFill/>
        </p:spPr>
        <p:txBody>
          <a:bodyPr wrap="square" rtlCol="0">
            <a:spAutoFit/>
          </a:bodyPr>
          <a:lstStyle/>
          <a:p>
            <a:pPr algn="r"/>
            <a:r>
              <a:rPr lang="fa-IR" b="1" dirty="0" smtClean="0"/>
              <a:t>*کاهش زمان آموزش در روش محوری جهت پایه ی محور</a:t>
            </a:r>
            <a:endParaRPr lang="en-US" dirty="0"/>
          </a:p>
        </p:txBody>
      </p:sp>
      <p:sp>
        <p:nvSpPr>
          <p:cNvPr id="4" name="TextBox 3"/>
          <p:cNvSpPr txBox="1"/>
          <p:nvPr/>
        </p:nvSpPr>
        <p:spPr>
          <a:xfrm>
            <a:off x="2000232" y="1714488"/>
            <a:ext cx="5643602" cy="369332"/>
          </a:xfrm>
          <a:prstGeom prst="rect">
            <a:avLst/>
          </a:prstGeom>
          <a:noFill/>
        </p:spPr>
        <p:txBody>
          <a:bodyPr wrap="square" rtlCol="0">
            <a:spAutoFit/>
          </a:bodyPr>
          <a:lstStyle/>
          <a:p>
            <a:pPr algn="r"/>
            <a:r>
              <a:rPr lang="fa-IR" b="1" dirty="0" smtClean="0"/>
              <a:t>*تعمیق دانسته های آموزشی در جهت حیطه های بالاتر</a:t>
            </a:r>
            <a:endParaRPr lang="en-US" dirty="0"/>
          </a:p>
        </p:txBody>
      </p:sp>
      <p:sp>
        <p:nvSpPr>
          <p:cNvPr id="5" name="TextBox 4"/>
          <p:cNvSpPr txBox="1"/>
          <p:nvPr/>
        </p:nvSpPr>
        <p:spPr>
          <a:xfrm>
            <a:off x="1785918" y="2643182"/>
            <a:ext cx="5786478" cy="646331"/>
          </a:xfrm>
          <a:prstGeom prst="rect">
            <a:avLst/>
          </a:prstGeom>
          <a:noFill/>
        </p:spPr>
        <p:txBody>
          <a:bodyPr wrap="square" rtlCol="0">
            <a:spAutoFit/>
          </a:bodyPr>
          <a:lstStyle/>
          <a:p>
            <a:pPr algn="r"/>
            <a:r>
              <a:rPr lang="fa-IR" b="1" dirty="0" smtClean="0"/>
              <a:t>*کاربست دانش و تحلیل محتوای دروس توسط دانش آموز و معلم بصورت هم زمان)</a:t>
            </a:r>
            <a:endParaRPr lang="en-US" dirty="0"/>
          </a:p>
        </p:txBody>
      </p:sp>
      <p:sp>
        <p:nvSpPr>
          <p:cNvPr id="6" name="TextBox 5"/>
          <p:cNvSpPr txBox="1"/>
          <p:nvPr/>
        </p:nvSpPr>
        <p:spPr>
          <a:xfrm>
            <a:off x="1714480" y="3857628"/>
            <a:ext cx="5857916" cy="369332"/>
          </a:xfrm>
          <a:prstGeom prst="rect">
            <a:avLst/>
          </a:prstGeom>
          <a:noFill/>
        </p:spPr>
        <p:txBody>
          <a:bodyPr wrap="square" rtlCol="0">
            <a:spAutoFit/>
          </a:bodyPr>
          <a:lstStyle/>
          <a:p>
            <a:pPr algn="r"/>
            <a:r>
              <a:rPr lang="fa-IR" b="1" dirty="0" smtClean="0"/>
              <a:t>*پرورش خلاقیت و تفکر خلاق</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194</TotalTime>
  <Words>3148</Words>
  <Application>Microsoft Office PowerPoint</Application>
  <PresentationFormat>On-screen Show (4:3)</PresentationFormat>
  <Paragraphs>235</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Beheshti</dc:creator>
  <cp:lastModifiedBy>AliTufan</cp:lastModifiedBy>
  <cp:revision>26</cp:revision>
  <dcterms:created xsi:type="dcterms:W3CDTF">2015-01-13T07:22:25Z</dcterms:created>
  <dcterms:modified xsi:type="dcterms:W3CDTF">2020-03-14T18:39:39Z</dcterms:modified>
</cp:coreProperties>
</file>