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3D98-1AA2-43DF-AA29-9A31BE155C5C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01EC-EF7D-4D58-B43F-0221C0A0B6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3D98-1AA2-43DF-AA29-9A31BE155C5C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01EC-EF7D-4D58-B43F-0221C0A0B6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3D98-1AA2-43DF-AA29-9A31BE155C5C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01EC-EF7D-4D58-B43F-0221C0A0B6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3D98-1AA2-43DF-AA29-9A31BE155C5C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01EC-EF7D-4D58-B43F-0221C0A0B6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3D98-1AA2-43DF-AA29-9A31BE155C5C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01EC-EF7D-4D58-B43F-0221C0A0B6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3D98-1AA2-43DF-AA29-9A31BE155C5C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01EC-EF7D-4D58-B43F-0221C0A0B6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3D98-1AA2-43DF-AA29-9A31BE155C5C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01EC-EF7D-4D58-B43F-0221C0A0B6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3D98-1AA2-43DF-AA29-9A31BE155C5C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01EC-EF7D-4D58-B43F-0221C0A0B6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3D98-1AA2-43DF-AA29-9A31BE155C5C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01EC-EF7D-4D58-B43F-0221C0A0B6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3D98-1AA2-43DF-AA29-9A31BE155C5C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01EC-EF7D-4D58-B43F-0221C0A0B6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3D98-1AA2-43DF-AA29-9A31BE155C5C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801EC-EF7D-4D58-B43F-0221C0A0B6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C3D98-1AA2-43DF-AA29-9A31BE155C5C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801EC-EF7D-4D58-B43F-0221C0A0B6E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5984" y="357166"/>
            <a:ext cx="4572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b="1" dirty="0"/>
              <a:t>طراحی آموزشی</a:t>
            </a:r>
            <a:endParaRPr lang="en-US" dirty="0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1357290" y="1285860"/>
            <a:ext cx="75723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Lotus" pitchFamily="2" charset="-78"/>
              </a:rPr>
              <a:t>یکی از عواملی که بر امر کیفیت آموزش در کلاسهای چند پایه موثر است تهیه طرح درس سالانه و روزانه توسط معلم است</a:t>
            </a: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Lotus" pitchFamily="2" charset="-78"/>
              </a:rPr>
              <a:t>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83768" y="2136339"/>
            <a:ext cx="43742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fa-IR" dirty="0"/>
          </a:p>
          <a:p>
            <a:pPr algn="r"/>
            <a:r>
              <a:rPr lang="fa-IR" dirty="0"/>
              <a:t>مدرس : حیدربخت آزمای </a:t>
            </a:r>
          </a:p>
          <a:p>
            <a:pPr algn="r"/>
            <a:r>
              <a:rPr lang="fa-IR" dirty="0"/>
              <a:t>جهت استفاده دتنشجومعلمان عزیردربحران کرونا.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571868" y="428604"/>
            <a:ext cx="307177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Lotus" pitchFamily="2" charset="-78"/>
              </a:rPr>
              <a:t>نکاتی در مورد طرح درس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3108" y="1000108"/>
            <a:ext cx="5286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مشخص نمودن تعداد پایه های تحصیلی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43108" y="1500174"/>
            <a:ext cx="535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طراحی با توجه شیوه ی مدیریت و روشهای و الگوهای تدریس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57422" y="2071678"/>
            <a:ext cx="5143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توجه به زمان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071670" y="2857496"/>
            <a:ext cx="550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طرح درس زیر بنای اصلی ساختار آموزشی و قلب آموزش است.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0298" y="214290"/>
            <a:ext cx="4572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b="1" dirty="0"/>
              <a:t>طرح درس روزانه: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071670" y="928670"/>
            <a:ext cx="50720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b="1" dirty="0"/>
              <a:t>طرح درس روزانه در واقع برنامه ریزی و نقشه کشیدن برای رسیدن به هدف های مورد نظر در یک جلسه تدریس می باشد.که امر تدریس و یادگیری را آسان می نماید.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500298" y="285728"/>
            <a:ext cx="40719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Lotus" pitchFamily="2" charset="-78"/>
              </a:rPr>
              <a:t>مراحل طرح درس روزانه در کلاسهای چند پایه</a:t>
            </a: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Lotus" pitchFamily="2" charset="-78"/>
              </a:rPr>
              <a:t>: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2976" y="928670"/>
            <a:ext cx="5929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b="1" dirty="0"/>
              <a:t>تعین تعداد پایه ها ،نام دروس و موضوعات درسی پایه های مختلف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14414" y="1571612"/>
            <a:ext cx="5857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b="1" dirty="0"/>
              <a:t>تعین هدف کلی هر موضوع در هرپایه برای یک جلسه تدریس است.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28662" y="2357430"/>
            <a:ext cx="6715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هدف یک فرایند دنباله دار و جهت داری است که می خواهیم به آن دست یابیم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14348" y="3143248"/>
            <a:ext cx="7215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b="1" dirty="0"/>
              <a:t>معمولا با فعلهای غیر رفتاری مانن:می فهمد،می داند،درک می کند،می شناسدو...همراه است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14414" y="3643314"/>
            <a:ext cx="6500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تعین وضعیت پایه: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71604" y="4357694"/>
            <a:ext cx="6143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پایه هائی که خود آموخت است،پایه هائی که تلفیقی هستند،پایه هائی که محور قرار می گیرند.مشخص می شوند.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57356" y="214290"/>
            <a:ext cx="4929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رسانه ها و وسایل آموزشی:</a:t>
            </a:r>
            <a:endParaRPr lang="en-US" dirty="0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714348" y="857232"/>
            <a:ext cx="72866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Lotus" pitchFamily="2" charset="-78"/>
              </a:rPr>
              <a:t>موادی را انتخاب می کنیم که متناسب با درس و پایه و سطح توانائی دانش آموزان باشدو به انها در تسلط بر مفاهیم و مهارت ها در درس کمک کند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71934" y="1643050"/>
            <a:ext cx="3929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روش تدریس:</a:t>
            </a:r>
            <a:endParaRPr lang="en-US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928794" y="2357430"/>
            <a:ext cx="6857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Lotus" pitchFamily="2" charset="-78"/>
              </a:rPr>
              <a:t>استفاده از روش ها و راهبرد هائی که در کلاس چند پایه و برای وضعیت خاص کلاس مناسب باشد</a:t>
            </a: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Lotus" pitchFamily="2" charset="-78"/>
              </a:rPr>
              <a:t>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57620" y="3000372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مشخص نمودن تعداد دانش آموزان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929058" y="3786190"/>
            <a:ext cx="4214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تقسیم بتدی زمان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929058" y="4429132"/>
            <a:ext cx="4143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هدف های جزئی:</a:t>
            </a:r>
            <a:endParaRPr lang="en-US" dirty="0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142976" y="5000636"/>
            <a:ext cx="685801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Lotus" pitchFamily="2" charset="-78"/>
              </a:rPr>
              <a:t>هدف های جزئی گام هائی برای رسیدن به هدف کلی هستند و نشان دهنده مهارتها و توانائی هایی است که معلم انتظار دارد فراگیران در جریان تدریس به آنها برسند.و از هدفهای کلی سرچشمه می گیرند،اما نسبت به آنها محدود تر و مشخص تر و نسبت به هدف های رفتاری ،جامعیت و شمول بیشتری دارند</a:t>
            </a: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Lotus" pitchFamily="2" charset="-78"/>
              </a:rPr>
              <a:t>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14414" y="5929330"/>
            <a:ext cx="6715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b="1" dirty="0"/>
              <a:t>مانند پی بردن،دریافتن،دانستن،کسب کردن،آشنا شدن،فهمیدن،درک کردن،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3108" y="428604"/>
            <a:ext cx="5429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تعین هدف های رفتاری: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00166" y="1071546"/>
            <a:ext cx="6143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هدف های رفتاری از متن هدفهای کلی و جزئی بدست </a:t>
            </a:r>
            <a:r>
              <a:rPr lang="fa-IR" b="1" dirty="0" smtClean="0"/>
              <a:t>می آیند،قابل </a:t>
            </a:r>
            <a:r>
              <a:rPr lang="fa-IR" b="1" dirty="0"/>
              <a:t>اندازه گیری هستند و پس از پایان آموزش در رفتار دان آموزان دیده می شوند.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28794" y="2071678"/>
            <a:ext cx="5643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بهتر است هدف های رفتاری را در سه حیطه شناختی ،عاطفی،و روانی –حرکتی تقسیم بندی و مشخص کنیم.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57620" y="3071810"/>
            <a:ext cx="371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رفتار های ورودی: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14612" y="3786190"/>
            <a:ext cx="4857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معلومات ،توانائی ها،و مهارت های لازم ،برای ورود به مطلب جدید را تشخیص دهید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428860" y="4786322"/>
            <a:ext cx="5143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انجام کار های مقدماتی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8992" y="357166"/>
            <a:ext cx="4286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ارزشیابی تشخیصی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214678" y="1000108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b="1" dirty="0"/>
              <a:t>زمینه سازی و ایجاد انگیزه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57290" y="1785926"/>
            <a:ext cx="6215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انگیزه ،نیروی درونی است که فرد را وادار به انجام عمل می کند.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357422" y="2714620"/>
            <a:ext cx="5143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انگیزه سبب و علت انجام هر کاری است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43042" y="3429000"/>
            <a:ext cx="5857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یاداوری درس گذشته،فیلم،عکس،شعر،داستان و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500430" y="4000504"/>
            <a:ext cx="3929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ارائه ی درس: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714744" y="4714884"/>
            <a:ext cx="3643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b="1" dirty="0"/>
              <a:t>استفاده از انواع روشها برای رسیدن به هدف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86116" y="5286388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/>
              <a:t>جمع بندی و نتیجه گیری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00562" y="5786454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b="1" dirty="0"/>
              <a:t>ارزشیابی پایانی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071934" y="6357958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b="1" dirty="0"/>
              <a:t>تعین تکلیف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4498397" y="186580"/>
            <a:ext cx="35718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Lotus" pitchFamily="2" charset="-78"/>
              </a:rPr>
              <a:t>طرح درس ویژه شیوه تلفیقی سطح (3</a:t>
            </a: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Lotus" pitchFamily="2" charset="-78"/>
              </a:rPr>
              <a:t>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83622" y="472333"/>
          <a:ext cx="7929616" cy="5431266"/>
        </p:xfrm>
        <a:graphic>
          <a:graphicData uri="http://schemas.openxmlformats.org/drawingml/2006/table">
            <a:tbl>
              <a:tblPr/>
              <a:tblGrid>
                <a:gridCol w="1729013"/>
                <a:gridCol w="1192424"/>
                <a:gridCol w="968845"/>
                <a:gridCol w="1606459"/>
                <a:gridCol w="1374599"/>
                <a:gridCol w="1058276"/>
              </a:tblGrid>
              <a:tr h="255651">
                <a:tc gridSpan="5">
                  <a:txBody>
                    <a:bodyPr/>
                    <a:lstStyle/>
                    <a:p>
                      <a:pPr marL="0" marR="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latin typeface="Times New Roman"/>
                          <a:ea typeface="MS Mincho"/>
                          <a:cs typeface="+mn-cs"/>
                        </a:rPr>
                        <a:t>تدریس تلفیقی پایه های اول و دوم و سوم و چهارم و پنجم ابتدائی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228600" algn="l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latin typeface="Times New Roman"/>
                          <a:ea typeface="MS Mincho"/>
                          <a:cs typeface="+mn-cs"/>
                        </a:rPr>
                        <a:t>پایه</a:t>
                      </a:r>
                    </a:p>
                    <a:p>
                      <a:pPr marL="0" marR="228600" algn="l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Calibri"/>
                        <a:ea typeface="Calibri"/>
                        <a:cs typeface="+mn-cs"/>
                      </a:endParaRPr>
                    </a:p>
                    <a:p>
                      <a:pPr marL="0" marR="228600" algn="l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latin typeface="Times New Roman"/>
                          <a:ea typeface="MS Mincho"/>
                          <a:cs typeface="+mn-cs"/>
                        </a:rPr>
                        <a:t>مراحل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165">
                <a:tc gridSpan="5">
                  <a:txBody>
                    <a:bodyPr/>
                    <a:lstStyle/>
                    <a:p>
                      <a:pPr marL="0" marR="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latin typeface="Times New Roman"/>
                          <a:ea typeface="MS Mincho"/>
                          <a:cs typeface="+mn-cs"/>
                        </a:rPr>
                        <a:t>ریاضی اول،ریاضی دوم،مطالعات اجتماعی سوم،هنر چهارم،علوم پنجم،علوم ششم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61916">
                <a:tc gridSpan="5">
                  <a:txBody>
                    <a:bodyPr/>
                    <a:lstStyle/>
                    <a:p>
                      <a:pPr marL="0" marR="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latin typeface="Times New Roman"/>
                          <a:ea typeface="MS Mincho"/>
                          <a:cs typeface="+mn-cs"/>
                        </a:rPr>
                        <a:t>دانش آموزان با عدد نویسی و جمع سه عددورعایت نکات ایمنی در خانه و حرکت مولکولها در مواد و جانداران ذره بینی آشنا می شوند.کاربرد و کارکرد هر یک را می فهمند.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28600" algn="l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  <a:p>
                      <a:pPr marL="0" marR="2286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latin typeface="Times New Roman"/>
                          <a:ea typeface="MS Mincho"/>
                          <a:cs typeface="+mn-cs"/>
                        </a:rPr>
                        <a:t>هدفهای کلی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084">
                <a:tc gridSpan="5">
                  <a:txBody>
                    <a:bodyPr/>
                    <a:lstStyle/>
                    <a:p>
                      <a:pPr marL="0" marR="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>
                          <a:latin typeface="Times New Roman"/>
                          <a:ea typeface="MS Mincho"/>
                          <a:cs typeface="+mn-cs"/>
                        </a:rPr>
                        <a:t>دانش آموزان تعداد شکلها را باچوب خط نشان می دهد-تعداد شکلها را با عدد می نویسند.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marL="0" marR="228600" algn="l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latin typeface="Times New Roman"/>
                          <a:ea typeface="MS Mincho"/>
                          <a:cs typeface="+mn-cs"/>
                        </a:rPr>
                        <a:t>هدفهای رفتاری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084">
                <a:tc gridSpan="5">
                  <a:txBody>
                    <a:bodyPr/>
                    <a:lstStyle/>
                    <a:p>
                      <a:pPr marL="0" marR="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latin typeface="Times New Roman"/>
                          <a:ea typeface="MS Mincho"/>
                          <a:cs typeface="+mn-cs"/>
                        </a:rPr>
                        <a:t>-دانش آموزان سه عدد را با هم جمع می کنند.- عدد دورقمی را با دو رقمی جمع می کنند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4169">
                <a:tc gridSpan="5"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latin typeface="Times New Roman"/>
                          <a:ea typeface="MS Mincho"/>
                          <a:cs typeface="+mn-cs"/>
                        </a:rPr>
                        <a:t>علت مسمومیت با گاز را شرح می دهند.-شکل و حرکت گاز ها را شرح می دهند.-برخی نکات در نصب بخاری را توضیح می دهند.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2084">
                <a:tc gridSpan="5">
                  <a:txBody>
                    <a:bodyPr/>
                    <a:lstStyle/>
                    <a:p>
                      <a:pPr marL="0" marR="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latin typeface="Times New Roman"/>
                          <a:ea typeface="MS Mincho"/>
                          <a:cs typeface="+mn-cs"/>
                        </a:rPr>
                        <a:t>دانش آموزان نقاشی زیبائی بادایره می کشند </a:t>
                      </a:r>
                      <a:r>
                        <a:rPr lang="fa-IR" sz="1200" b="1" dirty="0">
                          <a:latin typeface="Calibri"/>
                          <a:ea typeface="MS Mincho"/>
                          <a:cs typeface="+mn-cs"/>
                        </a:rPr>
                        <a:t>–</a:t>
                      </a:r>
                      <a:r>
                        <a:rPr lang="fa-IR" sz="1200" b="1" dirty="0">
                          <a:latin typeface="Times New Roman"/>
                          <a:ea typeface="MS Mincho"/>
                          <a:cs typeface="+mn-cs"/>
                        </a:rPr>
                        <a:t>نقاشی را زیبا رنگ امیزی می کنند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2084">
                <a:tc gridSpan="5">
                  <a:txBody>
                    <a:bodyPr/>
                    <a:lstStyle/>
                    <a:p>
                      <a:pPr marL="0" marR="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latin typeface="Times New Roman"/>
                          <a:ea typeface="MS Mincho"/>
                          <a:cs typeface="+mn-cs"/>
                        </a:rPr>
                        <a:t>دانش آموزان انواع مواد را نام می برند و حرکت مولکولها را در مواد گوناگون توضیح می دهند.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4169">
                <a:tc gridSpan="5">
                  <a:txBody>
                    <a:bodyPr/>
                    <a:lstStyle/>
                    <a:p>
                      <a:pPr marL="0" marR="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latin typeface="Times New Roman"/>
                          <a:ea typeface="MS Mincho"/>
                          <a:cs typeface="+mn-cs"/>
                        </a:rPr>
                        <a:t>دانش آموزان کار با میکروسکوپ را شرح می دهند.-آنچه را می توانند با میکروسکوپ ببینند را نام می برند.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6692">
                <a:tc gridSpan="5">
                  <a:txBody>
                    <a:bodyPr/>
                    <a:lstStyle/>
                    <a:p>
                      <a:pPr marL="0" marR="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>
                          <a:latin typeface="Times New Roman"/>
                          <a:ea typeface="MS Mincho"/>
                          <a:cs typeface="+mn-cs"/>
                        </a:rPr>
                        <a:t>مقوا،مداد رنگی،کاغذ،چسب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15367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latin typeface="Times New Roman"/>
                          <a:ea typeface="MS Mincho"/>
                          <a:cs typeface="+mn-cs"/>
                        </a:rPr>
                        <a:t>وسایل و مواد لازم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337">
                <a:tc>
                  <a:txBody>
                    <a:bodyPr/>
                    <a:lstStyle/>
                    <a:p>
                      <a:pPr marL="0" marR="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>
                          <a:latin typeface="Times New Roman"/>
                          <a:ea typeface="MS Mincho"/>
                          <a:cs typeface="+mn-cs"/>
                        </a:rPr>
                        <a:t>س 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  <a:p>
                      <a:pPr marL="0" marR="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>
                          <a:latin typeface="Times New Roman"/>
                          <a:ea typeface="MS Mincho"/>
                          <a:cs typeface="+mn-cs"/>
                        </a:rPr>
                        <a:t>جانداران ذره بینی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>
                          <a:latin typeface="Times New Roman"/>
                          <a:ea typeface="MS Mincho"/>
                          <a:cs typeface="+mn-cs"/>
                        </a:rPr>
                        <a:t>س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  <a:p>
                      <a:pPr marL="0" marR="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>
                          <a:latin typeface="Times New Roman"/>
                          <a:ea typeface="MS Mincho"/>
                          <a:cs typeface="+mn-cs"/>
                        </a:rPr>
                        <a:t> ویژگی مولکولها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>
                          <a:latin typeface="Times New Roman"/>
                          <a:ea typeface="MS Mincho"/>
                          <a:cs typeface="+mn-cs"/>
                        </a:rPr>
                        <a:t>س نصب بخاری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>
                          <a:latin typeface="Times New Roman"/>
                          <a:ea typeface="MS Mincho"/>
                          <a:cs typeface="+mn-cs"/>
                        </a:rPr>
                        <a:t>س 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  <a:p>
                      <a:pPr marL="0" marR="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>
                          <a:latin typeface="Times New Roman"/>
                          <a:ea typeface="MS Mincho"/>
                          <a:cs typeface="+mn-cs"/>
                        </a:rPr>
                        <a:t>جمع سه عدد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>
                          <a:latin typeface="Times New Roman"/>
                          <a:ea typeface="MS Mincho"/>
                          <a:cs typeface="+mn-cs"/>
                        </a:rPr>
                        <a:t>سولالتی در باره اعداد چوب خط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228600" algn="l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latin typeface="Times New Roman"/>
                          <a:ea typeface="MS Mincho"/>
                          <a:cs typeface="+mn-cs"/>
                        </a:rPr>
                        <a:t>ارزشیابی تشخیصی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08">
                <a:tc gridSpan="5">
                  <a:txBody>
                    <a:bodyPr/>
                    <a:lstStyle/>
                    <a:p>
                      <a:pPr marL="0" marR="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>
                          <a:latin typeface="Times New Roman"/>
                          <a:ea typeface="MS Mincho"/>
                          <a:cs typeface="+mn-cs"/>
                        </a:rPr>
                        <a:t>تهیه مقواو کمک به دانش آموزان در کشیدن شکل مولکولها در مواد 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28600" algn="l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latin typeface="Times New Roman"/>
                          <a:ea typeface="MS Mincho"/>
                          <a:cs typeface="+mn-cs"/>
                        </a:rPr>
                        <a:t>آماده سازی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08">
                <a:tc gridSpan="5">
                  <a:txBody>
                    <a:bodyPr/>
                    <a:lstStyle/>
                    <a:p>
                      <a:pPr marL="0" marR="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>
                          <a:latin typeface="Times New Roman"/>
                          <a:ea typeface="MS Mincho"/>
                          <a:cs typeface="+mn-cs"/>
                        </a:rPr>
                        <a:t>روش تلفیقی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28600" algn="l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latin typeface="Times New Roman"/>
                          <a:ea typeface="MS Mincho"/>
                          <a:cs typeface="+mn-cs"/>
                        </a:rPr>
                        <a:t>ارائه درس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090">
                <a:tc gridSpan="5">
                  <a:txBody>
                    <a:bodyPr/>
                    <a:lstStyle/>
                    <a:p>
                      <a:pPr marL="0" marR="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>
                          <a:latin typeface="Times New Roman"/>
                          <a:ea typeface="MS Mincho"/>
                          <a:cs typeface="+mn-cs"/>
                        </a:rPr>
                        <a:t>با همکاری هر پایه تحصیلی جمع بندی و نتیجه گیری صورت می گیرد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28600" algn="l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latin typeface="Times New Roman"/>
                          <a:ea typeface="MS Mincho"/>
                          <a:cs typeface="+mn-cs"/>
                        </a:rPr>
                        <a:t>نتیجه گیری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471">
                <a:tc gridSpan="5">
                  <a:txBody>
                    <a:bodyPr/>
                    <a:lstStyle/>
                    <a:p>
                      <a:pPr marL="0" marR="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>
                          <a:latin typeface="Times New Roman"/>
                          <a:ea typeface="MS Mincho"/>
                          <a:cs typeface="+mn-cs"/>
                        </a:rPr>
                        <a:t>سوالاتی که متضمن رسیدن به هدفهای کلی است طرح می گرددو دانش با افعال رفتاری آن ها را پاسخ می دهند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28600" algn="l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latin typeface="Times New Roman"/>
                          <a:ea typeface="MS Mincho"/>
                          <a:cs typeface="+mn-cs"/>
                        </a:rPr>
                        <a:t>ارزشیابی تکوینی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090">
                <a:tc gridSpan="5">
                  <a:txBody>
                    <a:bodyPr/>
                    <a:lstStyle/>
                    <a:p>
                      <a:pPr marL="0" marR="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latin typeface="Times New Roman"/>
                          <a:ea typeface="MS Mincho"/>
                          <a:cs typeface="+mn-cs"/>
                        </a:rPr>
                        <a:t>تکالیف مناسب د تلفیقی برای منزل و جلسه ی بعدی درس طرح می گردد.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28600" algn="l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latin typeface="Times New Roman"/>
                          <a:ea typeface="MS Mincho"/>
                          <a:cs typeface="+mn-cs"/>
                        </a:rPr>
                        <a:t>تعین تکلیف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48250" marR="48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434" name="AutoShape 2"/>
          <p:cNvSpPr>
            <a:spLocks noChangeShapeType="1"/>
          </p:cNvSpPr>
          <p:nvPr/>
        </p:nvSpPr>
        <p:spPr bwMode="auto">
          <a:xfrm flipH="1">
            <a:off x="7641669" y="472332"/>
            <a:ext cx="719138" cy="5810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760</Words>
  <Application>Microsoft Office PowerPoint</Application>
  <PresentationFormat>On-screen Show (4:3)</PresentationFormat>
  <Paragraphs>81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Beheshti</dc:creator>
  <cp:lastModifiedBy>AliTufan</cp:lastModifiedBy>
  <cp:revision>6</cp:revision>
  <dcterms:created xsi:type="dcterms:W3CDTF">2015-01-20T06:59:40Z</dcterms:created>
  <dcterms:modified xsi:type="dcterms:W3CDTF">2020-03-14T18:37:28Z</dcterms:modified>
</cp:coreProperties>
</file>