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8" r:id="rId1"/>
  </p:sldMasterIdLst>
  <p:notesMasterIdLst>
    <p:notesMasterId r:id="rId17"/>
  </p:notesMasterIdLst>
  <p:handoutMasterIdLst>
    <p:handoutMasterId r:id="rId18"/>
  </p:handoutMasterIdLst>
  <p:sldIdLst>
    <p:sldId id="256" r:id="rId2"/>
    <p:sldId id="373" r:id="rId3"/>
    <p:sldId id="374" r:id="rId4"/>
    <p:sldId id="375" r:id="rId5"/>
    <p:sldId id="376" r:id="rId6"/>
    <p:sldId id="377" r:id="rId7"/>
    <p:sldId id="385" r:id="rId8"/>
    <p:sldId id="386" r:id="rId9"/>
    <p:sldId id="378" r:id="rId10"/>
    <p:sldId id="379" r:id="rId11"/>
    <p:sldId id="380" r:id="rId12"/>
    <p:sldId id="381" r:id="rId13"/>
    <p:sldId id="382" r:id="rId14"/>
    <p:sldId id="387" r:id="rId15"/>
    <p:sldId id="384" r:id="rId16"/>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FF0000"/>
    <a:srgbClr val="FF66FF"/>
    <a:srgbClr val="FFCCFF"/>
    <a:srgbClr val="00FFCC"/>
    <a:srgbClr val="FFFF66"/>
    <a:srgbClr val="FF9999"/>
    <a:srgbClr val="99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162" autoAdjust="0"/>
    <p:restoredTop sz="99585" autoAdjust="0"/>
  </p:normalViewPr>
  <p:slideViewPr>
    <p:cSldViewPr snapToGrid="0">
      <p:cViewPr varScale="1">
        <p:scale>
          <a:sx n="74" d="100"/>
          <a:sy n="74" d="100"/>
        </p:scale>
        <p:origin x="42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DB29D1A8-5B8C-4FBF-8E85-F9D72AE6B233}" type="datetimeFigureOut">
              <a:rPr lang="fa-IR" smtClean="0"/>
              <a:t>19/08/1441</a:t>
            </a:fld>
            <a:endParaRPr lang="fa-IR"/>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06432AF8-81B8-4ADA-9123-9EB90B3BC679}" type="slidenum">
              <a:rPr lang="fa-IR" smtClean="0"/>
              <a:t>‹#›</a:t>
            </a:fld>
            <a:endParaRPr lang="fa-IR"/>
          </a:p>
        </p:txBody>
      </p:sp>
    </p:spTree>
    <p:extLst>
      <p:ext uri="{BB962C8B-B14F-4D97-AF65-F5344CB8AC3E}">
        <p14:creationId xmlns:p14="http://schemas.microsoft.com/office/powerpoint/2010/main" val="2724565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942644C-551A-48CB-93B4-EFF3B28BC789}" type="datetimeFigureOut">
              <a:rPr lang="fa-IR" smtClean="0"/>
              <a:t>19/08/1441</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D5B97EB-88C2-47F2-8FA9-02E85D6CFD9A}" type="slidenum">
              <a:rPr lang="fa-IR" smtClean="0"/>
              <a:t>‹#›</a:t>
            </a:fld>
            <a:endParaRPr lang="fa-IR"/>
          </a:p>
        </p:txBody>
      </p:sp>
    </p:spTree>
    <p:extLst>
      <p:ext uri="{BB962C8B-B14F-4D97-AF65-F5344CB8AC3E}">
        <p14:creationId xmlns:p14="http://schemas.microsoft.com/office/powerpoint/2010/main" val="40117637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D5B97EB-88C2-47F2-8FA9-02E85D6CFD9A}" type="slidenum">
              <a:rPr lang="fa-IR" smtClean="0"/>
              <a:t>1</a:t>
            </a:fld>
            <a:endParaRPr lang="fa-IR"/>
          </a:p>
        </p:txBody>
      </p:sp>
    </p:spTree>
    <p:extLst>
      <p:ext uri="{BB962C8B-B14F-4D97-AF65-F5344CB8AC3E}">
        <p14:creationId xmlns:p14="http://schemas.microsoft.com/office/powerpoint/2010/main" val="3912131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FB8972F-01AA-4F3C-A592-A542514B2A71}" type="datetime8">
              <a:rPr lang="fa-IR" smtClean="0"/>
              <a:t>12 آوريل 20</a:t>
            </a:fld>
            <a:endParaRPr lang="fa-I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fa-I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8B0BF82-B2AB-4FA3-B55D-51E47771DB17}" type="slidenum">
              <a:rPr lang="fa-IR" smtClean="0"/>
              <a:t>‹#›</a:t>
            </a:fld>
            <a:endParaRPr lang="fa-I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281421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0418C0-FD3A-4D0A-AD4B-39FAD7F93BA9}" type="datetime8">
              <a:rPr lang="fa-IR" smtClean="0"/>
              <a:t>12 آوريل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182549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9F193E-8AAE-43C9-9CAA-51A1E027AA66}" type="datetime8">
              <a:rPr lang="fa-IR" smtClean="0"/>
              <a:t>12 آوريل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209871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BEC489-AD3B-4237-9C90-9E7300DC6E73}" type="datetime8">
              <a:rPr lang="fa-IR" smtClean="0"/>
              <a:t>12 آوريل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187507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70096-225C-4998-8F8E-98E05DD97EC0}" type="datetime8">
              <a:rPr lang="fa-IR" smtClean="0"/>
              <a:t>12 آوريل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B0BF82-B2AB-4FA3-B55D-51E47771DB17}" type="slidenum">
              <a:rPr lang="fa-IR" smtClean="0"/>
              <a:t>‹#›</a:t>
            </a:fld>
            <a:endParaRPr lang="fa-I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53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72969B-9B56-43F1-860A-DF19634E1905}" type="datetime8">
              <a:rPr lang="fa-IR" smtClean="0"/>
              <a:t>12 آوريل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341613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B6579C-7E0D-4087-AD96-787B96489064}" type="datetime8">
              <a:rPr lang="fa-IR" smtClean="0"/>
              <a:t>12 آوريل 20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355872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F134DF-E042-4A6A-97CD-79AEEA83A187}" type="datetime8">
              <a:rPr lang="fa-IR" smtClean="0"/>
              <a:t>12 آوريل 20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317012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33F1E-D2E9-4DF3-9BC2-4DAA820C6EF0}" type="datetime8">
              <a:rPr lang="fa-IR" smtClean="0"/>
              <a:t>12 آوريل 20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399881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260F6-A33A-44F5-81FD-C2BCA2073E07}" type="datetime8">
              <a:rPr lang="fa-IR" smtClean="0"/>
              <a:t>12 آوريل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372338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33428-766E-4D3E-80D0-EFBCBDF2CCEC}" type="datetime8">
              <a:rPr lang="fa-IR" smtClean="0"/>
              <a:t>12 آوريل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152527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40A7ABD-844D-41BC-AEDA-5B63267D715D}" type="datetime8">
              <a:rPr lang="fa-IR" smtClean="0"/>
              <a:t>12 آوريل 20</a:t>
            </a:fld>
            <a:endParaRPr lang="fa-I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fa-I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8B0BF82-B2AB-4FA3-B55D-51E47771DB17}" type="slidenum">
              <a:rPr lang="fa-IR" smtClean="0"/>
              <a:t>‹#›</a:t>
            </a:fld>
            <a:endParaRPr lang="fa-IR"/>
          </a:p>
        </p:txBody>
      </p:sp>
    </p:spTree>
    <p:extLst>
      <p:ext uri="{BB962C8B-B14F-4D97-AF65-F5344CB8AC3E}">
        <p14:creationId xmlns:p14="http://schemas.microsoft.com/office/powerpoint/2010/main" val="406547539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ftr="0" dt="0"/>
  <p:txStyles>
    <p:titleStyle>
      <a:lvl1pPr algn="l" defTabSz="914400" rtl="1"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r" defTabSz="914400" rtl="1"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r" defTabSz="914400" rtl="1"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blip>
          <a:stretch>
            <a:fillRect/>
          </a:stretch>
        </p:blipFill>
        <p:spPr>
          <a:xfrm>
            <a:off x="437882" y="252804"/>
            <a:ext cx="11475720" cy="6858000"/>
          </a:xfrm>
          <a:prstGeom prst="rect">
            <a:avLst/>
          </a:prstGeom>
        </p:spPr>
      </p:pic>
      <p:sp>
        <p:nvSpPr>
          <p:cNvPr id="2" name="Title 1"/>
          <p:cNvSpPr>
            <a:spLocks noGrp="1"/>
          </p:cNvSpPr>
          <p:nvPr>
            <p:ph type="ctrTitle"/>
          </p:nvPr>
        </p:nvSpPr>
        <p:spPr>
          <a:xfrm>
            <a:off x="1049480" y="1155127"/>
            <a:ext cx="9891916" cy="2657019"/>
          </a:xfrm>
        </p:spPr>
        <p:txBody>
          <a:bodyPr>
            <a:normAutofit/>
          </a:bodyPr>
          <a:lstStyle/>
          <a:p>
            <a:pPr algn="ctr"/>
            <a:r>
              <a:rPr lang="fa-IR" sz="5400" dirty="0" smtClean="0">
                <a:solidFill>
                  <a:schemeClr val="accent1">
                    <a:lumMod val="75000"/>
                  </a:schemeClr>
                </a:solidFill>
                <a:cs typeface="B Titr" panose="00000700000000000000" pitchFamily="2" charset="-78"/>
              </a:rPr>
              <a:t>مبانی آموزش تربیت بدنی</a:t>
            </a:r>
            <a:br>
              <a:rPr lang="fa-IR" sz="5400" dirty="0" smtClean="0">
                <a:solidFill>
                  <a:schemeClr val="accent1">
                    <a:lumMod val="75000"/>
                  </a:schemeClr>
                </a:solidFill>
                <a:cs typeface="B Titr" panose="00000700000000000000" pitchFamily="2" charset="-78"/>
              </a:rPr>
            </a:br>
            <a:r>
              <a:rPr lang="fa-IR" sz="5400" dirty="0" smtClean="0">
                <a:solidFill>
                  <a:schemeClr val="accent1">
                    <a:lumMod val="75000"/>
                  </a:schemeClr>
                </a:solidFill>
                <a:cs typeface="B Titr" panose="00000700000000000000" pitchFamily="2" charset="-78"/>
              </a:rPr>
              <a:t/>
            </a:r>
            <a:br>
              <a:rPr lang="fa-IR" sz="5400" dirty="0" smtClean="0">
                <a:solidFill>
                  <a:schemeClr val="accent1">
                    <a:lumMod val="75000"/>
                  </a:schemeClr>
                </a:solidFill>
                <a:cs typeface="B Titr" panose="00000700000000000000" pitchFamily="2" charset="-78"/>
              </a:rPr>
            </a:br>
            <a:r>
              <a:rPr lang="fa-IR" sz="2400" dirty="0" smtClean="0">
                <a:solidFill>
                  <a:srgbClr val="002060"/>
                </a:solidFill>
                <a:cs typeface="B Titr" panose="00000700000000000000" pitchFamily="2" charset="-78"/>
              </a:rPr>
              <a:t>مدرس: </a:t>
            </a:r>
            <a:r>
              <a:rPr lang="fa-IR" sz="2400" dirty="0" smtClean="0">
                <a:solidFill>
                  <a:srgbClr val="FF0000"/>
                </a:solidFill>
                <a:cs typeface="B Titr" panose="00000700000000000000" pitchFamily="2" charset="-78"/>
              </a:rPr>
              <a:t>دکتر حمزه مرادی</a:t>
            </a:r>
            <a:endParaRPr lang="fa-IR" sz="2000" dirty="0">
              <a:solidFill>
                <a:srgbClr val="FF0000"/>
              </a:solidFill>
              <a:cs typeface="B Titr" panose="00000700000000000000" pitchFamily="2" charset="-78"/>
            </a:endParaRPr>
          </a:p>
        </p:txBody>
      </p:sp>
      <p:sp>
        <p:nvSpPr>
          <p:cNvPr id="3" name="Subtitle 2"/>
          <p:cNvSpPr>
            <a:spLocks noGrp="1"/>
          </p:cNvSpPr>
          <p:nvPr>
            <p:ph type="subTitle" idx="1"/>
          </p:nvPr>
        </p:nvSpPr>
        <p:spPr>
          <a:xfrm>
            <a:off x="1964752" y="252804"/>
            <a:ext cx="7766936" cy="1507605"/>
          </a:xfrm>
        </p:spPr>
        <p:txBody>
          <a:bodyPr>
            <a:noAutofit/>
          </a:bodyPr>
          <a:lstStyle/>
          <a:p>
            <a:pPr algn="ctr"/>
            <a:r>
              <a:rPr lang="fa-IR" sz="3200" dirty="0" smtClean="0">
                <a:solidFill>
                  <a:schemeClr val="bg2">
                    <a:lumMod val="10000"/>
                  </a:schemeClr>
                </a:solidFill>
                <a:cs typeface="B Titr" panose="00000700000000000000" pitchFamily="2" charset="-78"/>
              </a:rPr>
              <a:t>دانشگاه فرهنگیان</a:t>
            </a:r>
          </a:p>
          <a:p>
            <a:pPr algn="ctr"/>
            <a:r>
              <a:rPr lang="fa-IR" sz="3200" dirty="0" smtClean="0">
                <a:solidFill>
                  <a:schemeClr val="bg2">
                    <a:lumMod val="10000"/>
                  </a:schemeClr>
                </a:solidFill>
                <a:cs typeface="B Titr" panose="00000700000000000000" pitchFamily="2" charset="-78"/>
              </a:rPr>
              <a:t>پردیس علامه امینی استان آذربایجان شرقی</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883" y="3906751"/>
            <a:ext cx="3799266" cy="279670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9712" y="3906751"/>
            <a:ext cx="2840585" cy="280190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9683" y="3906751"/>
            <a:ext cx="2932119" cy="2796702"/>
          </a:xfrm>
          <a:prstGeom prst="rect">
            <a:avLst/>
          </a:prstGeom>
        </p:spPr>
      </p:pic>
      <p:sp>
        <p:nvSpPr>
          <p:cNvPr id="8" name="Oval 7"/>
          <p:cNvSpPr/>
          <p:nvPr/>
        </p:nvSpPr>
        <p:spPr>
          <a:xfrm>
            <a:off x="587436" y="2033913"/>
            <a:ext cx="1326523" cy="10174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587436" y="2357962"/>
            <a:ext cx="1236371" cy="369332"/>
          </a:xfrm>
          <a:prstGeom prst="rect">
            <a:avLst/>
          </a:prstGeom>
          <a:noFill/>
        </p:spPr>
        <p:txBody>
          <a:bodyPr wrap="square" rtlCol="0">
            <a:spAutoFit/>
          </a:bodyPr>
          <a:lstStyle/>
          <a:p>
            <a:pPr algn="ctr"/>
            <a:r>
              <a:rPr lang="fa-IR" dirty="0" smtClean="0">
                <a:solidFill>
                  <a:schemeClr val="bg1"/>
                </a:solidFill>
                <a:cs typeface="B Titr" panose="00000700000000000000" pitchFamily="2" charset="-78"/>
              </a:rPr>
              <a:t>جلسه پنجم</a:t>
            </a:r>
            <a:endParaRPr lang="en-US" dirty="0">
              <a:solidFill>
                <a:schemeClr val="bg1"/>
              </a:solidFill>
              <a:cs typeface="B Titr" panose="00000700000000000000" pitchFamily="2" charset="-78"/>
            </a:endParaRPr>
          </a:p>
        </p:txBody>
      </p:sp>
    </p:spTree>
    <p:extLst>
      <p:ext uri="{BB962C8B-B14F-4D97-AF65-F5344CB8AC3E}">
        <p14:creationId xmlns:p14="http://schemas.microsoft.com/office/powerpoint/2010/main" val="1358549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32" y="2292440"/>
            <a:ext cx="11037194" cy="3438658"/>
          </a:xfrm>
        </p:spPr>
        <p:txBody>
          <a:bodyPr>
            <a:noAutofit/>
          </a:bodyPr>
          <a:lstStyle/>
          <a:p>
            <a:pPr marL="0" indent="0" algn="just" rtl="1">
              <a:lnSpc>
                <a:spcPct val="150000"/>
              </a:lnSpc>
              <a:buNone/>
            </a:pPr>
            <a:r>
              <a:rPr lang="fa-IR" sz="2400" b="1" dirty="0" smtClean="0">
                <a:solidFill>
                  <a:srgbClr val="FF0000"/>
                </a:solidFill>
                <a:effectLst>
                  <a:glow rad="38100">
                    <a:schemeClr val="bg1">
                      <a:lumMod val="50000"/>
                      <a:lumOff val="50000"/>
                      <a:alpha val="20000"/>
                    </a:schemeClr>
                  </a:glow>
                </a:effectLst>
                <a:cs typeface="B Nazanin" panose="00000400000000000000" pitchFamily="2" charset="-78"/>
              </a:rPr>
              <a:t>1-</a:t>
            </a:r>
            <a:r>
              <a:rPr lang="fa-IR" sz="2400" b="1" dirty="0" smtClean="0">
                <a:effectLst>
                  <a:glow rad="38100">
                    <a:schemeClr val="bg1">
                      <a:lumMod val="50000"/>
                      <a:lumOff val="50000"/>
                      <a:alpha val="20000"/>
                    </a:schemeClr>
                  </a:glow>
                </a:effectLst>
                <a:cs typeface="B Nazanin" panose="00000400000000000000" pitchFamily="2" charset="-78"/>
              </a:rPr>
              <a:t> آموزش بر این اساس ، یادگیری را برای دانش آموزان معنی دارتر نموده و برنامه‌ی هر جلسه به مطالب آموخته‌ی جلسه‌ی قبل متصل بوده و مجموعاًفراگیری موثر را در تمام دوره تضمین می کند.</a:t>
            </a:r>
          </a:p>
          <a:p>
            <a:pPr marL="0" indent="0" algn="just" rtl="1">
              <a:lnSpc>
                <a:spcPct val="150000"/>
              </a:lnSpc>
              <a:buNone/>
            </a:pPr>
            <a:r>
              <a:rPr lang="fa-IR" sz="2400" b="1" dirty="0">
                <a:effectLst>
                  <a:glow rad="38100">
                    <a:schemeClr val="bg1">
                      <a:lumMod val="50000"/>
                      <a:lumOff val="50000"/>
                      <a:alpha val="20000"/>
                    </a:schemeClr>
                  </a:glow>
                </a:effectLst>
                <a:cs typeface="B Nazanin" panose="00000400000000000000" pitchFamily="2" charset="-78"/>
              </a:rPr>
              <a:t> </a:t>
            </a:r>
            <a:r>
              <a:rPr lang="fa-IR" sz="2400" b="1" dirty="0" smtClean="0">
                <a:solidFill>
                  <a:srgbClr val="FF0000"/>
                </a:solidFill>
                <a:effectLst>
                  <a:glow rad="38100">
                    <a:schemeClr val="bg1">
                      <a:lumMod val="50000"/>
                      <a:lumOff val="50000"/>
                      <a:alpha val="20000"/>
                    </a:schemeClr>
                  </a:glow>
                </a:effectLst>
                <a:cs typeface="B Nazanin" panose="00000400000000000000" pitchFamily="2" charset="-78"/>
              </a:rPr>
              <a:t>2-</a:t>
            </a:r>
            <a:r>
              <a:rPr lang="fa-IR" sz="2400" b="1" dirty="0" smtClean="0">
                <a:effectLst>
                  <a:glow rad="38100">
                    <a:schemeClr val="bg1">
                      <a:lumMod val="50000"/>
                      <a:lumOff val="50000"/>
                      <a:alpha val="20000"/>
                    </a:schemeClr>
                  </a:glow>
                </a:effectLst>
                <a:cs typeface="B Nazanin" panose="00000400000000000000" pitchFamily="2" charset="-78"/>
              </a:rPr>
              <a:t> در این روش،آموزش پراکنده نبوده و مطالب به صورت یک مجموعه‌ی واحد ارائه می گردد.بنابراین به علت یکپارچگی مطالب ، یادگیری دوام بیشتری داشته و رابطه‌ی اجزای متشکله که در جلسات قبل آموزش داده شده با کل موضوع درسی بیشتر قابل درک است.</a:t>
            </a:r>
          </a:p>
          <a:p>
            <a:pPr marL="0" indent="0" algn="just" rtl="1">
              <a:lnSpc>
                <a:spcPct val="150000"/>
              </a:lnSpc>
              <a:buNone/>
            </a:pPr>
            <a:r>
              <a:rPr lang="fa-IR" sz="2400" b="1" dirty="0" smtClean="0">
                <a:effectLst>
                  <a:glow rad="38100">
                    <a:schemeClr val="bg1">
                      <a:lumMod val="50000"/>
                      <a:lumOff val="50000"/>
                      <a:alpha val="20000"/>
                    </a:schemeClr>
                  </a:glow>
                </a:effectLst>
                <a:cs typeface="B Nazanin" panose="00000400000000000000" pitchFamily="2" charset="-78"/>
              </a:rPr>
              <a:t> </a:t>
            </a:r>
          </a:p>
          <a:p>
            <a:pPr algn="just" rtl="1">
              <a:lnSpc>
                <a:spcPct val="150000"/>
              </a:lnSpc>
              <a:buFont typeface="Wingdings" panose="05000000000000000000" pitchFamily="2" charset="2"/>
              <a:buChar char="Ø"/>
            </a:pPr>
            <a:endParaRPr lang="fa-IR" sz="2400" b="1" dirty="0" smtClean="0">
              <a:effectLst>
                <a:glow rad="38100">
                  <a:schemeClr val="bg1">
                    <a:lumMod val="50000"/>
                    <a:lumOff val="50000"/>
                    <a:alpha val="20000"/>
                  </a:schemeClr>
                </a:glow>
              </a:effectLst>
              <a:cs typeface="B Nazanin" panose="00000400000000000000" pitchFamily="2" charset="-78"/>
            </a:endParaRPr>
          </a:p>
        </p:txBody>
      </p:sp>
      <p:sp>
        <p:nvSpPr>
          <p:cNvPr id="4" name="Title 1"/>
          <p:cNvSpPr>
            <a:spLocks noGrp="1"/>
          </p:cNvSpPr>
          <p:nvPr>
            <p:ph type="title"/>
          </p:nvPr>
        </p:nvSpPr>
        <p:spPr>
          <a:xfrm>
            <a:off x="1028637" y="538029"/>
            <a:ext cx="9720072" cy="730017"/>
          </a:xfrm>
        </p:spPr>
        <p:txBody>
          <a:bodyPr>
            <a:normAutofit/>
          </a:bodyPr>
          <a:lstStyle/>
          <a:p>
            <a:pPr algn="ctr"/>
            <a:r>
              <a:rPr lang="fa-IR" dirty="0" smtClean="0">
                <a:solidFill>
                  <a:srgbClr val="00B0F0"/>
                </a:solidFill>
                <a:cs typeface="B Titr" panose="00000700000000000000" pitchFamily="2" charset="-78"/>
              </a:rPr>
              <a:t>مزیت های برنامه درس  تک آموزشی تربیت بدنی</a:t>
            </a:r>
            <a:endParaRPr lang="fa-IR" sz="4000" dirty="0">
              <a:solidFill>
                <a:srgbClr val="00B0F0"/>
              </a:solidFill>
              <a:cs typeface="B Titr" panose="00000700000000000000" pitchFamily="2" charset="-78"/>
            </a:endParaRPr>
          </a:p>
        </p:txBody>
      </p:sp>
    </p:spTree>
    <p:extLst>
      <p:ext uri="{BB962C8B-B14F-4D97-AF65-F5344CB8AC3E}">
        <p14:creationId xmlns:p14="http://schemas.microsoft.com/office/powerpoint/2010/main" val="2636842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834" y="0"/>
            <a:ext cx="11037194" cy="4172755"/>
          </a:xfrm>
        </p:spPr>
        <p:txBody>
          <a:bodyPr>
            <a:noAutofit/>
          </a:bodyPr>
          <a:lstStyle/>
          <a:p>
            <a:pPr marL="0" indent="0" algn="ctr" rtl="1">
              <a:lnSpc>
                <a:spcPct val="150000"/>
              </a:lnSpc>
              <a:buNone/>
            </a:pPr>
            <a:r>
              <a:rPr lang="fa-IR" sz="2400" b="1" dirty="0" smtClean="0">
                <a:effectLst>
                  <a:glow rad="38100">
                    <a:schemeClr val="bg1">
                      <a:lumMod val="50000"/>
                      <a:lumOff val="50000"/>
                      <a:alpha val="20000"/>
                    </a:schemeClr>
                  </a:glow>
                </a:effectLst>
                <a:cs typeface="B Nazanin" panose="00000400000000000000" pitchFamily="2" charset="-78"/>
              </a:rPr>
              <a:t>نمونه‌ای از برنامه درسی تک آموزشی تربیت بدنی</a:t>
            </a:r>
          </a:p>
        </p:txBody>
      </p:sp>
      <p:sp>
        <p:nvSpPr>
          <p:cNvPr id="4" name="Title 1"/>
          <p:cNvSpPr>
            <a:spLocks noGrp="1"/>
          </p:cNvSpPr>
          <p:nvPr>
            <p:ph type="title"/>
          </p:nvPr>
        </p:nvSpPr>
        <p:spPr>
          <a:xfrm rot="5400000">
            <a:off x="7121650" y="3078201"/>
            <a:ext cx="9410679" cy="730017"/>
          </a:xfrm>
        </p:spPr>
        <p:txBody>
          <a:bodyPr>
            <a:normAutofit/>
          </a:bodyPr>
          <a:lstStyle/>
          <a:p>
            <a:pPr algn="ctr"/>
            <a:r>
              <a:rPr lang="fa-IR" sz="3200" dirty="0" smtClean="0">
                <a:solidFill>
                  <a:srgbClr val="00B0F0"/>
                </a:solidFill>
                <a:cs typeface="B Titr" panose="00000700000000000000" pitchFamily="2" charset="-78"/>
              </a:rPr>
              <a:t>طرح و برنامه درس  تک آموزشی تربیت بدنی</a:t>
            </a:r>
            <a:endParaRPr lang="fa-IR" sz="2800" dirty="0">
              <a:solidFill>
                <a:srgbClr val="00B0F0"/>
              </a:solidFill>
              <a:cs typeface="B Titr" panose="000007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59301" y="-1432775"/>
            <a:ext cx="6239814" cy="10341735"/>
          </a:xfrm>
          <a:prstGeom prst="rect">
            <a:avLst/>
          </a:prstGeom>
        </p:spPr>
      </p:pic>
    </p:spTree>
    <p:extLst>
      <p:ext uri="{BB962C8B-B14F-4D97-AF65-F5344CB8AC3E}">
        <p14:creationId xmlns:p14="http://schemas.microsoft.com/office/powerpoint/2010/main" val="1364556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4" y="2408349"/>
            <a:ext cx="11037194" cy="3129566"/>
          </a:xfrm>
        </p:spPr>
        <p:txBody>
          <a:bodyPr>
            <a:noAutofit/>
          </a:bodyPr>
          <a:lstStyle/>
          <a:p>
            <a:pPr algn="just" rtl="1">
              <a:lnSpc>
                <a:spcPct val="150000"/>
              </a:lnSpc>
              <a:buFont typeface="Wingdings" panose="05000000000000000000" pitchFamily="2" charset="2"/>
              <a:buChar char="Ø"/>
            </a:pPr>
            <a:r>
              <a:rPr lang="fa-IR" sz="2400" b="1" dirty="0" smtClean="0">
                <a:effectLst>
                  <a:glow rad="38100">
                    <a:schemeClr val="bg1">
                      <a:lumMod val="50000"/>
                      <a:lumOff val="50000"/>
                      <a:alpha val="20000"/>
                    </a:schemeClr>
                  </a:glow>
                </a:effectLst>
                <a:cs typeface="B Nazanin" panose="00000400000000000000" pitchFamily="2" charset="-78"/>
              </a:rPr>
              <a:t>طرح و برنامه درس سالانه در واقع مجموعه‌ای از مطالب، فعالیت ها و منابع مختلف می‌باشد که تنها یک مدت زمان معینی از برنامه تک آموزشی یا سالیانه را به خود اختصاص می دهد.</a:t>
            </a:r>
          </a:p>
          <a:p>
            <a:pPr algn="just" rtl="1">
              <a:lnSpc>
                <a:spcPct val="150000"/>
              </a:lnSpc>
              <a:buFont typeface="Wingdings" panose="05000000000000000000" pitchFamily="2" charset="2"/>
              <a:buChar char="Ø"/>
            </a:pPr>
            <a:r>
              <a:rPr lang="fa-IR" sz="2400" b="1" dirty="0" smtClean="0">
                <a:effectLst>
                  <a:glow rad="38100">
                    <a:schemeClr val="bg1">
                      <a:lumMod val="50000"/>
                      <a:lumOff val="50000"/>
                      <a:alpha val="20000"/>
                    </a:schemeClr>
                  </a:glow>
                </a:effectLst>
                <a:cs typeface="B Nazanin" panose="00000400000000000000" pitchFamily="2" charset="-78"/>
              </a:rPr>
              <a:t>هر درس روزانه باید هدف های عینی و معینی داشته باشد.به طوری که هدف های آن باید جزئی از هدف های تک آموزشی باشد یا تنها یک یا دو مورد از اهداف آن را در بر داشته باشد.</a:t>
            </a:r>
          </a:p>
        </p:txBody>
      </p:sp>
      <p:sp>
        <p:nvSpPr>
          <p:cNvPr id="4" name="Title 1"/>
          <p:cNvSpPr>
            <a:spLocks noGrp="1"/>
          </p:cNvSpPr>
          <p:nvPr>
            <p:ph type="title"/>
          </p:nvPr>
        </p:nvSpPr>
        <p:spPr>
          <a:xfrm>
            <a:off x="1028637" y="538029"/>
            <a:ext cx="9720072" cy="730017"/>
          </a:xfrm>
        </p:spPr>
        <p:txBody>
          <a:bodyPr>
            <a:normAutofit/>
          </a:bodyPr>
          <a:lstStyle/>
          <a:p>
            <a:pPr algn="ctr"/>
            <a:r>
              <a:rPr lang="fa-IR" dirty="0" smtClean="0">
                <a:solidFill>
                  <a:srgbClr val="00B0F0"/>
                </a:solidFill>
                <a:cs typeface="B Titr" panose="00000700000000000000" pitchFamily="2" charset="-78"/>
              </a:rPr>
              <a:t>طرح و برنامه درس  روزانه تربیت بدنی</a:t>
            </a:r>
            <a:endParaRPr lang="fa-IR" sz="4000" dirty="0">
              <a:solidFill>
                <a:srgbClr val="00B0F0"/>
              </a:solidFill>
              <a:cs typeface="B Titr" panose="00000700000000000000" pitchFamily="2" charset="-78"/>
            </a:endParaRPr>
          </a:p>
        </p:txBody>
      </p:sp>
    </p:spTree>
    <p:extLst>
      <p:ext uri="{BB962C8B-B14F-4D97-AF65-F5344CB8AC3E}">
        <p14:creationId xmlns:p14="http://schemas.microsoft.com/office/powerpoint/2010/main" val="3970959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305" y="0"/>
            <a:ext cx="11037194" cy="4172755"/>
          </a:xfrm>
        </p:spPr>
        <p:txBody>
          <a:bodyPr>
            <a:noAutofit/>
          </a:bodyPr>
          <a:lstStyle/>
          <a:p>
            <a:pPr marL="0" indent="0" algn="ctr" rtl="1">
              <a:lnSpc>
                <a:spcPct val="150000"/>
              </a:lnSpc>
              <a:buNone/>
            </a:pPr>
            <a:r>
              <a:rPr lang="fa-IR" sz="2400" b="1" dirty="0" smtClean="0">
                <a:effectLst>
                  <a:glow rad="38100">
                    <a:schemeClr val="bg1">
                      <a:lumMod val="50000"/>
                      <a:lumOff val="50000"/>
                      <a:alpha val="20000"/>
                    </a:schemeClr>
                  </a:glow>
                </a:effectLst>
                <a:cs typeface="B Nazanin" panose="00000400000000000000" pitchFamily="2" charset="-78"/>
              </a:rPr>
              <a:t>نمونه‌ای از برنامه درسی روزانه تربیت بدنی</a:t>
            </a:r>
          </a:p>
        </p:txBody>
      </p:sp>
      <p:sp>
        <p:nvSpPr>
          <p:cNvPr id="4" name="Title 1"/>
          <p:cNvSpPr>
            <a:spLocks noGrp="1"/>
          </p:cNvSpPr>
          <p:nvPr>
            <p:ph type="title"/>
          </p:nvPr>
        </p:nvSpPr>
        <p:spPr>
          <a:xfrm rot="5400000">
            <a:off x="6966955" y="2925019"/>
            <a:ext cx="9720072" cy="730017"/>
          </a:xfrm>
        </p:spPr>
        <p:txBody>
          <a:bodyPr>
            <a:normAutofit/>
          </a:bodyPr>
          <a:lstStyle/>
          <a:p>
            <a:pPr algn="ctr"/>
            <a:r>
              <a:rPr lang="fa-IR" sz="3600" dirty="0" smtClean="0">
                <a:solidFill>
                  <a:srgbClr val="00B0F0"/>
                </a:solidFill>
                <a:cs typeface="B Titr" panose="00000700000000000000" pitchFamily="2" charset="-78"/>
              </a:rPr>
              <a:t>طرح و برنامه درس  روزانه تربیت بدنی</a:t>
            </a:r>
            <a:endParaRPr lang="fa-IR" sz="3200" dirty="0">
              <a:solidFill>
                <a:srgbClr val="00B0F0"/>
              </a:solidFill>
              <a:cs typeface="B Titr" panose="000007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12881" y="-1505298"/>
            <a:ext cx="6120527" cy="10547800"/>
          </a:xfrm>
          <a:prstGeom prst="rect">
            <a:avLst/>
          </a:prstGeom>
        </p:spPr>
      </p:pic>
    </p:spTree>
    <p:extLst>
      <p:ext uri="{BB962C8B-B14F-4D97-AF65-F5344CB8AC3E}">
        <p14:creationId xmlns:p14="http://schemas.microsoft.com/office/powerpoint/2010/main" val="3417221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749" y="121062"/>
            <a:ext cx="9692640" cy="935006"/>
          </a:xfrm>
        </p:spPr>
        <p:txBody>
          <a:bodyPr/>
          <a:lstStyle/>
          <a:p>
            <a:pPr algn="ctr"/>
            <a:r>
              <a:rPr lang="fa-IR" dirty="0" smtClean="0">
                <a:cs typeface="B Zar" panose="00000400000000000000" pitchFamily="2" charset="-78"/>
              </a:rPr>
              <a:t>تکالیف و سوال‌ها</a:t>
            </a:r>
            <a:endParaRPr lang="en-US" dirty="0">
              <a:cs typeface="B Zar" panose="00000400000000000000" pitchFamily="2" charset="-78"/>
            </a:endParaRPr>
          </a:p>
        </p:txBody>
      </p:sp>
      <p:sp>
        <p:nvSpPr>
          <p:cNvPr id="3" name="Title 1"/>
          <p:cNvSpPr txBox="1">
            <a:spLocks/>
          </p:cNvSpPr>
          <p:nvPr/>
        </p:nvSpPr>
        <p:spPr>
          <a:xfrm>
            <a:off x="0" y="1416676"/>
            <a:ext cx="11312974" cy="5338293"/>
          </a:xfrm>
          <a:prstGeom prst="rect">
            <a:avLst/>
          </a:prstGeom>
        </p:spPr>
        <p:txBody>
          <a:bodyPr vert="horz" lIns="91440" tIns="45720" rIns="91440" bIns="45720" rtlCol="0" anchor="b">
            <a:normAutofit fontScale="92500"/>
          </a:bodyPr>
          <a:lstStyle>
            <a:lvl1pPr algn="l" defTabSz="914400" rtl="1" eaLnBrk="1" latinLnBrk="0" hangingPunct="1">
              <a:lnSpc>
                <a:spcPct val="90000"/>
              </a:lnSpc>
              <a:spcBef>
                <a:spcPct val="0"/>
              </a:spcBef>
              <a:buNone/>
              <a:defRPr sz="4400" kern="1200" spc="-50" baseline="0">
                <a:solidFill>
                  <a:schemeClr val="tx1"/>
                </a:solidFill>
                <a:latin typeface="+mj-lt"/>
                <a:ea typeface="+mj-ea"/>
                <a:cs typeface="+mj-cs"/>
              </a:defRPr>
            </a:lvl1pPr>
          </a:lstStyle>
          <a:p>
            <a:pPr algn="just">
              <a:lnSpc>
                <a:spcPct val="170000"/>
              </a:lnSpc>
            </a:pPr>
            <a:r>
              <a:rPr lang="fa-IR" dirty="0" smtClean="0">
                <a:solidFill>
                  <a:srgbClr val="FF0000"/>
                </a:solidFill>
                <a:cs typeface="B Lotus" panose="00000400000000000000" pitchFamily="2" charset="-78"/>
              </a:rPr>
              <a:t>1-</a:t>
            </a:r>
            <a:r>
              <a:rPr lang="fa-IR" dirty="0" smtClean="0">
                <a:cs typeface="B Lotus" panose="00000400000000000000" pitchFamily="2" charset="-78"/>
              </a:rPr>
              <a:t> برای سه پایه تحصیلی ابتدایی به دلخواه طرح درس روزانه تربیت بدنی بنویسید. </a:t>
            </a:r>
            <a:endParaRPr lang="fa-IR" dirty="0">
              <a:cs typeface="B Lotus" panose="00000400000000000000" pitchFamily="2" charset="-78"/>
            </a:endParaRPr>
          </a:p>
          <a:p>
            <a:pPr algn="r"/>
            <a:endParaRPr lang="fa-IR" dirty="0" smtClean="0">
              <a:cs typeface="B Lotus" panose="00000400000000000000" pitchFamily="2" charset="-78"/>
            </a:endParaRPr>
          </a:p>
          <a:p>
            <a:pPr algn="ctr"/>
            <a:r>
              <a:rPr lang="fa-IR" sz="4800" dirty="0" smtClean="0">
                <a:solidFill>
                  <a:srgbClr val="FF0000"/>
                </a:solidFill>
                <a:cs typeface="B Lotus" panose="00000400000000000000" pitchFamily="2" charset="-78"/>
              </a:rPr>
              <a:t>« پاسخ صحیح به هر سوال 0/25 نمره به پایان ترم اضافه می‌شود »</a:t>
            </a:r>
          </a:p>
          <a:p>
            <a:pPr algn="r"/>
            <a:endParaRPr lang="fa-IR" dirty="0">
              <a:cs typeface="B Lotus" panose="00000400000000000000" pitchFamily="2" charset="-78"/>
            </a:endParaRPr>
          </a:p>
          <a:p>
            <a:pPr algn="r"/>
            <a:endParaRPr lang="fa-IR" dirty="0" smtClean="0">
              <a:cs typeface="B Lotus" panose="00000400000000000000" pitchFamily="2" charset="-78"/>
            </a:endParaRPr>
          </a:p>
          <a:p>
            <a:pPr algn="r"/>
            <a:r>
              <a:rPr lang="fa-IR" dirty="0" smtClean="0">
                <a:cs typeface="B Lotus" panose="00000400000000000000" pitchFamily="2" charset="-78"/>
              </a:rPr>
              <a:t> </a:t>
            </a:r>
            <a:endParaRPr lang="en-US" dirty="0">
              <a:cs typeface="B Lotus" panose="00000400000000000000" pitchFamily="2" charset="-78"/>
            </a:endParaRPr>
          </a:p>
        </p:txBody>
      </p:sp>
    </p:spTree>
    <p:extLst>
      <p:ext uri="{BB962C8B-B14F-4D97-AF65-F5344CB8AC3E}">
        <p14:creationId xmlns:p14="http://schemas.microsoft.com/office/powerpoint/2010/main" val="709241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05432" y="5196884"/>
            <a:ext cx="5511444" cy="1200329"/>
          </a:xfrm>
          <a:prstGeom prst="rect">
            <a:avLst/>
          </a:prstGeom>
          <a:noFill/>
        </p:spPr>
        <p:txBody>
          <a:bodyPr wrap="none" rtlCol="1">
            <a:spAutoFit/>
          </a:bodyPr>
          <a:lstStyle/>
          <a:p>
            <a:r>
              <a:rPr lang="fa-IR" sz="7200" b="1" dirty="0" smtClean="0">
                <a:cs typeface="B Fantezy" panose="00000400000000000000" pitchFamily="2" charset="-78"/>
              </a:rPr>
              <a:t>از توجه شما سپاسگزاريم</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115" y="539647"/>
            <a:ext cx="9024078" cy="4122294"/>
          </a:xfrm>
          <a:prstGeom prst="rect">
            <a:avLst/>
          </a:prstGeom>
        </p:spPr>
      </p:pic>
    </p:spTree>
    <p:extLst>
      <p:ext uri="{BB962C8B-B14F-4D97-AF65-F5344CB8AC3E}">
        <p14:creationId xmlns:p14="http://schemas.microsoft.com/office/powerpoint/2010/main" val="1320564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0" y="575684"/>
            <a:ext cx="11153105" cy="628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rtl="1" eaLnBrk="1" hangingPunct="1">
              <a:lnSpc>
                <a:spcPct val="90000"/>
              </a:lnSpc>
              <a:buFontTx/>
              <a:buNone/>
            </a:pPr>
            <a:r>
              <a:rPr lang="ar-SA" altLang="en-US" b="1" dirty="0" smtClean="0">
                <a:solidFill>
                  <a:srgbClr val="FF33CC"/>
                </a:solidFill>
                <a:cs typeface="B Lotus" panose="00000400000000000000" pitchFamily="2" charset="-78"/>
              </a:rPr>
              <a:t>‌</a:t>
            </a:r>
          </a:p>
          <a:p>
            <a:pPr algn="just" rtl="1" eaLnBrk="1" hangingPunct="1">
              <a:lnSpc>
                <a:spcPct val="90000"/>
              </a:lnSpc>
              <a:buFont typeface="Wingdings" panose="05000000000000000000" pitchFamily="2" charset="2"/>
              <a:buChar char="Ø"/>
            </a:pPr>
            <a:endParaRPr lang="fa-IR" altLang="en-US" dirty="0" smtClean="0">
              <a:cs typeface="B Lotus" panose="00000400000000000000" pitchFamily="2" charset="-78"/>
            </a:endParaRPr>
          </a:p>
          <a:p>
            <a:pPr algn="just" rtl="1" eaLnBrk="1" hangingPunct="1">
              <a:lnSpc>
                <a:spcPct val="90000"/>
              </a:lnSpc>
              <a:buFont typeface="Wingdings" panose="05000000000000000000" pitchFamily="2" charset="2"/>
              <a:buChar char="Ø"/>
            </a:pPr>
            <a:endParaRPr lang="fa-IR" altLang="en-US" dirty="0">
              <a:cs typeface="B Lotus" panose="00000400000000000000" pitchFamily="2" charset="-78"/>
            </a:endParaRPr>
          </a:p>
          <a:p>
            <a:pPr algn="just" rtl="1" eaLnBrk="1" hangingPunct="1">
              <a:lnSpc>
                <a:spcPct val="90000"/>
              </a:lnSpc>
              <a:buFont typeface="Wingdings" panose="05000000000000000000" pitchFamily="2" charset="2"/>
              <a:buChar char="Ø"/>
            </a:pPr>
            <a:endParaRPr lang="fa-IR" altLang="en-US" dirty="0" smtClean="0">
              <a:cs typeface="B Lotus" panose="00000400000000000000" pitchFamily="2" charset="-78"/>
            </a:endParaRPr>
          </a:p>
          <a:p>
            <a:pPr algn="just" rtl="1" eaLnBrk="1" hangingPunct="1">
              <a:lnSpc>
                <a:spcPct val="150000"/>
              </a:lnSpc>
              <a:buFont typeface="Wingdings" panose="05000000000000000000" pitchFamily="2" charset="2"/>
              <a:buChar char="Ø"/>
            </a:pPr>
            <a:r>
              <a:rPr lang="fa-IR" altLang="en-US" dirty="0" smtClean="0">
                <a:cs typeface="B Lotus" panose="00000400000000000000" pitchFamily="2" charset="-78"/>
              </a:rPr>
              <a:t>تعریف طرح درس </a:t>
            </a:r>
            <a:endParaRPr lang="fa-IR" altLang="en-US" sz="1600" dirty="0" smtClean="0">
              <a:cs typeface="B Lotus" panose="00000400000000000000" pitchFamily="2" charset="-78"/>
            </a:endParaRPr>
          </a:p>
          <a:p>
            <a:pPr algn="just" rtl="1" eaLnBrk="1" hangingPunct="1">
              <a:lnSpc>
                <a:spcPct val="150000"/>
              </a:lnSpc>
              <a:buFont typeface="Wingdings" panose="05000000000000000000" pitchFamily="2" charset="2"/>
              <a:buChar char="Ø"/>
            </a:pPr>
            <a:r>
              <a:rPr lang="fa-IR" altLang="en-US" dirty="0" smtClean="0">
                <a:cs typeface="B Lotus" panose="00000400000000000000" pitchFamily="2" charset="-78"/>
              </a:rPr>
              <a:t>انواع طرح درس</a:t>
            </a:r>
            <a:endParaRPr lang="ar-SA" altLang="en-US" sz="1050" dirty="0" smtClean="0">
              <a:cs typeface="B Lotus" panose="00000400000000000000" pitchFamily="2" charset="-78"/>
            </a:endParaRPr>
          </a:p>
          <a:p>
            <a:pPr algn="just" rtl="1" eaLnBrk="1" hangingPunct="1">
              <a:lnSpc>
                <a:spcPct val="150000"/>
              </a:lnSpc>
              <a:buFont typeface="Wingdings" panose="05000000000000000000" pitchFamily="2" charset="2"/>
              <a:buChar char="Ø"/>
            </a:pPr>
            <a:r>
              <a:rPr lang="fa-IR" altLang="en-US" dirty="0" smtClean="0">
                <a:cs typeface="B Lotus" panose="00000400000000000000" pitchFamily="2" charset="-78"/>
              </a:rPr>
              <a:t>برنامه درسی دوره ابتدایی، متوسطه اول و دوم</a:t>
            </a:r>
            <a:endParaRPr lang="ar-SA" altLang="en-US" sz="1600" dirty="0" smtClean="0">
              <a:cs typeface="B Lotus" panose="00000400000000000000" pitchFamily="2" charset="-78"/>
            </a:endParaRPr>
          </a:p>
          <a:p>
            <a:pPr marL="0" indent="0" algn="just" rtl="1" eaLnBrk="1" hangingPunct="1">
              <a:lnSpc>
                <a:spcPct val="90000"/>
              </a:lnSpc>
              <a:buNone/>
            </a:pPr>
            <a:endParaRPr lang="fa-IR" altLang="en-US" dirty="0" smtClean="0">
              <a:cs typeface="B Lotus" panose="00000400000000000000" pitchFamily="2" charset="-78"/>
            </a:endParaRPr>
          </a:p>
          <a:p>
            <a:pPr algn="just" rtl="1" eaLnBrk="1" hangingPunct="1">
              <a:lnSpc>
                <a:spcPct val="90000"/>
              </a:lnSpc>
              <a:buFont typeface="Wingdings" panose="05000000000000000000" pitchFamily="2" charset="2"/>
              <a:buChar char="Ø"/>
            </a:pPr>
            <a:endParaRPr lang="ar-SA" altLang="en-US" dirty="0" smtClean="0">
              <a:cs typeface="B Lotus" panose="00000400000000000000" pitchFamily="2" charset="-78"/>
            </a:endParaRPr>
          </a:p>
        </p:txBody>
      </p:sp>
      <p:sp>
        <p:nvSpPr>
          <p:cNvPr id="5" name="Title 1"/>
          <p:cNvSpPr>
            <a:spLocks noGrp="1"/>
          </p:cNvSpPr>
          <p:nvPr>
            <p:ph type="title"/>
          </p:nvPr>
        </p:nvSpPr>
        <p:spPr>
          <a:xfrm>
            <a:off x="862626" y="700610"/>
            <a:ext cx="9692640" cy="909249"/>
          </a:xfrm>
        </p:spPr>
        <p:txBody>
          <a:bodyPr>
            <a:normAutofit fontScale="90000"/>
          </a:bodyPr>
          <a:lstStyle/>
          <a:p>
            <a:pPr algn="ctr"/>
            <a:r>
              <a:rPr lang="fa-IR" sz="4800" b="1" dirty="0" smtClean="0">
                <a:cs typeface="B Zar" panose="00000400000000000000" pitchFamily="2" charset="-78"/>
              </a:rPr>
              <a:t>فصل چهارم- طرح و برنامه درسی تربیت بدنی</a:t>
            </a:r>
            <a:endParaRPr lang="en-US" sz="4800" b="1" dirty="0">
              <a:cs typeface="B Zar" panose="00000400000000000000" pitchFamily="2" charset="-78"/>
            </a:endParaRPr>
          </a:p>
        </p:txBody>
      </p:sp>
    </p:spTree>
    <p:extLst>
      <p:ext uri="{BB962C8B-B14F-4D97-AF65-F5344CB8AC3E}">
        <p14:creationId xmlns:p14="http://schemas.microsoft.com/office/powerpoint/2010/main" val="3817602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53" y="1467777"/>
            <a:ext cx="11037194" cy="4688325"/>
          </a:xfrm>
        </p:spPr>
        <p:txBody>
          <a:bodyPr>
            <a:noAutofit/>
          </a:bodyPr>
          <a:lstStyle/>
          <a:p>
            <a:pPr marL="0" indent="0" algn="just" rtl="1">
              <a:lnSpc>
                <a:spcPct val="150000"/>
              </a:lnSpc>
              <a:buNone/>
            </a:pPr>
            <a:r>
              <a:rPr lang="fa-IR" sz="2800" b="1" dirty="0" smtClean="0">
                <a:solidFill>
                  <a:srgbClr val="FF0000"/>
                </a:solidFill>
                <a:effectLst>
                  <a:glow rad="38100">
                    <a:schemeClr val="bg1">
                      <a:lumMod val="50000"/>
                      <a:lumOff val="50000"/>
                      <a:alpha val="20000"/>
                    </a:schemeClr>
                  </a:glow>
                </a:effectLst>
                <a:cs typeface="B Nazanin" panose="00000400000000000000" pitchFamily="2" charset="-78"/>
              </a:rPr>
              <a:t>«طرح درس عبارت از برنامه ریزی و سازمان دادن به مجموعه فعالیت هایی که معلم در رابطه با هدف‌های آموزشی، محتوای درس و توانایی های دانش آموزان برای یک زمان مشخص تدوین می کند»</a:t>
            </a:r>
          </a:p>
          <a:p>
            <a:pPr algn="just" rtl="1">
              <a:lnSpc>
                <a:spcPct val="150000"/>
              </a:lnSpc>
              <a:buFont typeface="Wingdings" pitchFamily="2" charset="2"/>
              <a:buChar char="Ø"/>
            </a:pPr>
            <a:r>
              <a:rPr lang="fa-IR" sz="2400" b="1" dirty="0" smtClean="0">
                <a:effectLst>
                  <a:glow rad="38100">
                    <a:schemeClr val="bg1">
                      <a:lumMod val="50000"/>
                      <a:lumOff val="50000"/>
                      <a:alpha val="20000"/>
                    </a:schemeClr>
                  </a:glow>
                </a:effectLst>
                <a:cs typeface="B Nazanin" panose="00000400000000000000" pitchFamily="2" charset="-78"/>
              </a:rPr>
              <a:t>از آنجا که تربیت بدنی علاوه بر توجه به مباحث تئوری و علمی درس تربیت بدنی، بیشترین تاکید را بر بعد جسمی و حرکتی دارد، لذا ضرورت دارد که تمرکز برنامه ریزی خود را در طراحی برنامه برای تحقق اهداف تربیت بدنی معطوف نماید. </a:t>
            </a:r>
            <a:endParaRPr lang="fa-IR" sz="2400" b="1" dirty="0">
              <a:effectLst>
                <a:glow rad="38100">
                  <a:schemeClr val="bg1">
                    <a:lumMod val="50000"/>
                    <a:lumOff val="50000"/>
                    <a:alpha val="20000"/>
                  </a:schemeClr>
                </a:glow>
              </a:effectLst>
              <a:cs typeface="B Nazanin" panose="00000400000000000000" pitchFamily="2" charset="-78"/>
            </a:endParaRPr>
          </a:p>
        </p:txBody>
      </p:sp>
      <p:sp>
        <p:nvSpPr>
          <p:cNvPr id="4" name="Title 1"/>
          <p:cNvSpPr>
            <a:spLocks noGrp="1"/>
          </p:cNvSpPr>
          <p:nvPr>
            <p:ph type="title"/>
          </p:nvPr>
        </p:nvSpPr>
        <p:spPr>
          <a:xfrm>
            <a:off x="1144547" y="409241"/>
            <a:ext cx="9720072" cy="730017"/>
          </a:xfrm>
        </p:spPr>
        <p:txBody>
          <a:bodyPr>
            <a:normAutofit/>
          </a:bodyPr>
          <a:lstStyle/>
          <a:p>
            <a:pPr algn="ctr"/>
            <a:r>
              <a:rPr lang="fa-IR" dirty="0" smtClean="0">
                <a:solidFill>
                  <a:srgbClr val="00B0F0"/>
                </a:solidFill>
                <a:cs typeface="B Titr" panose="00000700000000000000" pitchFamily="2" charset="-78"/>
              </a:rPr>
              <a:t>تعریف طرح درس</a:t>
            </a:r>
            <a:endParaRPr lang="fa-IR" sz="4000" dirty="0">
              <a:solidFill>
                <a:srgbClr val="00B0F0"/>
              </a:solidFill>
              <a:cs typeface="B Titr" panose="00000700000000000000" pitchFamily="2" charset="-78"/>
            </a:endParaRPr>
          </a:p>
        </p:txBody>
      </p:sp>
    </p:spTree>
    <p:extLst>
      <p:ext uri="{BB962C8B-B14F-4D97-AF65-F5344CB8AC3E}">
        <p14:creationId xmlns:p14="http://schemas.microsoft.com/office/powerpoint/2010/main" val="3753952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53" y="2421228"/>
            <a:ext cx="11037194" cy="3734874"/>
          </a:xfrm>
        </p:spPr>
        <p:txBody>
          <a:bodyPr>
            <a:noAutofit/>
          </a:bodyPr>
          <a:lstStyle/>
          <a:p>
            <a:pPr marL="0" indent="0" algn="just" rtl="1">
              <a:lnSpc>
                <a:spcPct val="150000"/>
              </a:lnSpc>
              <a:buNone/>
            </a:pPr>
            <a:r>
              <a:rPr lang="fa-IR" sz="2800" b="1" dirty="0" smtClean="0">
                <a:solidFill>
                  <a:srgbClr val="FF0000"/>
                </a:solidFill>
                <a:effectLst>
                  <a:glow rad="38100">
                    <a:schemeClr val="bg1">
                      <a:lumMod val="50000"/>
                      <a:lumOff val="50000"/>
                      <a:alpha val="20000"/>
                    </a:schemeClr>
                  </a:glow>
                </a:effectLst>
                <a:cs typeface="B Nazanin" panose="00000400000000000000" pitchFamily="2" charset="-78"/>
              </a:rPr>
              <a:t>1-طرح و برنامه درس سالانه      </a:t>
            </a:r>
          </a:p>
          <a:p>
            <a:pPr marL="0" indent="0" algn="just">
              <a:lnSpc>
                <a:spcPct val="150000"/>
              </a:lnSpc>
              <a:buNone/>
            </a:pPr>
            <a:r>
              <a:rPr lang="fa-IR" sz="2800" b="1" dirty="0" smtClean="0">
                <a:solidFill>
                  <a:srgbClr val="FF0000"/>
                </a:solidFill>
                <a:effectLst>
                  <a:glow rad="38100">
                    <a:schemeClr val="bg1">
                      <a:lumMod val="50000"/>
                      <a:lumOff val="50000"/>
                      <a:alpha val="20000"/>
                    </a:schemeClr>
                  </a:glow>
                </a:effectLst>
                <a:cs typeface="B Nazanin" panose="00000400000000000000" pitchFamily="2" charset="-78"/>
              </a:rPr>
              <a:t>2-</a:t>
            </a:r>
            <a:r>
              <a:rPr lang="fa-IR" sz="2800" b="1" dirty="0">
                <a:solidFill>
                  <a:srgbClr val="FF0000"/>
                </a:solidFill>
                <a:effectLst>
                  <a:glow rad="38100">
                    <a:schemeClr val="bg1">
                      <a:lumMod val="50000"/>
                      <a:lumOff val="50000"/>
                      <a:alpha val="20000"/>
                    </a:schemeClr>
                  </a:glow>
                </a:effectLst>
                <a:cs typeface="B Nazanin" panose="00000400000000000000" pitchFamily="2" charset="-78"/>
              </a:rPr>
              <a:t>طرح و برنامه درس </a:t>
            </a:r>
            <a:r>
              <a:rPr lang="fa-IR" sz="2800" b="1" dirty="0" smtClean="0">
                <a:solidFill>
                  <a:srgbClr val="FF0000"/>
                </a:solidFill>
                <a:effectLst>
                  <a:glow rad="38100">
                    <a:schemeClr val="bg1">
                      <a:lumMod val="50000"/>
                      <a:lumOff val="50000"/>
                      <a:alpha val="20000"/>
                    </a:schemeClr>
                  </a:glow>
                </a:effectLst>
                <a:cs typeface="B Nazanin" panose="00000400000000000000" pitchFamily="2" charset="-78"/>
              </a:rPr>
              <a:t>تک آموزشی(تک رشته‌ای)</a:t>
            </a:r>
          </a:p>
          <a:p>
            <a:pPr marL="0" indent="0" algn="just">
              <a:lnSpc>
                <a:spcPct val="150000"/>
              </a:lnSpc>
              <a:buNone/>
            </a:pPr>
            <a:r>
              <a:rPr lang="fa-IR" sz="2800" b="1" dirty="0">
                <a:solidFill>
                  <a:srgbClr val="FF0000"/>
                </a:solidFill>
                <a:effectLst>
                  <a:glow rad="38100">
                    <a:schemeClr val="bg1">
                      <a:lumMod val="50000"/>
                      <a:lumOff val="50000"/>
                      <a:alpha val="20000"/>
                    </a:schemeClr>
                  </a:glow>
                </a:effectLst>
                <a:cs typeface="B Nazanin" panose="00000400000000000000" pitchFamily="2" charset="-78"/>
              </a:rPr>
              <a:t>3-طرح و برنامه درس </a:t>
            </a:r>
            <a:r>
              <a:rPr lang="fa-IR" sz="2800" b="1" dirty="0" smtClean="0">
                <a:solidFill>
                  <a:srgbClr val="FF0000"/>
                </a:solidFill>
                <a:effectLst>
                  <a:glow rad="38100">
                    <a:schemeClr val="bg1">
                      <a:lumMod val="50000"/>
                      <a:lumOff val="50000"/>
                      <a:alpha val="20000"/>
                    </a:schemeClr>
                  </a:glow>
                </a:effectLst>
                <a:cs typeface="B Nazanin" panose="00000400000000000000" pitchFamily="2" charset="-78"/>
              </a:rPr>
              <a:t>روزانه(تک جلسه‌ای) </a:t>
            </a:r>
          </a:p>
        </p:txBody>
      </p:sp>
      <p:sp>
        <p:nvSpPr>
          <p:cNvPr id="4" name="Title 1"/>
          <p:cNvSpPr>
            <a:spLocks noGrp="1"/>
          </p:cNvSpPr>
          <p:nvPr>
            <p:ph type="title"/>
          </p:nvPr>
        </p:nvSpPr>
        <p:spPr>
          <a:xfrm>
            <a:off x="1093031" y="782728"/>
            <a:ext cx="9720072" cy="730017"/>
          </a:xfrm>
        </p:spPr>
        <p:txBody>
          <a:bodyPr>
            <a:normAutofit/>
          </a:bodyPr>
          <a:lstStyle/>
          <a:p>
            <a:pPr algn="ctr"/>
            <a:r>
              <a:rPr lang="fa-IR" dirty="0" smtClean="0">
                <a:solidFill>
                  <a:srgbClr val="00B0F0"/>
                </a:solidFill>
                <a:cs typeface="B Titr" panose="00000700000000000000" pitchFamily="2" charset="-78"/>
              </a:rPr>
              <a:t>انواع طرح و برنامه درس تربیت بدنی</a:t>
            </a:r>
            <a:endParaRPr lang="fa-IR" sz="4000" dirty="0">
              <a:solidFill>
                <a:srgbClr val="00B0F0"/>
              </a:solidFill>
              <a:cs typeface="B Titr" panose="00000700000000000000" pitchFamily="2" charset="-78"/>
            </a:endParaRPr>
          </a:p>
        </p:txBody>
      </p:sp>
    </p:spTree>
    <p:extLst>
      <p:ext uri="{BB962C8B-B14F-4D97-AF65-F5344CB8AC3E}">
        <p14:creationId xmlns:p14="http://schemas.microsoft.com/office/powerpoint/2010/main" val="1442156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4" y="2009104"/>
            <a:ext cx="11037194" cy="3734874"/>
          </a:xfrm>
        </p:spPr>
        <p:txBody>
          <a:bodyPr>
            <a:noAutofit/>
          </a:bodyPr>
          <a:lstStyle/>
          <a:p>
            <a:pPr algn="just" rtl="1">
              <a:lnSpc>
                <a:spcPct val="150000"/>
              </a:lnSpc>
              <a:buFont typeface="Wingdings" panose="05000000000000000000" pitchFamily="2" charset="2"/>
              <a:buChar char="Ø"/>
            </a:pPr>
            <a:r>
              <a:rPr lang="fa-IR" sz="2400" b="1" dirty="0" smtClean="0">
                <a:effectLst>
                  <a:glow rad="38100">
                    <a:schemeClr val="bg1">
                      <a:lumMod val="50000"/>
                      <a:lumOff val="50000"/>
                      <a:alpha val="20000"/>
                    </a:schemeClr>
                  </a:glow>
                </a:effectLst>
                <a:cs typeface="B Nazanin" panose="00000400000000000000" pitchFamily="2" charset="-78"/>
              </a:rPr>
              <a:t>طرح و برنامه درس سالانه در واقع عبارت از تنظیم یک برنامه درسی برای یک سال تحصیلی با مراحل و گام های مناسب و مشخص برای تحقق هدف های آموزشی آن ماده درسی است. </a:t>
            </a:r>
          </a:p>
          <a:p>
            <a:pPr algn="just" rtl="1">
              <a:lnSpc>
                <a:spcPct val="150000"/>
              </a:lnSpc>
              <a:buFont typeface="Wingdings" panose="05000000000000000000" pitchFamily="2" charset="2"/>
              <a:buChar char="Ø"/>
            </a:pPr>
            <a:r>
              <a:rPr lang="fa-IR" sz="2400" b="1" dirty="0" smtClean="0">
                <a:effectLst>
                  <a:glow rad="38100">
                    <a:schemeClr val="bg1">
                      <a:lumMod val="50000"/>
                      <a:lumOff val="50000"/>
                      <a:alpha val="20000"/>
                    </a:schemeClr>
                  </a:glow>
                </a:effectLst>
                <a:cs typeface="B Nazanin" panose="00000400000000000000" pitchFamily="2" charset="-78"/>
              </a:rPr>
              <a:t>برای برنامه ریزی سالانه هر کلاس، براساس هدف های کلی تربیت بدنی، باید هدف های اختصاصی آن کلاس و فعالیت های ورزشی متناسب و مربوط به آن هدف های اختصاصی را تعیین کرد و در برنامه سالانه گنجانید.این مرحله مهمترین قسمت از برنامه ریزی است.</a:t>
            </a:r>
          </a:p>
          <a:p>
            <a:pPr algn="just" rtl="1">
              <a:lnSpc>
                <a:spcPct val="150000"/>
              </a:lnSpc>
              <a:buFont typeface="Wingdings" panose="05000000000000000000" pitchFamily="2" charset="2"/>
              <a:buChar char="Ø"/>
            </a:pPr>
            <a:r>
              <a:rPr lang="fa-IR" sz="2400" b="1" dirty="0" smtClean="0">
                <a:effectLst>
                  <a:glow rad="38100">
                    <a:schemeClr val="bg1">
                      <a:lumMod val="50000"/>
                      <a:lumOff val="50000"/>
                      <a:alpha val="20000"/>
                    </a:schemeClr>
                  </a:glow>
                </a:effectLst>
                <a:cs typeface="B Nazanin" panose="00000400000000000000" pitchFamily="2" charset="-78"/>
              </a:rPr>
              <a:t>برنامه ریزی سالانه باید از طرفی کاملا دقیق تنظیم و تدوین شود و از طرف دیگر باید با توجه به تغییر نیاز و توانایی های دانش آموزان که رخ می دهد، قابل تعدیل باشد. </a:t>
            </a:r>
          </a:p>
          <a:p>
            <a:pPr algn="just" rtl="1">
              <a:lnSpc>
                <a:spcPct val="150000"/>
              </a:lnSpc>
              <a:buFont typeface="Wingdings" panose="05000000000000000000" pitchFamily="2" charset="2"/>
              <a:buChar char="Ø"/>
            </a:pPr>
            <a:endParaRPr lang="fa-IR" sz="2400" b="1" dirty="0" smtClean="0">
              <a:effectLst>
                <a:glow rad="38100">
                  <a:schemeClr val="bg1">
                    <a:lumMod val="50000"/>
                    <a:lumOff val="50000"/>
                    <a:alpha val="20000"/>
                  </a:schemeClr>
                </a:glow>
              </a:effectLst>
              <a:cs typeface="B Nazanin" panose="00000400000000000000" pitchFamily="2" charset="-78"/>
            </a:endParaRPr>
          </a:p>
        </p:txBody>
      </p:sp>
      <p:sp>
        <p:nvSpPr>
          <p:cNvPr id="4" name="Title 1"/>
          <p:cNvSpPr>
            <a:spLocks noGrp="1"/>
          </p:cNvSpPr>
          <p:nvPr>
            <p:ph type="title"/>
          </p:nvPr>
        </p:nvSpPr>
        <p:spPr>
          <a:xfrm>
            <a:off x="1028637" y="538029"/>
            <a:ext cx="9720072" cy="730017"/>
          </a:xfrm>
        </p:spPr>
        <p:txBody>
          <a:bodyPr>
            <a:normAutofit/>
          </a:bodyPr>
          <a:lstStyle/>
          <a:p>
            <a:pPr algn="ctr"/>
            <a:r>
              <a:rPr lang="fa-IR" dirty="0" smtClean="0">
                <a:solidFill>
                  <a:srgbClr val="00B0F0"/>
                </a:solidFill>
                <a:cs typeface="B Titr" panose="00000700000000000000" pitchFamily="2" charset="-78"/>
              </a:rPr>
              <a:t>طرح و برنامه درس  سالانه تربیت بدنی</a:t>
            </a:r>
            <a:endParaRPr lang="fa-IR" sz="4000" dirty="0">
              <a:solidFill>
                <a:srgbClr val="00B0F0"/>
              </a:solidFill>
              <a:cs typeface="B Titr" panose="00000700000000000000" pitchFamily="2" charset="-78"/>
            </a:endParaRPr>
          </a:p>
        </p:txBody>
      </p:sp>
    </p:spTree>
    <p:extLst>
      <p:ext uri="{BB962C8B-B14F-4D97-AF65-F5344CB8AC3E}">
        <p14:creationId xmlns:p14="http://schemas.microsoft.com/office/powerpoint/2010/main" val="223650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11369"/>
            <a:ext cx="11037194" cy="4172755"/>
          </a:xfrm>
        </p:spPr>
        <p:txBody>
          <a:bodyPr>
            <a:noAutofit/>
          </a:bodyPr>
          <a:lstStyle/>
          <a:p>
            <a:pPr marL="0" indent="0" algn="ctr" rtl="1">
              <a:lnSpc>
                <a:spcPct val="150000"/>
              </a:lnSpc>
              <a:buNone/>
            </a:pPr>
            <a:r>
              <a:rPr lang="fa-IR" sz="2400" b="1" dirty="0" smtClean="0">
                <a:effectLst>
                  <a:glow rad="38100">
                    <a:schemeClr val="bg1">
                      <a:lumMod val="50000"/>
                      <a:lumOff val="50000"/>
                      <a:alpha val="20000"/>
                    </a:schemeClr>
                  </a:glow>
                </a:effectLst>
                <a:cs typeface="B Nazanin" panose="00000400000000000000" pitchFamily="2" charset="-78"/>
              </a:rPr>
              <a:t>نمونه‌ای از برنامه درسی سالانه تربیت بدنی دوره</a:t>
            </a:r>
            <a:r>
              <a:rPr lang="en-US" sz="2400" b="1" dirty="0" smtClean="0">
                <a:effectLst>
                  <a:glow rad="38100">
                    <a:schemeClr val="bg1">
                      <a:lumMod val="50000"/>
                      <a:lumOff val="50000"/>
                      <a:alpha val="20000"/>
                    </a:schemeClr>
                  </a:glow>
                </a:effectLst>
                <a:cs typeface="B Nazanin" panose="00000400000000000000" pitchFamily="2" charset="-78"/>
              </a:rPr>
              <a:t> </a:t>
            </a:r>
            <a:r>
              <a:rPr lang="fa-IR" sz="2400" b="1" dirty="0" smtClean="0">
                <a:effectLst>
                  <a:glow rad="38100">
                    <a:schemeClr val="bg1">
                      <a:lumMod val="50000"/>
                      <a:lumOff val="50000"/>
                      <a:alpha val="20000"/>
                    </a:schemeClr>
                  </a:glow>
                </a:effectLst>
                <a:cs typeface="B Nazanin" panose="00000400000000000000" pitchFamily="2" charset="-78"/>
              </a:rPr>
              <a:t>ابتدایی</a:t>
            </a:r>
          </a:p>
          <a:p>
            <a:pPr algn="just" rtl="1">
              <a:lnSpc>
                <a:spcPct val="150000"/>
              </a:lnSpc>
              <a:buFont typeface="Wingdings" panose="05000000000000000000" pitchFamily="2" charset="2"/>
              <a:buChar char="Ø"/>
            </a:pPr>
            <a:endParaRPr lang="fa-IR" sz="2400" b="1" dirty="0" smtClean="0">
              <a:effectLst>
                <a:glow rad="38100">
                  <a:schemeClr val="bg1">
                    <a:lumMod val="50000"/>
                    <a:lumOff val="50000"/>
                    <a:alpha val="20000"/>
                  </a:schemeClr>
                </a:glow>
              </a:effectLst>
              <a:cs typeface="B Nazanin" panose="00000400000000000000" pitchFamily="2" charset="-78"/>
            </a:endParaRPr>
          </a:p>
        </p:txBody>
      </p:sp>
      <p:sp>
        <p:nvSpPr>
          <p:cNvPr id="4" name="Title 1"/>
          <p:cNvSpPr>
            <a:spLocks noGrp="1"/>
          </p:cNvSpPr>
          <p:nvPr>
            <p:ph type="title"/>
          </p:nvPr>
        </p:nvSpPr>
        <p:spPr>
          <a:xfrm>
            <a:off x="851745" y="186430"/>
            <a:ext cx="9720072" cy="730017"/>
          </a:xfrm>
        </p:spPr>
        <p:txBody>
          <a:bodyPr>
            <a:normAutofit/>
          </a:bodyPr>
          <a:lstStyle/>
          <a:p>
            <a:pPr algn="ctr"/>
            <a:r>
              <a:rPr lang="fa-IR" dirty="0" smtClean="0">
                <a:solidFill>
                  <a:srgbClr val="00B0F0"/>
                </a:solidFill>
                <a:cs typeface="B Titr" panose="00000700000000000000" pitchFamily="2" charset="-78"/>
              </a:rPr>
              <a:t>طرح و برنامه درس  سالانه تربیت بدنی</a:t>
            </a:r>
            <a:endParaRPr lang="fa-IR" sz="4000" dirty="0">
              <a:solidFill>
                <a:srgbClr val="00B0F0"/>
              </a:solidFill>
              <a:cs typeface="B Titr" panose="000007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337" y="1538795"/>
            <a:ext cx="10135673" cy="5073030"/>
          </a:xfrm>
          <a:prstGeom prst="rect">
            <a:avLst/>
          </a:prstGeom>
        </p:spPr>
      </p:pic>
    </p:spTree>
    <p:extLst>
      <p:ext uri="{BB962C8B-B14F-4D97-AF65-F5344CB8AC3E}">
        <p14:creationId xmlns:p14="http://schemas.microsoft.com/office/powerpoint/2010/main" val="1223429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1832"/>
            <a:ext cx="11037194" cy="4172755"/>
          </a:xfrm>
        </p:spPr>
        <p:txBody>
          <a:bodyPr>
            <a:noAutofit/>
          </a:bodyPr>
          <a:lstStyle/>
          <a:p>
            <a:pPr marL="0" indent="0" algn="ctr" rtl="1">
              <a:lnSpc>
                <a:spcPct val="150000"/>
              </a:lnSpc>
              <a:buNone/>
            </a:pPr>
            <a:r>
              <a:rPr lang="fa-IR" sz="2400" b="1" dirty="0" smtClean="0">
                <a:effectLst>
                  <a:glow rad="38100">
                    <a:schemeClr val="bg1">
                      <a:lumMod val="50000"/>
                      <a:lumOff val="50000"/>
                      <a:alpha val="20000"/>
                    </a:schemeClr>
                  </a:glow>
                </a:effectLst>
                <a:cs typeface="B Nazanin" panose="00000400000000000000" pitchFamily="2" charset="-78"/>
              </a:rPr>
              <a:t>نمونه‌ای از برنامه درسی سالانه تربیت بدنی دوره</a:t>
            </a:r>
            <a:r>
              <a:rPr lang="en-US" sz="2400" b="1" dirty="0" smtClean="0">
                <a:effectLst>
                  <a:glow rad="38100">
                    <a:schemeClr val="bg1">
                      <a:lumMod val="50000"/>
                      <a:lumOff val="50000"/>
                      <a:alpha val="20000"/>
                    </a:schemeClr>
                  </a:glow>
                </a:effectLst>
                <a:cs typeface="B Nazanin" panose="00000400000000000000" pitchFamily="2" charset="-78"/>
              </a:rPr>
              <a:t> </a:t>
            </a:r>
            <a:r>
              <a:rPr lang="fa-IR" sz="2400" b="1" dirty="0" smtClean="0">
                <a:effectLst>
                  <a:glow rad="38100">
                    <a:schemeClr val="bg1">
                      <a:lumMod val="50000"/>
                      <a:lumOff val="50000"/>
                      <a:alpha val="20000"/>
                    </a:schemeClr>
                  </a:glow>
                </a:effectLst>
                <a:cs typeface="B Nazanin" panose="00000400000000000000" pitchFamily="2" charset="-78"/>
              </a:rPr>
              <a:t>متوسطه اول</a:t>
            </a:r>
          </a:p>
          <a:p>
            <a:pPr algn="just" rtl="1">
              <a:lnSpc>
                <a:spcPct val="150000"/>
              </a:lnSpc>
              <a:buFont typeface="Wingdings" panose="05000000000000000000" pitchFamily="2" charset="2"/>
              <a:buChar char="Ø"/>
            </a:pPr>
            <a:endParaRPr lang="fa-IR" sz="2400" b="1" dirty="0" smtClean="0">
              <a:effectLst>
                <a:glow rad="38100">
                  <a:schemeClr val="bg1">
                    <a:lumMod val="50000"/>
                    <a:lumOff val="50000"/>
                    <a:alpha val="20000"/>
                  </a:schemeClr>
                </a:glow>
              </a:effectLst>
              <a:cs typeface="B Nazanin" panose="00000400000000000000" pitchFamily="2" charset="-78"/>
            </a:endParaRPr>
          </a:p>
        </p:txBody>
      </p:sp>
      <p:sp>
        <p:nvSpPr>
          <p:cNvPr id="4" name="Title 1"/>
          <p:cNvSpPr>
            <a:spLocks noGrp="1"/>
          </p:cNvSpPr>
          <p:nvPr>
            <p:ph type="title"/>
          </p:nvPr>
        </p:nvSpPr>
        <p:spPr>
          <a:xfrm>
            <a:off x="861212" y="241815"/>
            <a:ext cx="9720072" cy="730017"/>
          </a:xfrm>
        </p:spPr>
        <p:txBody>
          <a:bodyPr>
            <a:normAutofit/>
          </a:bodyPr>
          <a:lstStyle/>
          <a:p>
            <a:pPr algn="ctr"/>
            <a:r>
              <a:rPr lang="fa-IR" dirty="0" smtClean="0">
                <a:solidFill>
                  <a:srgbClr val="00B0F0"/>
                </a:solidFill>
                <a:cs typeface="B Titr" panose="00000700000000000000" pitchFamily="2" charset="-78"/>
              </a:rPr>
              <a:t>طرح و برنامه درس  سالانه تربیت بدنی</a:t>
            </a:r>
            <a:endParaRPr lang="fa-IR" sz="4000" dirty="0">
              <a:solidFill>
                <a:srgbClr val="00B0F0"/>
              </a:solidFill>
              <a:cs typeface="B Titr" panose="000007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34" y="1701849"/>
            <a:ext cx="10205644" cy="5156151"/>
          </a:xfrm>
          <a:prstGeom prst="rect">
            <a:avLst/>
          </a:prstGeom>
        </p:spPr>
      </p:pic>
    </p:spTree>
    <p:extLst>
      <p:ext uri="{BB962C8B-B14F-4D97-AF65-F5344CB8AC3E}">
        <p14:creationId xmlns:p14="http://schemas.microsoft.com/office/powerpoint/2010/main" val="1457732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304" y="965916"/>
            <a:ext cx="11037194" cy="4172755"/>
          </a:xfrm>
        </p:spPr>
        <p:txBody>
          <a:bodyPr>
            <a:noAutofit/>
          </a:bodyPr>
          <a:lstStyle/>
          <a:p>
            <a:pPr marL="0" indent="0" algn="ctr" rtl="1">
              <a:lnSpc>
                <a:spcPct val="150000"/>
              </a:lnSpc>
              <a:buNone/>
            </a:pPr>
            <a:r>
              <a:rPr lang="fa-IR" sz="2400" b="1" dirty="0" smtClean="0">
                <a:effectLst>
                  <a:glow rad="38100">
                    <a:schemeClr val="bg1">
                      <a:lumMod val="50000"/>
                      <a:lumOff val="50000"/>
                      <a:alpha val="20000"/>
                    </a:schemeClr>
                  </a:glow>
                </a:effectLst>
                <a:cs typeface="B Nazanin" panose="00000400000000000000" pitchFamily="2" charset="-78"/>
              </a:rPr>
              <a:t>نمونه‌ای از برنامه درسی سالانه تربیت بدنی دوره</a:t>
            </a:r>
            <a:r>
              <a:rPr lang="en-US" sz="2400" b="1" dirty="0" smtClean="0">
                <a:effectLst>
                  <a:glow rad="38100">
                    <a:schemeClr val="bg1">
                      <a:lumMod val="50000"/>
                      <a:lumOff val="50000"/>
                      <a:alpha val="20000"/>
                    </a:schemeClr>
                  </a:glow>
                </a:effectLst>
                <a:cs typeface="B Nazanin" panose="00000400000000000000" pitchFamily="2" charset="-78"/>
              </a:rPr>
              <a:t> </a:t>
            </a:r>
            <a:r>
              <a:rPr lang="fa-IR" sz="2400" b="1" dirty="0" smtClean="0">
                <a:effectLst>
                  <a:glow rad="38100">
                    <a:schemeClr val="bg1">
                      <a:lumMod val="50000"/>
                      <a:lumOff val="50000"/>
                      <a:alpha val="20000"/>
                    </a:schemeClr>
                  </a:glow>
                </a:effectLst>
                <a:cs typeface="B Nazanin" panose="00000400000000000000" pitchFamily="2" charset="-78"/>
              </a:rPr>
              <a:t>متوسطه دوم</a:t>
            </a:r>
          </a:p>
        </p:txBody>
      </p:sp>
      <p:sp>
        <p:nvSpPr>
          <p:cNvPr id="4" name="Title 1"/>
          <p:cNvSpPr>
            <a:spLocks noGrp="1"/>
          </p:cNvSpPr>
          <p:nvPr>
            <p:ph type="title"/>
          </p:nvPr>
        </p:nvSpPr>
        <p:spPr>
          <a:xfrm>
            <a:off x="990001" y="138784"/>
            <a:ext cx="9720072" cy="730017"/>
          </a:xfrm>
        </p:spPr>
        <p:txBody>
          <a:bodyPr>
            <a:normAutofit/>
          </a:bodyPr>
          <a:lstStyle/>
          <a:p>
            <a:pPr algn="ctr"/>
            <a:r>
              <a:rPr lang="fa-IR" dirty="0" smtClean="0">
                <a:solidFill>
                  <a:srgbClr val="00B0F0"/>
                </a:solidFill>
                <a:cs typeface="B Titr" panose="00000700000000000000" pitchFamily="2" charset="-78"/>
              </a:rPr>
              <a:t>طرح و برنامه درس  سالانه تربیت بدنی</a:t>
            </a:r>
            <a:endParaRPr lang="fa-IR" sz="4000" dirty="0">
              <a:solidFill>
                <a:srgbClr val="00B0F0"/>
              </a:solidFill>
              <a:cs typeface="B Titr" panose="000007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93" y="1648496"/>
            <a:ext cx="10495208" cy="5209504"/>
          </a:xfrm>
          <a:prstGeom prst="rect">
            <a:avLst/>
          </a:prstGeom>
        </p:spPr>
      </p:pic>
    </p:spTree>
    <p:extLst>
      <p:ext uri="{BB962C8B-B14F-4D97-AF65-F5344CB8AC3E}">
        <p14:creationId xmlns:p14="http://schemas.microsoft.com/office/powerpoint/2010/main" val="1583288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68" y="1841679"/>
            <a:ext cx="11037194" cy="4172755"/>
          </a:xfrm>
        </p:spPr>
        <p:txBody>
          <a:bodyPr>
            <a:noAutofit/>
          </a:bodyPr>
          <a:lstStyle/>
          <a:p>
            <a:pPr algn="just" rtl="1">
              <a:lnSpc>
                <a:spcPct val="150000"/>
              </a:lnSpc>
              <a:buFont typeface="Wingdings" panose="05000000000000000000" pitchFamily="2" charset="2"/>
              <a:buChar char="Ø"/>
            </a:pPr>
            <a:r>
              <a:rPr lang="fa-IR" sz="2400" b="1" dirty="0" smtClean="0">
                <a:effectLst>
                  <a:glow rad="38100">
                    <a:schemeClr val="bg1">
                      <a:lumMod val="50000"/>
                      <a:lumOff val="50000"/>
                      <a:alpha val="20000"/>
                    </a:schemeClr>
                  </a:glow>
                </a:effectLst>
                <a:cs typeface="B Nazanin" panose="00000400000000000000" pitchFamily="2" charset="-78"/>
              </a:rPr>
              <a:t>روش تک آموزشی اجزای سازمان یافته و مستقل یک ماده درسی است که مجموعاً واحد درسی تربیت بدنی را تشکیل می دهد و آن عبارتست از مدت زمانی که طی آن تنها یک رشته ورزشی مثلاً والیبال و بسکتبال و غیره آموزش داده می شود.</a:t>
            </a:r>
          </a:p>
          <a:p>
            <a:pPr algn="just" rtl="1">
              <a:lnSpc>
                <a:spcPct val="150000"/>
              </a:lnSpc>
              <a:buFont typeface="Wingdings" panose="05000000000000000000" pitchFamily="2" charset="2"/>
              <a:buChar char="Ø"/>
            </a:pPr>
            <a:r>
              <a:rPr lang="fa-IR" sz="2400" b="1" dirty="0">
                <a:effectLst>
                  <a:glow rad="38100">
                    <a:schemeClr val="bg1">
                      <a:lumMod val="50000"/>
                      <a:lumOff val="50000"/>
                      <a:alpha val="20000"/>
                    </a:schemeClr>
                  </a:glow>
                </a:effectLst>
                <a:cs typeface="B Nazanin" panose="00000400000000000000" pitchFamily="2" charset="-78"/>
              </a:rPr>
              <a:t> </a:t>
            </a:r>
            <a:r>
              <a:rPr lang="fa-IR" sz="2400" b="1" dirty="0" smtClean="0">
                <a:effectLst>
                  <a:glow rad="38100">
                    <a:schemeClr val="bg1">
                      <a:lumMod val="50000"/>
                      <a:lumOff val="50000"/>
                      <a:alpha val="20000"/>
                    </a:schemeClr>
                  </a:glow>
                </a:effectLst>
                <a:cs typeface="B Nazanin" panose="00000400000000000000" pitchFamily="2" charset="-78"/>
              </a:rPr>
              <a:t>در این روش،تمام دانش آموزان موظف اند طی مدت تعیین شده که اغلب در حدود هشت هفته یا هشت جلسه می باشد، تمام تلاش خود را صرف فراگیری ورزش مورد نظر کنند تا به حد نصاب نمره قبولی در آن رشته ورزشی دست یابند. </a:t>
            </a:r>
          </a:p>
          <a:p>
            <a:pPr marL="0" indent="0" algn="just" rtl="1">
              <a:lnSpc>
                <a:spcPct val="150000"/>
              </a:lnSpc>
              <a:buNone/>
            </a:pPr>
            <a:r>
              <a:rPr lang="fa-IR" sz="2400" b="1" dirty="0" smtClean="0">
                <a:effectLst>
                  <a:glow rad="38100">
                    <a:schemeClr val="bg1">
                      <a:lumMod val="50000"/>
                      <a:lumOff val="50000"/>
                      <a:alpha val="20000"/>
                    </a:schemeClr>
                  </a:glow>
                </a:effectLst>
                <a:cs typeface="B Nazanin" panose="00000400000000000000" pitchFamily="2" charset="-78"/>
              </a:rPr>
              <a:t> </a:t>
            </a:r>
          </a:p>
          <a:p>
            <a:pPr algn="just" rtl="1">
              <a:lnSpc>
                <a:spcPct val="150000"/>
              </a:lnSpc>
              <a:buFont typeface="Wingdings" panose="05000000000000000000" pitchFamily="2" charset="2"/>
              <a:buChar char="Ø"/>
            </a:pPr>
            <a:endParaRPr lang="fa-IR" sz="2400" b="1" dirty="0" smtClean="0">
              <a:effectLst>
                <a:glow rad="38100">
                  <a:schemeClr val="bg1">
                    <a:lumMod val="50000"/>
                    <a:lumOff val="50000"/>
                    <a:alpha val="20000"/>
                  </a:schemeClr>
                </a:glow>
              </a:effectLst>
              <a:cs typeface="B Nazanin" panose="00000400000000000000" pitchFamily="2" charset="-78"/>
            </a:endParaRPr>
          </a:p>
        </p:txBody>
      </p:sp>
      <p:sp>
        <p:nvSpPr>
          <p:cNvPr id="4" name="Title 1"/>
          <p:cNvSpPr>
            <a:spLocks noGrp="1"/>
          </p:cNvSpPr>
          <p:nvPr>
            <p:ph type="title"/>
          </p:nvPr>
        </p:nvSpPr>
        <p:spPr>
          <a:xfrm>
            <a:off x="1028637" y="538029"/>
            <a:ext cx="9720072" cy="730017"/>
          </a:xfrm>
        </p:spPr>
        <p:txBody>
          <a:bodyPr>
            <a:normAutofit/>
          </a:bodyPr>
          <a:lstStyle/>
          <a:p>
            <a:pPr algn="ctr"/>
            <a:r>
              <a:rPr lang="fa-IR" dirty="0" smtClean="0">
                <a:solidFill>
                  <a:srgbClr val="00B0F0"/>
                </a:solidFill>
                <a:cs typeface="B Titr" panose="00000700000000000000" pitchFamily="2" charset="-78"/>
              </a:rPr>
              <a:t>طرح و برنامه درس  تک آموزشی تربیت بدنی</a:t>
            </a:r>
            <a:endParaRPr lang="fa-IR" sz="4000" dirty="0">
              <a:solidFill>
                <a:srgbClr val="00B0F0"/>
              </a:solidFill>
              <a:cs typeface="B Titr" panose="00000700000000000000" pitchFamily="2" charset="-78"/>
            </a:endParaRPr>
          </a:p>
        </p:txBody>
      </p:sp>
    </p:spTree>
    <p:extLst>
      <p:ext uri="{BB962C8B-B14F-4D97-AF65-F5344CB8AC3E}">
        <p14:creationId xmlns:p14="http://schemas.microsoft.com/office/powerpoint/2010/main" val="1426970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Custom 1">
      <a:dk1>
        <a:sysClr val="windowText" lastClr="000000"/>
      </a:dk1>
      <a:lt1>
        <a:sysClr val="window" lastClr="FFFFFF"/>
      </a:lt1>
      <a:dk2>
        <a:srgbClr val="FDE2C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4161</TotalTime>
  <Words>671</Words>
  <Application>Microsoft Office PowerPoint</Application>
  <PresentationFormat>Widescreen</PresentationFormat>
  <Paragraphs>53</Paragraphs>
  <Slides>15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B Fantezy</vt:lpstr>
      <vt:lpstr>B Lotus</vt:lpstr>
      <vt:lpstr>B Nazanin</vt:lpstr>
      <vt:lpstr>B Titr</vt:lpstr>
      <vt:lpstr>B Zar</vt:lpstr>
      <vt:lpstr>Calibri</vt:lpstr>
      <vt:lpstr>Century Schoolbook</vt:lpstr>
      <vt:lpstr>Tahoma</vt:lpstr>
      <vt:lpstr>Wingdings</vt:lpstr>
      <vt:lpstr>Wingdings 2</vt:lpstr>
      <vt:lpstr>View</vt:lpstr>
      <vt:lpstr>مبانی آموزش تربیت بدنی  مدرس: دکتر حمزه مرادی</vt:lpstr>
      <vt:lpstr>فصل چهارم- طرح و برنامه درسی تربیت بدنی</vt:lpstr>
      <vt:lpstr>تعریف طرح درس</vt:lpstr>
      <vt:lpstr>انواع طرح و برنامه درس تربیت بدنی</vt:lpstr>
      <vt:lpstr>طرح و برنامه درس  سالانه تربیت بدنی</vt:lpstr>
      <vt:lpstr>طرح و برنامه درس  سالانه تربیت بدنی</vt:lpstr>
      <vt:lpstr>طرح و برنامه درس  سالانه تربیت بدنی</vt:lpstr>
      <vt:lpstr>طرح و برنامه درس  سالانه تربیت بدنی</vt:lpstr>
      <vt:lpstr>طرح و برنامه درس  تک آموزشی تربیت بدنی</vt:lpstr>
      <vt:lpstr>مزیت های برنامه درس  تک آموزشی تربیت بدنی</vt:lpstr>
      <vt:lpstr>طرح و برنامه درس  تک آموزشی تربیت بدنی</vt:lpstr>
      <vt:lpstr>طرح و برنامه درس  روزانه تربیت بدنی</vt:lpstr>
      <vt:lpstr>طرح و برنامه درس  روزانه تربیت بدنی</vt:lpstr>
      <vt:lpstr>تکالیف و سوال‌ها</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دوره آموزشي آموزگاران پايه</dc:title>
  <dc:creator>zahra taslimi</dc:creator>
  <cp:lastModifiedBy>Moradi</cp:lastModifiedBy>
  <cp:revision>196</cp:revision>
  <cp:lastPrinted>2017-08-19T07:24:43Z</cp:lastPrinted>
  <dcterms:created xsi:type="dcterms:W3CDTF">2017-08-13T05:41:15Z</dcterms:created>
  <dcterms:modified xsi:type="dcterms:W3CDTF">2020-04-12T04:13:45Z</dcterms:modified>
</cp:coreProperties>
</file>