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18" r:id="rId1"/>
  </p:sldMasterIdLst>
  <p:notesMasterIdLst>
    <p:notesMasterId r:id="rId17"/>
  </p:notesMasterIdLst>
  <p:handoutMasterIdLst>
    <p:handoutMasterId r:id="rId18"/>
  </p:handoutMasterIdLst>
  <p:sldIdLst>
    <p:sldId id="256" r:id="rId2"/>
    <p:sldId id="383" r:id="rId3"/>
    <p:sldId id="401" r:id="rId4"/>
    <p:sldId id="402" r:id="rId5"/>
    <p:sldId id="403" r:id="rId6"/>
    <p:sldId id="412" r:id="rId7"/>
    <p:sldId id="413" r:id="rId8"/>
    <p:sldId id="404" r:id="rId9"/>
    <p:sldId id="405" r:id="rId10"/>
    <p:sldId id="407" r:id="rId11"/>
    <p:sldId id="408" r:id="rId12"/>
    <p:sldId id="409" r:id="rId13"/>
    <p:sldId id="410" r:id="rId14"/>
    <p:sldId id="411" r:id="rId15"/>
    <p:sldId id="415" r:id="rId16"/>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FF"/>
    <a:srgbClr val="FF0000"/>
    <a:srgbClr val="FF66FF"/>
    <a:srgbClr val="FFCCFF"/>
    <a:srgbClr val="00FFCC"/>
    <a:srgbClr val="FFFF66"/>
    <a:srgbClr val="FF9999"/>
    <a:srgbClr val="99FF9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1162" autoAdjust="0"/>
    <p:restoredTop sz="99585" autoAdjust="0"/>
  </p:normalViewPr>
  <p:slideViewPr>
    <p:cSldViewPr snapToGrid="0">
      <p:cViewPr varScale="1">
        <p:scale>
          <a:sx n="74" d="100"/>
          <a:sy n="74" d="100"/>
        </p:scale>
        <p:origin x="42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sz="quarter" idx="1"/>
          </p:nvPr>
        </p:nvSpPr>
        <p:spPr>
          <a:xfrm>
            <a:off x="1588" y="0"/>
            <a:ext cx="2971800" cy="458788"/>
          </a:xfrm>
          <a:prstGeom prst="rect">
            <a:avLst/>
          </a:prstGeom>
        </p:spPr>
        <p:txBody>
          <a:bodyPr vert="horz" lIns="91440" tIns="45720" rIns="91440" bIns="45720" rtlCol="1"/>
          <a:lstStyle>
            <a:lvl1pPr algn="l">
              <a:defRPr sz="1200"/>
            </a:lvl1pPr>
          </a:lstStyle>
          <a:p>
            <a:fld id="{DB29D1A8-5B8C-4FBF-8E85-F9D72AE6B233}" type="datetimeFigureOut">
              <a:rPr lang="fa-IR" smtClean="0"/>
              <a:t>16/08/1441</a:t>
            </a:fld>
            <a:endParaRPr lang="fa-IR"/>
          </a:p>
        </p:txBody>
      </p:sp>
      <p:sp>
        <p:nvSpPr>
          <p:cNvPr id="4" name="Footer Placeholder 3"/>
          <p:cNvSpPr>
            <a:spLocks noGrp="1"/>
          </p:cNvSpPr>
          <p:nvPr>
            <p:ph type="ftr" sz="quarter" idx="2"/>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fa-IR"/>
          </a:p>
        </p:txBody>
      </p:sp>
      <p:sp>
        <p:nvSpPr>
          <p:cNvPr id="5" name="Slide Number Placeholder 4"/>
          <p:cNvSpPr>
            <a:spLocks noGrp="1"/>
          </p:cNvSpPr>
          <p:nvPr>
            <p:ph type="sldNum" sz="quarter" idx="3"/>
          </p:nvPr>
        </p:nvSpPr>
        <p:spPr>
          <a:xfrm>
            <a:off x="1588" y="8685213"/>
            <a:ext cx="2971800" cy="458787"/>
          </a:xfrm>
          <a:prstGeom prst="rect">
            <a:avLst/>
          </a:prstGeom>
        </p:spPr>
        <p:txBody>
          <a:bodyPr vert="horz" lIns="91440" tIns="45720" rIns="91440" bIns="45720" rtlCol="1" anchor="b"/>
          <a:lstStyle>
            <a:lvl1pPr algn="l">
              <a:defRPr sz="1200"/>
            </a:lvl1pPr>
          </a:lstStyle>
          <a:p>
            <a:fld id="{06432AF8-81B8-4ADA-9123-9EB90B3BC679}" type="slidenum">
              <a:rPr lang="fa-IR" smtClean="0"/>
              <a:t>‹#›</a:t>
            </a:fld>
            <a:endParaRPr lang="fa-IR"/>
          </a:p>
        </p:txBody>
      </p:sp>
    </p:spTree>
    <p:extLst>
      <p:ext uri="{BB962C8B-B14F-4D97-AF65-F5344CB8AC3E}">
        <p14:creationId xmlns:p14="http://schemas.microsoft.com/office/powerpoint/2010/main" val="27245659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3942644C-551A-48CB-93B4-EFF3B28BC789}" type="datetimeFigureOut">
              <a:rPr lang="fa-IR" smtClean="0"/>
              <a:t>16/08/1441</a:t>
            </a:fld>
            <a:endParaRPr lang="fa-I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9D5B97EB-88C2-47F2-8FA9-02E85D6CFD9A}" type="slidenum">
              <a:rPr lang="fa-IR" smtClean="0"/>
              <a:t>‹#›</a:t>
            </a:fld>
            <a:endParaRPr lang="fa-IR"/>
          </a:p>
        </p:txBody>
      </p:sp>
    </p:spTree>
    <p:extLst>
      <p:ext uri="{BB962C8B-B14F-4D97-AF65-F5344CB8AC3E}">
        <p14:creationId xmlns:p14="http://schemas.microsoft.com/office/powerpoint/2010/main" val="401176373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9D5B97EB-88C2-47F2-8FA9-02E85D6CFD9A}" type="slidenum">
              <a:rPr lang="fa-IR" smtClean="0"/>
              <a:t>1</a:t>
            </a:fld>
            <a:endParaRPr lang="fa-IR"/>
          </a:p>
        </p:txBody>
      </p:sp>
    </p:spTree>
    <p:extLst>
      <p:ext uri="{BB962C8B-B14F-4D97-AF65-F5344CB8AC3E}">
        <p14:creationId xmlns:p14="http://schemas.microsoft.com/office/powerpoint/2010/main" val="39121314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9FB8972F-01AA-4F3C-A592-A542514B2A71}" type="datetime8">
              <a:rPr lang="fa-IR" smtClean="0"/>
              <a:t>9 آوريل 20</a:t>
            </a:fld>
            <a:endParaRPr lang="fa-IR"/>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fa-IR"/>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98B0BF82-B2AB-4FA3-B55D-51E47771DB17}" type="slidenum">
              <a:rPr lang="fa-IR" smtClean="0"/>
              <a:t>‹#›</a:t>
            </a:fld>
            <a:endParaRPr lang="fa-IR"/>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6281421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70418C0-FD3A-4D0A-AD4B-39FAD7F93BA9}" type="datetime8">
              <a:rPr lang="fa-IR" smtClean="0"/>
              <a:t>9 آوريل 20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1825497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F9F193E-8AAE-43C9-9CAA-51A1E027AA66}" type="datetime8">
              <a:rPr lang="fa-IR" smtClean="0"/>
              <a:t>9 آوريل 20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2098711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DBEC489-AD3B-4237-9C90-9E7300DC6E73}" type="datetime8">
              <a:rPr lang="fa-IR" smtClean="0"/>
              <a:t>9 آوريل 20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1875075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smtClean="0"/>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070096-225C-4998-8F8E-98E05DD97EC0}" type="datetime8">
              <a:rPr lang="fa-IR" smtClean="0"/>
              <a:t>9 آوريل 20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8B0BF82-B2AB-4FA3-B55D-51E47771DB17}" type="slidenum">
              <a:rPr lang="fa-IR" smtClean="0"/>
              <a:t>‹#›</a:t>
            </a:fld>
            <a:endParaRPr lang="fa-IR"/>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7539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72969B-9B56-43F1-860A-DF19634E1905}" type="datetime8">
              <a:rPr lang="fa-IR" smtClean="0"/>
              <a:t>9 آوريل 20</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3416133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smtClean="0"/>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EB6579C-7E0D-4087-AD96-787B96489064}" type="datetime8">
              <a:rPr lang="fa-IR" smtClean="0"/>
              <a:t>9 آوريل 20</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3558728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5F134DF-E042-4A6A-97CD-79AEEA83A187}" type="datetime8">
              <a:rPr lang="fa-IR" smtClean="0"/>
              <a:t>9 آوريل 20</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3170121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833F1E-D2E9-4DF3-9BC2-4DAA820C6EF0}" type="datetime8">
              <a:rPr lang="fa-IR" smtClean="0"/>
              <a:t>9 آوريل 20</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3998812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0260F6-A33A-44F5-81FD-C2BCA2073E07}" type="datetime8">
              <a:rPr lang="fa-IR" smtClean="0"/>
              <a:t>9 آوريل 20</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3723382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333428-766E-4D3E-80D0-EFBCBDF2CCEC}" type="datetime8">
              <a:rPr lang="fa-IR" smtClean="0"/>
              <a:t>9 آوريل 20</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1525277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840A7ABD-844D-41BC-AEDA-5B63267D715D}" type="datetime8">
              <a:rPr lang="fa-IR" smtClean="0"/>
              <a:t>9 آوريل 20</a:t>
            </a:fld>
            <a:endParaRPr lang="fa-IR"/>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fa-IR"/>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98B0BF82-B2AB-4FA3-B55D-51E47771DB17}" type="slidenum">
              <a:rPr lang="fa-IR" smtClean="0"/>
              <a:t>‹#›</a:t>
            </a:fld>
            <a:endParaRPr lang="fa-IR"/>
          </a:p>
        </p:txBody>
      </p:sp>
    </p:spTree>
    <p:extLst>
      <p:ext uri="{BB962C8B-B14F-4D97-AF65-F5344CB8AC3E}">
        <p14:creationId xmlns:p14="http://schemas.microsoft.com/office/powerpoint/2010/main" val="4065475391"/>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Lst>
  <p:hf sldNum="0" hdr="0" ftr="0" dt="0"/>
  <p:txStyles>
    <p:titleStyle>
      <a:lvl1pPr algn="l" defTabSz="914400" rtl="1"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r" defTabSz="914400" rtl="1"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r" defTabSz="914400" rtl="1"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lum bright="70000" contrast="-70000"/>
          </a:blip>
          <a:stretch>
            <a:fillRect/>
          </a:stretch>
        </p:blipFill>
        <p:spPr>
          <a:xfrm>
            <a:off x="437883" y="141667"/>
            <a:ext cx="11475720" cy="6858000"/>
          </a:xfrm>
          <a:prstGeom prst="rect">
            <a:avLst/>
          </a:prstGeom>
        </p:spPr>
      </p:pic>
      <p:sp>
        <p:nvSpPr>
          <p:cNvPr id="2" name="Title 1"/>
          <p:cNvSpPr>
            <a:spLocks noGrp="1"/>
          </p:cNvSpPr>
          <p:nvPr>
            <p:ph type="ctrTitle"/>
          </p:nvPr>
        </p:nvSpPr>
        <p:spPr>
          <a:xfrm>
            <a:off x="1049480" y="1155127"/>
            <a:ext cx="9891916" cy="2657019"/>
          </a:xfrm>
        </p:spPr>
        <p:txBody>
          <a:bodyPr>
            <a:normAutofit/>
          </a:bodyPr>
          <a:lstStyle/>
          <a:p>
            <a:pPr algn="ctr"/>
            <a:r>
              <a:rPr lang="fa-IR" sz="5400" dirty="0" smtClean="0">
                <a:solidFill>
                  <a:schemeClr val="accent1">
                    <a:lumMod val="75000"/>
                  </a:schemeClr>
                </a:solidFill>
                <a:cs typeface="B Titr" panose="00000700000000000000" pitchFamily="2" charset="-78"/>
              </a:rPr>
              <a:t>مبانی آموزش درس تربیت بدنی</a:t>
            </a:r>
            <a:br>
              <a:rPr lang="fa-IR" sz="5400" dirty="0" smtClean="0">
                <a:solidFill>
                  <a:schemeClr val="accent1">
                    <a:lumMod val="75000"/>
                  </a:schemeClr>
                </a:solidFill>
                <a:cs typeface="B Titr" panose="00000700000000000000" pitchFamily="2" charset="-78"/>
              </a:rPr>
            </a:br>
            <a:r>
              <a:rPr lang="fa-IR" sz="5400" dirty="0" smtClean="0">
                <a:solidFill>
                  <a:schemeClr val="accent1">
                    <a:lumMod val="75000"/>
                  </a:schemeClr>
                </a:solidFill>
                <a:cs typeface="B Titr" panose="00000700000000000000" pitchFamily="2" charset="-78"/>
              </a:rPr>
              <a:t/>
            </a:r>
            <a:br>
              <a:rPr lang="fa-IR" sz="5400" dirty="0" smtClean="0">
                <a:solidFill>
                  <a:schemeClr val="accent1">
                    <a:lumMod val="75000"/>
                  </a:schemeClr>
                </a:solidFill>
                <a:cs typeface="B Titr" panose="00000700000000000000" pitchFamily="2" charset="-78"/>
              </a:rPr>
            </a:br>
            <a:r>
              <a:rPr lang="fa-IR" sz="2400" dirty="0" smtClean="0">
                <a:solidFill>
                  <a:srgbClr val="002060"/>
                </a:solidFill>
                <a:cs typeface="B Titr" panose="00000700000000000000" pitchFamily="2" charset="-78"/>
              </a:rPr>
              <a:t>مدرس: </a:t>
            </a:r>
            <a:r>
              <a:rPr lang="fa-IR" sz="2400" dirty="0" smtClean="0">
                <a:solidFill>
                  <a:srgbClr val="FF0000"/>
                </a:solidFill>
                <a:cs typeface="B Titr" panose="00000700000000000000" pitchFamily="2" charset="-78"/>
              </a:rPr>
              <a:t>دکتر حمزه مرادی</a:t>
            </a:r>
            <a:endParaRPr lang="fa-IR" sz="2000" dirty="0">
              <a:solidFill>
                <a:srgbClr val="FF0000"/>
              </a:solidFill>
              <a:cs typeface="B Titr" panose="00000700000000000000" pitchFamily="2" charset="-78"/>
            </a:endParaRPr>
          </a:p>
        </p:txBody>
      </p:sp>
      <p:sp>
        <p:nvSpPr>
          <p:cNvPr id="3" name="Subtitle 2"/>
          <p:cNvSpPr>
            <a:spLocks noGrp="1"/>
          </p:cNvSpPr>
          <p:nvPr>
            <p:ph type="subTitle" idx="1"/>
          </p:nvPr>
        </p:nvSpPr>
        <p:spPr>
          <a:xfrm>
            <a:off x="1964752" y="252804"/>
            <a:ext cx="7766936" cy="1507605"/>
          </a:xfrm>
        </p:spPr>
        <p:txBody>
          <a:bodyPr>
            <a:noAutofit/>
          </a:bodyPr>
          <a:lstStyle/>
          <a:p>
            <a:pPr algn="ctr"/>
            <a:r>
              <a:rPr lang="fa-IR" sz="3200" dirty="0" smtClean="0">
                <a:solidFill>
                  <a:schemeClr val="bg2">
                    <a:lumMod val="10000"/>
                  </a:schemeClr>
                </a:solidFill>
                <a:cs typeface="B Titr" panose="00000700000000000000" pitchFamily="2" charset="-78"/>
              </a:rPr>
              <a:t>دانشگاه فرهنگیان</a:t>
            </a:r>
          </a:p>
          <a:p>
            <a:pPr algn="ctr"/>
            <a:r>
              <a:rPr lang="fa-IR" sz="3200" dirty="0" smtClean="0">
                <a:solidFill>
                  <a:schemeClr val="bg2">
                    <a:lumMod val="10000"/>
                  </a:schemeClr>
                </a:solidFill>
                <a:cs typeface="B Titr" panose="00000700000000000000" pitchFamily="2" charset="-78"/>
              </a:rPr>
              <a:t>پردیس علامه امینی استان آذربایجان شرقی</a:t>
            </a: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7883" y="3906751"/>
            <a:ext cx="3799266" cy="2796702"/>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399712" y="3906751"/>
            <a:ext cx="2840585" cy="2801908"/>
          </a:xfrm>
          <a:prstGeom prst="rect">
            <a:avLst/>
          </a:prstGeom>
        </p:spPr>
      </p:pic>
      <p:pic>
        <p:nvPicPr>
          <p:cNvPr id="7" name="Pictur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709683" y="3906751"/>
            <a:ext cx="2932119" cy="2796702"/>
          </a:xfrm>
          <a:prstGeom prst="rect">
            <a:avLst/>
          </a:prstGeom>
        </p:spPr>
      </p:pic>
    </p:spTree>
    <p:extLst>
      <p:ext uri="{BB962C8B-B14F-4D97-AF65-F5344CB8AC3E}">
        <p14:creationId xmlns:p14="http://schemas.microsoft.com/office/powerpoint/2010/main" val="13585498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8" name="Rectangle 2"/>
          <p:cNvSpPr>
            <a:spLocks noGrp="1" noChangeArrowheads="1"/>
          </p:cNvSpPr>
          <p:nvPr>
            <p:ph idx="1"/>
          </p:nvPr>
        </p:nvSpPr>
        <p:spPr>
          <a:xfrm>
            <a:off x="1800896" y="566671"/>
            <a:ext cx="7924800" cy="609600"/>
          </a:xfrm>
        </p:spPr>
        <p:txBody>
          <a:bodyPr>
            <a:noAutofit/>
          </a:bodyPr>
          <a:lstStyle/>
          <a:p>
            <a:pPr algn="ctr">
              <a:buFont typeface="Wingdings 2" panose="05020102010507070707" pitchFamily="18" charset="2"/>
              <a:buNone/>
              <a:defRPr/>
            </a:pPr>
            <a:r>
              <a:rPr lang="ar-SA" sz="3600" b="1" dirty="0">
                <a:solidFill>
                  <a:schemeClr val="tx2">
                    <a:lumMod val="50000"/>
                  </a:schemeClr>
                </a:solidFill>
                <a:cs typeface="B Titr" pitchFamily="2" charset="-78"/>
              </a:rPr>
              <a:t>مديريت كلاس</a:t>
            </a:r>
            <a:endParaRPr lang="en-US" sz="3600" b="1" dirty="0">
              <a:solidFill>
                <a:schemeClr val="tx2">
                  <a:lumMod val="50000"/>
                </a:schemeClr>
              </a:solidFill>
              <a:cs typeface="B Titr" pitchFamily="2" charset="-78"/>
            </a:endParaRPr>
          </a:p>
        </p:txBody>
      </p:sp>
      <p:sp>
        <p:nvSpPr>
          <p:cNvPr id="219139" name="Rectangle 3"/>
          <p:cNvSpPr>
            <a:spLocks noRot="1" noChangeArrowheads="1"/>
          </p:cNvSpPr>
          <p:nvPr/>
        </p:nvSpPr>
        <p:spPr bwMode="auto">
          <a:xfrm>
            <a:off x="309093" y="1710744"/>
            <a:ext cx="10715223" cy="3556715"/>
          </a:xfrm>
          <a:prstGeom prst="rect">
            <a:avLst/>
          </a:prstGeom>
          <a:noFill/>
          <a:ln w="9525">
            <a:noFill/>
            <a:miter lim="800000"/>
            <a:headEnd/>
            <a:tailEnd/>
          </a:ln>
        </p:spPr>
        <p:txBody>
          <a:bodyPr/>
          <a:lstStyle/>
          <a:p>
            <a:pPr algn="just" rtl="1" eaLnBrk="1" hangingPunct="1">
              <a:lnSpc>
                <a:spcPct val="150000"/>
              </a:lnSpc>
              <a:defRPr/>
            </a:pPr>
            <a:r>
              <a:rPr lang="ar-SA" sz="2800" b="1" dirty="0">
                <a:solidFill>
                  <a:srgbClr val="FF0000"/>
                </a:solidFill>
                <a:cs typeface="B Titr" panose="00000700000000000000" pitchFamily="2" charset="-78"/>
              </a:rPr>
              <a:t>البسه: </a:t>
            </a:r>
            <a:endParaRPr lang="fa-IR" sz="2800" b="1" dirty="0" smtClean="0">
              <a:solidFill>
                <a:srgbClr val="FF0000"/>
              </a:solidFill>
              <a:cs typeface="B Titr" panose="00000700000000000000" pitchFamily="2" charset="-78"/>
            </a:endParaRPr>
          </a:p>
          <a:p>
            <a:pPr algn="just" rtl="1" eaLnBrk="1" hangingPunct="1">
              <a:lnSpc>
                <a:spcPct val="150000"/>
              </a:lnSpc>
              <a:defRPr/>
            </a:pPr>
            <a:r>
              <a:rPr lang="ar-SA" sz="2800" b="1" dirty="0" smtClean="0">
                <a:cs typeface="B Yagut" pitchFamily="2" charset="-78"/>
              </a:rPr>
              <a:t>استفاده </a:t>
            </a:r>
            <a:r>
              <a:rPr lang="ar-SA" sz="2800" b="1" dirty="0">
                <a:cs typeface="B Yagut" pitchFamily="2" charset="-78"/>
              </a:rPr>
              <a:t>از البسه ورزشي از نظر بهداشتي ضروري است. معلم بايد از دانش آموزان بخواهد در فاصله هاي زماني معين البسه ورزشي خود را بشويند و با لباس تميز در كلاس درس حاضر شوند. اهميت حفظ نظم، آراستگي و پاكيزگي بايد مورد تاكيد واقع شود. البته تميزي محل نيز تاثير شگرفي بر انگيزش دانش آموزان دارد. </a:t>
            </a:r>
            <a:endParaRPr lang="en-US" sz="2800" b="1" dirty="0">
              <a:cs typeface="B Yagut" pitchFamily="2" charset="-78"/>
            </a:endParaRPr>
          </a:p>
        </p:txBody>
      </p:sp>
      <p:sp>
        <p:nvSpPr>
          <p:cNvPr id="1536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lnSpcReduction="10000"/>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525EEBD-8A55-4542-9FA2-3AE7241F36E7}" type="slidenum">
              <a:rPr lang="en-US" altLang="fa-IR">
                <a:solidFill>
                  <a:srgbClr val="045C75"/>
                </a:solidFill>
              </a:rPr>
              <a:pPr/>
              <a:t>10</a:t>
            </a:fld>
            <a:endParaRPr lang="en-US" altLang="fa-IR">
              <a:solidFill>
                <a:srgbClr val="045C75"/>
              </a:solidFill>
            </a:endParaRPr>
          </a:p>
        </p:txBody>
      </p:sp>
    </p:spTree>
    <p:extLst>
      <p:ext uri="{BB962C8B-B14F-4D97-AF65-F5344CB8AC3E}">
        <p14:creationId xmlns:p14="http://schemas.microsoft.com/office/powerpoint/2010/main" val="1942660808"/>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219138">
                                            <p:txEl>
                                              <p:pRg st="0" end="0"/>
                                            </p:txEl>
                                          </p:spTgt>
                                        </p:tgtEl>
                                        <p:attrNameLst>
                                          <p:attrName>style.visibility</p:attrName>
                                        </p:attrNameLst>
                                      </p:cBhvr>
                                      <p:to>
                                        <p:strVal val="visible"/>
                                      </p:to>
                                    </p:set>
                                    <p:anim calcmode="lin" valueType="num">
                                      <p:cBhvr additive="base">
                                        <p:cTn id="7" dur="1000" fill="hold"/>
                                        <p:tgtEl>
                                          <p:spTgt spid="219138">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19138">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8" fill="hold" nodeType="afterEffect">
                                  <p:stCondLst>
                                    <p:cond delay="0"/>
                                  </p:stCondLst>
                                  <p:childTnLst>
                                    <p:set>
                                      <p:cBhvr>
                                        <p:cTn id="11" dur="1" fill="hold">
                                          <p:stCondLst>
                                            <p:cond delay="0"/>
                                          </p:stCondLst>
                                        </p:cTn>
                                        <p:tgtEl>
                                          <p:spTgt spid="219139">
                                            <p:txEl>
                                              <p:pRg st="0" end="0"/>
                                            </p:txEl>
                                          </p:spTgt>
                                        </p:tgtEl>
                                        <p:attrNameLst>
                                          <p:attrName>style.visibility</p:attrName>
                                        </p:attrNameLst>
                                      </p:cBhvr>
                                      <p:to>
                                        <p:strVal val="visible"/>
                                      </p:to>
                                    </p:set>
                                    <p:anim calcmode="lin" valueType="num">
                                      <p:cBhvr additive="base">
                                        <p:cTn id="12" dur="1000" fill="hold"/>
                                        <p:tgtEl>
                                          <p:spTgt spid="219139">
                                            <p:txEl>
                                              <p:pRg st="0" end="0"/>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219139">
                                            <p:txEl>
                                              <p:pRg st="0" end="0"/>
                                            </p:txEl>
                                          </p:spTgt>
                                        </p:tgtEl>
                                        <p:attrNameLst>
                                          <p:attrName>ppt_y</p:attrName>
                                        </p:attrNameLst>
                                      </p:cBhvr>
                                      <p:tavLst>
                                        <p:tav tm="0">
                                          <p:val>
                                            <p:strVal val="#ppt_y"/>
                                          </p:val>
                                        </p:tav>
                                        <p:tav tm="100000">
                                          <p:val>
                                            <p:strVal val="#ppt_y"/>
                                          </p:val>
                                        </p:tav>
                                      </p:tavLst>
                                    </p:anim>
                                  </p:childTnLst>
                                </p:cTn>
                              </p:par>
                            </p:childTnLst>
                          </p:cTn>
                        </p:par>
                        <p:par>
                          <p:cTn id="14" fill="hold">
                            <p:stCondLst>
                              <p:cond delay="2000"/>
                            </p:stCondLst>
                            <p:childTnLst>
                              <p:par>
                                <p:cTn id="15" presetID="2" presetClass="entr" presetSubtype="8" fill="hold" nodeType="afterEffect">
                                  <p:stCondLst>
                                    <p:cond delay="0"/>
                                  </p:stCondLst>
                                  <p:childTnLst>
                                    <p:set>
                                      <p:cBhvr>
                                        <p:cTn id="16" dur="1" fill="hold">
                                          <p:stCondLst>
                                            <p:cond delay="0"/>
                                          </p:stCondLst>
                                        </p:cTn>
                                        <p:tgtEl>
                                          <p:spTgt spid="219139">
                                            <p:txEl>
                                              <p:pRg st="1" end="1"/>
                                            </p:txEl>
                                          </p:spTgt>
                                        </p:tgtEl>
                                        <p:attrNameLst>
                                          <p:attrName>style.visibility</p:attrName>
                                        </p:attrNameLst>
                                      </p:cBhvr>
                                      <p:to>
                                        <p:strVal val="visible"/>
                                      </p:to>
                                    </p:set>
                                    <p:anim calcmode="lin" valueType="num">
                                      <p:cBhvr additive="base">
                                        <p:cTn id="17" dur="1000" fill="hold"/>
                                        <p:tgtEl>
                                          <p:spTgt spid="219139">
                                            <p:txEl>
                                              <p:pRg st="1" end="1"/>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219139">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8" name="Rectangle 2"/>
          <p:cNvSpPr>
            <a:spLocks noGrp="1" noChangeArrowheads="1"/>
          </p:cNvSpPr>
          <p:nvPr>
            <p:ph idx="1"/>
          </p:nvPr>
        </p:nvSpPr>
        <p:spPr>
          <a:xfrm>
            <a:off x="2362200" y="762000"/>
            <a:ext cx="7924800" cy="609600"/>
          </a:xfrm>
        </p:spPr>
        <p:txBody>
          <a:bodyPr/>
          <a:lstStyle/>
          <a:p>
            <a:pPr>
              <a:buFont typeface="Wingdings 2" panose="05020102010507070707" pitchFamily="18" charset="2"/>
              <a:buNone/>
              <a:defRPr/>
            </a:pPr>
            <a:r>
              <a:rPr lang="ar-SA" sz="2800" b="1" dirty="0">
                <a:solidFill>
                  <a:srgbClr val="FF0000"/>
                </a:solidFill>
                <a:cs typeface="B Titr" pitchFamily="2" charset="-78"/>
              </a:rPr>
              <a:t> </a:t>
            </a:r>
            <a:r>
              <a:rPr lang="fa-IR" sz="2800" b="1" dirty="0">
                <a:solidFill>
                  <a:srgbClr val="FF0000"/>
                </a:solidFill>
                <a:cs typeface="B Titr" pitchFamily="2" charset="-78"/>
              </a:rPr>
              <a:t>ج) </a:t>
            </a:r>
            <a:r>
              <a:rPr lang="ar-SA" sz="2800" b="1" dirty="0">
                <a:solidFill>
                  <a:srgbClr val="FF0000"/>
                </a:solidFill>
                <a:cs typeface="B Titr" pitchFamily="2" charset="-78"/>
              </a:rPr>
              <a:t>استفاده بهينه از فضاي ورزشي</a:t>
            </a:r>
            <a:endParaRPr lang="en-US" sz="2800" b="1" dirty="0">
              <a:solidFill>
                <a:srgbClr val="FF0000"/>
              </a:solidFill>
              <a:cs typeface="B Titr" pitchFamily="2" charset="-78"/>
            </a:endParaRPr>
          </a:p>
        </p:txBody>
      </p:sp>
      <p:sp>
        <p:nvSpPr>
          <p:cNvPr id="219139" name="Rectangle 3"/>
          <p:cNvSpPr>
            <a:spLocks noRot="1" noChangeArrowheads="1"/>
          </p:cNvSpPr>
          <p:nvPr/>
        </p:nvSpPr>
        <p:spPr bwMode="auto">
          <a:xfrm>
            <a:off x="296214" y="1524000"/>
            <a:ext cx="10573555" cy="5029200"/>
          </a:xfrm>
          <a:prstGeom prst="rect">
            <a:avLst/>
          </a:prstGeom>
          <a:noFill/>
          <a:ln w="9525">
            <a:noFill/>
            <a:miter lim="800000"/>
            <a:headEnd/>
            <a:tailEnd/>
          </a:ln>
        </p:spPr>
        <p:txBody>
          <a:bodyPr/>
          <a:lstStyle/>
          <a:p>
            <a:pPr algn="just" rtl="1" eaLnBrk="1" hangingPunct="1">
              <a:lnSpc>
                <a:spcPct val="150000"/>
              </a:lnSpc>
              <a:defRPr/>
            </a:pPr>
            <a:r>
              <a:rPr lang="ar-SA" sz="2600" b="1" dirty="0">
                <a:cs typeface="B Yagut" pitchFamily="2" charset="-78"/>
              </a:rPr>
              <a:t>گرچه متخصصين حداكثر نفرات كلاس تربيت بدني در دبستان را 35 نفر ذكر مي كنند ولي كمتر معلمي شانس آن را دارد كه در چنين كلاسي تدريس كند. بنابراين بايد راه هايي را اختيار كرد كه از كل فضاي آموزشي موجود به بهترين شكلي استفاده شود. </a:t>
            </a:r>
            <a:r>
              <a:rPr lang="ar-SA" sz="2600" b="1" dirty="0" smtClean="0">
                <a:cs typeface="B Yagut" pitchFamily="2" charset="-78"/>
              </a:rPr>
              <a:t>اين </a:t>
            </a:r>
            <a:r>
              <a:rPr lang="ar-SA" sz="2600" b="1" dirty="0">
                <a:cs typeface="B Yagut" pitchFamily="2" charset="-78"/>
              </a:rPr>
              <a:t>تدبير به همراه استفاده از سرگروه براي گروه هاي انتخابي در هر كلاس معلم را قادر مي سازد كه گروه ها را در فضاي مشخص شده به گردش درآورد و به كار آنها به طور موثر نظارت كند. بدين ترتيب در يك فضاي ورزشي فعاليت هاي زيادي را مي توان به اجرا گذاشت.</a:t>
            </a:r>
            <a:endParaRPr lang="en-US" sz="2600" b="1" dirty="0">
              <a:cs typeface="B Yagut" pitchFamily="2" charset="-78"/>
            </a:endParaRPr>
          </a:p>
        </p:txBody>
      </p:sp>
      <p:sp>
        <p:nvSpPr>
          <p:cNvPr id="1638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lnSpcReduction="10000"/>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2C1779E-5D32-4FCF-8BA9-4052FA8BAA2C}" type="slidenum">
              <a:rPr lang="en-US" altLang="fa-IR">
                <a:solidFill>
                  <a:srgbClr val="045C75"/>
                </a:solidFill>
              </a:rPr>
              <a:pPr/>
              <a:t>11</a:t>
            </a:fld>
            <a:endParaRPr lang="en-US" altLang="fa-IR">
              <a:solidFill>
                <a:srgbClr val="045C75"/>
              </a:solidFill>
            </a:endParaRPr>
          </a:p>
        </p:txBody>
      </p:sp>
    </p:spTree>
    <p:extLst>
      <p:ext uri="{BB962C8B-B14F-4D97-AF65-F5344CB8AC3E}">
        <p14:creationId xmlns:p14="http://schemas.microsoft.com/office/powerpoint/2010/main" val="1393514795"/>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219138">
                                            <p:txEl>
                                              <p:pRg st="0" end="0"/>
                                            </p:txEl>
                                          </p:spTgt>
                                        </p:tgtEl>
                                        <p:attrNameLst>
                                          <p:attrName>style.visibility</p:attrName>
                                        </p:attrNameLst>
                                      </p:cBhvr>
                                      <p:to>
                                        <p:strVal val="visible"/>
                                      </p:to>
                                    </p:set>
                                    <p:anim calcmode="lin" valueType="num">
                                      <p:cBhvr additive="base">
                                        <p:cTn id="7" dur="1000" fill="hold"/>
                                        <p:tgtEl>
                                          <p:spTgt spid="219138">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19138">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8" fill="hold" nodeType="afterEffect">
                                  <p:stCondLst>
                                    <p:cond delay="0"/>
                                  </p:stCondLst>
                                  <p:childTnLst>
                                    <p:set>
                                      <p:cBhvr>
                                        <p:cTn id="11" dur="1" fill="hold">
                                          <p:stCondLst>
                                            <p:cond delay="0"/>
                                          </p:stCondLst>
                                        </p:cTn>
                                        <p:tgtEl>
                                          <p:spTgt spid="219139">
                                            <p:txEl>
                                              <p:pRg st="0" end="0"/>
                                            </p:txEl>
                                          </p:spTgt>
                                        </p:tgtEl>
                                        <p:attrNameLst>
                                          <p:attrName>style.visibility</p:attrName>
                                        </p:attrNameLst>
                                      </p:cBhvr>
                                      <p:to>
                                        <p:strVal val="visible"/>
                                      </p:to>
                                    </p:set>
                                    <p:anim calcmode="lin" valueType="num">
                                      <p:cBhvr additive="base">
                                        <p:cTn id="12" dur="1000" fill="hold"/>
                                        <p:tgtEl>
                                          <p:spTgt spid="219139">
                                            <p:txEl>
                                              <p:pRg st="0" end="0"/>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21913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8" name="Rectangle 2"/>
          <p:cNvSpPr>
            <a:spLocks noGrp="1" noChangeArrowheads="1"/>
          </p:cNvSpPr>
          <p:nvPr>
            <p:ph idx="1"/>
          </p:nvPr>
        </p:nvSpPr>
        <p:spPr>
          <a:xfrm>
            <a:off x="1710743" y="115910"/>
            <a:ext cx="7924800" cy="609600"/>
          </a:xfrm>
        </p:spPr>
        <p:txBody>
          <a:bodyPr>
            <a:noAutofit/>
          </a:bodyPr>
          <a:lstStyle/>
          <a:p>
            <a:pPr algn="ctr">
              <a:buFont typeface="Wingdings 2" panose="05020102010507070707" pitchFamily="18" charset="2"/>
              <a:buNone/>
              <a:defRPr/>
            </a:pPr>
            <a:r>
              <a:rPr lang="ar-SA" sz="4000" b="1" dirty="0">
                <a:solidFill>
                  <a:schemeClr val="tx2">
                    <a:lumMod val="50000"/>
                  </a:schemeClr>
                </a:solidFill>
                <a:cs typeface="B Titr" pitchFamily="2" charset="-78"/>
              </a:rPr>
              <a:t>استفاده بهينه از فضاي ورزشي</a:t>
            </a:r>
            <a:endParaRPr lang="en-US" sz="4000" b="1" dirty="0">
              <a:solidFill>
                <a:schemeClr val="tx2">
                  <a:lumMod val="50000"/>
                </a:schemeClr>
              </a:solidFill>
              <a:cs typeface="B Titr" pitchFamily="2" charset="-78"/>
            </a:endParaRPr>
          </a:p>
        </p:txBody>
      </p:sp>
      <p:sp>
        <p:nvSpPr>
          <p:cNvPr id="219139" name="Rectangle 3"/>
          <p:cNvSpPr>
            <a:spLocks noRot="1" noChangeArrowheads="1"/>
          </p:cNvSpPr>
          <p:nvPr/>
        </p:nvSpPr>
        <p:spPr bwMode="auto">
          <a:xfrm>
            <a:off x="399245" y="914400"/>
            <a:ext cx="10547797" cy="5638800"/>
          </a:xfrm>
          <a:prstGeom prst="rect">
            <a:avLst/>
          </a:prstGeom>
          <a:noFill/>
          <a:ln w="9525">
            <a:noFill/>
            <a:miter lim="800000"/>
            <a:headEnd/>
            <a:tailEnd/>
          </a:ln>
        </p:spPr>
        <p:txBody>
          <a:bodyPr/>
          <a:lstStyle/>
          <a:p>
            <a:pPr algn="just" rtl="1" eaLnBrk="1" hangingPunct="1">
              <a:lnSpc>
                <a:spcPct val="150000"/>
              </a:lnSpc>
              <a:defRPr/>
            </a:pPr>
            <a:r>
              <a:rPr lang="fa-IR" sz="2800" b="1" dirty="0">
                <a:solidFill>
                  <a:srgbClr val="FF0000"/>
                </a:solidFill>
                <a:cs typeface="B Titr" panose="00000700000000000000" pitchFamily="2" charset="-78"/>
              </a:rPr>
              <a:t>1</a:t>
            </a:r>
            <a:r>
              <a:rPr lang="ar-SA" sz="2800" b="1" dirty="0">
                <a:solidFill>
                  <a:srgbClr val="FF0000"/>
                </a:solidFill>
                <a:cs typeface="B Titr" panose="00000700000000000000" pitchFamily="2" charset="-78"/>
              </a:rPr>
              <a:t>-</a:t>
            </a:r>
            <a:r>
              <a:rPr lang="fa-IR" sz="2800" b="1" dirty="0">
                <a:solidFill>
                  <a:srgbClr val="FF0000"/>
                </a:solidFill>
                <a:cs typeface="B Titr" panose="00000700000000000000" pitchFamily="2" charset="-78"/>
              </a:rPr>
              <a:t> </a:t>
            </a:r>
            <a:r>
              <a:rPr lang="ar-SA" sz="2800" b="1" dirty="0">
                <a:solidFill>
                  <a:srgbClr val="FF0000"/>
                </a:solidFill>
                <a:cs typeface="B Titr" panose="00000700000000000000" pitchFamily="2" charset="-78"/>
              </a:rPr>
              <a:t>ثبت وضعيت دانش آموزان</a:t>
            </a:r>
            <a:endParaRPr lang="en-US" sz="2800" b="1" dirty="0">
              <a:solidFill>
                <a:srgbClr val="FF0000"/>
              </a:solidFill>
              <a:cs typeface="B Titr" panose="00000700000000000000" pitchFamily="2" charset="-78"/>
            </a:endParaRPr>
          </a:p>
          <a:p>
            <a:pPr algn="just" rtl="1" eaLnBrk="1" hangingPunct="1">
              <a:lnSpc>
                <a:spcPct val="150000"/>
              </a:lnSpc>
              <a:defRPr/>
            </a:pPr>
            <a:r>
              <a:rPr lang="ar-SA" sz="2600" b="1" dirty="0">
                <a:cs typeface="B Yagut" pitchFamily="2" charset="-78"/>
              </a:rPr>
              <a:t>ثبت وضعيت دانش آموزان بايد عملي و كاربردي باشد و به عنوان وسيله ارزيابي پيشرفت دانش آموزان و محتواي برنامه و يا براي ثبت جزئيات اجرايي استفاده شود. اين كار بايد براي معلم وقت گير و انرژي بر نباشد.</a:t>
            </a:r>
            <a:endParaRPr lang="fa-IR" sz="2600" b="1" dirty="0">
              <a:cs typeface="B Yagut" pitchFamily="2" charset="-78"/>
            </a:endParaRPr>
          </a:p>
          <a:p>
            <a:pPr indent="520700" algn="just">
              <a:lnSpc>
                <a:spcPct val="150000"/>
              </a:lnSpc>
              <a:defRPr/>
            </a:pPr>
            <a:r>
              <a:rPr lang="ar-SA" sz="2600" b="1" dirty="0">
                <a:cs typeface="B Yagut" pitchFamily="2" charset="-78"/>
              </a:rPr>
              <a:t>اين سوابق شامل: اطلاعات اساسي مربوط به بهداشت و سلامتي دانش آموز، حضور در كلاس، وضعيت فرد در كلاس درس، گزارشات روزانه حوادث و ابزار و لوازم، اتاق رخت كن و غيره باشد. </a:t>
            </a:r>
            <a:endParaRPr lang="en-US" sz="2600" b="1" dirty="0">
              <a:cs typeface="B Yagut" pitchFamily="2" charset="-78"/>
            </a:endParaRPr>
          </a:p>
          <a:p>
            <a:pPr algn="just" rtl="1" eaLnBrk="1" hangingPunct="1">
              <a:lnSpc>
                <a:spcPct val="150000"/>
              </a:lnSpc>
              <a:defRPr/>
            </a:pPr>
            <a:r>
              <a:rPr lang="ar-SA" sz="2600" b="1" dirty="0">
                <a:solidFill>
                  <a:srgbClr val="0000FF"/>
                </a:solidFill>
                <a:cs typeface="B Yagut" pitchFamily="2" charset="-78"/>
              </a:rPr>
              <a:t>فلسفه ثبت سوابق</a:t>
            </a:r>
            <a:r>
              <a:rPr lang="fa-IR" sz="2600" b="1" dirty="0">
                <a:solidFill>
                  <a:srgbClr val="0000FF"/>
                </a:solidFill>
                <a:cs typeface="B Yagut" pitchFamily="2" charset="-78"/>
              </a:rPr>
              <a:t>،</a:t>
            </a:r>
            <a:r>
              <a:rPr lang="ar-SA" sz="2600" b="1" dirty="0">
                <a:solidFill>
                  <a:srgbClr val="0000FF"/>
                </a:solidFill>
                <a:cs typeface="B Yagut" pitchFamily="2" charset="-78"/>
              </a:rPr>
              <a:t> </a:t>
            </a:r>
            <a:r>
              <a:rPr lang="ar-SA" sz="2600" b="1" dirty="0">
                <a:solidFill>
                  <a:srgbClr val="FF0000"/>
                </a:solidFill>
                <a:cs typeface="B Yagut" pitchFamily="2" charset="-78"/>
              </a:rPr>
              <a:t>كار تراشي </a:t>
            </a:r>
            <a:r>
              <a:rPr lang="ar-SA" sz="2600" b="1" dirty="0">
                <a:solidFill>
                  <a:srgbClr val="0000FF"/>
                </a:solidFill>
                <a:cs typeface="B Yagut" pitchFamily="2" charset="-78"/>
              </a:rPr>
              <a:t>نيست. زيرا سوابق و گزارشهاي دقيق و با هدف براي آموزش موثر و مديريت كارآمد در كلاس بسيار مفيد است. </a:t>
            </a:r>
            <a:endParaRPr lang="en-US" sz="2600" b="1" dirty="0">
              <a:solidFill>
                <a:srgbClr val="0000FF"/>
              </a:solidFill>
              <a:cs typeface="B Yagut" pitchFamily="2" charset="-78"/>
            </a:endParaRPr>
          </a:p>
        </p:txBody>
      </p:sp>
      <p:sp>
        <p:nvSpPr>
          <p:cNvPr id="1741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lnSpcReduction="10000"/>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BDD04CF-38B4-48B5-9AD1-03DA4390151E}" type="slidenum">
              <a:rPr lang="en-US" altLang="fa-IR">
                <a:solidFill>
                  <a:srgbClr val="045C75"/>
                </a:solidFill>
              </a:rPr>
              <a:pPr/>
              <a:t>12</a:t>
            </a:fld>
            <a:endParaRPr lang="en-US" altLang="fa-IR">
              <a:solidFill>
                <a:srgbClr val="045C75"/>
              </a:solidFill>
            </a:endParaRPr>
          </a:p>
        </p:txBody>
      </p:sp>
    </p:spTree>
    <p:extLst>
      <p:ext uri="{BB962C8B-B14F-4D97-AF65-F5344CB8AC3E}">
        <p14:creationId xmlns:p14="http://schemas.microsoft.com/office/powerpoint/2010/main" val="1522996926"/>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219138">
                                            <p:txEl>
                                              <p:pRg st="0" end="0"/>
                                            </p:txEl>
                                          </p:spTgt>
                                        </p:tgtEl>
                                        <p:attrNameLst>
                                          <p:attrName>style.visibility</p:attrName>
                                        </p:attrNameLst>
                                      </p:cBhvr>
                                      <p:to>
                                        <p:strVal val="visible"/>
                                      </p:to>
                                    </p:set>
                                    <p:anim calcmode="lin" valueType="num">
                                      <p:cBhvr additive="base">
                                        <p:cTn id="7" dur="1000" fill="hold"/>
                                        <p:tgtEl>
                                          <p:spTgt spid="219138">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19138">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8" fill="hold" nodeType="afterEffect">
                                  <p:stCondLst>
                                    <p:cond delay="0"/>
                                  </p:stCondLst>
                                  <p:childTnLst>
                                    <p:set>
                                      <p:cBhvr>
                                        <p:cTn id="11" dur="1" fill="hold">
                                          <p:stCondLst>
                                            <p:cond delay="0"/>
                                          </p:stCondLst>
                                        </p:cTn>
                                        <p:tgtEl>
                                          <p:spTgt spid="219139">
                                            <p:txEl>
                                              <p:pRg st="0" end="0"/>
                                            </p:txEl>
                                          </p:spTgt>
                                        </p:tgtEl>
                                        <p:attrNameLst>
                                          <p:attrName>style.visibility</p:attrName>
                                        </p:attrNameLst>
                                      </p:cBhvr>
                                      <p:to>
                                        <p:strVal val="visible"/>
                                      </p:to>
                                    </p:set>
                                    <p:anim calcmode="lin" valueType="num">
                                      <p:cBhvr additive="base">
                                        <p:cTn id="12" dur="1000" fill="hold"/>
                                        <p:tgtEl>
                                          <p:spTgt spid="219139">
                                            <p:txEl>
                                              <p:pRg st="0" end="0"/>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219139">
                                            <p:txEl>
                                              <p:pRg st="0" end="0"/>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2000"/>
                            </p:stCondLst>
                            <p:childTnLst>
                              <p:par>
                                <p:cTn id="15" presetID="2" presetClass="entr" presetSubtype="8" fill="hold" nodeType="afterEffect">
                                  <p:stCondLst>
                                    <p:cond delay="0"/>
                                  </p:stCondLst>
                                  <p:childTnLst>
                                    <p:set>
                                      <p:cBhvr>
                                        <p:cTn id="16" dur="1" fill="hold">
                                          <p:stCondLst>
                                            <p:cond delay="0"/>
                                          </p:stCondLst>
                                        </p:cTn>
                                        <p:tgtEl>
                                          <p:spTgt spid="219139">
                                            <p:txEl>
                                              <p:pRg st="1" end="1"/>
                                            </p:txEl>
                                          </p:spTgt>
                                        </p:tgtEl>
                                        <p:attrNameLst>
                                          <p:attrName>style.visibility</p:attrName>
                                        </p:attrNameLst>
                                      </p:cBhvr>
                                      <p:to>
                                        <p:strVal val="visible"/>
                                      </p:to>
                                    </p:set>
                                    <p:anim calcmode="lin" valueType="num">
                                      <p:cBhvr additive="base">
                                        <p:cTn id="17" dur="1000" fill="hold"/>
                                        <p:tgtEl>
                                          <p:spTgt spid="219139">
                                            <p:txEl>
                                              <p:pRg st="1" end="1"/>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219139">
                                            <p:txEl>
                                              <p:pRg st="1" end="1"/>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3000"/>
                            </p:stCondLst>
                            <p:childTnLst>
                              <p:par>
                                <p:cTn id="20" presetID="2" presetClass="entr" presetSubtype="8" fill="hold" nodeType="afterEffect">
                                  <p:stCondLst>
                                    <p:cond delay="0"/>
                                  </p:stCondLst>
                                  <p:childTnLst>
                                    <p:set>
                                      <p:cBhvr>
                                        <p:cTn id="21" dur="1" fill="hold">
                                          <p:stCondLst>
                                            <p:cond delay="0"/>
                                          </p:stCondLst>
                                        </p:cTn>
                                        <p:tgtEl>
                                          <p:spTgt spid="219139">
                                            <p:txEl>
                                              <p:pRg st="2" end="2"/>
                                            </p:txEl>
                                          </p:spTgt>
                                        </p:tgtEl>
                                        <p:attrNameLst>
                                          <p:attrName>style.visibility</p:attrName>
                                        </p:attrNameLst>
                                      </p:cBhvr>
                                      <p:to>
                                        <p:strVal val="visible"/>
                                      </p:to>
                                    </p:set>
                                    <p:anim calcmode="lin" valueType="num">
                                      <p:cBhvr additive="base">
                                        <p:cTn id="22" dur="1000" fill="hold"/>
                                        <p:tgtEl>
                                          <p:spTgt spid="219139">
                                            <p:txEl>
                                              <p:pRg st="2" end="2"/>
                                            </p:txEl>
                                          </p:spTgt>
                                        </p:tgtEl>
                                        <p:attrNameLst>
                                          <p:attrName>ppt_x</p:attrName>
                                        </p:attrNameLst>
                                      </p:cBhvr>
                                      <p:tavLst>
                                        <p:tav tm="0">
                                          <p:val>
                                            <p:strVal val="0-#ppt_w/2"/>
                                          </p:val>
                                        </p:tav>
                                        <p:tav tm="100000">
                                          <p:val>
                                            <p:strVal val="#ppt_x"/>
                                          </p:val>
                                        </p:tav>
                                      </p:tavLst>
                                    </p:anim>
                                    <p:anim calcmode="lin" valueType="num">
                                      <p:cBhvr additive="base">
                                        <p:cTn id="23" dur="1000" fill="hold"/>
                                        <p:tgtEl>
                                          <p:spTgt spid="219139">
                                            <p:txEl>
                                              <p:pRg st="2" end="2"/>
                                            </p:txEl>
                                          </p:spTgt>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4000"/>
                            </p:stCondLst>
                            <p:childTnLst>
                              <p:par>
                                <p:cTn id="25" presetID="2" presetClass="entr" presetSubtype="8" fill="hold" nodeType="afterEffect">
                                  <p:stCondLst>
                                    <p:cond delay="0"/>
                                  </p:stCondLst>
                                  <p:childTnLst>
                                    <p:set>
                                      <p:cBhvr>
                                        <p:cTn id="26" dur="1" fill="hold">
                                          <p:stCondLst>
                                            <p:cond delay="0"/>
                                          </p:stCondLst>
                                        </p:cTn>
                                        <p:tgtEl>
                                          <p:spTgt spid="219139">
                                            <p:txEl>
                                              <p:pRg st="3" end="3"/>
                                            </p:txEl>
                                          </p:spTgt>
                                        </p:tgtEl>
                                        <p:attrNameLst>
                                          <p:attrName>style.visibility</p:attrName>
                                        </p:attrNameLst>
                                      </p:cBhvr>
                                      <p:to>
                                        <p:strVal val="visible"/>
                                      </p:to>
                                    </p:set>
                                    <p:anim calcmode="lin" valueType="num">
                                      <p:cBhvr additive="base">
                                        <p:cTn id="27" dur="1000" fill="hold"/>
                                        <p:tgtEl>
                                          <p:spTgt spid="219139">
                                            <p:txEl>
                                              <p:pRg st="3" end="3"/>
                                            </p:txEl>
                                          </p:spTgt>
                                        </p:tgtEl>
                                        <p:attrNameLst>
                                          <p:attrName>ppt_x</p:attrName>
                                        </p:attrNameLst>
                                      </p:cBhvr>
                                      <p:tavLst>
                                        <p:tav tm="0">
                                          <p:val>
                                            <p:strVal val="0-#ppt_w/2"/>
                                          </p:val>
                                        </p:tav>
                                        <p:tav tm="100000">
                                          <p:val>
                                            <p:strVal val="#ppt_x"/>
                                          </p:val>
                                        </p:tav>
                                      </p:tavLst>
                                    </p:anim>
                                    <p:anim calcmode="lin" valueType="num">
                                      <p:cBhvr additive="base">
                                        <p:cTn id="28" dur="1000" fill="hold"/>
                                        <p:tgtEl>
                                          <p:spTgt spid="21913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8" name="Rectangle 2"/>
          <p:cNvSpPr>
            <a:spLocks noGrp="1" noChangeArrowheads="1"/>
          </p:cNvSpPr>
          <p:nvPr>
            <p:ph idx="1"/>
          </p:nvPr>
        </p:nvSpPr>
        <p:spPr>
          <a:xfrm>
            <a:off x="1511121" y="489397"/>
            <a:ext cx="7924800" cy="609600"/>
          </a:xfrm>
        </p:spPr>
        <p:txBody>
          <a:bodyPr>
            <a:noAutofit/>
          </a:bodyPr>
          <a:lstStyle/>
          <a:p>
            <a:pPr algn="ctr">
              <a:buFont typeface="Wingdings 2" panose="05020102010507070707" pitchFamily="18" charset="2"/>
              <a:buNone/>
              <a:defRPr/>
            </a:pPr>
            <a:r>
              <a:rPr lang="ar-SA" sz="4000" b="1" dirty="0">
                <a:solidFill>
                  <a:schemeClr val="tx2">
                    <a:lumMod val="50000"/>
                  </a:schemeClr>
                </a:solidFill>
                <a:cs typeface="B Titr" pitchFamily="2" charset="-78"/>
              </a:rPr>
              <a:t>استفاده بهينه از فضاي ورزشي</a:t>
            </a:r>
            <a:endParaRPr lang="en-US" sz="4000" b="1" dirty="0">
              <a:solidFill>
                <a:schemeClr val="tx2">
                  <a:lumMod val="50000"/>
                </a:schemeClr>
              </a:solidFill>
              <a:cs typeface="B Titr" pitchFamily="2" charset="-78"/>
            </a:endParaRPr>
          </a:p>
        </p:txBody>
      </p:sp>
      <p:sp>
        <p:nvSpPr>
          <p:cNvPr id="219139" name="Rectangle 3"/>
          <p:cNvSpPr>
            <a:spLocks noRot="1" noChangeArrowheads="1"/>
          </p:cNvSpPr>
          <p:nvPr/>
        </p:nvSpPr>
        <p:spPr bwMode="auto">
          <a:xfrm>
            <a:off x="321971" y="1612006"/>
            <a:ext cx="10612191" cy="4560194"/>
          </a:xfrm>
          <a:prstGeom prst="rect">
            <a:avLst/>
          </a:prstGeom>
          <a:noFill/>
          <a:ln w="9525">
            <a:noFill/>
            <a:miter lim="800000"/>
            <a:headEnd/>
            <a:tailEnd/>
          </a:ln>
        </p:spPr>
        <p:txBody>
          <a:bodyPr/>
          <a:lstStyle/>
          <a:p>
            <a:pPr algn="just" rtl="1" eaLnBrk="1" hangingPunct="1">
              <a:lnSpc>
                <a:spcPct val="150000"/>
              </a:lnSpc>
              <a:defRPr/>
            </a:pPr>
            <a:r>
              <a:rPr lang="fa-IR" sz="2800" b="1" dirty="0">
                <a:solidFill>
                  <a:srgbClr val="FF0000"/>
                </a:solidFill>
                <a:cs typeface="B Titr" panose="00000700000000000000" pitchFamily="2" charset="-78"/>
              </a:rPr>
              <a:t>2</a:t>
            </a:r>
            <a:r>
              <a:rPr lang="ar-SA" sz="2800" b="1" dirty="0">
                <a:solidFill>
                  <a:srgbClr val="FF0000"/>
                </a:solidFill>
                <a:cs typeface="B Titr" panose="00000700000000000000" pitchFamily="2" charset="-78"/>
              </a:rPr>
              <a:t>-</a:t>
            </a:r>
            <a:r>
              <a:rPr lang="fa-IR" sz="2800" b="1" dirty="0">
                <a:solidFill>
                  <a:srgbClr val="FF0000"/>
                </a:solidFill>
                <a:cs typeface="B Titr" panose="00000700000000000000" pitchFamily="2" charset="-78"/>
              </a:rPr>
              <a:t> </a:t>
            </a:r>
            <a:r>
              <a:rPr lang="ar-SA" sz="2800" b="1" dirty="0">
                <a:solidFill>
                  <a:srgbClr val="FF0000"/>
                </a:solidFill>
                <a:cs typeface="B Titr" panose="00000700000000000000" pitchFamily="2" charset="-78"/>
              </a:rPr>
              <a:t>سازماندهي كلاس درس</a:t>
            </a:r>
            <a:endParaRPr lang="en-US" sz="2800" b="1" dirty="0">
              <a:solidFill>
                <a:srgbClr val="FF0000"/>
              </a:solidFill>
              <a:cs typeface="B Titr" panose="00000700000000000000" pitchFamily="2" charset="-78"/>
            </a:endParaRPr>
          </a:p>
          <a:p>
            <a:pPr algn="just" rtl="1" eaLnBrk="1" hangingPunct="1">
              <a:lnSpc>
                <a:spcPct val="150000"/>
              </a:lnSpc>
              <a:defRPr/>
            </a:pPr>
            <a:r>
              <a:rPr lang="ar-SA" sz="2600" b="1" dirty="0">
                <a:cs typeface="B Yagut" pitchFamily="2" charset="-78"/>
              </a:rPr>
              <a:t>تعداد ايده آل دانش آموز براي يك كلاس 20 نفر است. اين تعداد نبايد از 35 نفر فراتر رود. كمبود وقت، وسايل ناچيز و ابزار ناكافي به همراه تعداد زياد دانش آموز مشكلات بزرگي را براي معلم فراهم مي آورد.</a:t>
            </a:r>
            <a:endParaRPr lang="fa-IR" sz="2600" b="1" dirty="0">
              <a:cs typeface="B Yagut" pitchFamily="2" charset="-78"/>
            </a:endParaRPr>
          </a:p>
          <a:p>
            <a:pPr indent="393700" algn="just">
              <a:lnSpc>
                <a:spcPct val="150000"/>
              </a:lnSpc>
              <a:defRPr/>
            </a:pPr>
            <a:r>
              <a:rPr lang="ar-SA" sz="2600" b="1" dirty="0">
                <a:cs typeface="B Yagut" pitchFamily="2" charset="-78"/>
              </a:rPr>
              <a:t> سازماندهي ماهرانه كلاس و طراحي خردمندانه درس، هدف دار بودن آموزش هر دوره را براي دانش آموز و صحت آموزش و مفيد بودن آن تضمين خواهد كرد. كلاس را مي توان به شكل صميمانه اما با كنترل شايسته هدايت كرد. </a:t>
            </a:r>
            <a:endParaRPr lang="en-US" sz="2600" b="1" dirty="0">
              <a:cs typeface="B Yagut" pitchFamily="2" charset="-78"/>
            </a:endParaRPr>
          </a:p>
        </p:txBody>
      </p:sp>
      <p:sp>
        <p:nvSpPr>
          <p:cNvPr id="1843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lnSpcReduction="10000"/>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6334758-0EF2-418D-B096-0104FB89B979}" type="slidenum">
              <a:rPr lang="en-US" altLang="fa-IR">
                <a:solidFill>
                  <a:srgbClr val="045C75"/>
                </a:solidFill>
              </a:rPr>
              <a:pPr/>
              <a:t>13</a:t>
            </a:fld>
            <a:endParaRPr lang="en-US" altLang="fa-IR">
              <a:solidFill>
                <a:srgbClr val="045C75"/>
              </a:solidFill>
            </a:endParaRPr>
          </a:p>
        </p:txBody>
      </p:sp>
    </p:spTree>
    <p:extLst>
      <p:ext uri="{BB962C8B-B14F-4D97-AF65-F5344CB8AC3E}">
        <p14:creationId xmlns:p14="http://schemas.microsoft.com/office/powerpoint/2010/main" val="3587862923"/>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219138">
                                            <p:txEl>
                                              <p:pRg st="0" end="0"/>
                                            </p:txEl>
                                          </p:spTgt>
                                        </p:tgtEl>
                                        <p:attrNameLst>
                                          <p:attrName>style.visibility</p:attrName>
                                        </p:attrNameLst>
                                      </p:cBhvr>
                                      <p:to>
                                        <p:strVal val="visible"/>
                                      </p:to>
                                    </p:set>
                                    <p:anim calcmode="lin" valueType="num">
                                      <p:cBhvr additive="base">
                                        <p:cTn id="7" dur="1000" fill="hold"/>
                                        <p:tgtEl>
                                          <p:spTgt spid="219138">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19138">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8" fill="hold" nodeType="afterEffect">
                                  <p:stCondLst>
                                    <p:cond delay="0"/>
                                  </p:stCondLst>
                                  <p:childTnLst>
                                    <p:set>
                                      <p:cBhvr>
                                        <p:cTn id="11" dur="1" fill="hold">
                                          <p:stCondLst>
                                            <p:cond delay="0"/>
                                          </p:stCondLst>
                                        </p:cTn>
                                        <p:tgtEl>
                                          <p:spTgt spid="219139">
                                            <p:txEl>
                                              <p:pRg st="0" end="0"/>
                                            </p:txEl>
                                          </p:spTgt>
                                        </p:tgtEl>
                                        <p:attrNameLst>
                                          <p:attrName>style.visibility</p:attrName>
                                        </p:attrNameLst>
                                      </p:cBhvr>
                                      <p:to>
                                        <p:strVal val="visible"/>
                                      </p:to>
                                    </p:set>
                                    <p:anim calcmode="lin" valueType="num">
                                      <p:cBhvr additive="base">
                                        <p:cTn id="12" dur="1000" fill="hold"/>
                                        <p:tgtEl>
                                          <p:spTgt spid="219139">
                                            <p:txEl>
                                              <p:pRg st="0" end="0"/>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219139">
                                            <p:txEl>
                                              <p:pRg st="0" end="0"/>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2000"/>
                            </p:stCondLst>
                            <p:childTnLst>
                              <p:par>
                                <p:cTn id="15" presetID="2" presetClass="entr" presetSubtype="8" fill="hold" nodeType="afterEffect">
                                  <p:stCondLst>
                                    <p:cond delay="0"/>
                                  </p:stCondLst>
                                  <p:childTnLst>
                                    <p:set>
                                      <p:cBhvr>
                                        <p:cTn id="16" dur="1" fill="hold">
                                          <p:stCondLst>
                                            <p:cond delay="0"/>
                                          </p:stCondLst>
                                        </p:cTn>
                                        <p:tgtEl>
                                          <p:spTgt spid="219139">
                                            <p:txEl>
                                              <p:pRg st="1" end="1"/>
                                            </p:txEl>
                                          </p:spTgt>
                                        </p:tgtEl>
                                        <p:attrNameLst>
                                          <p:attrName>style.visibility</p:attrName>
                                        </p:attrNameLst>
                                      </p:cBhvr>
                                      <p:to>
                                        <p:strVal val="visible"/>
                                      </p:to>
                                    </p:set>
                                    <p:anim calcmode="lin" valueType="num">
                                      <p:cBhvr additive="base">
                                        <p:cTn id="17" dur="1000" fill="hold"/>
                                        <p:tgtEl>
                                          <p:spTgt spid="219139">
                                            <p:txEl>
                                              <p:pRg st="1" end="1"/>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219139">
                                            <p:txEl>
                                              <p:pRg st="1" end="1"/>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3000"/>
                            </p:stCondLst>
                            <p:childTnLst>
                              <p:par>
                                <p:cTn id="20" presetID="2" presetClass="entr" presetSubtype="8" fill="hold" nodeType="afterEffect">
                                  <p:stCondLst>
                                    <p:cond delay="0"/>
                                  </p:stCondLst>
                                  <p:childTnLst>
                                    <p:set>
                                      <p:cBhvr>
                                        <p:cTn id="21" dur="1" fill="hold">
                                          <p:stCondLst>
                                            <p:cond delay="0"/>
                                          </p:stCondLst>
                                        </p:cTn>
                                        <p:tgtEl>
                                          <p:spTgt spid="219139">
                                            <p:txEl>
                                              <p:pRg st="2" end="2"/>
                                            </p:txEl>
                                          </p:spTgt>
                                        </p:tgtEl>
                                        <p:attrNameLst>
                                          <p:attrName>style.visibility</p:attrName>
                                        </p:attrNameLst>
                                      </p:cBhvr>
                                      <p:to>
                                        <p:strVal val="visible"/>
                                      </p:to>
                                    </p:set>
                                    <p:anim calcmode="lin" valueType="num">
                                      <p:cBhvr additive="base">
                                        <p:cTn id="22" dur="1000" fill="hold"/>
                                        <p:tgtEl>
                                          <p:spTgt spid="219139">
                                            <p:txEl>
                                              <p:pRg st="2" end="2"/>
                                            </p:txEl>
                                          </p:spTgt>
                                        </p:tgtEl>
                                        <p:attrNameLst>
                                          <p:attrName>ppt_x</p:attrName>
                                        </p:attrNameLst>
                                      </p:cBhvr>
                                      <p:tavLst>
                                        <p:tav tm="0">
                                          <p:val>
                                            <p:strVal val="0-#ppt_w/2"/>
                                          </p:val>
                                        </p:tav>
                                        <p:tav tm="100000">
                                          <p:val>
                                            <p:strVal val="#ppt_x"/>
                                          </p:val>
                                        </p:tav>
                                      </p:tavLst>
                                    </p:anim>
                                    <p:anim calcmode="lin" valueType="num">
                                      <p:cBhvr additive="base">
                                        <p:cTn id="23" dur="1000" fill="hold"/>
                                        <p:tgtEl>
                                          <p:spTgt spid="219139">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8" name="Rectangle 2"/>
          <p:cNvSpPr>
            <a:spLocks noGrp="1" noChangeArrowheads="1"/>
          </p:cNvSpPr>
          <p:nvPr>
            <p:ph idx="1"/>
          </p:nvPr>
        </p:nvSpPr>
        <p:spPr>
          <a:xfrm>
            <a:off x="2094963" y="425003"/>
            <a:ext cx="7924800" cy="609600"/>
          </a:xfrm>
        </p:spPr>
        <p:txBody>
          <a:bodyPr>
            <a:noAutofit/>
          </a:bodyPr>
          <a:lstStyle/>
          <a:p>
            <a:pPr algn="ctr">
              <a:buFont typeface="Wingdings 2" panose="05020102010507070707" pitchFamily="18" charset="2"/>
              <a:buNone/>
              <a:defRPr/>
            </a:pPr>
            <a:r>
              <a:rPr lang="ar-SA" sz="4000" b="1" dirty="0">
                <a:solidFill>
                  <a:schemeClr val="tx2">
                    <a:lumMod val="50000"/>
                  </a:schemeClr>
                </a:solidFill>
                <a:cs typeface="B Titr" pitchFamily="2" charset="-78"/>
              </a:rPr>
              <a:t>استفاده بهينه از فضاي ورزشي</a:t>
            </a:r>
            <a:endParaRPr lang="en-US" sz="4000" b="1" dirty="0">
              <a:solidFill>
                <a:schemeClr val="tx2">
                  <a:lumMod val="50000"/>
                </a:schemeClr>
              </a:solidFill>
              <a:cs typeface="B Titr" pitchFamily="2" charset="-78"/>
            </a:endParaRPr>
          </a:p>
        </p:txBody>
      </p:sp>
      <p:sp>
        <p:nvSpPr>
          <p:cNvPr id="219139" name="Rectangle 3"/>
          <p:cNvSpPr>
            <a:spLocks noRot="1" noChangeArrowheads="1"/>
          </p:cNvSpPr>
          <p:nvPr/>
        </p:nvSpPr>
        <p:spPr bwMode="auto">
          <a:xfrm>
            <a:off x="296214" y="2093890"/>
            <a:ext cx="10547798" cy="3959180"/>
          </a:xfrm>
          <a:prstGeom prst="rect">
            <a:avLst/>
          </a:prstGeom>
          <a:noFill/>
          <a:ln w="9525">
            <a:noFill/>
            <a:miter lim="800000"/>
            <a:headEnd/>
            <a:tailEnd/>
          </a:ln>
        </p:spPr>
        <p:txBody>
          <a:bodyPr/>
          <a:lstStyle/>
          <a:p>
            <a:pPr algn="just" rtl="1" eaLnBrk="1" hangingPunct="1">
              <a:lnSpc>
                <a:spcPct val="150000"/>
              </a:lnSpc>
              <a:defRPr/>
            </a:pPr>
            <a:r>
              <a:rPr lang="ar-SA" sz="2600" b="1" dirty="0">
                <a:cs typeface="B Yagut" pitchFamily="2" charset="-78"/>
              </a:rPr>
              <a:t>معلم مي تواند </a:t>
            </a:r>
            <a:r>
              <a:rPr lang="ar-SA" sz="2600" b="1" dirty="0">
                <a:solidFill>
                  <a:srgbClr val="FF0000"/>
                </a:solidFill>
                <a:cs typeface="B Yagut" pitchFamily="2" charset="-78"/>
              </a:rPr>
              <a:t>شروع و خاتمه مشخصي </a:t>
            </a:r>
            <a:r>
              <a:rPr lang="ar-SA" sz="2600" b="1" dirty="0">
                <a:cs typeface="B Yagut" pitchFamily="2" charset="-78"/>
              </a:rPr>
              <a:t>براي كلاس تعيين كند. </a:t>
            </a:r>
            <a:endParaRPr lang="fa-IR" sz="2600" b="1" dirty="0">
              <a:cs typeface="B Yagut" pitchFamily="2" charset="-78"/>
            </a:endParaRPr>
          </a:p>
          <a:p>
            <a:pPr algn="just" rtl="1" eaLnBrk="1" hangingPunct="1">
              <a:lnSpc>
                <a:spcPct val="150000"/>
              </a:lnSpc>
              <a:defRPr/>
            </a:pPr>
            <a:r>
              <a:rPr lang="ar-SA" sz="2600" b="1" dirty="0">
                <a:cs typeface="B Yagut" pitchFamily="2" charset="-78"/>
              </a:rPr>
              <a:t>اين نكته نيز قابل تعمق است كه چون كودكان با هر معلم محدوديتها و آزاديهاي معيني را تجربه مي كنند</a:t>
            </a:r>
            <a:r>
              <a:rPr lang="fa-IR" sz="2600" b="1" dirty="0">
                <a:cs typeface="B Yagut" pitchFamily="2" charset="-78"/>
              </a:rPr>
              <a:t>، </a:t>
            </a:r>
            <a:r>
              <a:rPr lang="ar-SA" sz="2600" b="1" dirty="0">
                <a:cs typeface="B Yagut" pitchFamily="2" charset="-78"/>
              </a:rPr>
              <a:t>بايد از </a:t>
            </a:r>
            <a:r>
              <a:rPr lang="ar-SA" sz="2600" b="1" dirty="0">
                <a:solidFill>
                  <a:srgbClr val="FF0000"/>
                </a:solidFill>
                <a:cs typeface="B Yagut" pitchFamily="2" charset="-78"/>
              </a:rPr>
              <a:t>اولين كلاس تا آخرين كلاس </a:t>
            </a:r>
            <a:r>
              <a:rPr lang="ar-SA" sz="2600" b="1" dirty="0">
                <a:cs typeface="B Yagut" pitchFamily="2" charset="-78"/>
              </a:rPr>
              <a:t>در يك سال از ثبات رفتار، عدالت و روش بدون تغييري در كنترل گروه پيروي كنند. </a:t>
            </a:r>
            <a:endParaRPr lang="fa-IR" sz="2600" b="1" dirty="0">
              <a:cs typeface="B Yagut" pitchFamily="2" charset="-78"/>
            </a:endParaRPr>
          </a:p>
          <a:p>
            <a:pPr algn="just" rtl="1" eaLnBrk="1" hangingPunct="1">
              <a:lnSpc>
                <a:spcPct val="150000"/>
              </a:lnSpc>
              <a:defRPr/>
            </a:pPr>
            <a:r>
              <a:rPr lang="ar-SA" sz="2600" b="1" dirty="0">
                <a:cs typeface="B Yagut" pitchFamily="2" charset="-78"/>
              </a:rPr>
              <a:t>سازماندهي مناسب كلاس به دانش آموزان كمك مي</a:t>
            </a:r>
            <a:r>
              <a:rPr lang="fa-IR" sz="2600" b="1" dirty="0">
                <a:cs typeface="B Yagut" pitchFamily="2" charset="-78"/>
              </a:rPr>
              <a:t> </a:t>
            </a:r>
            <a:r>
              <a:rPr lang="ar-SA" sz="2600" b="1" dirty="0">
                <a:cs typeface="B Yagut" pitchFamily="2" charset="-78"/>
              </a:rPr>
              <a:t>كند تا احساس امنيت كرده و براي روبرو شدن با تجربيات جديد آماده باشند.</a:t>
            </a:r>
            <a:endParaRPr lang="en-US" sz="2600" b="1" dirty="0">
              <a:cs typeface="B Yagut" pitchFamily="2" charset="-78"/>
            </a:endParaRPr>
          </a:p>
        </p:txBody>
      </p:sp>
      <p:sp>
        <p:nvSpPr>
          <p:cNvPr id="194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lnSpcReduction="10000"/>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36A3240-5F58-483F-A4A5-F103E43D1D8E}" type="slidenum">
              <a:rPr lang="en-US" altLang="fa-IR">
                <a:solidFill>
                  <a:srgbClr val="045C75"/>
                </a:solidFill>
              </a:rPr>
              <a:pPr/>
              <a:t>14</a:t>
            </a:fld>
            <a:endParaRPr lang="en-US" altLang="fa-IR">
              <a:solidFill>
                <a:srgbClr val="045C75"/>
              </a:solidFill>
            </a:endParaRPr>
          </a:p>
        </p:txBody>
      </p:sp>
    </p:spTree>
    <p:extLst>
      <p:ext uri="{BB962C8B-B14F-4D97-AF65-F5344CB8AC3E}">
        <p14:creationId xmlns:p14="http://schemas.microsoft.com/office/powerpoint/2010/main" val="3786276370"/>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219138">
                                            <p:txEl>
                                              <p:pRg st="0" end="0"/>
                                            </p:txEl>
                                          </p:spTgt>
                                        </p:tgtEl>
                                        <p:attrNameLst>
                                          <p:attrName>style.visibility</p:attrName>
                                        </p:attrNameLst>
                                      </p:cBhvr>
                                      <p:to>
                                        <p:strVal val="visible"/>
                                      </p:to>
                                    </p:set>
                                    <p:anim calcmode="lin" valueType="num">
                                      <p:cBhvr additive="base">
                                        <p:cTn id="7" dur="1000" fill="hold"/>
                                        <p:tgtEl>
                                          <p:spTgt spid="219138">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19138">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8" fill="hold" nodeType="afterEffect">
                                  <p:stCondLst>
                                    <p:cond delay="0"/>
                                  </p:stCondLst>
                                  <p:childTnLst>
                                    <p:set>
                                      <p:cBhvr>
                                        <p:cTn id="11" dur="1" fill="hold">
                                          <p:stCondLst>
                                            <p:cond delay="0"/>
                                          </p:stCondLst>
                                        </p:cTn>
                                        <p:tgtEl>
                                          <p:spTgt spid="219139">
                                            <p:txEl>
                                              <p:pRg st="0" end="0"/>
                                            </p:txEl>
                                          </p:spTgt>
                                        </p:tgtEl>
                                        <p:attrNameLst>
                                          <p:attrName>style.visibility</p:attrName>
                                        </p:attrNameLst>
                                      </p:cBhvr>
                                      <p:to>
                                        <p:strVal val="visible"/>
                                      </p:to>
                                    </p:set>
                                    <p:anim calcmode="lin" valueType="num">
                                      <p:cBhvr additive="base">
                                        <p:cTn id="12" dur="1000" fill="hold"/>
                                        <p:tgtEl>
                                          <p:spTgt spid="219139">
                                            <p:txEl>
                                              <p:pRg st="0" end="0"/>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219139">
                                            <p:txEl>
                                              <p:pRg st="0" end="0"/>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2000"/>
                            </p:stCondLst>
                            <p:childTnLst>
                              <p:par>
                                <p:cTn id="15" presetID="2" presetClass="entr" presetSubtype="8" fill="hold" nodeType="afterEffect">
                                  <p:stCondLst>
                                    <p:cond delay="0"/>
                                  </p:stCondLst>
                                  <p:childTnLst>
                                    <p:set>
                                      <p:cBhvr>
                                        <p:cTn id="16" dur="1" fill="hold">
                                          <p:stCondLst>
                                            <p:cond delay="0"/>
                                          </p:stCondLst>
                                        </p:cTn>
                                        <p:tgtEl>
                                          <p:spTgt spid="219139">
                                            <p:txEl>
                                              <p:pRg st="1" end="1"/>
                                            </p:txEl>
                                          </p:spTgt>
                                        </p:tgtEl>
                                        <p:attrNameLst>
                                          <p:attrName>style.visibility</p:attrName>
                                        </p:attrNameLst>
                                      </p:cBhvr>
                                      <p:to>
                                        <p:strVal val="visible"/>
                                      </p:to>
                                    </p:set>
                                    <p:anim calcmode="lin" valueType="num">
                                      <p:cBhvr additive="base">
                                        <p:cTn id="17" dur="1000" fill="hold"/>
                                        <p:tgtEl>
                                          <p:spTgt spid="219139">
                                            <p:txEl>
                                              <p:pRg st="1" end="1"/>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219139">
                                            <p:txEl>
                                              <p:pRg st="1" end="1"/>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3000"/>
                            </p:stCondLst>
                            <p:childTnLst>
                              <p:par>
                                <p:cTn id="20" presetID="2" presetClass="entr" presetSubtype="8" fill="hold" nodeType="afterEffect">
                                  <p:stCondLst>
                                    <p:cond delay="0"/>
                                  </p:stCondLst>
                                  <p:childTnLst>
                                    <p:set>
                                      <p:cBhvr>
                                        <p:cTn id="21" dur="1" fill="hold">
                                          <p:stCondLst>
                                            <p:cond delay="0"/>
                                          </p:stCondLst>
                                        </p:cTn>
                                        <p:tgtEl>
                                          <p:spTgt spid="219139">
                                            <p:txEl>
                                              <p:pRg st="2" end="2"/>
                                            </p:txEl>
                                          </p:spTgt>
                                        </p:tgtEl>
                                        <p:attrNameLst>
                                          <p:attrName>style.visibility</p:attrName>
                                        </p:attrNameLst>
                                      </p:cBhvr>
                                      <p:to>
                                        <p:strVal val="visible"/>
                                      </p:to>
                                    </p:set>
                                    <p:anim calcmode="lin" valueType="num">
                                      <p:cBhvr additive="base">
                                        <p:cTn id="22" dur="1000" fill="hold"/>
                                        <p:tgtEl>
                                          <p:spTgt spid="219139">
                                            <p:txEl>
                                              <p:pRg st="2" end="2"/>
                                            </p:txEl>
                                          </p:spTgt>
                                        </p:tgtEl>
                                        <p:attrNameLst>
                                          <p:attrName>ppt_x</p:attrName>
                                        </p:attrNameLst>
                                      </p:cBhvr>
                                      <p:tavLst>
                                        <p:tav tm="0">
                                          <p:val>
                                            <p:strVal val="0-#ppt_w/2"/>
                                          </p:val>
                                        </p:tav>
                                        <p:tav tm="100000">
                                          <p:val>
                                            <p:strVal val="#ppt_x"/>
                                          </p:val>
                                        </p:tav>
                                      </p:tavLst>
                                    </p:anim>
                                    <p:anim calcmode="lin" valueType="num">
                                      <p:cBhvr additive="base">
                                        <p:cTn id="23" dur="1000" fill="hold"/>
                                        <p:tgtEl>
                                          <p:spTgt spid="219139">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105432" y="5196884"/>
            <a:ext cx="5511444" cy="1200329"/>
          </a:xfrm>
          <a:prstGeom prst="rect">
            <a:avLst/>
          </a:prstGeom>
          <a:noFill/>
        </p:spPr>
        <p:txBody>
          <a:bodyPr wrap="none" rtlCol="1">
            <a:spAutoFit/>
          </a:bodyPr>
          <a:lstStyle/>
          <a:p>
            <a:r>
              <a:rPr lang="fa-IR" sz="7200" b="1" dirty="0" smtClean="0">
                <a:cs typeface="B Fantezy" panose="00000400000000000000" pitchFamily="2" charset="-78"/>
              </a:rPr>
              <a:t>از توجه شما سپاسگزاريم</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9115" y="539647"/>
            <a:ext cx="9024078" cy="4122294"/>
          </a:xfrm>
          <a:prstGeom prst="rect">
            <a:avLst/>
          </a:prstGeom>
        </p:spPr>
      </p:pic>
    </p:spTree>
    <p:extLst>
      <p:ext uri="{BB962C8B-B14F-4D97-AF65-F5344CB8AC3E}">
        <p14:creationId xmlns:p14="http://schemas.microsoft.com/office/powerpoint/2010/main" val="10688917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nvSpPr>
        <p:spPr bwMode="auto">
          <a:xfrm>
            <a:off x="0" y="575684"/>
            <a:ext cx="11153105" cy="6282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algn="ctr" rtl="1" eaLnBrk="1" hangingPunct="1">
              <a:lnSpc>
                <a:spcPct val="90000"/>
              </a:lnSpc>
              <a:buFontTx/>
              <a:buNone/>
            </a:pPr>
            <a:r>
              <a:rPr lang="ar-SA" altLang="en-US" b="1" dirty="0" smtClean="0">
                <a:solidFill>
                  <a:srgbClr val="FF33CC"/>
                </a:solidFill>
                <a:cs typeface="B Lotus" panose="00000400000000000000" pitchFamily="2" charset="-78"/>
              </a:rPr>
              <a:t>‌</a:t>
            </a:r>
          </a:p>
          <a:p>
            <a:pPr algn="just" rtl="1" eaLnBrk="1" hangingPunct="1">
              <a:lnSpc>
                <a:spcPct val="90000"/>
              </a:lnSpc>
              <a:buFont typeface="Wingdings" panose="05000000000000000000" pitchFamily="2" charset="2"/>
              <a:buChar char="Ø"/>
            </a:pPr>
            <a:endParaRPr lang="fa-IR" altLang="en-US" dirty="0" smtClean="0">
              <a:cs typeface="B Lotus" panose="00000400000000000000" pitchFamily="2" charset="-78"/>
            </a:endParaRPr>
          </a:p>
          <a:p>
            <a:pPr algn="just" rtl="1" eaLnBrk="1" hangingPunct="1">
              <a:lnSpc>
                <a:spcPct val="90000"/>
              </a:lnSpc>
              <a:buFont typeface="Wingdings" panose="05000000000000000000" pitchFamily="2" charset="2"/>
              <a:buChar char="Ø"/>
            </a:pPr>
            <a:endParaRPr lang="fa-IR" altLang="en-US" dirty="0">
              <a:cs typeface="B Lotus" panose="00000400000000000000" pitchFamily="2" charset="-78"/>
            </a:endParaRPr>
          </a:p>
          <a:p>
            <a:pPr algn="just" rtl="1" eaLnBrk="1" hangingPunct="1">
              <a:lnSpc>
                <a:spcPct val="90000"/>
              </a:lnSpc>
              <a:buFont typeface="Wingdings" panose="05000000000000000000" pitchFamily="2" charset="2"/>
              <a:buChar char="Ø"/>
            </a:pPr>
            <a:endParaRPr lang="fa-IR" altLang="en-US" dirty="0" smtClean="0">
              <a:cs typeface="B Lotus" panose="00000400000000000000" pitchFamily="2" charset="-78"/>
            </a:endParaRPr>
          </a:p>
          <a:p>
            <a:pPr algn="just" rtl="1" eaLnBrk="1" hangingPunct="1">
              <a:lnSpc>
                <a:spcPct val="150000"/>
              </a:lnSpc>
              <a:buFont typeface="Wingdings" panose="05000000000000000000" pitchFamily="2" charset="2"/>
              <a:buChar char="Ø"/>
            </a:pPr>
            <a:r>
              <a:rPr lang="fa-IR" altLang="en-US" dirty="0" smtClean="0">
                <a:cs typeface="B Lotus" panose="00000400000000000000" pitchFamily="2" charset="-78"/>
              </a:rPr>
              <a:t>مراحل تدریس یک جلسه درس تربیت بدنی</a:t>
            </a:r>
            <a:endParaRPr lang="fa-IR" altLang="en-US" sz="1600" dirty="0" smtClean="0">
              <a:cs typeface="B Lotus" panose="00000400000000000000" pitchFamily="2" charset="-78"/>
            </a:endParaRPr>
          </a:p>
          <a:p>
            <a:pPr marL="0" indent="0" algn="just" rtl="1" eaLnBrk="1" hangingPunct="1">
              <a:lnSpc>
                <a:spcPct val="90000"/>
              </a:lnSpc>
              <a:buNone/>
            </a:pPr>
            <a:endParaRPr lang="fa-IR" altLang="en-US" dirty="0" smtClean="0">
              <a:cs typeface="B Lotus" panose="00000400000000000000" pitchFamily="2" charset="-78"/>
            </a:endParaRPr>
          </a:p>
          <a:p>
            <a:pPr algn="just" rtl="1" eaLnBrk="1" hangingPunct="1">
              <a:lnSpc>
                <a:spcPct val="90000"/>
              </a:lnSpc>
              <a:buFont typeface="Wingdings" panose="05000000000000000000" pitchFamily="2" charset="2"/>
              <a:buChar char="Ø"/>
            </a:pPr>
            <a:endParaRPr lang="ar-SA" altLang="en-US" dirty="0" smtClean="0">
              <a:cs typeface="B Lotus" panose="00000400000000000000" pitchFamily="2" charset="-78"/>
            </a:endParaRPr>
          </a:p>
        </p:txBody>
      </p:sp>
      <p:sp>
        <p:nvSpPr>
          <p:cNvPr id="5" name="Title 1"/>
          <p:cNvSpPr>
            <a:spLocks noGrp="1"/>
          </p:cNvSpPr>
          <p:nvPr>
            <p:ph type="title"/>
          </p:nvPr>
        </p:nvSpPr>
        <p:spPr>
          <a:xfrm>
            <a:off x="167425" y="700610"/>
            <a:ext cx="11281893" cy="909249"/>
          </a:xfrm>
        </p:spPr>
        <p:txBody>
          <a:bodyPr>
            <a:normAutofit fontScale="90000"/>
          </a:bodyPr>
          <a:lstStyle/>
          <a:p>
            <a:pPr algn="ctr"/>
            <a:r>
              <a:rPr lang="fa-IR" sz="4800" b="1" dirty="0" smtClean="0">
                <a:cs typeface="B Zar" panose="00000400000000000000" pitchFamily="2" charset="-78"/>
              </a:rPr>
              <a:t>فصل پنجم- </a:t>
            </a:r>
            <a:r>
              <a:rPr lang="fa-IR" sz="3600" b="1" dirty="0" smtClean="0">
                <a:cs typeface="B Zar" panose="00000400000000000000" pitchFamily="2" charset="-78"/>
              </a:rPr>
              <a:t>مراحل تدریس و شیوه های مدیریت کلاس درس تربیت بدنی</a:t>
            </a:r>
            <a:endParaRPr lang="en-US" sz="3600" b="1" dirty="0">
              <a:cs typeface="B Zar" panose="00000400000000000000" pitchFamily="2" charset="-78"/>
            </a:endParaRPr>
          </a:p>
        </p:txBody>
      </p:sp>
    </p:spTree>
    <p:extLst>
      <p:ext uri="{BB962C8B-B14F-4D97-AF65-F5344CB8AC3E}">
        <p14:creationId xmlns:p14="http://schemas.microsoft.com/office/powerpoint/2010/main" val="98611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8" name="Rectangle 2"/>
          <p:cNvSpPr>
            <a:spLocks noGrp="1" noChangeArrowheads="1"/>
          </p:cNvSpPr>
          <p:nvPr>
            <p:ph idx="1"/>
          </p:nvPr>
        </p:nvSpPr>
        <p:spPr>
          <a:xfrm>
            <a:off x="2362200" y="762000"/>
            <a:ext cx="7924800" cy="609600"/>
          </a:xfrm>
        </p:spPr>
        <p:txBody>
          <a:bodyPr/>
          <a:lstStyle/>
          <a:p>
            <a:pPr algn="just">
              <a:buFont typeface="Wingdings 2" panose="05020102010507070707" pitchFamily="18" charset="2"/>
              <a:buNone/>
              <a:defRPr/>
            </a:pPr>
            <a:r>
              <a:rPr lang="fa-IR" sz="2800" b="1" dirty="0">
                <a:solidFill>
                  <a:srgbClr val="FF0000"/>
                </a:solidFill>
                <a:effectLst>
                  <a:outerShdw blurRad="38100" dist="38100" dir="2700000" algn="tl">
                    <a:srgbClr val="000000">
                      <a:alpha val="43137"/>
                    </a:srgbClr>
                  </a:outerShdw>
                </a:effectLst>
                <a:cs typeface="B Titr" pitchFamily="2" charset="-78"/>
              </a:rPr>
              <a:t>الف) </a:t>
            </a:r>
            <a:r>
              <a:rPr lang="ar-SA" sz="2800" b="1" dirty="0">
                <a:solidFill>
                  <a:srgbClr val="FF0000"/>
                </a:solidFill>
                <a:effectLst>
                  <a:outerShdw blurRad="38100" dist="38100" dir="2700000" algn="tl">
                    <a:srgbClr val="000000">
                      <a:alpha val="43137"/>
                    </a:srgbClr>
                  </a:outerShdw>
                </a:effectLst>
                <a:cs typeface="B Titr" pitchFamily="2" charset="-78"/>
              </a:rPr>
              <a:t>مراحل تدريس در ساعت درس تربيت بدني </a:t>
            </a:r>
            <a:endParaRPr lang="en-US" sz="2800" b="1" dirty="0">
              <a:solidFill>
                <a:srgbClr val="FF0000"/>
              </a:solidFill>
              <a:effectLst>
                <a:outerShdw blurRad="38100" dist="38100" dir="2700000" algn="tl">
                  <a:srgbClr val="000000">
                    <a:alpha val="43137"/>
                  </a:srgbClr>
                </a:outerShdw>
              </a:effectLst>
              <a:cs typeface="B Titr" pitchFamily="2" charset="-78"/>
            </a:endParaRPr>
          </a:p>
          <a:p>
            <a:pPr algn="just">
              <a:buFont typeface="Wingdings 2" panose="05020102010507070707" pitchFamily="18" charset="2"/>
              <a:buNone/>
              <a:defRPr/>
            </a:pPr>
            <a:endParaRPr lang="en-US" sz="2800" b="1" dirty="0">
              <a:solidFill>
                <a:srgbClr val="FF0000"/>
              </a:solidFill>
              <a:cs typeface="B Titr" pitchFamily="2" charset="-78"/>
            </a:endParaRPr>
          </a:p>
          <a:p>
            <a:pPr algn="ctr">
              <a:buFont typeface="Wingdings 2" panose="05020102010507070707" pitchFamily="18" charset="2"/>
              <a:buNone/>
              <a:defRPr/>
            </a:pPr>
            <a:endParaRPr lang="en-US" sz="2800" b="1" dirty="0">
              <a:solidFill>
                <a:srgbClr val="FF0000"/>
              </a:solidFill>
              <a:cs typeface="B Titr" pitchFamily="2" charset="-78"/>
            </a:endParaRPr>
          </a:p>
        </p:txBody>
      </p:sp>
      <p:sp>
        <p:nvSpPr>
          <p:cNvPr id="219139" name="Rectangle 3"/>
          <p:cNvSpPr>
            <a:spLocks noRot="1" noChangeArrowheads="1"/>
          </p:cNvSpPr>
          <p:nvPr/>
        </p:nvSpPr>
        <p:spPr bwMode="auto">
          <a:xfrm>
            <a:off x="1752600" y="1524000"/>
            <a:ext cx="8534400" cy="4724400"/>
          </a:xfrm>
          <a:prstGeom prst="rect">
            <a:avLst/>
          </a:prstGeom>
          <a:noFill/>
          <a:ln w="9525">
            <a:noFill/>
            <a:miter lim="800000"/>
            <a:headEnd/>
            <a:tailEnd/>
          </a:ln>
        </p:spPr>
        <p:txBody>
          <a:bodyPr/>
          <a:lstStyle/>
          <a:p>
            <a:pPr marL="355600" algn="just">
              <a:lnSpc>
                <a:spcPct val="200000"/>
              </a:lnSpc>
              <a:defRPr/>
            </a:pPr>
            <a:r>
              <a:rPr lang="ar-SA" sz="2500" b="1" dirty="0">
                <a:solidFill>
                  <a:srgbClr val="0000FF"/>
                </a:solidFill>
                <a:effectLst>
                  <a:outerShdw blurRad="38100" dist="38100" dir="2700000" algn="tl">
                    <a:srgbClr val="000000">
                      <a:alpha val="43137"/>
                    </a:srgbClr>
                  </a:outerShdw>
                </a:effectLst>
                <a:cs typeface="B Yagut" pitchFamily="2" charset="-78"/>
              </a:rPr>
              <a:t>1- مرحله آمادگي </a:t>
            </a:r>
            <a:endParaRPr lang="en-US" sz="2500" b="1" dirty="0">
              <a:solidFill>
                <a:srgbClr val="0000FF"/>
              </a:solidFill>
              <a:effectLst>
                <a:outerShdw blurRad="38100" dist="38100" dir="2700000" algn="tl">
                  <a:srgbClr val="000000">
                    <a:alpha val="43137"/>
                  </a:srgbClr>
                </a:outerShdw>
              </a:effectLst>
              <a:cs typeface="B Yagut" pitchFamily="2" charset="-78"/>
            </a:endParaRPr>
          </a:p>
          <a:p>
            <a:pPr marL="355600" algn="just">
              <a:lnSpc>
                <a:spcPct val="200000"/>
              </a:lnSpc>
              <a:defRPr/>
            </a:pPr>
            <a:r>
              <a:rPr lang="ar-SA" sz="2500" b="1" dirty="0">
                <a:solidFill>
                  <a:srgbClr val="0000FF"/>
                </a:solidFill>
                <a:effectLst>
                  <a:outerShdw blurRad="38100" dist="38100" dir="2700000" algn="tl">
                    <a:srgbClr val="000000">
                      <a:alpha val="43137"/>
                    </a:srgbClr>
                  </a:outerShdw>
                </a:effectLst>
                <a:cs typeface="B Yagut" pitchFamily="2" charset="-78"/>
              </a:rPr>
              <a:t>2- مرحله پياده نمودن هدف آموزشي ( مرحله اصلي )</a:t>
            </a:r>
            <a:endParaRPr lang="en-US" sz="2500" b="1" dirty="0">
              <a:solidFill>
                <a:srgbClr val="0000FF"/>
              </a:solidFill>
              <a:effectLst>
                <a:outerShdw blurRad="38100" dist="38100" dir="2700000" algn="tl">
                  <a:srgbClr val="000000">
                    <a:alpha val="43137"/>
                  </a:srgbClr>
                </a:outerShdw>
              </a:effectLst>
              <a:cs typeface="B Yagut" pitchFamily="2" charset="-78"/>
            </a:endParaRPr>
          </a:p>
          <a:p>
            <a:pPr marL="355600" algn="just">
              <a:lnSpc>
                <a:spcPct val="200000"/>
              </a:lnSpc>
              <a:defRPr/>
            </a:pPr>
            <a:r>
              <a:rPr lang="ar-SA" sz="2500" b="1" dirty="0">
                <a:solidFill>
                  <a:srgbClr val="0000FF"/>
                </a:solidFill>
                <a:effectLst>
                  <a:outerShdw blurRad="38100" dist="38100" dir="2700000" algn="tl">
                    <a:srgbClr val="000000">
                      <a:alpha val="43137"/>
                    </a:srgbClr>
                  </a:outerShdw>
                </a:effectLst>
                <a:cs typeface="B Yagut" pitchFamily="2" charset="-78"/>
              </a:rPr>
              <a:t>3- مرحله بازگشت به حالت اوليه </a:t>
            </a:r>
            <a:endParaRPr lang="en-US" sz="2500" b="1" dirty="0">
              <a:cs typeface="B Yagut" pitchFamily="2" charset="-78"/>
            </a:endParaRPr>
          </a:p>
          <a:p>
            <a:pPr algn="just" rtl="1" eaLnBrk="1" hangingPunct="1">
              <a:lnSpc>
                <a:spcPct val="200000"/>
              </a:lnSpc>
              <a:defRPr/>
            </a:pPr>
            <a:endParaRPr lang="en-US" sz="2500" b="1" dirty="0">
              <a:cs typeface="B Yagut" pitchFamily="2" charset="-78"/>
            </a:endParaRPr>
          </a:p>
        </p:txBody>
      </p:sp>
      <p:sp>
        <p:nvSpPr>
          <p:cNvPr id="922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lnSpcReduction="10000"/>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B88DF02-FB87-4FE0-9E75-D9C463847E04}" type="slidenum">
              <a:rPr lang="en-US" altLang="fa-IR">
                <a:solidFill>
                  <a:srgbClr val="045C75"/>
                </a:solidFill>
              </a:rPr>
              <a:pPr/>
              <a:t>3</a:t>
            </a:fld>
            <a:endParaRPr lang="en-US" altLang="fa-IR">
              <a:solidFill>
                <a:srgbClr val="045C75"/>
              </a:solidFill>
            </a:endParaRPr>
          </a:p>
        </p:txBody>
      </p:sp>
    </p:spTree>
    <p:extLst>
      <p:ext uri="{BB962C8B-B14F-4D97-AF65-F5344CB8AC3E}">
        <p14:creationId xmlns:p14="http://schemas.microsoft.com/office/powerpoint/2010/main" val="1735517874"/>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219138">
                                            <p:txEl>
                                              <p:pRg st="0" end="0"/>
                                            </p:txEl>
                                          </p:spTgt>
                                        </p:tgtEl>
                                        <p:attrNameLst>
                                          <p:attrName>style.visibility</p:attrName>
                                        </p:attrNameLst>
                                      </p:cBhvr>
                                      <p:to>
                                        <p:strVal val="visible"/>
                                      </p:to>
                                    </p:set>
                                    <p:anim calcmode="lin" valueType="num">
                                      <p:cBhvr additive="base">
                                        <p:cTn id="7" dur="1000" fill="hold"/>
                                        <p:tgtEl>
                                          <p:spTgt spid="219138">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19138">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8" fill="hold" nodeType="afterEffect">
                                  <p:stCondLst>
                                    <p:cond delay="0"/>
                                  </p:stCondLst>
                                  <p:childTnLst>
                                    <p:set>
                                      <p:cBhvr>
                                        <p:cTn id="11" dur="1" fill="hold">
                                          <p:stCondLst>
                                            <p:cond delay="0"/>
                                          </p:stCondLst>
                                        </p:cTn>
                                        <p:tgtEl>
                                          <p:spTgt spid="219139">
                                            <p:txEl>
                                              <p:pRg st="0" end="0"/>
                                            </p:txEl>
                                          </p:spTgt>
                                        </p:tgtEl>
                                        <p:attrNameLst>
                                          <p:attrName>style.visibility</p:attrName>
                                        </p:attrNameLst>
                                      </p:cBhvr>
                                      <p:to>
                                        <p:strVal val="visible"/>
                                      </p:to>
                                    </p:set>
                                    <p:anim calcmode="lin" valueType="num">
                                      <p:cBhvr additive="base">
                                        <p:cTn id="12" dur="1000" fill="hold"/>
                                        <p:tgtEl>
                                          <p:spTgt spid="219139">
                                            <p:txEl>
                                              <p:pRg st="0" end="0"/>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219139">
                                            <p:txEl>
                                              <p:pRg st="0" end="0"/>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2000"/>
                            </p:stCondLst>
                            <p:childTnLst>
                              <p:par>
                                <p:cTn id="15" presetID="2" presetClass="entr" presetSubtype="8" fill="hold" nodeType="afterEffect">
                                  <p:stCondLst>
                                    <p:cond delay="0"/>
                                  </p:stCondLst>
                                  <p:childTnLst>
                                    <p:set>
                                      <p:cBhvr>
                                        <p:cTn id="16" dur="1" fill="hold">
                                          <p:stCondLst>
                                            <p:cond delay="0"/>
                                          </p:stCondLst>
                                        </p:cTn>
                                        <p:tgtEl>
                                          <p:spTgt spid="219139">
                                            <p:txEl>
                                              <p:pRg st="1" end="1"/>
                                            </p:txEl>
                                          </p:spTgt>
                                        </p:tgtEl>
                                        <p:attrNameLst>
                                          <p:attrName>style.visibility</p:attrName>
                                        </p:attrNameLst>
                                      </p:cBhvr>
                                      <p:to>
                                        <p:strVal val="visible"/>
                                      </p:to>
                                    </p:set>
                                    <p:anim calcmode="lin" valueType="num">
                                      <p:cBhvr additive="base">
                                        <p:cTn id="17" dur="1000" fill="hold"/>
                                        <p:tgtEl>
                                          <p:spTgt spid="219139">
                                            <p:txEl>
                                              <p:pRg st="1" end="1"/>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219139">
                                            <p:txEl>
                                              <p:pRg st="1" end="1"/>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3000"/>
                            </p:stCondLst>
                            <p:childTnLst>
                              <p:par>
                                <p:cTn id="20" presetID="2" presetClass="entr" presetSubtype="8" fill="hold" nodeType="afterEffect">
                                  <p:stCondLst>
                                    <p:cond delay="0"/>
                                  </p:stCondLst>
                                  <p:childTnLst>
                                    <p:set>
                                      <p:cBhvr>
                                        <p:cTn id="21" dur="1" fill="hold">
                                          <p:stCondLst>
                                            <p:cond delay="0"/>
                                          </p:stCondLst>
                                        </p:cTn>
                                        <p:tgtEl>
                                          <p:spTgt spid="219139">
                                            <p:txEl>
                                              <p:pRg st="2" end="2"/>
                                            </p:txEl>
                                          </p:spTgt>
                                        </p:tgtEl>
                                        <p:attrNameLst>
                                          <p:attrName>style.visibility</p:attrName>
                                        </p:attrNameLst>
                                      </p:cBhvr>
                                      <p:to>
                                        <p:strVal val="visible"/>
                                      </p:to>
                                    </p:set>
                                    <p:anim calcmode="lin" valueType="num">
                                      <p:cBhvr additive="base">
                                        <p:cTn id="22" dur="1000" fill="hold"/>
                                        <p:tgtEl>
                                          <p:spTgt spid="219139">
                                            <p:txEl>
                                              <p:pRg st="2" end="2"/>
                                            </p:txEl>
                                          </p:spTgt>
                                        </p:tgtEl>
                                        <p:attrNameLst>
                                          <p:attrName>ppt_x</p:attrName>
                                        </p:attrNameLst>
                                      </p:cBhvr>
                                      <p:tavLst>
                                        <p:tav tm="0">
                                          <p:val>
                                            <p:strVal val="0-#ppt_w/2"/>
                                          </p:val>
                                        </p:tav>
                                        <p:tav tm="100000">
                                          <p:val>
                                            <p:strVal val="#ppt_x"/>
                                          </p:val>
                                        </p:tav>
                                      </p:tavLst>
                                    </p:anim>
                                    <p:anim calcmode="lin" valueType="num">
                                      <p:cBhvr additive="base">
                                        <p:cTn id="23" dur="1000" fill="hold"/>
                                        <p:tgtEl>
                                          <p:spTgt spid="219139">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8" name="Rectangle 2"/>
          <p:cNvSpPr>
            <a:spLocks noGrp="1" noChangeArrowheads="1"/>
          </p:cNvSpPr>
          <p:nvPr>
            <p:ph idx="1"/>
          </p:nvPr>
        </p:nvSpPr>
        <p:spPr>
          <a:xfrm>
            <a:off x="1760112" y="304800"/>
            <a:ext cx="7924800" cy="609600"/>
          </a:xfrm>
        </p:spPr>
        <p:txBody>
          <a:bodyPr/>
          <a:lstStyle/>
          <a:p>
            <a:pPr algn="ctr">
              <a:buFont typeface="Wingdings 2" panose="05020102010507070707" pitchFamily="18" charset="2"/>
              <a:buNone/>
            </a:pPr>
            <a:r>
              <a:rPr lang="ar-SA" altLang="fa-IR" sz="2400" b="1" dirty="0">
                <a:solidFill>
                  <a:srgbClr val="000066"/>
                </a:solidFill>
                <a:cs typeface="B Titr" panose="00000700000000000000" pitchFamily="2" charset="-78"/>
              </a:rPr>
              <a:t>مراحل تدريس در ساعت درس تربيت بدني </a:t>
            </a:r>
            <a:endParaRPr lang="en-US" altLang="fa-IR" sz="2400" b="1" dirty="0">
              <a:solidFill>
                <a:srgbClr val="000066"/>
              </a:solidFill>
              <a:cs typeface="B Titr" panose="00000700000000000000" pitchFamily="2" charset="-78"/>
            </a:endParaRPr>
          </a:p>
        </p:txBody>
      </p:sp>
      <p:sp>
        <p:nvSpPr>
          <p:cNvPr id="219139" name="Rectangle 3"/>
          <p:cNvSpPr>
            <a:spLocks noRot="1" noChangeArrowheads="1"/>
          </p:cNvSpPr>
          <p:nvPr/>
        </p:nvSpPr>
        <p:spPr bwMode="auto">
          <a:xfrm>
            <a:off x="167425" y="914400"/>
            <a:ext cx="10271975" cy="5334000"/>
          </a:xfrm>
          <a:prstGeom prst="rect">
            <a:avLst/>
          </a:prstGeom>
          <a:noFill/>
          <a:ln w="9525">
            <a:noFill/>
            <a:miter lim="800000"/>
            <a:headEnd/>
            <a:tailEnd/>
          </a:ln>
        </p:spPr>
        <p:txBody>
          <a:bodyPr/>
          <a:lstStyle/>
          <a:p>
            <a:pPr algn="just" rtl="1" eaLnBrk="1" hangingPunct="1">
              <a:lnSpc>
                <a:spcPct val="150000"/>
              </a:lnSpc>
              <a:defRPr/>
            </a:pPr>
            <a:r>
              <a:rPr lang="ar-SA" sz="2500" b="1" dirty="0">
                <a:solidFill>
                  <a:srgbClr val="FF0000"/>
                </a:solidFill>
                <a:effectLst>
                  <a:outerShdw blurRad="38100" dist="38100" dir="2700000" algn="tl">
                    <a:srgbClr val="000000">
                      <a:alpha val="43137"/>
                    </a:srgbClr>
                  </a:outerShdw>
                </a:effectLst>
                <a:cs typeface="B Titr" pitchFamily="2" charset="-78"/>
              </a:rPr>
              <a:t>1- مرحله آمادگي </a:t>
            </a:r>
            <a:endParaRPr lang="fa-IR" sz="2500" b="1" dirty="0">
              <a:solidFill>
                <a:srgbClr val="FF0000"/>
              </a:solidFill>
              <a:effectLst>
                <a:outerShdw blurRad="38100" dist="38100" dir="2700000" algn="tl">
                  <a:srgbClr val="000000">
                    <a:alpha val="43137"/>
                  </a:srgbClr>
                </a:outerShdw>
              </a:effectLst>
              <a:cs typeface="B Titr" pitchFamily="2" charset="-78"/>
            </a:endParaRPr>
          </a:p>
          <a:p>
            <a:pPr marL="355600" algn="just">
              <a:lnSpc>
                <a:spcPct val="150000"/>
              </a:lnSpc>
              <a:defRPr/>
            </a:pPr>
            <a:r>
              <a:rPr lang="ar-SA" sz="2500" b="1" dirty="0">
                <a:solidFill>
                  <a:srgbClr val="0000FF"/>
                </a:solidFill>
                <a:cs typeface="B Yagut" pitchFamily="2" charset="-78"/>
              </a:rPr>
              <a:t>آمادگي سازماني</a:t>
            </a:r>
            <a:r>
              <a:rPr lang="fa-IR" sz="2500" b="1" dirty="0">
                <a:solidFill>
                  <a:srgbClr val="0000FF"/>
                </a:solidFill>
                <a:cs typeface="B Yagut" pitchFamily="2" charset="-78"/>
              </a:rPr>
              <a:t>: </a:t>
            </a:r>
          </a:p>
          <a:p>
            <a:pPr marL="355600" algn="just">
              <a:lnSpc>
                <a:spcPct val="150000"/>
              </a:lnSpc>
              <a:defRPr/>
            </a:pPr>
            <a:r>
              <a:rPr lang="ar-SA" sz="2500" b="1" dirty="0">
                <a:cs typeface="B Yagut" pitchFamily="2" charset="-78"/>
              </a:rPr>
              <a:t>عبارت است از تعويض لباس، تذكرات، حضور و غياب، ايستادن در صف و ستون كه در هر جلسه حدود 10 دقيقه را به خود اختصاص مي دهد. </a:t>
            </a:r>
            <a:endParaRPr lang="fa-IR" sz="2500" b="1" dirty="0">
              <a:cs typeface="B Yagut" pitchFamily="2" charset="-78"/>
            </a:endParaRPr>
          </a:p>
          <a:p>
            <a:pPr marL="355600" algn="just">
              <a:lnSpc>
                <a:spcPct val="150000"/>
              </a:lnSpc>
              <a:defRPr/>
            </a:pPr>
            <a:endParaRPr lang="en-US" sz="2500" b="1" dirty="0">
              <a:cs typeface="B Yagut" pitchFamily="2" charset="-78"/>
            </a:endParaRPr>
          </a:p>
          <a:p>
            <a:pPr marL="355600" algn="just">
              <a:lnSpc>
                <a:spcPct val="150000"/>
              </a:lnSpc>
              <a:defRPr/>
            </a:pPr>
            <a:r>
              <a:rPr lang="ar-SA" sz="2500" b="1" dirty="0">
                <a:solidFill>
                  <a:srgbClr val="0000FF"/>
                </a:solidFill>
                <a:cs typeface="B Yagut" pitchFamily="2" charset="-78"/>
              </a:rPr>
              <a:t>آمادگي </a:t>
            </a:r>
            <a:r>
              <a:rPr lang="fa-IR" sz="2500" b="1" dirty="0" smtClean="0">
                <a:solidFill>
                  <a:srgbClr val="0000FF"/>
                </a:solidFill>
                <a:cs typeface="B Yagut" pitchFamily="2" charset="-78"/>
              </a:rPr>
              <a:t>جسمانی: </a:t>
            </a:r>
            <a:endParaRPr lang="fa-IR" sz="2500" b="1" dirty="0">
              <a:solidFill>
                <a:srgbClr val="0000FF"/>
              </a:solidFill>
              <a:cs typeface="B Yagut" pitchFamily="2" charset="-78"/>
            </a:endParaRPr>
          </a:p>
          <a:p>
            <a:pPr marL="355600" algn="just">
              <a:lnSpc>
                <a:spcPct val="150000"/>
              </a:lnSpc>
              <a:defRPr/>
            </a:pPr>
            <a:r>
              <a:rPr lang="ar-SA" sz="2500" b="1" dirty="0">
                <a:cs typeface="B Yagut" pitchFamily="2" charset="-78"/>
              </a:rPr>
              <a:t>اين بخش خود به دو قسمت تقسيم مي شود:</a:t>
            </a:r>
            <a:endParaRPr lang="en-US" sz="2500" b="1" dirty="0">
              <a:cs typeface="B Yagut" pitchFamily="2" charset="-78"/>
            </a:endParaRPr>
          </a:p>
          <a:p>
            <a:pPr marL="723900" algn="just">
              <a:lnSpc>
                <a:spcPct val="150000"/>
              </a:lnSpc>
              <a:defRPr/>
            </a:pPr>
            <a:r>
              <a:rPr lang="ar-SA" sz="2500" b="1" dirty="0">
                <a:cs typeface="B Yagut" pitchFamily="2" charset="-78"/>
              </a:rPr>
              <a:t>1-ب ) آمادگي عمومي يا گرم كردن</a:t>
            </a:r>
            <a:endParaRPr lang="en-US" sz="2500" b="1" dirty="0">
              <a:cs typeface="B Yagut" pitchFamily="2" charset="-78"/>
            </a:endParaRPr>
          </a:p>
          <a:p>
            <a:pPr marL="723900" algn="just">
              <a:lnSpc>
                <a:spcPct val="150000"/>
              </a:lnSpc>
              <a:defRPr/>
            </a:pPr>
            <a:r>
              <a:rPr lang="ar-SA" sz="2500" b="1" dirty="0">
                <a:cs typeface="B Yagut" pitchFamily="2" charset="-78"/>
              </a:rPr>
              <a:t>2-ب) آمادگي اختصاصي</a:t>
            </a:r>
            <a:endParaRPr lang="en-US" sz="2500" b="1" dirty="0">
              <a:cs typeface="B Yagut" pitchFamily="2" charset="-78"/>
            </a:endParaRPr>
          </a:p>
          <a:p>
            <a:pPr algn="just" rtl="1" eaLnBrk="1" hangingPunct="1">
              <a:lnSpc>
                <a:spcPct val="150000"/>
              </a:lnSpc>
              <a:defRPr/>
            </a:pPr>
            <a:endParaRPr lang="en-US" sz="2500" b="1" dirty="0">
              <a:cs typeface="B Yagut" pitchFamily="2" charset="-78"/>
            </a:endParaRPr>
          </a:p>
        </p:txBody>
      </p:sp>
      <p:sp>
        <p:nvSpPr>
          <p:cNvPr id="1024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lnSpcReduction="10000"/>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56061AE-901D-47E5-9977-97BD5DCE831F}" type="slidenum">
              <a:rPr lang="en-US" altLang="fa-IR">
                <a:solidFill>
                  <a:srgbClr val="045C75"/>
                </a:solidFill>
              </a:rPr>
              <a:pPr/>
              <a:t>4</a:t>
            </a:fld>
            <a:endParaRPr lang="en-US" altLang="fa-IR">
              <a:solidFill>
                <a:srgbClr val="045C75"/>
              </a:solidFill>
            </a:endParaRPr>
          </a:p>
        </p:txBody>
      </p:sp>
    </p:spTree>
    <p:extLst>
      <p:ext uri="{BB962C8B-B14F-4D97-AF65-F5344CB8AC3E}">
        <p14:creationId xmlns:p14="http://schemas.microsoft.com/office/powerpoint/2010/main" val="907211322"/>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219138">
                                            <p:txEl>
                                              <p:pRg st="0" end="0"/>
                                            </p:txEl>
                                          </p:spTgt>
                                        </p:tgtEl>
                                        <p:attrNameLst>
                                          <p:attrName>style.visibility</p:attrName>
                                        </p:attrNameLst>
                                      </p:cBhvr>
                                      <p:to>
                                        <p:strVal val="visible"/>
                                      </p:to>
                                    </p:set>
                                    <p:anim calcmode="lin" valueType="num">
                                      <p:cBhvr additive="base">
                                        <p:cTn id="7" dur="1000" fill="hold"/>
                                        <p:tgtEl>
                                          <p:spTgt spid="219138">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19138">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8" fill="hold" nodeType="afterEffect">
                                  <p:stCondLst>
                                    <p:cond delay="0"/>
                                  </p:stCondLst>
                                  <p:childTnLst>
                                    <p:set>
                                      <p:cBhvr>
                                        <p:cTn id="11" dur="1" fill="hold">
                                          <p:stCondLst>
                                            <p:cond delay="0"/>
                                          </p:stCondLst>
                                        </p:cTn>
                                        <p:tgtEl>
                                          <p:spTgt spid="219139">
                                            <p:txEl>
                                              <p:pRg st="0" end="0"/>
                                            </p:txEl>
                                          </p:spTgt>
                                        </p:tgtEl>
                                        <p:attrNameLst>
                                          <p:attrName>style.visibility</p:attrName>
                                        </p:attrNameLst>
                                      </p:cBhvr>
                                      <p:to>
                                        <p:strVal val="visible"/>
                                      </p:to>
                                    </p:set>
                                    <p:anim calcmode="lin" valueType="num">
                                      <p:cBhvr additive="base">
                                        <p:cTn id="12" dur="1000" fill="hold"/>
                                        <p:tgtEl>
                                          <p:spTgt spid="219139">
                                            <p:txEl>
                                              <p:pRg st="0" end="0"/>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219139">
                                            <p:txEl>
                                              <p:pRg st="0" end="0"/>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2000"/>
                            </p:stCondLst>
                            <p:childTnLst>
                              <p:par>
                                <p:cTn id="15" presetID="2" presetClass="entr" presetSubtype="8" fill="hold" nodeType="afterEffect">
                                  <p:stCondLst>
                                    <p:cond delay="0"/>
                                  </p:stCondLst>
                                  <p:childTnLst>
                                    <p:set>
                                      <p:cBhvr>
                                        <p:cTn id="16" dur="1" fill="hold">
                                          <p:stCondLst>
                                            <p:cond delay="0"/>
                                          </p:stCondLst>
                                        </p:cTn>
                                        <p:tgtEl>
                                          <p:spTgt spid="219139">
                                            <p:txEl>
                                              <p:pRg st="1" end="1"/>
                                            </p:txEl>
                                          </p:spTgt>
                                        </p:tgtEl>
                                        <p:attrNameLst>
                                          <p:attrName>style.visibility</p:attrName>
                                        </p:attrNameLst>
                                      </p:cBhvr>
                                      <p:to>
                                        <p:strVal val="visible"/>
                                      </p:to>
                                    </p:set>
                                    <p:anim calcmode="lin" valueType="num">
                                      <p:cBhvr additive="base">
                                        <p:cTn id="17" dur="1000" fill="hold"/>
                                        <p:tgtEl>
                                          <p:spTgt spid="219139">
                                            <p:txEl>
                                              <p:pRg st="1" end="1"/>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219139">
                                            <p:txEl>
                                              <p:pRg st="1" end="1"/>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3000"/>
                            </p:stCondLst>
                            <p:childTnLst>
                              <p:par>
                                <p:cTn id="20" presetID="2" presetClass="entr" presetSubtype="8" fill="hold" nodeType="afterEffect">
                                  <p:stCondLst>
                                    <p:cond delay="0"/>
                                  </p:stCondLst>
                                  <p:childTnLst>
                                    <p:set>
                                      <p:cBhvr>
                                        <p:cTn id="21" dur="1" fill="hold">
                                          <p:stCondLst>
                                            <p:cond delay="0"/>
                                          </p:stCondLst>
                                        </p:cTn>
                                        <p:tgtEl>
                                          <p:spTgt spid="219139">
                                            <p:txEl>
                                              <p:pRg st="2" end="2"/>
                                            </p:txEl>
                                          </p:spTgt>
                                        </p:tgtEl>
                                        <p:attrNameLst>
                                          <p:attrName>style.visibility</p:attrName>
                                        </p:attrNameLst>
                                      </p:cBhvr>
                                      <p:to>
                                        <p:strVal val="visible"/>
                                      </p:to>
                                    </p:set>
                                    <p:anim calcmode="lin" valueType="num">
                                      <p:cBhvr additive="base">
                                        <p:cTn id="22" dur="1000" fill="hold"/>
                                        <p:tgtEl>
                                          <p:spTgt spid="219139">
                                            <p:txEl>
                                              <p:pRg st="2" end="2"/>
                                            </p:txEl>
                                          </p:spTgt>
                                        </p:tgtEl>
                                        <p:attrNameLst>
                                          <p:attrName>ppt_x</p:attrName>
                                        </p:attrNameLst>
                                      </p:cBhvr>
                                      <p:tavLst>
                                        <p:tav tm="0">
                                          <p:val>
                                            <p:strVal val="0-#ppt_w/2"/>
                                          </p:val>
                                        </p:tav>
                                        <p:tav tm="100000">
                                          <p:val>
                                            <p:strVal val="#ppt_x"/>
                                          </p:val>
                                        </p:tav>
                                      </p:tavLst>
                                    </p:anim>
                                    <p:anim calcmode="lin" valueType="num">
                                      <p:cBhvr additive="base">
                                        <p:cTn id="23" dur="1000" fill="hold"/>
                                        <p:tgtEl>
                                          <p:spTgt spid="219139">
                                            <p:txEl>
                                              <p:pRg st="2" end="2"/>
                                            </p:txEl>
                                          </p:spTgt>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4000"/>
                            </p:stCondLst>
                            <p:childTnLst>
                              <p:par>
                                <p:cTn id="25" presetID="2" presetClass="entr" presetSubtype="8" fill="hold" nodeType="afterEffect">
                                  <p:stCondLst>
                                    <p:cond delay="0"/>
                                  </p:stCondLst>
                                  <p:childTnLst>
                                    <p:set>
                                      <p:cBhvr>
                                        <p:cTn id="26" dur="1" fill="hold">
                                          <p:stCondLst>
                                            <p:cond delay="0"/>
                                          </p:stCondLst>
                                        </p:cTn>
                                        <p:tgtEl>
                                          <p:spTgt spid="219139">
                                            <p:txEl>
                                              <p:pRg st="4" end="4"/>
                                            </p:txEl>
                                          </p:spTgt>
                                        </p:tgtEl>
                                        <p:attrNameLst>
                                          <p:attrName>style.visibility</p:attrName>
                                        </p:attrNameLst>
                                      </p:cBhvr>
                                      <p:to>
                                        <p:strVal val="visible"/>
                                      </p:to>
                                    </p:set>
                                    <p:anim calcmode="lin" valueType="num">
                                      <p:cBhvr additive="base">
                                        <p:cTn id="27" dur="1000" fill="hold"/>
                                        <p:tgtEl>
                                          <p:spTgt spid="219139">
                                            <p:txEl>
                                              <p:pRg st="4" end="4"/>
                                            </p:txEl>
                                          </p:spTgt>
                                        </p:tgtEl>
                                        <p:attrNameLst>
                                          <p:attrName>ppt_x</p:attrName>
                                        </p:attrNameLst>
                                      </p:cBhvr>
                                      <p:tavLst>
                                        <p:tav tm="0">
                                          <p:val>
                                            <p:strVal val="0-#ppt_w/2"/>
                                          </p:val>
                                        </p:tav>
                                        <p:tav tm="100000">
                                          <p:val>
                                            <p:strVal val="#ppt_x"/>
                                          </p:val>
                                        </p:tav>
                                      </p:tavLst>
                                    </p:anim>
                                    <p:anim calcmode="lin" valueType="num">
                                      <p:cBhvr additive="base">
                                        <p:cTn id="28" dur="1000" fill="hold"/>
                                        <p:tgtEl>
                                          <p:spTgt spid="219139">
                                            <p:txEl>
                                              <p:pRg st="4" end="4"/>
                                            </p:txEl>
                                          </p:spTgt>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5000"/>
                            </p:stCondLst>
                            <p:childTnLst>
                              <p:par>
                                <p:cTn id="30" presetID="2" presetClass="entr" presetSubtype="8" fill="hold" nodeType="afterEffect">
                                  <p:stCondLst>
                                    <p:cond delay="0"/>
                                  </p:stCondLst>
                                  <p:childTnLst>
                                    <p:set>
                                      <p:cBhvr>
                                        <p:cTn id="31" dur="1" fill="hold">
                                          <p:stCondLst>
                                            <p:cond delay="0"/>
                                          </p:stCondLst>
                                        </p:cTn>
                                        <p:tgtEl>
                                          <p:spTgt spid="219139">
                                            <p:txEl>
                                              <p:pRg st="5" end="5"/>
                                            </p:txEl>
                                          </p:spTgt>
                                        </p:tgtEl>
                                        <p:attrNameLst>
                                          <p:attrName>style.visibility</p:attrName>
                                        </p:attrNameLst>
                                      </p:cBhvr>
                                      <p:to>
                                        <p:strVal val="visible"/>
                                      </p:to>
                                    </p:set>
                                    <p:anim calcmode="lin" valueType="num">
                                      <p:cBhvr additive="base">
                                        <p:cTn id="32" dur="1000" fill="hold"/>
                                        <p:tgtEl>
                                          <p:spTgt spid="219139">
                                            <p:txEl>
                                              <p:pRg st="5" end="5"/>
                                            </p:txEl>
                                          </p:spTgt>
                                        </p:tgtEl>
                                        <p:attrNameLst>
                                          <p:attrName>ppt_x</p:attrName>
                                        </p:attrNameLst>
                                      </p:cBhvr>
                                      <p:tavLst>
                                        <p:tav tm="0">
                                          <p:val>
                                            <p:strVal val="0-#ppt_w/2"/>
                                          </p:val>
                                        </p:tav>
                                        <p:tav tm="100000">
                                          <p:val>
                                            <p:strVal val="#ppt_x"/>
                                          </p:val>
                                        </p:tav>
                                      </p:tavLst>
                                    </p:anim>
                                    <p:anim calcmode="lin" valueType="num">
                                      <p:cBhvr additive="base">
                                        <p:cTn id="33" dur="1000" fill="hold"/>
                                        <p:tgtEl>
                                          <p:spTgt spid="219139">
                                            <p:txEl>
                                              <p:pRg st="5" end="5"/>
                                            </p:txEl>
                                          </p:spTgt>
                                        </p:tgtEl>
                                        <p:attrNameLst>
                                          <p:attrName>ppt_y</p:attrName>
                                        </p:attrNameLst>
                                      </p:cBhvr>
                                      <p:tavLst>
                                        <p:tav tm="0">
                                          <p:val>
                                            <p:strVal val="#ppt_y"/>
                                          </p:val>
                                        </p:tav>
                                        <p:tav tm="100000">
                                          <p:val>
                                            <p:strVal val="#ppt_y"/>
                                          </p:val>
                                        </p:tav>
                                      </p:tavLst>
                                    </p:anim>
                                  </p:childTnLst>
                                </p:cTn>
                              </p:par>
                            </p:childTnLst>
                          </p:cTn>
                        </p:par>
                        <p:par>
                          <p:cTn id="34" fill="hold" nodeType="afterGroup">
                            <p:stCondLst>
                              <p:cond delay="6000"/>
                            </p:stCondLst>
                            <p:childTnLst>
                              <p:par>
                                <p:cTn id="35" presetID="2" presetClass="entr" presetSubtype="8" fill="hold" nodeType="afterEffect">
                                  <p:stCondLst>
                                    <p:cond delay="0"/>
                                  </p:stCondLst>
                                  <p:childTnLst>
                                    <p:set>
                                      <p:cBhvr>
                                        <p:cTn id="36" dur="1" fill="hold">
                                          <p:stCondLst>
                                            <p:cond delay="0"/>
                                          </p:stCondLst>
                                        </p:cTn>
                                        <p:tgtEl>
                                          <p:spTgt spid="219139">
                                            <p:txEl>
                                              <p:pRg st="6" end="6"/>
                                            </p:txEl>
                                          </p:spTgt>
                                        </p:tgtEl>
                                        <p:attrNameLst>
                                          <p:attrName>style.visibility</p:attrName>
                                        </p:attrNameLst>
                                      </p:cBhvr>
                                      <p:to>
                                        <p:strVal val="visible"/>
                                      </p:to>
                                    </p:set>
                                    <p:anim calcmode="lin" valueType="num">
                                      <p:cBhvr additive="base">
                                        <p:cTn id="37" dur="1000" fill="hold"/>
                                        <p:tgtEl>
                                          <p:spTgt spid="219139">
                                            <p:txEl>
                                              <p:pRg st="6" end="6"/>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219139">
                                            <p:txEl>
                                              <p:pRg st="6" end="6"/>
                                            </p:txEl>
                                          </p:spTgt>
                                        </p:tgtEl>
                                        <p:attrNameLst>
                                          <p:attrName>ppt_y</p:attrName>
                                        </p:attrNameLst>
                                      </p:cBhvr>
                                      <p:tavLst>
                                        <p:tav tm="0">
                                          <p:val>
                                            <p:strVal val="#ppt_y"/>
                                          </p:val>
                                        </p:tav>
                                        <p:tav tm="100000">
                                          <p:val>
                                            <p:strVal val="#ppt_y"/>
                                          </p:val>
                                        </p:tav>
                                      </p:tavLst>
                                    </p:anim>
                                  </p:childTnLst>
                                </p:cTn>
                              </p:par>
                            </p:childTnLst>
                          </p:cTn>
                        </p:par>
                        <p:par>
                          <p:cTn id="39" fill="hold" nodeType="afterGroup">
                            <p:stCondLst>
                              <p:cond delay="7000"/>
                            </p:stCondLst>
                            <p:childTnLst>
                              <p:par>
                                <p:cTn id="40" presetID="2" presetClass="entr" presetSubtype="8" fill="hold" nodeType="afterEffect">
                                  <p:stCondLst>
                                    <p:cond delay="0"/>
                                  </p:stCondLst>
                                  <p:childTnLst>
                                    <p:set>
                                      <p:cBhvr>
                                        <p:cTn id="41" dur="1" fill="hold">
                                          <p:stCondLst>
                                            <p:cond delay="0"/>
                                          </p:stCondLst>
                                        </p:cTn>
                                        <p:tgtEl>
                                          <p:spTgt spid="219139">
                                            <p:txEl>
                                              <p:pRg st="7" end="7"/>
                                            </p:txEl>
                                          </p:spTgt>
                                        </p:tgtEl>
                                        <p:attrNameLst>
                                          <p:attrName>style.visibility</p:attrName>
                                        </p:attrNameLst>
                                      </p:cBhvr>
                                      <p:to>
                                        <p:strVal val="visible"/>
                                      </p:to>
                                    </p:set>
                                    <p:anim calcmode="lin" valueType="num">
                                      <p:cBhvr additive="base">
                                        <p:cTn id="42" dur="1000" fill="hold"/>
                                        <p:tgtEl>
                                          <p:spTgt spid="219139">
                                            <p:txEl>
                                              <p:pRg st="7" end="7"/>
                                            </p:txEl>
                                          </p:spTgt>
                                        </p:tgtEl>
                                        <p:attrNameLst>
                                          <p:attrName>ppt_x</p:attrName>
                                        </p:attrNameLst>
                                      </p:cBhvr>
                                      <p:tavLst>
                                        <p:tav tm="0">
                                          <p:val>
                                            <p:strVal val="0-#ppt_w/2"/>
                                          </p:val>
                                        </p:tav>
                                        <p:tav tm="100000">
                                          <p:val>
                                            <p:strVal val="#ppt_x"/>
                                          </p:val>
                                        </p:tav>
                                      </p:tavLst>
                                    </p:anim>
                                    <p:anim calcmode="lin" valueType="num">
                                      <p:cBhvr additive="base">
                                        <p:cTn id="43" dur="1000" fill="hold"/>
                                        <p:tgtEl>
                                          <p:spTgt spid="219139">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8" name="Rectangle 2"/>
          <p:cNvSpPr>
            <a:spLocks noGrp="1" noChangeArrowheads="1"/>
          </p:cNvSpPr>
          <p:nvPr>
            <p:ph idx="1"/>
          </p:nvPr>
        </p:nvSpPr>
        <p:spPr>
          <a:xfrm>
            <a:off x="2133600" y="0"/>
            <a:ext cx="7924800" cy="609600"/>
          </a:xfrm>
        </p:spPr>
        <p:txBody>
          <a:bodyPr/>
          <a:lstStyle/>
          <a:p>
            <a:pPr algn="ctr">
              <a:buFont typeface="Wingdings 2" panose="05020102010507070707" pitchFamily="18" charset="2"/>
              <a:buNone/>
            </a:pPr>
            <a:r>
              <a:rPr lang="ar-SA" altLang="fa-IR" sz="2400" b="1">
                <a:solidFill>
                  <a:srgbClr val="000066"/>
                </a:solidFill>
                <a:cs typeface="B Titr" panose="00000700000000000000" pitchFamily="2" charset="-78"/>
              </a:rPr>
              <a:t>مراحل تدريس در ساعت درس تربيت بدني </a:t>
            </a:r>
            <a:endParaRPr lang="en-US" altLang="fa-IR" sz="2400" b="1">
              <a:solidFill>
                <a:srgbClr val="000066"/>
              </a:solidFill>
              <a:cs typeface="B Titr" panose="00000700000000000000" pitchFamily="2" charset="-78"/>
            </a:endParaRPr>
          </a:p>
        </p:txBody>
      </p:sp>
      <p:sp>
        <p:nvSpPr>
          <p:cNvPr id="219139" name="Rectangle 3"/>
          <p:cNvSpPr>
            <a:spLocks noRot="1" noChangeArrowheads="1"/>
          </p:cNvSpPr>
          <p:nvPr/>
        </p:nvSpPr>
        <p:spPr bwMode="auto">
          <a:xfrm>
            <a:off x="270456" y="685800"/>
            <a:ext cx="10245144" cy="5867400"/>
          </a:xfrm>
          <a:prstGeom prst="rect">
            <a:avLst/>
          </a:prstGeom>
          <a:noFill/>
          <a:ln w="9525">
            <a:noFill/>
            <a:miter lim="800000"/>
            <a:headEnd/>
            <a:tailEnd/>
          </a:ln>
        </p:spPr>
        <p:txBody>
          <a:bodyPr/>
          <a:lstStyle/>
          <a:p>
            <a:pPr algn="just" rtl="1" eaLnBrk="1" hangingPunct="1">
              <a:lnSpc>
                <a:spcPct val="150000"/>
              </a:lnSpc>
              <a:defRPr/>
            </a:pPr>
            <a:r>
              <a:rPr lang="ar-SA" sz="2500" b="1" dirty="0">
                <a:solidFill>
                  <a:srgbClr val="FF0000"/>
                </a:solidFill>
                <a:effectLst>
                  <a:outerShdw blurRad="38100" dist="38100" dir="2700000" algn="tl">
                    <a:srgbClr val="000000">
                      <a:alpha val="43137"/>
                    </a:srgbClr>
                  </a:outerShdw>
                </a:effectLst>
                <a:cs typeface="B Titr" pitchFamily="2" charset="-78"/>
              </a:rPr>
              <a:t>2- مرحله پياده نمودن هدف آموزشي ( مرحله اصلي )</a:t>
            </a:r>
            <a:endParaRPr lang="en-US" sz="2500" b="1" dirty="0">
              <a:solidFill>
                <a:srgbClr val="FF0000"/>
              </a:solidFill>
              <a:effectLst>
                <a:outerShdw blurRad="38100" dist="38100" dir="2700000" algn="tl">
                  <a:srgbClr val="000000">
                    <a:alpha val="43137"/>
                  </a:srgbClr>
                </a:outerShdw>
              </a:effectLst>
              <a:cs typeface="B Titr" pitchFamily="2" charset="-78"/>
            </a:endParaRPr>
          </a:p>
          <a:p>
            <a:pPr algn="just" rtl="1" eaLnBrk="1" hangingPunct="1">
              <a:lnSpc>
                <a:spcPct val="150000"/>
              </a:lnSpc>
              <a:defRPr/>
            </a:pPr>
            <a:r>
              <a:rPr lang="ar-SA" sz="2500" b="1" dirty="0">
                <a:cs typeface="B Yagut" pitchFamily="2" charset="-78"/>
              </a:rPr>
              <a:t>پس از توضيحات و آموزش لازم، معلم از بازيهاي مختلف استفاده مي كند. در اين مرحله براي تقويت حركات پايه و مهارتهاي ورزشي، از بازيهاي مختلف استفاده مي شود. اين مرحله 50 درصد برنامه را بخود اختصاص مي دهد.</a:t>
            </a:r>
            <a:endParaRPr lang="fa-IR" sz="2500" b="1" dirty="0">
              <a:cs typeface="B Yagut" pitchFamily="2" charset="-78"/>
            </a:endParaRPr>
          </a:p>
          <a:p>
            <a:pPr algn="just" rtl="1" eaLnBrk="1" hangingPunct="1">
              <a:lnSpc>
                <a:spcPct val="150000"/>
              </a:lnSpc>
              <a:defRPr/>
            </a:pPr>
            <a:endParaRPr lang="fa-IR" sz="2400" b="1" dirty="0">
              <a:cs typeface="B Yagut" pitchFamily="2" charset="-78"/>
            </a:endParaRPr>
          </a:p>
          <a:p>
            <a:pPr algn="just" rtl="1" eaLnBrk="1" hangingPunct="1">
              <a:lnSpc>
                <a:spcPct val="150000"/>
              </a:lnSpc>
              <a:defRPr/>
            </a:pPr>
            <a:r>
              <a:rPr lang="ar-SA" sz="2500" b="1" dirty="0">
                <a:solidFill>
                  <a:srgbClr val="FF0000"/>
                </a:solidFill>
                <a:effectLst>
                  <a:outerShdw blurRad="38100" dist="38100" dir="2700000" algn="tl">
                    <a:srgbClr val="000000">
                      <a:alpha val="43137"/>
                    </a:srgbClr>
                  </a:outerShdw>
                </a:effectLst>
                <a:cs typeface="B Titr" pitchFamily="2" charset="-78"/>
              </a:rPr>
              <a:t>3- مرحله بازگشت به حالت اوليه </a:t>
            </a:r>
            <a:endParaRPr lang="fa-IR" sz="2500" b="1" dirty="0">
              <a:solidFill>
                <a:srgbClr val="FF0000"/>
              </a:solidFill>
              <a:effectLst>
                <a:outerShdw blurRad="38100" dist="38100" dir="2700000" algn="tl">
                  <a:srgbClr val="000000">
                    <a:alpha val="43137"/>
                  </a:srgbClr>
                </a:outerShdw>
              </a:effectLst>
              <a:cs typeface="B Titr" pitchFamily="2" charset="-78"/>
            </a:endParaRPr>
          </a:p>
          <a:p>
            <a:pPr algn="just" rtl="1" eaLnBrk="1" hangingPunct="1">
              <a:lnSpc>
                <a:spcPct val="150000"/>
              </a:lnSpc>
              <a:defRPr/>
            </a:pPr>
            <a:r>
              <a:rPr lang="ar-SA" sz="2500" b="1" dirty="0">
                <a:cs typeface="B Yagut" pitchFamily="2" charset="-78"/>
              </a:rPr>
              <a:t>اين مرحله فرصت خوبي </a:t>
            </a:r>
            <a:r>
              <a:rPr lang="fa-IR" sz="2500" b="1" dirty="0">
                <a:cs typeface="B Yagut" pitchFamily="2" charset="-78"/>
              </a:rPr>
              <a:t>نيز </a:t>
            </a:r>
            <a:r>
              <a:rPr lang="ar-SA" sz="2500" b="1" dirty="0">
                <a:cs typeface="B Yagut" pitchFamily="2" charset="-78"/>
              </a:rPr>
              <a:t>براي ارائه نكات دانشي از قبيل رعايت نكات بهداشتي، ايمني و </a:t>
            </a:r>
            <a:r>
              <a:rPr lang="en-US" sz="2500" b="1" dirty="0">
                <a:cs typeface="B Yagut" pitchFamily="2" charset="-78"/>
              </a:rPr>
              <a:t>…</a:t>
            </a:r>
            <a:r>
              <a:rPr lang="ar-SA" sz="2500" b="1" dirty="0">
                <a:cs typeface="B Yagut" pitchFamily="2" charset="-78"/>
              </a:rPr>
              <a:t> مي</a:t>
            </a:r>
            <a:r>
              <a:rPr lang="fa-IR" sz="2500" b="1" dirty="0">
                <a:cs typeface="B Yagut" pitchFamily="2" charset="-78"/>
              </a:rPr>
              <a:t> </a:t>
            </a:r>
            <a:r>
              <a:rPr lang="ar-SA" sz="2500" b="1" dirty="0">
                <a:cs typeface="B Yagut" pitchFamily="2" charset="-78"/>
              </a:rPr>
              <a:t>باشد. سپس دانش آموزان به امر نظافت و شستشو مي پردازند. اين مرحله نيز 20 درصد برنامه را بخود اختصاص مي دهد. </a:t>
            </a:r>
            <a:endParaRPr lang="en-US" sz="2500" b="1" dirty="0">
              <a:cs typeface="B Yagut" pitchFamily="2" charset="-78"/>
            </a:endParaRPr>
          </a:p>
          <a:p>
            <a:pPr algn="just" rtl="1" eaLnBrk="1" hangingPunct="1">
              <a:lnSpc>
                <a:spcPct val="150000"/>
              </a:lnSpc>
              <a:defRPr/>
            </a:pPr>
            <a:endParaRPr lang="en-US" sz="2500" b="1" dirty="0">
              <a:cs typeface="B Yagut" pitchFamily="2" charset="-78"/>
            </a:endParaRPr>
          </a:p>
        </p:txBody>
      </p:sp>
      <p:sp>
        <p:nvSpPr>
          <p:cNvPr id="1126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lnSpcReduction="10000"/>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6115BFE-9DE5-4E1D-8C1F-22E9F4644074}" type="slidenum">
              <a:rPr lang="en-US" altLang="fa-IR">
                <a:solidFill>
                  <a:srgbClr val="045C75"/>
                </a:solidFill>
              </a:rPr>
              <a:pPr/>
              <a:t>5</a:t>
            </a:fld>
            <a:endParaRPr lang="en-US" altLang="fa-IR">
              <a:solidFill>
                <a:srgbClr val="045C75"/>
              </a:solidFill>
            </a:endParaRPr>
          </a:p>
        </p:txBody>
      </p:sp>
    </p:spTree>
    <p:extLst>
      <p:ext uri="{BB962C8B-B14F-4D97-AF65-F5344CB8AC3E}">
        <p14:creationId xmlns:p14="http://schemas.microsoft.com/office/powerpoint/2010/main" val="1813315739"/>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219138">
                                            <p:txEl>
                                              <p:pRg st="0" end="0"/>
                                            </p:txEl>
                                          </p:spTgt>
                                        </p:tgtEl>
                                        <p:attrNameLst>
                                          <p:attrName>style.visibility</p:attrName>
                                        </p:attrNameLst>
                                      </p:cBhvr>
                                      <p:to>
                                        <p:strVal val="visible"/>
                                      </p:to>
                                    </p:set>
                                    <p:anim calcmode="lin" valueType="num">
                                      <p:cBhvr additive="base">
                                        <p:cTn id="7" dur="1000" fill="hold"/>
                                        <p:tgtEl>
                                          <p:spTgt spid="219138">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19138">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8" fill="hold" nodeType="afterEffect">
                                  <p:stCondLst>
                                    <p:cond delay="0"/>
                                  </p:stCondLst>
                                  <p:childTnLst>
                                    <p:set>
                                      <p:cBhvr>
                                        <p:cTn id="11" dur="1" fill="hold">
                                          <p:stCondLst>
                                            <p:cond delay="0"/>
                                          </p:stCondLst>
                                        </p:cTn>
                                        <p:tgtEl>
                                          <p:spTgt spid="219139">
                                            <p:txEl>
                                              <p:pRg st="0" end="0"/>
                                            </p:txEl>
                                          </p:spTgt>
                                        </p:tgtEl>
                                        <p:attrNameLst>
                                          <p:attrName>style.visibility</p:attrName>
                                        </p:attrNameLst>
                                      </p:cBhvr>
                                      <p:to>
                                        <p:strVal val="visible"/>
                                      </p:to>
                                    </p:set>
                                    <p:anim calcmode="lin" valueType="num">
                                      <p:cBhvr additive="base">
                                        <p:cTn id="12" dur="1000" fill="hold"/>
                                        <p:tgtEl>
                                          <p:spTgt spid="219139">
                                            <p:txEl>
                                              <p:pRg st="0" end="0"/>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21913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p:cNvSpPr>
          <p:nvPr/>
        </p:nvSpPr>
        <p:spPr bwMode="auto">
          <a:xfrm>
            <a:off x="283335" y="193181"/>
            <a:ext cx="10753859" cy="6531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SzPct val="75000"/>
              <a:buFont typeface="Wingdings" panose="05000000000000000000" pitchFamily="2" charset="2"/>
              <a:buChar char="l"/>
              <a:defRPr kumimoji="1" sz="3200">
                <a:solidFill>
                  <a:schemeClr val="tx1"/>
                </a:solidFill>
                <a:latin typeface="Verdana" panose="020B0604030504040204" pitchFamily="34" charset="0"/>
              </a:defRPr>
            </a:lvl1pPr>
            <a:lvl2pPr marL="742950" indent="-285750">
              <a:spcBef>
                <a:spcPct val="20000"/>
              </a:spcBef>
              <a:buClr>
                <a:schemeClr val="accent1"/>
              </a:buClr>
              <a:buSzPct val="75000"/>
              <a:buFont typeface="Wingdings" panose="05000000000000000000" pitchFamily="2" charset="2"/>
              <a:buChar char="l"/>
              <a:defRPr kumimoji="1" sz="2800">
                <a:solidFill>
                  <a:schemeClr val="tx1"/>
                </a:solidFill>
                <a:latin typeface="Verdana" panose="020B0604030504040204" pitchFamily="34" charset="0"/>
              </a:defRPr>
            </a:lvl2pPr>
            <a:lvl3pPr marL="1143000" indent="-228600">
              <a:spcBef>
                <a:spcPct val="20000"/>
              </a:spcBef>
              <a:buClr>
                <a:schemeClr val="accent1"/>
              </a:buClr>
              <a:buSzPct val="75000"/>
              <a:buFont typeface="Wingdings" panose="05000000000000000000" pitchFamily="2" charset="2"/>
              <a:buChar char="l"/>
              <a:defRPr kumimoji="1" sz="2400">
                <a:solidFill>
                  <a:schemeClr val="tx1"/>
                </a:solidFill>
                <a:latin typeface="Verdana" panose="020B0604030504040204" pitchFamily="34" charset="0"/>
              </a:defRPr>
            </a:lvl3pPr>
            <a:lvl4pPr marL="1600200" indent="-228600">
              <a:spcBef>
                <a:spcPct val="20000"/>
              </a:spcBef>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4pPr>
            <a:lvl5pPr marL="2057400" indent="-228600">
              <a:spcBef>
                <a:spcPct val="20000"/>
              </a:spcBef>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9pPr>
          </a:lstStyle>
          <a:p>
            <a:pPr algn="r" rtl="1" eaLnBrk="1" hangingPunct="1">
              <a:lnSpc>
                <a:spcPct val="90000"/>
              </a:lnSpc>
              <a:spcBef>
                <a:spcPct val="50000"/>
              </a:spcBef>
              <a:buClrTx/>
              <a:buSzTx/>
              <a:buFontTx/>
              <a:buNone/>
            </a:pPr>
            <a:endParaRPr kumimoji="0" lang="fa-IR" altLang="en-US" sz="2400" b="1" dirty="0">
              <a:latin typeface="Arial" panose="020B0604020202020204" pitchFamily="34" charset="0"/>
              <a:cs typeface="B Lotus" panose="00000400000000000000" pitchFamily="2" charset="-78"/>
            </a:endParaRPr>
          </a:p>
          <a:p>
            <a:pPr algn="r" rtl="1" eaLnBrk="1" hangingPunct="1">
              <a:lnSpc>
                <a:spcPct val="90000"/>
              </a:lnSpc>
              <a:spcBef>
                <a:spcPct val="50000"/>
              </a:spcBef>
              <a:buClrTx/>
              <a:buSzTx/>
              <a:buFontTx/>
              <a:buNone/>
            </a:pPr>
            <a:r>
              <a:rPr kumimoji="0" lang="ar-SA" altLang="en-US" b="1" dirty="0">
                <a:latin typeface="Arial" panose="020B0604020202020204" pitchFamily="34" charset="0"/>
                <a:cs typeface="B Lotus" panose="00000400000000000000" pitchFamily="2" charset="-78"/>
              </a:rPr>
              <a:t>جزئيات مواد يك جلسه تدريس درس تربيت‌بدني عبارت است از: </a:t>
            </a:r>
            <a:endParaRPr kumimoji="0" lang="fa-IR" altLang="en-US" b="1" dirty="0">
              <a:latin typeface="Arial" panose="020B0604020202020204" pitchFamily="34" charset="0"/>
              <a:cs typeface="B Lotus" panose="00000400000000000000" pitchFamily="2" charset="-78"/>
            </a:endParaRPr>
          </a:p>
          <a:p>
            <a:pPr algn="just" rtl="1" eaLnBrk="1" hangingPunct="1">
              <a:spcBef>
                <a:spcPct val="50000"/>
              </a:spcBef>
              <a:buClrTx/>
              <a:buSzTx/>
              <a:buFontTx/>
              <a:buNone/>
            </a:pPr>
            <a:endParaRPr kumimoji="0" lang="fa-IR" altLang="en-US" sz="2000" b="1" dirty="0" smtClean="0">
              <a:solidFill>
                <a:srgbClr val="FF0000"/>
              </a:solidFill>
              <a:latin typeface="Arial" panose="020B0604020202020204" pitchFamily="34" charset="0"/>
              <a:cs typeface="B Lotus" panose="00000400000000000000" pitchFamily="2" charset="-78"/>
            </a:endParaRPr>
          </a:p>
          <a:p>
            <a:pPr algn="just" rtl="1" eaLnBrk="1" hangingPunct="1">
              <a:spcBef>
                <a:spcPct val="50000"/>
              </a:spcBef>
              <a:buClrTx/>
              <a:buSzTx/>
              <a:buFontTx/>
              <a:buNone/>
            </a:pPr>
            <a:r>
              <a:rPr kumimoji="0" lang="ar-SA" altLang="en-US" sz="2000" b="1" dirty="0" smtClean="0">
                <a:solidFill>
                  <a:srgbClr val="FF0000"/>
                </a:solidFill>
                <a:latin typeface="Arial" panose="020B0604020202020204" pitchFamily="34" charset="0"/>
                <a:cs typeface="B Lotus" panose="00000400000000000000" pitchFamily="2" charset="-78"/>
              </a:rPr>
              <a:t>الف‌</a:t>
            </a:r>
            <a:r>
              <a:rPr kumimoji="0" lang="ar-SA" altLang="en-US" sz="2000" b="1" dirty="0">
                <a:solidFill>
                  <a:srgbClr val="FF0000"/>
                </a:solidFill>
                <a:latin typeface="Arial" panose="020B0604020202020204" pitchFamily="34" charset="0"/>
                <a:cs typeface="B Lotus" panose="00000400000000000000" pitchFamily="2" charset="-78"/>
              </a:rPr>
              <a:t>) سازماندهي كلاس درس‌: </a:t>
            </a:r>
            <a:r>
              <a:rPr kumimoji="0" lang="ar-SA" altLang="en-US" sz="2000" b="1" dirty="0">
                <a:latin typeface="Arial" panose="020B0604020202020204" pitchFamily="34" charset="0"/>
                <a:cs typeface="B Lotus" panose="00000400000000000000" pitchFamily="2" charset="-78"/>
              </a:rPr>
              <a:t>كه عمدتاً شامل فعاليتهاي مقدماتي نظير تعويض لباس و حضور و غياب دانش‌آموزان‌، سلام و احوالپرسي و بيان اهداف كلي درس (مهارت مورد تدريس‌) است‌. </a:t>
            </a:r>
          </a:p>
          <a:p>
            <a:pPr algn="just" rtl="1" eaLnBrk="1" hangingPunct="1">
              <a:spcBef>
                <a:spcPct val="50000"/>
              </a:spcBef>
              <a:buClrTx/>
              <a:buSzTx/>
              <a:buFontTx/>
              <a:buNone/>
            </a:pPr>
            <a:r>
              <a:rPr kumimoji="0" lang="ar-SA" altLang="en-US" sz="2000" b="1" dirty="0">
                <a:solidFill>
                  <a:srgbClr val="FF0000"/>
                </a:solidFill>
                <a:latin typeface="Arial" panose="020B0604020202020204" pitchFamily="34" charset="0"/>
                <a:cs typeface="B Lotus" panose="00000400000000000000" pitchFamily="2" charset="-78"/>
              </a:rPr>
              <a:t>ب‌) گرم‌كردن بدن : </a:t>
            </a:r>
            <a:r>
              <a:rPr kumimoji="0" lang="ar-SA" altLang="en-US" sz="2000" b="1" dirty="0">
                <a:latin typeface="Arial" panose="020B0604020202020204" pitchFamily="34" charset="0"/>
                <a:cs typeface="B Lotus" panose="00000400000000000000" pitchFamily="2" charset="-78"/>
              </a:rPr>
              <a:t>گرم‌كردن بدن بر دو نوع است‌: </a:t>
            </a:r>
          </a:p>
          <a:p>
            <a:pPr algn="just" rtl="1" eaLnBrk="1" hangingPunct="1">
              <a:spcBef>
                <a:spcPct val="50000"/>
              </a:spcBef>
              <a:buClrTx/>
              <a:buSzTx/>
              <a:buFontTx/>
              <a:buNone/>
            </a:pPr>
            <a:r>
              <a:rPr kumimoji="0" lang="ar-SA" altLang="en-US" sz="2000" b="1" dirty="0">
                <a:solidFill>
                  <a:srgbClr val="0070C0"/>
                </a:solidFill>
                <a:latin typeface="Arial" panose="020B0604020202020204" pitchFamily="34" charset="0"/>
                <a:cs typeface="B Lotus" panose="00000400000000000000" pitchFamily="2" charset="-78"/>
              </a:rPr>
              <a:t>1. گرم‌كردن عمومي </a:t>
            </a:r>
            <a:r>
              <a:rPr kumimoji="0" lang="ar-SA" altLang="en-US" sz="2000" b="1" dirty="0">
                <a:latin typeface="Arial" panose="020B0604020202020204" pitchFamily="34" charset="0"/>
                <a:cs typeface="B Lotus" panose="00000400000000000000" pitchFamily="2" charset="-78"/>
              </a:rPr>
              <a:t>بدن به منظور بالابردن درجة حرارت عمومي بدن و</a:t>
            </a:r>
            <a:r>
              <a:rPr kumimoji="0" lang="fa-IR" altLang="en-US" sz="2000" b="1" dirty="0">
                <a:latin typeface="Arial" panose="020B0604020202020204" pitchFamily="34" charset="0"/>
                <a:cs typeface="B Lotus" panose="00000400000000000000" pitchFamily="2" charset="-78"/>
              </a:rPr>
              <a:t> </a:t>
            </a:r>
            <a:r>
              <a:rPr kumimoji="0" lang="ar-SA" altLang="en-US" sz="2000" b="1" dirty="0">
                <a:latin typeface="Arial" panose="020B0604020202020204" pitchFamily="34" charset="0"/>
                <a:cs typeface="B Lotus" panose="00000400000000000000" pitchFamily="2" charset="-78"/>
              </a:rPr>
              <a:t>انعطاف‌پذيركردن بيشتر مفاصل بدن كه با انجام‌دادن انواع دويدنها، پريدنها، حركات نرمشي و حركات موزون عملي مي‌شود. </a:t>
            </a:r>
          </a:p>
          <a:p>
            <a:pPr algn="just" rtl="1" eaLnBrk="1" hangingPunct="1">
              <a:spcBef>
                <a:spcPct val="50000"/>
              </a:spcBef>
              <a:buClrTx/>
              <a:buSzTx/>
              <a:buFontTx/>
              <a:buNone/>
            </a:pPr>
            <a:r>
              <a:rPr kumimoji="0" lang="ar-SA" altLang="en-US" sz="2000" b="1" dirty="0">
                <a:solidFill>
                  <a:srgbClr val="0070C0"/>
                </a:solidFill>
                <a:latin typeface="Arial" panose="020B0604020202020204" pitchFamily="34" charset="0"/>
                <a:cs typeface="B Lotus" panose="00000400000000000000" pitchFamily="2" charset="-78"/>
              </a:rPr>
              <a:t>2. گرم‌كردن اختصاصي </a:t>
            </a:r>
            <a:r>
              <a:rPr kumimoji="0" lang="ar-SA" altLang="en-US" sz="2000" b="1" dirty="0">
                <a:latin typeface="Arial" panose="020B0604020202020204" pitchFamily="34" charset="0"/>
                <a:cs typeface="B Lotus" panose="00000400000000000000" pitchFamily="2" charset="-78"/>
              </a:rPr>
              <a:t>بدن كه بيشتر به خصوصيات و ويژگيهاي مهارت مورد تدريس مربوط مي‌شود. </a:t>
            </a:r>
          </a:p>
          <a:p>
            <a:pPr algn="just" rtl="1" eaLnBrk="1" hangingPunct="1">
              <a:spcBef>
                <a:spcPct val="50000"/>
              </a:spcBef>
              <a:buClrTx/>
              <a:buSzTx/>
              <a:buFontTx/>
              <a:buNone/>
            </a:pPr>
            <a:r>
              <a:rPr kumimoji="0" lang="ar-SA" altLang="en-US" sz="2000" b="1" dirty="0">
                <a:solidFill>
                  <a:srgbClr val="FF0000"/>
                </a:solidFill>
                <a:latin typeface="Arial" panose="020B0604020202020204" pitchFamily="34" charset="0"/>
                <a:cs typeface="B Lotus" panose="00000400000000000000" pitchFamily="2" charset="-78"/>
              </a:rPr>
              <a:t>ج‌</a:t>
            </a:r>
            <a:r>
              <a:rPr kumimoji="0" lang="fa-IR" altLang="en-US" sz="2000" b="1" dirty="0">
                <a:solidFill>
                  <a:srgbClr val="FF0000"/>
                </a:solidFill>
                <a:latin typeface="Arial" panose="020B0604020202020204" pitchFamily="34" charset="0"/>
                <a:cs typeface="B Lotus" panose="00000400000000000000" pitchFamily="2" charset="-78"/>
              </a:rPr>
              <a:t>) </a:t>
            </a:r>
            <a:r>
              <a:rPr kumimoji="0" lang="ar-SA" altLang="en-US" sz="2000" b="1" dirty="0">
                <a:solidFill>
                  <a:srgbClr val="FF0000"/>
                </a:solidFill>
                <a:latin typeface="Arial" panose="020B0604020202020204" pitchFamily="34" charset="0"/>
                <a:cs typeface="B Lotus" panose="00000400000000000000" pitchFamily="2" charset="-78"/>
              </a:rPr>
              <a:t>بخش آموزش‌: </a:t>
            </a:r>
            <a:r>
              <a:rPr kumimoji="0" lang="ar-SA" altLang="en-US" sz="2000" b="1" dirty="0">
                <a:latin typeface="Arial" panose="020B0604020202020204" pitchFamily="34" charset="0"/>
                <a:cs typeface="B Lotus" panose="00000400000000000000" pitchFamily="2" charset="-78"/>
              </a:rPr>
              <a:t>اين بخش معمولاً بيشترين زمان يك جلسة تدريس را به خود اختصاص مي‌دهد و معلمان تربيت‌بدني مي‌بايست دقت و سعي وافري به منظور اتخاذ شيوه‌هاي مناسب آموزشي و ارائة تمرينات ورزشي انجام دهند. اين بخش مي‌تواند به دو قسمت فرعي تقسيم شود: </a:t>
            </a:r>
            <a:endParaRPr kumimoji="0" lang="fa-IR" altLang="en-US" sz="2000" b="1" dirty="0">
              <a:latin typeface="Arial" panose="020B0604020202020204" pitchFamily="34" charset="0"/>
              <a:cs typeface="B Lotus" panose="00000400000000000000" pitchFamily="2" charset="-78"/>
            </a:endParaRPr>
          </a:p>
          <a:p>
            <a:pPr algn="just" rtl="1" eaLnBrk="1" hangingPunct="1">
              <a:buFontTx/>
              <a:buNone/>
            </a:pPr>
            <a:r>
              <a:rPr lang="ar-SA" altLang="en-US" sz="2000" b="1" dirty="0">
                <a:solidFill>
                  <a:srgbClr val="00B0F0"/>
                </a:solidFill>
                <a:cs typeface="B Lotus" panose="00000400000000000000" pitchFamily="2" charset="-78"/>
              </a:rPr>
              <a:t>1. مرور بر مهارتها و تمرينات قبلي‌; </a:t>
            </a:r>
          </a:p>
          <a:p>
            <a:pPr algn="just" rtl="1" eaLnBrk="1" hangingPunct="1">
              <a:buFontTx/>
              <a:buNone/>
            </a:pPr>
            <a:r>
              <a:rPr lang="ar-SA" altLang="en-US" sz="2000" b="1" dirty="0">
                <a:solidFill>
                  <a:srgbClr val="00B0F0"/>
                </a:solidFill>
                <a:cs typeface="B Lotus" panose="00000400000000000000" pitchFamily="2" charset="-78"/>
              </a:rPr>
              <a:t>2. آموزش مهارت يا حركات و مهارتهاي جديد بر طبق برنامه‌هاي تنظيمي‌. </a:t>
            </a:r>
          </a:p>
          <a:p>
            <a:pPr algn="just" rtl="1" eaLnBrk="1" hangingPunct="1">
              <a:buFontTx/>
              <a:buNone/>
            </a:pPr>
            <a:r>
              <a:rPr lang="ar-SA" altLang="en-US" sz="2000" b="1" dirty="0">
                <a:solidFill>
                  <a:srgbClr val="FF0000"/>
                </a:solidFill>
                <a:cs typeface="B Lotus" panose="00000400000000000000" pitchFamily="2" charset="-78"/>
              </a:rPr>
              <a:t>د) بازگشت به حالت اوليه‌: </a:t>
            </a:r>
            <a:r>
              <a:rPr lang="ar-SA" altLang="en-US" sz="2000" b="1" dirty="0">
                <a:cs typeface="B Lotus" panose="00000400000000000000" pitchFamily="2" charset="-78"/>
              </a:rPr>
              <a:t>دانش‌آموزان متعاقب فعاليتهاي جسماني شديد مدت زمان مناسبي را براي اجراي فعاليتهاي آرام و سبك نياز دارند تا وضعيت جسماني خود را به حالت طبيعي و همانند زمان قبل از تمرين باز گردانند. </a:t>
            </a:r>
          </a:p>
        </p:txBody>
      </p:sp>
    </p:spTree>
    <p:extLst>
      <p:ext uri="{BB962C8B-B14F-4D97-AF65-F5344CB8AC3E}">
        <p14:creationId xmlns:p14="http://schemas.microsoft.com/office/powerpoint/2010/main" val="7470801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07736" name="Group 152"/>
          <p:cNvGraphicFramePr>
            <a:graphicFrameLocks noGrp="1"/>
          </p:cNvGraphicFramePr>
          <p:nvPr>
            <p:ph idx="1"/>
          </p:nvPr>
        </p:nvGraphicFramePr>
        <p:xfrm>
          <a:off x="309094" y="206061"/>
          <a:ext cx="10702343" cy="6536052"/>
        </p:xfrm>
        <a:graphic>
          <a:graphicData uri="http://schemas.openxmlformats.org/drawingml/2006/table">
            <a:tbl>
              <a:tblPr rtl="1"/>
              <a:tblGrid>
                <a:gridCol w="804532"/>
                <a:gridCol w="7712749"/>
                <a:gridCol w="2185062"/>
              </a:tblGrid>
              <a:tr h="38662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ردیف</a:t>
                      </a:r>
                      <a:endParaRPr kumimoji="0" lang="en-US"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endParaRPr>
                    </a:p>
                  </a:txBody>
                  <a:tcPr marL="91441" marR="9144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2">
                            <a:gamma/>
                            <a:shade val="46275"/>
                            <a:invGamma/>
                          </a:schemeClr>
                        </a:gs>
                        <a:gs pos="50000">
                          <a:schemeClr val="accent2"/>
                        </a:gs>
                        <a:gs pos="100000">
                          <a:schemeClr val="accent2">
                            <a:gamma/>
                            <a:shade val="46275"/>
                            <a:invGamma/>
                          </a:schemeClr>
                        </a:gs>
                      </a:gsLst>
                      <a:lin ang="5400000" scaled="1"/>
                    </a:gra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1"/>
                          </a:solidFill>
                          <a:effectLst/>
                          <a:latin typeface="Arial" panose="020B0604020202020204" pitchFamily="34" charset="0"/>
                          <a:cs typeface="B Lotus" panose="00000400000000000000" pitchFamily="2" charset="-78"/>
                        </a:rPr>
                        <a:t>موضوع تدریس و فعالیتهای مورد نظر سازماندهی</a:t>
                      </a:r>
                      <a:endParaRPr kumimoji="0" lang="en-US" altLang="en-US" sz="1600" b="1" i="0" u="none" strike="noStrike" cap="none" normalizeH="0" baseline="0" dirty="0" smtClean="0">
                        <a:ln>
                          <a:noFill/>
                        </a:ln>
                        <a:solidFill>
                          <a:schemeClr val="tx1"/>
                        </a:solidFill>
                        <a:effectLst/>
                        <a:latin typeface="Arial" panose="020B0604020202020204" pitchFamily="34" charset="0"/>
                        <a:cs typeface="B Lotus" panose="00000400000000000000" pitchFamily="2" charset="-78"/>
                      </a:endParaRPr>
                    </a:p>
                  </a:txBody>
                  <a:tcPr marL="91441" marR="9144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2">
                            <a:gamma/>
                            <a:shade val="46275"/>
                            <a:invGamma/>
                          </a:schemeClr>
                        </a:gs>
                        <a:gs pos="50000">
                          <a:schemeClr val="accent2"/>
                        </a:gs>
                        <a:gs pos="100000">
                          <a:schemeClr val="accent2">
                            <a:gamma/>
                            <a:shade val="46275"/>
                            <a:invGamma/>
                          </a:schemeClr>
                        </a:gs>
                      </a:gsLst>
                      <a:lin ang="5400000" scaled="1"/>
                    </a:gra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زمان فعالیت به دقیقه</a:t>
                      </a:r>
                      <a:endParaRPr kumimoji="0" lang="en-US"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endParaRPr>
                    </a:p>
                  </a:txBody>
                  <a:tcPr marL="91441" marR="9144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2">
                            <a:gamma/>
                            <a:shade val="46275"/>
                            <a:invGamma/>
                          </a:schemeClr>
                        </a:gs>
                        <a:gs pos="50000">
                          <a:schemeClr val="accent2"/>
                        </a:gs>
                        <a:gs pos="100000">
                          <a:schemeClr val="accent2">
                            <a:gamma/>
                            <a:shade val="46275"/>
                            <a:invGamma/>
                          </a:schemeClr>
                        </a:gs>
                      </a:gsLst>
                      <a:lin ang="5400000" scaled="1"/>
                    </a:gradFill>
                  </a:tcPr>
                </a:tc>
              </a:tr>
              <a:tr h="1183652">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smtClean="0">
                          <a:ln>
                            <a:noFill/>
                          </a:ln>
                          <a:solidFill>
                            <a:schemeClr val="tx2"/>
                          </a:solidFill>
                          <a:effectLst/>
                          <a:latin typeface="Arial" panose="020B0604020202020204" pitchFamily="34" charset="0"/>
                          <a:cs typeface="B Lotus" panose="00000400000000000000" pitchFamily="2" charset="-78"/>
                        </a:rPr>
                        <a:t>1</a:t>
                      </a:r>
                      <a:endParaRPr kumimoji="0" lang="en-US" altLang="en-US" sz="1600" b="1" i="0" u="none" strike="noStrike" cap="none" normalizeH="0" baseline="0" smtClean="0">
                        <a:ln>
                          <a:noFill/>
                        </a:ln>
                        <a:solidFill>
                          <a:schemeClr val="tx2"/>
                        </a:solidFill>
                        <a:effectLst/>
                        <a:latin typeface="Arial" panose="020B0604020202020204" pitchFamily="34" charset="0"/>
                        <a:cs typeface="B Lotus" panose="00000400000000000000" pitchFamily="2" charset="-78"/>
                      </a:endParaRPr>
                    </a:p>
                  </a:txBody>
                  <a:tcPr marL="91441" marR="9144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2">
                            <a:gamma/>
                            <a:shade val="46275"/>
                            <a:invGamma/>
                          </a:schemeClr>
                        </a:gs>
                        <a:gs pos="50000">
                          <a:schemeClr val="accent2"/>
                        </a:gs>
                        <a:gs pos="100000">
                          <a:schemeClr val="accent2">
                            <a:gamma/>
                            <a:shade val="46275"/>
                            <a:invGamma/>
                          </a:schemeClr>
                        </a:gs>
                      </a:gsLst>
                      <a:lin ang="5400000" scaled="1"/>
                    </a:gra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الف) صف بندی</a:t>
                      </a:r>
                    </a:p>
                    <a:p>
                      <a:pPr marL="0" marR="0" lvl="0" indent="0" algn="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ب) سلام و احوالپرسی</a:t>
                      </a:r>
                    </a:p>
                    <a:p>
                      <a:pPr marL="0" marR="0" lvl="0" indent="0" algn="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ج) حضور و غیاب</a:t>
                      </a:r>
                    </a:p>
                    <a:p>
                      <a:pPr marL="0" marR="0" lvl="0" indent="0" algn="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د) بیان اهداف و کلیات درس</a:t>
                      </a:r>
                      <a:endParaRPr kumimoji="0" lang="en-US"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endParaRPr>
                    </a:p>
                  </a:txBody>
                  <a:tcPr marL="91441" marR="9144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2">
                            <a:gamma/>
                            <a:shade val="46275"/>
                            <a:invGamma/>
                          </a:schemeClr>
                        </a:gs>
                        <a:gs pos="50000">
                          <a:schemeClr val="accent2"/>
                        </a:gs>
                        <a:gs pos="100000">
                          <a:schemeClr val="accent2">
                            <a:gamma/>
                            <a:shade val="46275"/>
                            <a:invGamma/>
                          </a:schemeClr>
                        </a:gs>
                      </a:gsLst>
                      <a:lin ang="5400000" scaled="1"/>
                    </a:gra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0-0/5</a:t>
                      </a:r>
                    </a:p>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1-0/5</a:t>
                      </a:r>
                    </a:p>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2-1</a:t>
                      </a:r>
                    </a:p>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3/5-2</a:t>
                      </a:r>
                      <a:endParaRPr kumimoji="0" lang="en-US"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endParaRPr>
                    </a:p>
                  </a:txBody>
                  <a:tcPr marL="91441" marR="9144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2">
                            <a:gamma/>
                            <a:shade val="46275"/>
                            <a:invGamma/>
                          </a:schemeClr>
                        </a:gs>
                        <a:gs pos="50000">
                          <a:schemeClr val="accent2"/>
                        </a:gs>
                        <a:gs pos="100000">
                          <a:schemeClr val="accent2">
                            <a:gamma/>
                            <a:shade val="46275"/>
                            <a:invGamma/>
                          </a:schemeClr>
                        </a:gs>
                      </a:gsLst>
                      <a:lin ang="5400000" scaled="1"/>
                    </a:gradFill>
                  </a:tcPr>
                </a:tc>
              </a:tr>
              <a:tr h="175466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smtClean="0">
                          <a:ln>
                            <a:noFill/>
                          </a:ln>
                          <a:solidFill>
                            <a:schemeClr val="tx2"/>
                          </a:solidFill>
                          <a:effectLst/>
                          <a:latin typeface="Arial" panose="020B0604020202020204" pitchFamily="34" charset="0"/>
                          <a:cs typeface="B Lotus" panose="00000400000000000000" pitchFamily="2" charset="-78"/>
                        </a:rPr>
                        <a:t>2</a:t>
                      </a:r>
                      <a:endParaRPr kumimoji="0" lang="en-US" altLang="en-US" sz="1600" b="1" i="0" u="none" strike="noStrike" cap="none" normalizeH="0" baseline="0" smtClean="0">
                        <a:ln>
                          <a:noFill/>
                        </a:ln>
                        <a:solidFill>
                          <a:schemeClr val="tx2"/>
                        </a:solidFill>
                        <a:effectLst/>
                        <a:latin typeface="Arial" panose="020B0604020202020204" pitchFamily="34" charset="0"/>
                        <a:cs typeface="B Lotus" panose="00000400000000000000" pitchFamily="2" charset="-78"/>
                      </a:endParaRPr>
                    </a:p>
                  </a:txBody>
                  <a:tcPr marL="91441" marR="9144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2">
                            <a:gamma/>
                            <a:shade val="46275"/>
                            <a:invGamma/>
                          </a:schemeClr>
                        </a:gs>
                        <a:gs pos="50000">
                          <a:schemeClr val="accent2"/>
                        </a:gs>
                        <a:gs pos="100000">
                          <a:schemeClr val="accent2">
                            <a:gamma/>
                            <a:shade val="46275"/>
                            <a:invGamma/>
                          </a:schemeClr>
                        </a:gs>
                      </a:gsLst>
                      <a:lin ang="5400000" scaled="1"/>
                    </a:gra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گرم کردن بدن</a:t>
                      </a:r>
                    </a:p>
                    <a:p>
                      <a:pPr marL="0" marR="0" lvl="0" indent="0" algn="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الف) راه رفتن</a:t>
                      </a:r>
                    </a:p>
                    <a:p>
                      <a:pPr marL="0" marR="0" lvl="0" indent="0" algn="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ب) دویدن آرام</a:t>
                      </a:r>
                    </a:p>
                    <a:p>
                      <a:pPr marL="0" marR="0" lvl="0" indent="0" algn="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ج) دویدن در شکل های مختلف با حرکات متنوع</a:t>
                      </a:r>
                    </a:p>
                    <a:p>
                      <a:pPr marL="0" marR="0" lvl="0" indent="0" algn="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د) حرکات نرمشی</a:t>
                      </a:r>
                    </a:p>
                    <a:p>
                      <a:pPr marL="0" marR="0" lvl="0" indent="0" algn="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ه) حرکات کششی تمام مفاصل</a:t>
                      </a:r>
                      <a:endParaRPr kumimoji="0" lang="en-US"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endParaRPr>
                    </a:p>
                  </a:txBody>
                  <a:tcPr marL="91441" marR="9144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2">
                            <a:gamma/>
                            <a:shade val="46275"/>
                            <a:invGamma/>
                          </a:schemeClr>
                        </a:gs>
                        <a:gs pos="50000">
                          <a:schemeClr val="accent2"/>
                        </a:gs>
                        <a:gs pos="100000">
                          <a:schemeClr val="accent2">
                            <a:gamma/>
                            <a:shade val="46275"/>
                            <a:invGamma/>
                          </a:schemeClr>
                        </a:gs>
                      </a:gsLst>
                      <a:lin ang="5400000" scaled="1"/>
                    </a:gra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4-3/5</a:t>
                      </a:r>
                    </a:p>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5-4</a:t>
                      </a:r>
                    </a:p>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6-5</a:t>
                      </a:r>
                    </a:p>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8/5-6</a:t>
                      </a:r>
                    </a:p>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11-8/5</a:t>
                      </a:r>
                      <a:endParaRPr kumimoji="0" lang="en-US"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endParaRPr>
                    </a:p>
                  </a:txBody>
                  <a:tcPr marL="91441" marR="9144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2">
                            <a:gamma/>
                            <a:shade val="46275"/>
                            <a:invGamma/>
                          </a:schemeClr>
                        </a:gs>
                        <a:gs pos="50000">
                          <a:schemeClr val="accent2"/>
                        </a:gs>
                        <a:gs pos="100000">
                          <a:schemeClr val="accent2">
                            <a:gamma/>
                            <a:shade val="46275"/>
                            <a:invGamma/>
                          </a:schemeClr>
                        </a:gs>
                      </a:gsLst>
                      <a:lin ang="5400000" scaled="1"/>
                    </a:gradFill>
                  </a:tcPr>
                </a:tc>
              </a:tr>
              <a:tr h="636492">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smtClean="0">
                          <a:ln>
                            <a:noFill/>
                          </a:ln>
                          <a:solidFill>
                            <a:schemeClr val="tx2"/>
                          </a:solidFill>
                          <a:effectLst/>
                          <a:latin typeface="Arial" panose="020B0604020202020204" pitchFamily="34" charset="0"/>
                          <a:cs typeface="B Lotus" panose="00000400000000000000" pitchFamily="2" charset="-78"/>
                        </a:rPr>
                        <a:t>3</a:t>
                      </a:r>
                      <a:endParaRPr kumimoji="0" lang="en-US" altLang="en-US" sz="1600" b="1" i="0" u="none" strike="noStrike" cap="none" normalizeH="0" baseline="0" smtClean="0">
                        <a:ln>
                          <a:noFill/>
                        </a:ln>
                        <a:solidFill>
                          <a:schemeClr val="tx2"/>
                        </a:solidFill>
                        <a:effectLst/>
                        <a:latin typeface="Arial" panose="020B0604020202020204" pitchFamily="34" charset="0"/>
                        <a:cs typeface="B Lotus" panose="00000400000000000000" pitchFamily="2" charset="-78"/>
                      </a:endParaRPr>
                    </a:p>
                  </a:txBody>
                  <a:tcPr marL="91441" marR="9144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2">
                            <a:gamma/>
                            <a:shade val="46275"/>
                            <a:invGamma/>
                          </a:schemeClr>
                        </a:gs>
                        <a:gs pos="50000">
                          <a:schemeClr val="accent2"/>
                        </a:gs>
                        <a:gs pos="100000">
                          <a:schemeClr val="accent2">
                            <a:gamma/>
                            <a:shade val="46275"/>
                            <a:invGamma/>
                          </a:schemeClr>
                        </a:gs>
                      </a:gsLst>
                      <a:lin ang="5400000" scaled="1"/>
                    </a:gra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smtClean="0">
                          <a:ln>
                            <a:noFill/>
                          </a:ln>
                          <a:solidFill>
                            <a:schemeClr val="tx2"/>
                          </a:solidFill>
                          <a:effectLst/>
                          <a:latin typeface="Arial" panose="020B0604020202020204" pitchFamily="34" charset="0"/>
                          <a:cs typeface="B Lotus" panose="00000400000000000000" pitchFamily="2" charset="-78"/>
                        </a:rPr>
                        <a:t>گرم کردن اختصاصی</a:t>
                      </a:r>
                    </a:p>
                    <a:p>
                      <a:pPr marL="0" marR="0" lvl="0" indent="0" algn="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smtClean="0">
                          <a:ln>
                            <a:noFill/>
                          </a:ln>
                          <a:solidFill>
                            <a:schemeClr val="tx2"/>
                          </a:solidFill>
                          <a:effectLst/>
                          <a:latin typeface="Arial" panose="020B0604020202020204" pitchFamily="34" charset="0"/>
                          <a:cs typeface="B Lotus" panose="00000400000000000000" pitchFamily="2" charset="-78"/>
                        </a:rPr>
                        <a:t>الف) آمادگی مفاصل و مفاصیل درگیر حرکت             ب) مهارتهای ترکیبی</a:t>
                      </a:r>
                      <a:endParaRPr kumimoji="0" lang="en-US" altLang="en-US" sz="1600" b="1" i="0" u="none" strike="noStrike" cap="none" normalizeH="0" baseline="0" smtClean="0">
                        <a:ln>
                          <a:noFill/>
                        </a:ln>
                        <a:solidFill>
                          <a:schemeClr val="tx2"/>
                        </a:solidFill>
                        <a:effectLst/>
                        <a:latin typeface="Arial" panose="020B0604020202020204" pitchFamily="34" charset="0"/>
                        <a:cs typeface="B Lotus" panose="00000400000000000000" pitchFamily="2" charset="-78"/>
                      </a:endParaRPr>
                    </a:p>
                  </a:txBody>
                  <a:tcPr marL="91441" marR="9144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2">
                            <a:gamma/>
                            <a:shade val="46275"/>
                            <a:invGamma/>
                          </a:schemeClr>
                        </a:gs>
                        <a:gs pos="50000">
                          <a:schemeClr val="accent2"/>
                        </a:gs>
                        <a:gs pos="100000">
                          <a:schemeClr val="accent2">
                            <a:gamma/>
                            <a:shade val="46275"/>
                            <a:invGamma/>
                          </a:schemeClr>
                        </a:gs>
                      </a:gsLst>
                      <a:lin ang="5400000" scaled="1"/>
                    </a:gra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14/5-11</a:t>
                      </a:r>
                    </a:p>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16-14/5</a:t>
                      </a:r>
                      <a:endParaRPr kumimoji="0" lang="en-US"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endParaRPr>
                    </a:p>
                  </a:txBody>
                  <a:tcPr marL="91441" marR="9144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2">
                            <a:gamma/>
                            <a:shade val="46275"/>
                            <a:invGamma/>
                          </a:schemeClr>
                        </a:gs>
                        <a:gs pos="50000">
                          <a:schemeClr val="accent2"/>
                        </a:gs>
                        <a:gs pos="100000">
                          <a:schemeClr val="accent2">
                            <a:gamma/>
                            <a:shade val="46275"/>
                            <a:invGamma/>
                          </a:schemeClr>
                        </a:gs>
                      </a:gsLst>
                      <a:lin ang="5400000" scaled="1"/>
                    </a:gradFill>
                  </a:tcPr>
                </a:tc>
              </a:tr>
              <a:tr h="1469155">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smtClean="0">
                          <a:ln>
                            <a:noFill/>
                          </a:ln>
                          <a:solidFill>
                            <a:schemeClr val="tx2"/>
                          </a:solidFill>
                          <a:effectLst/>
                          <a:latin typeface="Arial" panose="020B0604020202020204" pitchFamily="34" charset="0"/>
                          <a:cs typeface="B Lotus" panose="00000400000000000000" pitchFamily="2" charset="-78"/>
                        </a:rPr>
                        <a:t>4</a:t>
                      </a:r>
                      <a:endParaRPr kumimoji="0" lang="en-US" altLang="en-US" sz="1600" b="1" i="0" u="none" strike="noStrike" cap="none" normalizeH="0" baseline="0" smtClean="0">
                        <a:ln>
                          <a:noFill/>
                        </a:ln>
                        <a:solidFill>
                          <a:schemeClr val="tx2"/>
                        </a:solidFill>
                        <a:effectLst/>
                        <a:latin typeface="Arial" panose="020B0604020202020204" pitchFamily="34" charset="0"/>
                        <a:cs typeface="B Lotus" panose="00000400000000000000" pitchFamily="2" charset="-78"/>
                      </a:endParaRPr>
                    </a:p>
                  </a:txBody>
                  <a:tcPr marL="91441" marR="9144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2">
                            <a:gamma/>
                            <a:shade val="46275"/>
                            <a:invGamma/>
                          </a:schemeClr>
                        </a:gs>
                        <a:gs pos="50000">
                          <a:schemeClr val="accent2"/>
                        </a:gs>
                        <a:gs pos="100000">
                          <a:schemeClr val="accent2">
                            <a:gamma/>
                            <a:shade val="46275"/>
                            <a:invGamma/>
                          </a:schemeClr>
                        </a:gs>
                      </a:gsLst>
                      <a:lin ang="5400000" scaled="1"/>
                    </a:gra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آموزش مهارت</a:t>
                      </a:r>
                    </a:p>
                    <a:p>
                      <a:pPr marL="0" marR="0" lvl="0" indent="0" algn="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الف) مرور تمرینات</a:t>
                      </a:r>
                    </a:p>
                    <a:p>
                      <a:pPr marL="0" marR="0" lvl="0" indent="0" algn="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ب) آموزش کلامی</a:t>
                      </a:r>
                    </a:p>
                    <a:p>
                      <a:pPr marL="0" marR="0" lvl="0" indent="0" algn="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ج) تمرینات ویژه</a:t>
                      </a:r>
                    </a:p>
                    <a:p>
                      <a:pPr marL="0" marR="0" lvl="0" indent="0" algn="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د) بازیهای ورزشی</a:t>
                      </a:r>
                      <a:endParaRPr kumimoji="0" lang="en-US"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endParaRPr>
                    </a:p>
                  </a:txBody>
                  <a:tcPr marL="91441" marR="9144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2">
                            <a:gamma/>
                            <a:shade val="46275"/>
                            <a:invGamma/>
                          </a:schemeClr>
                        </a:gs>
                        <a:gs pos="50000">
                          <a:schemeClr val="accent2"/>
                        </a:gs>
                        <a:gs pos="100000">
                          <a:schemeClr val="accent2">
                            <a:gamma/>
                            <a:shade val="46275"/>
                            <a:invGamma/>
                          </a:schemeClr>
                        </a:gs>
                      </a:gsLst>
                      <a:lin ang="5400000" scaled="1"/>
                    </a:gra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19-16</a:t>
                      </a:r>
                    </a:p>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20-19</a:t>
                      </a:r>
                    </a:p>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28-20</a:t>
                      </a:r>
                    </a:p>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40-28</a:t>
                      </a:r>
                      <a:endParaRPr kumimoji="0" lang="en-US"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endParaRPr>
                    </a:p>
                  </a:txBody>
                  <a:tcPr marL="91441" marR="9144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2">
                            <a:gamma/>
                            <a:shade val="46275"/>
                            <a:invGamma/>
                          </a:schemeClr>
                        </a:gs>
                        <a:gs pos="50000">
                          <a:schemeClr val="accent2"/>
                        </a:gs>
                        <a:gs pos="100000">
                          <a:schemeClr val="accent2">
                            <a:gamma/>
                            <a:shade val="46275"/>
                            <a:invGamma/>
                          </a:schemeClr>
                        </a:gs>
                      </a:gsLst>
                      <a:lin ang="5400000" scaled="1"/>
                    </a:gradFill>
                  </a:tcPr>
                </a:tc>
              </a:tr>
              <a:tr h="368491">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smtClean="0">
                          <a:ln>
                            <a:noFill/>
                          </a:ln>
                          <a:solidFill>
                            <a:schemeClr val="tx2"/>
                          </a:solidFill>
                          <a:effectLst/>
                          <a:latin typeface="Arial" panose="020B0604020202020204" pitchFamily="34" charset="0"/>
                          <a:cs typeface="B Lotus" panose="00000400000000000000" pitchFamily="2" charset="-78"/>
                        </a:rPr>
                        <a:t>5</a:t>
                      </a:r>
                      <a:endParaRPr kumimoji="0" lang="en-US" altLang="en-US" sz="1600" b="1" i="0" u="none" strike="noStrike" cap="none" normalizeH="0" baseline="0" smtClean="0">
                        <a:ln>
                          <a:noFill/>
                        </a:ln>
                        <a:solidFill>
                          <a:schemeClr val="tx2"/>
                        </a:solidFill>
                        <a:effectLst/>
                        <a:latin typeface="Arial" panose="020B0604020202020204" pitchFamily="34" charset="0"/>
                        <a:cs typeface="B Lotus" panose="00000400000000000000" pitchFamily="2" charset="-78"/>
                      </a:endParaRPr>
                    </a:p>
                  </a:txBody>
                  <a:tcPr marL="91441" marR="9144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2">
                            <a:gamma/>
                            <a:shade val="46275"/>
                            <a:invGamma/>
                          </a:schemeClr>
                        </a:gs>
                        <a:gs pos="50000">
                          <a:schemeClr val="accent2"/>
                        </a:gs>
                        <a:gs pos="100000">
                          <a:schemeClr val="accent2">
                            <a:gamma/>
                            <a:shade val="46275"/>
                            <a:invGamma/>
                          </a:schemeClr>
                        </a:gs>
                      </a:gsLst>
                      <a:lin ang="5400000" scaled="1"/>
                    </a:gra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smtClean="0">
                          <a:ln>
                            <a:noFill/>
                          </a:ln>
                          <a:solidFill>
                            <a:schemeClr val="tx2"/>
                          </a:solidFill>
                          <a:effectLst/>
                          <a:latin typeface="Arial" panose="020B0604020202020204" pitchFamily="34" charset="0"/>
                          <a:cs typeface="B Lotus" panose="00000400000000000000" pitchFamily="2" charset="-78"/>
                        </a:rPr>
                        <a:t>ارزشیابی از مواد مورد تدریس</a:t>
                      </a:r>
                      <a:endParaRPr kumimoji="0" lang="en-US" altLang="en-US" sz="1600" b="1" i="0" u="none" strike="noStrike" cap="none" normalizeH="0" baseline="0" smtClean="0">
                        <a:ln>
                          <a:noFill/>
                        </a:ln>
                        <a:solidFill>
                          <a:schemeClr val="tx2"/>
                        </a:solidFill>
                        <a:effectLst/>
                        <a:latin typeface="Arial" panose="020B0604020202020204" pitchFamily="34" charset="0"/>
                        <a:cs typeface="B Lotus" panose="00000400000000000000" pitchFamily="2" charset="-78"/>
                      </a:endParaRPr>
                    </a:p>
                  </a:txBody>
                  <a:tcPr marL="91441" marR="9144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2">
                            <a:gamma/>
                            <a:shade val="46275"/>
                            <a:invGamma/>
                          </a:schemeClr>
                        </a:gs>
                        <a:gs pos="50000">
                          <a:schemeClr val="accent2"/>
                        </a:gs>
                        <a:gs pos="100000">
                          <a:schemeClr val="accent2">
                            <a:gamma/>
                            <a:shade val="46275"/>
                            <a:invGamma/>
                          </a:schemeClr>
                        </a:gs>
                      </a:gsLst>
                      <a:lin ang="5400000" scaled="1"/>
                    </a:gra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43-40</a:t>
                      </a:r>
                      <a:endParaRPr kumimoji="0" lang="en-US"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endParaRPr>
                    </a:p>
                  </a:txBody>
                  <a:tcPr marL="91441" marR="9144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2">
                            <a:gamma/>
                            <a:shade val="46275"/>
                            <a:invGamma/>
                          </a:schemeClr>
                        </a:gs>
                        <a:gs pos="50000">
                          <a:schemeClr val="accent2"/>
                        </a:gs>
                        <a:gs pos="100000">
                          <a:schemeClr val="accent2">
                            <a:gamma/>
                            <a:shade val="46275"/>
                            <a:invGamma/>
                          </a:schemeClr>
                        </a:gs>
                      </a:gsLst>
                      <a:lin ang="5400000" scaled="1"/>
                    </a:gradFill>
                  </a:tcPr>
                </a:tc>
              </a:tr>
              <a:tr h="368491">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smtClean="0">
                          <a:ln>
                            <a:noFill/>
                          </a:ln>
                          <a:solidFill>
                            <a:schemeClr val="tx2"/>
                          </a:solidFill>
                          <a:effectLst/>
                          <a:latin typeface="Arial" panose="020B0604020202020204" pitchFamily="34" charset="0"/>
                          <a:cs typeface="B Lotus" panose="00000400000000000000" pitchFamily="2" charset="-78"/>
                        </a:rPr>
                        <a:t>6</a:t>
                      </a:r>
                      <a:endParaRPr kumimoji="0" lang="en-US" altLang="en-US" sz="1600" b="1" i="0" u="none" strike="noStrike" cap="none" normalizeH="0" baseline="0" smtClean="0">
                        <a:ln>
                          <a:noFill/>
                        </a:ln>
                        <a:solidFill>
                          <a:schemeClr val="tx2"/>
                        </a:solidFill>
                        <a:effectLst/>
                        <a:latin typeface="Arial" panose="020B0604020202020204" pitchFamily="34" charset="0"/>
                        <a:cs typeface="B Lotus" panose="00000400000000000000" pitchFamily="2" charset="-78"/>
                      </a:endParaRPr>
                    </a:p>
                  </a:txBody>
                  <a:tcPr marL="91441" marR="9144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2">
                            <a:gamma/>
                            <a:shade val="46275"/>
                            <a:invGamma/>
                          </a:schemeClr>
                        </a:gs>
                        <a:gs pos="50000">
                          <a:schemeClr val="accent2"/>
                        </a:gs>
                        <a:gs pos="100000">
                          <a:schemeClr val="accent2">
                            <a:gamma/>
                            <a:shade val="46275"/>
                            <a:invGamma/>
                          </a:schemeClr>
                        </a:gs>
                      </a:gsLst>
                      <a:lin ang="5400000" scaled="1"/>
                    </a:gra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smtClean="0">
                          <a:ln>
                            <a:noFill/>
                          </a:ln>
                          <a:solidFill>
                            <a:schemeClr val="tx2"/>
                          </a:solidFill>
                          <a:effectLst/>
                          <a:latin typeface="Arial" panose="020B0604020202020204" pitchFamily="34" charset="0"/>
                          <a:cs typeface="B Lotus" panose="00000400000000000000" pitchFamily="2" charset="-78"/>
                        </a:rPr>
                        <a:t>بازگشت به حالت اولیه</a:t>
                      </a:r>
                      <a:endParaRPr kumimoji="0" lang="en-US" altLang="en-US" sz="1600" b="1" i="0" u="none" strike="noStrike" cap="none" normalizeH="0" baseline="0" smtClean="0">
                        <a:ln>
                          <a:noFill/>
                        </a:ln>
                        <a:solidFill>
                          <a:schemeClr val="tx2"/>
                        </a:solidFill>
                        <a:effectLst/>
                        <a:latin typeface="Arial" panose="020B0604020202020204" pitchFamily="34" charset="0"/>
                        <a:cs typeface="B Lotus" panose="00000400000000000000" pitchFamily="2" charset="-78"/>
                      </a:endParaRPr>
                    </a:p>
                  </a:txBody>
                  <a:tcPr marL="91441" marR="9144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2">
                            <a:gamma/>
                            <a:shade val="46275"/>
                            <a:invGamma/>
                          </a:schemeClr>
                        </a:gs>
                        <a:gs pos="50000">
                          <a:schemeClr val="accent2"/>
                        </a:gs>
                        <a:gs pos="100000">
                          <a:schemeClr val="accent2">
                            <a:gamma/>
                            <a:shade val="46275"/>
                            <a:invGamma/>
                          </a:schemeClr>
                        </a:gs>
                      </a:gsLst>
                      <a:lin ang="5400000" scaled="1"/>
                    </a:gra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48-43</a:t>
                      </a:r>
                      <a:endParaRPr kumimoji="0" lang="en-US"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endParaRPr>
                    </a:p>
                  </a:txBody>
                  <a:tcPr marL="91441" marR="9144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2">
                            <a:gamma/>
                            <a:shade val="46275"/>
                            <a:invGamma/>
                          </a:schemeClr>
                        </a:gs>
                        <a:gs pos="50000">
                          <a:schemeClr val="accent2"/>
                        </a:gs>
                        <a:gs pos="100000">
                          <a:schemeClr val="accent2">
                            <a:gamma/>
                            <a:shade val="46275"/>
                            <a:invGamma/>
                          </a:schemeClr>
                        </a:gs>
                      </a:gsLst>
                      <a:lin ang="5400000" scaled="1"/>
                    </a:gradFill>
                  </a:tcPr>
                </a:tc>
              </a:tr>
              <a:tr h="368491">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smtClean="0">
                          <a:ln>
                            <a:noFill/>
                          </a:ln>
                          <a:solidFill>
                            <a:schemeClr val="tx2"/>
                          </a:solidFill>
                          <a:effectLst/>
                          <a:latin typeface="Arial" panose="020B0604020202020204" pitchFamily="34" charset="0"/>
                          <a:cs typeface="B Lotus" panose="00000400000000000000" pitchFamily="2" charset="-78"/>
                        </a:rPr>
                        <a:t>7</a:t>
                      </a:r>
                      <a:endParaRPr kumimoji="0" lang="en-US" altLang="en-US" sz="1600" b="1" i="0" u="none" strike="noStrike" cap="none" normalizeH="0" baseline="0" smtClean="0">
                        <a:ln>
                          <a:noFill/>
                        </a:ln>
                        <a:solidFill>
                          <a:schemeClr val="tx2"/>
                        </a:solidFill>
                        <a:effectLst/>
                        <a:latin typeface="Arial" panose="020B0604020202020204" pitchFamily="34" charset="0"/>
                        <a:cs typeface="B Lotus" panose="00000400000000000000" pitchFamily="2" charset="-78"/>
                      </a:endParaRPr>
                    </a:p>
                  </a:txBody>
                  <a:tcPr marL="91441" marR="9144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amma/>
                            <a:shade val="46275"/>
                            <a:invGamma/>
                          </a:schemeClr>
                        </a:gs>
                        <a:gs pos="50000">
                          <a:schemeClr val="accent2"/>
                        </a:gs>
                        <a:gs pos="100000">
                          <a:schemeClr val="accent2">
                            <a:gamma/>
                            <a:shade val="46275"/>
                            <a:invGamma/>
                          </a:schemeClr>
                        </a:gs>
                      </a:gsLst>
                      <a:lin ang="5400000" scaled="1"/>
                    </a:gra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جمع بندی کلاس و برنامه های پیشنهادی معلم برای تمرین بیشتر در خارج از مدرسه</a:t>
                      </a:r>
                      <a:endParaRPr kumimoji="0" lang="en-US"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endParaRPr>
                    </a:p>
                  </a:txBody>
                  <a:tcPr marL="91441" marR="9144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amma/>
                            <a:shade val="46275"/>
                            <a:invGamma/>
                          </a:schemeClr>
                        </a:gs>
                        <a:gs pos="50000">
                          <a:schemeClr val="accent2"/>
                        </a:gs>
                        <a:gs pos="100000">
                          <a:schemeClr val="accent2">
                            <a:gamma/>
                            <a:shade val="46275"/>
                            <a:invGamma/>
                          </a:schemeClr>
                        </a:gs>
                      </a:gsLst>
                      <a:lin ang="5400000" scaled="1"/>
                    </a:gra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fa-IR"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rPr>
                        <a:t>50-48</a:t>
                      </a:r>
                      <a:endParaRPr kumimoji="0" lang="en-US" altLang="en-US" sz="1600" b="1" i="0" u="none" strike="noStrike" cap="none" normalizeH="0" baseline="0" dirty="0" smtClean="0">
                        <a:ln>
                          <a:noFill/>
                        </a:ln>
                        <a:solidFill>
                          <a:schemeClr val="tx2"/>
                        </a:solidFill>
                        <a:effectLst/>
                        <a:latin typeface="Arial" panose="020B0604020202020204" pitchFamily="34" charset="0"/>
                        <a:cs typeface="B Lotus" panose="00000400000000000000" pitchFamily="2" charset="-78"/>
                      </a:endParaRPr>
                    </a:p>
                  </a:txBody>
                  <a:tcPr marL="91441" marR="9144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amma/>
                            <a:shade val="46275"/>
                            <a:invGamma/>
                          </a:schemeClr>
                        </a:gs>
                        <a:gs pos="50000">
                          <a:schemeClr val="accent2"/>
                        </a:gs>
                        <a:gs pos="100000">
                          <a:schemeClr val="accent2">
                            <a:gamma/>
                            <a:shade val="46275"/>
                            <a:invGamma/>
                          </a:schemeClr>
                        </a:gs>
                      </a:gsLst>
                      <a:lin ang="5400000" scaled="1"/>
                    </a:gradFill>
                  </a:tcPr>
                </a:tc>
              </a:tr>
            </a:tbl>
          </a:graphicData>
        </a:graphic>
      </p:graphicFrame>
    </p:spTree>
    <p:extLst>
      <p:ext uri="{BB962C8B-B14F-4D97-AF65-F5344CB8AC3E}">
        <p14:creationId xmlns:p14="http://schemas.microsoft.com/office/powerpoint/2010/main" val="17159804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8" name="Rectangle 2"/>
          <p:cNvSpPr>
            <a:spLocks noGrp="1" noChangeArrowheads="1"/>
          </p:cNvSpPr>
          <p:nvPr>
            <p:ph idx="1"/>
          </p:nvPr>
        </p:nvSpPr>
        <p:spPr>
          <a:xfrm>
            <a:off x="2362200" y="762000"/>
            <a:ext cx="7924800" cy="609600"/>
          </a:xfrm>
        </p:spPr>
        <p:txBody>
          <a:bodyPr/>
          <a:lstStyle/>
          <a:p>
            <a:pPr>
              <a:buFont typeface="Wingdings 2" panose="05020102010507070707" pitchFamily="18" charset="2"/>
              <a:buNone/>
              <a:defRPr/>
            </a:pPr>
            <a:r>
              <a:rPr lang="fa-IR" sz="2800" b="1" dirty="0">
                <a:solidFill>
                  <a:srgbClr val="FF0000"/>
                </a:solidFill>
                <a:cs typeface="B Titr" pitchFamily="2" charset="-78"/>
              </a:rPr>
              <a:t>ب) </a:t>
            </a:r>
            <a:r>
              <a:rPr lang="ar-SA" sz="2800" b="1" dirty="0">
                <a:solidFill>
                  <a:srgbClr val="FF0000"/>
                </a:solidFill>
                <a:cs typeface="B Titr" pitchFamily="2" charset="-78"/>
              </a:rPr>
              <a:t>مديريت كلاس</a:t>
            </a:r>
            <a:endParaRPr lang="en-US" sz="2800" b="1" dirty="0">
              <a:solidFill>
                <a:srgbClr val="FF0000"/>
              </a:solidFill>
              <a:cs typeface="B Titr" pitchFamily="2" charset="-78"/>
            </a:endParaRPr>
          </a:p>
        </p:txBody>
      </p:sp>
      <p:sp>
        <p:nvSpPr>
          <p:cNvPr id="219139" name="Rectangle 3"/>
          <p:cNvSpPr>
            <a:spLocks noRot="1" noChangeArrowheads="1"/>
          </p:cNvSpPr>
          <p:nvPr/>
        </p:nvSpPr>
        <p:spPr bwMode="auto">
          <a:xfrm>
            <a:off x="386366" y="2291367"/>
            <a:ext cx="10457645" cy="270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rtl="1" eaLnBrk="1" hangingPunct="1">
              <a:lnSpc>
                <a:spcPct val="150000"/>
              </a:lnSpc>
            </a:pPr>
            <a:r>
              <a:rPr lang="ar-SA" altLang="fa-IR" sz="2400" b="1" dirty="0">
                <a:cs typeface="B Titr" panose="00000700000000000000" pitchFamily="2" charset="-78"/>
              </a:rPr>
              <a:t>آن چه كودكان در خصوص </a:t>
            </a:r>
            <a:r>
              <a:rPr lang="ar-SA" altLang="fa-IR" sz="2400" b="1" dirty="0">
                <a:solidFill>
                  <a:srgbClr val="0000FF"/>
                </a:solidFill>
                <a:cs typeface="B Titr" panose="00000700000000000000" pitchFamily="2" charset="-78"/>
              </a:rPr>
              <a:t>كلاس درس </a:t>
            </a:r>
            <a:r>
              <a:rPr lang="ar-SA" altLang="fa-IR" sz="2400" b="1" dirty="0">
                <a:cs typeface="B Titr" panose="00000700000000000000" pitchFamily="2" charset="-78"/>
              </a:rPr>
              <a:t>تربيت بدني ياد مي گيرند و آنچه در </a:t>
            </a:r>
            <a:r>
              <a:rPr lang="ar-SA" altLang="fa-IR" sz="2400" b="1" dirty="0">
                <a:solidFill>
                  <a:srgbClr val="0000FF"/>
                </a:solidFill>
                <a:cs typeface="B Titr" panose="00000700000000000000" pitchFamily="2" charset="-78"/>
              </a:rPr>
              <a:t>خارج از كلاس</a:t>
            </a:r>
            <a:r>
              <a:rPr lang="ar-SA" altLang="fa-IR" sz="2400" b="1" dirty="0">
                <a:cs typeface="B Titr" panose="00000700000000000000" pitchFamily="2" charset="-78"/>
              </a:rPr>
              <a:t>، </a:t>
            </a:r>
            <a:r>
              <a:rPr lang="ar-SA" altLang="fa-IR" sz="2400" b="1" dirty="0">
                <a:solidFill>
                  <a:srgbClr val="0000FF"/>
                </a:solidFill>
                <a:cs typeface="B Titr" panose="00000700000000000000" pitchFamily="2" charset="-78"/>
              </a:rPr>
              <a:t>اتاق رخت كن</a:t>
            </a:r>
            <a:r>
              <a:rPr lang="fa-IR" altLang="fa-IR" sz="2400" b="1" dirty="0">
                <a:cs typeface="B Titr" panose="00000700000000000000" pitchFamily="2" charset="-78"/>
              </a:rPr>
              <a:t>،</a:t>
            </a:r>
            <a:r>
              <a:rPr lang="ar-SA" altLang="fa-IR" sz="2400" b="1" dirty="0">
                <a:cs typeface="B Titr" panose="00000700000000000000" pitchFamily="2" charset="-78"/>
              </a:rPr>
              <a:t> به </a:t>
            </a:r>
            <a:r>
              <a:rPr lang="ar-SA" altLang="fa-IR" sz="2400" b="1" dirty="0">
                <a:solidFill>
                  <a:srgbClr val="0000FF"/>
                </a:solidFill>
                <a:cs typeface="B Titr" panose="00000700000000000000" pitchFamily="2" charset="-78"/>
              </a:rPr>
              <a:t>هنگام شست و شو و نظافت </a:t>
            </a:r>
            <a:r>
              <a:rPr lang="ar-SA" altLang="fa-IR" sz="2400" b="1" dirty="0">
                <a:cs typeface="B Titr" panose="00000700000000000000" pitchFamily="2" charset="-78"/>
              </a:rPr>
              <a:t>پس از كلاس درس مي آموزند</a:t>
            </a:r>
            <a:r>
              <a:rPr lang="fa-IR" altLang="fa-IR" sz="2400" b="1" dirty="0">
                <a:cs typeface="B Titr" panose="00000700000000000000" pitchFamily="2" charset="-78"/>
              </a:rPr>
              <a:t>؛</a:t>
            </a:r>
            <a:r>
              <a:rPr lang="ar-SA" altLang="fa-IR" sz="2400" b="1" dirty="0">
                <a:cs typeface="B Titr" panose="00000700000000000000" pitchFamily="2" charset="-78"/>
              </a:rPr>
              <a:t> ممكن است در تقابل با يكديگر و در واقع تركيبي از برداشت هاي مثبت و منفي باشند</a:t>
            </a:r>
            <a:r>
              <a:rPr lang="fa-IR" altLang="fa-IR" sz="2400" b="1" dirty="0">
                <a:cs typeface="B Titr" panose="00000700000000000000" pitchFamily="2" charset="-78"/>
              </a:rPr>
              <a:t>، بنابراين </a:t>
            </a:r>
            <a:r>
              <a:rPr lang="ar-SA" altLang="fa-IR" sz="2400" b="1" dirty="0">
                <a:cs typeface="B Titr" panose="00000700000000000000" pitchFamily="2" charset="-78"/>
              </a:rPr>
              <a:t>موارد زير را بايد به دقت در نظر گرفت:</a:t>
            </a:r>
            <a:endParaRPr lang="en-US" altLang="fa-IR" sz="2400" b="1" dirty="0">
              <a:cs typeface="B Titr" panose="00000700000000000000" pitchFamily="2" charset="-78"/>
            </a:endParaRPr>
          </a:p>
        </p:txBody>
      </p:sp>
      <p:sp>
        <p:nvSpPr>
          <p:cNvPr id="1229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lnSpcReduction="10000"/>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5521B47-6C0A-44D3-B521-FA80092078CE}" type="slidenum">
              <a:rPr lang="en-US" altLang="fa-IR">
                <a:solidFill>
                  <a:srgbClr val="045C75"/>
                </a:solidFill>
              </a:rPr>
              <a:pPr/>
              <a:t>8</a:t>
            </a:fld>
            <a:endParaRPr lang="en-US" altLang="fa-IR">
              <a:solidFill>
                <a:srgbClr val="045C75"/>
              </a:solidFill>
            </a:endParaRPr>
          </a:p>
        </p:txBody>
      </p:sp>
    </p:spTree>
    <p:extLst>
      <p:ext uri="{BB962C8B-B14F-4D97-AF65-F5344CB8AC3E}">
        <p14:creationId xmlns:p14="http://schemas.microsoft.com/office/powerpoint/2010/main" val="278522530"/>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219138">
                                            <p:txEl>
                                              <p:pRg st="0" end="0"/>
                                            </p:txEl>
                                          </p:spTgt>
                                        </p:tgtEl>
                                        <p:attrNameLst>
                                          <p:attrName>style.visibility</p:attrName>
                                        </p:attrNameLst>
                                      </p:cBhvr>
                                      <p:to>
                                        <p:strVal val="visible"/>
                                      </p:to>
                                    </p:set>
                                    <p:anim calcmode="lin" valueType="num">
                                      <p:cBhvr additive="base">
                                        <p:cTn id="7" dur="1000" fill="hold"/>
                                        <p:tgtEl>
                                          <p:spTgt spid="219138">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19138">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8" fill="hold" nodeType="afterEffect">
                                  <p:stCondLst>
                                    <p:cond delay="0"/>
                                  </p:stCondLst>
                                  <p:childTnLst>
                                    <p:set>
                                      <p:cBhvr>
                                        <p:cTn id="11" dur="1" fill="hold">
                                          <p:stCondLst>
                                            <p:cond delay="0"/>
                                          </p:stCondLst>
                                        </p:cTn>
                                        <p:tgtEl>
                                          <p:spTgt spid="219139">
                                            <p:txEl>
                                              <p:pRg st="0" end="0"/>
                                            </p:txEl>
                                          </p:spTgt>
                                        </p:tgtEl>
                                        <p:attrNameLst>
                                          <p:attrName>style.visibility</p:attrName>
                                        </p:attrNameLst>
                                      </p:cBhvr>
                                      <p:to>
                                        <p:strVal val="visible"/>
                                      </p:to>
                                    </p:set>
                                    <p:anim calcmode="lin" valueType="num">
                                      <p:cBhvr additive="base">
                                        <p:cTn id="12" dur="1000" fill="hold"/>
                                        <p:tgtEl>
                                          <p:spTgt spid="219139">
                                            <p:txEl>
                                              <p:pRg st="0" end="0"/>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21913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8" name="Rectangle 2"/>
          <p:cNvSpPr>
            <a:spLocks noGrp="1" noChangeArrowheads="1"/>
          </p:cNvSpPr>
          <p:nvPr>
            <p:ph idx="1"/>
          </p:nvPr>
        </p:nvSpPr>
        <p:spPr>
          <a:xfrm>
            <a:off x="1440287" y="296862"/>
            <a:ext cx="7924800" cy="609600"/>
          </a:xfrm>
        </p:spPr>
        <p:txBody>
          <a:bodyPr>
            <a:noAutofit/>
          </a:bodyPr>
          <a:lstStyle/>
          <a:p>
            <a:pPr algn="ctr">
              <a:buFont typeface="Wingdings 2" panose="05020102010507070707" pitchFamily="18" charset="2"/>
              <a:buNone/>
              <a:defRPr/>
            </a:pPr>
            <a:r>
              <a:rPr lang="ar-SA" sz="4400" b="1" dirty="0">
                <a:solidFill>
                  <a:schemeClr val="tx2">
                    <a:lumMod val="50000"/>
                  </a:schemeClr>
                </a:solidFill>
                <a:cs typeface="B Titr" pitchFamily="2" charset="-78"/>
              </a:rPr>
              <a:t>مديريت كلاس</a:t>
            </a:r>
            <a:endParaRPr lang="en-US" sz="4400" b="1" dirty="0">
              <a:solidFill>
                <a:schemeClr val="tx2">
                  <a:lumMod val="50000"/>
                </a:schemeClr>
              </a:solidFill>
              <a:cs typeface="B Titr" pitchFamily="2" charset="-78"/>
            </a:endParaRPr>
          </a:p>
        </p:txBody>
      </p:sp>
      <p:sp>
        <p:nvSpPr>
          <p:cNvPr id="219139" name="Rectangle 3"/>
          <p:cNvSpPr>
            <a:spLocks noRot="1" noChangeArrowheads="1"/>
          </p:cNvSpPr>
          <p:nvPr/>
        </p:nvSpPr>
        <p:spPr bwMode="auto">
          <a:xfrm>
            <a:off x="257577" y="906462"/>
            <a:ext cx="10788203" cy="5562600"/>
          </a:xfrm>
          <a:prstGeom prst="rect">
            <a:avLst/>
          </a:prstGeom>
          <a:noFill/>
          <a:ln w="9525">
            <a:noFill/>
            <a:miter lim="800000"/>
            <a:headEnd/>
            <a:tailEnd/>
          </a:ln>
        </p:spPr>
        <p:txBody>
          <a:bodyPr/>
          <a:lstStyle/>
          <a:p>
            <a:pPr algn="just" rtl="1" eaLnBrk="1" hangingPunct="1">
              <a:lnSpc>
                <a:spcPct val="150000"/>
              </a:lnSpc>
              <a:defRPr/>
            </a:pPr>
            <a:r>
              <a:rPr lang="ar-SA" sz="2600" b="1" dirty="0">
                <a:solidFill>
                  <a:srgbClr val="FF0000"/>
                </a:solidFill>
                <a:cs typeface="B Titr" pitchFamily="2" charset="-78"/>
              </a:rPr>
              <a:t>قبل از آموزش </a:t>
            </a:r>
            <a:endParaRPr lang="en-US" sz="2600" b="1" dirty="0">
              <a:solidFill>
                <a:srgbClr val="FF0000"/>
              </a:solidFill>
              <a:cs typeface="B Titr" pitchFamily="2" charset="-78"/>
            </a:endParaRPr>
          </a:p>
          <a:p>
            <a:pPr algn="just" rtl="1" eaLnBrk="1" hangingPunct="1">
              <a:lnSpc>
                <a:spcPct val="150000"/>
              </a:lnSpc>
              <a:defRPr/>
            </a:pPr>
            <a:r>
              <a:rPr lang="ar-SA" sz="2600" b="1" dirty="0">
                <a:cs typeface="B Yagut" pitchFamily="2" charset="-78"/>
              </a:rPr>
              <a:t>1- معلم بايد لباس </a:t>
            </a:r>
            <a:r>
              <a:rPr lang="fa-IR" sz="2600" b="1" dirty="0">
                <a:cs typeface="B Yagut" pitchFamily="2" charset="-78"/>
              </a:rPr>
              <a:t>ورزشي </a:t>
            </a:r>
            <a:r>
              <a:rPr lang="ar-SA" sz="2600" b="1" dirty="0">
                <a:cs typeface="B Yagut" pitchFamily="2" charset="-78"/>
              </a:rPr>
              <a:t>به تن كند كه امكان حركت آزاد را براي او فراهم كند.</a:t>
            </a:r>
            <a:endParaRPr lang="en-US" sz="2600" b="1" dirty="0">
              <a:cs typeface="B Yagut" pitchFamily="2" charset="-78"/>
            </a:endParaRPr>
          </a:p>
          <a:p>
            <a:pPr algn="just" rtl="1" eaLnBrk="1" hangingPunct="1">
              <a:lnSpc>
                <a:spcPct val="150000"/>
              </a:lnSpc>
              <a:defRPr/>
            </a:pPr>
            <a:r>
              <a:rPr lang="ar-SA" sz="2600" b="1" dirty="0">
                <a:cs typeface="B Yagut" pitchFamily="2" charset="-78"/>
              </a:rPr>
              <a:t>2- معلم بهتر است با هر كسي از دانش آموزان با ذكر نام، سلام و احوالپرسي كند.</a:t>
            </a:r>
            <a:endParaRPr lang="en-US" sz="2600" b="1" dirty="0">
              <a:cs typeface="B Yagut" pitchFamily="2" charset="-78"/>
            </a:endParaRPr>
          </a:p>
          <a:p>
            <a:pPr algn="just" rtl="1" eaLnBrk="1" hangingPunct="1">
              <a:lnSpc>
                <a:spcPct val="150000"/>
              </a:lnSpc>
              <a:defRPr/>
            </a:pPr>
            <a:r>
              <a:rPr lang="ar-SA" sz="2600" b="1" dirty="0">
                <a:cs typeface="B Yagut" pitchFamily="2" charset="-78"/>
              </a:rPr>
              <a:t>3- كليه وسايل ورزشي كلاس بايد آماده شده باشد و مواردي كه وي در نظر دارد تعليم دهد</a:t>
            </a:r>
            <a:r>
              <a:rPr lang="fa-IR" sz="2600" b="1" dirty="0">
                <a:cs typeface="B Yagut" pitchFamily="2" charset="-78"/>
              </a:rPr>
              <a:t>،</a:t>
            </a:r>
            <a:r>
              <a:rPr lang="ar-SA" sz="2600" b="1" dirty="0">
                <a:cs typeface="B Yagut" pitchFamily="2" charset="-78"/>
              </a:rPr>
              <a:t> مشخص باشد. </a:t>
            </a:r>
            <a:endParaRPr lang="fa-IR" sz="2600" b="1" dirty="0" smtClean="0">
              <a:cs typeface="B Yagut" pitchFamily="2" charset="-78"/>
            </a:endParaRPr>
          </a:p>
          <a:p>
            <a:pPr algn="just">
              <a:lnSpc>
                <a:spcPct val="150000"/>
              </a:lnSpc>
              <a:defRPr/>
            </a:pPr>
            <a:endParaRPr lang="fa-IR" sz="2400" b="1" dirty="0" smtClean="0">
              <a:solidFill>
                <a:srgbClr val="FF0000"/>
              </a:solidFill>
              <a:cs typeface="B Titr" panose="00000700000000000000" pitchFamily="2" charset="-78"/>
            </a:endParaRPr>
          </a:p>
          <a:p>
            <a:pPr algn="just">
              <a:lnSpc>
                <a:spcPct val="150000"/>
              </a:lnSpc>
              <a:defRPr/>
            </a:pPr>
            <a:r>
              <a:rPr lang="ar-SA" sz="2400" b="1" dirty="0" smtClean="0">
                <a:solidFill>
                  <a:srgbClr val="FF0000"/>
                </a:solidFill>
                <a:cs typeface="B Titr" panose="00000700000000000000" pitchFamily="2" charset="-78"/>
              </a:rPr>
              <a:t>مقررات </a:t>
            </a:r>
            <a:r>
              <a:rPr lang="ar-SA" sz="2400" b="1" dirty="0">
                <a:solidFill>
                  <a:srgbClr val="FF0000"/>
                </a:solidFill>
                <a:cs typeface="B Titr" panose="00000700000000000000" pitchFamily="2" charset="-78"/>
              </a:rPr>
              <a:t>اتاق رخت كن</a:t>
            </a:r>
            <a:r>
              <a:rPr lang="fa-IR" sz="2400" b="1" dirty="0">
                <a:solidFill>
                  <a:srgbClr val="FF0000"/>
                </a:solidFill>
                <a:cs typeface="B Titr" panose="00000700000000000000" pitchFamily="2" charset="-78"/>
              </a:rPr>
              <a:t>:</a:t>
            </a:r>
            <a:r>
              <a:rPr lang="ar-SA" sz="2400" b="1" dirty="0">
                <a:solidFill>
                  <a:srgbClr val="FF0000"/>
                </a:solidFill>
                <a:cs typeface="B Titr" panose="00000700000000000000" pitchFamily="2" charset="-78"/>
              </a:rPr>
              <a:t> </a:t>
            </a:r>
            <a:endParaRPr lang="fa-IR" sz="2400" b="1" dirty="0" smtClean="0">
              <a:solidFill>
                <a:srgbClr val="FF0000"/>
              </a:solidFill>
              <a:cs typeface="B Titr" panose="00000700000000000000" pitchFamily="2" charset="-78"/>
            </a:endParaRPr>
          </a:p>
          <a:p>
            <a:pPr algn="just">
              <a:lnSpc>
                <a:spcPct val="150000"/>
              </a:lnSpc>
              <a:defRPr/>
            </a:pPr>
            <a:r>
              <a:rPr lang="ar-SA" sz="2400" b="1" dirty="0" smtClean="0">
                <a:cs typeface="B Yagut" pitchFamily="2" charset="-78"/>
              </a:rPr>
              <a:t>در </a:t>
            </a:r>
            <a:r>
              <a:rPr lang="ar-SA" sz="2400" b="1" dirty="0">
                <a:cs typeface="B Yagut" pitchFamily="2" charset="-78"/>
              </a:rPr>
              <a:t>مدارس ما معمولاً اتاق رخت كن، همان كلاس درس دانش آموزان است. دانش آموزان بايد البسه خود را در محل مشخصي در كنار هم قرار دهند و پ</a:t>
            </a:r>
            <a:r>
              <a:rPr lang="fa-IR" sz="2400" b="1" dirty="0">
                <a:cs typeface="B Yagut" pitchFamily="2" charset="-78"/>
              </a:rPr>
              <a:t>س</a:t>
            </a:r>
            <a:r>
              <a:rPr lang="ar-SA" sz="2400" b="1" dirty="0">
                <a:cs typeface="B Yagut" pitchFamily="2" charset="-78"/>
              </a:rPr>
              <a:t> از خروج بهتر است معلم در كلاس را قفل كند. </a:t>
            </a:r>
            <a:endParaRPr lang="en-US" sz="2400" b="1" dirty="0">
              <a:cs typeface="B Yagut" pitchFamily="2" charset="-78"/>
            </a:endParaRPr>
          </a:p>
          <a:p>
            <a:pPr algn="just" rtl="1" eaLnBrk="1" hangingPunct="1">
              <a:lnSpc>
                <a:spcPct val="150000"/>
              </a:lnSpc>
              <a:defRPr/>
            </a:pPr>
            <a:endParaRPr lang="en-US" sz="2600" b="1" dirty="0">
              <a:cs typeface="B Yagut" pitchFamily="2" charset="-78"/>
            </a:endParaRPr>
          </a:p>
          <a:p>
            <a:pPr indent="361950" algn="just">
              <a:lnSpc>
                <a:spcPct val="150000"/>
              </a:lnSpc>
              <a:defRPr/>
            </a:pPr>
            <a:endParaRPr lang="en-US" sz="2600" b="1" dirty="0">
              <a:cs typeface="B Yagut" pitchFamily="2" charset="-78"/>
            </a:endParaRPr>
          </a:p>
          <a:p>
            <a:pPr algn="just" rtl="1" eaLnBrk="1" hangingPunct="1">
              <a:lnSpc>
                <a:spcPct val="150000"/>
              </a:lnSpc>
              <a:defRPr/>
            </a:pPr>
            <a:endParaRPr lang="en-US" sz="2600" b="1" dirty="0">
              <a:cs typeface="B Yagut" pitchFamily="2" charset="-78"/>
            </a:endParaRPr>
          </a:p>
        </p:txBody>
      </p:sp>
      <p:sp>
        <p:nvSpPr>
          <p:cNvPr id="1331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lnSpcReduction="10000"/>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8D754F5-336E-4A4F-BEFE-299A770AD854}" type="slidenum">
              <a:rPr lang="en-US" altLang="fa-IR">
                <a:solidFill>
                  <a:srgbClr val="045C75"/>
                </a:solidFill>
              </a:rPr>
              <a:pPr/>
              <a:t>9</a:t>
            </a:fld>
            <a:endParaRPr lang="en-US" altLang="fa-IR">
              <a:solidFill>
                <a:srgbClr val="045C75"/>
              </a:solidFill>
            </a:endParaRPr>
          </a:p>
        </p:txBody>
      </p:sp>
    </p:spTree>
    <p:extLst>
      <p:ext uri="{BB962C8B-B14F-4D97-AF65-F5344CB8AC3E}">
        <p14:creationId xmlns:p14="http://schemas.microsoft.com/office/powerpoint/2010/main" val="3328283927"/>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219138">
                                            <p:txEl>
                                              <p:pRg st="0" end="0"/>
                                            </p:txEl>
                                          </p:spTgt>
                                        </p:tgtEl>
                                        <p:attrNameLst>
                                          <p:attrName>style.visibility</p:attrName>
                                        </p:attrNameLst>
                                      </p:cBhvr>
                                      <p:to>
                                        <p:strVal val="visible"/>
                                      </p:to>
                                    </p:set>
                                    <p:anim calcmode="lin" valueType="num">
                                      <p:cBhvr additive="base">
                                        <p:cTn id="7" dur="1000" fill="hold"/>
                                        <p:tgtEl>
                                          <p:spTgt spid="219138">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19138">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8" fill="hold" nodeType="afterEffect">
                                  <p:stCondLst>
                                    <p:cond delay="0"/>
                                  </p:stCondLst>
                                  <p:childTnLst>
                                    <p:set>
                                      <p:cBhvr>
                                        <p:cTn id="11" dur="1" fill="hold">
                                          <p:stCondLst>
                                            <p:cond delay="0"/>
                                          </p:stCondLst>
                                        </p:cTn>
                                        <p:tgtEl>
                                          <p:spTgt spid="219139">
                                            <p:txEl>
                                              <p:pRg st="0" end="0"/>
                                            </p:txEl>
                                          </p:spTgt>
                                        </p:tgtEl>
                                        <p:attrNameLst>
                                          <p:attrName>style.visibility</p:attrName>
                                        </p:attrNameLst>
                                      </p:cBhvr>
                                      <p:to>
                                        <p:strVal val="visible"/>
                                      </p:to>
                                    </p:set>
                                    <p:anim calcmode="lin" valueType="num">
                                      <p:cBhvr additive="base">
                                        <p:cTn id="12" dur="1000" fill="hold"/>
                                        <p:tgtEl>
                                          <p:spTgt spid="219139">
                                            <p:txEl>
                                              <p:pRg st="0" end="0"/>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219139">
                                            <p:txEl>
                                              <p:pRg st="0" end="0"/>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2000"/>
                            </p:stCondLst>
                            <p:childTnLst>
                              <p:par>
                                <p:cTn id="15" presetID="2" presetClass="entr" presetSubtype="8" fill="hold" nodeType="afterEffect">
                                  <p:stCondLst>
                                    <p:cond delay="0"/>
                                  </p:stCondLst>
                                  <p:childTnLst>
                                    <p:set>
                                      <p:cBhvr>
                                        <p:cTn id="16" dur="1" fill="hold">
                                          <p:stCondLst>
                                            <p:cond delay="0"/>
                                          </p:stCondLst>
                                        </p:cTn>
                                        <p:tgtEl>
                                          <p:spTgt spid="219139">
                                            <p:txEl>
                                              <p:pRg st="1" end="1"/>
                                            </p:txEl>
                                          </p:spTgt>
                                        </p:tgtEl>
                                        <p:attrNameLst>
                                          <p:attrName>style.visibility</p:attrName>
                                        </p:attrNameLst>
                                      </p:cBhvr>
                                      <p:to>
                                        <p:strVal val="visible"/>
                                      </p:to>
                                    </p:set>
                                    <p:anim calcmode="lin" valueType="num">
                                      <p:cBhvr additive="base">
                                        <p:cTn id="17" dur="1000" fill="hold"/>
                                        <p:tgtEl>
                                          <p:spTgt spid="219139">
                                            <p:txEl>
                                              <p:pRg st="1" end="1"/>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219139">
                                            <p:txEl>
                                              <p:pRg st="1" end="1"/>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3000"/>
                            </p:stCondLst>
                            <p:childTnLst>
                              <p:par>
                                <p:cTn id="20" presetID="2" presetClass="entr" presetSubtype="8" fill="hold" nodeType="afterEffect">
                                  <p:stCondLst>
                                    <p:cond delay="0"/>
                                  </p:stCondLst>
                                  <p:childTnLst>
                                    <p:set>
                                      <p:cBhvr>
                                        <p:cTn id="21" dur="1" fill="hold">
                                          <p:stCondLst>
                                            <p:cond delay="0"/>
                                          </p:stCondLst>
                                        </p:cTn>
                                        <p:tgtEl>
                                          <p:spTgt spid="219139">
                                            <p:txEl>
                                              <p:pRg st="2" end="2"/>
                                            </p:txEl>
                                          </p:spTgt>
                                        </p:tgtEl>
                                        <p:attrNameLst>
                                          <p:attrName>style.visibility</p:attrName>
                                        </p:attrNameLst>
                                      </p:cBhvr>
                                      <p:to>
                                        <p:strVal val="visible"/>
                                      </p:to>
                                    </p:set>
                                    <p:anim calcmode="lin" valueType="num">
                                      <p:cBhvr additive="base">
                                        <p:cTn id="22" dur="1000" fill="hold"/>
                                        <p:tgtEl>
                                          <p:spTgt spid="219139">
                                            <p:txEl>
                                              <p:pRg st="2" end="2"/>
                                            </p:txEl>
                                          </p:spTgt>
                                        </p:tgtEl>
                                        <p:attrNameLst>
                                          <p:attrName>ppt_x</p:attrName>
                                        </p:attrNameLst>
                                      </p:cBhvr>
                                      <p:tavLst>
                                        <p:tav tm="0">
                                          <p:val>
                                            <p:strVal val="0-#ppt_w/2"/>
                                          </p:val>
                                        </p:tav>
                                        <p:tav tm="100000">
                                          <p:val>
                                            <p:strVal val="#ppt_x"/>
                                          </p:val>
                                        </p:tav>
                                      </p:tavLst>
                                    </p:anim>
                                    <p:anim calcmode="lin" valueType="num">
                                      <p:cBhvr additive="base">
                                        <p:cTn id="23" dur="1000" fill="hold"/>
                                        <p:tgtEl>
                                          <p:spTgt spid="219139">
                                            <p:txEl>
                                              <p:pRg st="2" end="2"/>
                                            </p:txEl>
                                          </p:spTgt>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4000"/>
                            </p:stCondLst>
                            <p:childTnLst>
                              <p:par>
                                <p:cTn id="25" presetID="2" presetClass="entr" presetSubtype="8" fill="hold" nodeType="afterEffect">
                                  <p:stCondLst>
                                    <p:cond delay="0"/>
                                  </p:stCondLst>
                                  <p:childTnLst>
                                    <p:set>
                                      <p:cBhvr>
                                        <p:cTn id="26" dur="1" fill="hold">
                                          <p:stCondLst>
                                            <p:cond delay="0"/>
                                          </p:stCondLst>
                                        </p:cTn>
                                        <p:tgtEl>
                                          <p:spTgt spid="219139">
                                            <p:txEl>
                                              <p:pRg st="3" end="3"/>
                                            </p:txEl>
                                          </p:spTgt>
                                        </p:tgtEl>
                                        <p:attrNameLst>
                                          <p:attrName>style.visibility</p:attrName>
                                        </p:attrNameLst>
                                      </p:cBhvr>
                                      <p:to>
                                        <p:strVal val="visible"/>
                                      </p:to>
                                    </p:set>
                                    <p:anim calcmode="lin" valueType="num">
                                      <p:cBhvr additive="base">
                                        <p:cTn id="27" dur="1000" fill="hold"/>
                                        <p:tgtEl>
                                          <p:spTgt spid="219139">
                                            <p:txEl>
                                              <p:pRg st="3" end="3"/>
                                            </p:txEl>
                                          </p:spTgt>
                                        </p:tgtEl>
                                        <p:attrNameLst>
                                          <p:attrName>ppt_x</p:attrName>
                                        </p:attrNameLst>
                                      </p:cBhvr>
                                      <p:tavLst>
                                        <p:tav tm="0">
                                          <p:val>
                                            <p:strVal val="0-#ppt_w/2"/>
                                          </p:val>
                                        </p:tav>
                                        <p:tav tm="100000">
                                          <p:val>
                                            <p:strVal val="#ppt_x"/>
                                          </p:val>
                                        </p:tav>
                                      </p:tavLst>
                                    </p:anim>
                                    <p:anim calcmode="lin" valueType="num">
                                      <p:cBhvr additive="base">
                                        <p:cTn id="28" dur="1000" fill="hold"/>
                                        <p:tgtEl>
                                          <p:spTgt spid="219139">
                                            <p:txEl>
                                              <p:pRg st="3" end="3"/>
                                            </p:txEl>
                                          </p:spTgt>
                                        </p:tgtEl>
                                        <p:attrNameLst>
                                          <p:attrName>ppt_y</p:attrName>
                                        </p:attrNameLst>
                                      </p:cBhvr>
                                      <p:tavLst>
                                        <p:tav tm="0">
                                          <p:val>
                                            <p:strVal val="#ppt_y"/>
                                          </p:val>
                                        </p:tav>
                                        <p:tav tm="100000">
                                          <p:val>
                                            <p:strVal val="#ppt_y"/>
                                          </p:val>
                                        </p:tav>
                                      </p:tavLst>
                                    </p:anim>
                                  </p:childTnLst>
                                </p:cTn>
                              </p:par>
                            </p:childTnLst>
                          </p:cTn>
                        </p:par>
                        <p:par>
                          <p:cTn id="29" fill="hold">
                            <p:stCondLst>
                              <p:cond delay="5000"/>
                            </p:stCondLst>
                            <p:childTnLst>
                              <p:par>
                                <p:cTn id="30" presetID="2" presetClass="entr" presetSubtype="8" fill="hold" nodeType="afterEffect">
                                  <p:stCondLst>
                                    <p:cond delay="0"/>
                                  </p:stCondLst>
                                  <p:childTnLst>
                                    <p:set>
                                      <p:cBhvr>
                                        <p:cTn id="31" dur="1" fill="hold">
                                          <p:stCondLst>
                                            <p:cond delay="0"/>
                                          </p:stCondLst>
                                        </p:cTn>
                                        <p:tgtEl>
                                          <p:spTgt spid="219139">
                                            <p:txEl>
                                              <p:pRg st="5" end="5"/>
                                            </p:txEl>
                                          </p:spTgt>
                                        </p:tgtEl>
                                        <p:attrNameLst>
                                          <p:attrName>style.visibility</p:attrName>
                                        </p:attrNameLst>
                                      </p:cBhvr>
                                      <p:to>
                                        <p:strVal val="visible"/>
                                      </p:to>
                                    </p:set>
                                    <p:anim calcmode="lin" valueType="num">
                                      <p:cBhvr additive="base">
                                        <p:cTn id="32" dur="1000" fill="hold"/>
                                        <p:tgtEl>
                                          <p:spTgt spid="219139">
                                            <p:txEl>
                                              <p:pRg st="5" end="5"/>
                                            </p:txEl>
                                          </p:spTgt>
                                        </p:tgtEl>
                                        <p:attrNameLst>
                                          <p:attrName>ppt_x</p:attrName>
                                        </p:attrNameLst>
                                      </p:cBhvr>
                                      <p:tavLst>
                                        <p:tav tm="0">
                                          <p:val>
                                            <p:strVal val="0-#ppt_w/2"/>
                                          </p:val>
                                        </p:tav>
                                        <p:tav tm="100000">
                                          <p:val>
                                            <p:strVal val="#ppt_x"/>
                                          </p:val>
                                        </p:tav>
                                      </p:tavLst>
                                    </p:anim>
                                    <p:anim calcmode="lin" valueType="num">
                                      <p:cBhvr additive="base">
                                        <p:cTn id="33" dur="1000" fill="hold"/>
                                        <p:tgtEl>
                                          <p:spTgt spid="219139">
                                            <p:txEl>
                                              <p:pRg st="5" end="5"/>
                                            </p:txEl>
                                          </p:spTgt>
                                        </p:tgtEl>
                                        <p:attrNameLst>
                                          <p:attrName>ppt_y</p:attrName>
                                        </p:attrNameLst>
                                      </p:cBhvr>
                                      <p:tavLst>
                                        <p:tav tm="0">
                                          <p:val>
                                            <p:strVal val="#ppt_y"/>
                                          </p:val>
                                        </p:tav>
                                        <p:tav tm="100000">
                                          <p:val>
                                            <p:strVal val="#ppt_y"/>
                                          </p:val>
                                        </p:tav>
                                      </p:tavLst>
                                    </p:anim>
                                  </p:childTnLst>
                                </p:cTn>
                              </p:par>
                            </p:childTnLst>
                          </p:cTn>
                        </p:par>
                        <p:par>
                          <p:cTn id="34" fill="hold">
                            <p:stCondLst>
                              <p:cond delay="6000"/>
                            </p:stCondLst>
                            <p:childTnLst>
                              <p:par>
                                <p:cTn id="35" presetID="2" presetClass="entr" presetSubtype="8" fill="hold" nodeType="afterEffect">
                                  <p:stCondLst>
                                    <p:cond delay="0"/>
                                  </p:stCondLst>
                                  <p:childTnLst>
                                    <p:set>
                                      <p:cBhvr>
                                        <p:cTn id="36" dur="1" fill="hold">
                                          <p:stCondLst>
                                            <p:cond delay="0"/>
                                          </p:stCondLst>
                                        </p:cTn>
                                        <p:tgtEl>
                                          <p:spTgt spid="219139">
                                            <p:txEl>
                                              <p:pRg st="6" end="6"/>
                                            </p:txEl>
                                          </p:spTgt>
                                        </p:tgtEl>
                                        <p:attrNameLst>
                                          <p:attrName>style.visibility</p:attrName>
                                        </p:attrNameLst>
                                      </p:cBhvr>
                                      <p:to>
                                        <p:strVal val="visible"/>
                                      </p:to>
                                    </p:set>
                                    <p:anim calcmode="lin" valueType="num">
                                      <p:cBhvr additive="base">
                                        <p:cTn id="37" dur="1000" fill="hold"/>
                                        <p:tgtEl>
                                          <p:spTgt spid="219139">
                                            <p:txEl>
                                              <p:pRg st="6" end="6"/>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219139">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View">
  <a:themeElements>
    <a:clrScheme name="Custom 1">
      <a:dk1>
        <a:sysClr val="windowText" lastClr="000000"/>
      </a:dk1>
      <a:lt1>
        <a:sysClr val="window" lastClr="FFFFFF"/>
      </a:lt1>
      <a:dk2>
        <a:srgbClr val="FDE2C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View">
      <a:majorFont>
        <a:latin typeface="Century Schoolbook"/>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TM03457515[[fn=View]]</Template>
  <TotalTime>4133</TotalTime>
  <Words>1193</Words>
  <Application>Microsoft Office PowerPoint</Application>
  <PresentationFormat>Widescreen</PresentationFormat>
  <Paragraphs>128</Paragraphs>
  <Slides>15</Slides>
  <Notes>1</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15</vt:i4>
      </vt:variant>
    </vt:vector>
  </HeadingPairs>
  <TitlesOfParts>
    <vt:vector size="28" baseType="lpstr">
      <vt:lpstr>Arial</vt:lpstr>
      <vt:lpstr>B Fantezy</vt:lpstr>
      <vt:lpstr>B Lotus</vt:lpstr>
      <vt:lpstr>B Titr</vt:lpstr>
      <vt:lpstr>B Yagut</vt:lpstr>
      <vt:lpstr>B Zar</vt:lpstr>
      <vt:lpstr>Calibri</vt:lpstr>
      <vt:lpstr>Century Schoolbook</vt:lpstr>
      <vt:lpstr>Tahoma</vt:lpstr>
      <vt:lpstr>Verdana</vt:lpstr>
      <vt:lpstr>Wingdings</vt:lpstr>
      <vt:lpstr>Wingdings 2</vt:lpstr>
      <vt:lpstr>View</vt:lpstr>
      <vt:lpstr>مبانی آموزش درس تربیت بدنی  مدرس: دکتر حمزه مرادی</vt:lpstr>
      <vt:lpstr>فصل پنجم- مراحل تدریس و شیوه های مدیریت کلاس درس تربیت بدنی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دوره آموزشي آموزگاران پايه</dc:title>
  <dc:creator>zahra taslimi</dc:creator>
  <cp:lastModifiedBy>Moradi</cp:lastModifiedBy>
  <cp:revision>188</cp:revision>
  <cp:lastPrinted>2017-08-19T07:24:43Z</cp:lastPrinted>
  <dcterms:created xsi:type="dcterms:W3CDTF">2017-08-13T05:41:15Z</dcterms:created>
  <dcterms:modified xsi:type="dcterms:W3CDTF">2020-04-09T19:02:36Z</dcterms:modified>
</cp:coreProperties>
</file>