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18" r:id="rId1"/>
  </p:sldMasterIdLst>
  <p:notesMasterIdLst>
    <p:notesMasterId r:id="rId15"/>
  </p:notesMasterIdLst>
  <p:handoutMasterIdLst>
    <p:handoutMasterId r:id="rId16"/>
  </p:handoutMasterIdLst>
  <p:sldIdLst>
    <p:sldId id="256" r:id="rId2"/>
    <p:sldId id="414" r:id="rId3"/>
    <p:sldId id="389" r:id="rId4"/>
    <p:sldId id="390" r:id="rId5"/>
    <p:sldId id="391" r:id="rId6"/>
    <p:sldId id="392" r:id="rId7"/>
    <p:sldId id="393" r:id="rId8"/>
    <p:sldId id="394" r:id="rId9"/>
    <p:sldId id="395" r:id="rId10"/>
    <p:sldId id="396" r:id="rId11"/>
    <p:sldId id="397" r:id="rId12"/>
    <p:sldId id="398" r:id="rId13"/>
    <p:sldId id="416" r:id="rId14"/>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FF"/>
    <a:srgbClr val="FF0000"/>
    <a:srgbClr val="FF66FF"/>
    <a:srgbClr val="FFCCFF"/>
    <a:srgbClr val="00FFCC"/>
    <a:srgbClr val="FFFF66"/>
    <a:srgbClr val="FF9999"/>
    <a:srgbClr val="99FF9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1162" autoAdjust="0"/>
    <p:restoredTop sz="99585" autoAdjust="0"/>
  </p:normalViewPr>
  <p:slideViewPr>
    <p:cSldViewPr snapToGrid="0">
      <p:cViewPr varScale="1">
        <p:scale>
          <a:sx n="74" d="100"/>
          <a:sy n="74" d="100"/>
        </p:scale>
        <p:origin x="420"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88" y="0"/>
            <a:ext cx="2971800" cy="458788"/>
          </a:xfrm>
          <a:prstGeom prst="rect">
            <a:avLst/>
          </a:prstGeom>
        </p:spPr>
        <p:txBody>
          <a:bodyPr vert="horz" lIns="91440" tIns="45720" rIns="91440" bIns="45720" rtlCol="1"/>
          <a:lstStyle>
            <a:lvl1pPr algn="l">
              <a:defRPr sz="1200"/>
            </a:lvl1pPr>
          </a:lstStyle>
          <a:p>
            <a:fld id="{DB29D1A8-5B8C-4FBF-8E85-F9D72AE6B233}" type="datetimeFigureOut">
              <a:rPr lang="fa-IR" smtClean="0"/>
              <a:t>16/08/1441</a:t>
            </a:fld>
            <a:endParaRPr lang="fa-IR"/>
          </a:p>
        </p:txBody>
      </p:sp>
      <p:sp>
        <p:nvSpPr>
          <p:cNvPr id="4" name="Footer Placeholder 3"/>
          <p:cNvSpPr>
            <a:spLocks noGrp="1"/>
          </p:cNvSpPr>
          <p:nvPr>
            <p:ph type="ftr" sz="quarter" idx="2"/>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88" y="8685213"/>
            <a:ext cx="2971800" cy="458787"/>
          </a:xfrm>
          <a:prstGeom prst="rect">
            <a:avLst/>
          </a:prstGeom>
        </p:spPr>
        <p:txBody>
          <a:bodyPr vert="horz" lIns="91440" tIns="45720" rIns="91440" bIns="45720" rtlCol="1" anchor="b"/>
          <a:lstStyle>
            <a:lvl1pPr algn="l">
              <a:defRPr sz="1200"/>
            </a:lvl1pPr>
          </a:lstStyle>
          <a:p>
            <a:fld id="{06432AF8-81B8-4ADA-9123-9EB90B3BC679}" type="slidenum">
              <a:rPr lang="fa-IR" smtClean="0"/>
              <a:t>‹#›</a:t>
            </a:fld>
            <a:endParaRPr lang="fa-IR"/>
          </a:p>
        </p:txBody>
      </p:sp>
    </p:spTree>
    <p:extLst>
      <p:ext uri="{BB962C8B-B14F-4D97-AF65-F5344CB8AC3E}">
        <p14:creationId xmlns:p14="http://schemas.microsoft.com/office/powerpoint/2010/main" val="27245659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8788"/>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8788"/>
          </a:xfrm>
          <a:prstGeom prst="rect">
            <a:avLst/>
          </a:prstGeom>
        </p:spPr>
        <p:txBody>
          <a:bodyPr vert="horz" lIns="91440" tIns="45720" rIns="91440" bIns="45720" rtlCol="1"/>
          <a:lstStyle>
            <a:lvl1pPr algn="l">
              <a:defRPr sz="1200"/>
            </a:lvl1pPr>
          </a:lstStyle>
          <a:p>
            <a:fld id="{3942644C-551A-48CB-93B4-EFF3B28BC789}" type="datetimeFigureOut">
              <a:rPr lang="fa-IR" smtClean="0"/>
              <a:t>16/08/1441</a:t>
            </a:fld>
            <a:endParaRPr lang="fa-I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8787"/>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8787"/>
          </a:xfrm>
          <a:prstGeom prst="rect">
            <a:avLst/>
          </a:prstGeom>
        </p:spPr>
        <p:txBody>
          <a:bodyPr vert="horz" lIns="91440" tIns="45720" rIns="91440" bIns="45720" rtlCol="1" anchor="b"/>
          <a:lstStyle>
            <a:lvl1pPr algn="l">
              <a:defRPr sz="1200"/>
            </a:lvl1pPr>
          </a:lstStyle>
          <a:p>
            <a:fld id="{9D5B97EB-88C2-47F2-8FA9-02E85D6CFD9A}" type="slidenum">
              <a:rPr lang="fa-IR" smtClean="0"/>
              <a:t>‹#›</a:t>
            </a:fld>
            <a:endParaRPr lang="fa-IR"/>
          </a:p>
        </p:txBody>
      </p:sp>
    </p:spTree>
    <p:extLst>
      <p:ext uri="{BB962C8B-B14F-4D97-AF65-F5344CB8AC3E}">
        <p14:creationId xmlns:p14="http://schemas.microsoft.com/office/powerpoint/2010/main" val="4011763730"/>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a:p>
        </p:txBody>
      </p:sp>
      <p:sp>
        <p:nvSpPr>
          <p:cNvPr id="4" name="Slide Number Placeholder 3"/>
          <p:cNvSpPr>
            <a:spLocks noGrp="1"/>
          </p:cNvSpPr>
          <p:nvPr>
            <p:ph type="sldNum" sz="quarter" idx="10"/>
          </p:nvPr>
        </p:nvSpPr>
        <p:spPr/>
        <p:txBody>
          <a:bodyPr/>
          <a:lstStyle/>
          <a:p>
            <a:fld id="{9D5B97EB-88C2-47F2-8FA9-02E85D6CFD9A}" type="slidenum">
              <a:rPr lang="fa-IR" smtClean="0"/>
              <a:t>1</a:t>
            </a:fld>
            <a:endParaRPr lang="fa-IR"/>
          </a:p>
        </p:txBody>
      </p:sp>
    </p:spTree>
    <p:extLst>
      <p:ext uri="{BB962C8B-B14F-4D97-AF65-F5344CB8AC3E}">
        <p14:creationId xmlns:p14="http://schemas.microsoft.com/office/powerpoint/2010/main" val="39121314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9FB8972F-01AA-4F3C-A592-A542514B2A71}" type="datetime8">
              <a:rPr lang="fa-IR" smtClean="0"/>
              <a:t>9 آوريل 20</a:t>
            </a:fld>
            <a:endParaRPr lang="fa-IR"/>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fa-IR"/>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98B0BF82-B2AB-4FA3-B55D-51E47771DB17}" type="slidenum">
              <a:rPr lang="fa-IR" smtClean="0"/>
              <a:t>‹#›</a:t>
            </a:fld>
            <a:endParaRPr lang="fa-I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6281421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70418C0-FD3A-4D0A-AD4B-39FAD7F93BA9}" type="datetime8">
              <a:rPr lang="fa-IR" smtClean="0"/>
              <a:t>9 آوريل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825497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F9F193E-8AAE-43C9-9CAA-51A1E027AA66}" type="datetime8">
              <a:rPr lang="fa-IR" smtClean="0"/>
              <a:t>9 آوريل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2098711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422400" y="76200"/>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219200" y="1600200"/>
            <a:ext cx="109728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219200" y="3938589"/>
            <a:ext cx="10972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9906000" y="6172201"/>
            <a:ext cx="1602317" cy="365125"/>
          </a:xfrm>
          <a:prstGeom prst="rect">
            <a:avLst/>
          </a:prstGeom>
        </p:spPr>
        <p:txBody>
          <a:bodyPr/>
          <a:lstStyle>
            <a:lvl1pPr>
              <a:defRPr/>
            </a:lvl1pPr>
          </a:lstStyle>
          <a:p>
            <a:pPr>
              <a:defRPr/>
            </a:pPr>
            <a:endParaRPr lang="en-US" altLang="en-US"/>
          </a:p>
        </p:txBody>
      </p:sp>
      <p:sp>
        <p:nvSpPr>
          <p:cNvPr id="6" name="Footer Placeholder 5"/>
          <p:cNvSpPr>
            <a:spLocks noGrp="1" noChangeArrowheads="1"/>
          </p:cNvSpPr>
          <p:nvPr>
            <p:ph type="ftr" sz="quarter" idx="11"/>
          </p:nvPr>
        </p:nvSpPr>
        <p:spPr>
          <a:xfrm>
            <a:off x="711200" y="6172201"/>
            <a:ext cx="7749117" cy="365125"/>
          </a:xfrm>
          <a:prstGeom prst="rect">
            <a:avLst/>
          </a:prstGeom>
        </p:spPr>
        <p:txBody>
          <a:bodyPr/>
          <a:lstStyle>
            <a:lvl1pPr>
              <a:defRPr/>
            </a:lvl1pPr>
          </a:lstStyle>
          <a:p>
            <a:pPr>
              <a:defRPr/>
            </a:pPr>
            <a:endParaRPr lang="en-US" altLang="en-US"/>
          </a:p>
        </p:txBody>
      </p:sp>
      <p:sp>
        <p:nvSpPr>
          <p:cNvPr id="7" name="Slide Number Placeholder 6"/>
          <p:cNvSpPr>
            <a:spLocks noGrp="1" noChangeArrowheads="1"/>
          </p:cNvSpPr>
          <p:nvPr>
            <p:ph type="sldNum" sz="quarter" idx="12"/>
          </p:nvPr>
        </p:nvSpPr>
        <p:spPr>
          <a:xfrm>
            <a:off x="10365317" y="5578476"/>
            <a:ext cx="1143000" cy="669925"/>
          </a:xfrm>
          <a:prstGeom prst="rect">
            <a:avLst/>
          </a:prstGeom>
        </p:spPr>
        <p:txBody>
          <a:bodyPr/>
          <a:lstStyle>
            <a:lvl1pPr>
              <a:defRPr/>
            </a:lvl1pPr>
          </a:lstStyle>
          <a:p>
            <a:pPr>
              <a:defRPr/>
            </a:pPr>
            <a:fld id="{6117A17C-AF83-48D1-A775-CD6EC1CBC5A7}" type="slidenum">
              <a:rPr lang="en-US" altLang="en-US"/>
              <a:pPr>
                <a:defRPr/>
              </a:pPr>
              <a:t>‹#›</a:t>
            </a:fld>
            <a:endParaRPr lang="en-US" altLang="en-US"/>
          </a:p>
        </p:txBody>
      </p:sp>
    </p:spTree>
    <p:extLst>
      <p:ext uri="{BB962C8B-B14F-4D97-AF65-F5344CB8AC3E}">
        <p14:creationId xmlns:p14="http://schemas.microsoft.com/office/powerpoint/2010/main" val="3337804236"/>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DBEC489-AD3B-4237-9C90-9E7300DC6E73}" type="datetime8">
              <a:rPr lang="fa-IR" smtClean="0"/>
              <a:t>9 آوريل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875075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070096-225C-4998-8F8E-98E05DD97EC0}" type="datetime8">
              <a:rPr lang="fa-IR" smtClean="0"/>
              <a:t>9 آوريل 20</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8B0BF82-B2AB-4FA3-B55D-51E47771DB17}" type="slidenum">
              <a:rPr lang="fa-IR" smtClean="0"/>
              <a:t>‹#›</a:t>
            </a:fld>
            <a:endParaRPr lang="fa-IR"/>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7539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72969B-9B56-43F1-860A-DF19634E1905}" type="datetime8">
              <a:rPr lang="fa-IR" smtClean="0"/>
              <a:t>9 آوريل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416133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EB6579C-7E0D-4087-AD96-787B96489064}" type="datetime8">
              <a:rPr lang="fa-IR" smtClean="0"/>
              <a:t>9 آوريل 20</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558728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F134DF-E042-4A6A-97CD-79AEEA83A187}" type="datetime8">
              <a:rPr lang="fa-IR" smtClean="0"/>
              <a:t>9 آوريل 20</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170121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833F1E-D2E9-4DF3-9BC2-4DAA820C6EF0}" type="datetime8">
              <a:rPr lang="fa-IR" smtClean="0"/>
              <a:t>9 آوريل 20</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998812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0260F6-A33A-44F5-81FD-C2BCA2073E07}" type="datetime8">
              <a:rPr lang="fa-IR" smtClean="0"/>
              <a:t>9 آوريل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37233824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333428-766E-4D3E-80D0-EFBCBDF2CCEC}" type="datetime8">
              <a:rPr lang="fa-IR" smtClean="0"/>
              <a:t>9 آوريل 20</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8B0BF82-B2AB-4FA3-B55D-51E47771DB17}" type="slidenum">
              <a:rPr lang="fa-IR" smtClean="0"/>
              <a:t>‹#›</a:t>
            </a:fld>
            <a:endParaRPr lang="fa-IR"/>
          </a:p>
        </p:txBody>
      </p:sp>
    </p:spTree>
    <p:extLst>
      <p:ext uri="{BB962C8B-B14F-4D97-AF65-F5344CB8AC3E}">
        <p14:creationId xmlns:p14="http://schemas.microsoft.com/office/powerpoint/2010/main" val="15252772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840A7ABD-844D-41BC-AEDA-5B63267D715D}" type="datetime8">
              <a:rPr lang="fa-IR" smtClean="0"/>
              <a:t>9 آوريل 20</a:t>
            </a:fld>
            <a:endParaRPr lang="fa-IR"/>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fa-IR"/>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98B0BF82-B2AB-4FA3-B55D-51E47771DB17}" type="slidenum">
              <a:rPr lang="fa-IR" smtClean="0"/>
              <a:t>‹#›</a:t>
            </a:fld>
            <a:endParaRPr lang="fa-IR"/>
          </a:p>
        </p:txBody>
      </p:sp>
    </p:spTree>
    <p:extLst>
      <p:ext uri="{BB962C8B-B14F-4D97-AF65-F5344CB8AC3E}">
        <p14:creationId xmlns:p14="http://schemas.microsoft.com/office/powerpoint/2010/main" val="4065475391"/>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Lst>
  <p:hf sldNum="0" hdr="0" ftr="0" dt="0"/>
  <p:txStyles>
    <p:titleStyle>
      <a:lvl1pPr algn="l" defTabSz="914400" rtl="1"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r" defTabSz="914400" rtl="1"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r" defTabSz="914400" rtl="1"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lum bright="70000" contrast="-70000"/>
          </a:blip>
          <a:stretch>
            <a:fillRect/>
          </a:stretch>
        </p:blipFill>
        <p:spPr>
          <a:xfrm>
            <a:off x="437883" y="141667"/>
            <a:ext cx="11475720" cy="6858000"/>
          </a:xfrm>
          <a:prstGeom prst="rect">
            <a:avLst/>
          </a:prstGeom>
        </p:spPr>
      </p:pic>
      <p:sp>
        <p:nvSpPr>
          <p:cNvPr id="2" name="Title 1"/>
          <p:cNvSpPr>
            <a:spLocks noGrp="1"/>
          </p:cNvSpPr>
          <p:nvPr>
            <p:ph type="ctrTitle"/>
          </p:nvPr>
        </p:nvSpPr>
        <p:spPr>
          <a:xfrm>
            <a:off x="1049480" y="1155127"/>
            <a:ext cx="9891916" cy="2657019"/>
          </a:xfrm>
        </p:spPr>
        <p:txBody>
          <a:bodyPr>
            <a:normAutofit/>
          </a:bodyPr>
          <a:lstStyle/>
          <a:p>
            <a:pPr algn="ctr"/>
            <a:r>
              <a:rPr lang="fa-IR" sz="5400" dirty="0" smtClean="0">
                <a:solidFill>
                  <a:schemeClr val="accent1">
                    <a:lumMod val="75000"/>
                  </a:schemeClr>
                </a:solidFill>
                <a:cs typeface="B Titr" panose="00000700000000000000" pitchFamily="2" charset="-78"/>
              </a:rPr>
              <a:t>مبانی آموزش درس تربیت بدنی</a:t>
            </a:r>
            <a:br>
              <a:rPr lang="fa-IR" sz="5400" dirty="0" smtClean="0">
                <a:solidFill>
                  <a:schemeClr val="accent1">
                    <a:lumMod val="75000"/>
                  </a:schemeClr>
                </a:solidFill>
                <a:cs typeface="B Titr" panose="00000700000000000000" pitchFamily="2" charset="-78"/>
              </a:rPr>
            </a:br>
            <a:r>
              <a:rPr lang="fa-IR" sz="5400" dirty="0" smtClean="0">
                <a:solidFill>
                  <a:schemeClr val="accent1">
                    <a:lumMod val="75000"/>
                  </a:schemeClr>
                </a:solidFill>
                <a:cs typeface="B Titr" panose="00000700000000000000" pitchFamily="2" charset="-78"/>
              </a:rPr>
              <a:t/>
            </a:r>
            <a:br>
              <a:rPr lang="fa-IR" sz="5400" dirty="0" smtClean="0">
                <a:solidFill>
                  <a:schemeClr val="accent1">
                    <a:lumMod val="75000"/>
                  </a:schemeClr>
                </a:solidFill>
                <a:cs typeface="B Titr" panose="00000700000000000000" pitchFamily="2" charset="-78"/>
              </a:rPr>
            </a:br>
            <a:r>
              <a:rPr lang="fa-IR" sz="2400" dirty="0" smtClean="0">
                <a:solidFill>
                  <a:srgbClr val="002060"/>
                </a:solidFill>
                <a:cs typeface="B Titr" panose="00000700000000000000" pitchFamily="2" charset="-78"/>
              </a:rPr>
              <a:t>مدرس: </a:t>
            </a:r>
            <a:r>
              <a:rPr lang="fa-IR" sz="2400" dirty="0" smtClean="0">
                <a:solidFill>
                  <a:srgbClr val="FF0000"/>
                </a:solidFill>
                <a:cs typeface="B Titr" panose="00000700000000000000" pitchFamily="2" charset="-78"/>
              </a:rPr>
              <a:t>دکتر حمزه مرادی</a:t>
            </a:r>
            <a:endParaRPr lang="fa-IR" sz="2000" dirty="0">
              <a:solidFill>
                <a:srgbClr val="FF0000"/>
              </a:solidFill>
              <a:cs typeface="B Titr" panose="00000700000000000000" pitchFamily="2" charset="-78"/>
            </a:endParaRPr>
          </a:p>
        </p:txBody>
      </p:sp>
      <p:sp>
        <p:nvSpPr>
          <p:cNvPr id="3" name="Subtitle 2"/>
          <p:cNvSpPr>
            <a:spLocks noGrp="1"/>
          </p:cNvSpPr>
          <p:nvPr>
            <p:ph type="subTitle" idx="1"/>
          </p:nvPr>
        </p:nvSpPr>
        <p:spPr>
          <a:xfrm>
            <a:off x="1964752" y="252804"/>
            <a:ext cx="7766936" cy="1507605"/>
          </a:xfrm>
        </p:spPr>
        <p:txBody>
          <a:bodyPr>
            <a:noAutofit/>
          </a:bodyPr>
          <a:lstStyle/>
          <a:p>
            <a:pPr algn="ctr"/>
            <a:r>
              <a:rPr lang="fa-IR" sz="3200" dirty="0" smtClean="0">
                <a:solidFill>
                  <a:schemeClr val="bg2">
                    <a:lumMod val="10000"/>
                  </a:schemeClr>
                </a:solidFill>
                <a:cs typeface="B Titr" panose="00000700000000000000" pitchFamily="2" charset="-78"/>
              </a:rPr>
              <a:t>دانشگاه فرهنگیان</a:t>
            </a:r>
          </a:p>
          <a:p>
            <a:pPr algn="ctr"/>
            <a:r>
              <a:rPr lang="fa-IR" sz="3200" dirty="0" smtClean="0">
                <a:solidFill>
                  <a:schemeClr val="bg2">
                    <a:lumMod val="10000"/>
                  </a:schemeClr>
                </a:solidFill>
                <a:cs typeface="B Titr" panose="00000700000000000000" pitchFamily="2" charset="-78"/>
              </a:rPr>
              <a:t>پردیس علامه امینی استان آذربایجان شرقی</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7883" y="3906751"/>
            <a:ext cx="3799266" cy="2796702"/>
          </a:xfrm>
          <a:prstGeom prst="rect">
            <a:avLst/>
          </a:prstGeom>
        </p:spPr>
      </p:pic>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99712" y="3906751"/>
            <a:ext cx="2840585" cy="2801908"/>
          </a:xfrm>
          <a:prstGeom prst="rect">
            <a:avLst/>
          </a:prstGeom>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09683" y="3906751"/>
            <a:ext cx="2932119" cy="2796702"/>
          </a:xfrm>
          <a:prstGeom prst="rect">
            <a:avLst/>
          </a:prstGeom>
        </p:spPr>
      </p:pic>
    </p:spTree>
    <p:extLst>
      <p:ext uri="{BB962C8B-B14F-4D97-AF65-F5344CB8AC3E}">
        <p14:creationId xmlns:p14="http://schemas.microsoft.com/office/powerpoint/2010/main" val="13585498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5"/>
          <p:cNvSpPr>
            <a:spLocks noGrp="1" noChangeArrowheads="1"/>
          </p:cNvSpPr>
          <p:nvPr>
            <p:ph type="body" sz="half" idx="1"/>
          </p:nvPr>
        </p:nvSpPr>
        <p:spPr>
          <a:xfrm>
            <a:off x="244699" y="333375"/>
            <a:ext cx="10599311" cy="5792788"/>
          </a:xfrm>
          <a:noFill/>
        </p:spPr>
        <p:txBody>
          <a:bodyPr>
            <a:normAutofit fontScale="25000" lnSpcReduction="20000"/>
          </a:bodyPr>
          <a:lstStyle/>
          <a:p>
            <a:pPr algn="ctr" rtl="1" eaLnBrk="1" hangingPunct="1">
              <a:lnSpc>
                <a:spcPct val="130000"/>
              </a:lnSpc>
              <a:buFont typeface="Wingdings" panose="05000000000000000000" pitchFamily="2" charset="2"/>
              <a:buNone/>
            </a:pPr>
            <a:r>
              <a:rPr lang="fa-IR" altLang="en-US" sz="12800" b="1" dirty="0">
                <a:latin typeface="Arial" panose="020B0604020202020204" pitchFamily="34" charset="0"/>
                <a:cs typeface="B Lotus" panose="00000400000000000000" pitchFamily="2" charset="-78"/>
              </a:rPr>
              <a:t>روش های تدریس تربیت بدنی</a:t>
            </a:r>
          </a:p>
          <a:p>
            <a:pPr algn="just" rtl="1" eaLnBrk="1" hangingPunct="1">
              <a:lnSpc>
                <a:spcPct val="130000"/>
              </a:lnSpc>
              <a:buFontTx/>
              <a:buNone/>
            </a:pPr>
            <a:endParaRPr lang="ar-SA" altLang="en-US" sz="2400" b="1" dirty="0">
              <a:cs typeface="B Lotus" panose="00000400000000000000" pitchFamily="2" charset="-78"/>
            </a:endParaRPr>
          </a:p>
          <a:p>
            <a:pPr algn="just" rtl="1" eaLnBrk="1" hangingPunct="1">
              <a:lnSpc>
                <a:spcPct val="170000"/>
              </a:lnSpc>
              <a:buClrTx/>
              <a:buSzTx/>
              <a:buFontTx/>
              <a:buNone/>
            </a:pPr>
            <a:r>
              <a:rPr lang="fa-IR" altLang="en-US" sz="9600" b="1" dirty="0">
                <a:solidFill>
                  <a:srgbClr val="FF0000"/>
                </a:solidFill>
                <a:latin typeface="Arial" panose="020B0604020202020204" pitchFamily="34" charset="0"/>
                <a:cs typeface="B Lotus" panose="00000400000000000000" pitchFamily="2" charset="-78"/>
              </a:rPr>
              <a:t>5- روش </a:t>
            </a:r>
            <a:r>
              <a:rPr lang="ar-SA" altLang="en-US" sz="9600" b="1" dirty="0">
                <a:solidFill>
                  <a:srgbClr val="FF0000"/>
                </a:solidFill>
                <a:latin typeface="Arial" panose="020B0604020202020204" pitchFamily="34" charset="0"/>
                <a:cs typeface="B Lotus" panose="00000400000000000000" pitchFamily="2" charset="-78"/>
              </a:rPr>
              <a:t>تدريس كشف هدايت شده</a:t>
            </a:r>
          </a:p>
          <a:p>
            <a:pPr algn="just" rtl="1" eaLnBrk="1" hangingPunct="1">
              <a:lnSpc>
                <a:spcPct val="170000"/>
              </a:lnSpc>
              <a:buClrTx/>
              <a:buSzTx/>
              <a:buFontTx/>
              <a:buNone/>
            </a:pPr>
            <a:r>
              <a:rPr lang="ar-SA" altLang="en-US" sz="9600" b="1" dirty="0">
                <a:latin typeface="Arial" panose="020B0604020202020204" pitchFamily="34" charset="0"/>
                <a:cs typeface="B Lotus" panose="00000400000000000000" pitchFamily="2" charset="-78"/>
              </a:rPr>
              <a:t>در اين روش‌، معلم نوع و روشهاي اجراي يك حركت را برنامه‌ريزي مي‌كند; اما تمركز روي بهترين روش اجراي حركت است كه اين را به تشخيص دانش‌آموزان و با انجام دادن حركات مختلف وامي‌گذارند. در واقع‌، اجراي روشهاي متنوع حركتي‌، منجر به اتخاذ روش مناسب يك حركت يا يك مهارت مي‌شود.</a:t>
            </a:r>
            <a:endParaRPr lang="fa-IR" altLang="en-US" sz="9600" b="1" dirty="0">
              <a:latin typeface="Arial" panose="020B0604020202020204" pitchFamily="34" charset="0"/>
              <a:cs typeface="B Lotus" panose="00000400000000000000" pitchFamily="2" charset="-78"/>
            </a:endParaRPr>
          </a:p>
          <a:p>
            <a:pPr algn="just" rtl="1" eaLnBrk="1" hangingPunct="1">
              <a:lnSpc>
                <a:spcPct val="170000"/>
              </a:lnSpc>
              <a:buClrTx/>
              <a:buSzTx/>
              <a:buFont typeface="Wingdings" panose="05000000000000000000" pitchFamily="2" charset="2"/>
              <a:buNone/>
            </a:pPr>
            <a:r>
              <a:rPr lang="fa-IR" altLang="en-US" sz="9600" b="1" dirty="0">
                <a:solidFill>
                  <a:srgbClr val="FF0000"/>
                </a:solidFill>
                <a:cs typeface="B Lotus" panose="00000400000000000000" pitchFamily="2" charset="-78"/>
              </a:rPr>
              <a:t>محاسن : </a:t>
            </a:r>
            <a:r>
              <a:rPr lang="ar-SA" altLang="en-US" sz="9600" b="1" dirty="0">
                <a:cs typeface="B Lotus" panose="00000400000000000000" pitchFamily="2" charset="-78"/>
              </a:rPr>
              <a:t>از مهمترين محاسن روش هدايت شده‌، درك مثبت فرد از خود در اجراي يك مهارت يا حركت است‌. اين امر ابزاري مؤثر براي اجراي مهارت يا حركتي همانند و مشابه در دانش‌آموزان است‌.</a:t>
            </a:r>
            <a:endParaRPr lang="fa-IR" altLang="en-US" sz="9600" b="1" dirty="0">
              <a:cs typeface="B Lotus" panose="00000400000000000000" pitchFamily="2" charset="-78"/>
            </a:endParaRPr>
          </a:p>
          <a:p>
            <a:pPr algn="just" rtl="1" eaLnBrk="1" hangingPunct="1">
              <a:lnSpc>
                <a:spcPct val="170000"/>
              </a:lnSpc>
              <a:buClrTx/>
              <a:buSzTx/>
              <a:buFont typeface="Wingdings" panose="05000000000000000000" pitchFamily="2" charset="2"/>
              <a:buNone/>
            </a:pPr>
            <a:r>
              <a:rPr lang="fa-IR" altLang="en-US" sz="9600" b="1" dirty="0">
                <a:solidFill>
                  <a:srgbClr val="FF0000"/>
                </a:solidFill>
                <a:cs typeface="B Lotus" panose="00000400000000000000" pitchFamily="2" charset="-78"/>
              </a:rPr>
              <a:t>معایب:</a:t>
            </a:r>
            <a:r>
              <a:rPr lang="ar-SA" altLang="en-US" sz="9600" b="1" dirty="0">
                <a:solidFill>
                  <a:srgbClr val="FF0000"/>
                </a:solidFill>
                <a:cs typeface="B Lotus" panose="00000400000000000000" pitchFamily="2" charset="-78"/>
              </a:rPr>
              <a:t> </a:t>
            </a:r>
            <a:r>
              <a:rPr lang="ar-SA" altLang="en-US" sz="9600" b="1" dirty="0">
                <a:cs typeface="B Lotus" panose="00000400000000000000" pitchFamily="2" charset="-78"/>
              </a:rPr>
              <a:t>صرف وقت زياد براي كسب تجارب مختلف حركتي و درك صحيح حركت‌، مهمترين عيب‌ِ اين شيوه است‌. ضمن اينكه معلم براي بيان حركت صحيح‌، بايد صبر و حوصله داشته باشد. </a:t>
            </a:r>
            <a:endParaRPr lang="fa-IR" altLang="en-US" sz="9600" b="1" dirty="0">
              <a:cs typeface="B Lotus" panose="00000400000000000000" pitchFamily="2" charset="-78"/>
            </a:endParaRPr>
          </a:p>
          <a:p>
            <a:pPr algn="just" rtl="1" eaLnBrk="1" hangingPunct="1">
              <a:lnSpc>
                <a:spcPct val="90000"/>
              </a:lnSpc>
              <a:buClrTx/>
              <a:buSzTx/>
              <a:buFontTx/>
              <a:buNone/>
            </a:pPr>
            <a:endParaRPr lang="fa-IR" altLang="en-US" sz="2400" b="1" dirty="0">
              <a:latin typeface="Arial" panose="020B0604020202020204" pitchFamily="34" charset="0"/>
              <a:cs typeface="B Lotus" panose="00000400000000000000" pitchFamily="2" charset="-78"/>
            </a:endParaRPr>
          </a:p>
          <a:p>
            <a:pPr algn="just" rtl="1" eaLnBrk="1" hangingPunct="1">
              <a:lnSpc>
                <a:spcPct val="90000"/>
              </a:lnSpc>
              <a:buClrTx/>
              <a:buSzTx/>
              <a:buFontTx/>
              <a:buNone/>
            </a:pPr>
            <a:endParaRPr lang="en-US" altLang="en-US" sz="2400" b="1" dirty="0">
              <a:latin typeface="Arial" panose="020B0604020202020204" pitchFamily="34" charset="0"/>
              <a:cs typeface="B Lotus" panose="00000400000000000000" pitchFamily="2" charset="-78"/>
            </a:endParaRPr>
          </a:p>
          <a:p>
            <a:pPr algn="just" rtl="1" eaLnBrk="1" hangingPunct="1">
              <a:lnSpc>
                <a:spcPct val="130000"/>
              </a:lnSpc>
              <a:spcBef>
                <a:spcPct val="0"/>
              </a:spcBef>
              <a:buFontTx/>
              <a:buNone/>
            </a:pPr>
            <a:endParaRPr lang="ar-SA" altLang="en-US" sz="2400" b="1" dirty="0">
              <a:cs typeface="B Lotus" panose="00000400000000000000" pitchFamily="2" charset="-78"/>
            </a:endParaRPr>
          </a:p>
          <a:p>
            <a:pPr algn="just" rtl="1" eaLnBrk="1" hangingPunct="1">
              <a:lnSpc>
                <a:spcPct val="130000"/>
              </a:lnSpc>
              <a:buFontTx/>
              <a:buNone/>
            </a:pPr>
            <a:r>
              <a:rPr lang="ar-SA" altLang="en-US" sz="2400" b="1" dirty="0">
                <a:cs typeface="B Lotus" panose="00000400000000000000" pitchFamily="2" charset="-78"/>
              </a:rPr>
              <a:t> </a:t>
            </a:r>
          </a:p>
          <a:p>
            <a:pPr algn="just" rtl="1" eaLnBrk="1" hangingPunct="1">
              <a:lnSpc>
                <a:spcPct val="80000"/>
              </a:lnSpc>
              <a:buFontTx/>
              <a:buNone/>
            </a:pPr>
            <a:r>
              <a:rPr lang="ar-SA" altLang="en-US" sz="2400" b="1" dirty="0">
                <a:cs typeface="B Lotus" panose="00000400000000000000" pitchFamily="2" charset="-78"/>
              </a:rPr>
              <a:t>. </a:t>
            </a:r>
            <a:endParaRPr lang="en-US" altLang="en-US" sz="2400" b="1" dirty="0">
              <a:cs typeface="B Lotus" panose="00000400000000000000" pitchFamily="2" charset="-78"/>
            </a:endParaRPr>
          </a:p>
        </p:txBody>
      </p:sp>
    </p:spTree>
    <p:extLst>
      <p:ext uri="{BB962C8B-B14F-4D97-AF65-F5344CB8AC3E}">
        <p14:creationId xmlns:p14="http://schemas.microsoft.com/office/powerpoint/2010/main" val="2564274436"/>
      </p:ext>
    </p:extLst>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029"/>
          <p:cNvSpPr>
            <a:spLocks noGrp="1" noChangeArrowheads="1"/>
          </p:cNvSpPr>
          <p:nvPr>
            <p:ph type="body" sz="half" idx="1"/>
          </p:nvPr>
        </p:nvSpPr>
        <p:spPr>
          <a:xfrm>
            <a:off x="399245" y="376238"/>
            <a:ext cx="10663707" cy="6292850"/>
          </a:xfrm>
          <a:noFill/>
        </p:spPr>
        <p:txBody>
          <a:bodyPr/>
          <a:lstStyle/>
          <a:p>
            <a:pPr algn="ctr" rtl="1" eaLnBrk="1" hangingPunct="1">
              <a:buFont typeface="Wingdings" panose="05000000000000000000" pitchFamily="2" charset="2"/>
              <a:buNone/>
            </a:pPr>
            <a:r>
              <a:rPr lang="fa-IR" altLang="en-US" sz="4000" b="1" dirty="0">
                <a:latin typeface="Arial" panose="020B0604020202020204" pitchFamily="34" charset="0"/>
                <a:cs typeface="B Lotus" panose="00000400000000000000" pitchFamily="2" charset="-78"/>
              </a:rPr>
              <a:t>روش های تدریس تربیت بدنی</a:t>
            </a:r>
          </a:p>
          <a:p>
            <a:pPr algn="r" rtl="1" eaLnBrk="1" hangingPunct="1">
              <a:buFontTx/>
              <a:buNone/>
            </a:pPr>
            <a:endParaRPr lang="fa-IR" altLang="en-US" sz="2400" b="1" dirty="0">
              <a:solidFill>
                <a:srgbClr val="00FF00"/>
              </a:solidFill>
              <a:cs typeface="B Lotus" panose="00000400000000000000" pitchFamily="2" charset="-78"/>
            </a:endParaRPr>
          </a:p>
          <a:p>
            <a:pPr algn="r" rtl="1" eaLnBrk="1" hangingPunct="1">
              <a:buFontTx/>
              <a:buNone/>
            </a:pPr>
            <a:endParaRPr lang="fa-IR" altLang="en-US" sz="2400" b="1" dirty="0">
              <a:solidFill>
                <a:srgbClr val="00FF00"/>
              </a:solidFill>
              <a:cs typeface="B Lotus" panose="00000400000000000000" pitchFamily="2" charset="-78"/>
            </a:endParaRPr>
          </a:p>
          <a:p>
            <a:pPr algn="just" rtl="1" eaLnBrk="1" hangingPunct="1">
              <a:buFontTx/>
              <a:buNone/>
            </a:pPr>
            <a:r>
              <a:rPr lang="fa-IR" altLang="en-US" sz="2800" b="1" dirty="0">
                <a:solidFill>
                  <a:srgbClr val="FF0000"/>
                </a:solidFill>
                <a:cs typeface="B Lotus" panose="00000400000000000000" pitchFamily="2" charset="-78"/>
              </a:rPr>
              <a:t>6- روش</a:t>
            </a:r>
            <a:r>
              <a:rPr lang="ar-SA" altLang="en-US" sz="2800" b="1" dirty="0">
                <a:solidFill>
                  <a:srgbClr val="FF0000"/>
                </a:solidFill>
                <a:cs typeface="B Lotus" panose="00000400000000000000" pitchFamily="2" charset="-78"/>
              </a:rPr>
              <a:t> تدريس حل مشكل</a:t>
            </a:r>
            <a:endParaRPr lang="fa-IR" altLang="en-US" sz="2800" b="1" dirty="0">
              <a:solidFill>
                <a:srgbClr val="FF0000"/>
              </a:solidFill>
              <a:cs typeface="B Lotus" panose="00000400000000000000" pitchFamily="2" charset="-78"/>
            </a:endParaRPr>
          </a:p>
          <a:p>
            <a:pPr algn="just" rtl="1" eaLnBrk="1" hangingPunct="1">
              <a:buFontTx/>
              <a:buNone/>
            </a:pPr>
            <a:r>
              <a:rPr lang="ar-SA" altLang="en-US" sz="2400" b="1" dirty="0">
                <a:cs typeface="B Lotus" panose="00000400000000000000" pitchFamily="2" charset="-78"/>
              </a:rPr>
              <a:t>اين روش بسيار شبيه روش قبلي است‌; با اين تفاوت كه در روش قبلي‌، يك راه تنها راه مناسب بود</a:t>
            </a:r>
            <a:r>
              <a:rPr lang="fa-IR" altLang="en-US" sz="2400" b="1" dirty="0">
                <a:cs typeface="B Lotus" panose="00000400000000000000" pitchFamily="2" charset="-78"/>
              </a:rPr>
              <a:t>؛</a:t>
            </a:r>
            <a:r>
              <a:rPr lang="ar-SA" altLang="en-US" sz="2400" b="1" dirty="0">
                <a:cs typeface="B Lotus" panose="00000400000000000000" pitchFamily="2" charset="-78"/>
              </a:rPr>
              <a:t> اما در اين روش‌، براي اجراي يك حركت‌، راههاي متنوعي از طرف دانش‌آموزان پيشنهاد مي‌شود. در واقع‌، براي انجام‌دادن يك حركت‌، تعداد زيادي فعاليت انجام مي‌شود.</a:t>
            </a:r>
            <a:endParaRPr lang="fa-IR" altLang="en-US" sz="2400" b="1" dirty="0">
              <a:cs typeface="B Lotus" panose="00000400000000000000" pitchFamily="2" charset="-78"/>
            </a:endParaRPr>
          </a:p>
          <a:p>
            <a:pPr algn="just" rtl="1" eaLnBrk="1" hangingPunct="1">
              <a:buFont typeface="Wingdings" panose="05000000000000000000" pitchFamily="2" charset="2"/>
              <a:buNone/>
            </a:pPr>
            <a:r>
              <a:rPr lang="fa-IR" altLang="en-US" sz="2400" b="1" dirty="0">
                <a:solidFill>
                  <a:srgbClr val="FF0000"/>
                </a:solidFill>
                <a:cs typeface="B Lotus" panose="00000400000000000000" pitchFamily="2" charset="-78"/>
              </a:rPr>
              <a:t>محاسن : </a:t>
            </a:r>
            <a:r>
              <a:rPr lang="ar-SA" altLang="en-US" sz="2400" b="1" dirty="0">
                <a:cs typeface="B Lotus" panose="00000400000000000000" pitchFamily="2" charset="-78"/>
              </a:rPr>
              <a:t>به‌كارگيري تواناييهاي جسمي و فكري هر دانش‌آموز از مهمترين محاسن روش حل مسئله و كشف حركت است‌. ارائة پاسخهاي گوناگون و متنوع نيز موجب خلاقيت و نوآوري در حل مسائل مورد نظر معلم مي‌شود. </a:t>
            </a:r>
            <a:endParaRPr lang="en-US" altLang="en-US" sz="2400" dirty="0">
              <a:cs typeface="B Lotus" panose="00000400000000000000" pitchFamily="2" charset="-78"/>
            </a:endParaRPr>
          </a:p>
          <a:p>
            <a:pPr algn="just" rtl="1" eaLnBrk="1" hangingPunct="1">
              <a:buFontTx/>
              <a:buNone/>
            </a:pPr>
            <a:endParaRPr lang="fa-IR" altLang="en-US" sz="2400" b="1" dirty="0">
              <a:cs typeface="B Lotus" panose="00000400000000000000" pitchFamily="2" charset="-78"/>
            </a:endParaRPr>
          </a:p>
        </p:txBody>
      </p:sp>
    </p:spTree>
    <p:extLst>
      <p:ext uri="{BB962C8B-B14F-4D97-AF65-F5344CB8AC3E}">
        <p14:creationId xmlns:p14="http://schemas.microsoft.com/office/powerpoint/2010/main" val="1333106864"/>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029"/>
          <p:cNvSpPr>
            <a:spLocks noGrp="1" noChangeArrowheads="1"/>
          </p:cNvSpPr>
          <p:nvPr>
            <p:ph type="body" sz="half" idx="1"/>
          </p:nvPr>
        </p:nvSpPr>
        <p:spPr>
          <a:xfrm>
            <a:off x="566670" y="376238"/>
            <a:ext cx="9872730" cy="6292850"/>
          </a:xfrm>
          <a:noFill/>
        </p:spPr>
        <p:txBody>
          <a:bodyPr/>
          <a:lstStyle/>
          <a:p>
            <a:pPr algn="ctr" rtl="1" eaLnBrk="1" hangingPunct="1">
              <a:buFont typeface="Wingdings" panose="05000000000000000000" pitchFamily="2" charset="2"/>
              <a:buNone/>
            </a:pPr>
            <a:r>
              <a:rPr lang="fa-IR" altLang="en-US" sz="4000" b="1" dirty="0">
                <a:latin typeface="Arial" panose="020B0604020202020204" pitchFamily="34" charset="0"/>
                <a:cs typeface="B Lotus" panose="00000400000000000000" pitchFamily="2" charset="-78"/>
              </a:rPr>
              <a:t>روش های تدریس تربیت بدنی</a:t>
            </a:r>
          </a:p>
          <a:p>
            <a:pPr algn="r" rtl="1" eaLnBrk="1" hangingPunct="1">
              <a:buFontTx/>
              <a:buNone/>
            </a:pPr>
            <a:endParaRPr lang="fa-IR" altLang="en-US" sz="2400" b="1" dirty="0">
              <a:solidFill>
                <a:srgbClr val="00FF00"/>
              </a:solidFill>
              <a:cs typeface="B Lotus" panose="00000400000000000000" pitchFamily="2" charset="-78"/>
            </a:endParaRPr>
          </a:p>
          <a:p>
            <a:pPr algn="just" rtl="1" eaLnBrk="1" hangingPunct="1">
              <a:buFontTx/>
              <a:buNone/>
            </a:pPr>
            <a:r>
              <a:rPr lang="fa-IR" altLang="en-US" sz="2800" b="1" dirty="0">
                <a:solidFill>
                  <a:srgbClr val="FF0000"/>
                </a:solidFill>
                <a:cs typeface="B Lotus" panose="00000400000000000000" pitchFamily="2" charset="-78"/>
              </a:rPr>
              <a:t>7- </a:t>
            </a:r>
            <a:r>
              <a:rPr lang="ar-SA" altLang="en-US" sz="2800" b="1" dirty="0">
                <a:solidFill>
                  <a:srgbClr val="FF0000"/>
                </a:solidFill>
                <a:cs typeface="B Lotus" panose="00000400000000000000" pitchFamily="2" charset="-78"/>
              </a:rPr>
              <a:t> </a:t>
            </a:r>
            <a:r>
              <a:rPr lang="fa-IR" altLang="en-US" sz="2800" b="1" dirty="0">
                <a:solidFill>
                  <a:srgbClr val="FF0000"/>
                </a:solidFill>
                <a:cs typeface="B Lotus" panose="00000400000000000000" pitchFamily="2" charset="-78"/>
              </a:rPr>
              <a:t>روش</a:t>
            </a:r>
            <a:r>
              <a:rPr lang="ar-SA" altLang="en-US" sz="2800" b="1" dirty="0">
                <a:solidFill>
                  <a:srgbClr val="FF0000"/>
                </a:solidFill>
                <a:cs typeface="B Lotus" panose="00000400000000000000" pitchFamily="2" charset="-78"/>
              </a:rPr>
              <a:t> تدريس كشف حركت</a:t>
            </a:r>
            <a:endParaRPr lang="fa-IR" altLang="en-US" sz="2800" b="1" dirty="0">
              <a:solidFill>
                <a:srgbClr val="FF0000"/>
              </a:solidFill>
              <a:cs typeface="B Lotus" panose="00000400000000000000" pitchFamily="2" charset="-78"/>
            </a:endParaRPr>
          </a:p>
          <a:p>
            <a:pPr algn="just" rtl="1" eaLnBrk="1" hangingPunct="1">
              <a:lnSpc>
                <a:spcPct val="150000"/>
              </a:lnSpc>
              <a:buFontTx/>
              <a:buNone/>
            </a:pPr>
            <a:r>
              <a:rPr lang="ar-SA" altLang="en-US" sz="2400" b="1" dirty="0">
                <a:cs typeface="B Lotus" panose="00000400000000000000" pitchFamily="2" charset="-78"/>
              </a:rPr>
              <a:t>روش كشف حركت‌، همان روش شاگردمداري است‌. در اين روش‌، نحوة انجام دادن هر حركت‌، بر عهدة شاگرد گذاشته مي‌شود و، شاگرد بنابر تمايل و خواستة خود و كمترين نظارت معلم به فعاليت مي‌پردازد</a:t>
            </a:r>
            <a:r>
              <a:rPr lang="fa-IR" altLang="en-US" sz="2400" b="1" dirty="0">
                <a:cs typeface="B Lotus" panose="00000400000000000000" pitchFamily="2" charset="-78"/>
              </a:rPr>
              <a:t>.</a:t>
            </a:r>
            <a:endParaRPr lang="en-US" altLang="en-US" sz="2400" b="1" dirty="0">
              <a:cs typeface="B Lotus" panose="00000400000000000000" pitchFamily="2" charset="-78"/>
            </a:endParaRPr>
          </a:p>
        </p:txBody>
      </p:sp>
    </p:spTree>
    <p:extLst>
      <p:ext uri="{BB962C8B-B14F-4D97-AF65-F5344CB8AC3E}">
        <p14:creationId xmlns:p14="http://schemas.microsoft.com/office/powerpoint/2010/main" val="646825086"/>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105432" y="5196884"/>
            <a:ext cx="5511444" cy="1200329"/>
          </a:xfrm>
          <a:prstGeom prst="rect">
            <a:avLst/>
          </a:prstGeom>
          <a:noFill/>
        </p:spPr>
        <p:txBody>
          <a:bodyPr wrap="none" rtlCol="1">
            <a:spAutoFit/>
          </a:bodyPr>
          <a:lstStyle/>
          <a:p>
            <a:r>
              <a:rPr lang="fa-IR" sz="7200" b="1" dirty="0" smtClean="0">
                <a:cs typeface="B Fantezy" panose="00000400000000000000" pitchFamily="2" charset="-78"/>
              </a:rPr>
              <a:t>از توجه شما سپاسگزاريم</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9115" y="539647"/>
            <a:ext cx="9024078" cy="4122294"/>
          </a:xfrm>
          <a:prstGeom prst="rect">
            <a:avLst/>
          </a:prstGeom>
        </p:spPr>
      </p:pic>
    </p:spTree>
    <p:extLst>
      <p:ext uri="{BB962C8B-B14F-4D97-AF65-F5344CB8AC3E}">
        <p14:creationId xmlns:p14="http://schemas.microsoft.com/office/powerpoint/2010/main" val="3249215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nvSpPr>
        <p:spPr bwMode="auto">
          <a:xfrm>
            <a:off x="0" y="575684"/>
            <a:ext cx="11153105" cy="6282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algn="ctr" rtl="1" eaLnBrk="1" hangingPunct="1">
              <a:lnSpc>
                <a:spcPct val="90000"/>
              </a:lnSpc>
              <a:buFontTx/>
              <a:buNone/>
            </a:pPr>
            <a:r>
              <a:rPr lang="ar-SA" altLang="en-US" b="1" dirty="0" smtClean="0">
                <a:solidFill>
                  <a:srgbClr val="FF33CC"/>
                </a:solidFill>
                <a:cs typeface="B Lotus" panose="00000400000000000000" pitchFamily="2" charset="-78"/>
              </a:rPr>
              <a:t>‌</a:t>
            </a:r>
          </a:p>
          <a:p>
            <a:pPr algn="just" rtl="1" eaLnBrk="1" hangingPunct="1">
              <a:lnSpc>
                <a:spcPct val="90000"/>
              </a:lnSpc>
              <a:buFont typeface="Wingdings" panose="05000000000000000000" pitchFamily="2" charset="2"/>
              <a:buChar char="Ø"/>
            </a:pPr>
            <a:endParaRPr lang="fa-IR" altLang="en-US" dirty="0" smtClean="0">
              <a:cs typeface="B Lotus" panose="00000400000000000000" pitchFamily="2" charset="-78"/>
            </a:endParaRPr>
          </a:p>
          <a:p>
            <a:pPr algn="just" rtl="1" eaLnBrk="1" hangingPunct="1">
              <a:lnSpc>
                <a:spcPct val="90000"/>
              </a:lnSpc>
              <a:buFont typeface="Wingdings" panose="05000000000000000000" pitchFamily="2" charset="2"/>
              <a:buChar char="Ø"/>
            </a:pPr>
            <a:endParaRPr lang="fa-IR" altLang="en-US" dirty="0">
              <a:cs typeface="B Lotus" panose="00000400000000000000" pitchFamily="2" charset="-78"/>
            </a:endParaRPr>
          </a:p>
          <a:p>
            <a:pPr algn="just" rtl="1" eaLnBrk="1" hangingPunct="1">
              <a:lnSpc>
                <a:spcPct val="90000"/>
              </a:lnSpc>
              <a:buFont typeface="Wingdings" panose="05000000000000000000" pitchFamily="2" charset="2"/>
              <a:buChar char="Ø"/>
            </a:pPr>
            <a:endParaRPr lang="fa-IR" altLang="en-US" dirty="0" smtClean="0">
              <a:cs typeface="B Lotus" panose="00000400000000000000" pitchFamily="2" charset="-78"/>
            </a:endParaRPr>
          </a:p>
          <a:p>
            <a:pPr algn="just" rtl="1" eaLnBrk="1" hangingPunct="1">
              <a:lnSpc>
                <a:spcPct val="150000"/>
              </a:lnSpc>
              <a:buFont typeface="Wingdings" panose="05000000000000000000" pitchFamily="2" charset="2"/>
              <a:buChar char="Ø"/>
            </a:pPr>
            <a:r>
              <a:rPr lang="fa-IR" altLang="en-US" dirty="0" smtClean="0">
                <a:cs typeface="B Lotus" panose="00000400000000000000" pitchFamily="2" charset="-78"/>
              </a:rPr>
              <a:t>عوامل موثر در انتخاب روش تدریس </a:t>
            </a:r>
          </a:p>
          <a:p>
            <a:pPr algn="just" rtl="1" eaLnBrk="1" hangingPunct="1">
              <a:lnSpc>
                <a:spcPct val="150000"/>
              </a:lnSpc>
              <a:buFont typeface="Wingdings" panose="05000000000000000000" pitchFamily="2" charset="2"/>
              <a:buChar char="Ø"/>
            </a:pPr>
            <a:r>
              <a:rPr lang="fa-IR" altLang="en-US" dirty="0" smtClean="0">
                <a:cs typeface="B Lotus" panose="00000400000000000000" pitchFamily="2" charset="-78"/>
              </a:rPr>
              <a:t>انواع روش تدریس در تربیت بدنی</a:t>
            </a:r>
          </a:p>
          <a:p>
            <a:pPr algn="just" rtl="1" eaLnBrk="1" hangingPunct="1">
              <a:lnSpc>
                <a:spcPct val="90000"/>
              </a:lnSpc>
              <a:buFont typeface="Wingdings" panose="05000000000000000000" pitchFamily="2" charset="2"/>
              <a:buChar char="Ø"/>
            </a:pPr>
            <a:endParaRPr lang="ar-SA" altLang="en-US" dirty="0" smtClean="0">
              <a:cs typeface="B Lotus" panose="00000400000000000000" pitchFamily="2" charset="-78"/>
            </a:endParaRPr>
          </a:p>
        </p:txBody>
      </p:sp>
      <p:sp>
        <p:nvSpPr>
          <p:cNvPr id="5" name="Title 1"/>
          <p:cNvSpPr>
            <a:spLocks noGrp="1"/>
          </p:cNvSpPr>
          <p:nvPr>
            <p:ph type="title"/>
          </p:nvPr>
        </p:nvSpPr>
        <p:spPr>
          <a:xfrm>
            <a:off x="167425" y="700610"/>
            <a:ext cx="11281893" cy="909249"/>
          </a:xfrm>
        </p:spPr>
        <p:txBody>
          <a:bodyPr>
            <a:normAutofit/>
          </a:bodyPr>
          <a:lstStyle/>
          <a:p>
            <a:pPr algn="ctr"/>
            <a:r>
              <a:rPr lang="fa-IR" sz="4800" b="1" dirty="0" smtClean="0">
                <a:cs typeface="B Zar" panose="00000400000000000000" pitchFamily="2" charset="-78"/>
              </a:rPr>
              <a:t>فصل ششم- </a:t>
            </a:r>
            <a:r>
              <a:rPr lang="fa-IR" sz="3600" b="1" dirty="0" smtClean="0">
                <a:cs typeface="B Zar" panose="00000400000000000000" pitchFamily="2" charset="-78"/>
              </a:rPr>
              <a:t>روش‌های تدریس درس تربیت بدنی</a:t>
            </a:r>
            <a:endParaRPr lang="en-US" sz="3600" b="1" dirty="0">
              <a:cs typeface="B Zar" panose="00000400000000000000" pitchFamily="2" charset="-78"/>
            </a:endParaRPr>
          </a:p>
        </p:txBody>
      </p:sp>
    </p:spTree>
    <p:extLst>
      <p:ext uri="{BB962C8B-B14F-4D97-AF65-F5344CB8AC3E}">
        <p14:creationId xmlns:p14="http://schemas.microsoft.com/office/powerpoint/2010/main" val="525425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360608" y="476250"/>
            <a:ext cx="10547798" cy="49490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SzPct val="75000"/>
              <a:buFont typeface="Wingdings" panose="05000000000000000000" pitchFamily="2" charset="2"/>
              <a:buChar char="l"/>
              <a:defRPr kumimoji="1" sz="3200">
                <a:solidFill>
                  <a:schemeClr val="tx1"/>
                </a:solidFill>
                <a:latin typeface="Verdana" panose="020B0604030504040204" pitchFamily="34" charset="0"/>
              </a:defRPr>
            </a:lvl1pPr>
            <a:lvl2pPr marL="742950" indent="-285750">
              <a:spcBef>
                <a:spcPct val="20000"/>
              </a:spcBef>
              <a:buClr>
                <a:schemeClr val="accent1"/>
              </a:buClr>
              <a:buSzPct val="75000"/>
              <a:buFont typeface="Wingdings" panose="05000000000000000000" pitchFamily="2" charset="2"/>
              <a:buChar char="l"/>
              <a:defRPr kumimoji="1" sz="2800">
                <a:solidFill>
                  <a:schemeClr val="tx1"/>
                </a:solidFill>
                <a:latin typeface="Verdana" panose="020B0604030504040204" pitchFamily="34" charset="0"/>
              </a:defRPr>
            </a:lvl2pPr>
            <a:lvl3pPr marL="1143000" indent="-228600">
              <a:spcBef>
                <a:spcPct val="20000"/>
              </a:spcBef>
              <a:buClr>
                <a:schemeClr val="accent1"/>
              </a:buClr>
              <a:buSzPct val="75000"/>
              <a:buFont typeface="Wingdings" panose="05000000000000000000" pitchFamily="2" charset="2"/>
              <a:buChar char="l"/>
              <a:defRPr kumimoji="1" sz="2400">
                <a:solidFill>
                  <a:schemeClr val="tx1"/>
                </a:solidFill>
                <a:latin typeface="Verdana" panose="020B0604030504040204" pitchFamily="34" charset="0"/>
              </a:defRPr>
            </a:lvl3pPr>
            <a:lvl4pPr marL="16002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4pPr>
            <a:lvl5pPr marL="20574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9pPr>
          </a:lstStyle>
          <a:p>
            <a:pPr algn="ctr" rtl="1" eaLnBrk="1" hangingPunct="1">
              <a:spcBef>
                <a:spcPct val="50000"/>
              </a:spcBef>
              <a:buClrTx/>
              <a:buSzTx/>
              <a:buFontTx/>
              <a:buNone/>
            </a:pPr>
            <a:r>
              <a:rPr kumimoji="0" lang="ar-SA" altLang="en-US" sz="3600" b="1" dirty="0">
                <a:latin typeface="Arial" panose="020B0604020202020204" pitchFamily="34" charset="0"/>
                <a:cs typeface="B Lotus" panose="00000400000000000000" pitchFamily="2" charset="-78"/>
              </a:rPr>
              <a:t>روشهاي تدريس در تربيت‌بدني‌ </a:t>
            </a:r>
          </a:p>
          <a:p>
            <a:pPr algn="r" rtl="1" eaLnBrk="1" hangingPunct="1">
              <a:lnSpc>
                <a:spcPct val="140000"/>
              </a:lnSpc>
              <a:spcBef>
                <a:spcPct val="50000"/>
              </a:spcBef>
              <a:buClrTx/>
              <a:buSzTx/>
              <a:buFontTx/>
              <a:buNone/>
            </a:pPr>
            <a:endParaRPr kumimoji="0" lang="fa-IR" altLang="en-US" sz="2400" b="1" dirty="0">
              <a:latin typeface="Arial" panose="020B0604020202020204" pitchFamily="34" charset="0"/>
              <a:cs typeface="B Lotus" panose="00000400000000000000" pitchFamily="2" charset="-78"/>
            </a:endParaRPr>
          </a:p>
          <a:p>
            <a:pPr algn="just" rtl="1" eaLnBrk="1" hangingPunct="1">
              <a:lnSpc>
                <a:spcPct val="140000"/>
              </a:lnSpc>
              <a:spcBef>
                <a:spcPct val="50000"/>
              </a:spcBef>
              <a:buClrTx/>
              <a:buSzTx/>
              <a:buFontTx/>
              <a:buNone/>
            </a:pPr>
            <a:r>
              <a:rPr kumimoji="0" lang="ar-SA" altLang="en-US" sz="2800" b="1" dirty="0">
                <a:latin typeface="Arial" panose="020B0604020202020204" pitchFamily="34" charset="0"/>
                <a:cs typeface="B Lotus" panose="00000400000000000000" pitchFamily="2" charset="-78"/>
              </a:rPr>
              <a:t>در آموزش تربيت‌بدني روشهاي تدريس مختلفي وجود دارد. انتخاب مناسبترين روش و نحوة تدريس معلم و مربيان تربيت‌بدني يكي از اساسيترين موضوعات در حوزة تربيت‌بدني و ورزش است و به عواملي چون اهداف آموزشي‌، خصوصيات و ويژگيهاي دانش‌آموزان‌، تعداد دانش‌آموزان‌، فضاهاي ورزشي در دسترس و امكانات و تجهيزات ورزشي موجود بستگي دارد.</a:t>
            </a:r>
          </a:p>
          <a:p>
            <a:pPr algn="just" rtl="1" eaLnBrk="1" hangingPunct="1">
              <a:lnSpc>
                <a:spcPct val="80000"/>
              </a:lnSpc>
              <a:buClrTx/>
              <a:buSzTx/>
              <a:buFontTx/>
              <a:buNone/>
            </a:pPr>
            <a:endParaRPr kumimoji="0" lang="ar-SA" altLang="en-US" sz="2400" b="1" dirty="0">
              <a:latin typeface="Arial" panose="020B0604020202020204" pitchFamily="34" charset="0"/>
              <a:cs typeface="B Lotus" panose="00000400000000000000" pitchFamily="2" charset="-78"/>
            </a:endParaRPr>
          </a:p>
        </p:txBody>
      </p:sp>
    </p:spTree>
    <p:extLst>
      <p:ext uri="{BB962C8B-B14F-4D97-AF65-F5344CB8AC3E}">
        <p14:creationId xmlns:p14="http://schemas.microsoft.com/office/powerpoint/2010/main" val="37797375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026"/>
          <p:cNvSpPr>
            <a:spLocks noChangeArrowheads="1"/>
          </p:cNvSpPr>
          <p:nvPr/>
        </p:nvSpPr>
        <p:spPr bwMode="auto">
          <a:xfrm>
            <a:off x="373487" y="549275"/>
            <a:ext cx="10496282"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SzPct val="75000"/>
              <a:buFont typeface="Wingdings" panose="05000000000000000000" pitchFamily="2" charset="2"/>
              <a:buChar char="l"/>
              <a:defRPr kumimoji="1" sz="3200">
                <a:solidFill>
                  <a:schemeClr val="tx1"/>
                </a:solidFill>
                <a:latin typeface="Verdana" panose="020B0604030504040204" pitchFamily="34" charset="0"/>
              </a:defRPr>
            </a:lvl1pPr>
            <a:lvl2pPr marL="742950" indent="-285750">
              <a:spcBef>
                <a:spcPct val="20000"/>
              </a:spcBef>
              <a:buClr>
                <a:schemeClr val="accent1"/>
              </a:buClr>
              <a:buSzPct val="75000"/>
              <a:buFont typeface="Wingdings" panose="05000000000000000000" pitchFamily="2" charset="2"/>
              <a:buChar char="l"/>
              <a:defRPr kumimoji="1" sz="2800">
                <a:solidFill>
                  <a:schemeClr val="tx1"/>
                </a:solidFill>
                <a:latin typeface="Verdana" panose="020B0604030504040204" pitchFamily="34" charset="0"/>
              </a:defRPr>
            </a:lvl2pPr>
            <a:lvl3pPr marL="1143000" indent="-228600">
              <a:spcBef>
                <a:spcPct val="20000"/>
              </a:spcBef>
              <a:buClr>
                <a:schemeClr val="accent1"/>
              </a:buClr>
              <a:buSzPct val="75000"/>
              <a:buFont typeface="Wingdings" panose="05000000000000000000" pitchFamily="2" charset="2"/>
              <a:buChar char="l"/>
              <a:defRPr kumimoji="1" sz="2400">
                <a:solidFill>
                  <a:schemeClr val="tx1"/>
                </a:solidFill>
                <a:latin typeface="Verdana" panose="020B0604030504040204" pitchFamily="34" charset="0"/>
              </a:defRPr>
            </a:lvl3pPr>
            <a:lvl4pPr marL="16002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4pPr>
            <a:lvl5pPr marL="20574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9pPr>
          </a:lstStyle>
          <a:p>
            <a:pPr algn="ctr" rtl="1" eaLnBrk="1" hangingPunct="1">
              <a:lnSpc>
                <a:spcPct val="150000"/>
              </a:lnSpc>
              <a:spcBef>
                <a:spcPct val="50000"/>
              </a:spcBef>
              <a:buClrTx/>
              <a:buSzTx/>
              <a:buFontTx/>
              <a:buNone/>
            </a:pPr>
            <a:r>
              <a:rPr kumimoji="0" lang="ar-SA" altLang="en-US" sz="3600" b="1" dirty="0">
                <a:latin typeface="Arial" panose="020B0604020202020204" pitchFamily="34" charset="0"/>
                <a:cs typeface="B Lotus" panose="00000400000000000000" pitchFamily="2" charset="-78"/>
              </a:rPr>
              <a:t>شيوه‌هاي مديريت در تدريس تربيت‌بدني‌ </a:t>
            </a:r>
          </a:p>
          <a:p>
            <a:pPr algn="just" rtl="1" eaLnBrk="1" hangingPunct="1">
              <a:lnSpc>
                <a:spcPct val="150000"/>
              </a:lnSpc>
              <a:spcBef>
                <a:spcPct val="50000"/>
              </a:spcBef>
              <a:buClrTx/>
              <a:buSzTx/>
              <a:buFontTx/>
              <a:buNone/>
            </a:pPr>
            <a:endParaRPr kumimoji="0" lang="ar-SA" altLang="en-US" sz="2400" b="1" dirty="0">
              <a:solidFill>
                <a:schemeClr val="bg2"/>
              </a:solidFill>
              <a:latin typeface="Arial" panose="020B0604020202020204" pitchFamily="34" charset="0"/>
              <a:cs typeface="B Lotus" panose="00000400000000000000" pitchFamily="2" charset="-78"/>
            </a:endParaRPr>
          </a:p>
          <a:p>
            <a:pPr algn="just" rtl="1" eaLnBrk="1" hangingPunct="1">
              <a:lnSpc>
                <a:spcPct val="150000"/>
              </a:lnSpc>
              <a:spcBef>
                <a:spcPct val="50000"/>
              </a:spcBef>
              <a:buClrTx/>
              <a:buSzTx/>
              <a:buFontTx/>
              <a:buNone/>
            </a:pPr>
            <a:r>
              <a:rPr kumimoji="0" lang="ar-SA" altLang="en-US" sz="2400" b="1" dirty="0">
                <a:latin typeface="Arial" panose="020B0604020202020204" pitchFamily="34" charset="0"/>
                <a:cs typeface="B Lotus" panose="00000400000000000000" pitchFamily="2" charset="-78"/>
              </a:rPr>
              <a:t>معلمان تربيت‌بدني هميشه از روشها و شيوه‌هاي متنوعي در ادارة كلاسهاي تربيت‌بدني و آموزش مهارتها بهره مي‌برند معمولاً شيوه‌هاي انتخابي </a:t>
            </a:r>
            <a:r>
              <a:rPr kumimoji="0" lang="ar-SA" altLang="en-US" sz="2400" b="1" dirty="0" smtClean="0">
                <a:latin typeface="Arial" panose="020B0604020202020204" pitchFamily="34" charset="0"/>
                <a:cs typeface="B Lotus" panose="00000400000000000000" pitchFamily="2" charset="-78"/>
              </a:rPr>
              <a:t>معلم</a:t>
            </a:r>
            <a:r>
              <a:rPr kumimoji="0" lang="fa-IR" altLang="en-US" sz="2400" b="1" dirty="0" smtClean="0">
                <a:latin typeface="Arial" panose="020B0604020202020204" pitchFamily="34" charset="0"/>
                <a:cs typeface="B Lotus" panose="00000400000000000000" pitchFamily="2" charset="-78"/>
              </a:rPr>
              <a:t> </a:t>
            </a:r>
            <a:r>
              <a:rPr kumimoji="0" lang="ar-SA" altLang="en-US" sz="2400" b="1" dirty="0" smtClean="0">
                <a:latin typeface="Arial" panose="020B0604020202020204" pitchFamily="34" charset="0"/>
                <a:cs typeface="B Lotus" panose="00000400000000000000" pitchFamily="2" charset="-78"/>
              </a:rPr>
              <a:t>ها </a:t>
            </a:r>
            <a:r>
              <a:rPr kumimoji="0" lang="ar-SA" altLang="en-US" sz="2400" b="1" dirty="0">
                <a:latin typeface="Arial" panose="020B0604020202020204" pitchFamily="34" charset="0"/>
                <a:cs typeface="B Lotus" panose="00000400000000000000" pitchFamily="2" charset="-78"/>
              </a:rPr>
              <a:t>اقتضايي است و براساس زمان و مكان و مقطع تحصيلي انتخاب مي‌شود. دامنة اين شيوه‌ها يك حوزه بسيار وسيع را شامل مي‌شود كه از </a:t>
            </a:r>
            <a:r>
              <a:rPr kumimoji="0" lang="ar-SA" altLang="en-US" sz="2400" b="1" dirty="0">
                <a:solidFill>
                  <a:srgbClr val="FF0000"/>
                </a:solidFill>
                <a:latin typeface="Arial" panose="020B0604020202020204" pitchFamily="34" charset="0"/>
                <a:cs typeface="B Lotus" panose="00000400000000000000" pitchFamily="2" charset="-78"/>
              </a:rPr>
              <a:t>شيوة معلم‌مداري</a:t>
            </a:r>
            <a:r>
              <a:rPr kumimoji="0" lang="fa-IR" altLang="en-US" sz="2400" b="1" dirty="0">
                <a:solidFill>
                  <a:srgbClr val="FF0000"/>
                </a:solidFill>
                <a:latin typeface="Arial" panose="020B0604020202020204" pitchFamily="34" charset="0"/>
                <a:cs typeface="B Lotus" panose="00000400000000000000" pitchFamily="2" charset="-78"/>
              </a:rPr>
              <a:t> </a:t>
            </a:r>
            <a:r>
              <a:rPr kumimoji="0" lang="ar-SA" altLang="en-US" sz="2400" b="1" dirty="0">
                <a:latin typeface="Arial" panose="020B0604020202020204" pitchFamily="34" charset="0"/>
                <a:cs typeface="B Lotus" panose="00000400000000000000" pitchFamily="2" charset="-78"/>
              </a:rPr>
              <a:t>شروع شده و به شيوة كلاسداري و تدريس به صورت </a:t>
            </a:r>
            <a:r>
              <a:rPr kumimoji="0" lang="ar-SA" altLang="en-US" sz="2400" b="1" dirty="0">
                <a:solidFill>
                  <a:srgbClr val="FF0000"/>
                </a:solidFill>
                <a:latin typeface="Arial" panose="020B0604020202020204" pitchFamily="34" charset="0"/>
                <a:cs typeface="B Lotus" panose="00000400000000000000" pitchFamily="2" charset="-78"/>
              </a:rPr>
              <a:t>شاگردمداري</a:t>
            </a:r>
            <a:r>
              <a:rPr kumimoji="0" lang="ar-SA" altLang="en-US" sz="2400" b="1" dirty="0">
                <a:latin typeface="Arial" panose="020B0604020202020204" pitchFamily="34" charset="0"/>
                <a:cs typeface="B Lotus" panose="00000400000000000000" pitchFamily="2" charset="-78"/>
              </a:rPr>
              <a:t>‌ منتهي مي‌شود</a:t>
            </a:r>
            <a:r>
              <a:rPr kumimoji="0" lang="fa-IR" altLang="en-US" sz="2400" b="1" dirty="0">
                <a:latin typeface="Arial" panose="020B0604020202020204" pitchFamily="34" charset="0"/>
                <a:cs typeface="B Lotus" panose="00000400000000000000" pitchFamily="2" charset="-78"/>
              </a:rPr>
              <a:t>.</a:t>
            </a:r>
            <a:endParaRPr kumimoji="0" lang="en-US" altLang="en-US" sz="2400" b="1" dirty="0">
              <a:latin typeface="Arial" panose="020B0604020202020204" pitchFamily="34" charset="0"/>
              <a:cs typeface="B Lotus" panose="00000400000000000000" pitchFamily="2" charset="-78"/>
            </a:endParaRPr>
          </a:p>
        </p:txBody>
      </p:sp>
    </p:spTree>
    <p:extLst>
      <p:ext uri="{BB962C8B-B14F-4D97-AF65-F5344CB8AC3E}">
        <p14:creationId xmlns:p14="http://schemas.microsoft.com/office/powerpoint/2010/main" val="41263048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idx="1"/>
          </p:nvPr>
        </p:nvSpPr>
        <p:spPr>
          <a:xfrm>
            <a:off x="489397" y="333375"/>
            <a:ext cx="10431887" cy="6191250"/>
          </a:xfrm>
        </p:spPr>
        <p:txBody>
          <a:bodyPr>
            <a:normAutofit lnSpcReduction="10000"/>
          </a:bodyPr>
          <a:lstStyle/>
          <a:p>
            <a:pPr algn="just" rtl="1" eaLnBrk="1" hangingPunct="1">
              <a:lnSpc>
                <a:spcPct val="80000"/>
              </a:lnSpc>
              <a:buFontTx/>
              <a:buNone/>
            </a:pPr>
            <a:endParaRPr lang="fa-IR" altLang="en-US" b="1" dirty="0">
              <a:cs typeface="B Lotus" panose="00000400000000000000" pitchFamily="2" charset="-78"/>
            </a:endParaRPr>
          </a:p>
          <a:p>
            <a:pPr algn="ctr" rtl="1" eaLnBrk="1" hangingPunct="1">
              <a:lnSpc>
                <a:spcPct val="80000"/>
              </a:lnSpc>
              <a:buFont typeface="Wingdings" panose="05000000000000000000" pitchFamily="2" charset="2"/>
              <a:buNone/>
            </a:pPr>
            <a:r>
              <a:rPr lang="ar-SA" altLang="en-US" sz="4000" b="1" dirty="0">
                <a:latin typeface="Arial" panose="020B0604020202020204" pitchFamily="34" charset="0"/>
                <a:cs typeface="B Lotus" panose="00000400000000000000" pitchFamily="2" charset="-78"/>
              </a:rPr>
              <a:t>شيوه‌هاي مديريت در تدريس تربيت‌بدني‌ </a:t>
            </a:r>
          </a:p>
          <a:p>
            <a:pPr algn="just" rtl="1" eaLnBrk="1" hangingPunct="1">
              <a:lnSpc>
                <a:spcPct val="80000"/>
              </a:lnSpc>
              <a:buFontTx/>
              <a:buNone/>
            </a:pPr>
            <a:endParaRPr lang="fa-IR" altLang="en-US" b="1" dirty="0">
              <a:cs typeface="B Lotus" panose="00000400000000000000" pitchFamily="2" charset="-78"/>
            </a:endParaRPr>
          </a:p>
          <a:p>
            <a:pPr algn="just" rtl="1" eaLnBrk="1" hangingPunct="1">
              <a:lnSpc>
                <a:spcPct val="80000"/>
              </a:lnSpc>
              <a:buFontTx/>
              <a:buNone/>
            </a:pPr>
            <a:endParaRPr lang="fa-IR" altLang="en-US" b="1" dirty="0">
              <a:cs typeface="B Lotus" panose="00000400000000000000" pitchFamily="2" charset="-78"/>
            </a:endParaRPr>
          </a:p>
          <a:p>
            <a:pPr algn="just" rtl="1" eaLnBrk="1" hangingPunct="1">
              <a:lnSpc>
                <a:spcPct val="80000"/>
              </a:lnSpc>
              <a:buFontTx/>
              <a:buNone/>
            </a:pPr>
            <a:r>
              <a:rPr lang="ar-SA" altLang="en-US" b="1" dirty="0" smtClean="0">
                <a:cs typeface="B Lotus" panose="00000400000000000000" pitchFamily="2" charset="-78"/>
              </a:rPr>
              <a:t>(</a:t>
            </a:r>
            <a:r>
              <a:rPr lang="ar-SA" altLang="en-US" b="1" dirty="0">
                <a:cs typeface="B Lotus" panose="00000400000000000000" pitchFamily="2" charset="-78"/>
              </a:rPr>
              <a:t>شاگردمداري‌)</a:t>
            </a:r>
            <a:r>
              <a:rPr lang="fa-IR" altLang="en-US" b="1" dirty="0">
                <a:cs typeface="B Lotus" panose="00000400000000000000" pitchFamily="2" charset="-78"/>
              </a:rPr>
              <a:t>                                                                         </a:t>
            </a:r>
            <a:r>
              <a:rPr lang="fa-IR" altLang="en-US" b="1" dirty="0" smtClean="0">
                <a:cs typeface="B Lotus" panose="00000400000000000000" pitchFamily="2" charset="-78"/>
              </a:rPr>
              <a:t>                                                     </a:t>
            </a:r>
            <a:r>
              <a:rPr lang="ar-SA" altLang="en-US" b="1" dirty="0">
                <a:cs typeface="B Lotus" panose="00000400000000000000" pitchFamily="2" charset="-78"/>
              </a:rPr>
              <a:t>(معلم‌مداري‌) </a:t>
            </a:r>
          </a:p>
          <a:p>
            <a:pPr algn="just" rtl="1" eaLnBrk="1" hangingPunct="1">
              <a:lnSpc>
                <a:spcPct val="80000"/>
              </a:lnSpc>
              <a:buFontTx/>
              <a:buNone/>
            </a:pPr>
            <a:r>
              <a:rPr lang="ar-SA" altLang="en-US" b="1" dirty="0">
                <a:cs typeface="B Lotus" panose="00000400000000000000" pitchFamily="2" charset="-78"/>
              </a:rPr>
              <a:t> </a:t>
            </a:r>
          </a:p>
          <a:p>
            <a:pPr algn="just" rtl="1" eaLnBrk="1" hangingPunct="1">
              <a:lnSpc>
                <a:spcPct val="80000"/>
              </a:lnSpc>
              <a:buFontTx/>
              <a:buNone/>
            </a:pPr>
            <a:r>
              <a:rPr lang="ar-SA" altLang="en-US" b="1" dirty="0">
                <a:cs typeface="B Lotus" panose="00000400000000000000" pitchFamily="2" charset="-78"/>
              </a:rPr>
              <a:t>(غيرمستقيم‌)</a:t>
            </a:r>
            <a:r>
              <a:rPr lang="fa-IR" altLang="en-US" b="1" dirty="0">
                <a:cs typeface="B Lotus" panose="00000400000000000000" pitchFamily="2" charset="-78"/>
              </a:rPr>
              <a:t>               </a:t>
            </a:r>
            <a:r>
              <a:rPr lang="fa-IR" altLang="en-US" b="1" dirty="0" smtClean="0">
                <a:cs typeface="B Lotus" panose="00000400000000000000" pitchFamily="2" charset="-78"/>
              </a:rPr>
              <a:t>            </a:t>
            </a:r>
            <a:r>
              <a:rPr lang="ar-SA" altLang="en-US" b="1" dirty="0">
                <a:cs typeface="B Lotus" panose="00000400000000000000" pitchFamily="2" charset="-78"/>
              </a:rPr>
              <a:t>دامنة شيوه‌هاي ادارة كلاسهاي تربيت‌بدني در مدارس‌</a:t>
            </a:r>
            <a:r>
              <a:rPr lang="fa-IR" altLang="en-US" b="1" dirty="0">
                <a:cs typeface="B Lotus" panose="00000400000000000000" pitchFamily="2" charset="-78"/>
              </a:rPr>
              <a:t>                   </a:t>
            </a:r>
            <a:r>
              <a:rPr lang="fa-IR" altLang="en-US" b="1" dirty="0" smtClean="0">
                <a:cs typeface="B Lotus" panose="00000400000000000000" pitchFamily="2" charset="-78"/>
              </a:rPr>
              <a:t>                        </a:t>
            </a:r>
            <a:r>
              <a:rPr lang="ar-SA" altLang="en-US" b="1" dirty="0">
                <a:cs typeface="B Lotus" panose="00000400000000000000" pitchFamily="2" charset="-78"/>
              </a:rPr>
              <a:t>(مستقيم‌) </a:t>
            </a:r>
          </a:p>
          <a:p>
            <a:pPr algn="just" rtl="1" eaLnBrk="1" hangingPunct="1">
              <a:lnSpc>
                <a:spcPct val="80000"/>
              </a:lnSpc>
              <a:buFontTx/>
              <a:buNone/>
            </a:pPr>
            <a:r>
              <a:rPr lang="ar-SA" altLang="en-US" b="1" dirty="0">
                <a:cs typeface="B Lotus" panose="00000400000000000000" pitchFamily="2" charset="-78"/>
              </a:rPr>
              <a:t> </a:t>
            </a:r>
          </a:p>
          <a:p>
            <a:pPr algn="just" rtl="1" eaLnBrk="1" hangingPunct="1">
              <a:lnSpc>
                <a:spcPct val="120000"/>
              </a:lnSpc>
              <a:buFontTx/>
              <a:buNone/>
            </a:pPr>
            <a:r>
              <a:rPr lang="ar-SA" altLang="en-US" sz="2400" b="1" dirty="0">
                <a:cs typeface="B Lotus" panose="00000400000000000000" pitchFamily="2" charset="-78"/>
              </a:rPr>
              <a:t>همان گونه كه شكل بالا نشان مي‌دهد، در يك روش معلم كلاس تصميم‌گيرندة مطلق است و دانش‌آموزان موظف به اجراي دستورات و تصميمات معلم مي‌باشند (روش مستقيم‌) و در روش ديگر، نحوة ادارة كلاسها و شيوه‌هاي تدريس به گونه‌اي طراحي مي‌شود كه دانش‌آموز تصميم‌گيرندة اصلي باشد. در ميانة اين دو شيوه (به ويژه با حركت از سمت چپ‌ِ شكل به طرف راست‌) شيوه‌هاي تدريس ديگري مطرح مي‌شود. در حقيقت‌، حركت از چپ به راست به منزلة كاهش مرتب ميزان تصميم‌گيري معلم در ادارة كلاسهاي تربيت بدني است‌. </a:t>
            </a:r>
            <a:endParaRPr lang="fa-IR" altLang="en-US" b="1" dirty="0">
              <a:cs typeface="B Lotus" panose="00000400000000000000" pitchFamily="2" charset="-78"/>
            </a:endParaRPr>
          </a:p>
        </p:txBody>
      </p:sp>
      <p:sp>
        <p:nvSpPr>
          <p:cNvPr id="44035" name="Line 4"/>
          <p:cNvSpPr>
            <a:spLocks noChangeShapeType="1"/>
          </p:cNvSpPr>
          <p:nvPr/>
        </p:nvSpPr>
        <p:spPr bwMode="auto">
          <a:xfrm flipV="1">
            <a:off x="1506828" y="2572444"/>
            <a:ext cx="9063865" cy="16210"/>
          </a:xfrm>
          <a:prstGeom prst="line">
            <a:avLst/>
          </a:prstGeom>
          <a:noFill/>
          <a:ln w="12700">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151397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ChangeArrowheads="1"/>
          </p:cNvSpPr>
          <p:nvPr/>
        </p:nvSpPr>
        <p:spPr bwMode="auto">
          <a:xfrm>
            <a:off x="206062" y="361995"/>
            <a:ext cx="10779617" cy="595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SzPct val="75000"/>
              <a:buFont typeface="Wingdings" panose="05000000000000000000" pitchFamily="2" charset="2"/>
              <a:buChar char="l"/>
              <a:defRPr kumimoji="1" sz="3200">
                <a:solidFill>
                  <a:schemeClr val="tx1"/>
                </a:solidFill>
                <a:latin typeface="Verdana" panose="020B0604030504040204" pitchFamily="34" charset="0"/>
              </a:defRPr>
            </a:lvl1pPr>
            <a:lvl2pPr marL="742950" indent="-285750">
              <a:spcBef>
                <a:spcPct val="20000"/>
              </a:spcBef>
              <a:buClr>
                <a:schemeClr val="accent1"/>
              </a:buClr>
              <a:buSzPct val="75000"/>
              <a:buFont typeface="Wingdings" panose="05000000000000000000" pitchFamily="2" charset="2"/>
              <a:buChar char="l"/>
              <a:defRPr kumimoji="1" sz="2800">
                <a:solidFill>
                  <a:schemeClr val="tx1"/>
                </a:solidFill>
                <a:latin typeface="Verdana" panose="020B0604030504040204" pitchFamily="34" charset="0"/>
              </a:defRPr>
            </a:lvl2pPr>
            <a:lvl3pPr marL="1143000" indent="-228600">
              <a:spcBef>
                <a:spcPct val="20000"/>
              </a:spcBef>
              <a:buClr>
                <a:schemeClr val="accent1"/>
              </a:buClr>
              <a:buSzPct val="75000"/>
              <a:buFont typeface="Wingdings" panose="05000000000000000000" pitchFamily="2" charset="2"/>
              <a:buChar char="l"/>
              <a:defRPr kumimoji="1" sz="2400">
                <a:solidFill>
                  <a:schemeClr val="tx1"/>
                </a:solidFill>
                <a:latin typeface="Verdana" panose="020B0604030504040204" pitchFamily="34" charset="0"/>
              </a:defRPr>
            </a:lvl3pPr>
            <a:lvl4pPr marL="16002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4pPr>
            <a:lvl5pPr marL="20574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9pPr>
          </a:lstStyle>
          <a:p>
            <a:pPr rtl="1" eaLnBrk="1" hangingPunct="1">
              <a:lnSpc>
                <a:spcPct val="80000"/>
              </a:lnSpc>
              <a:spcBef>
                <a:spcPct val="50000"/>
              </a:spcBef>
              <a:buClrTx/>
              <a:buSzTx/>
              <a:buFontTx/>
              <a:buNone/>
            </a:pPr>
            <a:endParaRPr kumimoji="0" lang="ar-SA" altLang="en-US" sz="1800" b="1" dirty="0">
              <a:latin typeface="Arial" panose="020B0604020202020204" pitchFamily="34" charset="0"/>
              <a:cs typeface="B Lotus" panose="00000400000000000000" pitchFamily="2" charset="-78"/>
            </a:endParaRPr>
          </a:p>
          <a:p>
            <a:pPr algn="ctr" rtl="1" eaLnBrk="1" hangingPunct="1">
              <a:spcBef>
                <a:spcPct val="0"/>
              </a:spcBef>
              <a:buClrTx/>
              <a:buSzTx/>
              <a:buFontTx/>
              <a:buNone/>
            </a:pPr>
            <a:r>
              <a:rPr kumimoji="0" lang="fa-IR" altLang="en-US" sz="3600" b="1" dirty="0">
                <a:latin typeface="Arial" panose="020B0604020202020204" pitchFamily="34" charset="0"/>
                <a:cs typeface="B Lotus" panose="00000400000000000000" pitchFamily="2" charset="-78"/>
              </a:rPr>
              <a:t>روش های تدریس تربیت بدنی</a:t>
            </a:r>
          </a:p>
          <a:p>
            <a:pPr algn="r" rtl="1" eaLnBrk="1" hangingPunct="1">
              <a:lnSpc>
                <a:spcPct val="120000"/>
              </a:lnSpc>
              <a:spcBef>
                <a:spcPct val="50000"/>
              </a:spcBef>
              <a:buClrTx/>
              <a:buSzTx/>
              <a:buFontTx/>
              <a:buNone/>
            </a:pPr>
            <a:endParaRPr kumimoji="0" lang="fa-IR" altLang="en-US" sz="1600" b="1" dirty="0">
              <a:latin typeface="Arial" panose="020B0604020202020204" pitchFamily="34" charset="0"/>
              <a:cs typeface="B Lotus" panose="00000400000000000000" pitchFamily="2" charset="-78"/>
            </a:endParaRPr>
          </a:p>
          <a:p>
            <a:pPr algn="r" rtl="1" eaLnBrk="1" hangingPunct="1">
              <a:lnSpc>
                <a:spcPct val="120000"/>
              </a:lnSpc>
              <a:spcBef>
                <a:spcPct val="50000"/>
              </a:spcBef>
              <a:buClrTx/>
              <a:buSzTx/>
              <a:buFontTx/>
              <a:buNone/>
            </a:pPr>
            <a:r>
              <a:rPr kumimoji="0" lang="fa-IR" altLang="en-US" sz="2800" b="1" dirty="0">
                <a:solidFill>
                  <a:srgbClr val="FF0000"/>
                </a:solidFill>
                <a:latin typeface="Arial" panose="020B0604020202020204" pitchFamily="34" charset="0"/>
                <a:cs typeface="B Lotus" panose="00000400000000000000" pitchFamily="2" charset="-78"/>
              </a:rPr>
              <a:t>1- روش تدریس دستوری</a:t>
            </a:r>
          </a:p>
          <a:p>
            <a:pPr algn="just" rtl="1" eaLnBrk="1" hangingPunct="1">
              <a:lnSpc>
                <a:spcPct val="120000"/>
              </a:lnSpc>
              <a:spcBef>
                <a:spcPct val="0"/>
              </a:spcBef>
              <a:buClrTx/>
              <a:buSzTx/>
              <a:buFontTx/>
              <a:buNone/>
            </a:pPr>
            <a:r>
              <a:rPr kumimoji="0" lang="ar-SA" altLang="en-US" sz="2000" b="1" dirty="0">
                <a:latin typeface="Arial" panose="020B0604020202020204" pitchFamily="34" charset="0"/>
                <a:cs typeface="B Lotus" panose="00000400000000000000" pitchFamily="2" charset="-78"/>
              </a:rPr>
              <a:t>يكي از قديميترين </a:t>
            </a:r>
            <a:r>
              <a:rPr kumimoji="0" lang="fa-IR" altLang="en-US" sz="2000" b="1" dirty="0">
                <a:latin typeface="Arial" panose="020B0604020202020204" pitchFamily="34" charset="0"/>
                <a:cs typeface="B Lotus" panose="00000400000000000000" pitchFamily="2" charset="-78"/>
              </a:rPr>
              <a:t>روش های</a:t>
            </a:r>
            <a:r>
              <a:rPr kumimoji="0" lang="ar-SA" altLang="en-US" sz="2000" b="1" dirty="0">
                <a:latin typeface="Arial" panose="020B0604020202020204" pitchFamily="34" charset="0"/>
                <a:cs typeface="B Lotus" panose="00000400000000000000" pitchFamily="2" charset="-78"/>
              </a:rPr>
              <a:t> تدريس‌، </a:t>
            </a:r>
            <a:r>
              <a:rPr kumimoji="0" lang="fa-IR" altLang="en-US" sz="2000" b="1" dirty="0">
                <a:latin typeface="Arial" panose="020B0604020202020204" pitchFamily="34" charset="0"/>
                <a:cs typeface="B Lotus" panose="00000400000000000000" pitchFamily="2" charset="-78"/>
              </a:rPr>
              <a:t>روش</a:t>
            </a:r>
            <a:r>
              <a:rPr kumimoji="0" lang="ar-SA" altLang="en-US" sz="2000" b="1" dirty="0">
                <a:latin typeface="Arial" panose="020B0604020202020204" pitchFamily="34" charset="0"/>
                <a:cs typeface="B Lotus" panose="00000400000000000000" pitchFamily="2" charset="-78"/>
              </a:rPr>
              <a:t> دستوري است‌. در اين شيوه‌، نوع فعاليتها و نحوه و زمان اجرا از طرف معلم تعيين مي‌شود. در واقع‌، معلم تصميم‌گيرندة مطلق در اداره و سازماندهي كلاس است‌. در اين شيوه كلية دانش‌آموزان موظف‌اند طبق برنامه‌هاي تنظيمي معلم در كلاس حاضرشده و به فعاليت بپردازند</a:t>
            </a:r>
            <a:r>
              <a:rPr kumimoji="0" lang="fa-IR" altLang="en-US" sz="2000" b="1" dirty="0">
                <a:latin typeface="Arial" panose="020B0604020202020204" pitchFamily="34" charset="0"/>
                <a:cs typeface="B Lotus" panose="00000400000000000000" pitchFamily="2" charset="-78"/>
              </a:rPr>
              <a:t>.</a:t>
            </a:r>
          </a:p>
          <a:p>
            <a:pPr algn="just" rtl="1" eaLnBrk="1" hangingPunct="1">
              <a:lnSpc>
                <a:spcPct val="130000"/>
              </a:lnSpc>
              <a:buFontTx/>
              <a:buNone/>
            </a:pPr>
            <a:r>
              <a:rPr lang="fa-IR" altLang="en-US" sz="2400" b="1" dirty="0">
                <a:solidFill>
                  <a:srgbClr val="FF0000"/>
                </a:solidFill>
                <a:cs typeface="B Lotus" panose="00000400000000000000" pitchFamily="2" charset="-78"/>
              </a:rPr>
              <a:t> محاسن:</a:t>
            </a:r>
            <a:r>
              <a:rPr lang="ar-SA" altLang="en-US" sz="2000" b="1" dirty="0">
                <a:cs typeface="B Lotus" panose="00000400000000000000" pitchFamily="2" charset="-78"/>
              </a:rPr>
              <a:t>استفاده از روش فرماني باعث كنترل بهتر كلاس مي‌شود. اگر محدوديت زمان مطرح باشد، اين روش مؤثرتر و اثربخش‌تر خواهد بود. استفاده از اين روش‌، دانش‌آموزان را قادر مي‌سازد تا اهداف نهايي را به طور مستقيم درك كنند و آنچه كه نبايد انجام دهند برايشان روشن مي‌شود. همچنين‌، امكان كنترل كلاس با جمعيت زياد فراهم مي‌شود. </a:t>
            </a:r>
            <a:endParaRPr lang="fa-IR" altLang="en-US" sz="2000" b="1" dirty="0">
              <a:cs typeface="B Lotus" panose="00000400000000000000" pitchFamily="2" charset="-78"/>
            </a:endParaRPr>
          </a:p>
          <a:p>
            <a:pPr algn="just" rtl="1" eaLnBrk="1" hangingPunct="1">
              <a:lnSpc>
                <a:spcPct val="130000"/>
              </a:lnSpc>
              <a:buFontTx/>
              <a:buNone/>
            </a:pPr>
            <a:r>
              <a:rPr lang="fa-IR" altLang="en-US" sz="2400" b="1" dirty="0">
                <a:solidFill>
                  <a:srgbClr val="FF0000"/>
                </a:solidFill>
                <a:cs typeface="B Lotus" panose="00000400000000000000" pitchFamily="2" charset="-78"/>
              </a:rPr>
              <a:t>معایب:</a:t>
            </a:r>
            <a:r>
              <a:rPr lang="ar-SA" altLang="en-US" sz="2000" b="1" dirty="0">
                <a:cs typeface="B Lotus" panose="00000400000000000000" pitchFamily="2" charset="-78"/>
              </a:rPr>
              <a:t>بي‌توجهي به نيازها و علاقه‌منديها و تواناييهاي دانش‌آموزان‌، فراهم نكردن زمينة نوآوري و بروز خلاقيتها و بي‌توجهي به افكار دانش‌آموزان‌، از مهمترين معايب اين روش است</a:t>
            </a:r>
            <a:r>
              <a:rPr lang="ar-SA" altLang="en-US" sz="1400" b="1" dirty="0">
                <a:cs typeface="B Lotus" panose="00000400000000000000" pitchFamily="2" charset="-78"/>
              </a:rPr>
              <a:t>‌. </a:t>
            </a:r>
          </a:p>
          <a:p>
            <a:pPr algn="just" rtl="1" eaLnBrk="1" hangingPunct="1">
              <a:lnSpc>
                <a:spcPct val="120000"/>
              </a:lnSpc>
              <a:spcBef>
                <a:spcPct val="50000"/>
              </a:spcBef>
              <a:buClrTx/>
              <a:buSzTx/>
              <a:buFontTx/>
              <a:buNone/>
            </a:pPr>
            <a:endParaRPr kumimoji="0" lang="ar-SA" altLang="en-US" sz="2000" b="1" dirty="0">
              <a:latin typeface="Arial" panose="020B0604020202020204" pitchFamily="34" charset="0"/>
              <a:cs typeface="B Lotus" panose="00000400000000000000" pitchFamily="2" charset="-78"/>
            </a:endParaRPr>
          </a:p>
        </p:txBody>
      </p:sp>
    </p:spTree>
    <p:extLst>
      <p:ext uri="{BB962C8B-B14F-4D97-AF65-F5344CB8AC3E}">
        <p14:creationId xmlns:p14="http://schemas.microsoft.com/office/powerpoint/2010/main" val="13355774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p:cNvSpPr>
          <p:nvPr/>
        </p:nvSpPr>
        <p:spPr bwMode="auto">
          <a:xfrm>
            <a:off x="425004" y="208834"/>
            <a:ext cx="10612190" cy="6183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accent1"/>
              </a:buClr>
              <a:buSzPct val="75000"/>
              <a:buFont typeface="Wingdings" panose="05000000000000000000" pitchFamily="2" charset="2"/>
              <a:buChar char="l"/>
              <a:defRPr kumimoji="1" sz="3200">
                <a:solidFill>
                  <a:schemeClr val="tx1"/>
                </a:solidFill>
                <a:latin typeface="Verdana" panose="020B0604030504040204" pitchFamily="34" charset="0"/>
              </a:defRPr>
            </a:lvl1pPr>
            <a:lvl2pPr marL="742950" indent="-285750">
              <a:spcBef>
                <a:spcPct val="20000"/>
              </a:spcBef>
              <a:buClr>
                <a:schemeClr val="accent1"/>
              </a:buClr>
              <a:buSzPct val="75000"/>
              <a:buFont typeface="Wingdings" panose="05000000000000000000" pitchFamily="2" charset="2"/>
              <a:buChar char="l"/>
              <a:defRPr kumimoji="1" sz="2800">
                <a:solidFill>
                  <a:schemeClr val="tx1"/>
                </a:solidFill>
                <a:latin typeface="Verdana" panose="020B0604030504040204" pitchFamily="34" charset="0"/>
              </a:defRPr>
            </a:lvl2pPr>
            <a:lvl3pPr marL="1143000" indent="-228600">
              <a:spcBef>
                <a:spcPct val="20000"/>
              </a:spcBef>
              <a:buClr>
                <a:schemeClr val="accent1"/>
              </a:buClr>
              <a:buSzPct val="75000"/>
              <a:buFont typeface="Wingdings" panose="05000000000000000000" pitchFamily="2" charset="2"/>
              <a:buChar char="l"/>
              <a:defRPr kumimoji="1" sz="2400">
                <a:solidFill>
                  <a:schemeClr val="tx1"/>
                </a:solidFill>
                <a:latin typeface="Verdana" panose="020B0604030504040204" pitchFamily="34" charset="0"/>
              </a:defRPr>
            </a:lvl3pPr>
            <a:lvl4pPr marL="16002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4pPr>
            <a:lvl5pPr marL="2057400" indent="-228600">
              <a:spcBef>
                <a:spcPct val="20000"/>
              </a:spcBef>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accent1"/>
              </a:buClr>
              <a:buSzPct val="75000"/>
              <a:buFont typeface="Wingdings" panose="05000000000000000000" pitchFamily="2" charset="2"/>
              <a:buChar char="l"/>
              <a:defRPr kumimoji="1" sz="2000">
                <a:solidFill>
                  <a:schemeClr val="tx1"/>
                </a:solidFill>
                <a:latin typeface="Verdana" panose="020B0604030504040204" pitchFamily="34" charset="0"/>
              </a:defRPr>
            </a:lvl9pPr>
          </a:lstStyle>
          <a:p>
            <a:pPr rtl="1" eaLnBrk="1" hangingPunct="1">
              <a:lnSpc>
                <a:spcPct val="80000"/>
              </a:lnSpc>
              <a:spcBef>
                <a:spcPct val="50000"/>
              </a:spcBef>
              <a:buClrTx/>
              <a:buSzTx/>
              <a:buFontTx/>
              <a:buNone/>
            </a:pPr>
            <a:endParaRPr kumimoji="0" lang="ar-SA" altLang="en-US" sz="1800" b="1" dirty="0">
              <a:latin typeface="Arial" panose="020B0604020202020204" pitchFamily="34" charset="0"/>
              <a:cs typeface="B Lotus" panose="00000400000000000000" pitchFamily="2" charset="-78"/>
            </a:endParaRPr>
          </a:p>
          <a:p>
            <a:pPr algn="ctr" rtl="1" eaLnBrk="1" hangingPunct="1">
              <a:spcBef>
                <a:spcPct val="0"/>
              </a:spcBef>
              <a:buClrTx/>
              <a:buSzTx/>
              <a:buFontTx/>
              <a:buNone/>
            </a:pPr>
            <a:r>
              <a:rPr kumimoji="0" lang="fa-IR" altLang="en-US" sz="3600" b="1" dirty="0">
                <a:latin typeface="Arial" panose="020B0604020202020204" pitchFamily="34" charset="0"/>
                <a:cs typeface="B Lotus" panose="00000400000000000000" pitchFamily="2" charset="-78"/>
              </a:rPr>
              <a:t>روش های تدریس تربیت بدنی</a:t>
            </a:r>
          </a:p>
          <a:p>
            <a:pPr algn="r" rtl="1" eaLnBrk="1" hangingPunct="1">
              <a:lnSpc>
                <a:spcPct val="120000"/>
              </a:lnSpc>
              <a:spcBef>
                <a:spcPct val="50000"/>
              </a:spcBef>
              <a:buClrTx/>
              <a:buSzTx/>
              <a:buFontTx/>
              <a:buNone/>
            </a:pPr>
            <a:endParaRPr kumimoji="0" lang="fa-IR" altLang="en-US" sz="1600" b="1" dirty="0">
              <a:latin typeface="Arial" panose="020B0604020202020204" pitchFamily="34" charset="0"/>
              <a:cs typeface="B Lotus" panose="00000400000000000000" pitchFamily="2" charset="-78"/>
            </a:endParaRPr>
          </a:p>
          <a:p>
            <a:pPr algn="r" rtl="1" eaLnBrk="1" hangingPunct="1">
              <a:lnSpc>
                <a:spcPct val="120000"/>
              </a:lnSpc>
              <a:buClrTx/>
              <a:buSzTx/>
              <a:buFontTx/>
              <a:buNone/>
            </a:pPr>
            <a:r>
              <a:rPr lang="fa-IR" altLang="en-US" sz="2800" b="1" dirty="0">
                <a:solidFill>
                  <a:srgbClr val="FF0000"/>
                </a:solidFill>
                <a:cs typeface="B Lotus" panose="00000400000000000000" pitchFamily="2" charset="-78"/>
              </a:rPr>
              <a:t>2- روش</a:t>
            </a:r>
            <a:r>
              <a:rPr lang="ar-SA" altLang="en-US" sz="2800" b="1" dirty="0">
                <a:solidFill>
                  <a:srgbClr val="FF0000"/>
                </a:solidFill>
                <a:cs typeface="B Lotus" panose="00000400000000000000" pitchFamily="2" charset="-78"/>
              </a:rPr>
              <a:t> تدريس و كلاسداري تمرين‌</a:t>
            </a:r>
          </a:p>
          <a:p>
            <a:pPr algn="just" rtl="1" eaLnBrk="1" hangingPunct="1">
              <a:lnSpc>
                <a:spcPct val="120000"/>
              </a:lnSpc>
              <a:buClrTx/>
              <a:buSzTx/>
              <a:buFontTx/>
              <a:buNone/>
            </a:pPr>
            <a:r>
              <a:rPr lang="ar-SA" altLang="en-US" sz="2000" b="1" dirty="0">
                <a:solidFill>
                  <a:srgbClr val="FF0000"/>
                </a:solidFill>
                <a:cs typeface="B Lotus" panose="00000400000000000000" pitchFamily="2" charset="-78"/>
              </a:rPr>
              <a:t>اين </a:t>
            </a:r>
            <a:r>
              <a:rPr lang="fa-IR" altLang="en-US" sz="2000" b="1" dirty="0">
                <a:solidFill>
                  <a:srgbClr val="FF0000"/>
                </a:solidFill>
                <a:cs typeface="B Lotus" panose="00000400000000000000" pitchFamily="2" charset="-78"/>
              </a:rPr>
              <a:t>روش</a:t>
            </a:r>
            <a:r>
              <a:rPr lang="ar-SA" altLang="en-US" sz="2000" b="1" dirty="0">
                <a:solidFill>
                  <a:srgbClr val="FF0000"/>
                </a:solidFill>
                <a:cs typeface="B Lotus" panose="00000400000000000000" pitchFamily="2" charset="-78"/>
              </a:rPr>
              <a:t> اغلب مورد استفادة معلمان تربيت‌بدني قرار مي‌گيرد. </a:t>
            </a:r>
            <a:r>
              <a:rPr lang="ar-SA" altLang="en-US" sz="2000" b="1" dirty="0">
                <a:cs typeface="B Lotus" panose="00000400000000000000" pitchFamily="2" charset="-78"/>
              </a:rPr>
              <a:t>در اين شيوه‌، معلم‌، همانند شيوة دستوري به شرح و توصيف حركت يا فعاليت مي‌پردازد. و به پرسشها پاسخ مي‌دهد. سپس به دانش‌آموزان اجازه مي‌دهد كه به تمرين بپردازند و خود با حركت در ميان آنها به رفع اشتباهات و اصلاح حركات و نيز توجيه شاگردان مي‌پردازد. پس از مشخص شدن آنچه كه بايد ياد بگيرند، به مرحلة ديگر آموزش خود مي‌پردازد. </a:t>
            </a:r>
          </a:p>
          <a:p>
            <a:pPr algn="just" rtl="1" eaLnBrk="1" hangingPunct="1">
              <a:lnSpc>
                <a:spcPct val="130000"/>
              </a:lnSpc>
              <a:buFontTx/>
              <a:buNone/>
            </a:pPr>
            <a:r>
              <a:rPr lang="fa-IR" altLang="en-US" sz="2400" b="1" dirty="0">
                <a:solidFill>
                  <a:srgbClr val="FF0000"/>
                </a:solidFill>
                <a:cs typeface="B Lotus" panose="00000400000000000000" pitchFamily="2" charset="-78"/>
              </a:rPr>
              <a:t> محاسن:</a:t>
            </a:r>
            <a:r>
              <a:rPr kumimoji="0" lang="fa-IR" altLang="en-US" sz="2000" b="1" dirty="0">
                <a:latin typeface="Arial" panose="020B0604020202020204" pitchFamily="34" charset="0"/>
                <a:cs typeface="B Lotus" panose="00000400000000000000" pitchFamily="2" charset="-78"/>
              </a:rPr>
              <a:t> </a:t>
            </a:r>
            <a:r>
              <a:rPr kumimoji="0" lang="ar-SA" altLang="en-US" sz="2000" b="1" dirty="0">
                <a:latin typeface="Arial" panose="020B0604020202020204" pitchFamily="34" charset="0"/>
                <a:cs typeface="B Lotus" panose="00000400000000000000" pitchFamily="2" charset="-78"/>
              </a:rPr>
              <a:t>همانند روش قبلي است‌; به‌خصوص كه دانش‌آموزان با مشاهده و بحث‌كردن‌، آنچه را كه بايد انجام شود، به طور دقيق درك خواهند كرد</a:t>
            </a:r>
            <a:r>
              <a:rPr kumimoji="0" lang="en-US" altLang="en-US" sz="2000" b="1" dirty="0">
                <a:latin typeface="Arial" panose="020B0604020202020204" pitchFamily="34" charset="0"/>
                <a:cs typeface="B Lotus" panose="00000400000000000000" pitchFamily="2" charset="-78"/>
              </a:rPr>
              <a:t>.</a:t>
            </a:r>
          </a:p>
          <a:p>
            <a:pPr algn="just" rtl="1" eaLnBrk="1" hangingPunct="1">
              <a:lnSpc>
                <a:spcPct val="130000"/>
              </a:lnSpc>
              <a:buFontTx/>
              <a:buNone/>
            </a:pPr>
            <a:r>
              <a:rPr lang="fa-IR" altLang="en-US" sz="2400" b="1" dirty="0">
                <a:solidFill>
                  <a:srgbClr val="FF0000"/>
                </a:solidFill>
                <a:cs typeface="B Lotus" panose="00000400000000000000" pitchFamily="2" charset="-78"/>
              </a:rPr>
              <a:t>معایب:</a:t>
            </a:r>
            <a:r>
              <a:rPr kumimoji="0" lang="ar-SA" altLang="en-US" sz="2000" b="1" dirty="0">
                <a:latin typeface="Arial" panose="020B0604020202020204" pitchFamily="34" charset="0"/>
                <a:cs typeface="B Lotus" panose="00000400000000000000" pitchFamily="2" charset="-78"/>
              </a:rPr>
              <a:t>به سبب اين كه همة افراد يك نوع فعاليت را انجام مي‌دهند، نقش تفكر و خلاقيت در افراد ضعيف مي‌شود. بنابراين‌، پيشنهاد مي‌شود كه از اين روش براي معرفي مهارت يا فعاليت ورزشي بيشتر استفاده شود</a:t>
            </a:r>
            <a:r>
              <a:rPr lang="ar-SA" altLang="en-US" sz="2000" b="1" dirty="0">
                <a:cs typeface="B Lotus" panose="00000400000000000000" pitchFamily="2" charset="-78"/>
              </a:rPr>
              <a:t>. </a:t>
            </a:r>
            <a:endParaRPr lang="fa-IR" altLang="en-US" sz="2000" b="1" dirty="0">
              <a:cs typeface="B Lotus" panose="00000400000000000000" pitchFamily="2" charset="-78"/>
            </a:endParaRPr>
          </a:p>
          <a:p>
            <a:pPr algn="r" rtl="1" eaLnBrk="1" hangingPunct="1">
              <a:lnSpc>
                <a:spcPct val="130000"/>
              </a:lnSpc>
              <a:buFontTx/>
              <a:buNone/>
            </a:pPr>
            <a:endParaRPr lang="ar-SA" altLang="en-US" sz="1400" b="1" dirty="0">
              <a:cs typeface="B Lotus" panose="00000400000000000000" pitchFamily="2" charset="-78"/>
            </a:endParaRPr>
          </a:p>
          <a:p>
            <a:pPr algn="just" rtl="1" eaLnBrk="1" hangingPunct="1">
              <a:lnSpc>
                <a:spcPct val="120000"/>
              </a:lnSpc>
              <a:spcBef>
                <a:spcPct val="50000"/>
              </a:spcBef>
              <a:buClrTx/>
              <a:buSzTx/>
              <a:buFontTx/>
              <a:buNone/>
            </a:pPr>
            <a:endParaRPr kumimoji="0" lang="ar-SA" altLang="en-US" sz="2000" b="1" dirty="0">
              <a:latin typeface="Arial" panose="020B0604020202020204" pitchFamily="34" charset="0"/>
              <a:cs typeface="B Lotus" panose="00000400000000000000" pitchFamily="2" charset="-78"/>
            </a:endParaRPr>
          </a:p>
        </p:txBody>
      </p:sp>
    </p:spTree>
    <p:extLst>
      <p:ext uri="{BB962C8B-B14F-4D97-AF65-F5344CB8AC3E}">
        <p14:creationId xmlns:p14="http://schemas.microsoft.com/office/powerpoint/2010/main" val="6111246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idx="1"/>
          </p:nvPr>
        </p:nvSpPr>
        <p:spPr>
          <a:xfrm>
            <a:off x="128789" y="115888"/>
            <a:ext cx="10972800" cy="6481762"/>
          </a:xfrm>
        </p:spPr>
        <p:txBody>
          <a:bodyPr>
            <a:normAutofit lnSpcReduction="10000"/>
          </a:bodyPr>
          <a:lstStyle/>
          <a:p>
            <a:pPr algn="just" rtl="1" eaLnBrk="1" hangingPunct="1">
              <a:buFontTx/>
              <a:buNone/>
            </a:pPr>
            <a:endParaRPr lang="fa-IR" altLang="en-US" sz="2800" b="1" dirty="0">
              <a:solidFill>
                <a:srgbClr val="00FF00"/>
              </a:solidFill>
              <a:cs typeface="B Lotus" panose="00000400000000000000" pitchFamily="2" charset="-78"/>
            </a:endParaRPr>
          </a:p>
          <a:p>
            <a:pPr algn="ctr" rtl="1" eaLnBrk="1" hangingPunct="1">
              <a:spcBef>
                <a:spcPct val="0"/>
              </a:spcBef>
              <a:buFont typeface="Wingdings" panose="05000000000000000000" pitchFamily="2" charset="2"/>
              <a:buNone/>
            </a:pPr>
            <a:r>
              <a:rPr lang="fa-IR" altLang="en-US" sz="4000" b="1" dirty="0">
                <a:latin typeface="Arial" panose="020B0604020202020204" pitchFamily="34" charset="0"/>
                <a:cs typeface="B Lotus" panose="00000400000000000000" pitchFamily="2" charset="-78"/>
              </a:rPr>
              <a:t>روش های تدریس تربیت بدنی</a:t>
            </a:r>
          </a:p>
          <a:p>
            <a:pPr algn="just" rtl="1" eaLnBrk="1" hangingPunct="1">
              <a:buFontTx/>
              <a:buNone/>
            </a:pPr>
            <a:r>
              <a:rPr lang="ar-SA" altLang="en-US" sz="2800" b="1" dirty="0" smtClean="0">
                <a:solidFill>
                  <a:srgbClr val="FF0000"/>
                </a:solidFill>
                <a:cs typeface="B Lotus" panose="00000400000000000000" pitchFamily="2" charset="-78"/>
              </a:rPr>
              <a:t> </a:t>
            </a:r>
            <a:r>
              <a:rPr lang="fa-IR" altLang="en-US" sz="2800" b="1" dirty="0">
                <a:solidFill>
                  <a:srgbClr val="FF0000"/>
                </a:solidFill>
                <a:cs typeface="B Lotus" panose="00000400000000000000" pitchFamily="2" charset="-78"/>
              </a:rPr>
              <a:t>3- روش</a:t>
            </a:r>
            <a:r>
              <a:rPr lang="ar-SA" altLang="en-US" sz="2800" b="1" dirty="0">
                <a:solidFill>
                  <a:srgbClr val="FF0000"/>
                </a:solidFill>
                <a:cs typeface="B Lotus" panose="00000400000000000000" pitchFamily="2" charset="-78"/>
              </a:rPr>
              <a:t> تدريس دو جانبه يا ارتباطي‌</a:t>
            </a:r>
          </a:p>
          <a:p>
            <a:pPr algn="just" rtl="1" eaLnBrk="1" hangingPunct="1">
              <a:spcBef>
                <a:spcPct val="0"/>
              </a:spcBef>
              <a:buFontTx/>
              <a:buNone/>
            </a:pPr>
            <a:r>
              <a:rPr lang="ar-SA" altLang="en-US" sz="2000" b="1" dirty="0">
                <a:cs typeface="B Lotus" panose="00000400000000000000" pitchFamily="2" charset="-78"/>
              </a:rPr>
              <a:t>      در اين شيوه‌، در ميزان تصميم‌گيري‌، از معلم به شاگرد، تغيير قابل ملاحظه‌اي مشاهده مي‌شود. مشاهدة هم‌شاگردي به منظور تجزيه و تحليل فراگرفته‌ها، در اين روش مورد توجه قرار مي‌گيرد. در اين شيوه‌، معلم فرم خاصي تهيه مي‌كند، كه در آن معيارهاي ارزشيابي را مشخص كرده است‌. او اين فرم را به دانش‌آموزان مي‌دهد و از هر كدام از آنها مي‌خواهد كه آنچه يار او انجام مي‌دهد به دقت مشاهده كند و شرح دهد يا علامت بگذارد. </a:t>
            </a:r>
          </a:p>
          <a:p>
            <a:pPr algn="just" rtl="1" eaLnBrk="1" hangingPunct="1">
              <a:spcBef>
                <a:spcPct val="0"/>
              </a:spcBef>
              <a:buFont typeface="Wingdings" panose="05000000000000000000" pitchFamily="2" charset="2"/>
              <a:buNone/>
            </a:pPr>
            <a:r>
              <a:rPr lang="ar-SA" altLang="en-US" sz="2000" b="1" dirty="0">
                <a:cs typeface="B Lotus" panose="00000400000000000000" pitchFamily="2" charset="-78"/>
              </a:rPr>
              <a:t>    به طور معمول‌، اين شيوه توسط معلم شرح و نشان داده مي‌شود و نحوة استفاده از فرم نيز به دانش‌آموزان آموزش داده مي‌شود. سپس‌، معلم با تعيين زمان مشخص‌، دو نفر را انتخاب مي‌كند، يك نفر به عنوان ارزياب و ديگري به عنوان انجام دهنده به اجراي حركت و تمرين مي‌پردازند. در حين انجام‌دادن حركت و تمرين‌، يار مقابل براي ارزيابي نهايي‌، بازخوردهاي اصلاحي را به نفر مقابل ارائه مي‌دهد. پس از هر ارزيابي نقشها عوض مي‌شوند. </a:t>
            </a:r>
            <a:endParaRPr lang="fa-IR" altLang="en-US" sz="2000" b="1" dirty="0">
              <a:cs typeface="B Lotus" panose="00000400000000000000" pitchFamily="2" charset="-78"/>
            </a:endParaRPr>
          </a:p>
          <a:p>
            <a:pPr algn="just" rtl="1" eaLnBrk="1" hangingPunct="1">
              <a:lnSpc>
                <a:spcPct val="120000"/>
              </a:lnSpc>
              <a:spcBef>
                <a:spcPct val="0"/>
              </a:spcBef>
              <a:buFont typeface="Wingdings" panose="05000000000000000000" pitchFamily="2" charset="2"/>
              <a:buNone/>
            </a:pPr>
            <a:r>
              <a:rPr lang="fa-IR" altLang="en-US" sz="2400" b="1" dirty="0">
                <a:solidFill>
                  <a:srgbClr val="FF0000"/>
                </a:solidFill>
                <a:latin typeface="Arial" panose="020B0604020202020204" pitchFamily="34" charset="0"/>
                <a:cs typeface="B Lotus" panose="00000400000000000000" pitchFamily="2" charset="-78"/>
              </a:rPr>
              <a:t>محاسن:</a:t>
            </a:r>
            <a:r>
              <a:rPr lang="ar-SA" altLang="en-US" sz="2000" b="1" dirty="0">
                <a:latin typeface="Arial" panose="020B0604020202020204" pitchFamily="34" charset="0"/>
                <a:cs typeface="B Lotus" panose="00000400000000000000" pitchFamily="2" charset="-78"/>
              </a:rPr>
              <a:t>در شيوة تدريس دو جانبه‌، نوع وظيفه و معيارهاي ارزشيابي مشخص است بنابراين به هر فرد، بجز معلم اجازه مي‌دهد كه به ارائة بازخورد مثبت بپردازد. زمينه يادگيري براي هر فرد فراهم مي‌شود، ضمن اينكه افراد مسئوليت آموزش يا يادگيري فرد ديگري را هم برعهده مي‌گيرند. توسعة مهارت‌، ارتباط، افزايش صبر و تحمل همراه با بهبود تجزيه و تحليل مهارتي‌، از بهترين محاسن اين روش است‌. </a:t>
            </a:r>
            <a:endParaRPr lang="fa-IR" altLang="en-US" sz="2000" b="1" dirty="0">
              <a:latin typeface="Arial" panose="020B0604020202020204" pitchFamily="34" charset="0"/>
              <a:cs typeface="B Lotus" panose="00000400000000000000" pitchFamily="2" charset="-78"/>
            </a:endParaRPr>
          </a:p>
          <a:p>
            <a:pPr algn="just" rtl="1" eaLnBrk="1" hangingPunct="1">
              <a:lnSpc>
                <a:spcPct val="120000"/>
              </a:lnSpc>
              <a:spcBef>
                <a:spcPct val="0"/>
              </a:spcBef>
              <a:buFont typeface="Wingdings" panose="05000000000000000000" pitchFamily="2" charset="2"/>
              <a:buNone/>
            </a:pPr>
            <a:r>
              <a:rPr lang="fa-IR" altLang="en-US" sz="2400" b="1" dirty="0">
                <a:solidFill>
                  <a:srgbClr val="FF0000"/>
                </a:solidFill>
                <a:latin typeface="Arial" panose="020B0604020202020204" pitchFamily="34" charset="0"/>
                <a:cs typeface="B Lotus" panose="00000400000000000000" pitchFamily="2" charset="-78"/>
              </a:rPr>
              <a:t>معایب: </a:t>
            </a:r>
            <a:r>
              <a:rPr lang="ar-SA" altLang="en-US" sz="2000" b="1" dirty="0">
                <a:latin typeface="Arial" panose="020B0604020202020204" pitchFamily="34" charset="0"/>
                <a:cs typeface="B Lotus" panose="00000400000000000000" pitchFamily="2" charset="-78"/>
              </a:rPr>
              <a:t>اما، تهية فرم ارزيابي در اين روش مهارت و دقت زيادي مي‌طلبد و اين شايد از معايب آن باشد. در نتيجه‌، استفاده از اين روش براي آن دسته از فعاليتهايي توصيه مي‌شود كه معيارهاي دقيقي دارند</a:t>
            </a:r>
            <a:r>
              <a:rPr lang="ar-SA" altLang="en-US" sz="2400" b="1" dirty="0">
                <a:latin typeface="Arial" panose="020B0604020202020204" pitchFamily="34" charset="0"/>
                <a:cs typeface="B Lotus" panose="00000400000000000000" pitchFamily="2" charset="-78"/>
              </a:rPr>
              <a:t>. </a:t>
            </a:r>
            <a:endParaRPr lang="en-US" altLang="en-US" sz="2400" b="1" dirty="0">
              <a:latin typeface="Arial" panose="020B0604020202020204" pitchFamily="34" charset="0"/>
              <a:cs typeface="B Lotus" panose="00000400000000000000" pitchFamily="2" charset="-78"/>
            </a:endParaRPr>
          </a:p>
          <a:p>
            <a:pPr algn="just" rtl="1" eaLnBrk="1" hangingPunct="1">
              <a:lnSpc>
                <a:spcPct val="120000"/>
              </a:lnSpc>
              <a:spcBef>
                <a:spcPct val="0"/>
              </a:spcBef>
              <a:buFont typeface="Wingdings" panose="05000000000000000000" pitchFamily="2" charset="2"/>
              <a:buNone/>
            </a:pPr>
            <a:endParaRPr lang="ar-SA" altLang="en-US" sz="2000" b="1" dirty="0">
              <a:cs typeface="B Lotus" panose="00000400000000000000" pitchFamily="2" charset="-78"/>
            </a:endParaRPr>
          </a:p>
          <a:p>
            <a:pPr algn="just" rtl="1" eaLnBrk="1" hangingPunct="1">
              <a:lnSpc>
                <a:spcPct val="120000"/>
              </a:lnSpc>
              <a:buFontTx/>
              <a:buNone/>
            </a:pPr>
            <a:endParaRPr lang="ar-SA" altLang="en-US" sz="2400" b="1" dirty="0">
              <a:cs typeface="B Lotus" panose="00000400000000000000" pitchFamily="2" charset="-78"/>
            </a:endParaRPr>
          </a:p>
        </p:txBody>
      </p:sp>
    </p:spTree>
    <p:extLst>
      <p:ext uri="{BB962C8B-B14F-4D97-AF65-F5344CB8AC3E}">
        <p14:creationId xmlns:p14="http://schemas.microsoft.com/office/powerpoint/2010/main" val="2961028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5"/>
          <p:cNvSpPr>
            <a:spLocks noGrp="1" noChangeArrowheads="1"/>
          </p:cNvSpPr>
          <p:nvPr>
            <p:ph type="body" sz="half" idx="1"/>
          </p:nvPr>
        </p:nvSpPr>
        <p:spPr>
          <a:xfrm>
            <a:off x="386366" y="475042"/>
            <a:ext cx="10573555" cy="5792788"/>
          </a:xfrm>
          <a:noFill/>
        </p:spPr>
        <p:txBody>
          <a:bodyPr/>
          <a:lstStyle/>
          <a:p>
            <a:pPr algn="ctr" rtl="1" eaLnBrk="1" hangingPunct="1">
              <a:lnSpc>
                <a:spcPct val="130000"/>
              </a:lnSpc>
              <a:buFont typeface="Wingdings" panose="05000000000000000000" pitchFamily="2" charset="2"/>
              <a:buNone/>
            </a:pPr>
            <a:r>
              <a:rPr lang="fa-IR" altLang="en-US" sz="4000" b="1" dirty="0">
                <a:latin typeface="Arial" panose="020B0604020202020204" pitchFamily="34" charset="0"/>
                <a:cs typeface="B Lotus" panose="00000400000000000000" pitchFamily="2" charset="-78"/>
              </a:rPr>
              <a:t>روش های تدریس تربیت بدنی</a:t>
            </a:r>
          </a:p>
          <a:p>
            <a:pPr algn="just" rtl="1" eaLnBrk="1" hangingPunct="1">
              <a:lnSpc>
                <a:spcPct val="130000"/>
              </a:lnSpc>
              <a:buFontTx/>
              <a:buNone/>
            </a:pPr>
            <a:endParaRPr lang="ar-SA" altLang="en-US" sz="2400" b="1" dirty="0">
              <a:cs typeface="B Lotus" panose="00000400000000000000" pitchFamily="2" charset="-78"/>
            </a:endParaRPr>
          </a:p>
          <a:p>
            <a:pPr algn="just" rtl="1" eaLnBrk="1" hangingPunct="1">
              <a:lnSpc>
                <a:spcPct val="130000"/>
              </a:lnSpc>
              <a:buFontTx/>
              <a:buNone/>
            </a:pPr>
            <a:r>
              <a:rPr lang="fa-IR" altLang="en-US" sz="2800" b="1" dirty="0">
                <a:solidFill>
                  <a:srgbClr val="FF0000"/>
                </a:solidFill>
                <a:cs typeface="B Lotus" panose="00000400000000000000" pitchFamily="2" charset="-78"/>
              </a:rPr>
              <a:t>4- روش </a:t>
            </a:r>
            <a:r>
              <a:rPr lang="ar-SA" altLang="en-US" sz="2800" b="1" dirty="0">
                <a:solidFill>
                  <a:srgbClr val="FF0000"/>
                </a:solidFill>
                <a:cs typeface="B Lotus" panose="00000400000000000000" pitchFamily="2" charset="-78"/>
              </a:rPr>
              <a:t>تدريس تكليفي</a:t>
            </a:r>
            <a:r>
              <a:rPr lang="ar-SA" altLang="en-US" sz="2400" b="1" dirty="0">
                <a:solidFill>
                  <a:srgbClr val="FF0000"/>
                </a:solidFill>
                <a:cs typeface="B Lotus" panose="00000400000000000000" pitchFamily="2" charset="-78"/>
              </a:rPr>
              <a:t>‌</a:t>
            </a:r>
          </a:p>
          <a:p>
            <a:pPr algn="just" rtl="1" eaLnBrk="1" hangingPunct="1">
              <a:lnSpc>
                <a:spcPct val="130000"/>
              </a:lnSpc>
              <a:spcBef>
                <a:spcPct val="0"/>
              </a:spcBef>
              <a:buFontTx/>
              <a:buNone/>
            </a:pPr>
            <a:r>
              <a:rPr lang="ar-SA" altLang="en-US" sz="2400" b="1" dirty="0">
                <a:cs typeface="B Lotus" panose="00000400000000000000" pitchFamily="2" charset="-78"/>
              </a:rPr>
              <a:t>در اين شيوه‌، معلم محتوا يا نوع فعاليت را تعيين مي‌كند</a:t>
            </a:r>
            <a:r>
              <a:rPr lang="fa-IR" altLang="en-US" sz="2400" b="1" dirty="0">
                <a:cs typeface="B Lotus" panose="00000400000000000000" pitchFamily="2" charset="-78"/>
              </a:rPr>
              <a:t>؛</a:t>
            </a:r>
            <a:r>
              <a:rPr lang="ar-SA" altLang="en-US" sz="2400" b="1" dirty="0">
                <a:cs typeface="B Lotus" panose="00000400000000000000" pitchFamily="2" charset="-78"/>
              </a:rPr>
              <a:t> اما به بچه‌ها فرصت مي‌دهد تا براي انجام دادن آن تصميم بگيرند. اين امر باعث مي‌شود كه هر فرد بنابر توانايي خود به فعاليت مورد نظر بپردازد. </a:t>
            </a:r>
            <a:endParaRPr lang="fa-IR" altLang="en-US" sz="2400" b="1" dirty="0">
              <a:cs typeface="B Lotus" panose="00000400000000000000" pitchFamily="2" charset="-78"/>
            </a:endParaRPr>
          </a:p>
          <a:p>
            <a:pPr algn="just" rtl="1" eaLnBrk="1" hangingPunct="1">
              <a:lnSpc>
                <a:spcPct val="130000"/>
              </a:lnSpc>
              <a:spcBef>
                <a:spcPct val="0"/>
              </a:spcBef>
              <a:buFont typeface="Wingdings" panose="05000000000000000000" pitchFamily="2" charset="2"/>
              <a:buNone/>
            </a:pPr>
            <a:r>
              <a:rPr lang="fa-IR" altLang="en-US" sz="2400" b="1" dirty="0">
                <a:solidFill>
                  <a:srgbClr val="FF0000"/>
                </a:solidFill>
                <a:cs typeface="B Lotus" panose="00000400000000000000" pitchFamily="2" charset="-78"/>
              </a:rPr>
              <a:t> محاسن: </a:t>
            </a:r>
            <a:r>
              <a:rPr lang="ar-SA" altLang="en-US" sz="2400" b="1" dirty="0">
                <a:cs typeface="B Lotus" panose="00000400000000000000" pitchFamily="2" charset="-78"/>
              </a:rPr>
              <a:t>از محاسن روش تكليفي‌، خود هدايتي است‌;. علاوه بر آن‌، در بسياري از افراد، مهارت خود هدايتي بسيار كم و ضعيف است و بي‌توجهي معلم به اين امر، منجر به عقب افتادن عده‌اي از دانش‌آموزان از ديگران مي‌شود. </a:t>
            </a:r>
          </a:p>
        </p:txBody>
      </p:sp>
    </p:spTree>
    <p:extLst>
      <p:ext uri="{BB962C8B-B14F-4D97-AF65-F5344CB8AC3E}">
        <p14:creationId xmlns:p14="http://schemas.microsoft.com/office/powerpoint/2010/main" val="320053008"/>
      </p:ext>
    </p:extLst>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View">
  <a:themeElements>
    <a:clrScheme name="Custom 1">
      <a:dk1>
        <a:sysClr val="windowText" lastClr="000000"/>
      </a:dk1>
      <a:lt1>
        <a:sysClr val="window" lastClr="FFFFFF"/>
      </a:lt1>
      <a:dk2>
        <a:srgbClr val="FDE2C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View">
      <a:maj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TM03457515[[fn=View]]</Template>
  <TotalTime>4130</TotalTime>
  <Words>1316</Words>
  <Application>Microsoft Office PowerPoint</Application>
  <PresentationFormat>Widescreen</PresentationFormat>
  <Paragraphs>74</Paragraphs>
  <Slides>13</Slides>
  <Notes>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13</vt:i4>
      </vt:variant>
    </vt:vector>
  </HeadingPairs>
  <TitlesOfParts>
    <vt:vector size="25" baseType="lpstr">
      <vt:lpstr>Arial</vt:lpstr>
      <vt:lpstr>B Fantezy</vt:lpstr>
      <vt:lpstr>B Lotus</vt:lpstr>
      <vt:lpstr>B Titr</vt:lpstr>
      <vt:lpstr>B Zar</vt:lpstr>
      <vt:lpstr>Calibri</vt:lpstr>
      <vt:lpstr>Century Schoolbook</vt:lpstr>
      <vt:lpstr>Tahoma</vt:lpstr>
      <vt:lpstr>Verdana</vt:lpstr>
      <vt:lpstr>Wingdings</vt:lpstr>
      <vt:lpstr>Wingdings 2</vt:lpstr>
      <vt:lpstr>View</vt:lpstr>
      <vt:lpstr>مبانی آموزش درس تربیت بدنی  مدرس: دکتر حمزه مرادی</vt:lpstr>
      <vt:lpstr>فصل ششم- روش‌های تدریس درس تربیت بدنی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دوره آموزشي آموزگاران پايه</dc:title>
  <dc:creator>zahra taslimi</dc:creator>
  <cp:lastModifiedBy>Moradi</cp:lastModifiedBy>
  <cp:revision>187</cp:revision>
  <cp:lastPrinted>2017-08-19T07:24:43Z</cp:lastPrinted>
  <dcterms:created xsi:type="dcterms:W3CDTF">2017-08-13T05:41:15Z</dcterms:created>
  <dcterms:modified xsi:type="dcterms:W3CDTF">2020-04-08T20:02:25Z</dcterms:modified>
</cp:coreProperties>
</file>