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9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C5139A-976F-4DD2-BF1B-E9EAE88D036E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DEFE7-AD71-4F87-99F0-378C1A2E1D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2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10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2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297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35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9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07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780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244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991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165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76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986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664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141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986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61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705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062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418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032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6632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90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599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934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013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63211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69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09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05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6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82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29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DEFE7-AD71-4F87-99F0-378C1A2E1D0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02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674F9-08B1-4477-9641-FC3197710C60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166D-BA7F-45E0-B043-9954D98B9BC0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EA3B4-FFE1-4E7A-B431-CBDC3D6CB259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0249-63C6-4B53-94B9-C137DCA7F25B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BD9F-1D54-47DE-9060-0196D4660996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2B1D-18BB-46F1-A2BD-3FDE086E88CC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7BF13-0454-4AFF-A92C-A9D01012C3B7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C065-AF5E-48DE-B52D-17B99111F5ED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FFDFB-0640-4FC6-B47D-BE9AB5CEFE1D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87831-C511-47CC-9B69-DD6497BA0775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4F174-18B3-4538-B4B4-83F9382AC10E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35AC909-7E47-46FF-8364-5EC047E3BDC5}" type="datetime1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A02AD12-F2EE-4F17-B18B-7C1CF9F831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آیین نگارش و ویرایش زبان فارسی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نیاز به معلومات عمیق و وسیع در حوزه تخصصی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نقد خود اثر نه صاحب اثر(پرهیز از تحقیر صاحب اثر)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پرهیز از تعارف و مجامله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بالا بردن سطح تشخیص و قوة قضاوت خوانندگان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منصفانه و روشنگر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رسوا کردن قلّابان و معرفی اثر آفرینان کم آوازه .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نقد کتاب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انواع نوشته های مطبوعاتی که در روزنامه ها، مجلات و دیگر نشریات ادواری درج می گردد. مثل: سرمقاله، خبر، گزارش خبری، تفسیر، مصاحبه.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تازه و زنده بودن موضوع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پرهیز از بحث های نظری محض و مطالب خشک و بی روح.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استفاده از زبانی زنده، خوش گوار، مردم پسند، بی پیرایه، کم حجم و نزدیک به زبان محاوره.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6- نوشته های مطبوعاتی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مهم ترین حادثه و مسئلة روز که عموما داخلی و گاهی هم خارجی است.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نباید بیش از یک ستون روزنامه باشد.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زبان متین و با صلابت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مهارت قلمی و احاطة حرفه ای(با توجه به فرصت کم)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رعایت حزم و احتیاط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سرمقاله: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باید کوتاه، موثر، و حاوی تمام اطلاعات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بعضی موارد برای رعایت جوانب امنیتی، گوشه هایی از حادثه را پنهان می کنند.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زبان ساده، خلاصه و موجز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b="1" dirty="0" smtClean="0">
                <a:cs typeface="B Nazanin" pitchFamily="2" charset="-78"/>
              </a:rPr>
              <a:t>خبر:</a:t>
            </a:r>
            <a:br>
              <a:rPr lang="fa-IR" b="1" dirty="0" smtClean="0">
                <a:cs typeface="B Nazanin" pitchFamily="2" charset="-78"/>
              </a:rPr>
            </a:b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قابل بیان در چند ستون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زبان رنگین و با چاشنی تفنن ذوقی و شیرین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فنون بلاغی در حد اعتدال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گزارشگر خلّاق و هنرمند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b="1" dirty="0" smtClean="0">
                <a:cs typeface="B Nazanin" pitchFamily="2" charset="-78"/>
              </a:rPr>
              <a:t>گزارش خبری:</a:t>
            </a:r>
            <a:br>
              <a:rPr lang="fa-IR" b="1" dirty="0" smtClean="0">
                <a:cs typeface="B Nazanin" pitchFamily="2" charset="-78"/>
              </a:rPr>
            </a:b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کارشناسانه و نسبتا کوتاه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مفسر صاحب سابقه و کارشناس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b="1" dirty="0" smtClean="0">
                <a:cs typeface="B Nazanin" pitchFamily="2" charset="-78"/>
              </a:rPr>
              <a:t>تفسیر:</a:t>
            </a:r>
            <a:br>
              <a:rPr lang="fa-IR" b="1" dirty="0" smtClean="0">
                <a:cs typeface="B Nazanin" pitchFamily="2" charset="-78"/>
              </a:rPr>
            </a:b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آشنایی پرسش گر با موضوع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سنخیت مصاحبه کننده با مصاحبه شونده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پرهیز از سوالات حاشیه ای و پوچ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زبان مصاحبه متناسب با موضوع؛ مثلا صمیمی یا رسمی</a:t>
            </a:r>
            <a:r>
              <a:rPr lang="fa-IR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مصاحبه: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1- نوع نوشته</a:t>
            </a:r>
          </a:p>
          <a:p>
            <a:r>
              <a:rPr lang="fa-IR" dirty="0" smtClean="0">
                <a:cs typeface="B Nazanin" pitchFamily="2" charset="-78"/>
              </a:rPr>
              <a:t>2- حجم نوشته</a:t>
            </a:r>
          </a:p>
          <a:p>
            <a:r>
              <a:rPr lang="fa-IR" dirty="0" smtClean="0">
                <a:cs typeface="B Nazanin" pitchFamily="2" charset="-78"/>
              </a:rPr>
              <a:t>3-مهلت لازم برای نوشته</a:t>
            </a:r>
          </a:p>
          <a:p>
            <a:r>
              <a:rPr lang="fa-IR" dirty="0" smtClean="0">
                <a:cs typeface="B Nazanin" pitchFamily="2" charset="-78"/>
              </a:rPr>
              <a:t>4- مقتضای حال</a:t>
            </a:r>
          </a:p>
          <a:p>
            <a:r>
              <a:rPr lang="fa-IR" dirty="0" smtClean="0">
                <a:cs typeface="B Nazanin" pitchFamily="2" charset="-78"/>
              </a:rPr>
              <a:t>5- اقتضای موقعیت</a:t>
            </a:r>
          </a:p>
          <a:p>
            <a:r>
              <a:rPr lang="fa-IR" dirty="0" smtClean="0">
                <a:cs typeface="B Nazanin" pitchFamily="2" charset="-78"/>
              </a:rPr>
              <a:t>(همین محدودیت ها باعث پرورش هنر نویسندگی می گردد.)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محدودیت های نگارش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883649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1- استفاده از دفتر یادداشت </a:t>
            </a:r>
          </a:p>
          <a:p>
            <a:r>
              <a:rPr lang="fa-IR" dirty="0" smtClean="0">
                <a:cs typeface="B Nazanin" pitchFamily="2" charset="-78"/>
              </a:rPr>
              <a:t>2- استفاده از برگیزه(فیش)</a:t>
            </a:r>
          </a:p>
          <a:p>
            <a:r>
              <a:rPr lang="fa-IR" dirty="0" smtClean="0">
                <a:cs typeface="B Nazanin" pitchFamily="2" charset="-78"/>
              </a:rPr>
              <a:t>3- خط کشیدن زیرمطالب یا برجسته سازی با مداد و ماژیک</a:t>
            </a:r>
          </a:p>
          <a:p>
            <a:r>
              <a:rPr lang="fa-IR" dirty="0" smtClean="0">
                <a:cs typeface="B Nazanin" pitchFamily="2" charset="-78"/>
              </a:rPr>
              <a:t>4- خلاصه برداری</a:t>
            </a:r>
          </a:p>
          <a:p>
            <a:r>
              <a:rPr lang="fa-IR" dirty="0" smtClean="0">
                <a:cs typeface="B Nazanin" pitchFamily="2" charset="-78"/>
              </a:rPr>
              <a:t>و...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فن مطالعه(اصول مطالعه جدی و علمی)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86812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1- واژه نامه ها</a:t>
            </a:r>
          </a:p>
          <a:p>
            <a:r>
              <a:rPr lang="fa-IR" dirty="0" smtClean="0">
                <a:cs typeface="B Nazanin" pitchFamily="2" charset="-78"/>
              </a:rPr>
              <a:t>2- فرهنگ ها</a:t>
            </a:r>
          </a:p>
          <a:p>
            <a:r>
              <a:rPr lang="fa-IR" dirty="0" smtClean="0">
                <a:cs typeface="B Nazanin" pitchFamily="2" charset="-78"/>
              </a:rPr>
              <a:t>3- دانش نامه های عمومی  و تخصصی</a:t>
            </a:r>
          </a:p>
          <a:p>
            <a:r>
              <a:rPr lang="fa-IR" dirty="0" smtClean="0">
                <a:cs typeface="B Nazanin" pitchFamily="2" charset="-78"/>
              </a:rPr>
              <a:t>4- معجم آثار و مولفان</a:t>
            </a:r>
          </a:p>
          <a:p>
            <a:r>
              <a:rPr lang="fa-IR" dirty="0" smtClean="0">
                <a:cs typeface="B Nazanin" pitchFamily="2" charset="-78"/>
              </a:rPr>
              <a:t>4- زندگی نامه ها</a:t>
            </a:r>
          </a:p>
          <a:p>
            <a:r>
              <a:rPr lang="fa-IR" dirty="0" smtClean="0">
                <a:cs typeface="B Nazanin" pitchFamily="2" charset="-78"/>
              </a:rPr>
              <a:t>5- تواریخ</a:t>
            </a:r>
          </a:p>
          <a:p>
            <a:r>
              <a:rPr lang="fa-IR" dirty="0" smtClean="0">
                <a:cs typeface="B Nazanin" pitchFamily="2" charset="-78"/>
              </a:rPr>
              <a:t>6- تاریخ ادبیات</a:t>
            </a:r>
          </a:p>
          <a:p>
            <a:r>
              <a:rPr lang="fa-IR" dirty="0" smtClean="0">
                <a:cs typeface="B Nazanin" pitchFamily="2" charset="-78"/>
              </a:rPr>
              <a:t>7- تذکره ها</a:t>
            </a:r>
          </a:p>
          <a:p>
            <a:r>
              <a:rPr lang="fa-IR" dirty="0" smtClean="0">
                <a:cs typeface="B Nazanin" pitchFamily="2" charset="-78"/>
              </a:rPr>
              <a:t>8- کتبی که دارای ویژگی دانش نامه ای هستند.</a:t>
            </a:r>
          </a:p>
          <a:p>
            <a:r>
              <a:rPr lang="fa-IR" dirty="0" smtClean="0">
                <a:cs typeface="B Nazanin" pitchFamily="2" charset="-78"/>
              </a:rPr>
              <a:t>و...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مرجع شناسی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054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/>
            <a:endParaRPr lang="fa-IR" dirty="0" smtClean="0">
              <a:cs typeface="B Nazanin" pitchFamily="2" charset="-78"/>
            </a:endParaRPr>
          </a:p>
          <a:p>
            <a:pPr algn="ctr" rtl="1"/>
            <a:endParaRPr lang="fa-IR" dirty="0">
              <a:cs typeface="B Nazanin" pitchFamily="2" charset="-78"/>
            </a:endParaRPr>
          </a:p>
          <a:p>
            <a:pPr algn="ctr" rtl="1">
              <a:buNone/>
            </a:pPr>
            <a:r>
              <a:rPr lang="fa-IR" b="1" dirty="0" smtClean="0">
                <a:cs typeface="B Nazanin" pitchFamily="2" charset="-78"/>
              </a:rPr>
              <a:t>کلّیات:</a:t>
            </a:r>
          </a:p>
          <a:p>
            <a:pPr algn="ctr" rtl="1">
              <a:buNone/>
            </a:pPr>
            <a:endParaRPr lang="fa-IR" b="1" dirty="0">
              <a:cs typeface="B Nazanin" pitchFamily="2" charset="-78"/>
            </a:endParaRPr>
          </a:p>
          <a:p>
            <a:pPr algn="ctr" rtl="1">
              <a:buNone/>
            </a:pPr>
            <a:endParaRPr lang="fa-IR" b="1" dirty="0" smtClean="0">
              <a:cs typeface="B Nazanin" pitchFamily="2" charset="-78"/>
            </a:endParaRPr>
          </a:p>
          <a:p>
            <a:pPr algn="ctr" rtl="1">
              <a:buNone/>
            </a:pPr>
            <a:endParaRPr lang="fa-IR" b="1" dirty="0">
              <a:cs typeface="B Nazanin" pitchFamily="2" charset="-78"/>
            </a:endParaRPr>
          </a:p>
          <a:p>
            <a:pPr algn="ctr" rtl="1">
              <a:buNone/>
            </a:pPr>
            <a:endParaRPr lang="fa-IR" b="1" dirty="0" smtClean="0">
              <a:cs typeface="B Nazanin" pitchFamily="2" charset="-78"/>
            </a:endParaRPr>
          </a:p>
          <a:p>
            <a:pPr algn="ctr" rtl="1">
              <a:buNone/>
            </a:pPr>
            <a:endParaRPr lang="fa-IR" b="1" dirty="0">
              <a:cs typeface="B Nazanin" pitchFamily="2" charset="-78"/>
            </a:endParaRPr>
          </a:p>
          <a:p>
            <a:pPr algn="ctr" rtl="1">
              <a:buNone/>
            </a:pPr>
            <a:endParaRPr lang="en-US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فصل اول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1- نقل به عبارت: حفظ امانت کامل،اگر نظر اصلاحی باشد خارج از گیومه و متمایز</a:t>
            </a:r>
          </a:p>
          <a:p>
            <a:r>
              <a:rPr lang="fa-IR" dirty="0" smtClean="0">
                <a:cs typeface="B Nazanin" pitchFamily="2" charset="-78"/>
              </a:rPr>
              <a:t>2-نقل با تلخیص: خلاصه مطلب، محتوای اصلی را مخدوش نسازد</a:t>
            </a:r>
          </a:p>
          <a:p>
            <a:r>
              <a:rPr lang="fa-IR" dirty="0" smtClean="0">
                <a:cs typeface="B Nazanin" pitchFamily="2" charset="-78"/>
              </a:rPr>
              <a:t>3- نقل به مضمون: بیان، استنباطی درست از متن باشد.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انواع نقل مطلب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3488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زبان عادی: برای پیام رسانی و ارتباط</a:t>
            </a:r>
          </a:p>
          <a:p>
            <a:r>
              <a:rPr lang="fa-IR" dirty="0" smtClean="0">
                <a:cs typeface="B Nazanin" pitchFamily="2" charset="-78"/>
              </a:rPr>
              <a:t>زبان ادبی:برای بیان احساسات و عواطف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انواع زبان: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198240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نقش هایی که برای آن در مد نظر داریم.</a:t>
            </a:r>
          </a:p>
          <a:p>
            <a:r>
              <a:rPr lang="fa-IR" dirty="0" smtClean="0">
                <a:cs typeface="B Nazanin" pitchFamily="2" charset="-78"/>
              </a:rPr>
              <a:t>مراتب اجتماعی- فرهنگی کاربر</a:t>
            </a:r>
          </a:p>
          <a:p>
            <a:r>
              <a:rPr lang="fa-IR" dirty="0" smtClean="0">
                <a:cs typeface="B Nazanin" pitchFamily="2" charset="-78"/>
              </a:rPr>
              <a:t>جا و مورد کاربرد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گونه های کاربردی زبان به اقتضای: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57901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>
                <a:cs typeface="B Nazanin" pitchFamily="2" charset="-78"/>
              </a:rPr>
              <a:t>تقسیم بندی زبان به اعتباردرجات اجتماعی-فرهنگی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زبان رسمی:</a:t>
            </a:r>
          </a:p>
          <a:p>
            <a:r>
              <a:rPr lang="fa-IR" dirty="0" smtClean="0">
                <a:cs typeface="B Nazanin" pitchFamily="2" charset="-78"/>
              </a:rPr>
              <a:t>1- زبان مهذّب(گریخت)</a:t>
            </a:r>
          </a:p>
          <a:p>
            <a:r>
              <a:rPr lang="fa-IR" dirty="0" smtClean="0">
                <a:cs typeface="B Nazanin" pitchFamily="2" charset="-78"/>
              </a:rPr>
              <a:t>2- زبان علمی، تخصصی، حرفه ای و...)</a:t>
            </a:r>
          </a:p>
          <a:p>
            <a:r>
              <a:rPr lang="fa-IR" dirty="0" smtClean="0">
                <a:cs typeface="B Nazanin" pitchFamily="2" charset="-78"/>
              </a:rPr>
              <a:t>3- زبان اداری، قضایی، تجاری و...(متواری شد)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زبان نوشتاری</a:t>
            </a:r>
            <a:endParaRPr lang="fa-IR" b="1" dirty="0">
              <a:cs typeface="B Nazanin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زبان ادبی:</a:t>
            </a:r>
          </a:p>
          <a:p>
            <a:r>
              <a:rPr lang="fa-IR" dirty="0" smtClean="0">
                <a:cs typeface="B Nazanin" pitchFamily="2" charset="-78"/>
              </a:rPr>
              <a:t>1- ادبی مهجور(گریز گرفت)</a:t>
            </a:r>
          </a:p>
          <a:p>
            <a:r>
              <a:rPr lang="fa-IR" dirty="0" smtClean="0">
                <a:cs typeface="B Nazanin" pitchFamily="2" charset="-78"/>
              </a:rPr>
              <a:t>2- ادبی متداول(به هزیمت رفت)</a:t>
            </a:r>
          </a:p>
          <a:p>
            <a:r>
              <a:rPr lang="fa-IR" dirty="0" smtClean="0">
                <a:cs typeface="B Nazanin" pitchFamily="2" charset="-78"/>
              </a:rPr>
              <a:t>3- ادبی: مصنوع(فرار را بر قرار اختیار کرد)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9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1-  زبان معیار(فرار کرد)</a:t>
            </a:r>
          </a:p>
          <a:p>
            <a:r>
              <a:rPr lang="fa-IR" dirty="0" smtClean="0">
                <a:cs typeface="B Nazanin" pitchFamily="2" charset="-78"/>
              </a:rPr>
              <a:t>2- زبان روز مرّه یا محاوره یا تداول(در رفت/ جا خالی کرد)</a:t>
            </a:r>
          </a:p>
          <a:p>
            <a:r>
              <a:rPr lang="fa-IR" dirty="0" smtClean="0">
                <a:cs typeface="B Nazanin" pitchFamily="2" charset="-78"/>
              </a:rPr>
              <a:t>3- زبان عامیانه             در معنای متداول(جیم شد/زد به چاک)</a:t>
            </a:r>
          </a:p>
          <a:p>
            <a:pPr marL="0" indent="0" algn="l">
              <a:buNone/>
            </a:pPr>
            <a:r>
              <a:rPr lang="fa-IR" dirty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                     جاهلی/لاتی/چاله میدانی(فلنگ را بست/زد به چاک                             محبت)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زبان گفتار: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6101110" y="3573016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0823400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زبان عادی:برای برآوردن نیازهای زندگی روزمرّه و مکالمات معمولی</a:t>
            </a:r>
          </a:p>
          <a:p>
            <a:r>
              <a:rPr lang="fa-IR" dirty="0" smtClean="0">
                <a:cs typeface="B Nazanin" pitchFamily="2" charset="-78"/>
              </a:rPr>
              <a:t>زبان علمی:زبانی شفاف با تعبیرات مستقیم و داری ساخت منطقی و نظم و آراستگی.</a:t>
            </a:r>
          </a:p>
          <a:p>
            <a:r>
              <a:rPr lang="fa-IR" dirty="0" smtClean="0">
                <a:cs typeface="B Nazanin" pitchFamily="2" charset="-78"/>
              </a:rPr>
              <a:t>زبان ادبی:زبانی دارای نشانه های تصویری و نقش زیبایی آفرینی</a:t>
            </a:r>
          </a:p>
          <a:p>
            <a:r>
              <a:rPr lang="fa-IR" dirty="0" smtClean="0">
                <a:cs typeface="B Nazanin" pitchFamily="2" charset="-78"/>
              </a:rPr>
              <a:t>زبان محاوره:تعابیر تصویری عموما به تقلید به کار می رود و از نظم و </a:t>
            </a:r>
            <a:r>
              <a:rPr lang="fa-IR" smtClean="0">
                <a:cs typeface="B Nazanin" pitchFamily="2" charset="-78"/>
              </a:rPr>
              <a:t>آراستگی بی بهره </a:t>
            </a:r>
            <a:r>
              <a:rPr lang="fa-IR" dirty="0" smtClean="0">
                <a:cs typeface="B Nazanin" pitchFamily="2" charset="-78"/>
              </a:rPr>
              <a:t>است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تقسیم بندی به اعتبار وجوه اشتراک وافتراق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60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زبان رسمی و فرهنگی کشور</a:t>
            </a:r>
          </a:p>
          <a:p>
            <a:pPr marL="0" indent="0">
              <a:buNone/>
            </a:pPr>
            <a:r>
              <a:rPr lang="fa-IR" b="1" dirty="0" smtClean="0">
                <a:cs typeface="B Nazanin" pitchFamily="2" charset="-78"/>
              </a:rPr>
              <a:t>عناصر مخدوش کننده زبان معیار: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1- ورود عناصر زبانی متروک و منسوخ یا مهجور(آگندن به جای پر کردن)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2- اصرار در سره نویسی و عربی زدایی(میوه بخش به جای ثمربخش)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3- گرده برداری از زبان بیگانه(نقطه نظر به جای دیدگاه)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4- کاربرد عناصر زبان محلی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5- پرهیز از تفنّن های ادبی بیجا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6- عربی گرایی متکلفانه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7- ورود عناصر زبان صنفی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زبان معیار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92740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1340768"/>
            <a:ext cx="7408333" cy="5112568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>
                <a:cs typeface="B Nazanin" pitchFamily="2" charset="-78"/>
              </a:rPr>
              <a:t>زبان شکسته در مقابل لفظ قلم قرار می گیرد.</a:t>
            </a:r>
          </a:p>
          <a:p>
            <a:r>
              <a:rPr lang="fa-IR" dirty="0" smtClean="0">
                <a:cs typeface="B Nazanin" pitchFamily="2" charset="-78"/>
              </a:rPr>
              <a:t>زبان شکسته متفاوت از زبان محاوره است.</a:t>
            </a:r>
          </a:p>
          <a:p>
            <a:r>
              <a:rPr lang="fa-IR" dirty="0" smtClean="0">
                <a:cs typeface="B Nazanin" pitchFamily="2" charset="-78"/>
              </a:rPr>
              <a:t>زبان محاوره را می توان شکست و می توان نشکست.</a:t>
            </a:r>
          </a:p>
          <a:p>
            <a:r>
              <a:rPr lang="fa-IR" dirty="0" smtClean="0">
                <a:cs typeface="B Nazanin" pitchFamily="2" charset="-78"/>
              </a:rPr>
              <a:t>(مثال:به او میگویم دیگر این کار را نکند- بهش میگم دیگه این کارو نکنه)</a:t>
            </a:r>
          </a:p>
          <a:p>
            <a:r>
              <a:rPr lang="fa-IR" b="1" dirty="0" smtClean="0">
                <a:cs typeface="B Nazanin" pitchFamily="2" charset="-78"/>
              </a:rPr>
              <a:t>ویژگیهای زبان شکسته:</a:t>
            </a:r>
          </a:p>
          <a:p>
            <a:r>
              <a:rPr lang="fa-IR" dirty="0" smtClean="0">
                <a:cs typeface="B Nazanin" pitchFamily="2" charset="-78"/>
              </a:rPr>
              <a:t>1- برخی از عناصر پذیرای شکستگی نیستند</a:t>
            </a:r>
          </a:p>
          <a:p>
            <a:r>
              <a:rPr lang="fa-IR" dirty="0" smtClean="0">
                <a:cs typeface="B Nazanin" pitchFamily="2" charset="-78"/>
              </a:rPr>
              <a:t>2- صورت شکسته از لفظ قلم کوتاه تر است</a:t>
            </a:r>
          </a:p>
          <a:p>
            <a:r>
              <a:rPr lang="fa-IR" dirty="0" smtClean="0">
                <a:cs typeface="B Nazanin" pitchFamily="2" charset="-78"/>
              </a:rPr>
              <a:t>3- شکستگی بیشتر در عناصر دستوری روی می دهد</a:t>
            </a:r>
          </a:p>
          <a:p>
            <a:r>
              <a:rPr lang="fa-IR" dirty="0" smtClean="0">
                <a:cs typeface="B Nazanin" pitchFamily="2" charset="-78"/>
              </a:rPr>
              <a:t>4- صیغه ها و مشتقات فعلی از بن مضارع پذیرای شکستگی اند ولی از بن ماضی فقط سوم شخص جمع شکسته می شود</a:t>
            </a:r>
          </a:p>
          <a:p>
            <a:r>
              <a:rPr lang="fa-IR" dirty="0" smtClean="0">
                <a:cs typeface="B Nazanin" pitchFamily="2" charset="-78"/>
              </a:rPr>
              <a:t>5- شکستگی جلوه های گوناگونی دارد؛ مثل: کاهش تعداد هجاها، تغییر الگوهای هجایی و کوتاه شده آن،تغییر تقطیع هجایی، تغییر نوع مصوت، حذف صامت</a:t>
            </a:r>
          </a:p>
          <a:p>
            <a:r>
              <a:rPr lang="fa-IR" dirty="0" smtClean="0">
                <a:cs typeface="B Nazanin" pitchFamily="2" charset="-78"/>
              </a:rPr>
              <a:t>6-در نتیجه شکستگی پدیده های گوناون زبانی بروز می کند.از جمله:کوتاهی بن مضارع، کوتاهی فعل اسنادی، حذف صامت میانجی، تبدیل نقش نمای( را )به ( ُ)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زبان شکسته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55298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یکی از موثرترین زبان ها در نقد اجتماعی و سیاسی.</a:t>
            </a:r>
          </a:p>
          <a:p>
            <a:pPr marL="0" indent="0">
              <a:buNone/>
            </a:pPr>
            <a:r>
              <a:rPr lang="fa-IR" b="1" dirty="0" smtClean="0">
                <a:cs typeface="B Nazanin" pitchFamily="2" charset="-78"/>
              </a:rPr>
              <a:t>طنز از نظر نحوة بیان: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1- تمثیلی:برای بیان مقصود، واقعه ای به ظاهر جدی به واقعه ای خنده آور تشبیه می شود.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2- طنز تفسیری:وقایع مستقیما و با دید هزل آمیز به محک نقد زده می شود.</a:t>
            </a:r>
          </a:p>
          <a:p>
            <a:pPr marL="0" indent="0">
              <a:buNone/>
            </a:pPr>
            <a:r>
              <a:rPr lang="fa-IR" b="1" dirty="0" smtClean="0">
                <a:cs typeface="B Nazanin" pitchFamily="2" charset="-78"/>
              </a:rPr>
              <a:t>طنز از نظر صورت و محتوا: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1- طنزی که در خود مضمون واقعه وجود دارد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2- طنزی که با نحوة بیان و تفسیر و تعبیر القا می شود.</a:t>
            </a:r>
          </a:p>
          <a:p>
            <a:pPr marL="0" indent="0">
              <a:buNone/>
            </a:pP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طنز، مطایبه، هجو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48422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/>
          </a:bodyPr>
          <a:lstStyle/>
          <a:p>
            <a:r>
              <a:rPr lang="fa-IR" dirty="0" smtClean="0">
                <a:cs typeface="B Nazanin" pitchFamily="2" charset="-78"/>
              </a:rPr>
              <a:t>هجو از دو سو جنبة شخصی دارد: از رنجیدگی و خشم شخصی ناشی می گردد و آماج آن نیز شخص معیّنی است.انگیزة آن اجتماعی نیست.</a:t>
            </a:r>
          </a:p>
          <a:p>
            <a:r>
              <a:rPr lang="fa-IR" b="1" dirty="0" smtClean="0">
                <a:cs typeface="B Nazanin" pitchFamily="2" charset="-78"/>
              </a:rPr>
              <a:t>فرق طنز با هجو:</a:t>
            </a:r>
          </a:p>
          <a:p>
            <a:r>
              <a:rPr lang="fa-IR" dirty="0" smtClean="0">
                <a:cs typeface="B Nazanin" pitchFamily="2" charset="-78"/>
              </a:rPr>
              <a:t>1- طنز در شرایط اختناق بیش تر کاربرد دارد ولی هجو در هر اوضاع و احوالی ممکن است پدید آید.</a:t>
            </a:r>
          </a:p>
          <a:p>
            <a:r>
              <a:rPr lang="fa-IR" dirty="0" smtClean="0">
                <a:cs typeface="B Nazanin" pitchFamily="2" charset="-78"/>
              </a:rPr>
              <a:t>2- طنز متوجه غرضی عالی و حاکی از تفوق معنوی است ولی هجو حاکی از ضعف معنوی و غرض شخصی</a:t>
            </a:r>
          </a:p>
          <a:p>
            <a:r>
              <a:rPr lang="fa-IR" dirty="0" smtClean="0">
                <a:cs typeface="B Nazanin" pitchFamily="2" charset="-78"/>
              </a:rPr>
              <a:t>3- ارزش و تاثیر طنز ماندگار است، ولی ارزش هجو، گذرا</a:t>
            </a:r>
          </a:p>
          <a:p>
            <a:r>
              <a:rPr lang="fa-IR" dirty="0" smtClean="0">
                <a:cs typeface="B Nazanin" pitchFamily="2" charset="-78"/>
              </a:rPr>
              <a:t>4- طنز تعمیم دادنی است ولی هجو نه.</a:t>
            </a:r>
          </a:p>
          <a:p>
            <a:r>
              <a:rPr lang="fa-IR" dirty="0" smtClean="0">
                <a:cs typeface="B Nazanin" pitchFamily="2" charset="-78"/>
              </a:rPr>
              <a:t>5- بیان در طنز غیر مستقیم و رندانه، ولی در هجو مستقیم</a:t>
            </a:r>
          </a:p>
          <a:p>
            <a:r>
              <a:rPr lang="fa-IR" dirty="0" smtClean="0">
                <a:cs typeface="B Nazanin" pitchFamily="2" charset="-78"/>
              </a:rPr>
              <a:t>6- طنز سلاحی برنده و کوبنده، هجو وسیله ای مبتذل و حقیر.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هجو:</a:t>
            </a:r>
            <a:endParaRPr lang="fa-IR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3557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ارتباطات جمعی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نامه نگاری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تکمیل فرم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درخواست کتبی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اسناد معاملاتی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ادامه تحصیل(امتحان، گزارش، مقاله، پایان نامه و کتاب)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b="1" dirty="0" smtClean="0">
                <a:cs typeface="B Nazanin" pitchFamily="2" charset="-78"/>
              </a:rPr>
              <a:t/>
            </a:r>
            <a:br>
              <a:rPr lang="fa-IR" b="1" dirty="0" smtClean="0">
                <a:cs typeface="B Nazanin" pitchFamily="2" charset="-78"/>
              </a:rPr>
            </a:br>
            <a:r>
              <a:rPr lang="fa-IR" b="1" dirty="0" smtClean="0">
                <a:cs typeface="B Nazanin" pitchFamily="2" charset="-78"/>
              </a:rPr>
              <a:t>1- نیاز به نوشتن</a:t>
            </a:r>
            <a:r>
              <a:rPr lang="fa-IR" dirty="0" smtClean="0">
                <a:cs typeface="B Nazanin" pitchFamily="2" charset="-78"/>
              </a:rPr>
              <a:t/>
            </a:r>
            <a:br>
              <a:rPr lang="fa-IR" dirty="0" smtClean="0">
                <a:cs typeface="B Nazanin" pitchFamily="2" charset="-78"/>
              </a:rPr>
            </a:b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9592" y="1196752"/>
            <a:ext cx="7408333" cy="5472608"/>
          </a:xfrm>
        </p:spPr>
        <p:txBody>
          <a:bodyPr>
            <a:normAutofit fontScale="70000" lnSpcReduction="20000"/>
          </a:bodyPr>
          <a:lstStyle/>
          <a:p>
            <a:r>
              <a:rPr lang="fa-IR" dirty="0" smtClean="0">
                <a:cs typeface="B Nazanin" pitchFamily="2" charset="-78"/>
              </a:rPr>
              <a:t>نوع نوشته(علمی، ادبی، داستانی، کودکانه و...)</a:t>
            </a:r>
          </a:p>
          <a:p>
            <a:r>
              <a:rPr lang="fa-IR" dirty="0" smtClean="0">
                <a:cs typeface="B Nazanin" pitchFamily="2" charset="-78"/>
              </a:rPr>
              <a:t>مخاطب</a:t>
            </a:r>
          </a:p>
          <a:p>
            <a:r>
              <a:rPr lang="fa-IR" dirty="0" smtClean="0">
                <a:cs typeface="B Nazanin" pitchFamily="2" charset="-78"/>
              </a:rPr>
              <a:t>جوّ ادای کلام(کلاس درس، محفل دوستانه، مجلس عزا وشادی و...)</a:t>
            </a:r>
          </a:p>
          <a:p>
            <a:r>
              <a:rPr lang="fa-IR" dirty="0" smtClean="0">
                <a:cs typeface="B Nazanin" pitchFamily="2" charset="-78"/>
              </a:rPr>
              <a:t>مقصودی که افزون بر پیام رسانی درنظر است.</a:t>
            </a:r>
          </a:p>
          <a:p>
            <a:r>
              <a:rPr lang="fa-IR" dirty="0" smtClean="0">
                <a:cs typeface="B Nazanin" pitchFamily="2" charset="-78"/>
              </a:rPr>
              <a:t>دامنه واژگانی:1- واژگان فعال: واژگانی که همیشه در دسترس است به هر فرصت از آنها استفاده می کنیم.2- واژگان غیر فعال: واژه هایی که به هنگام خواندن متنی می توان آنها را بازشناخت.</a:t>
            </a:r>
          </a:p>
          <a:p>
            <a:r>
              <a:rPr lang="fa-IR" dirty="0" smtClean="0">
                <a:cs typeface="B Nazanin" pitchFamily="2" charset="-78"/>
              </a:rPr>
              <a:t>آشنایی با صفات متناسب با موصوفات؛ مثل رگبار، نم نم، موسمی، بهاری، سیل آسا و... برای باران</a:t>
            </a:r>
          </a:p>
          <a:p>
            <a:r>
              <a:rPr lang="fa-IR" dirty="0" smtClean="0">
                <a:cs typeface="B Nazanin" pitchFamily="2" charset="-78"/>
              </a:rPr>
              <a:t>آشنایی با مترادفات، متضاد ها</a:t>
            </a:r>
          </a:p>
          <a:p>
            <a:r>
              <a:rPr lang="fa-IR" dirty="0" smtClean="0">
                <a:cs typeface="B Nazanin" pitchFamily="2" charset="-78"/>
              </a:rPr>
              <a:t>آشنایی با درجات گوناگون بعضی از معانی الفاظ مثلاً گریستن، اشک در چشم حلقه زدن، خون گریستن، اشک در آستین داشتن.</a:t>
            </a:r>
          </a:p>
          <a:p>
            <a:r>
              <a:rPr lang="fa-IR" dirty="0" smtClean="0">
                <a:cs typeface="B Nazanin" pitchFamily="2" charset="-78"/>
              </a:rPr>
              <a:t>آشنایی با نمادهای هر ملت. مثل:کبوتر، نرگس، سوسن، کوه و ...</a:t>
            </a:r>
          </a:p>
          <a:p>
            <a:r>
              <a:rPr lang="fa-IR" dirty="0" smtClean="0">
                <a:cs typeface="B Nazanin" pitchFamily="2" charset="-78"/>
              </a:rPr>
              <a:t>استفاده از ردّ التعبیر: به جای نام بردن از چیزی، عنوانی به کار میبرند که صفت شاخص آن چیز است.مثل: شاه ستارگان(خورشید)، مهتر عالم(پیامبر)، مطرب فلک(زهره) و...</a:t>
            </a:r>
          </a:p>
          <a:p>
            <a:r>
              <a:rPr lang="fa-IR" dirty="0" smtClean="0">
                <a:cs typeface="B Nazanin" pitchFamily="2" charset="-78"/>
              </a:rPr>
              <a:t>استفاده از متضادهای معین، مثل: سفر/حضر، صدر/ذیل، نوش/نیش</a:t>
            </a:r>
          </a:p>
          <a:p>
            <a:r>
              <a:rPr lang="fa-IR" dirty="0" smtClean="0">
                <a:cs typeface="B Nazanin" pitchFamily="2" charset="-78"/>
              </a:rPr>
              <a:t>استفاده از افعال بسیط یا پیشوندی متناظر با افعال مرکب، مثل:پاره کردن/دریدن، داخل شدن/درآمدن، خشمگین شدن/برآشفتن.</a:t>
            </a:r>
          </a:p>
          <a:p>
            <a:r>
              <a:rPr lang="fa-IR" dirty="0" smtClean="0">
                <a:cs typeface="B Nazanin" pitchFamily="2" charset="-78"/>
              </a:rPr>
              <a:t>فضاسازی با واژگان، مثل فضای حماسی، مذهبی، غنایی.</a:t>
            </a:r>
          </a:p>
          <a:p>
            <a:r>
              <a:rPr lang="fa-IR" dirty="0" smtClean="0">
                <a:cs typeface="B Nazanin" pitchFamily="2" charset="-78"/>
              </a:rPr>
              <a:t>استفاده از تعابیرکنایی، مثل: شمشیر غلاف کردن، پیمانه پر شدن، در گل فروماندن.</a:t>
            </a:r>
          </a:p>
          <a:p>
            <a:r>
              <a:rPr lang="fa-IR" dirty="0" smtClean="0">
                <a:cs typeface="B Nazanin" pitchFamily="2" charset="-78"/>
              </a:rPr>
              <a:t>بهره جویی ز مَثَل، مثل: هرچه خوار آید روزی به کار آید.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انتخاب واژه و تعبیر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8779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1- صداقت، صمیمیت و ساده نویسی</a:t>
            </a:r>
          </a:p>
          <a:p>
            <a:r>
              <a:rPr lang="fa-IR" dirty="0" smtClean="0">
                <a:cs typeface="B Nazanin" pitchFamily="2" charset="-78"/>
              </a:rPr>
              <a:t>2- سلاست و عمق</a:t>
            </a:r>
          </a:p>
          <a:p>
            <a:r>
              <a:rPr lang="fa-IR" dirty="0" smtClean="0">
                <a:cs typeface="B Nazanin" pitchFamily="2" charset="-78"/>
              </a:rPr>
              <a:t>3-ایجاز و اطناب (فواید اطناب: ایضاح بعد از ابهام، تکرار برای تاکید، ذکر خاص پس از عام، تتمیم، تکمیل برای رفع توهّم، معترضه)</a:t>
            </a:r>
          </a:p>
          <a:p>
            <a:r>
              <a:rPr lang="fa-IR" dirty="0" smtClean="0">
                <a:cs typeface="B Nazanin" pitchFamily="2" charset="-78"/>
              </a:rPr>
              <a:t>4- تنوع و تحرک</a:t>
            </a:r>
          </a:p>
          <a:p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فصل سوم:خصایص بلاغی زبان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8642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1- تعریف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2- توصیف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3- استدلال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4- بررسی علل و نتایج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5- استشهاد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6- مقایسه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7- تقسیم بندی</a:t>
            </a:r>
          </a:p>
          <a:p>
            <a:pPr marL="0" indent="0">
              <a:buNone/>
            </a:pPr>
            <a:r>
              <a:rPr lang="fa-IR" dirty="0" smtClean="0">
                <a:cs typeface="B Nazanin" pitchFamily="2" charset="-78"/>
              </a:rPr>
              <a:t>8- مکالمه ومناظره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Nazanin" pitchFamily="2" charset="-78"/>
              </a:rPr>
              <a:t>فصل چهارم: راههای پروردن معانی</a:t>
            </a:r>
            <a:endParaRPr lang="fa-IR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881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cs typeface="B Nazanin" pitchFamily="2" charset="-78"/>
              </a:rPr>
              <a:t>با توجه به لزوم توجه به نمونه های موجود، باید به بخش دوم کتاب نگارش و ویرایش دکتر احمد سمیعی گیلانی مراجعه شود.</a:t>
            </a:r>
            <a:endParaRPr lang="fa-IR" sz="3200" dirty="0"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>
                <a:cs typeface="B Nazanin" pitchFamily="2" charset="-78"/>
              </a:rPr>
              <a:t>دفتر دوم: ویرایش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4409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Tx/>
              <a:buChar char="-"/>
            </a:pPr>
            <a:r>
              <a:rPr lang="fa-IR" dirty="0" smtClean="0">
                <a:cs typeface="B Nazanin" pitchFamily="2" charset="-78"/>
              </a:rPr>
              <a:t>رویارویی با مخاطب و آشنایی با علایق و خواسته های او</a:t>
            </a:r>
          </a:p>
          <a:p>
            <a:pPr algn="r" rtl="1">
              <a:buFontTx/>
              <a:buChar char="-"/>
            </a:pPr>
            <a:r>
              <a:rPr lang="fa-IR" dirty="0" smtClean="0">
                <a:cs typeface="B Nazanin" pitchFamily="2" charset="-78"/>
              </a:rPr>
              <a:t> پرسش از طرف مخاطب، زمانی که در بیان ما ابهام ، اطناب یا ایرادی وجود داشته باشد.</a:t>
            </a:r>
          </a:p>
          <a:p>
            <a:pPr algn="r" rtl="1">
              <a:buFontTx/>
              <a:buChar char="-"/>
            </a:pPr>
            <a:r>
              <a:rPr lang="fa-IR" dirty="0" smtClean="0">
                <a:cs typeface="B Nazanin" pitchFamily="2" charset="-78"/>
              </a:rPr>
              <a:t>آزادی در انتخاب الفاظ و تعبیرات</a:t>
            </a:r>
          </a:p>
          <a:p>
            <a:pPr algn="r" rtl="1">
              <a:buFontTx/>
              <a:buChar char="-"/>
            </a:pPr>
            <a:r>
              <a:rPr lang="fa-IR" dirty="0" smtClean="0">
                <a:cs typeface="B Nazanin" pitchFamily="2" charset="-78"/>
              </a:rPr>
              <a:t>جبران اشکالات یا روشن ساختن ابهامات</a:t>
            </a:r>
          </a:p>
          <a:p>
            <a:pPr algn="r" rtl="1">
              <a:buFontTx/>
              <a:buChar char="-"/>
            </a:pPr>
            <a:r>
              <a:rPr lang="fa-IR" dirty="0" smtClean="0">
                <a:cs typeface="B Nazanin" pitchFamily="2" charset="-78"/>
              </a:rPr>
              <a:t>رهایی از قید وبند اصول نگارش، ترتیب، نکات دستوری و...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2- </a:t>
            </a:r>
            <a:r>
              <a:rPr lang="fa-IR" dirty="0" smtClean="0">
                <a:cs typeface="B Nazanin" pitchFamily="2" charset="-78"/>
              </a:rPr>
              <a:t>چرا گفتن از نوشتن آسان تر است</a:t>
            </a:r>
            <a:r>
              <a:rPr lang="fa-IR" dirty="0" smtClean="0"/>
              <a:t>؟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1- </a:t>
            </a:r>
            <a:r>
              <a:rPr lang="fa-IR" b="1" dirty="0" smtClean="0">
                <a:cs typeface="B Nazanin" pitchFamily="2" charset="-78"/>
              </a:rPr>
              <a:t>خاطرات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عام ترین و صمیمانه ترین نوع نوشته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شرح شادی ها و رنج ها و احساسات ایام زندگی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در خور یادآوری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زبان ساده و بی تکلّف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تابع نظم منطقی نیست و پیرو جریان سیّال ذهن است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محتوای گیرا و اثربخش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بهتر است روز به روز باشد ولی اگر پدید آورندة هیجان وانفعال شدیدی باشد، زمانی به بیان هنری در می آیند که زمانی از آنها گذشته باشد.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 smtClean="0">
                <a:cs typeface="B Nazanin" pitchFamily="2" charset="-78"/>
              </a:rPr>
              <a:t>انواع نوشته: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Nazanin" pitchFamily="2" charset="-78"/>
              </a:rPr>
              <a:t>بدون الگوی خاص و متناسب با حالات و شرایط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ابتکاری و ذوقی و درخور مناسبات با مخاطب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خالی از تکلّف و تقلید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تعادل در طول نامه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انتخاب کاغذ مناسب، خط خوانا، سطور مرتب، نشانة حرمت به مخاطب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زبان نزدیک به زبان معیار در عین سادگی و صداقت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خالی از عبارات رکیک و نامناسب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2- </a:t>
            </a:r>
            <a:r>
              <a:rPr lang="fa-IR" b="1" dirty="0" smtClean="0">
                <a:cs typeface="B Nazanin" pitchFamily="2" charset="-78"/>
              </a:rPr>
              <a:t>نامه به دوستان و نزدیکان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وصف راه ها، روستاها، شهر ها، مساجد، ابنیة تاریخی، عناصر زندگی، شئون فرهنگی، آداب و رسوم، خصوصیات اقلیمی، فرآورده های کشاورزی و...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مقایسه با محیط زندگی مسافر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روحیات و افکار حاکم بر مردم(سفرنامه های امروزی)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3- سفرنامه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itchFamily="2" charset="-78"/>
              </a:rPr>
              <a:t>حرفی تازه  ومستند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منابع معتبر و موثق(مثلاً:مطمئن ترین تصحیح انتقادی)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منابع دست اول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ساخت استوار و نظم و آراستگی و تناسب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زبان ساده  و دور از ابهام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اجتناب از نقل قولهای بی خاصیت و حجم افزا، تفنن های ذوقی بی جا، تعارف و مجامله، تکرار مکرّرات.</a:t>
            </a:r>
          </a:p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4- مقالة تحقیقی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b="1" dirty="0" smtClean="0">
                <a:cs typeface="B Nazanin" pitchFamily="2" charset="-78"/>
              </a:rPr>
              <a:t>بررسی کتاب: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معرفی و بررسی یک اثر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گزارش اجمالی محتوا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اگر ترجمه است به ترجمه های قبل و یا هم زمان اشاره شود و مقایسه ای هم صورت گیرد.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اگر تالیف است، از مرتبة اثر در قیاس با آثار هم نوع ذکر شود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اگر داستان است به خلاصه اثر نیز پرداخته شود.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اگر تصحیح است، به اعتبار نسخ اشاره شود.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اگر فاقد بعضی از فهرست ها باشد، بیان شود.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کیفیت نسخه پردازی و چاپ.</a:t>
            </a:r>
          </a:p>
          <a:p>
            <a:pPr algn="r" rtl="1"/>
            <a:endParaRPr lang="en-US" dirty="0">
              <a:cs typeface="B Nazanin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D12-F2EE-4F17-B18B-7C1CF9F831C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Nazanin" pitchFamily="2" charset="-78"/>
              </a:rPr>
              <a:t>5- بررسی و نقد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497</TotalTime>
  <Words>1913</Words>
  <Application>Microsoft Office PowerPoint</Application>
  <PresentationFormat>On-screen Show (4:3)</PresentationFormat>
  <Paragraphs>287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B Nazanin</vt:lpstr>
      <vt:lpstr>Calibri</vt:lpstr>
      <vt:lpstr>Candara</vt:lpstr>
      <vt:lpstr>Symbol</vt:lpstr>
      <vt:lpstr>Waveform</vt:lpstr>
      <vt:lpstr>آیین نگارش و ویرایش زبان فارسی</vt:lpstr>
      <vt:lpstr>فصل اول</vt:lpstr>
      <vt:lpstr> 1- نیاز به نوشتن </vt:lpstr>
      <vt:lpstr>2- چرا گفتن از نوشتن آسان تر است؟ </vt:lpstr>
      <vt:lpstr>انواع نوشته:</vt:lpstr>
      <vt:lpstr>2- نامه به دوستان و نزدیکان</vt:lpstr>
      <vt:lpstr>3- سفرنامه</vt:lpstr>
      <vt:lpstr>4- مقالة تحقیقی</vt:lpstr>
      <vt:lpstr>5- بررسی و نقد</vt:lpstr>
      <vt:lpstr>نقد کتاب</vt:lpstr>
      <vt:lpstr>6- نوشته های مطبوعاتی</vt:lpstr>
      <vt:lpstr>سرمقاله:</vt:lpstr>
      <vt:lpstr>خبر: </vt:lpstr>
      <vt:lpstr>گزارش خبری: </vt:lpstr>
      <vt:lpstr>تفسیر: </vt:lpstr>
      <vt:lpstr>مصاحبه:</vt:lpstr>
      <vt:lpstr>محدودیت های نگارش</vt:lpstr>
      <vt:lpstr>فن مطالعه(اصول مطالعه جدی و علمی)</vt:lpstr>
      <vt:lpstr>مرجع شناسی</vt:lpstr>
      <vt:lpstr>انواع نقل مطلب</vt:lpstr>
      <vt:lpstr>انواع زبان:</vt:lpstr>
      <vt:lpstr>گونه های کاربردی زبان به اقتضای:</vt:lpstr>
      <vt:lpstr>تقسیم بندی زبان به اعتباردرجات اجتماعی-فرهنگی</vt:lpstr>
      <vt:lpstr>زبان گفتار:</vt:lpstr>
      <vt:lpstr>تقسیم بندی به اعتبار وجوه اشتراک وافتراق</vt:lpstr>
      <vt:lpstr>زبان معیار</vt:lpstr>
      <vt:lpstr>زبان شکسته</vt:lpstr>
      <vt:lpstr>طنز، مطایبه، هجو</vt:lpstr>
      <vt:lpstr>هجو:</vt:lpstr>
      <vt:lpstr>انتخاب واژه و تعبیر</vt:lpstr>
      <vt:lpstr>فصل سوم:خصایص بلاغی زبان</vt:lpstr>
      <vt:lpstr>فصل چهارم: راههای پروردن معانی</vt:lpstr>
      <vt:lpstr>دفتر دوم: ویرایش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آیین نگارش و ویرایش زبان فارسی</dc:title>
  <dc:creator>saleh tala</dc:creator>
  <cp:lastModifiedBy>Bamdadi</cp:lastModifiedBy>
  <cp:revision>60</cp:revision>
  <dcterms:created xsi:type="dcterms:W3CDTF">2019-02-14T14:11:20Z</dcterms:created>
  <dcterms:modified xsi:type="dcterms:W3CDTF">2020-04-13T20:53:02Z</dcterms:modified>
</cp:coreProperties>
</file>