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4D9261-C737-45AF-A37D-66B9456B209C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76D0CE-F0C0-4034-A684-0F41854336C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351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181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6389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4965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126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906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6248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119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5939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3997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0002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7E4CC-A9CD-4B98-BD71-8D9F6FCE45A7}" type="datetimeFigureOut">
              <a:rPr lang="fa-IR" smtClean="0"/>
              <a:t>03/09/1441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03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/>
          <a:lstStyle/>
          <a:p>
            <a:pPr algn="just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8" name="Picture 4" descr="C:\Users\Sazgar\Desktop\inde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990"/>
            <a:ext cx="8856984" cy="5951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11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4- شیوۀ روان: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شیوه‏ای است که در آن با وجود گرفتگی یا تنگیِ مجرای دهان، هوا با آزادی کامل از مجرای دیگری مثل کناره‏های دهان خارج می‏شود. صامت‏های «ی» و «ل» در فارسی به این شیوه تولید می‏شوند.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5- شیوۀ خیشومی: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زمانی که به هنگام تولید یک </a:t>
            </a:r>
            <a:r>
              <a:rPr lang="fa-IR" dirty="0" smtClean="0">
                <a:cs typeface="B Zar" pitchFamily="2" charset="-78"/>
              </a:rPr>
              <a:t>صامت، </a:t>
            </a:r>
            <a:r>
              <a:rPr lang="fa-IR" dirty="0">
                <a:cs typeface="B Zar" pitchFamily="2" charset="-78"/>
              </a:rPr>
              <a:t>ملاز، پائین آمده و جلوی ورود هوا به حفره دهانی را بگیرد به طوری که مجرای خروج هوا از </a:t>
            </a:r>
            <a:r>
              <a:rPr lang="fa-IR" dirty="0" smtClean="0">
                <a:cs typeface="B Zar" pitchFamily="2" charset="-78"/>
              </a:rPr>
              <a:t>حفرۀ </a:t>
            </a:r>
            <a:r>
              <a:rPr lang="fa-IR" dirty="0">
                <a:cs typeface="B Zar" pitchFamily="2" charset="-78"/>
              </a:rPr>
              <a:t>خیشوم </a:t>
            </a:r>
            <a:r>
              <a:rPr lang="fa-IR" dirty="0" smtClean="0">
                <a:cs typeface="B Zar" pitchFamily="2" charset="-78"/>
              </a:rPr>
              <a:t>باشد، </a:t>
            </a:r>
            <a:r>
              <a:rPr lang="fa-IR" dirty="0">
                <a:cs typeface="B Zar" pitchFamily="2" charset="-78"/>
              </a:rPr>
              <a:t>به </a:t>
            </a:r>
            <a:r>
              <a:rPr lang="fa-IR" dirty="0" smtClean="0">
                <a:cs typeface="B Zar" pitchFamily="2" charset="-78"/>
              </a:rPr>
              <a:t>صامت </a:t>
            </a:r>
            <a:r>
              <a:rPr lang="fa-IR" dirty="0">
                <a:cs typeface="B Zar" pitchFamily="2" charset="-78"/>
              </a:rPr>
              <a:t>تولیدشده، خیشومی، غُنّه‌ای یا تودماغی می‌گویند</a:t>
            </a:r>
            <a:r>
              <a:rPr lang="fa-IR" dirty="0" smtClean="0">
                <a:cs typeface="B Zar" pitchFamily="2" charset="-78"/>
              </a:rPr>
              <a:t>. در زبان فارسی صامت‏های «م» و «ن» با این روش تولید می‏شوند. 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69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5678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6- شیوۀ انفجاری-سایشی: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این شیوه یک شیوۀ مرکب است و صامت‏های «ج» و «چ» در زبان فارسی با این شیوه یعنی ترکیبی از شیوۀ انفجاری و سایشی تولید می‏شوند.</a:t>
            </a: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  <p:pic>
        <p:nvPicPr>
          <p:cNvPr id="1026" name="Picture 2" descr="C:\Users\Sazgar\Downloads\Soroush+ Downloads\Images\image_2020_4_24-22_47_13_389_M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24944"/>
            <a:ext cx="8424936" cy="378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2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a-I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Zar" pitchFamily="2" charset="-78"/>
              </a:rPr>
              <a:t>ج) واکداری و بی‏واکی در زبان فارسی</a:t>
            </a:r>
            <a:endParaRPr lang="fa-IR" sz="3200" b="1" dirty="0">
              <a:solidFill>
                <a:schemeClr val="tx2">
                  <a:lumMod val="60000"/>
                  <a:lumOff val="40000"/>
                </a:schemeClr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آواهایی که تولید آن‏ها همراه با ارتعاش تارهای صوتی است، </a:t>
            </a:r>
            <a:r>
              <a:rPr lang="fa-IR" sz="3600" dirty="0" smtClean="0">
                <a:cs typeface="B Zar" pitchFamily="2" charset="-78"/>
              </a:rPr>
              <a:t> آواهای واک</a:t>
            </a:r>
            <a:r>
              <a:rPr lang="fa-IR" sz="3600" dirty="0" smtClean="0">
                <a:cs typeface="B Zar" pitchFamily="2" charset="-78"/>
              </a:rPr>
              <a:t>‏</a:t>
            </a:r>
            <a:r>
              <a:rPr lang="fa-IR" sz="3600" dirty="0" smtClean="0">
                <a:cs typeface="B Zar" pitchFamily="2" charset="-78"/>
              </a:rPr>
              <a:t>دارهستند.</a:t>
            </a:r>
          </a:p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مثل؛ </a:t>
            </a:r>
            <a:r>
              <a:rPr lang="fa-IR" sz="3600" dirty="0">
                <a:cs typeface="B Zar" pitchFamily="2" charset="-78"/>
              </a:rPr>
              <a:t>«د» و «ز»</a:t>
            </a:r>
          </a:p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آواهایی که تولیدشان بدون ایجاد ارتعاش در این تارها است، بی‏واک </a:t>
            </a:r>
            <a:r>
              <a:rPr lang="fa-IR" sz="3600" dirty="0" smtClean="0">
                <a:cs typeface="B Zar" pitchFamily="2" charset="-78"/>
              </a:rPr>
              <a:t>هستند. </a:t>
            </a:r>
          </a:p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مثل؛ </a:t>
            </a:r>
            <a:r>
              <a:rPr lang="fa-IR" sz="3600" dirty="0" smtClean="0">
                <a:cs typeface="B Zar" pitchFamily="2" charset="-78"/>
              </a:rPr>
              <a:t>«ت</a:t>
            </a:r>
            <a:r>
              <a:rPr lang="fa-IR" sz="3600" dirty="0" smtClean="0">
                <a:cs typeface="B Zar" pitchFamily="2" charset="-78"/>
              </a:rPr>
              <a:t>» و «س</a:t>
            </a:r>
            <a:r>
              <a:rPr lang="fa-IR" sz="3600" dirty="0" smtClean="0">
                <a:cs typeface="B Zar" pitchFamily="2" charset="-78"/>
              </a:rPr>
              <a:t>»</a:t>
            </a:r>
            <a:endParaRPr lang="fa-IR" sz="36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20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 smtClean="0">
                <a:solidFill>
                  <a:schemeClr val="accent2"/>
                </a:solidFill>
                <a:cs typeface="B Zar" pitchFamily="2" charset="-78"/>
              </a:rPr>
              <a:t>2-1-2 معیارهای توصیف مصوت‏های زبان فارسی</a:t>
            </a:r>
            <a:endParaRPr lang="fa-IR" sz="3600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1- ارتفاع زبان: این معیار با نسبت فاصله زبان از کام متغیّر می‏شود</a:t>
            </a: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2- محل تولید: مصوت‏هایی که با نقش فعال جلو زبان و بخش آغازین کام تولید می شوند، مصوت پیشین و مصوت هایی که با نقش فعال عقب زبان و بخش انتهایی کام تولید می شوند، مصوت پسین هستند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3- شکل لبها: مصوتها با توجه به شکل گرد و گستردۀ لبها به هنگام تولید، به دو قسمت گرد و گسترده تقسیم می </a:t>
            </a:r>
            <a:r>
              <a:rPr lang="fa-IR" dirty="0" smtClean="0">
                <a:cs typeface="B Zar" pitchFamily="2" charset="-78"/>
              </a:rPr>
              <a:t>شوند</a:t>
            </a:r>
          </a:p>
          <a:p>
            <a:pPr marL="0" indent="0" algn="ctr">
              <a:buNone/>
            </a:pPr>
            <a:r>
              <a:rPr lang="fa-IR" dirty="0" smtClean="0">
                <a:cs typeface="B Zar" pitchFamily="2" charset="-78"/>
              </a:rPr>
              <a:t>(برای مشاهده مثال‏ها به کتاب مراجعه شود)</a:t>
            </a: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14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3-1-2- مصوت‏های مرکب زبان فارسی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علاوه بر مصوت‏های شش‏گانۀ ساده در زبان فارسی، که کیفیتهای آواییِ آن‏ها در کل زمان تولید یکسان است، مصوت‏های مرکبی نیز وجود دارد که در هنگام تولید با تغییر مواجه می‏شوند. به این گونه از مصوتها، مصوت مرکب می‏گویند.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الف) مصوت مرکب /</a:t>
            </a:r>
            <a:r>
              <a:rPr lang="en-US" dirty="0" err="1" smtClean="0">
                <a:cs typeface="B Zar" pitchFamily="2" charset="-78"/>
              </a:rPr>
              <a:t>ow</a:t>
            </a:r>
            <a:r>
              <a:rPr lang="fa-IR" dirty="0" smtClean="0">
                <a:cs typeface="B Zar" pitchFamily="2" charset="-78"/>
              </a:rPr>
              <a:t>/ مثل؛ نُو  - جُو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ب) مصوت مرکب /</a:t>
            </a:r>
            <a:r>
              <a:rPr lang="en-US" dirty="0" err="1" smtClean="0">
                <a:cs typeface="B Zar" pitchFamily="2" charset="-78"/>
              </a:rPr>
              <a:t>ey</a:t>
            </a:r>
            <a:r>
              <a:rPr lang="fa-IR" dirty="0" smtClean="0">
                <a:cs typeface="B Zar" pitchFamily="2" charset="-78"/>
              </a:rPr>
              <a:t>/  مثل؛ نِی - رِی</a:t>
            </a:r>
          </a:p>
        </p:txBody>
      </p:sp>
    </p:spTree>
    <p:extLst>
      <p:ext uri="{BB962C8B-B14F-4D97-AF65-F5344CB8AC3E}">
        <p14:creationId xmlns:p14="http://schemas.microsoft.com/office/powerpoint/2010/main" val="22537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4-1-2- صامت همزه در زبان فارسی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شیوۀ تولید این صامت </a:t>
            </a:r>
            <a:r>
              <a:rPr lang="fa-IR" dirty="0" smtClean="0">
                <a:cs typeface="B Zar" pitchFamily="2" charset="-78"/>
              </a:rPr>
              <a:t>انفجاری، </a:t>
            </a:r>
            <a:r>
              <a:rPr lang="fa-IR" dirty="0" smtClean="0">
                <a:cs typeface="B Zar" pitchFamily="2" charset="-78"/>
              </a:rPr>
              <a:t>و اندام تولید کننده‏اش تارهای صوتی است و در نظام الفبایی دارای چند نشانۀ زیر است.</a:t>
            </a:r>
          </a:p>
          <a:p>
            <a:pPr algn="just">
              <a:buFontTx/>
              <a:buChar char="-"/>
            </a:pPr>
            <a:r>
              <a:rPr lang="fa-IR" dirty="0" smtClean="0">
                <a:cs typeface="B Zar" pitchFamily="2" charset="-78"/>
              </a:rPr>
              <a:t>حرف الف در ابتدای هجا: مثل؛ اسب     </a:t>
            </a:r>
            <a:r>
              <a:rPr lang="en-US" dirty="0" smtClean="0">
                <a:cs typeface="B Zar" pitchFamily="2" charset="-78"/>
              </a:rPr>
              <a:t>?</a:t>
            </a:r>
            <a:r>
              <a:rPr lang="en-US" dirty="0" err="1" smtClean="0">
                <a:cs typeface="B Zar" pitchFamily="2" charset="-78"/>
              </a:rPr>
              <a:t>asb</a:t>
            </a:r>
            <a:endParaRPr lang="fa-IR" dirty="0" smtClean="0">
              <a:cs typeface="B Zar" pitchFamily="2" charset="-78"/>
            </a:endParaRPr>
          </a:p>
          <a:p>
            <a:pPr algn="just">
              <a:buFontTx/>
              <a:buChar char="-"/>
            </a:pPr>
            <a:r>
              <a:rPr lang="fa-IR" dirty="0" smtClean="0">
                <a:cs typeface="B Zar" pitchFamily="2" charset="-78"/>
              </a:rPr>
              <a:t>نشانه همزه(ء) با کرسیهای «واو»، دندانه و «الف»: مثال؛ سؤال- مسئله- </a:t>
            </a:r>
            <a:r>
              <a:rPr lang="fa-IR" dirty="0" smtClean="0">
                <a:cs typeface="B Zar" pitchFamily="2" charset="-78"/>
              </a:rPr>
              <a:t>تألیف</a:t>
            </a:r>
            <a:endParaRPr lang="fa-IR" dirty="0" smtClean="0">
              <a:cs typeface="B Zar" pitchFamily="2" charset="-78"/>
            </a:endParaRPr>
          </a:p>
          <a:p>
            <a:pPr algn="just">
              <a:buFontTx/>
              <a:buChar char="-"/>
            </a:pPr>
            <a:r>
              <a:rPr lang="fa-IR" dirty="0" smtClean="0">
                <a:cs typeface="B Zar" pitchFamily="2" charset="-78"/>
              </a:rPr>
              <a:t>بدون کرسی: مثال؛ شیء</a:t>
            </a:r>
          </a:p>
          <a:p>
            <a:pPr algn="just">
              <a:buFontTx/>
              <a:buChar char="-"/>
            </a:pPr>
            <a:r>
              <a:rPr lang="fa-IR" dirty="0" smtClean="0">
                <a:cs typeface="B Zar" pitchFamily="2" charset="-78"/>
              </a:rPr>
              <a:t>حرف «عین»: مثال؛ عالی</a:t>
            </a:r>
            <a:endParaRPr lang="en-US" dirty="0" smtClean="0">
              <a:cs typeface="B Zar" pitchFamily="2" charset="-78"/>
            </a:endParaRP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12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000" b="1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5-1-2 فرایند تولید ناقص (پدیدۀ تشدید) در زبان فارسی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اگر مرحلۀ انجام یک صامت و مرحلۀ آمادگی صامت دیگر در هم ادغام شوند مرحلۀ درنگشان به هم می‏پیوندد و حاصل جمع دو درنگ، یک درنگ طولانی را می‏آفریند. این فرایند زمانی رخ می‏دهد که دو صامت یکسان کنار هم قرار بگیرند.</a:t>
            </a:r>
          </a:p>
          <a:p>
            <a:pPr marL="0" indent="0" algn="just">
              <a:buNone/>
            </a:pPr>
            <a:endParaRPr lang="fa-IR" sz="3000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پدیدۀ آواییِ مذکور، در فارسی تولید ناقص نامیده می‏شود و نشانه خطی آن در فارسی علامت تشدید ـــّ است.</a:t>
            </a:r>
          </a:p>
          <a:p>
            <a:pPr marL="0" indent="0" algn="just">
              <a:buNone/>
            </a:pPr>
            <a:endParaRPr lang="fa-IR" sz="3000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مثال؛ نجّار، بنّا و ...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93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600" b="1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6-1-2 هجا و ساخت آن در زبان فارسی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هجا بزرگترین واحد ساخت آوایی زبان و متشکل از صامتها و مصوتها است و به واقع معادل «بخش» در مباحث آموزش دبستانی است.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در نظام آوایی زبان فارسی سه نوع هجا داریم: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الف( صامت +مصوت)؛ مثل «دا» در کلمۀ دانشجو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ب) (صامت+مصوت+صامت) مثل؛ «داد» در کلمۀ بیداد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ج) صامن+مصوت+دوصامت مثل؛ نَرد، گَرد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00B050"/>
                </a:solidFill>
                <a:cs typeface="B Zar" pitchFamily="2" charset="-78"/>
              </a:rPr>
              <a:t>قواعد ساخت هجا در زبان فارسی معیار: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00B050"/>
                </a:solidFill>
                <a:cs typeface="B Zar" pitchFamily="2" charset="-78"/>
              </a:rPr>
              <a:t>الف) عنصر آغازین هجاهای فارسی همواره صامت است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00B050"/>
                </a:solidFill>
                <a:cs typeface="B Zar" pitchFamily="2" charset="-78"/>
              </a:rPr>
              <a:t>ب) عنصر دوم هجاهای فارسی همواره یک مصوت است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00B050"/>
                </a:solidFill>
                <a:cs typeface="B Zar" pitchFamily="2" charset="-78"/>
              </a:rPr>
              <a:t>ج) در پایان هجاهای فارسی هیچ گاه بیش از دو صامت نمی‏آید</a:t>
            </a:r>
            <a:endParaRPr lang="fa-IR" sz="2400" dirty="0">
              <a:solidFill>
                <a:srgbClr val="00B05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98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8000" b="1" dirty="0" smtClean="0">
              <a:solidFill>
                <a:srgbClr val="7030A0"/>
              </a:solidFill>
              <a:latin typeface="IranNastaliq" pitchFamily="18" charset="0"/>
              <a:cs typeface="IranNastaliq" pitchFamily="18" charset="0"/>
            </a:endParaRPr>
          </a:p>
          <a:p>
            <a:pPr marL="0" indent="0" algn="ctr">
              <a:buNone/>
            </a:pP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با </a:t>
            </a: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آرزوی </a:t>
            </a: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توفیق</a:t>
            </a:r>
            <a:endParaRPr lang="fa-IR" sz="8000" b="1" dirty="0">
              <a:solidFill>
                <a:srgbClr val="7030A0"/>
              </a:solidFill>
              <a:latin typeface="IranNastaliq" pitchFamily="18" charset="0"/>
              <a:cs typeface="IranNastaliq" pitchFamily="18" charset="0"/>
            </a:endParaRPr>
          </a:p>
          <a:p>
            <a:pPr marL="0" indent="0" algn="ctr">
              <a:buNone/>
            </a:pP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دادرس محمدی</a:t>
            </a:r>
            <a:endParaRPr lang="fa-IR" sz="8000" b="1" dirty="0">
              <a:solidFill>
                <a:srgbClr val="7030A0"/>
              </a:solidFill>
              <a:latin typeface="IranNastaliq" pitchFamily="18" charset="0"/>
              <a:cs typeface="IranNastaliq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7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2132856"/>
            <a:ext cx="8928992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نـــام درس: </a:t>
            </a:r>
            <a:r>
              <a:rPr lang="fa-IR" sz="4000" b="1" dirty="0" smtClean="0">
                <a:cs typeface="B Zar" pitchFamily="2" charset="-78"/>
              </a:rPr>
              <a:t>آموزش زبان فارسی 1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شماره جلسه: </a:t>
            </a:r>
            <a:r>
              <a:rPr lang="fa-IR" sz="4000" b="1" dirty="0" smtClean="0">
                <a:cs typeface="B Zar" pitchFamily="2" charset="-78"/>
              </a:rPr>
              <a:t>2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نیــــم سال: </a:t>
            </a:r>
            <a:r>
              <a:rPr lang="fa-IR" sz="4000" b="1" dirty="0" smtClean="0">
                <a:cs typeface="B Zar" pitchFamily="2" charset="-78"/>
              </a:rPr>
              <a:t>دوم 1398/99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گـــــــروه: </a:t>
            </a:r>
            <a:r>
              <a:rPr lang="fa-IR" sz="4000" b="1" dirty="0" smtClean="0">
                <a:cs typeface="B Zar" pitchFamily="2" charset="-78"/>
              </a:rPr>
              <a:t>زبان و ادبیات فارسی دانشگاه پردیـــــس علامّه امینی آذربایجان شـرقی</a:t>
            </a:r>
          </a:p>
          <a:p>
            <a:pPr marL="0" indent="0">
              <a:buNone/>
            </a:pPr>
            <a:endParaRPr lang="fa-IR" sz="2800" b="1" dirty="0" smtClean="0">
              <a:cs typeface="B Zar" pitchFamily="2" charset="-78"/>
            </a:endParaRPr>
          </a:p>
          <a:p>
            <a:pPr marL="0" indent="0" algn="ctr">
              <a:buNone/>
            </a:pPr>
            <a:r>
              <a:rPr lang="fa-IR" sz="2400" b="1" dirty="0" smtClean="0">
                <a:solidFill>
                  <a:srgbClr val="00B050"/>
                </a:solidFill>
                <a:cs typeface="B Zar" pitchFamily="2" charset="-78"/>
              </a:rPr>
              <a:t>نام مدرس: </a:t>
            </a:r>
            <a:r>
              <a:rPr lang="fa-IR" sz="2400" b="1" dirty="0" smtClean="0">
                <a:cs typeface="B Zar" pitchFamily="2" charset="-78"/>
              </a:rPr>
              <a:t>دادرس محمدی</a:t>
            </a:r>
            <a:endParaRPr lang="fa-IR" sz="2400" b="1" dirty="0">
              <a:cs typeface="B Zar" pitchFamily="2" charset="-78"/>
            </a:endParaRPr>
          </a:p>
        </p:txBody>
      </p:sp>
      <p:pic>
        <p:nvPicPr>
          <p:cNvPr id="2051" name="Picture 3" descr="C:\Users\Sazgar\Desktop\آرم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412"/>
            <a:ext cx="1676400" cy="198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67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fa-IR" sz="8800" b="1" dirty="0" smtClean="0">
                <a:solidFill>
                  <a:schemeClr val="accent1"/>
                </a:solidFill>
                <a:latin typeface="Arabic Typesetting" pitchFamily="66" charset="-78"/>
                <a:cs typeface="Arabic Typesetting" pitchFamily="66" charset="-78"/>
              </a:rPr>
              <a:t>«مَا الانْسانُ لَوْ لا الِلّسانُ اِلاّ صُـورَةٌ مُمَثـَّلَةٌ، اَوْ بَهيمَةٌ مُهْمَلَةٌ!» </a:t>
            </a:r>
          </a:p>
          <a:p>
            <a:pPr marL="0" indent="0" algn="ctr">
              <a:buNone/>
            </a:pPr>
            <a:r>
              <a:rPr lang="fa-IR" sz="4400" b="1" dirty="0" smtClean="0">
                <a:cs typeface="B Zar" pitchFamily="2" charset="-78"/>
              </a:rPr>
              <a:t>اگر زبان نبود، انسان چه بود؟ چيزى جز يك مجسّمه يا حيوان رها شده در بيابان!</a:t>
            </a:r>
          </a:p>
          <a:p>
            <a:pPr marL="0" indent="0">
              <a:buNone/>
            </a:pPr>
            <a:r>
              <a:rPr lang="fa-IR" sz="4400" b="1" dirty="0" smtClean="0">
                <a:cs typeface="B Zar" pitchFamily="2" charset="-78"/>
              </a:rPr>
              <a:t>                     </a:t>
            </a:r>
            <a:r>
              <a:rPr lang="fa-IR" sz="2800" b="1" dirty="0" smtClean="0">
                <a:solidFill>
                  <a:srgbClr val="00B050"/>
                </a:solidFill>
                <a:cs typeface="B Zar" pitchFamily="2" charset="-78"/>
              </a:rPr>
              <a:t>حضرت علی (ع)</a:t>
            </a:r>
          </a:p>
        </p:txBody>
      </p:sp>
    </p:spTree>
    <p:extLst>
      <p:ext uri="{BB962C8B-B14F-4D97-AF65-F5344CB8AC3E}">
        <p14:creationId xmlns:p14="http://schemas.microsoft.com/office/powerpoint/2010/main" val="25261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728192"/>
          </a:xfrm>
        </p:spPr>
        <p:txBody>
          <a:bodyPr>
            <a:noAutofit/>
          </a:bodyPr>
          <a:lstStyle/>
          <a:p>
            <a:r>
              <a:rPr lang="fa-IR" sz="6000" b="1" dirty="0" smtClean="0">
                <a:solidFill>
                  <a:schemeClr val="accent2"/>
                </a:solidFill>
                <a:cs typeface="2  Davat" pitchFamily="2" charset="-78"/>
              </a:rPr>
              <a:t> 2- عناصر و قواعد سازندۀ زبان معیار</a:t>
            </a:r>
            <a:endParaRPr lang="fa-IR" sz="6000" b="1" dirty="0">
              <a:solidFill>
                <a:schemeClr val="accent2"/>
              </a:solidFill>
              <a:cs typeface="2  Dava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اهداف:</a:t>
            </a:r>
          </a:p>
          <a:p>
            <a:pPr algn="just">
              <a:buFontTx/>
              <a:buChar char="-"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شناخت عناصر و قواعد ساخت آواییِ فارسی</a:t>
            </a:r>
          </a:p>
          <a:p>
            <a:pPr algn="just">
              <a:buFontTx/>
              <a:buChar char="-"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شناخت عناصر و قواعد ساخت صرفی</a:t>
            </a:r>
          </a:p>
          <a:p>
            <a:pPr algn="just">
              <a:buFontTx/>
              <a:buChar char="-"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شناخت ساخت نحوی و ساختار جمله</a:t>
            </a:r>
          </a:p>
          <a:p>
            <a:pPr algn="just">
              <a:buFontTx/>
              <a:buChar char="-"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شناخت ساختار متن به عنوان ساختاری فراتر از جمله</a:t>
            </a:r>
          </a:p>
          <a:p>
            <a:pPr algn="just">
              <a:buFontTx/>
              <a:buChar char="-"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شناخت ساخت معنایی زبان فارسی</a:t>
            </a:r>
          </a:p>
          <a:p>
            <a:pPr algn="just">
              <a:buFontTx/>
              <a:buChar char="-"/>
            </a:pPr>
            <a:endParaRPr lang="fa-IR" sz="3600" dirty="0">
              <a:solidFill>
                <a:srgbClr val="7030A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3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1-2 ساخت آوایی زبان فارسی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مادۀ اصلی زبان‏های انسانی امواج صوتی هستند، این امواج از امواج مکانیکی هستند که بر اثر ارتعاش اجسام کشسان تولید می‏شوند. آواهای زبان نیز امواج مکانیکی هستند که به وسیلۀ حرکت اندامهای گفتاری در جریان هوای عبور کننده از مجرای گفتار ایجاد می‏شود. جریان هوا نیز با مکانیسم تنقسی صورت می‏گیرد. مکانیسمی که منجر به بروز دو نوع جریان هوا می‏شود. الف) جریان هوای دمی    ب) جریان هوای بازدمی       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 مکانیسم مورد استفاده برای تولید آواها و ساخت کلمات در اغلب زبان‏ها، مکانیسم بازدمی است.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انواع آواها در تمام زبان‏ها عبارتند از: الف) صامت‏ها  ب) مصوّت‏ها</a:t>
            </a:r>
            <a:endParaRPr lang="fa-IR" sz="30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48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800" b="1" dirty="0" smtClean="0">
                <a:solidFill>
                  <a:srgbClr val="C00000"/>
                </a:solidFill>
                <a:cs typeface="B Zar" pitchFamily="2" charset="-78"/>
              </a:rPr>
              <a:t>1-1-2 توصیف صامتهای زبان فارسی </a:t>
            </a:r>
            <a:endParaRPr lang="fa-IR" sz="48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Zar" pitchFamily="2" charset="-78"/>
              </a:rPr>
              <a:t>الف)جایگاه تولید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عنوان جایگاه تولید آواها وابسته به اندامهای دخیل در تولید آن‎‏هاست. اندام‏های صوتی عبارتند از : تنفسی، واک‏ساز و آواساز</a:t>
            </a: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  <p:pic>
        <p:nvPicPr>
          <p:cNvPr id="1027" name="Picture 3" descr="C:\Users\Sazgar\Downloads\Soroush+ Downloads\Images\image_2020_4_24-14_41_53_633_bi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22" y="3356992"/>
            <a:ext cx="669232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5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14724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4400" b="1" dirty="0" smtClean="0">
                <a:solidFill>
                  <a:schemeClr val="accent4">
                    <a:lumMod val="75000"/>
                  </a:schemeClr>
                </a:solidFill>
                <a:cs typeface="B Zar" pitchFamily="2" charset="-78"/>
              </a:rPr>
              <a:t>جایگاه تولید صامتهای زبان فارسی:</a:t>
            </a:r>
          </a:p>
          <a:p>
            <a:pPr marL="0" indent="0">
              <a:buNone/>
            </a:pPr>
            <a:endParaRPr lang="fa-IR" sz="4400" b="1" dirty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 smtClean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 smtClean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Zar" pitchFamily="2" charset="-78"/>
              </a:rPr>
              <a:t>برای مطالعۀ مفصل در خصوص اندامهای تنفسی و اجزای آنها جهت آشنایی کامل با جایگاه تولید آواها به صفحات26-24 کتاب مراجعه فرمایید</a:t>
            </a:r>
          </a:p>
          <a:p>
            <a:pPr marL="0" indent="0">
              <a:buNone/>
            </a:pPr>
            <a:endParaRPr lang="fa-IR" sz="4400" b="1" dirty="0">
              <a:cs typeface="B Zar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16025"/>
            <a:ext cx="8351837" cy="401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Zar" pitchFamily="2" charset="-78"/>
              </a:rPr>
              <a:t>ب) شیوه‏های تولید صامت‏های فارسی معیار</a:t>
            </a:r>
            <a:endParaRPr lang="fa-IR" sz="2400" b="1" dirty="0">
              <a:solidFill>
                <a:schemeClr val="tx2">
                  <a:lumMod val="60000"/>
                  <a:lumOff val="40000"/>
                </a:schemeClr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 منظور از شیوۀ تولید حالاتی است که اندامهای تنفسی هنگام تولید یک صامت به خود می‏گیرند.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بیست و سه صامت زبان فارسی با استفاده از شیوه‏های انفجاری، لرزشی، سایشی، روان، خیشومی و انفجاری-سایشی تولید می‏شوند. که در ذیل توضیح مختصری از هر یک ارائه میشود.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1- شیوۀ انفجاری: در این شیوه اندام‏های آواساز به هم می‏چسبند و در راه خروج هوا مانع ایجاد می‏شود و سپس با رهایی تمام صدای بند آمده در یک لحظه هوا به شکل انفجاری از دهان خارج می‏شود. صامتهایی همچون پ، ب، ت و ... به این شیوه تولید می‏شوند.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602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2- شیوۀ لرزشی: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به </a:t>
            </a:r>
            <a:r>
              <a:rPr lang="fa-IR" dirty="0">
                <a:cs typeface="B Zar" pitchFamily="2" charset="-78"/>
              </a:rPr>
              <a:t>شیوه تولید آوایی اشاره دارد که در تولید آن اندام تولیدی </a:t>
            </a:r>
            <a:r>
              <a:rPr lang="fa-IR" dirty="0" smtClean="0">
                <a:cs typeface="B Zar" pitchFamily="2" charset="-78"/>
              </a:rPr>
              <a:t>فعال ارتعاش</a:t>
            </a:r>
            <a:r>
              <a:rPr lang="fa-IR" dirty="0">
                <a:cs typeface="B Zar" pitchFamily="2" charset="-78"/>
              </a:rPr>
              <a:t>، بست و رهش را به‌طور مکرر انجام می‌دهد. </a:t>
            </a:r>
            <a:r>
              <a:rPr lang="fa-IR" dirty="0" smtClean="0">
                <a:cs typeface="B Zar" pitchFamily="2" charset="-78"/>
              </a:rPr>
              <a:t>ارتعاش </a:t>
            </a:r>
            <a:r>
              <a:rPr lang="fa-IR" dirty="0">
                <a:cs typeface="B Zar" pitchFamily="2" charset="-78"/>
              </a:rPr>
              <a:t>رفت و برگشتی اندام گفتار فعال در آوای لرزشی بین دو تا سه بار رخ می‌دهد که می‌تواند تا پنج بار و در حالت مشدد بیشتر از این عدد نیز </a:t>
            </a:r>
            <a:r>
              <a:rPr lang="fa-IR" dirty="0" smtClean="0">
                <a:cs typeface="B Zar" pitchFamily="2" charset="-78"/>
              </a:rPr>
              <a:t>باشد. در زبان فارسی فقط صامت «ر» با این روش تولید می‏شود.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3- شیوۀ سایشی: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در تولید یک </a:t>
            </a:r>
            <a:r>
              <a:rPr lang="fa-IR" dirty="0" smtClean="0">
                <a:cs typeface="B Zar" pitchFamily="2" charset="-78"/>
              </a:rPr>
              <a:t>صامت </a:t>
            </a:r>
            <a:r>
              <a:rPr lang="fa-IR" dirty="0">
                <a:cs typeface="B Zar" pitchFamily="2" charset="-78"/>
              </a:rPr>
              <a:t>سایشی با نزدیک شدن </a:t>
            </a:r>
            <a:r>
              <a:rPr lang="fa-IR" dirty="0" smtClean="0">
                <a:cs typeface="B Zar" pitchFamily="2" charset="-78"/>
              </a:rPr>
              <a:t>اندام‏های </a:t>
            </a:r>
            <a:r>
              <a:rPr lang="fa-IR" dirty="0">
                <a:cs typeface="B Zar" pitchFamily="2" charset="-78"/>
              </a:rPr>
              <a:t>گفتار به یکدیگر، شکافی باریک در مجرای گفتار شکل </a:t>
            </a:r>
            <a:r>
              <a:rPr lang="fa-IR" dirty="0" smtClean="0">
                <a:cs typeface="B Zar" pitchFamily="2" charset="-78"/>
              </a:rPr>
              <a:t>می‏گیرد </a:t>
            </a:r>
            <a:r>
              <a:rPr lang="fa-IR" dirty="0">
                <a:cs typeface="B Zar" pitchFamily="2" charset="-78"/>
              </a:rPr>
              <a:t>که جریان هوا به دشواری از میان این شکاف گذشته و با ساییدگی (سایش) هوا با اندامهای </a:t>
            </a:r>
            <a:r>
              <a:rPr lang="fa-IR" dirty="0" smtClean="0">
                <a:cs typeface="B Zar" pitchFamily="2" charset="-78"/>
              </a:rPr>
              <a:t>گفتار صامت سایشی </a:t>
            </a:r>
            <a:r>
              <a:rPr lang="fa-IR" dirty="0">
                <a:cs typeface="B Zar" pitchFamily="2" charset="-78"/>
              </a:rPr>
              <a:t>تولید </a:t>
            </a:r>
            <a:r>
              <a:rPr lang="fa-IR" dirty="0" smtClean="0">
                <a:cs typeface="B Zar" pitchFamily="2" charset="-78"/>
              </a:rPr>
              <a:t>می‏شود. مثل صامت «و»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800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1288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 2- عناصر و قواعد سازندۀ زبان معیار</vt:lpstr>
      <vt:lpstr>1-2 ساخت آوایی زبان فارسی</vt:lpstr>
      <vt:lpstr>1-1-2 توصیف صامتهای زبان فارسی </vt:lpstr>
      <vt:lpstr>PowerPoint Presentation</vt:lpstr>
      <vt:lpstr>ب) شیوه‏های تولید صامت‏های فارسی معیار</vt:lpstr>
      <vt:lpstr>PowerPoint Presentation</vt:lpstr>
      <vt:lpstr>PowerPoint Presentation</vt:lpstr>
      <vt:lpstr>PowerPoint Presentation</vt:lpstr>
      <vt:lpstr>ج) واکداری و بی‏واکی در زبان فارسی</vt:lpstr>
      <vt:lpstr>2-1-2 معیارهای توصیف مصوت‏های زبان فارسی</vt:lpstr>
      <vt:lpstr>3-1-2- مصوت‏های مرکب زبان فارسی</vt:lpstr>
      <vt:lpstr>4-1-2- صامت همزه در زبان فارسی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Pack 30 DVDs</dc:creator>
  <cp:lastModifiedBy>MRT Pack 30 DVDs</cp:lastModifiedBy>
  <cp:revision>41</cp:revision>
  <dcterms:created xsi:type="dcterms:W3CDTF">2020-04-23T08:24:07Z</dcterms:created>
  <dcterms:modified xsi:type="dcterms:W3CDTF">2020-04-25T07:03:17Z</dcterms:modified>
</cp:coreProperties>
</file>