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56" r:id="rId2"/>
  </p:sldMasterIdLst>
  <p:notesMasterIdLst>
    <p:notesMasterId r:id="rId269"/>
  </p:notesMasterIdLst>
  <p:handoutMasterIdLst>
    <p:handoutMasterId r:id="rId270"/>
  </p:handoutMasterIdLst>
  <p:sldIdLst>
    <p:sldId id="362" r:id="rId3"/>
    <p:sldId id="317" r:id="rId4"/>
    <p:sldId id="366" r:id="rId5"/>
    <p:sldId id="364" r:id="rId6"/>
    <p:sldId id="363" r:id="rId7"/>
    <p:sldId id="778" r:id="rId8"/>
    <p:sldId id="396" r:id="rId9"/>
    <p:sldId id="277" r:id="rId10"/>
    <p:sldId id="285" r:id="rId11"/>
    <p:sldId id="368" r:id="rId12"/>
    <p:sldId id="370" r:id="rId13"/>
    <p:sldId id="375" r:id="rId14"/>
    <p:sldId id="377" r:id="rId15"/>
    <p:sldId id="374" r:id="rId16"/>
    <p:sldId id="379" r:id="rId17"/>
    <p:sldId id="387" r:id="rId18"/>
    <p:sldId id="389" r:id="rId19"/>
    <p:sldId id="391" r:id="rId20"/>
    <p:sldId id="393" r:id="rId21"/>
    <p:sldId id="395" r:id="rId22"/>
    <p:sldId id="398" r:id="rId23"/>
    <p:sldId id="400" r:id="rId24"/>
    <p:sldId id="401" r:id="rId25"/>
    <p:sldId id="402" r:id="rId26"/>
    <p:sldId id="407" r:id="rId27"/>
    <p:sldId id="404" r:id="rId28"/>
    <p:sldId id="412" r:id="rId29"/>
    <p:sldId id="411" r:id="rId30"/>
    <p:sldId id="414" r:id="rId31"/>
    <p:sldId id="781" r:id="rId32"/>
    <p:sldId id="415" r:id="rId33"/>
    <p:sldId id="416" r:id="rId34"/>
    <p:sldId id="418" r:id="rId35"/>
    <p:sldId id="420" r:id="rId36"/>
    <p:sldId id="422" r:id="rId37"/>
    <p:sldId id="424" r:id="rId38"/>
    <p:sldId id="426" r:id="rId39"/>
    <p:sldId id="427" r:id="rId40"/>
    <p:sldId id="429" r:id="rId41"/>
    <p:sldId id="431" r:id="rId42"/>
    <p:sldId id="433" r:id="rId43"/>
    <p:sldId id="435" r:id="rId44"/>
    <p:sldId id="437" r:id="rId45"/>
    <p:sldId id="439" r:id="rId46"/>
    <p:sldId id="783" r:id="rId47"/>
    <p:sldId id="440" r:id="rId48"/>
    <p:sldId id="442" r:id="rId49"/>
    <p:sldId id="444" r:id="rId50"/>
    <p:sldId id="446" r:id="rId51"/>
    <p:sldId id="449" r:id="rId52"/>
    <p:sldId id="448" r:id="rId53"/>
    <p:sldId id="451" r:id="rId54"/>
    <p:sldId id="453" r:id="rId55"/>
    <p:sldId id="455" r:id="rId56"/>
    <p:sldId id="457" r:id="rId57"/>
    <p:sldId id="459" r:id="rId58"/>
    <p:sldId id="461" r:id="rId59"/>
    <p:sldId id="463" r:id="rId60"/>
    <p:sldId id="464" r:id="rId61"/>
    <p:sldId id="465" r:id="rId62"/>
    <p:sldId id="467" r:id="rId63"/>
    <p:sldId id="469" r:id="rId64"/>
    <p:sldId id="785" r:id="rId65"/>
    <p:sldId id="471" r:id="rId66"/>
    <p:sldId id="472" r:id="rId67"/>
    <p:sldId id="478" r:id="rId68"/>
    <p:sldId id="480" r:id="rId69"/>
    <p:sldId id="482" r:id="rId70"/>
    <p:sldId id="484" r:id="rId71"/>
    <p:sldId id="486" r:id="rId72"/>
    <p:sldId id="488" r:id="rId73"/>
    <p:sldId id="490" r:id="rId74"/>
    <p:sldId id="492" r:id="rId75"/>
    <p:sldId id="494" r:id="rId76"/>
    <p:sldId id="495" r:id="rId77"/>
    <p:sldId id="497" r:id="rId78"/>
    <p:sldId id="498" r:id="rId79"/>
    <p:sldId id="500" r:id="rId80"/>
    <p:sldId id="787" r:id="rId81"/>
    <p:sldId id="501" r:id="rId82"/>
    <p:sldId id="502" r:id="rId83"/>
    <p:sldId id="504" r:id="rId84"/>
    <p:sldId id="506" r:id="rId85"/>
    <p:sldId id="508" r:id="rId86"/>
    <p:sldId id="510" r:id="rId87"/>
    <p:sldId id="512" r:id="rId88"/>
    <p:sldId id="513" r:id="rId89"/>
    <p:sldId id="517" r:id="rId90"/>
    <p:sldId id="514" r:id="rId91"/>
    <p:sldId id="515" r:id="rId92"/>
    <p:sldId id="519" r:id="rId93"/>
    <p:sldId id="522" r:id="rId94"/>
    <p:sldId id="524" r:id="rId95"/>
    <p:sldId id="525" r:id="rId96"/>
    <p:sldId id="528" r:id="rId97"/>
    <p:sldId id="531" r:id="rId98"/>
    <p:sldId id="533" r:id="rId99"/>
    <p:sldId id="535" r:id="rId100"/>
    <p:sldId id="537" r:id="rId101"/>
    <p:sldId id="538" r:id="rId102"/>
    <p:sldId id="540" r:id="rId103"/>
    <p:sldId id="543" r:id="rId104"/>
    <p:sldId id="546" r:id="rId105"/>
    <p:sldId id="541" r:id="rId106"/>
    <p:sldId id="548" r:id="rId107"/>
    <p:sldId id="550" r:id="rId108"/>
    <p:sldId id="552" r:id="rId109"/>
    <p:sldId id="555" r:id="rId110"/>
    <p:sldId id="557" r:id="rId111"/>
    <p:sldId id="553" r:id="rId112"/>
    <p:sldId id="559" r:id="rId113"/>
    <p:sldId id="561" r:id="rId114"/>
    <p:sldId id="563" r:id="rId115"/>
    <p:sldId id="564" r:id="rId116"/>
    <p:sldId id="566" r:id="rId117"/>
    <p:sldId id="570" r:id="rId118"/>
    <p:sldId id="568" r:id="rId119"/>
    <p:sldId id="572" r:id="rId120"/>
    <p:sldId id="574" r:id="rId121"/>
    <p:sldId id="578" r:id="rId122"/>
    <p:sldId id="575" r:id="rId123"/>
    <p:sldId id="576" r:id="rId124"/>
    <p:sldId id="580" r:id="rId125"/>
    <p:sldId id="581" r:id="rId126"/>
    <p:sldId id="582" r:id="rId127"/>
    <p:sldId id="584" r:id="rId128"/>
    <p:sldId id="789" r:id="rId129"/>
    <p:sldId id="585" r:id="rId130"/>
    <p:sldId id="586" r:id="rId131"/>
    <p:sldId id="588" r:id="rId132"/>
    <p:sldId id="590" r:id="rId133"/>
    <p:sldId id="592" r:id="rId134"/>
    <p:sldId id="594" r:id="rId135"/>
    <p:sldId id="596" r:id="rId136"/>
    <p:sldId id="598" r:id="rId137"/>
    <p:sldId id="600" r:id="rId138"/>
    <p:sldId id="602" r:id="rId139"/>
    <p:sldId id="604" r:id="rId140"/>
    <p:sldId id="607" r:id="rId141"/>
    <p:sldId id="608" r:id="rId142"/>
    <p:sldId id="611" r:id="rId143"/>
    <p:sldId id="613" r:id="rId144"/>
    <p:sldId id="791" r:id="rId145"/>
    <p:sldId id="614" r:id="rId146"/>
    <p:sldId id="616" r:id="rId147"/>
    <p:sldId id="623" r:id="rId148"/>
    <p:sldId id="625" r:id="rId149"/>
    <p:sldId id="621" r:id="rId150"/>
    <p:sldId id="627" r:id="rId151"/>
    <p:sldId id="620" r:id="rId152"/>
    <p:sldId id="619" r:id="rId153"/>
    <p:sldId id="628" r:id="rId154"/>
    <p:sldId id="618" r:id="rId155"/>
    <p:sldId id="630" r:id="rId156"/>
    <p:sldId id="617" r:id="rId157"/>
    <p:sldId id="632" r:id="rId158"/>
    <p:sldId id="634" r:id="rId159"/>
    <p:sldId id="793" r:id="rId160"/>
    <p:sldId id="635" r:id="rId161"/>
    <p:sldId id="637" r:id="rId162"/>
    <p:sldId id="640" r:id="rId163"/>
    <p:sldId id="644" r:id="rId164"/>
    <p:sldId id="643" r:id="rId165"/>
    <p:sldId id="646" r:id="rId166"/>
    <p:sldId id="642" r:id="rId167"/>
    <p:sldId id="641" r:id="rId168"/>
    <p:sldId id="648" r:id="rId169"/>
    <p:sldId id="795" r:id="rId170"/>
    <p:sldId id="649" r:id="rId171"/>
    <p:sldId id="650" r:id="rId172"/>
    <p:sldId id="651" r:id="rId173"/>
    <p:sldId id="652" r:id="rId174"/>
    <p:sldId id="655" r:id="rId175"/>
    <p:sldId id="656" r:id="rId176"/>
    <p:sldId id="658" r:id="rId177"/>
    <p:sldId id="660" r:id="rId178"/>
    <p:sldId id="661" r:id="rId179"/>
    <p:sldId id="654" r:id="rId180"/>
    <p:sldId id="663" r:id="rId181"/>
    <p:sldId id="797" r:id="rId182"/>
    <p:sldId id="664" r:id="rId183"/>
    <p:sldId id="666" r:id="rId184"/>
    <p:sldId id="668" r:id="rId185"/>
    <p:sldId id="671" r:id="rId186"/>
    <p:sldId id="676" r:id="rId187"/>
    <p:sldId id="672" r:id="rId188"/>
    <p:sldId id="670" r:id="rId189"/>
    <p:sldId id="680" r:id="rId190"/>
    <p:sldId id="682" r:id="rId191"/>
    <p:sldId id="799" r:id="rId192"/>
    <p:sldId id="683" r:id="rId193"/>
    <p:sldId id="686" r:id="rId194"/>
    <p:sldId id="684" r:id="rId195"/>
    <p:sldId id="687" r:id="rId196"/>
    <p:sldId id="689" r:id="rId197"/>
    <p:sldId id="691" r:id="rId198"/>
    <p:sldId id="695" r:id="rId199"/>
    <p:sldId id="696" r:id="rId200"/>
    <p:sldId id="698" r:id="rId201"/>
    <p:sldId id="700" r:id="rId202"/>
    <p:sldId id="701" r:id="rId203"/>
    <p:sldId id="703" r:id="rId204"/>
    <p:sldId id="705" r:id="rId205"/>
    <p:sldId id="706" r:id="rId206"/>
    <p:sldId id="707" r:id="rId207"/>
    <p:sldId id="709" r:id="rId208"/>
    <p:sldId id="711" r:id="rId209"/>
    <p:sldId id="712" r:id="rId210"/>
    <p:sldId id="713" r:id="rId211"/>
    <p:sldId id="714" r:id="rId212"/>
    <p:sldId id="715" r:id="rId213"/>
    <p:sldId id="716" r:id="rId214"/>
    <p:sldId id="717" r:id="rId215"/>
    <p:sldId id="718" r:id="rId216"/>
    <p:sldId id="719" r:id="rId217"/>
    <p:sldId id="721" r:id="rId218"/>
    <p:sldId id="723" r:id="rId219"/>
    <p:sldId id="724" r:id="rId220"/>
    <p:sldId id="725" r:id="rId221"/>
    <p:sldId id="726" r:id="rId222"/>
    <p:sldId id="728" r:id="rId223"/>
    <p:sldId id="729" r:id="rId224"/>
    <p:sldId id="730" r:id="rId225"/>
    <p:sldId id="731" r:id="rId226"/>
    <p:sldId id="732" r:id="rId227"/>
    <p:sldId id="733" r:id="rId228"/>
    <p:sldId id="734" r:id="rId229"/>
    <p:sldId id="735" r:id="rId230"/>
    <p:sldId id="736" r:id="rId231"/>
    <p:sldId id="737" r:id="rId232"/>
    <p:sldId id="738" r:id="rId233"/>
    <p:sldId id="739" r:id="rId234"/>
    <p:sldId id="741" r:id="rId235"/>
    <p:sldId id="742" r:id="rId236"/>
    <p:sldId id="743" r:id="rId237"/>
    <p:sldId id="744" r:id="rId238"/>
    <p:sldId id="745" r:id="rId239"/>
    <p:sldId id="746" r:id="rId240"/>
    <p:sldId id="747" r:id="rId241"/>
    <p:sldId id="748" r:id="rId242"/>
    <p:sldId id="750" r:id="rId243"/>
    <p:sldId id="751" r:id="rId244"/>
    <p:sldId id="752" r:id="rId245"/>
    <p:sldId id="753" r:id="rId246"/>
    <p:sldId id="754" r:id="rId247"/>
    <p:sldId id="755" r:id="rId248"/>
    <p:sldId id="756" r:id="rId249"/>
    <p:sldId id="758" r:id="rId250"/>
    <p:sldId id="757" r:id="rId251"/>
    <p:sldId id="760" r:id="rId252"/>
    <p:sldId id="801" r:id="rId253"/>
    <p:sldId id="761" r:id="rId254"/>
    <p:sldId id="763" r:id="rId255"/>
    <p:sldId id="764" r:id="rId256"/>
    <p:sldId id="771" r:id="rId257"/>
    <p:sldId id="765" r:id="rId258"/>
    <p:sldId id="773" r:id="rId259"/>
    <p:sldId id="774" r:id="rId260"/>
    <p:sldId id="767" r:id="rId261"/>
    <p:sldId id="775" r:id="rId262"/>
    <p:sldId id="776" r:id="rId263"/>
    <p:sldId id="777" r:id="rId264"/>
    <p:sldId id="768" r:id="rId265"/>
    <p:sldId id="769" r:id="rId266"/>
    <p:sldId id="766" r:id="rId267"/>
    <p:sldId id="283" r:id="rId268"/>
  </p:sldIdLst>
  <p:sldSz cx="12188825" cy="6858000"/>
  <p:notesSz cx="6858000" cy="9144000"/>
  <p:embeddedFontLst>
    <p:embeddedFont>
      <p:font typeface="B Titr" panose="020B0604020202020204" charset="-78"/>
      <p:bold r:id="rId271"/>
    </p:embeddedFont>
    <p:embeddedFont>
      <p:font typeface="2  Koodak" panose="020B0604020202020204" charset="-78"/>
      <p:bold r:id="rId272"/>
    </p:embeddedFont>
    <p:embeddedFont>
      <p:font typeface="Tahoma" panose="020B0604030504040204" pitchFamily="34" charset="0"/>
      <p:regular r:id="rId273"/>
      <p:bold r:id="rId274"/>
    </p:embeddedFont>
    <p:embeddedFont>
      <p:font typeface="Constantia" panose="02030602050306030303" pitchFamily="18" charset="0"/>
      <p:regular r:id="rId275"/>
      <p:bold r:id="rId276"/>
      <p:italic r:id="rId277"/>
      <p:boldItalic r:id="rId278"/>
    </p:embeddedFont>
    <p:embeddedFont>
      <p:font typeface="2  Titr" panose="020B0604020202020204" charset="-78"/>
      <p:bold r:id="rId279"/>
    </p:embeddedFont>
    <p:embeddedFont>
      <p:font typeface="Calibri" panose="020F0502020204030204" pitchFamily="34" charset="0"/>
      <p:regular r:id="rId280"/>
      <p:bold r:id="rId281"/>
      <p:italic r:id="rId282"/>
      <p:boldItalic r:id="rId283"/>
    </p:embeddedFont>
    <p:embeddedFont>
      <p:font typeface="IranNastaliq" panose="020B0604020202020204" charset="0"/>
      <p:regular r:id="rId284"/>
    </p:embeddedFont>
    <p:embeddedFont>
      <p:font typeface="2  Sina" panose="020B0604020202020204" charset="-78"/>
      <p:bold r:id="rId285"/>
    </p:embeddedFont>
    <p:embeddedFont>
      <p:font typeface="B Nazanin" panose="020B0604020202020204" charset="-78"/>
      <p:regular r:id="rId286"/>
      <p:bold r:id="rId287"/>
    </p:embeddedFont>
    <p:embeddedFont>
      <p:font typeface="2  Nazanin" panose="020B0604020202020204" charset="-78"/>
      <p:regular r:id="rId288"/>
      <p:bold r:id="rId2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533" autoAdjust="0"/>
  </p:normalViewPr>
  <p:slideViewPr>
    <p:cSldViewPr>
      <p:cViewPr varScale="1">
        <p:scale>
          <a:sx n="69" d="100"/>
          <a:sy n="69" d="100"/>
        </p:scale>
        <p:origin x="648" y="72"/>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font" Target="fonts/font19.fntdata"/><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font" Target="fonts/font9.fntdata"/><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commentAuthors" Target="commentAuthors.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notesMaster" Target="notesMasters/notesMaster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font" Target="fonts/font10.fntdata"/><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handoutMaster" Target="handoutMasters/handoutMaster1.xml"/><Relationship Id="rId291" Type="http://schemas.openxmlformats.org/officeDocument/2006/relationships/presProps" Target="presProps.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font" Target="fonts/font11.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1.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font" Target="fonts/font1.fntdata"/><Relationship Id="rId276" Type="http://schemas.openxmlformats.org/officeDocument/2006/relationships/font" Target="fonts/font6.fntdata"/><Relationship Id="rId292" Type="http://schemas.openxmlformats.org/officeDocument/2006/relationships/viewProps" Target="view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font" Target="fonts/font17.fntdata"/><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font" Target="fonts/font7.fntdata"/><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font" Target="fonts/font2.fntdata"/><Relationship Id="rId29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font" Target="fonts/font18.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font" Target="fonts/font8.fntdata"/><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font" Target="fonts/font3.fntdata"/><Relationship Id="rId294"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font" Target="fonts/font14.fntdata"/><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font" Target="fonts/font4.fntdata"/><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font" Target="fonts/font15.fntdata"/><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customXml" Target="../customXml/item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font" Target="fonts/font5.fntdata"/><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font" Target="fonts/font1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4/25/2020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4/25/2020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4/25/2020</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4/25/2020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4/25/2020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4/25/2020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4/25/2020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4/25/2020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4/25/2020</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7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2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4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5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67.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slide" Target="slide179.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8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slide" Target="slide250.xm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2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57.xml"/><Relationship Id="rId13" Type="http://schemas.openxmlformats.org/officeDocument/2006/relationships/slide" Target="slide250.xml"/><Relationship Id="rId3" Type="http://schemas.openxmlformats.org/officeDocument/2006/relationships/slide" Target="slide62.xml"/><Relationship Id="rId7" Type="http://schemas.openxmlformats.org/officeDocument/2006/relationships/slide" Target="slide78.xml"/><Relationship Id="rId12" Type="http://schemas.openxmlformats.org/officeDocument/2006/relationships/slide" Target="slide167.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29.xml"/><Relationship Id="rId11" Type="http://schemas.openxmlformats.org/officeDocument/2006/relationships/slide" Target="slide126.xml"/><Relationship Id="rId5" Type="http://schemas.openxmlformats.org/officeDocument/2006/relationships/slide" Target="slide179.xml"/><Relationship Id="rId10" Type="http://schemas.openxmlformats.org/officeDocument/2006/relationships/slide" Target="slide44.xml"/><Relationship Id="rId4" Type="http://schemas.openxmlformats.org/officeDocument/2006/relationships/slide" Target="slide142.xml"/><Relationship Id="rId9" Type="http://schemas.openxmlformats.org/officeDocument/2006/relationships/slide" Target="slide18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4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304800"/>
            <a:ext cx="11582400" cy="624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6989876"/>
      </p:ext>
    </p:extLst>
  </p:cSld>
  <p:clrMapOvr>
    <a:masterClrMapping/>
  </p:clrMapOvr>
  <mc:AlternateContent xmlns:mc="http://schemas.openxmlformats.org/markup-compatibility/2006" xmlns:p14="http://schemas.microsoft.com/office/powerpoint/2010/main">
    <mc:Choice Requires="p14">
      <p:transition spd="slow" p14:dur="55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438605" y="1524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مکاتب فلسفی</a:t>
            </a:r>
            <a:endParaRPr lang="en-US" dirty="0">
              <a:solidFill>
                <a:schemeClr val="tx1"/>
              </a:solidFill>
              <a:cs typeface="B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prstClr val="white"/>
                </a:solidFill>
                <a:cs typeface="B Titr" panose="00000700000000000000" pitchFamily="2" charset="-78"/>
              </a:rPr>
              <a:t>فلسفه تعلیم و تربیت</a:t>
            </a:r>
            <a:endParaRPr lang="en-US" dirty="0">
              <a:solidFill>
                <a:prstClr val="white"/>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انواع فلسفه تعلیم و 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684212" y="533400"/>
            <a:ext cx="9296400" cy="5791200"/>
          </a:xfrm>
          <a:prstGeom prst="rect">
            <a:avLst/>
          </a:prstGeom>
          <a:noFill/>
        </p:spPr>
        <p:txBody>
          <a:bodyPr wrap="square" rtlCol="0">
            <a:noAutofit/>
          </a:bodyPr>
          <a:lstStyle/>
          <a:p>
            <a:pPr algn="just" rtl="1">
              <a:lnSpc>
                <a:spcPct val="200000"/>
              </a:lnSpc>
            </a:pPr>
            <a:r>
              <a:rPr lang="fa-IR" sz="2400" dirty="0">
                <a:solidFill>
                  <a:srgbClr val="FF0000"/>
                </a:solidFill>
                <a:cs typeface="2  Titr" panose="00000700000000000000" pitchFamily="2" charset="-78"/>
              </a:rPr>
              <a:t>ایدئالیسم </a:t>
            </a:r>
            <a:r>
              <a:rPr lang="fa-IR" sz="2400" dirty="0" smtClean="0">
                <a:solidFill>
                  <a:srgbClr val="FF0000"/>
                </a:solidFill>
                <a:cs typeface="2  Titr" panose="00000700000000000000" pitchFamily="2" charset="-78"/>
              </a:rPr>
              <a:t>(آرمانگرایی):</a:t>
            </a:r>
          </a:p>
          <a:p>
            <a:pPr algn="just" rtl="1">
              <a:lnSpc>
                <a:spcPct val="200000"/>
              </a:lnSpc>
            </a:pPr>
            <a:r>
              <a:rPr lang="fa-IR" sz="2000" dirty="0" smtClean="0">
                <a:solidFill>
                  <a:srgbClr val="FF0000"/>
                </a:solidFill>
                <a:cs typeface="2  Titr" panose="00000700000000000000" pitchFamily="2" charset="-78"/>
              </a:rPr>
              <a:t> </a:t>
            </a:r>
            <a:r>
              <a:rPr lang="fa-IR" dirty="0" smtClean="0">
                <a:cs typeface="2  Titr" panose="00000700000000000000" pitchFamily="2" charset="-78"/>
              </a:rPr>
              <a:t>قدیمی ترین فلسفه ی نظام دار </a:t>
            </a:r>
            <a:r>
              <a:rPr lang="fa-IR" dirty="0">
                <a:cs typeface="2  Titr" panose="00000700000000000000" pitchFamily="2" charset="-78"/>
              </a:rPr>
              <a:t>در فرهنگ غرب است و به </a:t>
            </a:r>
            <a:r>
              <a:rPr lang="fa-IR" dirty="0" smtClean="0">
                <a:cs typeface="2  Titr" panose="00000700000000000000" pitchFamily="2" charset="-78"/>
              </a:rPr>
              <a:t>لحاظ تاریخی </a:t>
            </a:r>
            <a:r>
              <a:rPr lang="fa-IR" dirty="0">
                <a:cs typeface="2  Titr" panose="00000700000000000000" pitchFamily="2" charset="-78"/>
              </a:rPr>
              <a:t>به زمان افلاطون در یونان باستان </a:t>
            </a:r>
            <a:r>
              <a:rPr lang="fa-IR" dirty="0" smtClean="0">
                <a:cs typeface="2  Titr" panose="00000700000000000000" pitchFamily="2" charset="-78"/>
              </a:rPr>
              <a:t>برمی گردد</a:t>
            </a:r>
            <a:r>
              <a:rPr lang="fa-IR" dirty="0">
                <a:cs typeface="2  Titr" panose="00000700000000000000" pitchFamily="2" charset="-78"/>
              </a:rPr>
              <a:t>. </a:t>
            </a:r>
            <a:r>
              <a:rPr lang="fa-IR" dirty="0" smtClean="0">
                <a:cs typeface="2  Titr" panose="00000700000000000000" pitchFamily="2" charset="-78"/>
              </a:rPr>
              <a:t>به طورکلی ایدئالیست ها </a:t>
            </a:r>
            <a:r>
              <a:rPr lang="fa-IR" dirty="0">
                <a:cs typeface="2  Titr" panose="00000700000000000000" pitchFamily="2" charset="-78"/>
              </a:rPr>
              <a:t>معتقدند </a:t>
            </a:r>
            <a:r>
              <a:rPr lang="fa-IR" dirty="0" smtClean="0">
                <a:cs typeface="2  Titr" panose="00000700000000000000" pitchFamily="2" charset="-78"/>
              </a:rPr>
              <a:t>که اندیشه ها </a:t>
            </a:r>
            <a:r>
              <a:rPr lang="fa-IR" dirty="0">
                <a:cs typeface="2  Titr" panose="00000700000000000000" pitchFamily="2" charset="-78"/>
              </a:rPr>
              <a:t>تنها واقعیت موجود میباشند البته تمام </a:t>
            </a:r>
            <a:r>
              <a:rPr lang="fa-IR" dirty="0" smtClean="0">
                <a:cs typeface="2  Titr" panose="00000700000000000000" pitchFamily="2" charset="-78"/>
              </a:rPr>
              <a:t>ایدئالیست ها </a:t>
            </a:r>
            <a:r>
              <a:rPr lang="fa-IR" dirty="0">
                <a:cs typeface="2  Titr" panose="00000700000000000000" pitchFamily="2" charset="-78"/>
              </a:rPr>
              <a:t>جهان مادی را رد </a:t>
            </a:r>
            <a:r>
              <a:rPr lang="fa-IR" dirty="0" smtClean="0">
                <a:cs typeface="2  Titr" panose="00000700000000000000" pitchFamily="2" charset="-78"/>
              </a:rPr>
              <a:t>نمی کنند؛</a:t>
            </a:r>
            <a:r>
              <a:rPr lang="fa-IR" dirty="0">
                <a:cs typeface="2  Titr" panose="00000700000000000000" pitchFamily="2" charset="-78"/>
              </a:rPr>
              <a:t> </a:t>
            </a:r>
            <a:r>
              <a:rPr lang="fa-IR" dirty="0" smtClean="0">
                <a:cs typeface="2  Titr" panose="00000700000000000000" pitchFamily="2" charset="-78"/>
              </a:rPr>
              <a:t>بلکه </a:t>
            </a:r>
            <a:r>
              <a:rPr lang="fa-IR" dirty="0">
                <a:cs typeface="2  Titr" panose="00000700000000000000" pitchFamily="2" charset="-78"/>
              </a:rPr>
              <a:t>اکثراً معتقدند که </a:t>
            </a:r>
            <a:r>
              <a:rPr lang="fa-IR" dirty="0" smtClean="0">
                <a:cs typeface="2  Titr" panose="00000700000000000000" pitchFamily="2" charset="-78"/>
              </a:rPr>
              <a:t>تحول، بی ثباتی </a:t>
            </a:r>
            <a:r>
              <a:rPr lang="fa-IR" dirty="0">
                <a:cs typeface="2  Titr" panose="00000700000000000000" pitchFamily="2" charset="-78"/>
              </a:rPr>
              <a:t>و بی اطمینانی از </a:t>
            </a:r>
            <a:r>
              <a:rPr lang="fa-IR" dirty="0" smtClean="0">
                <a:cs typeface="2  Titr" panose="00000700000000000000" pitchFamily="2" charset="-78"/>
              </a:rPr>
              <a:t>ویژگی های </a:t>
            </a:r>
            <a:r>
              <a:rPr lang="fa-IR" dirty="0">
                <a:cs typeface="2  Titr" panose="00000700000000000000" pitchFamily="2" charset="-78"/>
              </a:rPr>
              <a:t>خاص جهان مادی است.</a:t>
            </a:r>
          </a:p>
          <a:p>
            <a:pPr algn="just" rtl="1">
              <a:lnSpc>
                <a:spcPct val="200000"/>
              </a:lnSpc>
            </a:pPr>
            <a:r>
              <a:rPr lang="fa-IR" dirty="0" smtClean="0">
                <a:cs typeface="2  Titr" panose="00000700000000000000" pitchFamily="2" charset="-78"/>
              </a:rPr>
              <a:t>ایدئالیست ها </a:t>
            </a:r>
            <a:r>
              <a:rPr lang="fa-IR" dirty="0">
                <a:cs typeface="2  Titr" panose="00000700000000000000" pitchFamily="2" charset="-78"/>
              </a:rPr>
              <a:t>معتقدند که </a:t>
            </a:r>
            <a:r>
              <a:rPr lang="fa-IR" dirty="0" smtClean="0">
                <a:cs typeface="2  Titr" panose="00000700000000000000" pitchFamily="2" charset="-78"/>
              </a:rPr>
              <a:t>اندیشه ها می توانند </a:t>
            </a:r>
            <a:r>
              <a:rPr lang="fa-IR" dirty="0">
                <a:cs typeface="2  Titr" panose="00000700000000000000" pitchFamily="2" charset="-78"/>
              </a:rPr>
              <a:t>زندگی را تغییر دهند. به نظر </a:t>
            </a:r>
            <a:r>
              <a:rPr lang="fa-IR" dirty="0" smtClean="0">
                <a:cs typeface="2  Titr" panose="00000700000000000000" pitchFamily="2" charset="-78"/>
              </a:rPr>
              <a:t>ایدئالیست ها</a:t>
            </a:r>
            <a:r>
              <a:rPr lang="fa-IR" dirty="0">
                <a:cs typeface="2  Titr" panose="00000700000000000000" pitchFamily="2" charset="-78"/>
              </a:rPr>
              <a:t> </a:t>
            </a:r>
            <a:r>
              <a:rPr lang="fa-IR" dirty="0" smtClean="0">
                <a:cs typeface="2  Titr" panose="00000700000000000000" pitchFamily="2" charset="-78"/>
              </a:rPr>
              <a:t>آدمیان </a:t>
            </a:r>
            <a:r>
              <a:rPr lang="fa-IR" dirty="0">
                <a:cs typeface="2  Titr" panose="00000700000000000000" pitchFamily="2" charset="-78"/>
              </a:rPr>
              <a:t>از طریق گسترش قدرت تفکر قادرند موجوداتی </a:t>
            </a:r>
            <a:r>
              <a:rPr lang="fa-IR" dirty="0" smtClean="0">
                <a:cs typeface="2  Titr" panose="00000700000000000000" pitchFamily="2" charset="-78"/>
              </a:rPr>
              <a:t>شریف تر </a:t>
            </a:r>
            <a:r>
              <a:rPr lang="fa-IR" dirty="0">
                <a:cs typeface="2  Titr" panose="00000700000000000000" pitchFamily="2" charset="-78"/>
              </a:rPr>
              <a:t>و </a:t>
            </a:r>
            <a:r>
              <a:rPr lang="fa-IR" dirty="0" smtClean="0">
                <a:cs typeface="2  Titr" panose="00000700000000000000" pitchFamily="2" charset="-78"/>
              </a:rPr>
              <a:t>عاقل تر شوند. ایدئالیست ها </a:t>
            </a:r>
            <a:r>
              <a:rPr lang="fa-IR" dirty="0">
                <a:cs typeface="2  Titr" panose="00000700000000000000" pitchFamily="2" charset="-78"/>
              </a:rPr>
              <a:t>معتقدند که از میان تمام عواملی که درگذشته تکامل انسان را باعث </a:t>
            </a:r>
            <a:r>
              <a:rPr lang="fa-IR" dirty="0" smtClean="0">
                <a:cs typeface="2  Titr" panose="00000700000000000000" pitchFamily="2" charset="-78"/>
              </a:rPr>
              <a:t>شده مهمترین </a:t>
            </a:r>
            <a:r>
              <a:rPr lang="fa-IR" dirty="0">
                <a:cs typeface="2  Titr" panose="00000700000000000000" pitchFamily="2" charset="-78"/>
              </a:rPr>
              <a:t>عامل ذهن او بوده است. درنتیجه ذهن است که باید رشد یابد و پرورش پیدا کند.</a:t>
            </a:r>
          </a:p>
          <a:p>
            <a:pPr algn="just" rtl="1">
              <a:lnSpc>
                <a:spcPct val="200000"/>
              </a:lnSpc>
            </a:pPr>
            <a:r>
              <a:rPr lang="fa-IR" dirty="0" smtClean="0">
                <a:cs typeface="2  Titr" panose="00000700000000000000" pitchFamily="2" charset="-78"/>
              </a:rPr>
              <a:t>ازاین رو </a:t>
            </a:r>
            <a:r>
              <a:rPr lang="fa-IR" dirty="0">
                <a:cs typeface="2  Titr" panose="00000700000000000000" pitchFamily="2" charset="-78"/>
              </a:rPr>
              <a:t>آنان تأکید </a:t>
            </a:r>
            <a:r>
              <a:rPr lang="fa-IR" dirty="0" smtClean="0">
                <a:cs typeface="2  Titr" panose="00000700000000000000" pitchFamily="2" charset="-78"/>
              </a:rPr>
              <a:t>می کنند </a:t>
            </a:r>
            <a:r>
              <a:rPr lang="fa-IR" dirty="0">
                <a:cs typeface="2  Titr" panose="00000700000000000000" pitchFamily="2" charset="-78"/>
              </a:rPr>
              <a:t>که مهمترین عامل </a:t>
            </a:r>
            <a:r>
              <a:rPr lang="fa-IR" dirty="0" smtClean="0">
                <a:cs typeface="2  Titr" panose="00000700000000000000" pitchFamily="2" charset="-78"/>
              </a:rPr>
              <a:t>تعلیم و تربیت </a:t>
            </a:r>
            <a:r>
              <a:rPr lang="fa-IR" dirty="0">
                <a:cs typeface="2  Titr" panose="00000700000000000000" pitchFamily="2" charset="-78"/>
              </a:rPr>
              <a:t>در هر سطحی این است که </a:t>
            </a:r>
            <a:r>
              <a:rPr lang="fa-IR" dirty="0" smtClean="0">
                <a:cs typeface="2  Titr" panose="00000700000000000000" pitchFamily="2" charset="-78"/>
              </a:rPr>
              <a:t>دانش آموزان </a:t>
            </a:r>
            <a:r>
              <a:rPr lang="fa-IR" dirty="0">
                <a:cs typeface="2  Titr" panose="00000700000000000000" pitchFamily="2" charset="-78"/>
              </a:rPr>
              <a:t>را به سمت تفکرکردن سوق دهیم.</a:t>
            </a:r>
          </a:p>
        </p:txBody>
      </p:sp>
    </p:spTree>
    <p:extLst>
      <p:ext uri="{BB962C8B-B14F-4D97-AF65-F5344CB8AC3E}">
        <p14:creationId xmlns:p14="http://schemas.microsoft.com/office/powerpoint/2010/main" val="2421806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مبتنی بر خلاقیت</a:t>
            </a:r>
            <a:endParaRPr lang="en-US" dirty="0">
              <a:solidFill>
                <a:schemeClr val="tx1"/>
              </a:solidFill>
              <a:cs typeface="B Titr" panose="00000700000000000000" pitchFamily="2" charset="-78"/>
            </a:endParaRPr>
          </a:p>
        </p:txBody>
      </p:sp>
      <p:sp>
        <p:nvSpPr>
          <p:cNvPr id="13" name="TextBox 12"/>
          <p:cNvSpPr txBox="1"/>
          <p:nvPr/>
        </p:nvSpPr>
        <p:spPr>
          <a:xfrm>
            <a:off x="3656012" y="533400"/>
            <a:ext cx="5257800" cy="4562475"/>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روش تدریس مبتنی بر خلاقیت:</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ارائه مسئله</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راه حل یابی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3-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گزینش و کاربست</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4-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ارزشیابی</a:t>
            </a:r>
          </a:p>
        </p:txBody>
      </p:sp>
    </p:spTree>
    <p:extLst>
      <p:ext uri="{BB962C8B-B14F-4D97-AF65-F5344CB8AC3E}">
        <p14:creationId xmlns:p14="http://schemas.microsoft.com/office/powerpoint/2010/main" val="418371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گردش علمی</a:t>
            </a:r>
            <a:endParaRPr lang="en-US" dirty="0">
              <a:solidFill>
                <a:schemeClr val="tx1"/>
              </a:solidFill>
              <a:cs typeface="B Titr" panose="00000700000000000000" pitchFamily="2" charset="-78"/>
            </a:endParaRPr>
          </a:p>
        </p:txBody>
      </p:sp>
      <p:sp>
        <p:nvSpPr>
          <p:cNvPr id="13" name="TextBox 12"/>
          <p:cNvSpPr txBox="1"/>
          <p:nvPr/>
        </p:nvSpPr>
        <p:spPr>
          <a:xfrm>
            <a:off x="1674812" y="990600"/>
            <a:ext cx="8382397" cy="6553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گردش علمی</a:t>
            </a:r>
            <a:r>
              <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امروزه کلاس درس تنها مکان آموزشی نیست، بلکه محیط خارج کلاس و مدرسه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نیز می تواند به عنوان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یک مکان آموزشی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مورد استفاده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قرار گیرد. گردش علمی یا فعالیت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تجربی خارج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مدرسه کاری است عملی که بیرون از کلاس، آزمایشگاه یا کتابخانه صورت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گیرد و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شامل مطالعات مستقیم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دست اول درباره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یک مسئله،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جمع آوری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اطلاعات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طریق مشاهده</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پرسشنامه، مصاحبه،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اندازه گیری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نمونه برداری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سایر فنون تحقیقات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باشد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از این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طریق در مورد اعتبار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فرضیه ها</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تشخیص تغییرات یا درستی و صحت شرایط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موقعیت ها اطمینان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حاصل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a:t>
            </a:r>
          </a:p>
        </p:txBody>
      </p:sp>
    </p:spTree>
    <p:extLst>
      <p:ext uri="{BB962C8B-B14F-4D97-AF65-F5344CB8AC3E}">
        <p14:creationId xmlns:p14="http://schemas.microsoft.com/office/powerpoint/2010/main" val="1725531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گردش علمی</a:t>
            </a:r>
            <a:endParaRPr lang="en-US" dirty="0">
              <a:solidFill>
                <a:schemeClr val="tx1"/>
              </a:solidFill>
              <a:cs typeface="B Titr" panose="00000700000000000000" pitchFamily="2" charset="-78"/>
            </a:endParaRPr>
          </a:p>
        </p:txBody>
      </p:sp>
      <p:sp>
        <p:nvSpPr>
          <p:cNvPr id="13" name="TextBox 12"/>
          <p:cNvSpPr txBox="1"/>
          <p:nvPr/>
        </p:nvSpPr>
        <p:spPr>
          <a:xfrm>
            <a:off x="1370012" y="1066800"/>
            <a:ext cx="8687197" cy="6553200"/>
          </a:xfrm>
          <a:prstGeom prst="rect">
            <a:avLst/>
          </a:prstGeom>
          <a:noFill/>
        </p:spPr>
        <p:txBody>
          <a:bodyPr wrap="square" rtlCol="0">
            <a:noAutofit/>
          </a:bodyPr>
          <a:lstStyle/>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گردش علمی، از روش های تدریس مسئله محور است که معلم به هیچ وجه اقدام به انتقال اطلاعات نمی کند؛ بلکه می کوشد با ایجاد یک موقعیت جدید همراه با ابهام، دانش آموزان را به تفکر، تجسس و پژوهش تشویق کند. </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گردش علمی باید با مطالب کتاب درسی دانش آموزان ارتباط مستقیم یا غیرمستقیم داشته باشد. اصولا گردش علمی به منظور مشاهده ی مطالب موجود در کتاب درسی و درک موقعیت و ویژگی های پدیده ها انجام می گیرد. از طریق به کارگیری این روش، می توان به مطالب کتاب درسی غنا بخشید و یادگیری دانش آموزان را عمیق تر و پایدارتر کرد.</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4041112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گردش علمی</a:t>
            </a:r>
            <a:endParaRPr lang="en-US" dirty="0">
              <a:solidFill>
                <a:schemeClr val="tx1"/>
              </a:solidFill>
              <a:cs typeface="B Titr" panose="00000700000000000000" pitchFamily="2" charset="-78"/>
            </a:endParaRPr>
          </a:p>
        </p:txBody>
      </p:sp>
      <p:sp>
        <p:nvSpPr>
          <p:cNvPr id="13" name="TextBox 12"/>
          <p:cNvSpPr txBox="1"/>
          <p:nvPr/>
        </p:nvSpPr>
        <p:spPr>
          <a:xfrm>
            <a:off x="0" y="952500"/>
            <a:ext cx="10058797" cy="5791200"/>
          </a:xfrm>
          <a:prstGeom prst="rect">
            <a:avLst/>
          </a:prstGeom>
          <a:noFill/>
        </p:spPr>
        <p:txBody>
          <a:bodyPr wrap="square" rtlCol="0">
            <a:noAutofit/>
          </a:bodyPr>
          <a:lstStyle/>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انواع گردش علمی</a:t>
            </a:r>
            <a:endParaRPr lang="en-US" sz="2000" dirty="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sp>
        <p:nvSpPr>
          <p:cNvPr id="4" name="Right Brace 3"/>
          <p:cNvSpPr/>
          <p:nvPr/>
        </p:nvSpPr>
        <p:spPr>
          <a:xfrm>
            <a:off x="7618412" y="1428929"/>
            <a:ext cx="533400" cy="3860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93875" y="1221919"/>
            <a:ext cx="7922816" cy="4708981"/>
          </a:xfrm>
          <a:prstGeom prst="rect">
            <a:avLst/>
          </a:prstGeom>
          <a:noFill/>
        </p:spPr>
        <p:txBody>
          <a:bodyPr wrap="square" rtlCol="0">
            <a:spAutoFit/>
          </a:bodyPr>
          <a:lstStyle/>
          <a:p>
            <a:pPr algn="r" rtl="1">
              <a:lnSpc>
                <a:spcPct val="250000"/>
              </a:lnSpc>
            </a:pPr>
            <a:r>
              <a:rPr lang="fa-IR" sz="2400" b="1" dirty="0">
                <a:solidFill>
                  <a:schemeClr val="tx2"/>
                </a:solidFill>
                <a:cs typeface="2  Nazanin" panose="00000400000000000000" pitchFamily="2" charset="-78"/>
              </a:rPr>
              <a:t>گردش علمی </a:t>
            </a:r>
            <a:r>
              <a:rPr lang="fa-IR" sz="2400" b="1" dirty="0" smtClean="0">
                <a:solidFill>
                  <a:schemeClr val="tx2"/>
                </a:solidFill>
                <a:cs typeface="2  Nazanin" panose="00000400000000000000" pitchFamily="2" charset="-78"/>
              </a:rPr>
              <a:t>کوتاه مدت </a:t>
            </a:r>
            <a:r>
              <a:rPr lang="fa-IR" sz="2400" b="1" dirty="0">
                <a:solidFill>
                  <a:schemeClr val="tx2"/>
                </a:solidFill>
                <a:cs typeface="2  Nazanin" panose="00000400000000000000" pitchFamily="2" charset="-78"/>
              </a:rPr>
              <a:t>و </a:t>
            </a:r>
            <a:r>
              <a:rPr lang="fa-IR" sz="2400" b="1" dirty="0" smtClean="0">
                <a:solidFill>
                  <a:schemeClr val="tx2"/>
                </a:solidFill>
                <a:cs typeface="2  Nazanin" panose="00000400000000000000" pitchFamily="2" charset="-78"/>
              </a:rPr>
              <a:t>سریع</a:t>
            </a:r>
          </a:p>
          <a:p>
            <a:pPr algn="r" rtl="1">
              <a:lnSpc>
                <a:spcPct val="250000"/>
              </a:lnSpc>
            </a:pPr>
            <a:r>
              <a:rPr lang="fa-IR" sz="2400" b="1" dirty="0">
                <a:solidFill>
                  <a:schemeClr val="tx2"/>
                </a:solidFill>
                <a:cs typeface="2  Nazanin" panose="00000400000000000000" pitchFamily="2" charset="-78"/>
              </a:rPr>
              <a:t>گردش علمی یک یا </a:t>
            </a:r>
            <a:r>
              <a:rPr lang="fa-IR" sz="2400" b="1" dirty="0" smtClean="0">
                <a:solidFill>
                  <a:schemeClr val="tx2"/>
                </a:solidFill>
                <a:cs typeface="2  Nazanin" panose="00000400000000000000" pitchFamily="2" charset="-78"/>
              </a:rPr>
              <a:t>دو ساعتی</a:t>
            </a:r>
          </a:p>
          <a:p>
            <a:pPr algn="r" rtl="1">
              <a:lnSpc>
                <a:spcPct val="250000"/>
              </a:lnSpc>
            </a:pPr>
            <a:r>
              <a:rPr lang="fa-IR" sz="2400" b="1" dirty="0">
                <a:solidFill>
                  <a:schemeClr val="tx2"/>
                </a:solidFill>
                <a:cs typeface="2  Nazanin" panose="00000400000000000000" pitchFamily="2" charset="-78"/>
              </a:rPr>
              <a:t>گردش علمی </a:t>
            </a:r>
            <a:r>
              <a:rPr lang="fa-IR" sz="2400" b="1" dirty="0" smtClean="0">
                <a:solidFill>
                  <a:schemeClr val="tx2"/>
                </a:solidFill>
                <a:cs typeface="2  Nazanin" panose="00000400000000000000" pitchFamily="2" charset="-78"/>
              </a:rPr>
              <a:t>روزانه</a:t>
            </a:r>
          </a:p>
          <a:p>
            <a:pPr algn="r" rtl="1">
              <a:lnSpc>
                <a:spcPct val="250000"/>
              </a:lnSpc>
            </a:pPr>
            <a:r>
              <a:rPr lang="fa-IR" sz="2400" b="1" dirty="0">
                <a:solidFill>
                  <a:schemeClr val="tx2"/>
                </a:solidFill>
                <a:cs typeface="2  Nazanin" panose="00000400000000000000" pitchFamily="2" charset="-78"/>
              </a:rPr>
              <a:t>گردش علمی </a:t>
            </a:r>
            <a:r>
              <a:rPr lang="fa-IR" sz="2400" b="1" dirty="0" smtClean="0">
                <a:solidFill>
                  <a:schemeClr val="tx2"/>
                </a:solidFill>
                <a:cs typeface="2  Nazanin" panose="00000400000000000000" pitchFamily="2" charset="-78"/>
              </a:rPr>
              <a:t>هفتگی</a:t>
            </a:r>
          </a:p>
          <a:p>
            <a:pPr algn="r" rtl="1">
              <a:lnSpc>
                <a:spcPct val="150000"/>
              </a:lnSpc>
            </a:pPr>
            <a:endParaRPr lang="fa-IR" sz="2000" dirty="0" smtClean="0">
              <a:cs typeface="2  Koodak" panose="00000700000000000000" pitchFamily="2" charset="-78"/>
            </a:endParaRPr>
          </a:p>
          <a:p>
            <a:pPr algn="r" rtl="1">
              <a:lnSpc>
                <a:spcPct val="150000"/>
              </a:lnSpc>
            </a:pPr>
            <a:endParaRPr lang="en-US" sz="2000" dirty="0">
              <a:cs typeface="2  Koodak" panose="00000700000000000000" pitchFamily="2" charset="-78"/>
            </a:endParaRPr>
          </a:p>
        </p:txBody>
      </p:sp>
    </p:spTree>
    <p:extLst>
      <p:ext uri="{BB962C8B-B14F-4D97-AF65-F5344CB8AC3E}">
        <p14:creationId xmlns:p14="http://schemas.microsoft.com/office/powerpoint/2010/main" val="287287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گردش علمی</a:t>
            </a:r>
            <a:endParaRPr lang="en-US" dirty="0">
              <a:solidFill>
                <a:schemeClr val="tx1"/>
              </a:solidFill>
              <a:cs typeface="B Titr" panose="00000700000000000000" pitchFamily="2" charset="-78"/>
            </a:endParaRPr>
          </a:p>
        </p:txBody>
      </p:sp>
      <p:sp>
        <p:nvSpPr>
          <p:cNvPr id="13" name="TextBox 12"/>
          <p:cNvSpPr txBox="1"/>
          <p:nvPr/>
        </p:nvSpPr>
        <p:spPr>
          <a:xfrm>
            <a:off x="3656012" y="533400"/>
            <a:ext cx="5257800" cy="4562475"/>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روش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تدریس گردش علمی:</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قبل از رفتن به گردش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علمی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ضمن گردش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علمی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3-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ضمن گردش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علمی</a:t>
            </a: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4- ارزشیابی</a:t>
            </a:r>
          </a:p>
        </p:txBody>
      </p:sp>
    </p:spTree>
    <p:extLst>
      <p:ext uri="{BB962C8B-B14F-4D97-AF65-F5344CB8AC3E}">
        <p14:creationId xmlns:p14="http://schemas.microsoft.com/office/powerpoint/2010/main" val="74995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بحث گروهی</a:t>
            </a:r>
            <a:endParaRPr lang="en-US" dirty="0">
              <a:solidFill>
                <a:schemeClr val="tx1"/>
              </a:solidFill>
              <a:cs typeface="B Titr" panose="00000700000000000000" pitchFamily="2" charset="-78"/>
            </a:endParaRPr>
          </a:p>
        </p:txBody>
      </p:sp>
      <p:sp>
        <p:nvSpPr>
          <p:cNvPr id="13" name="TextBox 12"/>
          <p:cNvSpPr txBox="1"/>
          <p:nvPr/>
        </p:nvSpPr>
        <p:spPr>
          <a:xfrm>
            <a:off x="608012" y="190500"/>
            <a:ext cx="9601597" cy="6553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بحث گروهی:</a:t>
            </a:r>
            <a:endPar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روش بحث گروهی،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گفت و گویی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سنجیده و منظم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درباره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موضوعی خاص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که مورد علاقه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مشترک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شرکت کنندگان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بحث است. در این روش،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فعالانه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 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شرکت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مسئولیت یادگیری را به عهده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گیرند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آنها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 ضمن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مباحثه، از اندیشه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نگرش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خود با ذکر دلایل متّکی بر حقایق، مفاهیم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اصول علمی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دفاع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روش بحث گروهی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کمک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استفاده از زبان را یاد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بگیرند، دیدگاه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خود را بیان کرده و عقاید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اندیشه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خود را توجیه کنند. به دلیل آنکه در این روش هر یک از اعضا به نحوی درگیر بحث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هراس افراد کمرو و خجالتی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برای صحبت کردن کاهش یافته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آنان نیز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تدریج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توانایی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انتقال دادن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مطالب برخوردار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970488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بحث گروهی</a:t>
            </a:r>
            <a:endParaRPr lang="en-US" dirty="0">
              <a:solidFill>
                <a:schemeClr val="tx1"/>
              </a:solidFill>
              <a:cs typeface="B Titr" panose="00000700000000000000" pitchFamily="2" charset="-78"/>
            </a:endParaRPr>
          </a:p>
        </p:txBody>
      </p:sp>
      <p:sp>
        <p:nvSpPr>
          <p:cNvPr id="13" name="TextBox 12"/>
          <p:cNvSpPr txBox="1"/>
          <p:nvPr/>
        </p:nvSpPr>
        <p:spPr>
          <a:xfrm>
            <a:off x="3732212" y="614362"/>
            <a:ext cx="5257800" cy="5710238"/>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تدریس روش بحث گروهی:</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انتخاب موضوع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بحث</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آماده سازی 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برای بحث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3- بیان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محدوده ی زمانی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4-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ترتیب دادن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چگونگی نشستن افراد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جلسه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بحث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5- هدایت جریان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بحث</a:t>
            </a:r>
          </a:p>
          <a:p>
            <a:pPr lvl="0" algn="just" rtl="1">
              <a:lnSpc>
                <a:spcPct val="250000"/>
              </a:lnSpc>
              <a:spcAft>
                <a:spcPts val="800"/>
              </a:spcAft>
            </a:pPr>
            <a:r>
              <a:rPr lang="fa-IR">
                <a:solidFill>
                  <a:schemeClr val="tx2"/>
                </a:solidFill>
                <a:latin typeface="Calibri" panose="020F0502020204030204" pitchFamily="34" charset="0"/>
                <a:ea typeface="Calibri" panose="020F0502020204030204" pitchFamily="34" charset="0"/>
                <a:cs typeface="2  Titr" panose="00000700000000000000" pitchFamily="2" charset="-78"/>
              </a:rPr>
              <a:t>6- </a:t>
            </a:r>
            <a:r>
              <a:rPr lang="fa-IR" smtClean="0">
                <a:solidFill>
                  <a:schemeClr val="tx2"/>
                </a:solidFill>
                <a:latin typeface="Calibri" panose="020F0502020204030204" pitchFamily="34" charset="0"/>
                <a:ea typeface="Calibri" panose="020F0502020204030204" pitchFamily="34" charset="0"/>
                <a:cs typeface="2  Titr" panose="00000700000000000000" pitchFamily="2" charset="-78"/>
              </a:rPr>
              <a:t>نتیجه گیری </a:t>
            </a:r>
            <a:r>
              <a:rPr lang="fa-IR">
                <a:solidFill>
                  <a:schemeClr val="tx2"/>
                </a:solidFill>
                <a:latin typeface="Calibri" panose="020F0502020204030204" pitchFamily="34" charset="0"/>
                <a:ea typeface="Calibri" panose="020F0502020204030204" pitchFamily="34" charset="0"/>
                <a:cs typeface="2  Titr" panose="00000700000000000000" pitchFamily="2" charset="-78"/>
              </a:rPr>
              <a:t>و اعلام مفاهیم مشترک و مورد توافق</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45481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یادگیری اکتشافی</a:t>
            </a:r>
            <a:endParaRPr lang="en-US" sz="1600" dirty="0">
              <a:solidFill>
                <a:schemeClr val="tx1"/>
              </a:solidFill>
              <a:cs typeface="B Titr" panose="00000700000000000000" pitchFamily="2" charset="-78"/>
            </a:endParaRPr>
          </a:p>
        </p:txBody>
      </p:sp>
      <p:sp>
        <p:nvSpPr>
          <p:cNvPr id="13" name="TextBox 12"/>
          <p:cNvSpPr txBox="1"/>
          <p:nvPr/>
        </p:nvSpPr>
        <p:spPr>
          <a:xfrm>
            <a:off x="1293812" y="304800"/>
            <a:ext cx="8687197" cy="6553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یادگیری اکتشافی:</a:t>
            </a:r>
            <a:endPar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روش یادگیری، جزء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مسئله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محور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در این روش معلم هیچ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اقدامی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برای انتقال اطلاعات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نمی کند،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بلکه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در موقعیتی قرار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نیاز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تفکر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تصمیم 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دارد. سپس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مسائل خود را از طریق اندیشه، کاوش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پژوهش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به کمک مشاهده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گردآوری داده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مورد آزمون قرار داده تا با تبادل اطلاعات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 گروه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کاری به نتیجه دست یابند. با چنین رویکردی آنها علاوه بر یادگیری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حقایق علمی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روش و نگرش علمی را نیز کسب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عبارت دیگر</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اکتشافی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رویکردی است که از طریق آن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تشویق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با محیط خود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تعامل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بپردازند، یعنی با تفحص، دستکاری اشیا و تفکر، روابط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پدیده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کشف کنند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فهم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موضوع برسند. روش یادگیری اکتشافی از روش معمول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دوری کرده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امکان کلنجار رفتن، کاوش و کشف را برای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فراهم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آورد.</a:t>
            </a:r>
          </a:p>
        </p:txBody>
      </p:sp>
    </p:spTree>
    <p:extLst>
      <p:ext uri="{BB962C8B-B14F-4D97-AF65-F5344CB8AC3E}">
        <p14:creationId xmlns:p14="http://schemas.microsoft.com/office/powerpoint/2010/main" val="1084826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یادگیری اکتشافی</a:t>
            </a:r>
            <a:endParaRPr lang="en-US" sz="1600" dirty="0">
              <a:solidFill>
                <a:schemeClr val="tx1"/>
              </a:solidFill>
              <a:cs typeface="B Titr" panose="00000700000000000000" pitchFamily="2" charset="-78"/>
            </a:endParaRPr>
          </a:p>
        </p:txBody>
      </p:sp>
      <p:sp>
        <p:nvSpPr>
          <p:cNvPr id="13" name="TextBox 12"/>
          <p:cNvSpPr txBox="1"/>
          <p:nvPr/>
        </p:nvSpPr>
        <p:spPr>
          <a:xfrm>
            <a:off x="1522412" y="1066800"/>
            <a:ext cx="8458597" cy="6553200"/>
          </a:xfrm>
          <a:prstGeom prst="rect">
            <a:avLst/>
          </a:prstGeom>
          <a:noFill/>
        </p:spPr>
        <p:txBody>
          <a:bodyPr wrap="square" rtlCol="0">
            <a:noAutofit/>
          </a:bodyPr>
          <a:lstStyle/>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 اکتشافی بر نظری هی ساخت گرایی استوار است.  روش اکتشافی فرآیندی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که طی آن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باید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مسئله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موردنظر را مشخص کند،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راه حل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 نظر بگیرد،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آنها را مورد آزمایش قرار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دهد،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سپس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نتیجه 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کند و نتایج را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موقعیت های جدیدتر به کار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گیرد</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این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مهم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نیست 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آموزد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مهم این است که چگونه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آموزد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هدف اصلی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اکتشافی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آموزش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نحوه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اندیشیدن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رسیدن به شناخت است،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یادگیری اکتشافی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انعطافپذیر است، یعنی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زمان حل مسئله به تلاش خود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ادامه می دهند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آنان باید بتوانند خود به اشتباهاتشان پی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ببرند.</a:t>
            </a:r>
          </a:p>
        </p:txBody>
      </p:sp>
    </p:spTree>
    <p:extLst>
      <p:ext uri="{BB962C8B-B14F-4D97-AF65-F5344CB8AC3E}">
        <p14:creationId xmlns:p14="http://schemas.microsoft.com/office/powerpoint/2010/main" val="4002294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یادگیری اکتشافی</a:t>
            </a:r>
            <a:endParaRPr lang="en-US" sz="1600" dirty="0">
              <a:solidFill>
                <a:schemeClr val="tx1"/>
              </a:solidFill>
              <a:cs typeface="B Titr" panose="00000700000000000000" pitchFamily="2" charset="-78"/>
            </a:endParaRPr>
          </a:p>
        </p:txBody>
      </p:sp>
      <p:sp>
        <p:nvSpPr>
          <p:cNvPr id="13" name="TextBox 12"/>
          <p:cNvSpPr txBox="1"/>
          <p:nvPr/>
        </p:nvSpPr>
        <p:spPr>
          <a:xfrm>
            <a:off x="989012" y="457200"/>
            <a:ext cx="8991997" cy="6553200"/>
          </a:xfrm>
          <a:prstGeom prst="rect">
            <a:avLst/>
          </a:prstGeom>
          <a:noFill/>
        </p:spPr>
        <p:txBody>
          <a:bodyPr wrap="square" rtlCol="0">
            <a:noAutofit/>
          </a:bodyPr>
          <a:lstStyle/>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این نوع از روش تدریس بر اساس نظریه های برونر شکل گرفته است. برونر معتقد است که بهتر است یادگیرندگان را از نظر شناختی برای یادگیری آماده کرد. منظور او از آمادگی شناختی، آمادگی برای اکتشاف است.</a:t>
            </a:r>
          </a:p>
          <a:p>
            <a:pPr lvl="0" algn="just" rtl="1">
              <a:lnSpc>
                <a:spcPct val="200000"/>
              </a:lnSpc>
              <a:spcAft>
                <a:spcPts val="800"/>
              </a:spcAft>
            </a:pP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برونر </a:t>
            </a:r>
            <a:r>
              <a:rPr lang="fa-IR" dirty="0">
                <a:solidFill>
                  <a:srgbClr val="0070C0"/>
                </a:solidFill>
                <a:latin typeface="Calibri" panose="020F0502020204030204" pitchFamily="34" charset="0"/>
                <a:ea typeface="Calibri" panose="020F0502020204030204" pitchFamily="34" charset="0"/>
                <a:cs typeface="2  Titr" panose="00000700000000000000" pitchFamily="2" charset="-78"/>
              </a:rPr>
              <a:t>در تبیین </a:t>
            </a: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نظریه ی </a:t>
            </a:r>
            <a:r>
              <a:rPr lang="fa-IR" dirty="0">
                <a:solidFill>
                  <a:srgbClr val="0070C0"/>
                </a:solidFill>
                <a:latin typeface="Calibri" panose="020F0502020204030204" pitchFamily="34" charset="0"/>
                <a:ea typeface="Calibri" panose="020F0502020204030204" pitchFamily="34" charset="0"/>
                <a:cs typeface="2  Titr" panose="00000700000000000000" pitchFamily="2" charset="-78"/>
              </a:rPr>
              <a:t>خود بر چهار عامل زیر تأکید </a:t>
            </a: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می کند:</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الف) فرآیند یادگیری</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 ساخت یادگیری</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 اهمیت شهود</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 اهمیت انگیزش درونی</a:t>
            </a:r>
          </a:p>
        </p:txBody>
      </p:sp>
    </p:spTree>
    <p:extLst>
      <p:ext uri="{BB962C8B-B14F-4D97-AF65-F5344CB8AC3E}">
        <p14:creationId xmlns:p14="http://schemas.microsoft.com/office/powerpoint/2010/main" val="235355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438605" y="1524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مکاتب فلسفی</a:t>
            </a:r>
            <a:endParaRPr lang="en-US" dirty="0">
              <a:solidFill>
                <a:schemeClr val="tx1"/>
              </a:solidFill>
              <a:cs typeface="B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انواع 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684212" y="533400"/>
            <a:ext cx="9296400" cy="5791200"/>
          </a:xfrm>
          <a:prstGeom prst="rect">
            <a:avLst/>
          </a:prstGeom>
          <a:noFill/>
        </p:spPr>
        <p:txBody>
          <a:bodyPr wrap="square" rtlCol="0">
            <a:noAutofit/>
          </a:bodyPr>
          <a:lstStyle/>
          <a:p>
            <a:pPr algn="just" rtl="1">
              <a:lnSpc>
                <a:spcPct val="200000"/>
              </a:lnSpc>
            </a:pPr>
            <a:r>
              <a:rPr lang="fa-IR" sz="2400" dirty="0" smtClean="0">
                <a:solidFill>
                  <a:srgbClr val="FF0000"/>
                </a:solidFill>
                <a:cs typeface="2  Titr" panose="00000700000000000000" pitchFamily="2" charset="-78"/>
              </a:rPr>
              <a:t>روش آموزش ایدئالیستی: </a:t>
            </a:r>
          </a:p>
          <a:p>
            <a:pPr algn="just" rtl="1">
              <a:lnSpc>
                <a:spcPct val="200000"/>
              </a:lnSpc>
            </a:pPr>
            <a:r>
              <a:rPr lang="fa-IR" dirty="0">
                <a:cs typeface="2  Titr" panose="00000700000000000000" pitchFamily="2" charset="-78"/>
              </a:rPr>
              <a:t>هدف این نظام </a:t>
            </a:r>
            <a:r>
              <a:rPr lang="fa-IR" dirty="0" smtClean="0">
                <a:cs typeface="2  Titr" panose="00000700000000000000" pitchFamily="2" charset="-78"/>
              </a:rPr>
              <a:t>فکری، </a:t>
            </a:r>
            <a:r>
              <a:rPr lang="fa-IR" dirty="0">
                <a:cs typeface="2  Titr" panose="00000700000000000000" pitchFamily="2" charset="-78"/>
              </a:rPr>
              <a:t>پرورش خود </a:t>
            </a:r>
            <a:r>
              <a:rPr lang="fa-IR" dirty="0" smtClean="0">
                <a:cs typeface="2  Titr" panose="00000700000000000000" pitchFamily="2" charset="-78"/>
              </a:rPr>
              <a:t>دانش آموز </a:t>
            </a:r>
            <a:r>
              <a:rPr lang="fa-IR" dirty="0">
                <a:cs typeface="2  Titr" panose="00000700000000000000" pitchFamily="2" charset="-78"/>
              </a:rPr>
              <a:t>و شخصیت وی تا عالیترین مرتبه </a:t>
            </a:r>
            <a:r>
              <a:rPr lang="fa-IR" dirty="0" smtClean="0">
                <a:cs typeface="2  Titr" panose="00000700000000000000" pitchFamily="2" charset="-78"/>
              </a:rPr>
              <a:t>است، از این رو </a:t>
            </a:r>
            <a:r>
              <a:rPr lang="fa-IR" dirty="0">
                <a:cs typeface="2  Titr" panose="00000700000000000000" pitchFamily="2" charset="-78"/>
              </a:rPr>
              <a:t>روشی که معلم در پیش </a:t>
            </a:r>
            <a:r>
              <a:rPr lang="fa-IR" dirty="0" smtClean="0">
                <a:cs typeface="2  Titr" panose="00000700000000000000" pitchFamily="2" charset="-78"/>
              </a:rPr>
              <a:t>می گیرد </a:t>
            </a:r>
            <a:r>
              <a:rPr lang="fa-IR" dirty="0">
                <a:cs typeface="2  Titr" panose="00000700000000000000" pitchFamily="2" charset="-78"/>
              </a:rPr>
              <a:t>بایستی مبتنی بر این هدف باشد. معلم </a:t>
            </a:r>
            <a:r>
              <a:rPr lang="fa-IR" dirty="0" smtClean="0">
                <a:cs typeface="2  Titr" panose="00000700000000000000" pitchFamily="2" charset="-78"/>
              </a:rPr>
              <a:t>می کوشد با بحث های </a:t>
            </a:r>
            <a:r>
              <a:rPr lang="fa-IR" dirty="0">
                <a:cs typeface="2  Titr" panose="00000700000000000000" pitchFamily="2" charset="-78"/>
              </a:rPr>
              <a:t>دوسویه و </a:t>
            </a:r>
            <a:r>
              <a:rPr lang="fa-IR" dirty="0" smtClean="0">
                <a:cs typeface="2  Titr" panose="00000700000000000000" pitchFamily="2" charset="-78"/>
              </a:rPr>
              <a:t>تجزیه و تحلیل </a:t>
            </a:r>
            <a:r>
              <a:rPr lang="fa-IR" dirty="0">
                <a:cs typeface="2  Titr" panose="00000700000000000000" pitchFamily="2" charset="-78"/>
              </a:rPr>
              <a:t>امکان رشد شخصیت </a:t>
            </a:r>
            <a:r>
              <a:rPr lang="fa-IR" dirty="0" smtClean="0">
                <a:cs typeface="2  Titr" panose="00000700000000000000" pitchFamily="2" charset="-78"/>
              </a:rPr>
              <a:t>دانش آموزان </a:t>
            </a:r>
            <a:r>
              <a:rPr lang="fa-IR" dirty="0">
                <a:cs typeface="2  Titr" panose="00000700000000000000" pitchFamily="2" charset="-78"/>
              </a:rPr>
              <a:t>را فراهم سازد. در </a:t>
            </a:r>
            <a:r>
              <a:rPr lang="fa-IR" dirty="0" smtClean="0">
                <a:cs typeface="2  Titr" panose="00000700000000000000" pitchFamily="2" charset="-78"/>
              </a:rPr>
              <a:t>این روش </a:t>
            </a:r>
            <a:r>
              <a:rPr lang="fa-IR" dirty="0">
                <a:cs typeface="2  Titr" panose="00000700000000000000" pitchFamily="2" charset="-78"/>
              </a:rPr>
              <a:t>تلاش بر آن است تا </a:t>
            </a:r>
            <a:r>
              <a:rPr lang="fa-IR" dirty="0" smtClean="0">
                <a:cs typeface="2  Titr" panose="00000700000000000000" pitchFamily="2" charset="-78"/>
              </a:rPr>
              <a:t>دانش آموزان به جای </a:t>
            </a:r>
            <a:r>
              <a:rPr lang="fa-IR" dirty="0">
                <a:cs typeface="2  Titr" panose="00000700000000000000" pitchFamily="2" charset="-78"/>
              </a:rPr>
              <a:t>آموختن حقایق و </a:t>
            </a:r>
            <a:r>
              <a:rPr lang="fa-IR" dirty="0" smtClean="0">
                <a:cs typeface="2  Titr" panose="00000700000000000000" pitchFamily="2" charset="-78"/>
              </a:rPr>
              <a:t>واقعیت ها، </a:t>
            </a:r>
            <a:r>
              <a:rPr lang="fa-IR" dirty="0">
                <a:cs typeface="2  Titr" panose="00000700000000000000" pitchFamily="2" charset="-78"/>
              </a:rPr>
              <a:t>بینشی </a:t>
            </a:r>
            <a:r>
              <a:rPr lang="fa-IR" dirty="0" smtClean="0">
                <a:cs typeface="2  Titr" panose="00000700000000000000" pitchFamily="2" charset="-78"/>
              </a:rPr>
              <a:t>عمیق نسبت </a:t>
            </a:r>
            <a:r>
              <a:rPr lang="fa-IR" dirty="0">
                <a:cs typeface="2  Titr" panose="00000700000000000000" pitchFamily="2" charset="-78"/>
              </a:rPr>
              <a:t>به مسائل پیدا کنند</a:t>
            </a:r>
            <a:r>
              <a:rPr lang="fa-IR" dirty="0" smtClean="0">
                <a:cs typeface="2  Titr" panose="00000700000000000000" pitchFamily="2" charset="-78"/>
              </a:rPr>
              <a:t>.</a:t>
            </a:r>
          </a:p>
          <a:p>
            <a:pPr algn="just" rtl="1">
              <a:lnSpc>
                <a:spcPct val="200000"/>
              </a:lnSpc>
            </a:pPr>
            <a:r>
              <a:rPr lang="fa-IR" dirty="0" smtClean="0">
                <a:cs typeface="2  Titr" panose="00000700000000000000" pitchFamily="2" charset="-78"/>
              </a:rPr>
              <a:t>در </a:t>
            </a:r>
            <a:r>
              <a:rPr lang="fa-IR" dirty="0">
                <a:cs typeface="2  Titr" panose="00000700000000000000" pitchFamily="2" charset="-78"/>
              </a:rPr>
              <a:t>روش ایدئالیستی کوشش بر این است تا </a:t>
            </a:r>
            <a:r>
              <a:rPr lang="fa-IR" dirty="0" smtClean="0">
                <a:cs typeface="2  Titr" panose="00000700000000000000" pitchFamily="2" charset="-78"/>
              </a:rPr>
              <a:t>دانش آموزان به رهبری معلم، </a:t>
            </a:r>
            <a:r>
              <a:rPr lang="fa-IR" dirty="0">
                <a:cs typeface="2  Titr" panose="00000700000000000000" pitchFamily="2" charset="-78"/>
              </a:rPr>
              <a:t>شخصاً امکان بالندگی و رشد پیداکرده و به این حقیقت </a:t>
            </a:r>
            <a:r>
              <a:rPr lang="fa-IR" dirty="0" smtClean="0">
                <a:cs typeface="2  Titr" panose="00000700000000000000" pitchFamily="2" charset="-78"/>
              </a:rPr>
              <a:t>پی ببرند </a:t>
            </a:r>
            <a:r>
              <a:rPr lang="fa-IR" dirty="0">
                <a:cs typeface="2  Titr" panose="00000700000000000000" pitchFamily="2" charset="-78"/>
              </a:rPr>
              <a:t>که </a:t>
            </a:r>
            <a:r>
              <a:rPr lang="fa-IR" dirty="0" smtClean="0">
                <a:cs typeface="2  Titr" panose="00000700000000000000" pitchFamily="2" charset="-78"/>
              </a:rPr>
              <a:t>تجربیات فعلی </a:t>
            </a:r>
            <a:r>
              <a:rPr lang="fa-IR" dirty="0">
                <a:cs typeface="2  Titr" panose="00000700000000000000" pitchFamily="2" charset="-78"/>
              </a:rPr>
              <a:t>آنان بسیار کم است و باید بکوشند تا به تجربیات </a:t>
            </a:r>
            <a:r>
              <a:rPr lang="fa-IR" dirty="0" smtClean="0">
                <a:cs typeface="2  Titr" panose="00000700000000000000" pitchFamily="2" charset="-78"/>
              </a:rPr>
              <a:t>کامل تری </a:t>
            </a:r>
            <a:r>
              <a:rPr lang="fa-IR" dirty="0">
                <a:cs typeface="2  Titr" panose="00000700000000000000" pitchFamily="2" charset="-78"/>
              </a:rPr>
              <a:t>دست یابند. </a:t>
            </a:r>
            <a:r>
              <a:rPr lang="fa-IR" dirty="0" smtClean="0">
                <a:cs typeface="2  Titr" panose="00000700000000000000" pitchFamily="2" charset="-78"/>
              </a:rPr>
              <a:t>آرمان گرایان از بحث های </a:t>
            </a:r>
            <a:r>
              <a:rPr lang="fa-IR" dirty="0">
                <a:cs typeface="2  Titr" panose="00000700000000000000" pitchFamily="2" charset="-78"/>
              </a:rPr>
              <a:t>دوطرفه بیشتر از روش سخنرانی مستقیم معلم در تدریس استفاده </a:t>
            </a:r>
            <a:r>
              <a:rPr lang="fa-IR" dirty="0" smtClean="0">
                <a:cs typeface="2  Titr" panose="00000700000000000000" pitchFamily="2" charset="-78"/>
              </a:rPr>
              <a:t>می کنند</a:t>
            </a:r>
            <a:r>
              <a:rPr lang="fa-IR" dirty="0">
                <a:cs typeface="2  Titr" panose="00000700000000000000" pitchFamily="2" charset="-78"/>
              </a:rPr>
              <a:t>.</a:t>
            </a:r>
          </a:p>
        </p:txBody>
      </p:sp>
    </p:spTree>
    <p:extLst>
      <p:ext uri="{BB962C8B-B14F-4D97-AF65-F5344CB8AC3E}">
        <p14:creationId xmlns:p14="http://schemas.microsoft.com/office/powerpoint/2010/main" val="82331455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یادگیری اکتشافی</a:t>
            </a:r>
            <a:endParaRPr lang="en-US" sz="1600" dirty="0">
              <a:solidFill>
                <a:schemeClr val="tx1"/>
              </a:solidFill>
              <a:cs typeface="B Titr" panose="00000700000000000000" pitchFamily="2" charset="-78"/>
            </a:endParaRPr>
          </a:p>
        </p:txBody>
      </p:sp>
      <p:sp>
        <p:nvSpPr>
          <p:cNvPr id="13" name="TextBox 12"/>
          <p:cNvSpPr txBox="1"/>
          <p:nvPr/>
        </p:nvSpPr>
        <p:spPr>
          <a:xfrm>
            <a:off x="3732212" y="423862"/>
            <a:ext cx="5257800" cy="5710238"/>
          </a:xfrm>
          <a:prstGeom prst="rect">
            <a:avLst/>
          </a:prstGeom>
          <a:noFill/>
        </p:spPr>
        <p:txBody>
          <a:bodyPr wrap="square" rtlCol="0">
            <a:noAutofit/>
          </a:bodyPr>
          <a:lstStyle/>
          <a:p>
            <a:pPr lvl="0" algn="ctr" rtl="1">
              <a:lnSpc>
                <a:spcPct val="3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روش تدریس اکتشافی:</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3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طراحی و انتخاب یک موقعیت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مشکل آفرین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 معما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ساز</a:t>
            </a:r>
          </a:p>
          <a:p>
            <a:pPr lvl="0" algn="just" rtl="1">
              <a:lnSpc>
                <a:spcPct val="3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2- ارائه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موقعیت معما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برانگیز</a:t>
            </a:r>
          </a:p>
          <a:p>
            <a:pPr lvl="0" algn="just" rtl="1">
              <a:lnSpc>
                <a:spcPct val="3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3-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تحلیل اطلاعات، تفکر و کشف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روابط</a:t>
            </a:r>
          </a:p>
          <a:p>
            <a:pPr lvl="0" algn="just" rtl="1">
              <a:lnSpc>
                <a:spcPct val="3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4-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بازاندیشی و تحلیل فرآیند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اکتشاف</a:t>
            </a:r>
          </a:p>
        </p:txBody>
      </p:sp>
    </p:spTree>
    <p:extLst>
      <p:ext uri="{BB962C8B-B14F-4D97-AF65-F5344CB8AC3E}">
        <p14:creationId xmlns:p14="http://schemas.microsoft.com/office/powerpoint/2010/main" val="1639900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قضاوت عملکرد</a:t>
            </a:r>
            <a:endParaRPr lang="en-US" sz="1600" dirty="0">
              <a:solidFill>
                <a:schemeClr val="tx1"/>
              </a:solidFill>
              <a:cs typeface="B Titr" panose="00000700000000000000" pitchFamily="2" charset="-78"/>
            </a:endParaRPr>
          </a:p>
        </p:txBody>
      </p:sp>
      <p:sp>
        <p:nvSpPr>
          <p:cNvPr id="13" name="TextBox 12"/>
          <p:cNvSpPr txBox="1"/>
          <p:nvPr/>
        </p:nvSpPr>
        <p:spPr>
          <a:xfrm>
            <a:off x="455612" y="304800"/>
            <a:ext cx="9525397" cy="6172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قضاوت عملکرد:</a:t>
            </a:r>
            <a:endPar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روش برای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درس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باید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عملی کسب کنند، مانند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هنر، تربیت بدنی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حرفه و فن</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آزمایشگاه علوم، احکام در دینی، خواندن آیات قرآن، خواندن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متن درس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زبان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(فارسی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انگلیسی،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عربی)،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نوشتن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(انشا</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مقاله،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نامه)در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ادبیات فارسی،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رسم اشکال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هندسی و محاسبات عملی در ریاضیات،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ترجمه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متن زبان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(انگلیسی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عربی) کارایی دارد.</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این روش، کسب درک روشنی از معیارها،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قادر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سازد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کیفیت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کار خویش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مورد قضاوت قرار دهند. در این صورت،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حدودی از ارزیابی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کارشان توسط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دیگران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بی نیاز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شوند. سپس، هر شخص کار خویش را ارائه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اعضای گروه،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کار هر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فرد را با دیگری و با معیارهایی 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فراگرفته اند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مقایسه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هر فرد، انتقادهایی 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که به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کارش شده است، دریافت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طبق این پیشنهادها،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می توانند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شکل مؤثرتری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سطح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تعیین شده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معیارها برسند.</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81283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r>
              <a:rPr lang="fa-IR" sz="1600" dirty="0">
                <a:solidFill>
                  <a:schemeClr val="tx1"/>
                </a:solidFill>
                <a:cs typeface="B Titr" panose="00000700000000000000" pitchFamily="2" charset="-78"/>
              </a:rPr>
              <a:t>قضاوت عملکرد</a:t>
            </a:r>
          </a:p>
        </p:txBody>
      </p:sp>
      <p:sp>
        <p:nvSpPr>
          <p:cNvPr id="13" name="TextBox 12"/>
          <p:cNvSpPr txBox="1"/>
          <p:nvPr/>
        </p:nvSpPr>
        <p:spPr>
          <a:xfrm>
            <a:off x="3732212" y="423862"/>
            <a:ext cx="5257800" cy="5710238"/>
          </a:xfrm>
          <a:prstGeom prst="rect">
            <a:avLst/>
          </a:prstGeom>
          <a:noFill/>
        </p:spPr>
        <p:txBody>
          <a:bodyPr wrap="square" rtlCol="0">
            <a:noAutofit/>
          </a:bodyPr>
          <a:lstStyle/>
          <a:p>
            <a:pPr lvl="0" algn="ctr" rtl="1">
              <a:lnSpc>
                <a:spcPct val="3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 اجرای روش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تدریس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قضاوت عملکرد:</a:t>
            </a:r>
          </a:p>
          <a:p>
            <a:pPr lvl="0" algn="just" rtl="1">
              <a:lnSpc>
                <a:spcPct val="3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تعیین استانداردهای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خارجی</a:t>
            </a:r>
          </a:p>
          <a:p>
            <a:pPr lvl="0" algn="just" rtl="1">
              <a:lnSpc>
                <a:spcPct val="3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عمل فردی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فراگیران</a:t>
            </a:r>
          </a:p>
          <a:p>
            <a:pPr lvl="0" algn="just" rtl="1">
              <a:lnSpc>
                <a:spcPct val="3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3- کار تیمی</a:t>
            </a:r>
          </a:p>
          <a:p>
            <a:pPr lvl="0" algn="just" rtl="1">
              <a:lnSpc>
                <a:spcPct val="3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4- پیشرفت و بالا بردن سطح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ها</a:t>
            </a:r>
          </a:p>
        </p:txBody>
      </p:sp>
    </p:spTree>
    <p:extLst>
      <p:ext uri="{BB962C8B-B14F-4D97-AF65-F5344CB8AC3E}">
        <p14:creationId xmlns:p14="http://schemas.microsoft.com/office/powerpoint/2010/main" val="1224510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p>
          <a:p>
            <a:pPr algn="ctr">
              <a:lnSpc>
                <a:spcPct val="150000"/>
              </a:lnSpc>
            </a:pPr>
            <a:r>
              <a:rPr lang="fa-IR" sz="1600" dirty="0" smtClean="0">
                <a:solidFill>
                  <a:schemeClr val="tx1"/>
                </a:solidFill>
                <a:cs typeface="B Titr" panose="00000700000000000000" pitchFamily="2" charset="-78"/>
              </a:rPr>
              <a:t>طرز تلقی</a:t>
            </a:r>
            <a:endParaRPr lang="en-US" sz="1600" dirty="0">
              <a:solidFill>
                <a:schemeClr val="tx1"/>
              </a:solidFill>
              <a:cs typeface="B Titr" panose="00000700000000000000" pitchFamily="2" charset="-78"/>
            </a:endParaRPr>
          </a:p>
        </p:txBody>
      </p:sp>
      <p:sp>
        <p:nvSpPr>
          <p:cNvPr id="13" name="TextBox 12"/>
          <p:cNvSpPr txBox="1"/>
          <p:nvPr/>
        </p:nvSpPr>
        <p:spPr>
          <a:xfrm>
            <a:off x="1751012" y="685800"/>
            <a:ext cx="7925197" cy="6172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a:t>
            </a:r>
            <a:r>
              <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طرز تلقی: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روش بیانگر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تلقی ها</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نگرش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برداشت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فراگیران در مورد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مقوله ای می باشند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طرز تلقی ها جنبه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مهمی از یادگیری بر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پایه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عواطف و احساسات و آزادی بیان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اجتماعی هستند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این روش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قادر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سازد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بفهمند آیا طرز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تلقی هایشان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پایه ی محکم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حقایق و منطق استوار هست یا نه؟ این روش در دروس مطالعات اجتماعی، تاریخ فارسی کاربرد بیشتری دارد. این روش بیشتر برای تثبیت یا تغییر نگرش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کار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میرود.</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 مباحثه ای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پرسش و پاسخ، سخنرانی ازجمله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هستند که همزمان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با ارائه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روش کاربرد دارند.</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915275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r>
              <a:rPr lang="fa-IR" sz="1600" dirty="0">
                <a:solidFill>
                  <a:schemeClr val="tx1"/>
                </a:solidFill>
                <a:cs typeface="B Titr" panose="00000700000000000000" pitchFamily="2" charset="-78"/>
              </a:rPr>
              <a:t>قضاوت عملکرد</a:t>
            </a:r>
          </a:p>
        </p:txBody>
      </p:sp>
      <p:sp>
        <p:nvSpPr>
          <p:cNvPr id="13" name="TextBox 12"/>
          <p:cNvSpPr txBox="1"/>
          <p:nvPr/>
        </p:nvSpPr>
        <p:spPr>
          <a:xfrm>
            <a:off x="1217612" y="457200"/>
            <a:ext cx="9167811" cy="6284119"/>
          </a:xfrm>
          <a:prstGeom prst="rect">
            <a:avLst/>
          </a:prstGeom>
          <a:noFill/>
        </p:spPr>
        <p:txBody>
          <a:bodyPr wrap="square" rtlCol="0">
            <a:noAutofit/>
          </a:bodyPr>
          <a:lstStyle/>
          <a:p>
            <a:pPr lvl="0" algn="ctr"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اجرای روش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تدریس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طرز تلقی:</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 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تصادفی تشکیل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گردد.</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معلم سؤالات یا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جملات ناتمام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متن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درس 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که قبلا آماده کرده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اختیار فراگیران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قرار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در ظرف مدت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تعیین شده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آنها به صورت فردی پاسخ دهند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در مورد موضوع درس آشنا شوند</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3- معلم سؤالات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چندگزینه 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در اختیار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فراگیران قرار می دهد تا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ظرف مدت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تعیین شده به صورت فردی گزینه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 اساس نگرش خود اولویت بندی و شماره گذاری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کنند.</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4- پس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پاسخ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فردی، در این مرحله فراگیران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گروهی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سؤالات پاسخ می دهند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درباره ی اولویت بندی گزینه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نگرش خود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بحث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تبادل نظر می کنند(بحث درون گروهی).</a:t>
            </a:r>
          </a:p>
        </p:txBody>
      </p:sp>
    </p:spTree>
    <p:extLst>
      <p:ext uri="{BB962C8B-B14F-4D97-AF65-F5344CB8AC3E}">
        <p14:creationId xmlns:p14="http://schemas.microsoft.com/office/powerpoint/2010/main" val="140345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r>
              <a:rPr lang="fa-IR" sz="1600" dirty="0">
                <a:solidFill>
                  <a:schemeClr val="tx1"/>
                </a:solidFill>
                <a:cs typeface="B Titr" panose="00000700000000000000" pitchFamily="2" charset="-78"/>
              </a:rPr>
              <a:t>قضاوت عملکرد</a:t>
            </a:r>
          </a:p>
        </p:txBody>
      </p:sp>
      <p:sp>
        <p:nvSpPr>
          <p:cNvPr id="13" name="TextBox 12"/>
          <p:cNvSpPr txBox="1"/>
          <p:nvPr/>
        </p:nvSpPr>
        <p:spPr>
          <a:xfrm>
            <a:off x="1446212" y="914400"/>
            <a:ext cx="8786811" cy="6284119"/>
          </a:xfrm>
          <a:prstGeom prst="rect">
            <a:avLst/>
          </a:prstGeom>
          <a:noFill/>
        </p:spPr>
        <p:txBody>
          <a:bodyPr wrap="square" rtlCol="0">
            <a:noAutofit/>
          </a:bodyPr>
          <a:lstStyle/>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5-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این مرحله ارائه ی نظرات هر گروه به کل کلاس و بحث و تبادل نظر بین گروه ها صورت می گیرد. معلم جدولی را روی تابلو ترسیم می کند که شامل نام گروه ها و سؤالات است و از هر گروه نماینده ای نقطه نظرات و نگرش های گروه درباره ی سؤال را ثبت می کند</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6- بدیهی است که اگر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همه ی گروه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مورد یک گزینه اتفاق نظر داشته باشند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بحثی در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میان نیست، اما اگر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 نقطه نظرهای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متفاوتی داشته باشند،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حضور جمع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بحث و تبادل و نظر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کنند(بحث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برون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7- معلم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جمع بندی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نتیجه گیری می کند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توضیحات تکمیلی و اضافی را ارائه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 و 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برای نیل به بهترین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نگرش ها</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هدایت و راهنمایی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p>
        </p:txBody>
      </p:sp>
    </p:spTree>
    <p:extLst>
      <p:ext uri="{BB962C8B-B14F-4D97-AF65-F5344CB8AC3E}">
        <p14:creationId xmlns:p14="http://schemas.microsoft.com/office/powerpoint/2010/main" val="2179967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p>
          <a:p>
            <a:pPr algn="ctr">
              <a:lnSpc>
                <a:spcPct val="150000"/>
              </a:lnSpc>
            </a:pPr>
            <a:r>
              <a:rPr lang="fa-IR" sz="1600" dirty="0" smtClean="0">
                <a:solidFill>
                  <a:schemeClr val="tx1"/>
                </a:solidFill>
                <a:cs typeface="B Titr" panose="00000700000000000000" pitchFamily="2" charset="-78"/>
              </a:rPr>
              <a:t>اعضای گروه</a:t>
            </a:r>
            <a:endParaRPr lang="en-US" sz="1600" dirty="0">
              <a:solidFill>
                <a:schemeClr val="tx1"/>
              </a:solidFill>
              <a:cs typeface="B Titr" panose="00000700000000000000" pitchFamily="2" charset="-78"/>
            </a:endParaRPr>
          </a:p>
        </p:txBody>
      </p:sp>
      <p:sp>
        <p:nvSpPr>
          <p:cNvPr id="13" name="TextBox 12"/>
          <p:cNvSpPr txBox="1"/>
          <p:nvPr/>
        </p:nvSpPr>
        <p:spPr>
          <a:xfrm>
            <a:off x="455612" y="304800"/>
            <a:ext cx="9830197" cy="6172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a:t>
            </a:r>
            <a:r>
              <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اعضای گروه:</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روش تدریس اعضای گروه یکی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مبتنی بر همیاری در یادگیری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است. پژوهشگران حوزه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روش تدریس مبتنی بر همیاری بر این باورند که یادگیری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فرآیند اجتماعی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یادگیری برای رسیدن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مرحله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تولید اندیشه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اطلاعات حیاتی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یادگیری مبتنی بر همیاری، مسئولیت را بر دوش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قرار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 و آنان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در فرآیند یادگیری درگیر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پایه و اساس یادگیری از طریق همیاری،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تشکیل گروه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یادگیری است</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طرح درس اعضای گروه بر دو فرضیه استوار است:</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 هر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یک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شرکت کنندگان</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قسمت متفاوتی از موضوع درس را که قرار است همه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یاد بگیرند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خواند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2- هر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فراگیر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اعضای گروهش درس بدهد؛ بنابراین هر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عضوی هم به عنوان معلم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هم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عنوان دانش آموز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عمل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52140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اعضای گروه</a:t>
            </a:r>
            <a:endParaRPr lang="fa-IR" sz="1600" dirty="0">
              <a:solidFill>
                <a:schemeClr val="tx1"/>
              </a:solidFill>
              <a:cs typeface="B Titr" panose="00000700000000000000" pitchFamily="2" charset="-78"/>
            </a:endParaRPr>
          </a:p>
        </p:txBody>
      </p:sp>
      <p:sp>
        <p:nvSpPr>
          <p:cNvPr id="13" name="TextBox 12"/>
          <p:cNvSpPr txBox="1"/>
          <p:nvPr/>
        </p:nvSpPr>
        <p:spPr>
          <a:xfrm>
            <a:off x="760412" y="457200"/>
            <a:ext cx="9625011" cy="6284119"/>
          </a:xfrm>
          <a:prstGeom prst="rect">
            <a:avLst/>
          </a:prstGeom>
          <a:noFill/>
        </p:spPr>
        <p:txBody>
          <a:bodyPr wrap="square" rtlCol="0">
            <a:noAutofit/>
          </a:bodyPr>
          <a:lstStyle/>
          <a:p>
            <a:pPr lvl="0" algn="ctr"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اجرای روش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اعضای گروه:</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تشکیل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چند نفره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تصادفی با توجه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تقسیم بندی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متن درس </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2-  تعیین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شماره برای هریک از اعضای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 </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3- مشخص کردن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هریک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قسمت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متن درس برای هر شماره </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4- مطالعه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فردی در گروه خود،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صامت خوانی </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5- نظارت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معلم بر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گروه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ضمن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مطالعه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فراگیران </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6-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تشکیل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جدید با فراگیران هم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شماره(گروه های تخصصی)</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7-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بحث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تبادل نظر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گروهی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هم شماره در مورد مطلب مطالعه شده </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463016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اعضای گروه</a:t>
            </a:r>
            <a:endParaRPr lang="fa-IR" sz="1600" dirty="0">
              <a:solidFill>
                <a:schemeClr val="tx1"/>
              </a:solidFill>
              <a:cs typeface="B Titr" panose="00000700000000000000" pitchFamily="2" charset="-78"/>
            </a:endParaRPr>
          </a:p>
        </p:txBody>
      </p:sp>
      <p:sp>
        <p:nvSpPr>
          <p:cNvPr id="13" name="TextBox 12"/>
          <p:cNvSpPr txBox="1"/>
          <p:nvPr/>
        </p:nvSpPr>
        <p:spPr>
          <a:xfrm>
            <a:off x="608012" y="548481"/>
            <a:ext cx="9625011" cy="6284119"/>
          </a:xfrm>
          <a:prstGeom prst="rect">
            <a:avLst/>
          </a:prstGeom>
          <a:noFill/>
        </p:spPr>
        <p:txBody>
          <a:bodyPr wrap="square" rtlCol="0">
            <a:noAutofit/>
          </a:bodyPr>
          <a:lstStyle/>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8-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نظارت معلم بر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گروه ها </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9-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بازگشت فراگیران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قبلی </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10-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فردی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تک تک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اعضا به ترتیب شماره در گروه خود </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11-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ارزشیابی از فراگیران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فردی</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12-  ارائه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کلید سؤالات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فراگیران</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13-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تفسیر نمرات توسط فراگیران یا معلم و تعیین نقاط قوت و ضعف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14-  نتیجه 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ارائه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توضیحات تکمیلی توسط معلم</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645723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p>
          <a:p>
            <a:pPr algn="ctr">
              <a:lnSpc>
                <a:spcPct val="150000"/>
              </a:lnSpc>
            </a:pPr>
            <a:r>
              <a:rPr lang="fa-IR" sz="1600" dirty="0" smtClean="0">
                <a:solidFill>
                  <a:schemeClr val="tx1"/>
                </a:solidFill>
                <a:cs typeface="B Titr" panose="00000700000000000000" pitchFamily="2" charset="-78"/>
              </a:rPr>
              <a:t>کارایی گروه</a:t>
            </a:r>
            <a:endParaRPr lang="en-US" sz="1600" dirty="0">
              <a:solidFill>
                <a:schemeClr val="tx1"/>
              </a:solidFill>
              <a:cs typeface="B Titr" panose="00000700000000000000" pitchFamily="2" charset="-78"/>
            </a:endParaRPr>
          </a:p>
        </p:txBody>
      </p:sp>
      <p:sp>
        <p:nvSpPr>
          <p:cNvPr id="13" name="TextBox 12"/>
          <p:cNvSpPr txBox="1"/>
          <p:nvPr/>
        </p:nvSpPr>
        <p:spPr>
          <a:xfrm>
            <a:off x="1522412" y="800100"/>
            <a:ext cx="8687197" cy="6172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a:t>
            </a:r>
            <a:r>
              <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تدریس کارایی گروه:</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روش یک روش فعال مشارکتی است. در این روش معلم نقش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تسهیل کننده ی در یادگیری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دارد و مسئولیت یادگیری بر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عهده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فراگیران است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یک تجربه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یادگیری همراه با گروه خود شرکت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 روش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کارایی گروه مانند دیگر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یادگیری از طریق همیاری با تأکید بر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گروهی و مشارکتی موجب افزایش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فراگیران می گردد.</a:t>
            </a:r>
          </a:p>
          <a:p>
            <a:pPr lvl="0" algn="just" rtl="1">
              <a:lnSpc>
                <a:spcPct val="25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643772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438605" y="1524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مکاتب فلسفی</a:t>
            </a:r>
            <a:endParaRPr lang="en-US" dirty="0">
              <a:solidFill>
                <a:schemeClr val="tx1"/>
              </a:solidFill>
              <a:cs typeface="B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انواع 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684212" y="533400"/>
            <a:ext cx="9296400" cy="5791200"/>
          </a:xfrm>
          <a:prstGeom prst="rect">
            <a:avLst/>
          </a:prstGeom>
          <a:noFill/>
        </p:spPr>
        <p:txBody>
          <a:bodyPr wrap="square" rtlCol="0">
            <a:noAutofit/>
          </a:bodyPr>
          <a:lstStyle/>
          <a:p>
            <a:pPr algn="just" rtl="1">
              <a:lnSpc>
                <a:spcPct val="200000"/>
              </a:lnSpc>
            </a:pPr>
            <a:r>
              <a:rPr lang="fa-IR" sz="2400" dirty="0" smtClean="0">
                <a:solidFill>
                  <a:srgbClr val="FF0000"/>
                </a:solidFill>
                <a:cs typeface="2  Titr" panose="00000700000000000000" pitchFamily="2" charset="-78"/>
              </a:rPr>
              <a:t>رئالیسم: </a:t>
            </a:r>
          </a:p>
          <a:p>
            <a:pPr algn="just" rtl="1">
              <a:lnSpc>
                <a:spcPct val="200000"/>
              </a:lnSpc>
            </a:pPr>
            <a:r>
              <a:rPr lang="fa-IR" dirty="0" smtClean="0">
                <a:cs typeface="2  Titr" panose="00000700000000000000" pitchFamily="2" charset="-78"/>
              </a:rPr>
              <a:t>رئالیسم (واقع گرایی) نیز یکی از قدیمی ترین فلسفه ها در فرهنگ غرب است که تاریخ آن به یونان باستان برمی گردد. رئالیسم دارای شاخه های متعددی است ازجمله می توان به رئالیسم علمی(طبیعی) و عقلانی اشاره کرد. صاحبن ظران این مکتب اعتقاد دارند که واقعیت معرفت و ارزش مستقل از ذهن انسان وجود دارد. </a:t>
            </a:r>
          </a:p>
          <a:p>
            <a:pPr algn="just" rtl="1">
              <a:lnSpc>
                <a:spcPct val="200000"/>
              </a:lnSpc>
            </a:pPr>
            <a:r>
              <a:rPr lang="fa-IR" dirty="0" smtClean="0">
                <a:cs typeface="2  Titr" panose="00000700000000000000" pitchFamily="2" charset="-78"/>
              </a:rPr>
              <a:t>بنیانگذار رئالیسم در تاریخ اندیشه ی غرب ارسطو است. او معتقد بود که بدن ابزاری است که به وسیله ی آن اطلاعات </a:t>
            </a:r>
            <a:r>
              <a:rPr lang="fa-IR" dirty="0">
                <a:cs typeface="2  Titr" panose="00000700000000000000" pitchFamily="2" charset="-78"/>
              </a:rPr>
              <a:t>از  طریق ادراک حسی دریافت </a:t>
            </a:r>
            <a:r>
              <a:rPr lang="fa-IR" dirty="0" smtClean="0">
                <a:cs typeface="2  Titr" panose="00000700000000000000" pitchFamily="2" charset="-78"/>
              </a:rPr>
              <a:t>می شود</a:t>
            </a:r>
            <a:r>
              <a:rPr lang="fa-IR" dirty="0">
                <a:cs typeface="2  Titr" panose="00000700000000000000" pitchFamily="2" charset="-78"/>
              </a:rPr>
              <a:t>. اطلاعات خام حسی </a:t>
            </a:r>
            <a:r>
              <a:rPr lang="fa-IR" dirty="0" smtClean="0">
                <a:cs typeface="2  Titr" panose="00000700000000000000" pitchFamily="2" charset="-78"/>
              </a:rPr>
              <a:t>به وسیله ی </a:t>
            </a:r>
            <a:r>
              <a:rPr lang="fa-IR" dirty="0">
                <a:cs typeface="2  Titr" panose="00000700000000000000" pitchFamily="2" charset="-78"/>
              </a:rPr>
              <a:t>استدلال </a:t>
            </a:r>
            <a:r>
              <a:rPr lang="fa-IR" dirty="0" smtClean="0">
                <a:cs typeface="2  Titr" panose="00000700000000000000" pitchFamily="2" charset="-78"/>
              </a:rPr>
              <a:t>ذهنی سازماندهی می شوند </a:t>
            </a:r>
            <a:r>
              <a:rPr lang="fa-IR" dirty="0">
                <a:cs typeface="2  Titr" panose="00000700000000000000" pitchFamily="2" charset="-78"/>
              </a:rPr>
              <a:t>و ذهن از این طریق به اصول کلی </a:t>
            </a:r>
            <a:r>
              <a:rPr lang="fa-IR" dirty="0" smtClean="0">
                <a:cs typeface="2  Titr" panose="00000700000000000000" pitchFamily="2" charset="-78"/>
              </a:rPr>
              <a:t>می رسد</a:t>
            </a:r>
            <a:r>
              <a:rPr lang="fa-IR" dirty="0">
                <a:cs typeface="2  Titr" panose="00000700000000000000" pitchFamily="2" charset="-78"/>
              </a:rPr>
              <a:t>. آنچه در رئالیسم </a:t>
            </a:r>
            <a:r>
              <a:rPr lang="fa-IR" dirty="0" smtClean="0">
                <a:cs typeface="2  Titr" panose="00000700000000000000" pitchFamily="2" charset="-78"/>
              </a:rPr>
              <a:t>اصل محسوب می شود </a:t>
            </a:r>
            <a:r>
              <a:rPr lang="fa-IR" dirty="0">
                <a:cs typeface="2  Titr" panose="00000700000000000000" pitchFamily="2" charset="-78"/>
              </a:rPr>
              <a:t>این است که واقعیت امری مادی است و اشیا دارای وجودی مستقل از </a:t>
            </a:r>
            <a:r>
              <a:rPr lang="fa-IR" dirty="0" smtClean="0">
                <a:cs typeface="2  Titr" panose="00000700000000000000" pitchFamily="2" charset="-78"/>
              </a:rPr>
              <a:t>ذهن شناسنده </a:t>
            </a:r>
            <a:r>
              <a:rPr lang="fa-IR" dirty="0">
                <a:cs typeface="2  Titr" panose="00000700000000000000" pitchFamily="2" charset="-78"/>
              </a:rPr>
              <a:t>هستند. </a:t>
            </a:r>
            <a:endParaRPr lang="fa-IR" dirty="0" smtClean="0">
              <a:cs typeface="2  Titr" panose="00000700000000000000" pitchFamily="2" charset="-78"/>
            </a:endParaRPr>
          </a:p>
        </p:txBody>
      </p:sp>
    </p:spTree>
    <p:extLst>
      <p:ext uri="{BB962C8B-B14F-4D97-AF65-F5344CB8AC3E}">
        <p14:creationId xmlns:p14="http://schemas.microsoft.com/office/powerpoint/2010/main" val="1400068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p>
          <a:p>
            <a:pPr algn="ctr">
              <a:lnSpc>
                <a:spcPct val="150000"/>
              </a:lnSpc>
            </a:pPr>
            <a:r>
              <a:rPr lang="fa-IR" sz="1600" dirty="0" smtClean="0">
                <a:solidFill>
                  <a:schemeClr val="tx1"/>
                </a:solidFill>
                <a:cs typeface="B Titr" panose="00000700000000000000" pitchFamily="2" charset="-78"/>
              </a:rPr>
              <a:t>کارایی گروه</a:t>
            </a:r>
            <a:endParaRPr lang="en-US" sz="1600" dirty="0">
              <a:solidFill>
                <a:schemeClr val="tx1"/>
              </a:solidFill>
              <a:cs typeface="B Titr" panose="00000700000000000000" pitchFamily="2" charset="-78"/>
            </a:endParaRPr>
          </a:p>
        </p:txBody>
      </p:sp>
      <p:sp>
        <p:nvSpPr>
          <p:cNvPr id="13" name="TextBox 12"/>
          <p:cNvSpPr txBox="1"/>
          <p:nvPr/>
        </p:nvSpPr>
        <p:spPr>
          <a:xfrm>
            <a:off x="1446212" y="685800"/>
            <a:ext cx="8687197" cy="6172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a:t>
            </a:r>
            <a:r>
              <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تدریس کارایی گروه:</a:t>
            </a: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فلسفه ی بهره 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این روش، پافشاری بر خِرَد جمعی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برتری دادن نتیجه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کارگروه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 عملکرد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فرد است. در این روش با اجرای دو بار ارزشیابی یکی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فردی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دیگری 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گروهی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مقایسه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نتایج،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این باور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رسند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چند فکر از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فکر مؤثرتر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و هر شخصی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آنچه را 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داند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برای دیگران توضیح دهد و همه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یکدیگر فراگیرند. از سویی شرکت فعال در یادگیری مشارکتی برای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بسیار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انگیزاننده است.</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420330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کارایی گروه</a:t>
            </a:r>
            <a:endParaRPr lang="fa-IR" sz="1600" dirty="0">
              <a:solidFill>
                <a:schemeClr val="tx1"/>
              </a:solidFill>
              <a:cs typeface="B Titr" panose="00000700000000000000" pitchFamily="2" charset="-78"/>
            </a:endParaRPr>
          </a:p>
        </p:txBody>
      </p:sp>
      <p:sp>
        <p:nvSpPr>
          <p:cNvPr id="13" name="TextBox 12"/>
          <p:cNvSpPr txBox="1"/>
          <p:nvPr/>
        </p:nvSpPr>
        <p:spPr>
          <a:xfrm>
            <a:off x="836612" y="152400"/>
            <a:ext cx="9625011" cy="6553200"/>
          </a:xfrm>
          <a:prstGeom prst="rect">
            <a:avLst/>
          </a:prstGeom>
          <a:noFill/>
        </p:spPr>
        <p:txBody>
          <a:bodyPr wrap="square" rtlCol="0">
            <a:noAutofit/>
          </a:bodyPr>
          <a:lstStyle/>
          <a:p>
            <a:pPr lvl="0" algn="ctr"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اجرای روش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کارایی گروه:</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مشخص کردن 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توسط معلم</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 ارزشیابی آغازین توسط معلم</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3 .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ارائه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محتوای درس توسط معلم</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4 . تشکیل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های دانش آموزی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توسط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معلم</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5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مطالعه انفرادی توسط دانشآموزان</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6 .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ارائه ی سؤال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توسط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معلم(بهتر است ارزشیابی به صورت کتبی و عینی باشد).</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7 .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پاسخ دادن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سؤالات از سوی فراگیران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انفرادی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8 . برگزاری همان آزمون به صورت گروهی و بحث روی جواب ها و رسیدن دانش آموزان به یک جواب مشترک به صورت گروهی</a:t>
            </a:r>
          </a:p>
          <a:p>
            <a:pPr lvl="0" algn="just" rtl="1">
              <a:lnSpc>
                <a:spcPct val="20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481287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کارایی گروه</a:t>
            </a:r>
            <a:endParaRPr lang="fa-IR" sz="1600" dirty="0">
              <a:solidFill>
                <a:schemeClr val="tx1"/>
              </a:solidFill>
              <a:cs typeface="B Titr" panose="00000700000000000000" pitchFamily="2" charset="-78"/>
            </a:endParaRPr>
          </a:p>
        </p:txBody>
      </p:sp>
      <p:sp>
        <p:nvSpPr>
          <p:cNvPr id="13" name="TextBox 12"/>
          <p:cNvSpPr txBox="1"/>
          <p:nvPr/>
        </p:nvSpPr>
        <p:spPr>
          <a:xfrm>
            <a:off x="684212" y="838200"/>
            <a:ext cx="9625011" cy="6284119"/>
          </a:xfrm>
          <a:prstGeom prst="rect">
            <a:avLst/>
          </a:prstGeom>
          <a:noFill/>
        </p:spPr>
        <p:txBody>
          <a:bodyPr wrap="square" rtlCol="0">
            <a:noAutofit/>
          </a:bodyPr>
          <a:lstStyle/>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9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خواندن پاسخ سؤالات توسط معلم</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10 . دادن امتیاز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فردی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برگه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انفرادی خود را تصحیح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11 . به دست آوردن میانگین نمرات اعضای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گروه ها</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12 . دادن امتیاز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گروهی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(نماینده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هر گروه ورقه گروه را تصحیح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13 . ثبت نمرات در جدول و تفسیر جدول توسط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معلم</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14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ارزشیابی پایانی توسط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معلم</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15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پاسخ انفرادی به سؤالات جدید توسط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16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بازخورد توسط معلم</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78256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p>
          <a:p>
            <a:pPr algn="ctr">
              <a:lnSpc>
                <a:spcPct val="150000"/>
              </a:lnSpc>
            </a:pPr>
            <a:r>
              <a:rPr lang="fa-IR" sz="1600" dirty="0">
                <a:solidFill>
                  <a:schemeClr val="tx1"/>
                </a:solidFill>
                <a:cs typeface="B Titr" panose="00000700000000000000" pitchFamily="2" charset="-78"/>
              </a:rPr>
              <a:t>حل مسأله</a:t>
            </a:r>
            <a:endParaRPr lang="en-US" sz="1600" dirty="0">
              <a:solidFill>
                <a:schemeClr val="tx1"/>
              </a:solidFill>
              <a:cs typeface="B Titr" panose="00000700000000000000" pitchFamily="2" charset="-78"/>
            </a:endParaRPr>
          </a:p>
        </p:txBody>
      </p:sp>
      <p:sp>
        <p:nvSpPr>
          <p:cNvPr id="13" name="TextBox 12"/>
          <p:cNvSpPr txBox="1"/>
          <p:nvPr/>
        </p:nvSpPr>
        <p:spPr>
          <a:xfrm>
            <a:off x="1751012" y="800100"/>
            <a:ext cx="8229997" cy="6172200"/>
          </a:xfrm>
          <a:prstGeom prst="rect">
            <a:avLst/>
          </a:prstGeom>
          <a:noFill/>
        </p:spPr>
        <p:txBody>
          <a:bodyPr wrap="square" rtlCol="0">
            <a:noAutofit/>
          </a:bodyPr>
          <a:lstStyle/>
          <a:p>
            <a:pPr lvl="0" algn="ctr" rtl="1">
              <a:lnSpc>
                <a:spcPct val="200000"/>
              </a:lnSpc>
              <a:spcAft>
                <a:spcPts val="800"/>
              </a:spcAft>
            </a:pPr>
            <a:r>
              <a:rPr lang="fa-IR" sz="2000" dirty="0">
                <a:solidFill>
                  <a:srgbClr val="FF0000"/>
                </a:solidFill>
                <a:latin typeface="Calibri" panose="020F0502020204030204" pitchFamily="34" charset="0"/>
                <a:ea typeface="Calibri" panose="020F0502020204030204" pitchFamily="34" charset="0"/>
                <a:cs typeface="2  Titr" panose="00000700000000000000" pitchFamily="2" charset="-78"/>
              </a:rPr>
              <a:t>روش </a:t>
            </a:r>
            <a:r>
              <a:rPr lang="fa-IR" sz="20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تدریس حل مسأله:</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روش یکی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فعال تدریس است. در این روش آموزش در بستر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پژوهش انجام می شود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منجر به یادگیری اصیل و عمیق و پایدار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این روش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ابتدا معلم مسئله را مشخص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 توجه به مسئله،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جمع آوری اطلاعات می پردازند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سپس بر اساس اطلاعات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جمع آوری شده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فرضیه سازی می پردازند و درنهایت فرضیه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آزمون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نتیجه گیری می کنند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4237357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 </a:t>
            </a:r>
          </a:p>
          <a:p>
            <a:pPr algn="ctr">
              <a:lnSpc>
                <a:spcPct val="150000"/>
              </a:lnSpc>
            </a:pPr>
            <a:r>
              <a:rPr lang="fa-IR" sz="1600" dirty="0">
                <a:solidFill>
                  <a:schemeClr val="tx1"/>
                </a:solidFill>
                <a:cs typeface="B Titr" panose="00000700000000000000" pitchFamily="2" charset="-78"/>
              </a:rPr>
              <a:t>حل مسأله</a:t>
            </a:r>
            <a:endParaRPr lang="en-US" sz="1600" dirty="0">
              <a:solidFill>
                <a:schemeClr val="tx1"/>
              </a:solidFill>
              <a:cs typeface="B Titr" panose="00000700000000000000" pitchFamily="2" charset="-78"/>
            </a:endParaRPr>
          </a:p>
        </p:txBody>
      </p:sp>
      <p:sp>
        <p:nvSpPr>
          <p:cNvPr id="13" name="TextBox 12"/>
          <p:cNvSpPr txBox="1"/>
          <p:nvPr/>
        </p:nvSpPr>
        <p:spPr>
          <a:xfrm>
            <a:off x="1293812" y="1066800"/>
            <a:ext cx="8687197" cy="6172200"/>
          </a:xfrm>
          <a:prstGeom prst="rect">
            <a:avLst/>
          </a:prstGeom>
          <a:noFill/>
        </p:spPr>
        <p:txBody>
          <a:bodyPr wrap="square" rtlCol="0">
            <a:noAutofit/>
          </a:bodyPr>
          <a:lstStyle/>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اگر روش حل مسئله درست انجام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شود می تواند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منجر به بارش یا طوفان فکری گردد. یعنی اگر معلم روش تدریس حل مسئله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 به درستی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انجام دهد،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می کوشند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برای حل مسئله با استفاده از تمام افکار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اندیشه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دارند، در کلاس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راه حلی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بیابند و آن را ارائه دهند. با کمک روش حل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مسئله، دانش آموزان می توانند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بنا به مقتضیات زمان، اطلاعات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آموخته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خویش را تعمیم دهند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نیروهای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بالقوه را به فعل برسانند و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گستره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زندگی، به رفتارهای مطلوب تبدیل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کنند.</a:t>
            </a:r>
          </a:p>
        </p:txBody>
      </p:sp>
    </p:spTree>
    <p:extLst>
      <p:ext uri="{BB962C8B-B14F-4D97-AF65-F5344CB8AC3E}">
        <p14:creationId xmlns:p14="http://schemas.microsoft.com/office/powerpoint/2010/main" val="322289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sz="1600" dirty="0" smtClean="0">
                <a:solidFill>
                  <a:schemeClr val="tx1"/>
                </a:solidFill>
                <a:cs typeface="B Titr" panose="00000700000000000000" pitchFamily="2" charset="-78"/>
              </a:rPr>
              <a:t>روش تدریس</a:t>
            </a:r>
          </a:p>
          <a:p>
            <a:pPr algn="ctr">
              <a:lnSpc>
                <a:spcPct val="150000"/>
              </a:lnSpc>
            </a:pPr>
            <a:r>
              <a:rPr lang="fa-IR" sz="1600" dirty="0" smtClean="0">
                <a:solidFill>
                  <a:schemeClr val="tx1"/>
                </a:solidFill>
                <a:cs typeface="B Titr" panose="00000700000000000000" pitchFamily="2" charset="-78"/>
              </a:rPr>
              <a:t> </a:t>
            </a:r>
            <a:r>
              <a:rPr lang="fa-IR" sz="1600" dirty="0">
                <a:solidFill>
                  <a:schemeClr val="tx1"/>
                </a:solidFill>
                <a:cs typeface="B Titr" panose="00000700000000000000" pitchFamily="2" charset="-78"/>
              </a:rPr>
              <a:t>حل مسأله</a:t>
            </a:r>
          </a:p>
        </p:txBody>
      </p:sp>
      <p:sp>
        <p:nvSpPr>
          <p:cNvPr id="8" name="Action Button: Return 7">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Home 8">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608012" y="571500"/>
            <a:ext cx="9625011" cy="6553200"/>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اجرای روش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تدریس به روش حل مسئله:</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مشخص کردن مسئله</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جمع آوری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اطلاعات براساس ساخت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فرضیه</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3- فرضیه سازی</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4- آزمایش فرضیه ها</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5-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نتیجه گیری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تعمیم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کاربرد</a:t>
            </a:r>
          </a:p>
          <a:p>
            <a:pPr lvl="0" algn="just" rtl="1">
              <a:lnSpc>
                <a:spcPct val="20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2135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1012" y="1676400"/>
            <a:ext cx="9525000" cy="2800767"/>
          </a:xfrm>
          <a:prstGeom prst="rect">
            <a:avLst/>
          </a:prstGeom>
          <a:noFill/>
        </p:spPr>
        <p:txBody>
          <a:bodyPr wrap="square" rtlCol="0">
            <a:spAutoFit/>
          </a:bodyPr>
          <a:lstStyle/>
          <a:p>
            <a:pPr algn="ctr" rtl="1">
              <a:lnSpc>
                <a:spcPct val="300000"/>
              </a:lnSpc>
            </a:pPr>
            <a:r>
              <a:rPr lang="fa-IR" sz="3200" dirty="0" smtClean="0">
                <a:solidFill>
                  <a:schemeClr val="tx2"/>
                </a:solidFill>
                <a:cs typeface="2  Sina" panose="00000700000000000000" pitchFamily="2" charset="-78"/>
              </a:rPr>
              <a:t>فصل ششم</a:t>
            </a:r>
          </a:p>
          <a:p>
            <a:pPr algn="ctr" rtl="1">
              <a:lnSpc>
                <a:spcPct val="300000"/>
              </a:lnSpc>
            </a:pPr>
            <a:r>
              <a:rPr lang="fa-IR" sz="3200" dirty="0" smtClean="0">
                <a:solidFill>
                  <a:srgbClr val="0070C0"/>
                </a:solidFill>
                <a:cs typeface="2  Sina" panose="00000700000000000000" pitchFamily="2" charset="-78"/>
              </a:rPr>
              <a:t>رسانه های آموزشی</a:t>
            </a:r>
            <a:endParaRPr lang="en-US" sz="3200" dirty="0">
              <a:solidFill>
                <a:srgbClr val="0070C0"/>
              </a:solidFill>
              <a:cs typeface="2  Sina" panose="00000700000000000000" pitchFamily="2" charset="-78"/>
            </a:endParaRPr>
          </a:p>
        </p:txBody>
      </p:sp>
    </p:spTree>
    <p:extLst>
      <p:ext uri="{BB962C8B-B14F-4D97-AF65-F5344CB8AC3E}">
        <p14:creationId xmlns:p14="http://schemas.microsoft.com/office/powerpoint/2010/main" val="39348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296" y="0"/>
            <a:ext cx="5320715" cy="6858000"/>
          </a:xfrm>
          <a:prstGeom prst="rect">
            <a:avLst/>
          </a:prstGeom>
        </p:spPr>
      </p:pic>
    </p:spTree>
    <p:extLst>
      <p:ext uri="{BB962C8B-B14F-4D97-AF65-F5344CB8AC3E}">
        <p14:creationId xmlns:p14="http://schemas.microsoft.com/office/powerpoint/2010/main" val="263024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8609012" y="1143000"/>
            <a:ext cx="2895600" cy="46482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شش:</a:t>
            </a:r>
          </a:p>
          <a:p>
            <a:pPr algn="ctr">
              <a:lnSpc>
                <a:spcPct val="200000"/>
              </a:lnSpc>
            </a:pPr>
            <a:r>
              <a:rPr lang="fa-IR" sz="2400" dirty="0" smtClean="0">
                <a:solidFill>
                  <a:srgbClr val="002060"/>
                </a:solidFill>
                <a:cs typeface="2  Titr" panose="00000700000000000000" pitchFamily="2" charset="-78"/>
              </a:rPr>
              <a:t>رسانه های آموزشی</a:t>
            </a:r>
            <a:endParaRPr lang="fa-IR" sz="2000" dirty="0">
              <a:solidFill>
                <a:srgbClr val="002060"/>
              </a:solidFill>
              <a:cs typeface="2  Titr" panose="00000700000000000000" pitchFamily="2" charset="-78"/>
            </a:endParaRPr>
          </a:p>
        </p:txBody>
      </p:sp>
      <p:sp>
        <p:nvSpPr>
          <p:cNvPr id="3" name="Rounded Rectangle 2"/>
          <p:cNvSpPr/>
          <p:nvPr/>
        </p:nvSpPr>
        <p:spPr>
          <a:xfrm>
            <a:off x="5103812" y="762000"/>
            <a:ext cx="3505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انواع مدل های ارتباطی</a:t>
            </a:r>
            <a:endParaRPr lang="en-US" sz="2000" dirty="0">
              <a:solidFill>
                <a:srgbClr val="C00000"/>
              </a:solidFill>
              <a:cs typeface="2  Sina" panose="00000700000000000000" pitchFamily="2" charset="-78"/>
            </a:endParaRPr>
          </a:p>
        </p:txBody>
      </p:sp>
      <p:sp>
        <p:nvSpPr>
          <p:cNvPr id="4" name="Rounded Rectangle 3"/>
          <p:cNvSpPr/>
          <p:nvPr/>
        </p:nvSpPr>
        <p:spPr>
          <a:xfrm>
            <a:off x="5103812" y="1701800"/>
            <a:ext cx="3505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ارتباط در آموزش</a:t>
            </a:r>
            <a:endParaRPr lang="en-US" sz="2000" dirty="0">
              <a:solidFill>
                <a:srgbClr val="C00000"/>
              </a:solidFill>
              <a:cs typeface="2  Sina" panose="00000700000000000000" pitchFamily="2" charset="-78"/>
            </a:endParaRPr>
          </a:p>
        </p:txBody>
      </p:sp>
      <p:sp>
        <p:nvSpPr>
          <p:cNvPr id="5" name="Rounded Rectangle 4"/>
          <p:cNvSpPr/>
          <p:nvPr/>
        </p:nvSpPr>
        <p:spPr>
          <a:xfrm>
            <a:off x="5103812" y="2641600"/>
            <a:ext cx="3505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تعریف رسانه</a:t>
            </a:r>
            <a:endParaRPr lang="en-US" sz="2000" dirty="0">
              <a:solidFill>
                <a:srgbClr val="C00000"/>
              </a:solidFill>
              <a:cs typeface="2  Sina" panose="00000700000000000000" pitchFamily="2" charset="-78"/>
            </a:endParaRPr>
          </a:p>
        </p:txBody>
      </p:sp>
      <p:sp>
        <p:nvSpPr>
          <p:cNvPr id="6" name="Rounded Rectangle 5"/>
          <p:cNvSpPr/>
          <p:nvPr/>
        </p:nvSpPr>
        <p:spPr>
          <a:xfrm>
            <a:off x="5103812" y="3581400"/>
            <a:ext cx="3505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رسانه ی آموزشی</a:t>
            </a:r>
            <a:endParaRPr lang="en-US" sz="2000" dirty="0">
              <a:solidFill>
                <a:srgbClr val="C00000"/>
              </a:solidFill>
              <a:cs typeface="2  Sina" panose="00000700000000000000" pitchFamily="2" charset="-78"/>
            </a:endParaRPr>
          </a:p>
        </p:txBody>
      </p:sp>
      <p:sp>
        <p:nvSpPr>
          <p:cNvPr id="7" name="Rounded Rectangle 6"/>
          <p:cNvSpPr/>
          <p:nvPr/>
        </p:nvSpPr>
        <p:spPr>
          <a:xfrm>
            <a:off x="5103812" y="4521200"/>
            <a:ext cx="3505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C00000"/>
                </a:solidFill>
                <a:cs typeface="2  Sina" panose="00000700000000000000" pitchFamily="2" charset="-78"/>
              </a:rPr>
              <a:t>تفاوت رسانه و ابزار آموزشی</a:t>
            </a:r>
            <a:endParaRPr lang="fa-IR" dirty="0">
              <a:solidFill>
                <a:srgbClr val="C00000"/>
              </a:solidFill>
              <a:cs typeface="2  Sina" panose="00000700000000000000" pitchFamily="2" charset="-78"/>
            </a:endParaRPr>
          </a:p>
        </p:txBody>
      </p:sp>
      <p:sp>
        <p:nvSpPr>
          <p:cNvPr id="8" name="Rounded Rectangle 7"/>
          <p:cNvSpPr/>
          <p:nvPr/>
        </p:nvSpPr>
        <p:spPr>
          <a:xfrm>
            <a:off x="5103812" y="5461000"/>
            <a:ext cx="3505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C00000"/>
                </a:solidFill>
                <a:cs typeface="2  Sina" panose="00000700000000000000" pitchFamily="2" charset="-78"/>
              </a:rPr>
              <a:t>تعریف چند رسانه ای های آموزشی</a:t>
            </a:r>
            <a:endParaRPr lang="fa-IR" dirty="0">
              <a:solidFill>
                <a:srgbClr val="C00000"/>
              </a:solidFill>
              <a:cs typeface="2  Sina" panose="00000700000000000000" pitchFamily="2" charset="-78"/>
            </a:endParaRPr>
          </a:p>
        </p:txBody>
      </p:sp>
      <p:sp>
        <p:nvSpPr>
          <p:cNvPr id="17" name="Rounded Rectangle 16"/>
          <p:cNvSpPr/>
          <p:nvPr/>
        </p:nvSpPr>
        <p:spPr>
          <a:xfrm>
            <a:off x="1370012" y="1143000"/>
            <a:ext cx="33528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کاربرد و نقش رسانه ها در آموزش</a:t>
            </a:r>
            <a:endParaRPr lang="en-US" sz="2000" dirty="0">
              <a:solidFill>
                <a:srgbClr val="C00000"/>
              </a:solidFill>
              <a:cs typeface="2  Sina" panose="00000700000000000000" pitchFamily="2" charset="-78"/>
            </a:endParaRPr>
          </a:p>
        </p:txBody>
      </p:sp>
      <p:sp>
        <p:nvSpPr>
          <p:cNvPr id="18" name="Rounded Rectangle 17"/>
          <p:cNvSpPr/>
          <p:nvPr/>
        </p:nvSpPr>
        <p:spPr>
          <a:xfrm>
            <a:off x="1370012" y="2082800"/>
            <a:ext cx="33528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انتخاب رسانه</a:t>
            </a:r>
            <a:endParaRPr lang="en-US" sz="2000" dirty="0">
              <a:solidFill>
                <a:srgbClr val="C00000"/>
              </a:solidFill>
              <a:cs typeface="2  Sina" panose="00000700000000000000" pitchFamily="2" charset="-78"/>
            </a:endParaRPr>
          </a:p>
        </p:txBody>
      </p:sp>
      <p:sp>
        <p:nvSpPr>
          <p:cNvPr id="19" name="Rounded Rectangle 18"/>
          <p:cNvSpPr/>
          <p:nvPr/>
        </p:nvSpPr>
        <p:spPr>
          <a:xfrm>
            <a:off x="1370012" y="3022600"/>
            <a:ext cx="33528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کاربرد رسانه ی آموزشی در تدریس</a:t>
            </a:r>
            <a:endParaRPr lang="en-US" sz="2000" dirty="0">
              <a:solidFill>
                <a:srgbClr val="C00000"/>
              </a:solidFill>
              <a:cs typeface="2  Sina" panose="00000700000000000000" pitchFamily="2" charset="-78"/>
            </a:endParaRPr>
          </a:p>
        </p:txBody>
      </p:sp>
      <p:sp>
        <p:nvSpPr>
          <p:cNvPr id="20" name="Rounded Rectangle 19"/>
          <p:cNvSpPr/>
          <p:nvPr/>
        </p:nvSpPr>
        <p:spPr>
          <a:xfrm>
            <a:off x="1370012" y="3962400"/>
            <a:ext cx="33528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طبقه بندی رسانه های آموزشی</a:t>
            </a:r>
            <a:endParaRPr lang="en-US" sz="2000" dirty="0">
              <a:solidFill>
                <a:srgbClr val="C00000"/>
              </a:solidFill>
              <a:cs typeface="2  Sina" panose="00000700000000000000" pitchFamily="2" charset="-78"/>
            </a:endParaRPr>
          </a:p>
        </p:txBody>
      </p:sp>
      <p:sp>
        <p:nvSpPr>
          <p:cNvPr id="21" name="Rounded Rectangle 20"/>
          <p:cNvSpPr/>
          <p:nvPr/>
        </p:nvSpPr>
        <p:spPr>
          <a:xfrm>
            <a:off x="1370012" y="4902200"/>
            <a:ext cx="33528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C00000"/>
                </a:solidFill>
                <a:cs typeface="2  Sina" panose="00000700000000000000" pitchFamily="2" charset="-78"/>
              </a:rPr>
              <a:t>انواع رسانه های آموزشی</a:t>
            </a:r>
            <a:endParaRPr lang="fa-IR" dirty="0">
              <a:solidFill>
                <a:srgbClr val="C00000"/>
              </a:solidFill>
              <a:cs typeface="2  Sina" panose="00000700000000000000" pitchFamily="2" charset="-78"/>
            </a:endParaRPr>
          </a:p>
        </p:txBody>
      </p:sp>
    </p:spTree>
    <p:extLst>
      <p:ext uri="{BB962C8B-B14F-4D97-AF65-F5344CB8AC3E}">
        <p14:creationId xmlns:p14="http://schemas.microsoft.com/office/powerpoint/2010/main" val="3687786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7" grpId="0" animBg="1"/>
      <p:bldP spid="18" grpId="0" animBg="1"/>
      <p:bldP spid="19" grpId="0" animBg="1"/>
      <p:bldP spid="20" grpId="0" animBg="1"/>
      <p:bldP spid="21"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انواع مدل های ارتباطی</a:t>
            </a:r>
            <a:endParaRPr lang="en-US" sz="2000" dirty="0">
              <a:solidFill>
                <a:srgbClr val="C00000"/>
              </a:solidFill>
              <a:cs typeface="2  Sina" panose="00000700000000000000" pitchFamily="2" charset="-78"/>
            </a:endParaRPr>
          </a:p>
        </p:txBody>
      </p:sp>
      <p:sp>
        <p:nvSpPr>
          <p:cNvPr id="4" name="TextBox 3"/>
          <p:cNvSpPr txBox="1"/>
          <p:nvPr/>
        </p:nvSpPr>
        <p:spPr>
          <a:xfrm>
            <a:off x="2208212" y="1219200"/>
            <a:ext cx="7315200" cy="4939814"/>
          </a:xfrm>
          <a:prstGeom prst="rect">
            <a:avLst/>
          </a:prstGeom>
          <a:noFill/>
        </p:spPr>
        <p:txBody>
          <a:bodyPr wrap="square" rtlCol="0">
            <a:spAutoFit/>
          </a:bodyPr>
          <a:lstStyle/>
          <a:p>
            <a:pPr algn="ctr" rtl="1">
              <a:lnSpc>
                <a:spcPct val="250000"/>
              </a:lnSpc>
            </a:pPr>
            <a:r>
              <a:rPr lang="fa-IR" b="1" dirty="0">
                <a:latin typeface="BNazaninBold"/>
                <a:cs typeface="2  Titr" panose="00000700000000000000" pitchFamily="2" charset="-78"/>
              </a:rPr>
              <a:t>1- مدل انتقالی</a:t>
            </a:r>
            <a:r>
              <a:rPr lang="fa-IR" b="1" dirty="0" smtClean="0">
                <a:latin typeface="BNazaninBold"/>
                <a:cs typeface="2  Titr" panose="00000700000000000000" pitchFamily="2" charset="-78"/>
              </a:rPr>
              <a:t>:</a:t>
            </a:r>
          </a:p>
          <a:p>
            <a:pPr algn="just" rtl="1">
              <a:lnSpc>
                <a:spcPct val="250000"/>
              </a:lnSpc>
            </a:pPr>
            <a:r>
              <a:rPr lang="fa-IR" dirty="0">
                <a:solidFill>
                  <a:schemeClr val="tx2"/>
                </a:solidFill>
                <a:cs typeface="2  Titr" panose="00000700000000000000" pitchFamily="2" charset="-78"/>
              </a:rPr>
              <a:t>در این مدل، ارتباط راهی برای انتقال عقاید از فکر یک شخص به شخص دیگر است. </a:t>
            </a:r>
            <a:r>
              <a:rPr lang="fa-IR" dirty="0" smtClean="0">
                <a:solidFill>
                  <a:schemeClr val="tx2"/>
                </a:solidFill>
                <a:cs typeface="2  Titr" panose="00000700000000000000" pitchFamily="2" charset="-78"/>
              </a:rPr>
              <a:t>در تعریفی </a:t>
            </a:r>
            <a:r>
              <a:rPr lang="fa-IR" dirty="0">
                <a:solidFill>
                  <a:schemeClr val="tx2"/>
                </a:solidFill>
                <a:cs typeface="2  Titr" panose="00000700000000000000" pitchFamily="2" charset="-78"/>
              </a:rPr>
              <a:t>که بر اساس مدل انتقالی از </a:t>
            </a:r>
            <a:r>
              <a:rPr lang="fa-IR" dirty="0" smtClean="0">
                <a:solidFill>
                  <a:schemeClr val="tx2"/>
                </a:solidFill>
                <a:cs typeface="2  Titr" panose="00000700000000000000" pitchFamily="2" charset="-78"/>
              </a:rPr>
              <a:t>ارتباط ارائه شده</a:t>
            </a:r>
            <a:r>
              <a:rPr lang="fa-IR" dirty="0">
                <a:solidFill>
                  <a:schemeClr val="tx2"/>
                </a:solidFill>
                <a:cs typeface="2  Titr" panose="00000700000000000000" pitchFamily="2" charset="-78"/>
              </a:rPr>
              <a:t>، ارتباطِ انتقالی فرآیندی است که در </a:t>
            </a:r>
            <a:r>
              <a:rPr lang="fa-IR" dirty="0" smtClean="0">
                <a:solidFill>
                  <a:schemeClr val="tx2"/>
                </a:solidFill>
                <a:cs typeface="2  Titr" panose="00000700000000000000" pitchFamily="2" charset="-78"/>
              </a:rPr>
              <a:t>آن فرد(برقرارکننده ی ارتباط) محرک هایی </a:t>
            </a:r>
            <a:r>
              <a:rPr lang="fa-IR" dirty="0">
                <a:solidFill>
                  <a:schemeClr val="tx2"/>
                </a:solidFill>
                <a:cs typeface="2  Titr" panose="00000700000000000000" pitchFamily="2" charset="-78"/>
              </a:rPr>
              <a:t>را که </a:t>
            </a:r>
            <a:r>
              <a:rPr lang="fa-IR" dirty="0" smtClean="0">
                <a:solidFill>
                  <a:schemeClr val="tx2"/>
                </a:solidFill>
                <a:cs typeface="2  Titr" panose="00000700000000000000" pitchFamily="2" charset="-78"/>
              </a:rPr>
              <a:t>معمولا علائم </a:t>
            </a:r>
            <a:r>
              <a:rPr lang="fa-IR" dirty="0">
                <a:solidFill>
                  <a:schemeClr val="tx2"/>
                </a:solidFill>
                <a:cs typeface="2  Titr" panose="00000700000000000000" pitchFamily="2" charset="-78"/>
              </a:rPr>
              <a:t>کلامی و </a:t>
            </a:r>
            <a:r>
              <a:rPr lang="fa-IR" dirty="0" smtClean="0">
                <a:solidFill>
                  <a:schemeClr val="tx2"/>
                </a:solidFill>
                <a:cs typeface="2  Titr" panose="00000700000000000000" pitchFamily="2" charset="-78"/>
              </a:rPr>
              <a:t>گفتاری اند</a:t>
            </a:r>
            <a:r>
              <a:rPr lang="fa-IR" dirty="0">
                <a:solidFill>
                  <a:schemeClr val="tx2"/>
                </a:solidFill>
                <a:cs typeface="2  Titr" panose="00000700000000000000" pitchFamily="2" charset="-78"/>
              </a:rPr>
              <a:t>، برای</a:t>
            </a:r>
          </a:p>
          <a:p>
            <a:pPr algn="just" rtl="1">
              <a:lnSpc>
                <a:spcPct val="250000"/>
              </a:lnSpc>
            </a:pPr>
            <a:r>
              <a:rPr lang="fa-IR" dirty="0">
                <a:solidFill>
                  <a:schemeClr val="tx2"/>
                </a:solidFill>
                <a:cs typeface="2  Titr" panose="00000700000000000000" pitchFamily="2" charset="-78"/>
              </a:rPr>
              <a:t>تغییردادن رفتار افراد </a:t>
            </a:r>
            <a:r>
              <a:rPr lang="fa-IR" dirty="0" smtClean="0">
                <a:solidFill>
                  <a:schemeClr val="tx2"/>
                </a:solidFill>
                <a:cs typeface="2  Titr" panose="00000700000000000000" pitchFamily="2" charset="-78"/>
              </a:rPr>
              <a:t>دیگر(گیرندگان ارتباط) </a:t>
            </a:r>
            <a:r>
              <a:rPr lang="fa-IR" dirty="0">
                <a:solidFill>
                  <a:schemeClr val="tx2"/>
                </a:solidFill>
                <a:cs typeface="2  Titr" panose="00000700000000000000" pitchFamily="2" charset="-78"/>
              </a:rPr>
              <a:t>ارائه </a:t>
            </a:r>
            <a:r>
              <a:rPr lang="fa-IR" dirty="0" smtClean="0">
                <a:solidFill>
                  <a:schemeClr val="tx2"/>
                </a:solidFill>
                <a:cs typeface="2  Titr" panose="00000700000000000000" pitchFamily="2" charset="-78"/>
              </a:rPr>
              <a:t>می دهد</a:t>
            </a:r>
            <a:r>
              <a:rPr lang="fa-IR" dirty="0">
                <a:solidFill>
                  <a:schemeClr val="tx2"/>
                </a:solidFill>
                <a:cs typeface="2  Titr" panose="00000700000000000000" pitchFamily="2" charset="-78"/>
              </a:rPr>
              <a:t>.</a:t>
            </a:r>
          </a:p>
          <a:p>
            <a:pPr algn="just" rtl="1">
              <a:lnSpc>
                <a:spcPct val="250000"/>
              </a:lnSpc>
            </a:pPr>
            <a:r>
              <a:rPr lang="fa-IR" dirty="0">
                <a:solidFill>
                  <a:schemeClr val="tx2"/>
                </a:solidFill>
                <a:cs typeface="2  Titr" panose="00000700000000000000" pitchFamily="2" charset="-78"/>
              </a:rPr>
              <a:t>در ارتباطِ جمعی مانند </a:t>
            </a:r>
            <a:r>
              <a:rPr lang="fa-IR" dirty="0" smtClean="0">
                <a:solidFill>
                  <a:schemeClr val="tx2"/>
                </a:solidFill>
                <a:cs typeface="2  Titr" panose="00000700000000000000" pitchFamily="2" charset="-78"/>
              </a:rPr>
              <a:t>رسانه ی </a:t>
            </a:r>
            <a:r>
              <a:rPr lang="fa-IR" dirty="0">
                <a:solidFill>
                  <a:schemeClr val="tx2"/>
                </a:solidFill>
                <a:cs typeface="2  Titr" panose="00000700000000000000" pitchFamily="2" charset="-78"/>
              </a:rPr>
              <a:t>گروهی </a:t>
            </a:r>
            <a:r>
              <a:rPr lang="fa-IR" dirty="0" smtClean="0">
                <a:solidFill>
                  <a:schemeClr val="tx2"/>
                </a:solidFill>
                <a:cs typeface="2  Titr" panose="00000700000000000000" pitchFamily="2" charset="-78"/>
              </a:rPr>
              <a:t>همچون </a:t>
            </a:r>
            <a:r>
              <a:rPr lang="fa-IR" dirty="0">
                <a:solidFill>
                  <a:schemeClr val="tx2"/>
                </a:solidFill>
                <a:cs typeface="2  Titr" panose="00000700000000000000" pitchFamily="2" charset="-78"/>
              </a:rPr>
              <a:t>رادیو و </a:t>
            </a:r>
            <a:r>
              <a:rPr lang="fa-IR" dirty="0" smtClean="0">
                <a:solidFill>
                  <a:schemeClr val="tx2"/>
                </a:solidFill>
                <a:cs typeface="2  Titr" panose="00000700000000000000" pitchFamily="2" charset="-78"/>
              </a:rPr>
              <a:t>تلویزیون </a:t>
            </a:r>
            <a:r>
              <a:rPr lang="fa-IR" dirty="0">
                <a:solidFill>
                  <a:schemeClr val="tx2"/>
                </a:solidFill>
                <a:cs typeface="2  Titr" panose="00000700000000000000" pitchFamily="2" charset="-78"/>
              </a:rPr>
              <a:t>مدل ارتباط </a:t>
            </a:r>
            <a:r>
              <a:rPr lang="fa-IR" dirty="0" smtClean="0">
                <a:solidFill>
                  <a:schemeClr val="tx2"/>
                </a:solidFill>
                <a:cs typeface="2  Titr" panose="00000700000000000000" pitchFamily="2" charset="-78"/>
              </a:rPr>
              <a:t>به صورت انتقالی </a:t>
            </a:r>
            <a:r>
              <a:rPr lang="fa-IR" dirty="0">
                <a:solidFill>
                  <a:schemeClr val="tx2"/>
                </a:solidFill>
                <a:cs typeface="2  Titr" panose="00000700000000000000" pitchFamily="2" charset="-78"/>
              </a:rPr>
              <a:t>است.</a:t>
            </a:r>
            <a:endParaRPr lang="en-US" dirty="0">
              <a:solidFill>
                <a:schemeClr val="tx2"/>
              </a:solidFill>
              <a:cs typeface="2  Titr" panose="00000700000000000000" pitchFamily="2" charset="-78"/>
            </a:endParaRPr>
          </a:p>
        </p:txBody>
      </p:sp>
    </p:spTree>
    <p:extLst>
      <p:ext uri="{BB962C8B-B14F-4D97-AF65-F5344CB8AC3E}">
        <p14:creationId xmlns:p14="http://schemas.microsoft.com/office/powerpoint/2010/main" val="13382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just" rtl="1">
              <a:lnSpc>
                <a:spcPct val="200000"/>
              </a:lnSpc>
            </a:pPr>
            <a:r>
              <a:rPr lang="fa-IR" dirty="0" smtClean="0">
                <a:solidFill>
                  <a:schemeClr val="bg1"/>
                </a:solidFill>
                <a:cs typeface="2  Titr" panose="00000700000000000000" pitchFamily="2" charset="-78"/>
              </a:rPr>
              <a:t>مقدمه</a:t>
            </a:r>
            <a:endParaRPr lang="en-US" dirty="0">
              <a:solidFill>
                <a:schemeClr val="bg1"/>
              </a:solidFill>
              <a:cs typeface="2  Titr" panose="00000700000000000000" pitchFamily="2" charset="-78"/>
            </a:endParaRPr>
          </a:p>
        </p:txBody>
      </p:sp>
      <p:sp>
        <p:nvSpPr>
          <p:cNvPr id="3" name="Rectangle 2"/>
          <p:cNvSpPr/>
          <p:nvPr/>
        </p:nvSpPr>
        <p:spPr>
          <a:xfrm>
            <a:off x="10438605" y="1524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just" rtl="1">
              <a:lnSpc>
                <a:spcPct val="200000"/>
              </a:lnSpc>
            </a:pPr>
            <a:r>
              <a:rPr lang="fa-IR" dirty="0" smtClean="0">
                <a:solidFill>
                  <a:schemeClr val="tx1"/>
                </a:solidFill>
                <a:cs typeface="2  Titr" panose="00000700000000000000" pitchFamily="2" charset="-78"/>
              </a:rPr>
              <a:t>مکاتب فلسفی</a:t>
            </a:r>
            <a:endParaRPr lang="en-US" dirty="0">
              <a:solidFill>
                <a:schemeClr val="tx1"/>
              </a:solidFill>
              <a:cs typeface="2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rtl="1">
              <a:lnSpc>
                <a:spcPct val="200000"/>
              </a:lnSpc>
            </a:pPr>
            <a:r>
              <a:rPr lang="fa-IR" sz="1400" dirty="0">
                <a:solidFill>
                  <a:prstClr val="white"/>
                </a:solidFill>
                <a:cs typeface="2  Titr" panose="00000700000000000000" pitchFamily="2" charset="-78"/>
              </a:rPr>
              <a:t>فلسفه تعلیم و </a:t>
            </a:r>
            <a:r>
              <a:rPr lang="fa-IR" sz="1400" dirty="0" smtClean="0">
                <a:solidFill>
                  <a:prstClr val="white"/>
                </a:solidFill>
                <a:cs typeface="2  Titr" panose="00000700000000000000" pitchFamily="2" charset="-78"/>
              </a:rPr>
              <a:t>تربیت</a:t>
            </a:r>
            <a:endParaRPr lang="en-US" sz="1400" dirty="0">
              <a:solidFill>
                <a:prstClr val="white"/>
              </a:solidFill>
              <a:cs typeface="2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rtl="1">
              <a:lnSpc>
                <a:spcPct val="200000"/>
              </a:lnSpc>
            </a:pPr>
            <a:r>
              <a:rPr lang="fa-IR" sz="1400" dirty="0">
                <a:solidFill>
                  <a:prstClr val="white"/>
                </a:solidFill>
                <a:cs typeface="2  Titr" panose="00000700000000000000" pitchFamily="2" charset="-78"/>
              </a:rPr>
              <a:t>انواع فلسفه تعلیم و </a:t>
            </a:r>
            <a:r>
              <a:rPr lang="fa-IR" sz="1400" dirty="0" smtClean="0">
                <a:solidFill>
                  <a:prstClr val="white"/>
                </a:solidFill>
                <a:cs typeface="2  Titr" panose="00000700000000000000" pitchFamily="2" charset="-78"/>
              </a:rPr>
              <a:t>تربیت</a:t>
            </a:r>
            <a:endParaRPr lang="en-US" sz="1400" dirty="0">
              <a:solidFill>
                <a:prstClr val="white"/>
              </a:solidFill>
              <a:cs typeface="2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rtl="1">
              <a:lnSpc>
                <a:spcPct val="200000"/>
              </a:lnSpc>
            </a:pPr>
            <a:r>
              <a:rPr lang="fa-IR" sz="1400" dirty="0">
                <a:solidFill>
                  <a:prstClr val="white"/>
                </a:solidFill>
                <a:cs typeface="2  Titr" panose="00000700000000000000" pitchFamily="2" charset="-78"/>
              </a:rPr>
              <a:t>نظریه های </a:t>
            </a:r>
            <a:r>
              <a:rPr lang="fa-IR" sz="1400" dirty="0" smtClean="0">
                <a:solidFill>
                  <a:prstClr val="white"/>
                </a:solidFill>
                <a:cs typeface="2  Titr" panose="00000700000000000000" pitchFamily="2" charset="-78"/>
              </a:rPr>
              <a:t>یادگیری</a:t>
            </a:r>
            <a:endParaRPr lang="en-US" sz="1400" dirty="0">
              <a:solidFill>
                <a:prstClr val="white"/>
              </a:solidFill>
              <a:cs typeface="2  Titr" panose="00000700000000000000" pitchFamily="2" charset="-78"/>
            </a:endParaRPr>
          </a:p>
        </p:txBody>
      </p:sp>
      <p:sp>
        <p:nvSpPr>
          <p:cNvPr id="13" name="TextBox 12"/>
          <p:cNvSpPr txBox="1"/>
          <p:nvPr/>
        </p:nvSpPr>
        <p:spPr>
          <a:xfrm>
            <a:off x="608012" y="1752600"/>
            <a:ext cx="9296400" cy="5791200"/>
          </a:xfrm>
          <a:prstGeom prst="rect">
            <a:avLst/>
          </a:prstGeom>
          <a:noFill/>
        </p:spPr>
        <p:txBody>
          <a:bodyPr wrap="square" rtlCol="0">
            <a:noAutofit/>
          </a:bodyPr>
          <a:lstStyle/>
          <a:p>
            <a:pPr algn="just" rtl="1">
              <a:lnSpc>
                <a:spcPct val="200000"/>
              </a:lnSpc>
            </a:pPr>
            <a:r>
              <a:rPr lang="fa-IR" dirty="0">
                <a:cs typeface="2  Titr" panose="00000700000000000000" pitchFamily="2" charset="-78"/>
              </a:rPr>
              <a:t>در حالت کلی </a:t>
            </a:r>
            <a:r>
              <a:rPr lang="fa-IR" dirty="0" smtClean="0">
                <a:cs typeface="2  Titr" panose="00000700000000000000" pitchFamily="2" charset="-78"/>
              </a:rPr>
              <a:t>رئالیست ها </a:t>
            </a:r>
            <a:r>
              <a:rPr lang="fa-IR" dirty="0">
                <a:cs typeface="2  Titr" panose="00000700000000000000" pitchFamily="2" charset="-78"/>
              </a:rPr>
              <a:t>با </a:t>
            </a:r>
            <a:r>
              <a:rPr lang="fa-IR" dirty="0" smtClean="0">
                <a:cs typeface="2  Titr" panose="00000700000000000000" pitchFamily="2" charset="-78"/>
              </a:rPr>
              <a:t>اندیشه ی </a:t>
            </a:r>
            <a:r>
              <a:rPr lang="fa-IR" dirty="0">
                <a:cs typeface="2  Titr" panose="00000700000000000000" pitchFamily="2" charset="-78"/>
              </a:rPr>
              <a:t>جان لاک </a:t>
            </a:r>
            <a:r>
              <a:rPr lang="fa-IR" dirty="0" smtClean="0">
                <a:cs typeface="2  Titr" panose="00000700000000000000" pitchFamily="2" charset="-78"/>
              </a:rPr>
              <a:t>که </a:t>
            </a:r>
            <a:r>
              <a:rPr lang="fa-IR" dirty="0">
                <a:cs typeface="2  Titr" panose="00000700000000000000" pitchFamily="2" charset="-78"/>
              </a:rPr>
              <a:t>ذهن کودک را به لوحی سفید </a:t>
            </a:r>
            <a:r>
              <a:rPr lang="fa-IR" dirty="0" smtClean="0">
                <a:cs typeface="2  Titr" panose="00000700000000000000" pitchFamily="2" charset="-78"/>
              </a:rPr>
              <a:t>تشبیه کرد </a:t>
            </a:r>
            <a:r>
              <a:rPr lang="fa-IR" dirty="0">
                <a:cs typeface="2  Titr" panose="00000700000000000000" pitchFamily="2" charset="-78"/>
              </a:rPr>
              <a:t>موافق هستند </a:t>
            </a:r>
            <a:r>
              <a:rPr lang="fa-IR" dirty="0" smtClean="0">
                <a:cs typeface="2  Titr" panose="00000700000000000000" pitchFamily="2" charset="-78"/>
              </a:rPr>
              <a:t>درحالی که ایدئالیست ها </a:t>
            </a:r>
            <a:r>
              <a:rPr lang="fa-IR" dirty="0">
                <a:cs typeface="2  Titr" panose="00000700000000000000" pitchFamily="2" charset="-78"/>
              </a:rPr>
              <a:t>عکس این قضیه را </a:t>
            </a:r>
            <a:r>
              <a:rPr lang="fa-IR" dirty="0" smtClean="0">
                <a:cs typeface="2  Titr" panose="00000700000000000000" pitchFamily="2" charset="-78"/>
              </a:rPr>
              <a:t>مورد قبول </a:t>
            </a:r>
            <a:r>
              <a:rPr lang="fa-IR" dirty="0">
                <a:cs typeface="2  Titr" panose="00000700000000000000" pitchFamily="2" charset="-78"/>
              </a:rPr>
              <a:t>دارند </a:t>
            </a:r>
            <a:r>
              <a:rPr lang="fa-IR" dirty="0" smtClean="0">
                <a:cs typeface="2  Titr" panose="00000700000000000000" pitchFamily="2" charset="-78"/>
              </a:rPr>
              <a:t>. رئالیسم در حوزه ی تعلیم و تربیت </a:t>
            </a:r>
            <a:r>
              <a:rPr lang="fa-IR" dirty="0">
                <a:cs typeface="2  Titr" panose="00000700000000000000" pitchFamily="2" charset="-78"/>
              </a:rPr>
              <a:t>بر حصول شناخت از طریق ادراک حسی تأکید </a:t>
            </a:r>
            <a:r>
              <a:rPr lang="fa-IR" dirty="0" smtClean="0">
                <a:cs typeface="2  Titr" panose="00000700000000000000" pitchFamily="2" charset="-78"/>
              </a:rPr>
              <a:t>می کند</a:t>
            </a:r>
            <a:r>
              <a:rPr lang="fa-IR" dirty="0">
                <a:cs typeface="2  Titr" panose="00000700000000000000" pitchFamily="2" charset="-78"/>
              </a:rPr>
              <a:t>. </a:t>
            </a:r>
            <a:r>
              <a:rPr lang="fa-IR" dirty="0" smtClean="0">
                <a:cs typeface="2  Titr" panose="00000700000000000000" pitchFamily="2" charset="-78"/>
              </a:rPr>
              <a:t>درنتیجه تعلیم و تربیت </a:t>
            </a:r>
            <a:r>
              <a:rPr lang="fa-IR" dirty="0">
                <a:cs typeface="2  Titr" panose="00000700000000000000" pitchFamily="2" charset="-78"/>
              </a:rPr>
              <a:t>عملی طبیعی است نه تصنعی که </a:t>
            </a:r>
            <a:r>
              <a:rPr lang="fa-IR" dirty="0" smtClean="0">
                <a:cs typeface="2  Titr" panose="00000700000000000000" pitchFamily="2" charset="-78"/>
              </a:rPr>
              <a:t>می توان </a:t>
            </a:r>
            <a:r>
              <a:rPr lang="fa-IR" dirty="0">
                <a:cs typeface="2  Titr" panose="00000700000000000000" pitchFamily="2" charset="-78"/>
              </a:rPr>
              <a:t>قوانین آن را در طبیعت کشف کرد.</a:t>
            </a:r>
            <a:endParaRPr lang="fa-IR" dirty="0" smtClean="0">
              <a:solidFill>
                <a:srgbClr val="FF0000"/>
              </a:solidFill>
              <a:cs typeface="2  Titr" panose="00000700000000000000" pitchFamily="2" charset="-78"/>
            </a:endParaRPr>
          </a:p>
        </p:txBody>
      </p:sp>
    </p:spTree>
    <p:extLst>
      <p:ext uri="{BB962C8B-B14F-4D97-AF65-F5344CB8AC3E}">
        <p14:creationId xmlns:p14="http://schemas.microsoft.com/office/powerpoint/2010/main" val="30622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انواع مدل های ارتباطی</a:t>
            </a:r>
            <a:endParaRPr lang="en-US" sz="2000" dirty="0">
              <a:solidFill>
                <a:srgbClr val="C00000"/>
              </a:solidFill>
              <a:cs typeface="2  Sina" panose="00000700000000000000" pitchFamily="2" charset="-78"/>
            </a:endParaRPr>
          </a:p>
        </p:txBody>
      </p:sp>
      <p:sp>
        <p:nvSpPr>
          <p:cNvPr id="4" name="TextBox 3"/>
          <p:cNvSpPr txBox="1"/>
          <p:nvPr/>
        </p:nvSpPr>
        <p:spPr>
          <a:xfrm>
            <a:off x="1751012" y="1219200"/>
            <a:ext cx="8001000" cy="4939814"/>
          </a:xfrm>
          <a:prstGeom prst="rect">
            <a:avLst/>
          </a:prstGeom>
          <a:noFill/>
        </p:spPr>
        <p:txBody>
          <a:bodyPr wrap="square" rtlCol="0">
            <a:spAutoFit/>
          </a:bodyPr>
          <a:lstStyle/>
          <a:p>
            <a:pPr algn="ctr" rtl="1">
              <a:lnSpc>
                <a:spcPct val="250000"/>
              </a:lnSpc>
            </a:pPr>
            <a:r>
              <a:rPr lang="fa-IR" b="1" dirty="0" smtClean="0">
                <a:latin typeface="BNazaninBold"/>
                <a:cs typeface="2  Titr" panose="00000700000000000000" pitchFamily="2" charset="-78"/>
              </a:rPr>
              <a:t>2- </a:t>
            </a:r>
            <a:r>
              <a:rPr lang="fa-IR" b="1" dirty="0">
                <a:latin typeface="BNazaninBold"/>
                <a:cs typeface="2  Titr" panose="00000700000000000000" pitchFamily="2" charset="-78"/>
              </a:rPr>
              <a:t>مدل </a:t>
            </a:r>
            <a:r>
              <a:rPr lang="fa-IR" b="1" dirty="0" smtClean="0">
                <a:latin typeface="BNazaninBold"/>
                <a:cs typeface="2  Titr" panose="00000700000000000000" pitchFamily="2" charset="-78"/>
              </a:rPr>
              <a:t>تعاملی:</a:t>
            </a:r>
          </a:p>
          <a:p>
            <a:pPr algn="just" rtl="1">
              <a:lnSpc>
                <a:spcPct val="250000"/>
              </a:lnSpc>
            </a:pPr>
            <a:r>
              <a:rPr lang="fa-IR" dirty="0">
                <a:solidFill>
                  <a:schemeClr val="tx2"/>
                </a:solidFill>
                <a:cs typeface="2  Titr" panose="00000700000000000000" pitchFamily="2" charset="-78"/>
              </a:rPr>
              <a:t>در این مدل، مفهوم ارتباط تنها انتقال عقاید و اطلاعات به دیگران نیست بلکه </a:t>
            </a:r>
            <a:r>
              <a:rPr lang="fa-IR" dirty="0" smtClean="0">
                <a:solidFill>
                  <a:schemeClr val="tx2"/>
                </a:solidFill>
                <a:cs typeface="2  Titr" panose="00000700000000000000" pitchFamily="2" charset="-78"/>
              </a:rPr>
              <a:t>فرآیندی است </a:t>
            </a:r>
            <a:r>
              <a:rPr lang="fa-IR" dirty="0">
                <a:solidFill>
                  <a:schemeClr val="tx2"/>
                </a:solidFill>
                <a:cs typeface="2  Titr" panose="00000700000000000000" pitchFamily="2" charset="-78"/>
              </a:rPr>
              <a:t>که افراد </a:t>
            </a:r>
            <a:r>
              <a:rPr lang="fa-IR" dirty="0" smtClean="0">
                <a:solidFill>
                  <a:schemeClr val="tx2"/>
                </a:solidFill>
                <a:cs typeface="2  Titr" panose="00000700000000000000" pitchFamily="2" charset="-78"/>
              </a:rPr>
              <a:t>شرکت کننده </a:t>
            </a:r>
            <a:r>
              <a:rPr lang="fa-IR" dirty="0">
                <a:solidFill>
                  <a:schemeClr val="tx2"/>
                </a:solidFill>
                <a:cs typeface="2  Titr" panose="00000700000000000000" pitchFamily="2" charset="-78"/>
              </a:rPr>
              <a:t>در آن برای دستیابی به یک تفاهم متقابل و مشترک، اطلاعاتی </a:t>
            </a:r>
            <a:r>
              <a:rPr lang="fa-IR" dirty="0" smtClean="0">
                <a:solidFill>
                  <a:schemeClr val="tx2"/>
                </a:solidFill>
                <a:cs typeface="2  Titr" panose="00000700000000000000" pitchFamily="2" charset="-78"/>
              </a:rPr>
              <a:t>را فراهم می کنند </a:t>
            </a:r>
            <a:r>
              <a:rPr lang="fa-IR" dirty="0">
                <a:solidFill>
                  <a:schemeClr val="tx2"/>
                </a:solidFill>
                <a:cs typeface="2  Titr" panose="00000700000000000000" pitchFamily="2" charset="-78"/>
              </a:rPr>
              <a:t>و با یکدیگر در میان </a:t>
            </a:r>
            <a:r>
              <a:rPr lang="fa-IR" dirty="0" smtClean="0">
                <a:solidFill>
                  <a:schemeClr val="tx2"/>
                </a:solidFill>
                <a:cs typeface="2  Titr" panose="00000700000000000000" pitchFamily="2" charset="-78"/>
              </a:rPr>
              <a:t>می گذارند</a:t>
            </a:r>
            <a:r>
              <a:rPr lang="fa-IR" dirty="0">
                <a:solidFill>
                  <a:schemeClr val="tx2"/>
                </a:solidFill>
                <a:cs typeface="2  Titr" panose="00000700000000000000" pitchFamily="2" charset="-78"/>
              </a:rPr>
              <a:t>.</a:t>
            </a:r>
          </a:p>
          <a:p>
            <a:pPr algn="just" rtl="1">
              <a:lnSpc>
                <a:spcPct val="250000"/>
              </a:lnSpc>
            </a:pPr>
            <a:r>
              <a:rPr lang="fa-IR" dirty="0">
                <a:solidFill>
                  <a:schemeClr val="tx2"/>
                </a:solidFill>
                <a:cs typeface="2  Titr" panose="00000700000000000000" pitchFamily="2" charset="-78"/>
              </a:rPr>
              <a:t>در این مدل صحبتی از فرستنده و گیرنده نیست و اعتقاد بر این است که </a:t>
            </a:r>
            <a:r>
              <a:rPr lang="fa-IR" dirty="0" smtClean="0">
                <a:solidFill>
                  <a:schemeClr val="tx2"/>
                </a:solidFill>
                <a:cs typeface="2  Titr" panose="00000700000000000000" pitchFamily="2" charset="-78"/>
              </a:rPr>
              <a:t>هسته ی مرکزیِ ایجاد </a:t>
            </a:r>
            <a:r>
              <a:rPr lang="fa-IR" dirty="0">
                <a:solidFill>
                  <a:schemeClr val="tx2"/>
                </a:solidFill>
                <a:cs typeface="2  Titr" panose="00000700000000000000" pitchFamily="2" charset="-78"/>
              </a:rPr>
              <a:t>ارتباط، نیاز و کوشش افراد برای رسیدن به </a:t>
            </a:r>
            <a:r>
              <a:rPr lang="fa-IR" dirty="0" smtClean="0">
                <a:solidFill>
                  <a:schemeClr val="tx2"/>
                </a:solidFill>
                <a:cs typeface="2  Titr" panose="00000700000000000000" pitchFamily="2" charset="-78"/>
              </a:rPr>
              <a:t>تشریک مساعی </a:t>
            </a:r>
            <a:r>
              <a:rPr lang="fa-IR" dirty="0">
                <a:solidFill>
                  <a:schemeClr val="tx2"/>
                </a:solidFill>
                <a:cs typeface="2  Titr" panose="00000700000000000000" pitchFamily="2" charset="-78"/>
              </a:rPr>
              <a:t>و </a:t>
            </a:r>
            <a:r>
              <a:rPr lang="fa-IR" dirty="0" smtClean="0">
                <a:solidFill>
                  <a:schemeClr val="tx2"/>
                </a:solidFill>
                <a:cs typeface="2  Titr" panose="00000700000000000000" pitchFamily="2" charset="-78"/>
              </a:rPr>
              <a:t>مشارکت های اجتماعی است</a:t>
            </a:r>
            <a:r>
              <a:rPr lang="fa-IR" dirty="0">
                <a:solidFill>
                  <a:schemeClr val="tx2"/>
                </a:solidFill>
                <a:cs typeface="2  Titr" panose="00000700000000000000" pitchFamily="2" charset="-78"/>
              </a:rPr>
              <a:t>، </a:t>
            </a:r>
            <a:r>
              <a:rPr lang="fa-IR" dirty="0" smtClean="0">
                <a:solidFill>
                  <a:schemeClr val="tx2"/>
                </a:solidFill>
                <a:cs typeface="2  Titr" panose="00000700000000000000" pitchFamily="2" charset="-78"/>
              </a:rPr>
              <a:t>نه فقط </a:t>
            </a:r>
            <a:r>
              <a:rPr lang="fa-IR" dirty="0">
                <a:solidFill>
                  <a:schemeClr val="tx2"/>
                </a:solidFill>
                <a:cs typeface="2  Titr" panose="00000700000000000000" pitchFamily="2" charset="-78"/>
              </a:rPr>
              <a:t>انتقال یک یا چند </a:t>
            </a:r>
            <a:r>
              <a:rPr lang="fa-IR" dirty="0" smtClean="0">
                <a:solidFill>
                  <a:schemeClr val="tx2"/>
                </a:solidFill>
                <a:cs typeface="2  Titr" panose="00000700000000000000" pitchFamily="2" charset="-78"/>
              </a:rPr>
              <a:t>پیام.</a:t>
            </a:r>
            <a:endParaRPr lang="en-US" dirty="0">
              <a:solidFill>
                <a:schemeClr val="tx2"/>
              </a:solidFill>
              <a:cs typeface="2  Titr" panose="00000700000000000000" pitchFamily="2" charset="-78"/>
            </a:endParaRPr>
          </a:p>
        </p:txBody>
      </p:sp>
    </p:spTree>
    <p:extLst>
      <p:ext uri="{BB962C8B-B14F-4D97-AF65-F5344CB8AC3E}">
        <p14:creationId xmlns:p14="http://schemas.microsoft.com/office/powerpoint/2010/main" val="981683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ارتباط در آموزش</a:t>
            </a:r>
            <a:endParaRPr lang="en-US" sz="2000" dirty="0">
              <a:solidFill>
                <a:srgbClr val="C00000"/>
              </a:solidFill>
              <a:cs typeface="2  Sina" panose="00000700000000000000" pitchFamily="2" charset="-78"/>
            </a:endParaRPr>
          </a:p>
        </p:txBody>
      </p:sp>
      <p:sp>
        <p:nvSpPr>
          <p:cNvPr id="4" name="TextBox 3"/>
          <p:cNvSpPr txBox="1"/>
          <p:nvPr/>
        </p:nvSpPr>
        <p:spPr>
          <a:xfrm>
            <a:off x="608012" y="1219200"/>
            <a:ext cx="11049000" cy="5078313"/>
          </a:xfrm>
          <a:prstGeom prst="rect">
            <a:avLst/>
          </a:prstGeom>
          <a:noFill/>
        </p:spPr>
        <p:txBody>
          <a:bodyPr wrap="square" rtlCol="0">
            <a:spAutoFit/>
          </a:bodyPr>
          <a:lstStyle/>
          <a:p>
            <a:pPr algn="just" rtl="1">
              <a:lnSpc>
                <a:spcPct val="200000"/>
              </a:lnSpc>
            </a:pPr>
            <a:r>
              <a:rPr lang="fa-IR" dirty="0">
                <a:solidFill>
                  <a:schemeClr val="tx2"/>
                </a:solidFill>
                <a:cs typeface="2  Titr" panose="00000700000000000000" pitchFamily="2" charset="-78"/>
              </a:rPr>
              <a:t>ارتباط در آموزش به معنی اشتراک فکر و اندیشه بین معلم و </a:t>
            </a:r>
            <a:r>
              <a:rPr lang="fa-IR" dirty="0" smtClean="0">
                <a:solidFill>
                  <a:schemeClr val="tx2"/>
                </a:solidFill>
                <a:cs typeface="2  Titr" panose="00000700000000000000" pitchFamily="2" charset="-78"/>
              </a:rPr>
              <a:t>دانش آموز </a:t>
            </a:r>
            <a:r>
              <a:rPr lang="fa-IR" dirty="0">
                <a:solidFill>
                  <a:schemeClr val="tx2"/>
                </a:solidFill>
                <a:cs typeface="2  Titr" panose="00000700000000000000" pitchFamily="2" charset="-78"/>
              </a:rPr>
              <a:t>است. </a:t>
            </a:r>
            <a:r>
              <a:rPr lang="fa-IR" dirty="0" smtClean="0">
                <a:solidFill>
                  <a:schemeClr val="tx2"/>
                </a:solidFill>
                <a:cs typeface="2  Titr" panose="00000700000000000000" pitchFamily="2" charset="-78"/>
              </a:rPr>
              <a:t>به بیان دیگر ارتباط </a:t>
            </a:r>
            <a:r>
              <a:rPr lang="fa-IR" dirty="0">
                <a:solidFill>
                  <a:schemeClr val="tx2"/>
                </a:solidFill>
                <a:cs typeface="2  Titr" panose="00000700000000000000" pitchFamily="2" charset="-78"/>
              </a:rPr>
              <a:t>در آموزش، انتقال پیام از </a:t>
            </a:r>
            <a:r>
              <a:rPr lang="fa-IR" dirty="0" smtClean="0">
                <a:solidFill>
                  <a:schemeClr val="tx2"/>
                </a:solidFill>
                <a:cs typeface="2  Titr" panose="00000700000000000000" pitchFamily="2" charset="-78"/>
              </a:rPr>
              <a:t>فرستنده(معلم) </a:t>
            </a:r>
            <a:r>
              <a:rPr lang="fa-IR" dirty="0">
                <a:solidFill>
                  <a:schemeClr val="tx2"/>
                </a:solidFill>
                <a:cs typeface="2  Titr" panose="00000700000000000000" pitchFamily="2" charset="-78"/>
              </a:rPr>
              <a:t>به گیرنده </a:t>
            </a:r>
            <a:r>
              <a:rPr lang="fa-IR" dirty="0" smtClean="0">
                <a:solidFill>
                  <a:schemeClr val="tx2"/>
                </a:solidFill>
                <a:cs typeface="2  Titr" panose="00000700000000000000" pitchFamily="2" charset="-78"/>
              </a:rPr>
              <a:t>(دانش آموز) </a:t>
            </a:r>
            <a:r>
              <a:rPr lang="fa-IR" dirty="0">
                <a:solidFill>
                  <a:schemeClr val="tx2"/>
                </a:solidFill>
                <a:cs typeface="2  Titr" panose="00000700000000000000" pitchFamily="2" charset="-78"/>
              </a:rPr>
              <a:t>است، </a:t>
            </a:r>
            <a:r>
              <a:rPr lang="fa-IR" dirty="0" smtClean="0">
                <a:solidFill>
                  <a:schemeClr val="tx2"/>
                </a:solidFill>
                <a:cs typeface="2  Titr" panose="00000700000000000000" pitchFamily="2" charset="-78"/>
              </a:rPr>
              <a:t>به شرط آنکه محتوا </a:t>
            </a:r>
            <a:r>
              <a:rPr lang="fa-IR" dirty="0">
                <a:solidFill>
                  <a:schemeClr val="tx2"/>
                </a:solidFill>
                <a:cs typeface="2  Titr" panose="00000700000000000000" pitchFamily="2" charset="-78"/>
              </a:rPr>
              <a:t>و منظور پیام </a:t>
            </a:r>
            <a:r>
              <a:rPr lang="fa-IR" dirty="0" smtClean="0">
                <a:solidFill>
                  <a:schemeClr val="tx2"/>
                </a:solidFill>
                <a:cs typeface="2  Titr" panose="00000700000000000000" pitchFamily="2" charset="-78"/>
              </a:rPr>
              <a:t>مورد نظر </a:t>
            </a:r>
            <a:r>
              <a:rPr lang="fa-IR" dirty="0">
                <a:solidFill>
                  <a:schemeClr val="tx2"/>
                </a:solidFill>
                <a:cs typeface="2  Titr" panose="00000700000000000000" pitchFamily="2" charset="-78"/>
              </a:rPr>
              <a:t>فرستنده به </a:t>
            </a:r>
            <a:r>
              <a:rPr lang="fa-IR" dirty="0" smtClean="0">
                <a:solidFill>
                  <a:schemeClr val="tx2"/>
                </a:solidFill>
                <a:cs typeface="2  Titr" panose="00000700000000000000" pitchFamily="2" charset="-78"/>
              </a:rPr>
              <a:t>گیرنده ی </a:t>
            </a:r>
            <a:r>
              <a:rPr lang="fa-IR" dirty="0">
                <a:solidFill>
                  <a:schemeClr val="tx2"/>
                </a:solidFill>
                <a:cs typeface="2  Titr" panose="00000700000000000000" pitchFamily="2" charset="-78"/>
              </a:rPr>
              <a:t>پیام انتقال یابد و </a:t>
            </a:r>
            <a:r>
              <a:rPr lang="fa-IR" dirty="0" smtClean="0">
                <a:solidFill>
                  <a:schemeClr val="tx2"/>
                </a:solidFill>
                <a:cs typeface="2  Titr" panose="00000700000000000000" pitchFamily="2" charset="-78"/>
              </a:rPr>
              <a:t>همین طور بالعکس.</a:t>
            </a:r>
            <a:endParaRPr lang="en-US" dirty="0" smtClean="0">
              <a:solidFill>
                <a:schemeClr val="tx2"/>
              </a:solidFill>
              <a:cs typeface="2  Titr" panose="00000700000000000000" pitchFamily="2" charset="-78"/>
            </a:endParaRPr>
          </a:p>
          <a:p>
            <a:pPr algn="just" rtl="1">
              <a:lnSpc>
                <a:spcPct val="200000"/>
              </a:lnSpc>
            </a:pPr>
            <a:r>
              <a:rPr lang="fa-IR" dirty="0" smtClean="0">
                <a:solidFill>
                  <a:schemeClr val="tx2"/>
                </a:solidFill>
                <a:cs typeface="2  Titr" panose="00000700000000000000" pitchFamily="2" charset="-78"/>
              </a:rPr>
              <a:t>این</a:t>
            </a:r>
            <a:r>
              <a:rPr lang="en-US" dirty="0" smtClean="0">
                <a:solidFill>
                  <a:schemeClr val="tx2"/>
                </a:solidFill>
                <a:cs typeface="2  Titr" panose="00000700000000000000" pitchFamily="2" charset="-78"/>
              </a:rPr>
              <a:t> </a:t>
            </a:r>
            <a:r>
              <a:rPr lang="fa-IR" dirty="0" smtClean="0">
                <a:solidFill>
                  <a:schemeClr val="tx2"/>
                </a:solidFill>
                <a:cs typeface="2  Titr" panose="00000700000000000000" pitchFamily="2" charset="-78"/>
              </a:rPr>
              <a:t>روزها به</a:t>
            </a:r>
            <a:r>
              <a:rPr lang="en-US" dirty="0" smtClean="0">
                <a:solidFill>
                  <a:schemeClr val="tx2"/>
                </a:solidFill>
                <a:cs typeface="2  Titr" panose="00000700000000000000" pitchFamily="2" charset="-78"/>
              </a:rPr>
              <a:t> </a:t>
            </a:r>
            <a:r>
              <a:rPr lang="fa-IR" dirty="0" smtClean="0">
                <a:solidFill>
                  <a:schemeClr val="tx2"/>
                </a:solidFill>
                <a:cs typeface="2  Titr" panose="00000700000000000000" pitchFamily="2" charset="-78"/>
              </a:rPr>
              <a:t>خصوص </a:t>
            </a:r>
            <a:r>
              <a:rPr lang="fa-IR" dirty="0">
                <a:solidFill>
                  <a:schemeClr val="tx2"/>
                </a:solidFill>
                <a:cs typeface="2  Titr" panose="00000700000000000000" pitchFamily="2" charset="-78"/>
              </a:rPr>
              <a:t>به دلیل در دسترس قرار گرفتن </a:t>
            </a:r>
            <a:r>
              <a:rPr lang="fa-IR" dirty="0" smtClean="0">
                <a:solidFill>
                  <a:schemeClr val="tx2"/>
                </a:solidFill>
                <a:cs typeface="2  Titr" panose="00000700000000000000" pitchFamily="2" charset="-78"/>
              </a:rPr>
              <a:t>فناوری</a:t>
            </a:r>
            <a:r>
              <a:rPr lang="en-US" dirty="0" smtClean="0">
                <a:solidFill>
                  <a:schemeClr val="tx2"/>
                </a:solidFill>
                <a:cs typeface="2  Titr" panose="00000700000000000000" pitchFamily="2" charset="-78"/>
              </a:rPr>
              <a:t> </a:t>
            </a:r>
            <a:r>
              <a:rPr lang="fa-IR" dirty="0" smtClean="0">
                <a:solidFill>
                  <a:schemeClr val="tx2"/>
                </a:solidFill>
                <a:cs typeface="2  Titr" panose="00000700000000000000" pitchFamily="2" charset="-78"/>
              </a:rPr>
              <a:t>های </a:t>
            </a:r>
            <a:r>
              <a:rPr lang="fa-IR" dirty="0">
                <a:solidFill>
                  <a:schemeClr val="tx2"/>
                </a:solidFill>
                <a:cs typeface="2  Titr" panose="00000700000000000000" pitchFamily="2" charset="-78"/>
              </a:rPr>
              <a:t>جدید تعاملی </a:t>
            </a:r>
            <a:r>
              <a:rPr lang="fa-IR" dirty="0" smtClean="0">
                <a:solidFill>
                  <a:schemeClr val="tx2"/>
                </a:solidFill>
                <a:cs typeface="2  Titr" panose="00000700000000000000" pitchFamily="2" charset="-78"/>
              </a:rPr>
              <a:t>رایانه</a:t>
            </a:r>
            <a:r>
              <a:rPr lang="en-US" dirty="0" smtClean="0">
                <a:solidFill>
                  <a:schemeClr val="tx2"/>
                </a:solidFill>
                <a:cs typeface="2  Titr" panose="00000700000000000000" pitchFamily="2" charset="-78"/>
              </a:rPr>
              <a:t> </a:t>
            </a:r>
            <a:r>
              <a:rPr lang="fa-IR" dirty="0" smtClean="0">
                <a:solidFill>
                  <a:schemeClr val="tx2"/>
                </a:solidFill>
                <a:cs typeface="2  Titr" panose="00000700000000000000" pitchFamily="2" charset="-78"/>
              </a:rPr>
              <a:t>ای</a:t>
            </a:r>
            <a:r>
              <a:rPr lang="fa-IR" dirty="0">
                <a:solidFill>
                  <a:schemeClr val="tx2"/>
                </a:solidFill>
                <a:cs typeface="2  Titr" panose="00000700000000000000" pitchFamily="2" charset="-78"/>
              </a:rPr>
              <a:t>، </a:t>
            </a:r>
            <a:r>
              <a:rPr lang="fa-IR" dirty="0" smtClean="0">
                <a:solidFill>
                  <a:schemeClr val="tx2"/>
                </a:solidFill>
                <a:cs typeface="2  Titr" panose="00000700000000000000" pitchFamily="2" charset="-78"/>
              </a:rPr>
              <a:t>فرآیند</a:t>
            </a:r>
            <a:r>
              <a:rPr lang="en-US" dirty="0" smtClean="0">
                <a:solidFill>
                  <a:schemeClr val="tx2"/>
                </a:solidFill>
                <a:cs typeface="2  Titr" panose="00000700000000000000" pitchFamily="2" charset="-78"/>
              </a:rPr>
              <a:t> </a:t>
            </a:r>
            <a:r>
              <a:rPr lang="fa-IR" dirty="0" smtClean="0">
                <a:solidFill>
                  <a:schemeClr val="tx2"/>
                </a:solidFill>
                <a:cs typeface="2  Titr" panose="00000700000000000000" pitchFamily="2" charset="-78"/>
              </a:rPr>
              <a:t>آموزش </a:t>
            </a:r>
            <a:r>
              <a:rPr lang="fa-IR" dirty="0">
                <a:solidFill>
                  <a:schemeClr val="tx2"/>
                </a:solidFill>
                <a:cs typeface="2  Titr" panose="00000700000000000000" pitchFamily="2" charset="-78"/>
              </a:rPr>
              <a:t>و یادگیری </a:t>
            </a:r>
            <a:r>
              <a:rPr lang="fa-IR" dirty="0" smtClean="0">
                <a:solidFill>
                  <a:schemeClr val="tx2"/>
                </a:solidFill>
                <a:cs typeface="2  Titr" panose="00000700000000000000" pitchFamily="2" charset="-78"/>
              </a:rPr>
              <a:t>کاملا از </a:t>
            </a:r>
            <a:r>
              <a:rPr lang="fa-IR" dirty="0">
                <a:solidFill>
                  <a:schemeClr val="tx2"/>
                </a:solidFill>
                <a:cs typeface="2  Titr" panose="00000700000000000000" pitchFamily="2" charset="-78"/>
              </a:rPr>
              <a:t>حالت </a:t>
            </a:r>
            <a:r>
              <a:rPr lang="fa-IR" dirty="0" smtClean="0">
                <a:solidFill>
                  <a:schemeClr val="tx2"/>
                </a:solidFill>
                <a:cs typeface="2  Titr" panose="00000700000000000000" pitchFamily="2" charset="-78"/>
              </a:rPr>
              <a:t>یک طرفه </a:t>
            </a:r>
            <a:r>
              <a:rPr lang="fa-IR" dirty="0">
                <a:solidFill>
                  <a:schemeClr val="tx2"/>
                </a:solidFill>
                <a:cs typeface="2  Titr" panose="00000700000000000000" pitchFamily="2" charset="-78"/>
              </a:rPr>
              <a:t>و شکل انتقال اطلاعات از معلم به </a:t>
            </a:r>
            <a:r>
              <a:rPr lang="fa-IR" dirty="0" smtClean="0">
                <a:solidFill>
                  <a:schemeClr val="tx2"/>
                </a:solidFill>
                <a:cs typeface="2  Titr" panose="00000700000000000000" pitchFamily="2" charset="-78"/>
              </a:rPr>
              <a:t>دانش آموزان خارج شده </a:t>
            </a:r>
            <a:r>
              <a:rPr lang="fa-IR" dirty="0">
                <a:solidFill>
                  <a:schemeClr val="tx2"/>
                </a:solidFill>
                <a:cs typeface="2  Titr" panose="00000700000000000000" pitchFamily="2" charset="-78"/>
              </a:rPr>
              <a:t>است. وجود این نوع </a:t>
            </a:r>
            <a:r>
              <a:rPr lang="fa-IR" dirty="0" smtClean="0">
                <a:solidFill>
                  <a:schemeClr val="tx2"/>
                </a:solidFill>
                <a:cs typeface="2  Titr" panose="00000700000000000000" pitchFamily="2" charset="-78"/>
              </a:rPr>
              <a:t>فناوری ها </a:t>
            </a:r>
            <a:r>
              <a:rPr lang="fa-IR" dirty="0">
                <a:solidFill>
                  <a:schemeClr val="tx2"/>
                </a:solidFill>
                <a:cs typeface="2  Titr" panose="00000700000000000000" pitchFamily="2" charset="-78"/>
              </a:rPr>
              <a:t>در </a:t>
            </a:r>
            <a:r>
              <a:rPr lang="fa-IR" dirty="0" smtClean="0">
                <a:solidFill>
                  <a:schemeClr val="tx2"/>
                </a:solidFill>
                <a:cs typeface="2  Titr" panose="00000700000000000000" pitchFamily="2" charset="-78"/>
              </a:rPr>
              <a:t>کلاس های </a:t>
            </a:r>
            <a:r>
              <a:rPr lang="fa-IR" dirty="0">
                <a:solidFill>
                  <a:schemeClr val="tx2"/>
                </a:solidFill>
                <a:cs typeface="2  Titr" panose="00000700000000000000" pitchFamily="2" charset="-78"/>
              </a:rPr>
              <a:t>درس </a:t>
            </a:r>
            <a:r>
              <a:rPr lang="fa-IR" dirty="0" smtClean="0">
                <a:solidFill>
                  <a:schemeClr val="tx2"/>
                </a:solidFill>
                <a:cs typeface="2  Titr" panose="00000700000000000000" pitchFamily="2" charset="-78"/>
              </a:rPr>
              <a:t>محیط های </a:t>
            </a:r>
            <a:r>
              <a:rPr lang="fa-IR" dirty="0">
                <a:solidFill>
                  <a:schemeClr val="tx2"/>
                </a:solidFill>
                <a:cs typeface="2  Titr" panose="00000700000000000000" pitchFamily="2" charset="-78"/>
              </a:rPr>
              <a:t>یادگیری فعالی </a:t>
            </a:r>
            <a:r>
              <a:rPr lang="fa-IR" dirty="0" smtClean="0">
                <a:solidFill>
                  <a:schemeClr val="tx2"/>
                </a:solidFill>
                <a:cs typeface="2  Titr" panose="00000700000000000000" pitchFamily="2" charset="-78"/>
              </a:rPr>
              <a:t>را ایجاد می کنند</a:t>
            </a:r>
            <a:r>
              <a:rPr lang="fa-IR" dirty="0">
                <a:solidFill>
                  <a:schemeClr val="tx2"/>
                </a:solidFill>
                <a:cs typeface="2  Titr" panose="00000700000000000000" pitchFamily="2" charset="-78"/>
              </a:rPr>
              <a:t>. در </a:t>
            </a:r>
            <a:r>
              <a:rPr lang="fa-IR" dirty="0" smtClean="0">
                <a:solidFill>
                  <a:schemeClr val="tx2"/>
                </a:solidFill>
                <a:cs typeface="2  Titr" panose="00000700000000000000" pitchFamily="2" charset="-78"/>
              </a:rPr>
              <a:t>این گونه محیط های </a:t>
            </a:r>
            <a:r>
              <a:rPr lang="fa-IR" dirty="0">
                <a:solidFill>
                  <a:schemeClr val="tx2"/>
                </a:solidFill>
                <a:cs typeface="2  Titr" panose="00000700000000000000" pitchFamily="2" charset="-78"/>
              </a:rPr>
              <a:t>یادگیری، معلم از ایفای نقش در </a:t>
            </a:r>
            <a:r>
              <a:rPr lang="fa-IR" dirty="0" smtClean="0">
                <a:solidFill>
                  <a:schemeClr val="tx2"/>
                </a:solidFill>
                <a:cs typeface="2  Titr" panose="00000700000000000000" pitchFamily="2" charset="-78"/>
              </a:rPr>
              <a:t>حیطه ی اطلاع رسانی خارج می شود </a:t>
            </a:r>
            <a:r>
              <a:rPr lang="fa-IR" dirty="0">
                <a:solidFill>
                  <a:schemeClr val="tx2"/>
                </a:solidFill>
                <a:cs typeface="2  Titr" panose="00000700000000000000" pitchFamily="2" charset="-78"/>
              </a:rPr>
              <a:t>و </a:t>
            </a:r>
            <a:r>
              <a:rPr lang="fa-IR" dirty="0" smtClean="0">
                <a:solidFill>
                  <a:schemeClr val="tx2"/>
                </a:solidFill>
                <a:cs typeface="2  Titr" panose="00000700000000000000" pitchFamily="2" charset="-78"/>
              </a:rPr>
              <a:t>به عنوان </a:t>
            </a:r>
            <a:r>
              <a:rPr lang="fa-IR" dirty="0">
                <a:solidFill>
                  <a:schemeClr val="tx2"/>
                </a:solidFill>
                <a:cs typeface="2  Titr" panose="00000700000000000000" pitchFamily="2" charset="-78"/>
              </a:rPr>
              <a:t>گرداننده و </a:t>
            </a:r>
            <a:r>
              <a:rPr lang="fa-IR" dirty="0" smtClean="0">
                <a:solidFill>
                  <a:schemeClr val="tx2"/>
                </a:solidFill>
                <a:cs typeface="2  Titr" panose="00000700000000000000" pitchFamily="2" charset="-78"/>
              </a:rPr>
              <a:t>تولیدکننده ی </a:t>
            </a:r>
            <a:r>
              <a:rPr lang="fa-IR" dirty="0">
                <a:solidFill>
                  <a:schemeClr val="tx2"/>
                </a:solidFill>
                <a:cs typeface="2  Titr" panose="00000700000000000000" pitchFamily="2" charset="-78"/>
              </a:rPr>
              <a:t>یک محیط یادگیری فعال مطرح </a:t>
            </a:r>
            <a:r>
              <a:rPr lang="fa-IR" dirty="0" smtClean="0">
                <a:solidFill>
                  <a:schemeClr val="tx2"/>
                </a:solidFill>
                <a:cs typeface="2  Titr" panose="00000700000000000000" pitchFamily="2" charset="-78"/>
              </a:rPr>
              <a:t>می شود. دانش آموزان </a:t>
            </a:r>
            <a:r>
              <a:rPr lang="fa-IR" dirty="0">
                <a:solidFill>
                  <a:schemeClr val="tx2"/>
                </a:solidFill>
                <a:cs typeface="2  Titr" panose="00000700000000000000" pitchFamily="2" charset="-78"/>
              </a:rPr>
              <a:t>نیا از نقش </a:t>
            </a:r>
            <a:r>
              <a:rPr lang="fa-IR" dirty="0" smtClean="0">
                <a:solidFill>
                  <a:schemeClr val="tx2"/>
                </a:solidFill>
                <a:cs typeface="2  Titr" panose="00000700000000000000" pitchFamily="2" charset="-78"/>
              </a:rPr>
              <a:t>دریافت کنندگان </a:t>
            </a:r>
            <a:r>
              <a:rPr lang="fa-IR" dirty="0">
                <a:solidFill>
                  <a:schemeClr val="tx2"/>
                </a:solidFill>
                <a:cs typeface="2  Titr" panose="00000700000000000000" pitchFamily="2" charset="-78"/>
              </a:rPr>
              <a:t>اطلاعات خارج </a:t>
            </a:r>
            <a:r>
              <a:rPr lang="fa-IR" dirty="0" smtClean="0">
                <a:solidFill>
                  <a:schemeClr val="tx2"/>
                </a:solidFill>
                <a:cs typeface="2  Titr" panose="00000700000000000000" pitchFamily="2" charset="-78"/>
              </a:rPr>
              <a:t>می شوند </a:t>
            </a:r>
            <a:r>
              <a:rPr lang="fa-IR" dirty="0">
                <a:solidFill>
                  <a:schemeClr val="tx2"/>
                </a:solidFill>
                <a:cs typeface="2  Titr" panose="00000700000000000000" pitchFamily="2" charset="-78"/>
              </a:rPr>
              <a:t>و خود </a:t>
            </a:r>
            <a:r>
              <a:rPr lang="fa-IR" dirty="0" smtClean="0">
                <a:solidFill>
                  <a:schemeClr val="tx2"/>
                </a:solidFill>
                <a:cs typeface="2  Titr" panose="00000700000000000000" pitchFamily="2" charset="-78"/>
              </a:rPr>
              <a:t>به کار کاوش، جست و جو </a:t>
            </a:r>
            <a:r>
              <a:rPr lang="fa-IR" dirty="0">
                <a:solidFill>
                  <a:schemeClr val="tx2"/>
                </a:solidFill>
                <a:cs typeface="2  Titr" panose="00000700000000000000" pitchFamily="2" charset="-78"/>
              </a:rPr>
              <a:t>در دریای اطلاعات بشری که </a:t>
            </a:r>
            <a:r>
              <a:rPr lang="fa-IR" dirty="0" smtClean="0">
                <a:solidFill>
                  <a:schemeClr val="tx2"/>
                </a:solidFill>
                <a:cs typeface="2  Titr" panose="00000700000000000000" pitchFamily="2" charset="-78"/>
              </a:rPr>
              <a:t>فناوری های </a:t>
            </a:r>
            <a:r>
              <a:rPr lang="fa-IR" dirty="0">
                <a:solidFill>
                  <a:schemeClr val="tx2"/>
                </a:solidFill>
                <a:cs typeface="2  Titr" panose="00000700000000000000" pitchFamily="2" charset="-78"/>
              </a:rPr>
              <a:t>جدید در اختیار </a:t>
            </a:r>
            <a:r>
              <a:rPr lang="fa-IR" dirty="0" smtClean="0">
                <a:solidFill>
                  <a:schemeClr val="tx2"/>
                </a:solidFill>
                <a:cs typeface="2  Titr" panose="00000700000000000000" pitchFamily="2" charset="-78"/>
              </a:rPr>
              <a:t>محیط های </a:t>
            </a:r>
            <a:r>
              <a:rPr lang="fa-IR" dirty="0">
                <a:solidFill>
                  <a:schemeClr val="tx2"/>
                </a:solidFill>
                <a:cs typeface="2  Titr" panose="00000700000000000000" pitchFamily="2" charset="-78"/>
              </a:rPr>
              <a:t>آموزشی </a:t>
            </a:r>
            <a:r>
              <a:rPr lang="fa-IR" dirty="0" smtClean="0">
                <a:solidFill>
                  <a:schemeClr val="tx2"/>
                </a:solidFill>
                <a:cs typeface="2  Titr" panose="00000700000000000000" pitchFamily="2" charset="-78"/>
              </a:rPr>
              <a:t>قرار داده </a:t>
            </a:r>
            <a:r>
              <a:rPr lang="fa-IR" dirty="0">
                <a:solidFill>
                  <a:schemeClr val="tx2"/>
                </a:solidFill>
                <a:cs typeface="2  Titr" panose="00000700000000000000" pitchFamily="2" charset="-78"/>
              </a:rPr>
              <a:t>است، </a:t>
            </a:r>
            <a:r>
              <a:rPr lang="fa-IR" dirty="0" smtClean="0">
                <a:solidFill>
                  <a:schemeClr val="tx2"/>
                </a:solidFill>
                <a:cs typeface="2  Titr" panose="00000700000000000000" pitchFamily="2" charset="-78"/>
              </a:rPr>
              <a:t>می پردازند</a:t>
            </a:r>
            <a:r>
              <a:rPr lang="fa-IR" dirty="0">
                <a:solidFill>
                  <a:schemeClr val="tx2"/>
                </a:solidFill>
                <a:cs typeface="2  Titr" panose="00000700000000000000" pitchFamily="2" charset="-78"/>
              </a:rPr>
              <a:t>. نقش اصلی آنان دستیابی به اطلاعات صحیح و معتبر، بررسی و نقد </a:t>
            </a:r>
            <a:r>
              <a:rPr lang="fa-IR" dirty="0" smtClean="0">
                <a:solidFill>
                  <a:schemeClr val="tx2"/>
                </a:solidFill>
                <a:cs typeface="2  Titr" panose="00000700000000000000" pitchFamily="2" charset="-78"/>
              </a:rPr>
              <a:t>اطلاعات است.</a:t>
            </a:r>
            <a:endParaRPr lang="en-US" dirty="0">
              <a:solidFill>
                <a:schemeClr val="tx2"/>
              </a:solidFill>
              <a:cs typeface="2  Titr" panose="00000700000000000000" pitchFamily="2" charset="-78"/>
            </a:endParaRPr>
          </a:p>
        </p:txBody>
      </p:sp>
    </p:spTree>
    <p:extLst>
      <p:ext uri="{BB962C8B-B14F-4D97-AF65-F5344CB8AC3E}">
        <p14:creationId xmlns:p14="http://schemas.microsoft.com/office/powerpoint/2010/main" val="788798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رسانه</a:t>
            </a:r>
            <a:endParaRPr lang="en-US" sz="2000" dirty="0">
              <a:solidFill>
                <a:srgbClr val="C00000"/>
              </a:solidFill>
              <a:cs typeface="2  Sina" panose="00000700000000000000" pitchFamily="2" charset="-78"/>
            </a:endParaRPr>
          </a:p>
        </p:txBody>
      </p:sp>
      <p:sp>
        <p:nvSpPr>
          <p:cNvPr id="4" name="TextBox 3"/>
          <p:cNvSpPr txBox="1"/>
          <p:nvPr/>
        </p:nvSpPr>
        <p:spPr>
          <a:xfrm>
            <a:off x="912812" y="1219200"/>
            <a:ext cx="10401300" cy="4401205"/>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رسانه، </a:t>
            </a:r>
            <a:r>
              <a:rPr lang="fa-IR" sz="2000" dirty="0" smtClean="0">
                <a:solidFill>
                  <a:schemeClr val="tx2"/>
                </a:solidFill>
                <a:cs typeface="2  Titr" panose="00000700000000000000" pitchFamily="2" charset="-78"/>
              </a:rPr>
              <a:t>وسیله ای </a:t>
            </a:r>
            <a:r>
              <a:rPr lang="fa-IR" sz="2000" dirty="0">
                <a:solidFill>
                  <a:schemeClr val="tx2"/>
                </a:solidFill>
                <a:cs typeface="2  Titr" panose="00000700000000000000" pitchFamily="2" charset="-78"/>
              </a:rPr>
              <a:t>برای برقراری ارتباط و </a:t>
            </a:r>
            <a:r>
              <a:rPr lang="fa-IR" sz="2000" dirty="0" smtClean="0">
                <a:solidFill>
                  <a:schemeClr val="tx2"/>
                </a:solidFill>
                <a:cs typeface="2  Titr" panose="00000700000000000000" pitchFamily="2" charset="-78"/>
              </a:rPr>
              <a:t>نقل و انتقال </a:t>
            </a:r>
            <a:r>
              <a:rPr lang="fa-IR" sz="2000" dirty="0">
                <a:solidFill>
                  <a:schemeClr val="tx2"/>
                </a:solidFill>
                <a:cs typeface="2  Titr" panose="00000700000000000000" pitchFamily="2" charset="-78"/>
              </a:rPr>
              <a:t>اطلاعات است. به عبارتی </a:t>
            </a:r>
            <a:r>
              <a:rPr lang="fa-IR" sz="2000" dirty="0" smtClean="0">
                <a:solidFill>
                  <a:schemeClr val="tx2"/>
                </a:solidFill>
                <a:cs typeface="2  Titr" panose="00000700000000000000" pitchFamily="2" charset="-78"/>
              </a:rPr>
              <a:t>رسانه، واسطه ای </a:t>
            </a:r>
            <a:r>
              <a:rPr lang="fa-IR" sz="2000" dirty="0">
                <a:solidFill>
                  <a:schemeClr val="tx2"/>
                </a:solidFill>
                <a:cs typeface="2  Titr" panose="00000700000000000000" pitchFamily="2" charset="-78"/>
              </a:rPr>
              <a:t>بین </a:t>
            </a:r>
            <a:r>
              <a:rPr lang="fa-IR" sz="2000" dirty="0" smtClean="0">
                <a:solidFill>
                  <a:schemeClr val="tx2"/>
                </a:solidFill>
                <a:cs typeface="2  Titr" panose="00000700000000000000" pitchFamily="2" charset="-78"/>
              </a:rPr>
              <a:t>استفاده کننده ی </a:t>
            </a:r>
            <a:r>
              <a:rPr lang="fa-IR" sz="2000" dirty="0">
                <a:solidFill>
                  <a:schemeClr val="tx2"/>
                </a:solidFill>
                <a:cs typeface="2  Titr" panose="00000700000000000000" pitchFamily="2" charset="-78"/>
              </a:rPr>
              <a:t>اطلاعات و خود اطلاعات است. این اطلاعات </a:t>
            </a:r>
            <a:r>
              <a:rPr lang="fa-IR" sz="2000" dirty="0" smtClean="0">
                <a:solidFill>
                  <a:schemeClr val="tx2"/>
                </a:solidFill>
                <a:cs typeface="2  Titr" panose="00000700000000000000" pitchFamily="2" charset="-78"/>
              </a:rPr>
              <a:t>می توانند خبری، آموزشی </a:t>
            </a:r>
            <a:r>
              <a:rPr lang="fa-IR" sz="2000" dirty="0">
                <a:solidFill>
                  <a:schemeClr val="tx2"/>
                </a:solidFill>
                <a:cs typeface="2  Titr" panose="00000700000000000000" pitchFamily="2" charset="-78"/>
              </a:rPr>
              <a:t>یا سرگرمی </a:t>
            </a:r>
            <a:r>
              <a:rPr lang="fa-IR" sz="2000" dirty="0" smtClean="0">
                <a:solidFill>
                  <a:schemeClr val="tx2"/>
                </a:solidFill>
                <a:cs typeface="2  Titr" panose="00000700000000000000" pitchFamily="2" charset="-78"/>
              </a:rPr>
              <a:t>باشند.</a:t>
            </a:r>
          </a:p>
          <a:p>
            <a:pPr algn="just" rtl="1">
              <a:lnSpc>
                <a:spcPct val="200000"/>
              </a:lnSpc>
            </a:pPr>
            <a:r>
              <a:rPr lang="fa-IR" sz="2000" dirty="0">
                <a:solidFill>
                  <a:schemeClr val="tx2"/>
                </a:solidFill>
                <a:cs typeface="2  Titr" panose="00000700000000000000" pitchFamily="2" charset="-78"/>
              </a:rPr>
              <a:t>با توجه به معنی </a:t>
            </a:r>
            <a:r>
              <a:rPr lang="fa-IR" sz="2000" dirty="0" smtClean="0">
                <a:solidFill>
                  <a:schemeClr val="tx2"/>
                </a:solidFill>
                <a:cs typeface="2  Titr" panose="00000700000000000000" pitchFamily="2" charset="-78"/>
              </a:rPr>
              <a:t>واژه ی </a:t>
            </a:r>
            <a:r>
              <a:rPr lang="fa-IR" sz="2000" dirty="0">
                <a:solidFill>
                  <a:schemeClr val="tx2"/>
                </a:solidFill>
                <a:cs typeface="2  Titr" panose="00000700000000000000" pitchFamily="2" charset="-78"/>
              </a:rPr>
              <a:t>رسانه، مأموریت </a:t>
            </a:r>
            <a:r>
              <a:rPr lang="fa-IR" sz="2000" dirty="0" smtClean="0">
                <a:solidFill>
                  <a:schemeClr val="tx2"/>
                </a:solidFill>
                <a:cs typeface="2  Titr" panose="00000700000000000000" pitchFamily="2" charset="-78"/>
              </a:rPr>
              <a:t>رساشنه</a:t>
            </a:r>
            <a:r>
              <a:rPr lang="fa-IR" sz="2000" dirty="0">
                <a:solidFill>
                  <a:schemeClr val="tx2"/>
                </a:solidFill>
                <a:cs typeface="2  Titr" panose="00000700000000000000" pitchFamily="2" charset="-78"/>
              </a:rPr>
              <a:t>، رساندن است؛ رساندن پیام از </a:t>
            </a:r>
            <a:r>
              <a:rPr lang="fa-IR" sz="2000" dirty="0" smtClean="0">
                <a:solidFill>
                  <a:schemeClr val="tx2"/>
                </a:solidFill>
                <a:cs typeface="2  Titr" panose="00000700000000000000" pitchFamily="2" charset="-78"/>
              </a:rPr>
              <a:t>یک فرد به فرد </a:t>
            </a:r>
            <a:r>
              <a:rPr lang="fa-IR" sz="2000" dirty="0">
                <a:solidFill>
                  <a:schemeClr val="tx2"/>
                </a:solidFill>
                <a:cs typeface="2  Titr" panose="00000700000000000000" pitchFamily="2" charset="-78"/>
              </a:rPr>
              <a:t>یا افراد </a:t>
            </a:r>
            <a:r>
              <a:rPr lang="fa-IR" sz="2000" dirty="0" smtClean="0">
                <a:solidFill>
                  <a:schemeClr val="tx2"/>
                </a:solidFill>
                <a:cs typeface="2  Titr" panose="00000700000000000000" pitchFamily="2" charset="-78"/>
              </a:rPr>
              <a:t>دیگر. </a:t>
            </a:r>
            <a:r>
              <a:rPr lang="fa-IR" sz="2000" dirty="0">
                <a:solidFill>
                  <a:schemeClr val="tx2"/>
                </a:solidFill>
                <a:cs typeface="2  Titr" panose="00000700000000000000" pitchFamily="2" charset="-78"/>
              </a:rPr>
              <a:t>با این تعریف، رسانه یک </a:t>
            </a:r>
            <a:r>
              <a:rPr lang="fa-IR" sz="2000" dirty="0" smtClean="0">
                <a:solidFill>
                  <a:schemeClr val="tx2"/>
                </a:solidFill>
                <a:cs typeface="2  Titr" panose="00000700000000000000" pitchFamily="2" charset="-78"/>
              </a:rPr>
              <a:t>واسطه ی </a:t>
            </a:r>
            <a:r>
              <a:rPr lang="fa-IR" sz="2000" dirty="0">
                <a:solidFill>
                  <a:schemeClr val="tx2"/>
                </a:solidFill>
                <a:cs typeface="2  Titr" panose="00000700000000000000" pitchFamily="2" charset="-78"/>
              </a:rPr>
              <a:t>عینی و عملی در فرآیند </a:t>
            </a:r>
            <a:r>
              <a:rPr lang="fa-IR" sz="2000" dirty="0" smtClean="0">
                <a:solidFill>
                  <a:schemeClr val="tx2"/>
                </a:solidFill>
                <a:cs typeface="2  Titr" panose="00000700000000000000" pitchFamily="2" charset="-78"/>
              </a:rPr>
              <a:t>برقراری ارتباط است.</a:t>
            </a:r>
          </a:p>
          <a:p>
            <a:pPr algn="just" rtl="1">
              <a:lnSpc>
                <a:spcPct val="200000"/>
              </a:lnSpc>
            </a:pPr>
            <a:r>
              <a:rPr lang="fa-IR" sz="2000" dirty="0" smtClean="0">
                <a:solidFill>
                  <a:srgbClr val="00B0F0"/>
                </a:solidFill>
                <a:cs typeface="2  Titr" panose="00000700000000000000" pitchFamily="2" charset="-78"/>
              </a:rPr>
              <a:t>رسانه دو </a:t>
            </a:r>
            <a:r>
              <a:rPr lang="fa-IR" sz="2000" dirty="0">
                <a:solidFill>
                  <a:srgbClr val="00B0F0"/>
                </a:solidFill>
                <a:cs typeface="2  Titr" panose="00000700000000000000" pitchFamily="2" charset="-78"/>
              </a:rPr>
              <a:t>نوع کارکرد آشکار و نهان دارد</a:t>
            </a:r>
            <a:r>
              <a:rPr lang="fa-IR" sz="2000" dirty="0" smtClean="0">
                <a:solidFill>
                  <a:srgbClr val="00B0F0"/>
                </a:solidFill>
                <a:cs typeface="2  Titr" panose="00000700000000000000" pitchFamily="2" charset="-78"/>
              </a:rPr>
              <a:t>.</a:t>
            </a:r>
          </a:p>
          <a:p>
            <a:pPr algn="just" rtl="1">
              <a:lnSpc>
                <a:spcPct val="200000"/>
              </a:lnSpc>
            </a:pPr>
            <a:r>
              <a:rPr lang="fa-IR" sz="2000" dirty="0">
                <a:solidFill>
                  <a:schemeClr val="tx2"/>
                </a:solidFill>
                <a:cs typeface="2  Titr" panose="00000700000000000000" pitchFamily="2" charset="-78"/>
              </a:rPr>
              <a:t>در کارکرد آشکار، رسانه محل برخورد پیام و گیرنده ی پیام است.</a:t>
            </a:r>
          </a:p>
          <a:p>
            <a:pPr algn="just" rtl="1">
              <a:lnSpc>
                <a:spcPct val="200000"/>
              </a:lnSpc>
            </a:pPr>
            <a:r>
              <a:rPr lang="fa-IR" sz="2000" dirty="0">
                <a:solidFill>
                  <a:schemeClr val="tx2"/>
                </a:solidFill>
                <a:cs typeface="2  Titr" panose="00000700000000000000" pitchFamily="2" charset="-78"/>
              </a:rPr>
              <a:t> در کارکرد نهان، رسانه به معنی برقرارکننده ی جریان ارتباط و پیام رسانی است</a:t>
            </a:r>
            <a:r>
              <a:rPr lang="fa-IR" sz="2000" dirty="0" smtClean="0">
                <a:solidFill>
                  <a:schemeClr val="tx2"/>
                </a:solidFill>
                <a:cs typeface="2  Titr" panose="00000700000000000000" pitchFamily="2" charset="-78"/>
              </a:rPr>
              <a:t>.</a:t>
            </a:r>
            <a:endParaRPr lang="fa-IR"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38466117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رسانه ی </a:t>
            </a:r>
            <a:r>
              <a:rPr lang="fa-IR" sz="2000" dirty="0">
                <a:solidFill>
                  <a:srgbClr val="C00000"/>
                </a:solidFill>
                <a:cs typeface="2  Sina" panose="00000700000000000000" pitchFamily="2" charset="-78"/>
              </a:rPr>
              <a:t>آموزشی</a:t>
            </a:r>
            <a:endParaRPr lang="en-US" sz="2000" dirty="0">
              <a:solidFill>
                <a:srgbClr val="C00000"/>
              </a:solidFill>
              <a:cs typeface="2  Sina" panose="00000700000000000000" pitchFamily="2" charset="-78"/>
            </a:endParaRPr>
          </a:p>
        </p:txBody>
      </p:sp>
      <p:sp>
        <p:nvSpPr>
          <p:cNvPr id="4" name="TextBox 3"/>
          <p:cNvSpPr txBox="1"/>
          <p:nvPr/>
        </p:nvSpPr>
        <p:spPr>
          <a:xfrm>
            <a:off x="436562" y="1219200"/>
            <a:ext cx="11163300" cy="5632311"/>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زمانی که از </a:t>
            </a:r>
            <a:r>
              <a:rPr lang="fa-IR" sz="2000" dirty="0" smtClean="0">
                <a:solidFill>
                  <a:schemeClr val="tx2"/>
                </a:solidFill>
                <a:cs typeface="2  Titr" panose="00000700000000000000" pitchFamily="2" charset="-78"/>
              </a:rPr>
              <a:t>رسانه ی </a:t>
            </a:r>
            <a:r>
              <a:rPr lang="fa-IR" sz="2000" dirty="0">
                <a:solidFill>
                  <a:schemeClr val="tx2"/>
                </a:solidFill>
                <a:cs typeface="2  Titr" panose="00000700000000000000" pitchFamily="2" charset="-78"/>
              </a:rPr>
              <a:t>آموزشی صحبت </a:t>
            </a:r>
            <a:r>
              <a:rPr lang="fa-IR" sz="2000" dirty="0" smtClean="0">
                <a:solidFill>
                  <a:schemeClr val="tx2"/>
                </a:solidFill>
                <a:cs typeface="2  Titr" panose="00000700000000000000" pitchFamily="2" charset="-78"/>
              </a:rPr>
              <a:t>می کنیم</a:t>
            </a:r>
            <a:r>
              <a:rPr lang="fa-IR" sz="2000" dirty="0">
                <a:solidFill>
                  <a:schemeClr val="tx2"/>
                </a:solidFill>
                <a:cs typeface="2  Titr" panose="00000700000000000000" pitchFamily="2" charset="-78"/>
              </a:rPr>
              <a:t>، در حقیقت به عاملی اشاره </a:t>
            </a:r>
            <a:r>
              <a:rPr lang="fa-IR" sz="2000" dirty="0" smtClean="0">
                <a:solidFill>
                  <a:schemeClr val="tx2"/>
                </a:solidFill>
                <a:cs typeface="2  Titr" panose="00000700000000000000" pitchFamily="2" charset="-78"/>
              </a:rPr>
              <a:t>می کنیم که آموزش </a:t>
            </a:r>
            <a:r>
              <a:rPr lang="fa-IR" sz="2000" dirty="0">
                <a:solidFill>
                  <a:schemeClr val="tx2"/>
                </a:solidFill>
                <a:cs typeface="2  Titr" panose="00000700000000000000" pitchFamily="2" charset="-78"/>
              </a:rPr>
              <a:t>از طریق آن به فراگیر ارائه </a:t>
            </a:r>
            <a:r>
              <a:rPr lang="fa-IR" sz="2000" dirty="0" smtClean="0">
                <a:solidFill>
                  <a:schemeClr val="tx2"/>
                </a:solidFill>
                <a:cs typeface="2  Titr" panose="00000700000000000000" pitchFamily="2" charset="-78"/>
              </a:rPr>
              <a:t>می شود</a:t>
            </a:r>
            <a:r>
              <a:rPr lang="fa-IR" sz="2000" dirty="0">
                <a:solidFill>
                  <a:schemeClr val="tx2"/>
                </a:solidFill>
                <a:cs typeface="2  Titr" panose="00000700000000000000" pitchFamily="2" charset="-78"/>
              </a:rPr>
              <a:t>؛ یعنی یک پیام آموزشی منتقل </a:t>
            </a:r>
            <a:r>
              <a:rPr lang="fa-IR" sz="2000" dirty="0" smtClean="0">
                <a:solidFill>
                  <a:schemeClr val="tx2"/>
                </a:solidFill>
                <a:cs typeface="2  Titr" panose="00000700000000000000" pitchFamily="2" charset="-78"/>
              </a:rPr>
              <a:t>می شود</a:t>
            </a:r>
            <a:r>
              <a:rPr lang="fa-IR" sz="2000" dirty="0">
                <a:solidFill>
                  <a:schemeClr val="tx2"/>
                </a:solidFill>
                <a:cs typeface="2  Titr" panose="00000700000000000000" pitchFamily="2" charset="-78"/>
              </a:rPr>
              <a:t>. رسانه </a:t>
            </a:r>
            <a:r>
              <a:rPr lang="fa-IR" sz="2000" dirty="0" smtClean="0">
                <a:solidFill>
                  <a:schemeClr val="tx2"/>
                </a:solidFill>
                <a:cs typeface="2  Titr" panose="00000700000000000000" pitchFamily="2" charset="-78"/>
              </a:rPr>
              <a:t>در نوع </a:t>
            </a:r>
            <a:r>
              <a:rPr lang="fa-IR" sz="2000" dirty="0">
                <a:solidFill>
                  <a:schemeClr val="tx2"/>
                </a:solidFill>
                <a:cs typeface="2  Titr" panose="00000700000000000000" pitchFamily="2" charset="-78"/>
              </a:rPr>
              <a:t>آموزشی آن به </a:t>
            </a:r>
            <a:r>
              <a:rPr lang="fa-IR" sz="2000" dirty="0" smtClean="0">
                <a:solidFill>
                  <a:schemeClr val="tx2"/>
                </a:solidFill>
                <a:cs typeface="2  Titr" panose="00000700000000000000" pitchFamily="2" charset="-78"/>
              </a:rPr>
              <a:t>کلیه ی </a:t>
            </a:r>
            <a:r>
              <a:rPr lang="fa-IR" sz="2000" dirty="0">
                <a:solidFill>
                  <a:schemeClr val="tx2"/>
                </a:solidFill>
                <a:cs typeface="2  Titr" panose="00000700000000000000" pitchFamily="2" charset="-78"/>
              </a:rPr>
              <a:t>امکاناتی گفته </a:t>
            </a:r>
            <a:r>
              <a:rPr lang="fa-IR" sz="2000" dirty="0" smtClean="0">
                <a:solidFill>
                  <a:schemeClr val="tx2"/>
                </a:solidFill>
                <a:cs typeface="2  Titr" panose="00000700000000000000" pitchFamily="2" charset="-78"/>
              </a:rPr>
              <a:t>می شود </a:t>
            </a:r>
            <a:r>
              <a:rPr lang="fa-IR" sz="2000" dirty="0">
                <a:solidFill>
                  <a:schemeClr val="tx2"/>
                </a:solidFill>
                <a:cs typeface="2  Titr" panose="00000700000000000000" pitchFamily="2" charset="-78"/>
              </a:rPr>
              <a:t>که </a:t>
            </a:r>
            <a:r>
              <a:rPr lang="fa-IR" sz="2000" dirty="0" smtClean="0">
                <a:solidFill>
                  <a:schemeClr val="tx2"/>
                </a:solidFill>
                <a:cs typeface="2  Titr" panose="00000700000000000000" pitchFamily="2" charset="-78"/>
              </a:rPr>
              <a:t>می توانند </a:t>
            </a:r>
            <a:r>
              <a:rPr lang="fa-IR" sz="2000" dirty="0">
                <a:solidFill>
                  <a:schemeClr val="tx2"/>
                </a:solidFill>
                <a:cs typeface="2  Titr" panose="00000700000000000000" pitchFamily="2" charset="-78"/>
              </a:rPr>
              <a:t>شرایطی را در محیط </a:t>
            </a:r>
            <a:r>
              <a:rPr lang="fa-IR" sz="2000" dirty="0" smtClean="0">
                <a:solidFill>
                  <a:schemeClr val="tx2"/>
                </a:solidFill>
                <a:cs typeface="2  Titr" panose="00000700000000000000" pitchFamily="2" charset="-78"/>
              </a:rPr>
              <a:t>آموزشی به </a:t>
            </a:r>
            <a:r>
              <a:rPr lang="fa-IR" sz="2000" dirty="0">
                <a:solidFill>
                  <a:schemeClr val="tx2"/>
                </a:solidFill>
                <a:cs typeface="2  Titr" panose="00000700000000000000" pitchFamily="2" charset="-78"/>
              </a:rPr>
              <a:t>وجود آورند که تحت آن شرایط، فراگیران اطلاعات، رفتار و </a:t>
            </a:r>
            <a:r>
              <a:rPr lang="fa-IR" sz="2000" dirty="0" smtClean="0">
                <a:solidFill>
                  <a:schemeClr val="tx2"/>
                </a:solidFill>
                <a:cs typeface="2  Titr" panose="00000700000000000000" pitchFamily="2" charset="-78"/>
              </a:rPr>
              <a:t>مهارت های </a:t>
            </a:r>
            <a:r>
              <a:rPr lang="fa-IR" sz="2000" dirty="0">
                <a:solidFill>
                  <a:schemeClr val="tx2"/>
                </a:solidFill>
                <a:cs typeface="2  Titr" panose="00000700000000000000" pitchFamily="2" charset="-78"/>
              </a:rPr>
              <a:t>جدیدی را با </a:t>
            </a:r>
            <a:r>
              <a:rPr lang="fa-IR" sz="2000" dirty="0" smtClean="0">
                <a:solidFill>
                  <a:schemeClr val="tx2"/>
                </a:solidFill>
                <a:cs typeface="2  Titr" panose="00000700000000000000" pitchFamily="2" charset="-78"/>
              </a:rPr>
              <a:t>درک کامل </a:t>
            </a:r>
            <a:r>
              <a:rPr lang="fa-IR" sz="2000" dirty="0">
                <a:solidFill>
                  <a:schemeClr val="tx2"/>
                </a:solidFill>
                <a:cs typeface="2  Titr" panose="00000700000000000000" pitchFamily="2" charset="-78"/>
              </a:rPr>
              <a:t>به دست آورند. البته باید به این نکته دقت نمود که </a:t>
            </a:r>
            <a:r>
              <a:rPr lang="fa-IR" sz="2000" dirty="0" smtClean="0">
                <a:solidFill>
                  <a:schemeClr val="tx2"/>
                </a:solidFill>
                <a:cs typeface="2  Titr" panose="00000700000000000000" pitchFamily="2" charset="-78"/>
              </a:rPr>
              <a:t>رسانه ی </a:t>
            </a:r>
            <a:r>
              <a:rPr lang="fa-IR" sz="2000" dirty="0">
                <a:solidFill>
                  <a:schemeClr val="tx2"/>
                </a:solidFill>
                <a:cs typeface="2  Titr" panose="00000700000000000000" pitchFamily="2" charset="-78"/>
              </a:rPr>
              <a:t>آموزشی </a:t>
            </a:r>
            <a:r>
              <a:rPr lang="fa-IR" sz="2000" dirty="0" smtClean="0">
                <a:solidFill>
                  <a:schemeClr val="tx2"/>
                </a:solidFill>
                <a:cs typeface="2  Titr" panose="00000700000000000000" pitchFamily="2" charset="-78"/>
              </a:rPr>
              <a:t>ابزاری برای ارائه ی </a:t>
            </a:r>
            <a:r>
              <a:rPr lang="fa-IR" sz="2000" dirty="0">
                <a:solidFill>
                  <a:schemeClr val="tx2"/>
                </a:solidFill>
                <a:cs typeface="2  Titr" panose="00000700000000000000" pitchFamily="2" charset="-78"/>
              </a:rPr>
              <a:t>آموزش به یادگیرنده است و </a:t>
            </a:r>
            <a:r>
              <a:rPr lang="fa-IR" sz="2000" dirty="0" smtClean="0">
                <a:solidFill>
                  <a:schemeClr val="tx2"/>
                </a:solidFill>
                <a:cs typeface="2  Titr" panose="00000700000000000000" pitchFamily="2" charset="-78"/>
              </a:rPr>
              <a:t>طبیعتا جزئی </a:t>
            </a:r>
            <a:r>
              <a:rPr lang="fa-IR" sz="2000" dirty="0">
                <a:solidFill>
                  <a:schemeClr val="tx2"/>
                </a:solidFill>
                <a:cs typeface="2  Titr" panose="00000700000000000000" pitchFamily="2" charset="-78"/>
              </a:rPr>
              <a:t>از فرآیند آموزش و تکنولوژی آموزشی </a:t>
            </a:r>
            <a:r>
              <a:rPr lang="fa-IR" sz="2000" dirty="0" smtClean="0">
                <a:solidFill>
                  <a:schemeClr val="tx2"/>
                </a:solidFill>
                <a:cs typeface="2  Titr" panose="00000700000000000000" pitchFamily="2" charset="-78"/>
              </a:rPr>
              <a:t>محسوب می شود</a:t>
            </a:r>
            <a:r>
              <a:rPr lang="fa-IR" sz="2000" dirty="0">
                <a:solidFill>
                  <a:schemeClr val="tx2"/>
                </a:solidFill>
                <a:cs typeface="2  Titr" panose="00000700000000000000" pitchFamily="2" charset="-78"/>
              </a:rPr>
              <a:t>، نه تمام آن</a:t>
            </a:r>
            <a:r>
              <a:rPr lang="fa-IR" sz="2000" dirty="0" smtClean="0">
                <a:solidFill>
                  <a:schemeClr val="tx2"/>
                </a:solidFill>
                <a:cs typeface="2  Titr" panose="00000700000000000000" pitchFamily="2" charset="-78"/>
              </a:rPr>
              <a:t>.</a:t>
            </a:r>
          </a:p>
          <a:p>
            <a:pPr algn="just" rtl="1">
              <a:lnSpc>
                <a:spcPct val="200000"/>
              </a:lnSpc>
            </a:pPr>
            <a:r>
              <a:rPr lang="fa-IR" sz="2000" dirty="0">
                <a:solidFill>
                  <a:schemeClr val="tx2"/>
                </a:solidFill>
                <a:cs typeface="2  Titr" panose="00000700000000000000" pitchFamily="2" charset="-78"/>
              </a:rPr>
              <a:t>انتخاب رسانه ها و وسایل آموزشی برای هر درس به هدف ها و شیوه های آموزشی تعیین شده ی پیش از تدریس وابسته است. اگر روش تدریس به صورتی باشد که موجب درگیرشدن دانش آموزان در مفهوم سازی و تولید پاسخ شود، نیاز به داشتن رسانه ی مناسب و وسایل آموزشی مناسب بیشتر احساس می شود.</a:t>
            </a:r>
          </a:p>
          <a:p>
            <a:pPr algn="just" rtl="1">
              <a:lnSpc>
                <a:spcPct val="200000"/>
              </a:lnSpc>
            </a:pPr>
            <a:endParaRPr lang="fa-IR"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22644424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تفاوت رسانه و ابزار آموزشی</a:t>
            </a:r>
            <a:endParaRPr lang="en-US" sz="2000" dirty="0">
              <a:solidFill>
                <a:srgbClr val="C00000"/>
              </a:solidFill>
              <a:cs typeface="2  Sina" panose="00000700000000000000" pitchFamily="2" charset="-78"/>
            </a:endParaRPr>
          </a:p>
        </p:txBody>
      </p:sp>
      <p:sp>
        <p:nvSpPr>
          <p:cNvPr id="4" name="TextBox 3"/>
          <p:cNvSpPr txBox="1"/>
          <p:nvPr/>
        </p:nvSpPr>
        <p:spPr>
          <a:xfrm>
            <a:off x="436562" y="1219200"/>
            <a:ext cx="11163300" cy="5016758"/>
          </a:xfrm>
          <a:prstGeom prst="rect">
            <a:avLst/>
          </a:prstGeom>
          <a:noFill/>
        </p:spPr>
        <p:txBody>
          <a:bodyPr wrap="square" rtlCol="0">
            <a:spAutoFit/>
          </a:bodyPr>
          <a:lstStyle/>
          <a:p>
            <a:pPr algn="just" rtl="1">
              <a:lnSpc>
                <a:spcPct val="200000"/>
              </a:lnSpc>
            </a:pPr>
            <a:r>
              <a:rPr lang="fa-IR" sz="2000" dirty="0" smtClean="0">
                <a:solidFill>
                  <a:schemeClr val="tx2"/>
                </a:solidFill>
                <a:cs typeface="2  Titr" panose="00000700000000000000" pitchFamily="2" charset="-78"/>
              </a:rPr>
              <a:t>رسانه ی </a:t>
            </a:r>
            <a:r>
              <a:rPr lang="fa-IR" sz="2000" dirty="0">
                <a:solidFill>
                  <a:schemeClr val="tx2"/>
                </a:solidFill>
                <a:cs typeface="2  Titr" panose="00000700000000000000" pitchFamily="2" charset="-78"/>
              </a:rPr>
              <a:t>آموزشی عامل انتقال پیام است. با این تعریف در برخی از </a:t>
            </a:r>
            <a:r>
              <a:rPr lang="fa-IR" sz="2000" dirty="0" smtClean="0">
                <a:solidFill>
                  <a:schemeClr val="tx2"/>
                </a:solidFill>
                <a:cs typeface="2  Titr" panose="00000700000000000000" pitchFamily="2" charset="-78"/>
              </a:rPr>
              <a:t>کلاس ها </a:t>
            </a:r>
            <a:r>
              <a:rPr lang="fa-IR" sz="2000" dirty="0">
                <a:solidFill>
                  <a:schemeClr val="tx2"/>
                </a:solidFill>
                <a:cs typeface="2  Titr" panose="00000700000000000000" pitchFamily="2" charset="-78"/>
              </a:rPr>
              <a:t>معلم </a:t>
            </a:r>
            <a:r>
              <a:rPr lang="fa-IR" sz="2000" dirty="0" smtClean="0">
                <a:solidFill>
                  <a:schemeClr val="tx2"/>
                </a:solidFill>
                <a:cs typeface="2  Titr" panose="00000700000000000000" pitchFamily="2" charset="-78"/>
              </a:rPr>
              <a:t>به عنوان غالب ترین رسانه ی </a:t>
            </a:r>
            <a:r>
              <a:rPr lang="fa-IR" sz="2000" dirty="0">
                <a:solidFill>
                  <a:schemeClr val="tx2"/>
                </a:solidFill>
                <a:cs typeface="2  Titr" panose="00000700000000000000" pitchFamily="2" charset="-78"/>
              </a:rPr>
              <a:t>آموزشی است. کتاب، تصویر، نمودار، اسلاید و فیلم نیا از </a:t>
            </a:r>
            <a:r>
              <a:rPr lang="fa-IR" sz="2000" dirty="0" smtClean="0">
                <a:solidFill>
                  <a:schemeClr val="tx2"/>
                </a:solidFill>
                <a:cs typeface="2  Titr" panose="00000700000000000000" pitchFamily="2" charset="-78"/>
              </a:rPr>
              <a:t>رسانه های آموزشی </a:t>
            </a:r>
            <a:r>
              <a:rPr lang="fa-IR" sz="2000" dirty="0">
                <a:solidFill>
                  <a:schemeClr val="tx2"/>
                </a:solidFill>
                <a:cs typeface="2  Titr" panose="00000700000000000000" pitchFamily="2" charset="-78"/>
              </a:rPr>
              <a:t>هستند. در آموزش علاوه بر </a:t>
            </a:r>
            <a:r>
              <a:rPr lang="fa-IR" sz="2000" dirty="0" smtClean="0">
                <a:solidFill>
                  <a:schemeClr val="tx2"/>
                </a:solidFill>
                <a:cs typeface="2  Titr" panose="00000700000000000000" pitchFamily="2" charset="-78"/>
              </a:rPr>
              <a:t>رسانه ی </a:t>
            </a:r>
            <a:r>
              <a:rPr lang="fa-IR" sz="2000" dirty="0">
                <a:solidFill>
                  <a:schemeClr val="tx2"/>
                </a:solidFill>
                <a:cs typeface="2  Titr" panose="00000700000000000000" pitchFamily="2" charset="-78"/>
              </a:rPr>
              <a:t>آموزشی، </a:t>
            </a:r>
            <a:r>
              <a:rPr lang="fa-IR" sz="2000" dirty="0" smtClean="0">
                <a:solidFill>
                  <a:schemeClr val="tx2"/>
                </a:solidFill>
                <a:cs typeface="2  Titr" panose="00000700000000000000" pitchFamily="2" charset="-78"/>
              </a:rPr>
              <a:t>تجهیزات </a:t>
            </a:r>
            <a:r>
              <a:rPr lang="fa-IR" sz="2000" dirty="0">
                <a:solidFill>
                  <a:schemeClr val="tx2"/>
                </a:solidFill>
                <a:cs typeface="2  Titr" panose="00000700000000000000" pitchFamily="2" charset="-78"/>
              </a:rPr>
              <a:t>و وسایلی وجود دارند </a:t>
            </a:r>
            <a:r>
              <a:rPr lang="fa-IR" sz="2000" dirty="0" smtClean="0">
                <a:solidFill>
                  <a:schemeClr val="tx2"/>
                </a:solidFill>
                <a:cs typeface="2  Titr" panose="00000700000000000000" pitchFamily="2" charset="-78"/>
              </a:rPr>
              <a:t>که پیام </a:t>
            </a:r>
            <a:r>
              <a:rPr lang="fa-IR" sz="2000" dirty="0">
                <a:solidFill>
                  <a:schemeClr val="tx2"/>
                </a:solidFill>
                <a:cs typeface="2  Titr" panose="00000700000000000000" pitchFamily="2" charset="-78"/>
              </a:rPr>
              <a:t>را منتقل </a:t>
            </a:r>
            <a:r>
              <a:rPr lang="fa-IR" sz="2000" dirty="0" smtClean="0">
                <a:solidFill>
                  <a:schemeClr val="tx2"/>
                </a:solidFill>
                <a:cs typeface="2  Titr" panose="00000700000000000000" pitchFamily="2" charset="-78"/>
              </a:rPr>
              <a:t>نمی کنند </a:t>
            </a:r>
            <a:r>
              <a:rPr lang="fa-IR" sz="2000" dirty="0">
                <a:solidFill>
                  <a:schemeClr val="tx2"/>
                </a:solidFill>
                <a:cs typeface="2  Titr" panose="00000700000000000000" pitchFamily="2" charset="-78"/>
              </a:rPr>
              <a:t>اما در کنار رسانه، برای تفهیم بهتر موضو عِ آموزش </a:t>
            </a:r>
            <a:r>
              <a:rPr lang="fa-IR" sz="2000" dirty="0" smtClean="0">
                <a:solidFill>
                  <a:schemeClr val="tx2"/>
                </a:solidFill>
                <a:cs typeface="2  Titr" panose="00000700000000000000" pitchFamily="2" charset="-78"/>
              </a:rPr>
              <a:t>به کار می روند؛ این موارد به عنوان ابزر </a:t>
            </a:r>
            <a:r>
              <a:rPr lang="fa-IR" sz="2000" dirty="0">
                <a:solidFill>
                  <a:schemeClr val="tx2"/>
                </a:solidFill>
                <a:cs typeface="2  Titr" panose="00000700000000000000" pitchFamily="2" charset="-78"/>
              </a:rPr>
              <a:t>آموزشی به شمار </a:t>
            </a:r>
            <a:r>
              <a:rPr lang="fa-IR" sz="2000" dirty="0" smtClean="0">
                <a:solidFill>
                  <a:schemeClr val="tx2"/>
                </a:solidFill>
                <a:cs typeface="2  Titr" panose="00000700000000000000" pitchFamily="2" charset="-78"/>
              </a:rPr>
              <a:t>می آیند.</a:t>
            </a:r>
          </a:p>
          <a:p>
            <a:pPr algn="just" rtl="1">
              <a:lnSpc>
                <a:spcPct val="200000"/>
              </a:lnSpc>
            </a:pPr>
            <a:r>
              <a:rPr lang="fa-IR" sz="2000" dirty="0" smtClean="0">
                <a:solidFill>
                  <a:schemeClr val="tx2"/>
                </a:solidFill>
                <a:cs typeface="2  Titr" panose="00000700000000000000" pitchFamily="2" charset="-78"/>
              </a:rPr>
              <a:t> </a:t>
            </a:r>
            <a:r>
              <a:rPr lang="fa-IR" sz="2000" dirty="0">
                <a:solidFill>
                  <a:schemeClr val="tx2"/>
                </a:solidFill>
                <a:cs typeface="2  Titr" panose="00000700000000000000" pitchFamily="2" charset="-78"/>
              </a:rPr>
              <a:t>هر مادهای که در فرآیند یاددهی یادگیری </a:t>
            </a:r>
            <a:r>
              <a:rPr lang="fa-IR" sz="2000" dirty="0" smtClean="0">
                <a:solidFill>
                  <a:schemeClr val="tx2"/>
                </a:solidFill>
                <a:cs typeface="2  Titr" panose="00000700000000000000" pitchFamily="2" charset="-78"/>
              </a:rPr>
              <a:t>– مورداستفاده </a:t>
            </a:r>
            <a:r>
              <a:rPr lang="fa-IR" sz="2000" dirty="0">
                <a:solidFill>
                  <a:schemeClr val="tx2"/>
                </a:solidFill>
                <a:cs typeface="2  Titr" panose="00000700000000000000" pitchFamily="2" charset="-78"/>
              </a:rPr>
              <a:t>قرار گیرد، </a:t>
            </a:r>
            <a:r>
              <a:rPr lang="fa-IR" sz="2000" dirty="0" smtClean="0">
                <a:solidFill>
                  <a:schemeClr val="tx2"/>
                </a:solidFill>
                <a:cs typeface="2  Titr" panose="00000700000000000000" pitchFamily="2" charset="-78"/>
              </a:rPr>
              <a:t>ابزر </a:t>
            </a:r>
            <a:r>
              <a:rPr lang="fa-IR" sz="2000" dirty="0">
                <a:solidFill>
                  <a:schemeClr val="tx2"/>
                </a:solidFill>
                <a:cs typeface="2  Titr" panose="00000700000000000000" pitchFamily="2" charset="-78"/>
              </a:rPr>
              <a:t>آموزشی است. </a:t>
            </a:r>
            <a:r>
              <a:rPr lang="fa-IR" sz="2000" dirty="0" smtClean="0">
                <a:solidFill>
                  <a:schemeClr val="tx2"/>
                </a:solidFill>
                <a:cs typeface="2  Titr" panose="00000700000000000000" pitchFamily="2" charset="-78"/>
              </a:rPr>
              <a:t>به عنوان مثال </a:t>
            </a:r>
            <a:r>
              <a:rPr lang="fa-IR" sz="2000" dirty="0">
                <a:solidFill>
                  <a:schemeClr val="tx2"/>
                </a:solidFill>
                <a:cs typeface="2  Titr" panose="00000700000000000000" pitchFamily="2" charset="-78"/>
              </a:rPr>
              <a:t>زمانی که معلم برای آموزش </a:t>
            </a:r>
            <a:r>
              <a:rPr lang="fa-IR" sz="2000" dirty="0" smtClean="0">
                <a:solidFill>
                  <a:schemeClr val="tx2"/>
                </a:solidFill>
                <a:cs typeface="2  Titr" panose="00000700000000000000" pitchFamily="2" charset="-78"/>
              </a:rPr>
              <a:t>مفهوم جرم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وسیله ی اندازه گیری </a:t>
            </a:r>
            <a:r>
              <a:rPr lang="fa-IR" sz="2000" dirty="0">
                <a:solidFill>
                  <a:schemeClr val="tx2"/>
                </a:solidFill>
                <a:cs typeface="2  Titr" panose="00000700000000000000" pitchFamily="2" charset="-78"/>
              </a:rPr>
              <a:t>آن، یک فیلم در مورد </a:t>
            </a:r>
            <a:r>
              <a:rPr lang="fa-IR" sz="2000" dirty="0" smtClean="0">
                <a:solidFill>
                  <a:schemeClr val="tx2"/>
                </a:solidFill>
                <a:cs typeface="2  Titr" panose="00000700000000000000" pitchFamily="2" charset="-78"/>
              </a:rPr>
              <a:t>اندازه گیری </a:t>
            </a:r>
            <a:r>
              <a:rPr lang="fa-IR" sz="2000" dirty="0">
                <a:solidFill>
                  <a:schemeClr val="tx2"/>
                </a:solidFill>
                <a:cs typeface="2  Titr" panose="00000700000000000000" pitchFamily="2" charset="-78"/>
              </a:rPr>
              <a:t>جرم اجسام پخش </a:t>
            </a:r>
            <a:r>
              <a:rPr lang="fa-IR" sz="2000" dirty="0" smtClean="0">
                <a:solidFill>
                  <a:schemeClr val="tx2"/>
                </a:solidFill>
                <a:cs typeface="2  Titr" panose="00000700000000000000" pitchFamily="2" charset="-78"/>
              </a:rPr>
              <a:t>می کند؛ سپس </a:t>
            </a:r>
            <a:r>
              <a:rPr lang="fa-IR" sz="2000" dirty="0">
                <a:solidFill>
                  <a:schemeClr val="tx2"/>
                </a:solidFill>
                <a:cs typeface="2  Titr" panose="00000700000000000000" pitchFamily="2" charset="-78"/>
              </a:rPr>
              <a:t>از </a:t>
            </a:r>
            <a:r>
              <a:rPr lang="fa-IR" sz="2000" dirty="0" smtClean="0">
                <a:solidFill>
                  <a:schemeClr val="tx2"/>
                </a:solidFill>
                <a:cs typeface="2  Titr" panose="00000700000000000000" pitchFamily="2" charset="-78"/>
              </a:rPr>
              <a:t>دانش آموزان می خواهد </a:t>
            </a:r>
            <a:r>
              <a:rPr lang="fa-IR" sz="2000" dirty="0">
                <a:solidFill>
                  <a:schemeClr val="tx2"/>
                </a:solidFill>
                <a:cs typeface="2  Titr" panose="00000700000000000000" pitchFamily="2" charset="-78"/>
              </a:rPr>
              <a:t>تا به کمک ترازوی </a:t>
            </a:r>
            <a:r>
              <a:rPr lang="fa-IR" sz="2000" dirty="0" smtClean="0">
                <a:solidFill>
                  <a:schemeClr val="tx2"/>
                </a:solidFill>
                <a:cs typeface="2  Titr" panose="00000700000000000000" pitchFamily="2" charset="-78"/>
              </a:rPr>
              <a:t>دوکفه ای </a:t>
            </a:r>
            <a:r>
              <a:rPr lang="fa-IR" sz="2000" dirty="0">
                <a:solidFill>
                  <a:schemeClr val="tx2"/>
                </a:solidFill>
                <a:cs typeface="2  Titr" panose="00000700000000000000" pitchFamily="2" charset="-78"/>
              </a:rPr>
              <a:t>که به کلاس آورده است، </a:t>
            </a:r>
            <a:r>
              <a:rPr lang="fa-IR" sz="2000" dirty="0" smtClean="0">
                <a:solidFill>
                  <a:schemeClr val="tx2"/>
                </a:solidFill>
                <a:cs typeface="2  Titr" panose="00000700000000000000" pitchFamily="2" charset="-78"/>
              </a:rPr>
              <a:t>جرم کتاب </a:t>
            </a:r>
            <a:r>
              <a:rPr lang="fa-IR" sz="2000" dirty="0">
                <a:solidFill>
                  <a:schemeClr val="tx2"/>
                </a:solidFill>
                <a:cs typeface="2  Titr" panose="00000700000000000000" pitchFamily="2" charset="-78"/>
              </a:rPr>
              <a:t>خود را به دست آورند در این حالت فیلم یک رسانه آموزشی است و ترازو و وزنه </a:t>
            </a:r>
            <a:r>
              <a:rPr lang="fa-IR" sz="2000" dirty="0" smtClean="0">
                <a:solidFill>
                  <a:schemeClr val="tx2"/>
                </a:solidFill>
                <a:cs typeface="2  Titr" panose="00000700000000000000" pitchFamily="2" charset="-78"/>
              </a:rPr>
              <a:t>ابزار آموزشی </a:t>
            </a:r>
            <a:r>
              <a:rPr lang="fa-IR" sz="2000" dirty="0">
                <a:solidFill>
                  <a:schemeClr val="tx2"/>
                </a:solidFill>
                <a:cs typeface="2  Titr" panose="00000700000000000000" pitchFamily="2" charset="-78"/>
              </a:rPr>
              <a:t>هستند.</a:t>
            </a:r>
          </a:p>
        </p:txBody>
      </p:sp>
    </p:spTree>
    <p:extLst>
      <p:ext uri="{BB962C8B-B14F-4D97-AF65-F5344CB8AC3E}">
        <p14:creationId xmlns:p14="http://schemas.microsoft.com/office/powerpoint/2010/main" val="1095949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چند </a:t>
            </a:r>
            <a:r>
              <a:rPr lang="fa-IR" sz="2000" dirty="0" smtClean="0">
                <a:solidFill>
                  <a:srgbClr val="C00000"/>
                </a:solidFill>
                <a:cs typeface="2  Sina" panose="00000700000000000000" pitchFamily="2" charset="-78"/>
              </a:rPr>
              <a:t>رسانه ای های </a:t>
            </a:r>
            <a:r>
              <a:rPr lang="fa-IR" sz="2000" dirty="0">
                <a:solidFill>
                  <a:srgbClr val="C00000"/>
                </a:solidFill>
                <a:cs typeface="2  Sina" panose="00000700000000000000" pitchFamily="2" charset="-78"/>
              </a:rPr>
              <a:t>آموزشی</a:t>
            </a:r>
            <a:endParaRPr lang="en-US" sz="2000" dirty="0">
              <a:solidFill>
                <a:srgbClr val="C00000"/>
              </a:solidFill>
              <a:cs typeface="2  Sina" panose="00000700000000000000" pitchFamily="2" charset="-78"/>
            </a:endParaRPr>
          </a:p>
        </p:txBody>
      </p:sp>
      <p:sp>
        <p:nvSpPr>
          <p:cNvPr id="4" name="TextBox 3"/>
          <p:cNvSpPr txBox="1"/>
          <p:nvPr/>
        </p:nvSpPr>
        <p:spPr>
          <a:xfrm>
            <a:off x="1436687" y="1676400"/>
            <a:ext cx="9163050" cy="3170099"/>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سیستم </a:t>
            </a:r>
            <a:r>
              <a:rPr lang="fa-IR" sz="2000" dirty="0" smtClean="0">
                <a:solidFill>
                  <a:schemeClr val="tx2"/>
                </a:solidFill>
                <a:cs typeface="2  Titr" panose="00000700000000000000" pitchFamily="2" charset="-78"/>
              </a:rPr>
              <a:t>چندرسانه ای</a:t>
            </a:r>
            <a:r>
              <a:rPr lang="fa-IR" sz="2000" dirty="0">
                <a:solidFill>
                  <a:schemeClr val="tx2"/>
                </a:solidFill>
                <a:cs typeface="2  Titr" panose="00000700000000000000" pitchFamily="2" charset="-78"/>
              </a:rPr>
              <a:t>، به مفهوم </a:t>
            </a:r>
            <a:r>
              <a:rPr lang="fa-IR" sz="2000" dirty="0" smtClean="0">
                <a:solidFill>
                  <a:schemeClr val="tx2"/>
                </a:solidFill>
                <a:cs typeface="2  Titr" panose="00000700000000000000" pitchFamily="2" charset="-78"/>
              </a:rPr>
              <a:t>تجمیع </a:t>
            </a:r>
            <a:r>
              <a:rPr lang="fa-IR" sz="2000" dirty="0">
                <a:solidFill>
                  <a:schemeClr val="tx2"/>
                </a:solidFill>
                <a:cs typeface="2  Titr" panose="00000700000000000000" pitchFamily="2" charset="-78"/>
              </a:rPr>
              <a:t>چندین رسانه در یک واحد است. این </a:t>
            </a:r>
            <a:r>
              <a:rPr lang="fa-IR" sz="2000" dirty="0" smtClean="0">
                <a:solidFill>
                  <a:schemeClr val="tx2"/>
                </a:solidFill>
                <a:cs typeface="2  Titr" panose="00000700000000000000" pitchFamily="2" charset="-78"/>
              </a:rPr>
              <a:t>رسانه ها ممکن </a:t>
            </a:r>
            <a:r>
              <a:rPr lang="fa-IR" sz="2000" dirty="0">
                <a:solidFill>
                  <a:schemeClr val="tx2"/>
                </a:solidFill>
                <a:cs typeface="2  Titr" panose="00000700000000000000" pitchFamily="2" charset="-78"/>
              </a:rPr>
              <a:t>است تصاویر، نوشتار، فیلم، صدا و یا تصاویر متحرک باشند که توأمان در رساندن پیامی </a:t>
            </a:r>
            <a:r>
              <a:rPr lang="fa-IR" sz="2000" dirty="0" smtClean="0">
                <a:solidFill>
                  <a:schemeClr val="tx2"/>
                </a:solidFill>
                <a:cs typeface="2  Titr" panose="00000700000000000000" pitchFamily="2" charset="-78"/>
              </a:rPr>
              <a:t>به کار </a:t>
            </a:r>
            <a:r>
              <a:rPr lang="fa-IR" sz="2000" dirty="0">
                <a:solidFill>
                  <a:schemeClr val="tx2"/>
                </a:solidFill>
                <a:cs typeface="2  Titr" panose="00000700000000000000" pitchFamily="2" charset="-78"/>
              </a:rPr>
              <a:t>میروند. در گذشته، </a:t>
            </a:r>
            <a:r>
              <a:rPr lang="fa-IR" sz="2000" dirty="0" smtClean="0">
                <a:solidFill>
                  <a:schemeClr val="tx2"/>
                </a:solidFill>
                <a:cs typeface="2  Titr" panose="00000700000000000000" pitchFamily="2" charset="-78"/>
              </a:rPr>
              <a:t>چندرسانه ای </a:t>
            </a:r>
            <a:r>
              <a:rPr lang="fa-IR" sz="2000" dirty="0">
                <a:solidFill>
                  <a:schemeClr val="tx2"/>
                </a:solidFill>
                <a:cs typeface="2  Titr" panose="00000700000000000000" pitchFamily="2" charset="-78"/>
              </a:rPr>
              <a:t>به </a:t>
            </a:r>
            <a:r>
              <a:rPr lang="fa-IR" sz="2000" dirty="0" smtClean="0">
                <a:solidFill>
                  <a:schemeClr val="tx2"/>
                </a:solidFill>
                <a:cs typeface="2  Titr" panose="00000700000000000000" pitchFamily="2" charset="-78"/>
              </a:rPr>
              <a:t>استفاده ی هم زمان </a:t>
            </a:r>
            <a:r>
              <a:rPr lang="fa-IR" sz="2000" dirty="0">
                <a:solidFill>
                  <a:schemeClr val="tx2"/>
                </a:solidFill>
                <a:cs typeface="2  Titr" panose="00000700000000000000" pitchFamily="2" charset="-78"/>
              </a:rPr>
              <a:t>و هماهنگ، چند </a:t>
            </a:r>
            <a:r>
              <a:rPr lang="fa-IR" sz="2000" dirty="0" smtClean="0">
                <a:solidFill>
                  <a:schemeClr val="tx2"/>
                </a:solidFill>
                <a:cs typeface="2  Titr" panose="00000700000000000000" pitchFamily="2" charset="-78"/>
              </a:rPr>
              <a:t>رسانه نظیر </a:t>
            </a:r>
            <a:r>
              <a:rPr lang="fa-IR" sz="2000" dirty="0">
                <a:solidFill>
                  <a:schemeClr val="tx2"/>
                </a:solidFill>
                <a:cs typeface="2  Titr" panose="00000700000000000000" pitchFamily="2" charset="-78"/>
              </a:rPr>
              <a:t>اسلاید، فیلم، نوار کاست و... </a:t>
            </a:r>
            <a:r>
              <a:rPr lang="fa-IR" sz="2000" dirty="0" smtClean="0">
                <a:solidFill>
                  <a:schemeClr val="tx2"/>
                </a:solidFill>
                <a:cs typeface="2  Titr" panose="00000700000000000000" pitchFamily="2" charset="-78"/>
              </a:rPr>
              <a:t>اطلاق می شد</a:t>
            </a:r>
            <a:r>
              <a:rPr lang="fa-IR" sz="2000" dirty="0">
                <a:solidFill>
                  <a:schemeClr val="tx2"/>
                </a:solidFill>
                <a:cs typeface="2  Titr" panose="00000700000000000000" pitchFamily="2" charset="-78"/>
              </a:rPr>
              <a:t>؛ اما امروزه </a:t>
            </a:r>
            <a:r>
              <a:rPr lang="fa-IR" sz="2000" dirty="0" smtClean="0">
                <a:solidFill>
                  <a:schemeClr val="tx2"/>
                </a:solidFill>
                <a:cs typeface="2  Titr" panose="00000700000000000000" pitchFamily="2" charset="-78"/>
              </a:rPr>
              <a:t>رایانه ها</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رسانه هایی </a:t>
            </a:r>
            <a:r>
              <a:rPr lang="fa-IR" sz="2000" dirty="0">
                <a:solidFill>
                  <a:schemeClr val="tx2"/>
                </a:solidFill>
                <a:cs typeface="2  Titr" panose="00000700000000000000" pitchFamily="2" charset="-78"/>
              </a:rPr>
              <a:t>مانند </a:t>
            </a:r>
            <a:r>
              <a:rPr lang="fa-IR" sz="2000" dirty="0" smtClean="0">
                <a:solidFill>
                  <a:schemeClr val="tx2"/>
                </a:solidFill>
                <a:cs typeface="2  Titr" panose="00000700000000000000" pitchFamily="2" charset="-78"/>
              </a:rPr>
              <a:t>گرافیک، صدا</a:t>
            </a:r>
            <a:r>
              <a:rPr lang="fa-IR" sz="2000" dirty="0">
                <a:solidFill>
                  <a:schemeClr val="tx2"/>
                </a:solidFill>
                <a:cs typeface="2  Titr" panose="00000700000000000000" pitchFamily="2" charset="-78"/>
              </a:rPr>
              <a:t>، متن، تصویر و... را هماهنگ و منسجم </a:t>
            </a:r>
            <a:r>
              <a:rPr lang="fa-IR" sz="2000" dirty="0" smtClean="0">
                <a:solidFill>
                  <a:schemeClr val="tx2"/>
                </a:solidFill>
                <a:cs typeface="2  Titr" panose="00000700000000000000" pitchFamily="2" charset="-78"/>
              </a:rPr>
              <a:t>کرده اند</a:t>
            </a:r>
            <a:r>
              <a:rPr lang="fa-IR" sz="2000" dirty="0">
                <a:solidFill>
                  <a:schemeClr val="tx2"/>
                </a:solidFill>
                <a:cs typeface="2  Titr" panose="00000700000000000000" pitchFamily="2" charset="-78"/>
              </a:rPr>
              <a:t>.</a:t>
            </a:r>
          </a:p>
        </p:txBody>
      </p:sp>
    </p:spTree>
    <p:extLst>
      <p:ext uri="{BB962C8B-B14F-4D97-AF65-F5344CB8AC3E}">
        <p14:creationId xmlns:p14="http://schemas.microsoft.com/office/powerpoint/2010/main" val="3022123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2812" y="457200"/>
            <a:ext cx="10306050" cy="5632311"/>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توجه نمایید که </a:t>
            </a:r>
            <a:r>
              <a:rPr lang="fa-IR" sz="2000" dirty="0" smtClean="0">
                <a:solidFill>
                  <a:schemeClr val="tx2"/>
                </a:solidFill>
                <a:cs typeface="2  Titr" panose="00000700000000000000" pitchFamily="2" charset="-78"/>
              </a:rPr>
              <a:t>بهره گیری </a:t>
            </a:r>
            <a:r>
              <a:rPr lang="fa-IR" sz="2000" dirty="0">
                <a:solidFill>
                  <a:schemeClr val="tx2"/>
                </a:solidFill>
                <a:cs typeface="2  Titr" panose="00000700000000000000" pitchFamily="2" charset="-78"/>
              </a:rPr>
              <a:t>از دو رسانه در هر مرحله از آموزش، مانند استفاده از متن </a:t>
            </a:r>
            <a:r>
              <a:rPr lang="fa-IR" sz="2000" dirty="0" smtClean="0">
                <a:solidFill>
                  <a:schemeClr val="tx2"/>
                </a:solidFill>
                <a:cs typeface="2  Titr" panose="00000700000000000000" pitchFamily="2" charset="-78"/>
              </a:rPr>
              <a:t>و تصویر </a:t>
            </a:r>
            <a:r>
              <a:rPr lang="fa-IR" sz="2000" dirty="0">
                <a:solidFill>
                  <a:schemeClr val="tx2"/>
                </a:solidFill>
                <a:cs typeface="2  Titr" panose="00000700000000000000" pitchFamily="2" charset="-78"/>
              </a:rPr>
              <a:t>یا تصویر و صدا یا صدا و متن، به معنای </a:t>
            </a:r>
            <a:r>
              <a:rPr lang="fa-IR" sz="2000" dirty="0" smtClean="0">
                <a:solidFill>
                  <a:schemeClr val="tx2"/>
                </a:solidFill>
                <a:cs typeface="2  Titr" panose="00000700000000000000" pitchFamily="2" charset="-78"/>
              </a:rPr>
              <a:t>استفاده ی چندرسانه ای </a:t>
            </a:r>
            <a:r>
              <a:rPr lang="fa-IR" sz="2000" dirty="0">
                <a:solidFill>
                  <a:schemeClr val="tx2"/>
                </a:solidFill>
                <a:cs typeface="2  Titr" panose="00000700000000000000" pitchFamily="2" charset="-78"/>
              </a:rPr>
              <a:t>نیست و به این </a:t>
            </a:r>
            <a:r>
              <a:rPr lang="fa-IR" sz="2000" dirty="0" smtClean="0">
                <a:solidFill>
                  <a:schemeClr val="tx2"/>
                </a:solidFill>
                <a:cs typeface="2  Titr" panose="00000700000000000000" pitchFamily="2" charset="-78"/>
              </a:rPr>
              <a:t>بهره گیری</a:t>
            </a:r>
            <a:r>
              <a:rPr lang="fa-IR" sz="2000" dirty="0">
                <a:solidFill>
                  <a:schemeClr val="tx2"/>
                </a:solidFill>
                <a:cs typeface="2  Titr" panose="00000700000000000000" pitchFamily="2" charset="-78"/>
              </a:rPr>
              <a:t>، استفاده از دو </a:t>
            </a:r>
            <a:r>
              <a:rPr lang="fa-IR" sz="2000" dirty="0" smtClean="0">
                <a:solidFill>
                  <a:schemeClr val="tx2"/>
                </a:solidFill>
                <a:cs typeface="2  Titr" panose="00000700000000000000" pitchFamily="2" charset="-78"/>
              </a:rPr>
              <a:t>رسانه ی  « سمعی- بصری» یا « دیداری – شنیداری» می گویند. </a:t>
            </a:r>
            <a:r>
              <a:rPr lang="fa-IR" sz="2000" dirty="0">
                <a:solidFill>
                  <a:schemeClr val="tx2"/>
                </a:solidFill>
                <a:cs typeface="2  Titr" panose="00000700000000000000" pitchFamily="2" charset="-78"/>
              </a:rPr>
              <a:t>در یک </a:t>
            </a:r>
            <a:r>
              <a:rPr lang="fa-IR" sz="2000" dirty="0" smtClean="0">
                <a:solidFill>
                  <a:schemeClr val="tx2"/>
                </a:solidFill>
                <a:cs typeface="2  Titr" panose="00000700000000000000" pitchFamily="2" charset="-78"/>
              </a:rPr>
              <a:t>چندرسانه ای</a:t>
            </a:r>
            <a:r>
              <a:rPr lang="fa-IR" sz="2000" dirty="0">
                <a:solidFill>
                  <a:schemeClr val="tx2"/>
                </a:solidFill>
                <a:cs typeface="2  Titr" panose="00000700000000000000" pitchFamily="2" charset="-78"/>
              </a:rPr>
              <a:t>، حداقل باید سه نوع رسانه و </a:t>
            </a:r>
            <a:r>
              <a:rPr lang="fa-IR" sz="2000" dirty="0" smtClean="0">
                <a:solidFill>
                  <a:schemeClr val="tx2"/>
                </a:solidFill>
                <a:cs typeface="2  Titr" panose="00000700000000000000" pitchFamily="2" charset="-78"/>
              </a:rPr>
              <a:t>به گونه ای </a:t>
            </a:r>
            <a:r>
              <a:rPr lang="fa-IR" sz="2000" dirty="0">
                <a:solidFill>
                  <a:schemeClr val="tx2"/>
                </a:solidFill>
                <a:cs typeface="2  Titr" panose="00000700000000000000" pitchFamily="2" charset="-78"/>
              </a:rPr>
              <a:t>استفاده شوند که امکان تعامل </a:t>
            </a:r>
            <a:r>
              <a:rPr lang="fa-IR" sz="2000" dirty="0" smtClean="0">
                <a:solidFill>
                  <a:schemeClr val="tx2"/>
                </a:solidFill>
                <a:cs typeface="2  Titr" panose="00000700000000000000" pitchFamily="2" charset="-78"/>
              </a:rPr>
              <a:t>میان رسانه </a:t>
            </a:r>
            <a:r>
              <a:rPr lang="fa-IR" sz="2000" dirty="0">
                <a:solidFill>
                  <a:schemeClr val="tx2"/>
                </a:solidFill>
                <a:cs typeface="2  Titr" panose="00000700000000000000" pitchFamily="2" charset="-78"/>
              </a:rPr>
              <a:t>و یادگیرنده به وجود آید. مثال روشن </a:t>
            </a:r>
            <a:r>
              <a:rPr lang="fa-IR" sz="2000" dirty="0" smtClean="0">
                <a:solidFill>
                  <a:schemeClr val="tx2"/>
                </a:solidFill>
                <a:cs typeface="2  Titr" panose="00000700000000000000" pitchFamily="2" charset="-78"/>
              </a:rPr>
              <a:t>چندرسانه ای </a:t>
            </a:r>
            <a:r>
              <a:rPr lang="fa-IR" sz="2000" dirty="0">
                <a:solidFill>
                  <a:schemeClr val="tx2"/>
                </a:solidFill>
                <a:cs typeface="2  Titr" panose="00000700000000000000" pitchFamily="2" charset="-78"/>
              </a:rPr>
              <a:t>استفاده از صدا و تصویر به </a:t>
            </a:r>
            <a:r>
              <a:rPr lang="fa-IR" sz="2000" dirty="0" smtClean="0">
                <a:solidFill>
                  <a:schemeClr val="tx2"/>
                </a:solidFill>
                <a:cs typeface="2  Titr" panose="00000700000000000000" pitchFamily="2" charset="-78"/>
              </a:rPr>
              <a:t>همراه متن </a:t>
            </a:r>
            <a:r>
              <a:rPr lang="fa-IR" sz="2000" dirty="0">
                <a:solidFill>
                  <a:schemeClr val="tx2"/>
                </a:solidFill>
                <a:cs typeface="2  Titr" panose="00000700000000000000" pitchFamily="2" charset="-78"/>
              </a:rPr>
              <a:t>و نمایش آن بر </a:t>
            </a:r>
            <a:r>
              <a:rPr lang="fa-IR" sz="2000" dirty="0" smtClean="0">
                <a:solidFill>
                  <a:schemeClr val="tx2"/>
                </a:solidFill>
                <a:cs typeface="2  Titr" panose="00000700000000000000" pitchFamily="2" charset="-78"/>
              </a:rPr>
              <a:t>صفحه ی </a:t>
            </a:r>
            <a:r>
              <a:rPr lang="fa-IR" sz="2000" dirty="0">
                <a:solidFill>
                  <a:schemeClr val="tx2"/>
                </a:solidFill>
                <a:cs typeface="2  Titr" panose="00000700000000000000" pitchFamily="2" charset="-78"/>
              </a:rPr>
              <a:t>رایانه است.</a:t>
            </a:r>
          </a:p>
          <a:p>
            <a:pPr algn="just" rtl="1">
              <a:lnSpc>
                <a:spcPct val="200000"/>
              </a:lnSpc>
            </a:pPr>
            <a:r>
              <a:rPr lang="fa-IR" sz="2000" dirty="0">
                <a:solidFill>
                  <a:schemeClr val="tx2"/>
                </a:solidFill>
                <a:cs typeface="2  Titr" panose="00000700000000000000" pitchFamily="2" charset="-78"/>
              </a:rPr>
              <a:t>هدف اساسی از کاربرد </a:t>
            </a:r>
            <a:r>
              <a:rPr lang="fa-IR" sz="2000" dirty="0" smtClean="0">
                <a:solidFill>
                  <a:schemeClr val="tx2"/>
                </a:solidFill>
                <a:cs typeface="2  Titr" panose="00000700000000000000" pitchFamily="2" charset="-78"/>
              </a:rPr>
              <a:t>چندرسانه ای </a:t>
            </a:r>
            <a:r>
              <a:rPr lang="fa-IR" sz="2000" dirty="0">
                <a:solidFill>
                  <a:schemeClr val="tx2"/>
                </a:solidFill>
                <a:cs typeface="2  Titr" panose="00000700000000000000" pitchFamily="2" charset="-78"/>
              </a:rPr>
              <a:t>در آموزش، بهبود کیفیت یادگیری از طریق </a:t>
            </a:r>
            <a:r>
              <a:rPr lang="fa-IR" sz="2000" dirty="0" smtClean="0">
                <a:solidFill>
                  <a:schemeClr val="tx2"/>
                </a:solidFill>
                <a:cs typeface="2  Titr" panose="00000700000000000000" pitchFamily="2" charset="-78"/>
              </a:rPr>
              <a:t>ایجاد مهارت های </a:t>
            </a:r>
            <a:r>
              <a:rPr lang="fa-IR" sz="2000" dirty="0">
                <a:solidFill>
                  <a:schemeClr val="tx2"/>
                </a:solidFill>
                <a:cs typeface="2  Titr" panose="00000700000000000000" pitchFamily="2" charset="-78"/>
              </a:rPr>
              <a:t>تفکر در سطوح بالاتر چون تحلیل و تفسیر، خلق، نقد و ارزشیابی </a:t>
            </a:r>
            <a:r>
              <a:rPr lang="fa-IR" sz="2000" dirty="0" smtClean="0">
                <a:solidFill>
                  <a:schemeClr val="tx2"/>
                </a:solidFill>
                <a:cs typeface="2  Titr" panose="00000700000000000000" pitchFamily="2" charset="-78"/>
              </a:rPr>
              <a:t>است.</a:t>
            </a:r>
          </a:p>
          <a:p>
            <a:pPr algn="just" rtl="1">
              <a:lnSpc>
                <a:spcPct val="200000"/>
              </a:lnSpc>
            </a:pPr>
            <a:r>
              <a:rPr lang="fa-IR" sz="2000" dirty="0" smtClean="0">
                <a:solidFill>
                  <a:schemeClr val="tx2"/>
                </a:solidFill>
                <a:cs typeface="2  Titr" panose="00000700000000000000" pitchFamily="2" charset="-78"/>
              </a:rPr>
              <a:t>نکته ی حائز </a:t>
            </a:r>
            <a:r>
              <a:rPr lang="fa-IR" sz="2000" dirty="0">
                <a:solidFill>
                  <a:schemeClr val="tx2"/>
                </a:solidFill>
                <a:cs typeface="2  Titr" panose="00000700000000000000" pitchFamily="2" charset="-78"/>
              </a:rPr>
              <a:t>اهمیت این است که در تولید محتوای </a:t>
            </a:r>
            <a:r>
              <a:rPr lang="fa-IR" sz="2000" dirty="0" smtClean="0">
                <a:solidFill>
                  <a:schemeClr val="tx2"/>
                </a:solidFill>
                <a:cs typeface="2  Titr" panose="00000700000000000000" pitchFamily="2" charset="-78"/>
              </a:rPr>
              <a:t>چندرسانه ای </a:t>
            </a:r>
            <a:r>
              <a:rPr lang="fa-IR" sz="2000" dirty="0">
                <a:solidFill>
                  <a:schemeClr val="tx2"/>
                </a:solidFill>
                <a:cs typeface="2  Titr" panose="00000700000000000000" pitchFamily="2" charset="-78"/>
              </a:rPr>
              <a:t>باید توانایی </a:t>
            </a:r>
            <a:r>
              <a:rPr lang="fa-IR" sz="2000" dirty="0" smtClean="0">
                <a:solidFill>
                  <a:schemeClr val="tx2"/>
                </a:solidFill>
                <a:cs typeface="2  Titr" panose="00000700000000000000" pitchFamily="2" charset="-78"/>
              </a:rPr>
              <a:t>یادگیرندگان در </a:t>
            </a:r>
            <a:r>
              <a:rPr lang="fa-IR" sz="2000" dirty="0">
                <a:solidFill>
                  <a:schemeClr val="tx2"/>
                </a:solidFill>
                <a:cs typeface="2  Titr" panose="00000700000000000000" pitchFamily="2" charset="-78"/>
              </a:rPr>
              <a:t>تعامل با برنامه موردتوجه قرار گیرد. برای </a:t>
            </a:r>
            <a:r>
              <a:rPr lang="fa-IR" sz="2000" dirty="0" smtClean="0">
                <a:solidFill>
                  <a:schemeClr val="tx2"/>
                </a:solidFill>
                <a:cs typeface="2  Titr" panose="00000700000000000000" pitchFamily="2" charset="-78"/>
              </a:rPr>
              <a:t>دانش آموزان دوره ی </a:t>
            </a:r>
            <a:r>
              <a:rPr lang="fa-IR" sz="2000" dirty="0">
                <a:solidFill>
                  <a:schemeClr val="tx2"/>
                </a:solidFill>
                <a:cs typeface="2  Titr" panose="00000700000000000000" pitchFamily="2" charset="-78"/>
              </a:rPr>
              <a:t>اول ابتدایی محیط </a:t>
            </a:r>
            <a:r>
              <a:rPr lang="fa-IR" sz="2000" dirty="0" smtClean="0">
                <a:solidFill>
                  <a:schemeClr val="tx2"/>
                </a:solidFill>
                <a:cs typeface="2  Titr" panose="00000700000000000000" pitchFamily="2" charset="-78"/>
              </a:rPr>
              <a:t>تعاملی باید </a:t>
            </a:r>
            <a:r>
              <a:rPr lang="fa-IR" sz="2000" dirty="0">
                <a:solidFill>
                  <a:schemeClr val="tx2"/>
                </a:solidFill>
                <a:cs typeface="2  Titr" panose="00000700000000000000" pitchFamily="2" charset="-78"/>
              </a:rPr>
              <a:t>ساده و عاری از پیچیدگی باشد.</a:t>
            </a:r>
          </a:p>
        </p:txBody>
      </p:sp>
    </p:spTree>
    <p:extLst>
      <p:ext uri="{BB962C8B-B14F-4D97-AF65-F5344CB8AC3E}">
        <p14:creationId xmlns:p14="http://schemas.microsoft.com/office/powerpoint/2010/main" val="3145166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51212" y="457200"/>
            <a:ext cx="4572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کاربرد و نقش رسانه </a:t>
            </a:r>
            <a:r>
              <a:rPr lang="fa-IR" sz="2000" dirty="0">
                <a:solidFill>
                  <a:srgbClr val="C00000"/>
                </a:solidFill>
                <a:cs typeface="2  Sina" panose="00000700000000000000" pitchFamily="2" charset="-78"/>
              </a:rPr>
              <a:t>ها </a:t>
            </a:r>
            <a:r>
              <a:rPr lang="fa-IR" sz="2000" dirty="0" smtClean="0">
                <a:solidFill>
                  <a:srgbClr val="C00000"/>
                </a:solidFill>
                <a:cs typeface="2  Sina" panose="00000700000000000000" pitchFamily="2" charset="-78"/>
              </a:rPr>
              <a:t>در </a:t>
            </a:r>
            <a:r>
              <a:rPr lang="fa-IR" sz="2000" dirty="0">
                <a:solidFill>
                  <a:srgbClr val="C00000"/>
                </a:solidFill>
                <a:cs typeface="2  Sina" panose="00000700000000000000" pitchFamily="2" charset="-78"/>
              </a:rPr>
              <a:t>آموزش</a:t>
            </a:r>
            <a:endParaRPr lang="en-US" sz="2000" dirty="0">
              <a:solidFill>
                <a:srgbClr val="C00000"/>
              </a:solidFill>
              <a:cs typeface="2  Sina" panose="00000700000000000000" pitchFamily="2" charset="-78"/>
            </a:endParaRPr>
          </a:p>
        </p:txBody>
      </p:sp>
      <p:sp>
        <p:nvSpPr>
          <p:cNvPr id="4" name="TextBox 3"/>
          <p:cNvSpPr txBox="1"/>
          <p:nvPr/>
        </p:nvSpPr>
        <p:spPr>
          <a:xfrm>
            <a:off x="436562" y="1219200"/>
            <a:ext cx="11163300" cy="5016758"/>
          </a:xfrm>
          <a:prstGeom prst="rect">
            <a:avLst/>
          </a:prstGeom>
          <a:noFill/>
        </p:spPr>
        <p:txBody>
          <a:bodyPr wrap="square" rtlCol="0">
            <a:spAutoFit/>
          </a:bodyPr>
          <a:lstStyle/>
          <a:p>
            <a:pPr marL="342900" indent="-342900" algn="just" rtl="1">
              <a:lnSpc>
                <a:spcPct val="200000"/>
              </a:lnSpc>
              <a:buFont typeface="Wingdings" panose="05000000000000000000" pitchFamily="2" charset="2"/>
              <a:buChar char="ü"/>
            </a:pPr>
            <a:r>
              <a:rPr lang="fa-IR" sz="2000" dirty="0" smtClean="0">
                <a:solidFill>
                  <a:schemeClr val="tx2"/>
                </a:solidFill>
                <a:cs typeface="2  Titr" panose="00000700000000000000" pitchFamily="2" charset="-78"/>
              </a:rPr>
              <a:t>شکل دهی </a:t>
            </a:r>
            <a:r>
              <a:rPr lang="fa-IR" sz="2000" dirty="0">
                <a:solidFill>
                  <a:schemeClr val="tx2"/>
                </a:solidFill>
                <a:cs typeface="2  Titr" panose="00000700000000000000" pitchFamily="2" charset="-78"/>
              </a:rPr>
              <a:t>تجارب یادگیری </a:t>
            </a:r>
            <a:r>
              <a:rPr lang="fa-IR" sz="2000" dirty="0" smtClean="0">
                <a:solidFill>
                  <a:schemeClr val="tx2"/>
                </a:solidFill>
                <a:cs typeface="2  Titr" panose="00000700000000000000" pitchFamily="2" charset="-78"/>
              </a:rPr>
              <a:t>ناممکن</a:t>
            </a:r>
          </a:p>
          <a:p>
            <a:pPr marL="342900" indent="-342900" algn="just" rtl="1">
              <a:lnSpc>
                <a:spcPct val="200000"/>
              </a:lnSpc>
              <a:buFont typeface="Wingdings" panose="05000000000000000000" pitchFamily="2" charset="2"/>
              <a:buChar char="ü"/>
            </a:pPr>
            <a:r>
              <a:rPr lang="fa-IR" sz="2000" dirty="0" smtClean="0">
                <a:solidFill>
                  <a:schemeClr val="tx2"/>
                </a:solidFill>
                <a:cs typeface="2  Titr" panose="00000700000000000000" pitchFamily="2" charset="-78"/>
              </a:rPr>
              <a:t>صرفه جویی </a:t>
            </a:r>
            <a:r>
              <a:rPr lang="fa-IR" sz="2000" dirty="0">
                <a:solidFill>
                  <a:schemeClr val="tx2"/>
                </a:solidFill>
                <a:cs typeface="2  Titr" panose="00000700000000000000" pitchFamily="2" charset="-78"/>
              </a:rPr>
              <a:t>در زمان </a:t>
            </a:r>
            <a:r>
              <a:rPr lang="fa-IR" sz="2000" dirty="0" smtClean="0">
                <a:solidFill>
                  <a:schemeClr val="tx2"/>
                </a:solidFill>
                <a:cs typeface="2  Titr" panose="00000700000000000000" pitchFamily="2" charset="-78"/>
              </a:rPr>
              <a:t>آموزش</a:t>
            </a:r>
          </a:p>
          <a:p>
            <a:pPr marL="342900" indent="-342900" algn="just" rtl="1">
              <a:lnSpc>
                <a:spcPct val="200000"/>
              </a:lnSpc>
              <a:buFont typeface="Wingdings" panose="05000000000000000000" pitchFamily="2" charset="2"/>
              <a:buChar char="ü"/>
            </a:pPr>
            <a:r>
              <a:rPr lang="fa-IR" sz="2000" dirty="0">
                <a:solidFill>
                  <a:schemeClr val="tx2"/>
                </a:solidFill>
                <a:cs typeface="2  Titr" panose="00000700000000000000" pitchFamily="2" charset="-78"/>
              </a:rPr>
              <a:t>ارتباط </a:t>
            </a:r>
            <a:r>
              <a:rPr lang="fa-IR" sz="2000" dirty="0" smtClean="0">
                <a:solidFill>
                  <a:schemeClr val="tx2"/>
                </a:solidFill>
                <a:cs typeface="2  Titr" panose="00000700000000000000" pitchFamily="2" charset="-78"/>
              </a:rPr>
              <a:t>آسان تر </a:t>
            </a:r>
            <a:r>
              <a:rPr lang="fa-IR" sz="2000" dirty="0">
                <a:solidFill>
                  <a:schemeClr val="tx2"/>
                </a:solidFill>
                <a:cs typeface="2  Titr" panose="00000700000000000000" pitchFamily="2" charset="-78"/>
              </a:rPr>
              <a:t>و تفهیم </a:t>
            </a:r>
            <a:r>
              <a:rPr lang="fa-IR" sz="2000" dirty="0" smtClean="0">
                <a:solidFill>
                  <a:schemeClr val="tx2"/>
                </a:solidFill>
                <a:cs typeface="2  Titr" panose="00000700000000000000" pitchFamily="2" charset="-78"/>
              </a:rPr>
              <a:t>بهتر</a:t>
            </a:r>
          </a:p>
          <a:p>
            <a:pPr marL="342900" indent="-342900" algn="just" rtl="1">
              <a:lnSpc>
                <a:spcPct val="200000"/>
              </a:lnSpc>
              <a:buFont typeface="Wingdings" panose="05000000000000000000" pitchFamily="2" charset="2"/>
              <a:buChar char="ü"/>
            </a:pPr>
            <a:r>
              <a:rPr lang="fa-IR" sz="2000" dirty="0" smtClean="0">
                <a:solidFill>
                  <a:schemeClr val="tx2"/>
                </a:solidFill>
                <a:cs typeface="2  Titr" panose="00000700000000000000" pitchFamily="2" charset="-78"/>
              </a:rPr>
              <a:t>شکل دهی </a:t>
            </a:r>
            <a:r>
              <a:rPr lang="fa-IR" sz="2000" dirty="0">
                <a:solidFill>
                  <a:schemeClr val="tx2"/>
                </a:solidFill>
                <a:cs typeface="2  Titr" panose="00000700000000000000" pitchFamily="2" charset="-78"/>
              </a:rPr>
              <a:t>یادگیری </a:t>
            </a:r>
            <a:r>
              <a:rPr lang="fa-IR" sz="2000" dirty="0" smtClean="0">
                <a:solidFill>
                  <a:schemeClr val="tx2"/>
                </a:solidFill>
                <a:cs typeface="2  Titr" panose="00000700000000000000" pitchFamily="2" charset="-78"/>
              </a:rPr>
              <a:t>سریع تر</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عمیق تر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پایدارتر</a:t>
            </a:r>
          </a:p>
          <a:p>
            <a:pPr marL="342900" indent="-342900" algn="just" rtl="1">
              <a:lnSpc>
                <a:spcPct val="200000"/>
              </a:lnSpc>
              <a:buFont typeface="Wingdings" panose="05000000000000000000" pitchFamily="2" charset="2"/>
              <a:buChar char="ü"/>
            </a:pPr>
            <a:r>
              <a:rPr lang="fa-IR" sz="2000" dirty="0">
                <a:solidFill>
                  <a:schemeClr val="tx2"/>
                </a:solidFill>
                <a:cs typeface="2  Titr" panose="00000700000000000000" pitchFamily="2" charset="-78"/>
              </a:rPr>
              <a:t>کاهش وابستگی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به </a:t>
            </a:r>
            <a:r>
              <a:rPr lang="fa-IR" sz="2000" dirty="0" smtClean="0">
                <a:solidFill>
                  <a:schemeClr val="tx2"/>
                </a:solidFill>
                <a:cs typeface="2  Titr" panose="00000700000000000000" pitchFamily="2" charset="-78"/>
              </a:rPr>
              <a:t>معلم</a:t>
            </a:r>
          </a:p>
          <a:p>
            <a:pPr marL="342900" indent="-342900" algn="just" rtl="1">
              <a:lnSpc>
                <a:spcPct val="200000"/>
              </a:lnSpc>
              <a:buFont typeface="Wingdings" panose="05000000000000000000" pitchFamily="2" charset="2"/>
              <a:buChar char="ü"/>
            </a:pPr>
            <a:r>
              <a:rPr lang="fa-IR" sz="2000" dirty="0" smtClean="0">
                <a:solidFill>
                  <a:schemeClr val="tx2"/>
                </a:solidFill>
                <a:cs typeface="2  Titr" panose="00000700000000000000" pitchFamily="2" charset="-78"/>
              </a:rPr>
              <a:t>ارائه ی </a:t>
            </a:r>
            <a:r>
              <a:rPr lang="fa-IR" sz="2000" dirty="0">
                <a:solidFill>
                  <a:schemeClr val="tx2"/>
                </a:solidFill>
                <a:cs typeface="2  Titr" panose="00000700000000000000" pitchFamily="2" charset="-78"/>
              </a:rPr>
              <a:t>منسجم و اثربخش </a:t>
            </a:r>
            <a:r>
              <a:rPr lang="fa-IR" sz="2000" dirty="0" smtClean="0">
                <a:solidFill>
                  <a:schemeClr val="tx2"/>
                </a:solidFill>
                <a:cs typeface="2  Titr" panose="00000700000000000000" pitchFamily="2" charset="-78"/>
              </a:rPr>
              <a:t>مطالب</a:t>
            </a:r>
          </a:p>
          <a:p>
            <a:pPr marL="342900" indent="-342900" algn="just" rtl="1">
              <a:lnSpc>
                <a:spcPct val="200000"/>
              </a:lnSpc>
              <a:buFont typeface="Wingdings" panose="05000000000000000000" pitchFamily="2" charset="2"/>
              <a:buChar char="ü"/>
            </a:pPr>
            <a:r>
              <a:rPr lang="fa-IR" sz="2000" dirty="0">
                <a:solidFill>
                  <a:schemeClr val="tx2"/>
                </a:solidFill>
                <a:cs typeface="2  Titr" panose="00000700000000000000" pitchFamily="2" charset="-78"/>
              </a:rPr>
              <a:t>کمک به ایجاد ارتباط میان موضوعات </a:t>
            </a:r>
            <a:r>
              <a:rPr lang="fa-IR" sz="2000" dirty="0" smtClean="0">
                <a:solidFill>
                  <a:schemeClr val="tx2"/>
                </a:solidFill>
                <a:cs typeface="2  Titr" panose="00000700000000000000" pitchFamily="2" charset="-78"/>
              </a:rPr>
              <a:t>درسی</a:t>
            </a:r>
          </a:p>
          <a:p>
            <a:pPr marL="342900" indent="-342900" algn="just" rtl="1">
              <a:lnSpc>
                <a:spcPct val="200000"/>
              </a:lnSpc>
              <a:buFont typeface="Wingdings" panose="05000000000000000000" pitchFamily="2" charset="2"/>
              <a:buChar char="ü"/>
            </a:pPr>
            <a:r>
              <a:rPr lang="fa-IR" sz="2000" dirty="0">
                <a:solidFill>
                  <a:schemeClr val="tx2"/>
                </a:solidFill>
                <a:cs typeface="2  Titr" panose="00000700000000000000" pitchFamily="2" charset="-78"/>
              </a:rPr>
              <a:t>ایجاد </a:t>
            </a:r>
            <a:r>
              <a:rPr lang="fa-IR" sz="2000" dirty="0" smtClean="0">
                <a:solidFill>
                  <a:schemeClr val="tx2"/>
                </a:solidFill>
                <a:cs typeface="2  Titr" panose="00000700000000000000" pitchFamily="2" charset="-78"/>
              </a:rPr>
              <a:t>انگیزه ی </a:t>
            </a:r>
            <a:r>
              <a:rPr lang="fa-IR" sz="2000" dirty="0">
                <a:solidFill>
                  <a:schemeClr val="tx2"/>
                </a:solidFill>
                <a:cs typeface="2  Titr" panose="00000700000000000000" pitchFamily="2" charset="-78"/>
              </a:rPr>
              <a:t>یادگیری و کمک به تداوم آن</a:t>
            </a:r>
          </a:p>
        </p:txBody>
      </p:sp>
    </p:spTree>
    <p:extLst>
      <p:ext uri="{BB962C8B-B14F-4D97-AF65-F5344CB8AC3E}">
        <p14:creationId xmlns:p14="http://schemas.microsoft.com/office/powerpoint/2010/main" val="80585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انتخاب رسانه</a:t>
            </a:r>
            <a:endParaRPr lang="en-US" sz="2000" dirty="0">
              <a:solidFill>
                <a:srgbClr val="C00000"/>
              </a:solidFill>
              <a:cs typeface="2  Sina" panose="00000700000000000000" pitchFamily="2" charset="-78"/>
            </a:endParaRPr>
          </a:p>
        </p:txBody>
      </p:sp>
      <p:sp>
        <p:nvSpPr>
          <p:cNvPr id="4" name="TextBox 3"/>
          <p:cNvSpPr txBox="1"/>
          <p:nvPr/>
        </p:nvSpPr>
        <p:spPr>
          <a:xfrm>
            <a:off x="1512887" y="1600200"/>
            <a:ext cx="9010650" cy="3170099"/>
          </a:xfrm>
          <a:prstGeom prst="rect">
            <a:avLst/>
          </a:prstGeom>
          <a:noFill/>
        </p:spPr>
        <p:txBody>
          <a:bodyPr wrap="square" rtlCol="0">
            <a:spAutoFit/>
          </a:bodyPr>
          <a:lstStyle/>
          <a:p>
            <a:pPr algn="just" rtl="1">
              <a:lnSpc>
                <a:spcPct val="200000"/>
              </a:lnSpc>
            </a:pPr>
            <a:r>
              <a:rPr lang="fa-IR" sz="2000" dirty="0" smtClean="0">
                <a:solidFill>
                  <a:schemeClr val="tx2"/>
                </a:solidFill>
                <a:cs typeface="2  Titr" panose="00000700000000000000" pitchFamily="2" charset="-78"/>
              </a:rPr>
              <a:t>رسانه ها </a:t>
            </a:r>
            <a:r>
              <a:rPr lang="fa-IR" sz="2000" dirty="0">
                <a:solidFill>
                  <a:schemeClr val="tx2"/>
                </a:solidFill>
                <a:cs typeface="2  Titr" panose="00000700000000000000" pitchFamily="2" charset="-78"/>
              </a:rPr>
              <a:t>بر اساس </a:t>
            </a:r>
            <a:r>
              <a:rPr lang="fa-IR" sz="2000" dirty="0" smtClean="0">
                <a:solidFill>
                  <a:schemeClr val="tx2"/>
                </a:solidFill>
                <a:cs typeface="2  Titr" panose="00000700000000000000" pitchFamily="2" charset="-78"/>
              </a:rPr>
              <a:t>اینکه کدامیک </a:t>
            </a:r>
            <a:r>
              <a:rPr lang="fa-IR" sz="2000" dirty="0">
                <a:solidFill>
                  <a:schemeClr val="tx2"/>
                </a:solidFill>
                <a:cs typeface="2  Titr" panose="00000700000000000000" pitchFamily="2" charset="-78"/>
              </a:rPr>
              <a:t>از آنها </a:t>
            </a:r>
            <a:r>
              <a:rPr lang="fa-IR" sz="2000" dirty="0" smtClean="0">
                <a:solidFill>
                  <a:schemeClr val="tx2"/>
                </a:solidFill>
                <a:cs typeface="2  Titr" panose="00000700000000000000" pitchFamily="2" charset="-78"/>
              </a:rPr>
              <a:t>می تواند روش ها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فعالیت های </a:t>
            </a:r>
            <a:r>
              <a:rPr lang="fa-IR" sz="2000" dirty="0">
                <a:solidFill>
                  <a:schemeClr val="tx2"/>
                </a:solidFill>
                <a:cs typeface="2  Titr" panose="00000700000000000000" pitchFamily="2" charset="-78"/>
              </a:rPr>
              <a:t>آموزشی انتخابی را در ارتباط با </a:t>
            </a:r>
            <a:r>
              <a:rPr lang="fa-IR" sz="2000" dirty="0" smtClean="0">
                <a:solidFill>
                  <a:schemeClr val="tx2"/>
                </a:solidFill>
                <a:cs typeface="2  Titr" panose="00000700000000000000" pitchFamily="2" charset="-78"/>
              </a:rPr>
              <a:t>هدف های آموزشی </a:t>
            </a:r>
            <a:r>
              <a:rPr lang="fa-IR" sz="2000" dirty="0">
                <a:solidFill>
                  <a:schemeClr val="tx2"/>
                </a:solidFill>
                <a:cs typeface="2  Titr" panose="00000700000000000000" pitchFamily="2" charset="-78"/>
              </a:rPr>
              <a:t>بهتر تحقق بخشد، انتخاب </a:t>
            </a:r>
            <a:r>
              <a:rPr lang="fa-IR" sz="2000" dirty="0" smtClean="0">
                <a:solidFill>
                  <a:schemeClr val="tx2"/>
                </a:solidFill>
                <a:cs typeface="2  Titr" panose="00000700000000000000" pitchFamily="2" charset="-78"/>
              </a:rPr>
              <a:t>می شوند</a:t>
            </a:r>
            <a:r>
              <a:rPr lang="fa-IR" sz="2000" dirty="0">
                <a:solidFill>
                  <a:schemeClr val="tx2"/>
                </a:solidFill>
                <a:cs typeface="2  Titr" panose="00000700000000000000" pitchFamily="2" charset="-78"/>
              </a:rPr>
              <a:t>. در انتخاب </a:t>
            </a:r>
            <a:r>
              <a:rPr lang="fa-IR" sz="2000" dirty="0" smtClean="0">
                <a:solidFill>
                  <a:schemeClr val="tx2"/>
                </a:solidFill>
                <a:cs typeface="2  Titr" panose="00000700000000000000" pitchFamily="2" charset="-78"/>
              </a:rPr>
              <a:t>رسانه ی </a:t>
            </a:r>
            <a:r>
              <a:rPr lang="fa-IR" sz="2000" dirty="0">
                <a:solidFill>
                  <a:schemeClr val="tx2"/>
                </a:solidFill>
                <a:cs typeface="2  Titr" panose="00000700000000000000" pitchFamily="2" charset="-78"/>
              </a:rPr>
              <a:t>مناسب بایستی </a:t>
            </a:r>
            <a:r>
              <a:rPr lang="fa-IR" sz="2000" dirty="0" smtClean="0">
                <a:solidFill>
                  <a:schemeClr val="tx2"/>
                </a:solidFill>
                <a:cs typeface="2  Titr" panose="00000700000000000000" pitchFamily="2" charset="-78"/>
              </a:rPr>
              <a:t>اطمینان یافت </a:t>
            </a:r>
            <a:r>
              <a:rPr lang="fa-IR" sz="2000" dirty="0">
                <a:solidFill>
                  <a:schemeClr val="tx2"/>
                </a:solidFill>
                <a:cs typeface="2  Titr" panose="00000700000000000000" pitchFamily="2" charset="-78"/>
              </a:rPr>
              <a:t>که آن رسانه با اهداف رفتاری آموزشی، هماهنگی داشته باشد</a:t>
            </a:r>
            <a:r>
              <a:rPr lang="fa-IR" sz="2000" dirty="0" smtClean="0">
                <a:solidFill>
                  <a:schemeClr val="tx2"/>
                </a:solidFill>
                <a:cs typeface="2  Titr" panose="00000700000000000000" pitchFamily="2" charset="-78"/>
              </a:rPr>
              <a:t>.</a:t>
            </a:r>
          </a:p>
          <a:p>
            <a:pPr algn="just" rtl="1">
              <a:lnSpc>
                <a:spcPct val="200000"/>
              </a:lnSpc>
            </a:pPr>
            <a:r>
              <a:rPr lang="fa-IR" sz="2000" dirty="0" smtClean="0">
                <a:solidFill>
                  <a:schemeClr val="tx2"/>
                </a:solidFill>
                <a:cs typeface="2  Titr" panose="00000700000000000000" pitchFamily="2" charset="-78"/>
              </a:rPr>
              <a:t>استفاده ی </a:t>
            </a:r>
            <a:r>
              <a:rPr lang="fa-IR" sz="2000" dirty="0">
                <a:solidFill>
                  <a:schemeClr val="tx2"/>
                </a:solidFill>
                <a:cs typeface="2  Titr" panose="00000700000000000000" pitchFamily="2" charset="-78"/>
              </a:rPr>
              <a:t>مؤثر از یک رسانه در امر </a:t>
            </a:r>
            <a:r>
              <a:rPr lang="fa-IR" sz="2000" dirty="0" smtClean="0">
                <a:solidFill>
                  <a:schemeClr val="tx2"/>
                </a:solidFill>
                <a:cs typeface="2  Titr" panose="00000700000000000000" pitchFamily="2" charset="-78"/>
              </a:rPr>
              <a:t>آموزشِ </a:t>
            </a:r>
            <a:r>
              <a:rPr lang="fa-IR" sz="2000" dirty="0">
                <a:solidFill>
                  <a:schemeClr val="tx2"/>
                </a:solidFill>
                <a:cs typeface="2  Titr" panose="00000700000000000000" pitchFamily="2" charset="-78"/>
              </a:rPr>
              <a:t>یک موضوع خاص، </a:t>
            </a:r>
            <a:r>
              <a:rPr lang="fa-IR" sz="2000" dirty="0" smtClean="0">
                <a:solidFill>
                  <a:schemeClr val="tx2"/>
                </a:solidFill>
                <a:cs typeface="2  Titr" panose="00000700000000000000" pitchFamily="2" charset="-78"/>
              </a:rPr>
              <a:t>مستلزم </a:t>
            </a:r>
            <a:r>
              <a:rPr lang="fa-IR" sz="2000" dirty="0">
                <a:solidFill>
                  <a:schemeClr val="tx2"/>
                </a:solidFill>
                <a:cs typeface="2  Titr" panose="00000700000000000000" pitchFamily="2" charset="-78"/>
              </a:rPr>
              <a:t>داشتن </a:t>
            </a:r>
            <a:r>
              <a:rPr lang="fa-IR" sz="2000" dirty="0" smtClean="0">
                <a:solidFill>
                  <a:schemeClr val="tx2"/>
                </a:solidFill>
                <a:cs typeface="2  Titr" panose="00000700000000000000" pitchFamily="2" charset="-78"/>
              </a:rPr>
              <a:t>شناخت کافی </a:t>
            </a:r>
            <a:r>
              <a:rPr lang="fa-IR" sz="2000" dirty="0">
                <a:solidFill>
                  <a:schemeClr val="tx2"/>
                </a:solidFill>
                <a:cs typeface="2  Titr" panose="00000700000000000000" pitchFamily="2" charset="-78"/>
              </a:rPr>
              <a:t>از انواع </a:t>
            </a:r>
            <a:r>
              <a:rPr lang="fa-IR" sz="2000" dirty="0" smtClean="0">
                <a:solidFill>
                  <a:schemeClr val="tx2"/>
                </a:solidFill>
                <a:cs typeface="2  Titr" panose="00000700000000000000" pitchFamily="2" charset="-78"/>
              </a:rPr>
              <a:t>رسانه ها</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ظرفیت ها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محدودیت های </a:t>
            </a:r>
            <a:r>
              <a:rPr lang="fa-IR" sz="2000" dirty="0">
                <a:solidFill>
                  <a:schemeClr val="tx2"/>
                </a:solidFill>
                <a:cs typeface="2  Titr" panose="00000700000000000000" pitchFamily="2" charset="-78"/>
              </a:rPr>
              <a:t>هریک از آنها است.</a:t>
            </a:r>
          </a:p>
        </p:txBody>
      </p:sp>
    </p:spTree>
    <p:extLst>
      <p:ext uri="{BB962C8B-B14F-4D97-AF65-F5344CB8AC3E}">
        <p14:creationId xmlns:p14="http://schemas.microsoft.com/office/powerpoint/2010/main" val="357037766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طبقه بندی رسانه های </a:t>
            </a:r>
            <a:r>
              <a:rPr lang="fa-IR" sz="2000" dirty="0">
                <a:solidFill>
                  <a:srgbClr val="C00000"/>
                </a:solidFill>
                <a:cs typeface="2  Sina" panose="00000700000000000000" pitchFamily="2" charset="-78"/>
              </a:rPr>
              <a:t>آموزشی</a:t>
            </a:r>
            <a:endParaRPr lang="en-US" sz="2000" dirty="0">
              <a:solidFill>
                <a:srgbClr val="C00000"/>
              </a:solidFill>
              <a:cs typeface="2  Sina" panose="00000700000000000000" pitchFamily="2" charset="-78"/>
            </a:endParaRPr>
          </a:p>
        </p:txBody>
      </p:sp>
      <p:sp>
        <p:nvSpPr>
          <p:cNvPr id="4" name="TextBox 3"/>
          <p:cNvSpPr txBox="1"/>
          <p:nvPr/>
        </p:nvSpPr>
        <p:spPr>
          <a:xfrm>
            <a:off x="2132012" y="1600200"/>
            <a:ext cx="8705850" cy="3785652"/>
          </a:xfrm>
          <a:prstGeom prst="rect">
            <a:avLst/>
          </a:prstGeom>
          <a:noFill/>
        </p:spPr>
        <p:txBody>
          <a:bodyPr wrap="square" rtlCol="0">
            <a:spAutoFit/>
          </a:bodyPr>
          <a:lstStyle/>
          <a:p>
            <a:pPr algn="just" rtl="1">
              <a:lnSpc>
                <a:spcPct val="200000"/>
              </a:lnSpc>
            </a:pPr>
            <a:r>
              <a:rPr lang="fa-IR" sz="2000" dirty="0" smtClean="0">
                <a:solidFill>
                  <a:schemeClr val="tx2"/>
                </a:solidFill>
                <a:cs typeface="2  Titr" panose="00000700000000000000" pitchFamily="2" charset="-78"/>
              </a:rPr>
              <a:t>رسانه های </a:t>
            </a:r>
            <a:r>
              <a:rPr lang="fa-IR" sz="2000" dirty="0">
                <a:solidFill>
                  <a:schemeClr val="tx2"/>
                </a:solidFill>
                <a:cs typeface="2  Titr" panose="00000700000000000000" pitchFamily="2" charset="-78"/>
              </a:rPr>
              <a:t>آموزشی را </a:t>
            </a:r>
            <a:r>
              <a:rPr lang="fa-IR" sz="2000" dirty="0" smtClean="0">
                <a:solidFill>
                  <a:schemeClr val="tx2"/>
                </a:solidFill>
                <a:cs typeface="2  Titr" panose="00000700000000000000" pitchFamily="2" charset="-78"/>
              </a:rPr>
              <a:t>می توان </a:t>
            </a:r>
            <a:r>
              <a:rPr lang="fa-IR" sz="2000" dirty="0">
                <a:solidFill>
                  <a:schemeClr val="tx2"/>
                </a:solidFill>
                <a:cs typeface="2  Titr" panose="00000700000000000000" pitchFamily="2" charset="-78"/>
              </a:rPr>
              <a:t>ازنظر نقشی که در روند یادگیری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دارند به </a:t>
            </a:r>
            <a:r>
              <a:rPr lang="fa-IR" sz="2000" dirty="0" smtClean="0">
                <a:solidFill>
                  <a:schemeClr val="tx2"/>
                </a:solidFill>
                <a:cs typeface="2  Titr" panose="00000700000000000000" pitchFamily="2" charset="-78"/>
              </a:rPr>
              <a:t>دو دسته ی </a:t>
            </a:r>
            <a:r>
              <a:rPr lang="fa-IR" sz="2000" dirty="0">
                <a:solidFill>
                  <a:schemeClr val="tx2"/>
                </a:solidFill>
                <a:cs typeface="2  Titr" panose="00000700000000000000" pitchFamily="2" charset="-78"/>
              </a:rPr>
              <a:t>کلی تقسیم کرد</a:t>
            </a:r>
            <a:r>
              <a:rPr lang="fa-IR" sz="2000" dirty="0" smtClean="0">
                <a:solidFill>
                  <a:schemeClr val="tx2"/>
                </a:solidFill>
                <a:cs typeface="2  Titr" panose="00000700000000000000" pitchFamily="2" charset="-78"/>
              </a:rPr>
              <a:t>.</a:t>
            </a:r>
          </a:p>
          <a:p>
            <a:pPr algn="just" rtl="1">
              <a:lnSpc>
                <a:spcPct val="200000"/>
              </a:lnSpc>
            </a:pPr>
            <a:r>
              <a:rPr lang="fa-IR" sz="2000" dirty="0" smtClean="0">
                <a:solidFill>
                  <a:schemeClr val="tx2"/>
                </a:solidFill>
                <a:cs typeface="2  Titr" panose="00000700000000000000" pitchFamily="2" charset="-78"/>
              </a:rPr>
              <a:t> </a:t>
            </a:r>
            <a:r>
              <a:rPr lang="fa-IR" sz="2000" dirty="0">
                <a:solidFill>
                  <a:schemeClr val="tx2"/>
                </a:solidFill>
                <a:cs typeface="2  Titr" panose="00000700000000000000" pitchFamily="2" charset="-78"/>
              </a:rPr>
              <a:t>نقش بعضی از </a:t>
            </a:r>
            <a:r>
              <a:rPr lang="fa-IR" sz="2000" dirty="0" smtClean="0">
                <a:solidFill>
                  <a:schemeClr val="tx2"/>
                </a:solidFill>
                <a:cs typeface="2  Titr" panose="00000700000000000000" pitchFamily="2" charset="-78"/>
              </a:rPr>
              <a:t>رسانه ها به طورکلی </a:t>
            </a:r>
            <a:r>
              <a:rPr lang="fa-IR" sz="2000" dirty="0">
                <a:solidFill>
                  <a:schemeClr val="tx2"/>
                </a:solidFill>
                <a:cs typeface="2  Titr" panose="00000700000000000000" pitchFamily="2" charset="-78"/>
              </a:rPr>
              <a:t>دادن اطلاعات به </a:t>
            </a:r>
            <a:r>
              <a:rPr lang="fa-IR" sz="2000" dirty="0" smtClean="0">
                <a:solidFill>
                  <a:schemeClr val="tx2"/>
                </a:solidFill>
                <a:cs typeface="2  Titr" panose="00000700000000000000" pitchFamily="2" charset="-78"/>
              </a:rPr>
              <a:t>دانش آموزان است </a:t>
            </a:r>
            <a:r>
              <a:rPr lang="fa-IR" sz="2000" dirty="0">
                <a:solidFill>
                  <a:schemeClr val="tx2"/>
                </a:solidFill>
                <a:cs typeface="2  Titr" panose="00000700000000000000" pitchFamily="2" charset="-78"/>
              </a:rPr>
              <a:t>که این ارتباط </a:t>
            </a:r>
            <a:r>
              <a:rPr lang="fa-IR" sz="2000" dirty="0" smtClean="0">
                <a:solidFill>
                  <a:schemeClr val="tx2"/>
                </a:solidFill>
                <a:cs typeface="2  Titr" panose="00000700000000000000" pitchFamily="2" charset="-78"/>
              </a:rPr>
              <a:t>یک طرفه </a:t>
            </a:r>
            <a:r>
              <a:rPr lang="fa-IR" sz="2000" dirty="0">
                <a:solidFill>
                  <a:schemeClr val="tx2"/>
                </a:solidFill>
                <a:cs typeface="2  Titr" panose="00000700000000000000" pitchFamily="2" charset="-78"/>
              </a:rPr>
              <a:t>و </a:t>
            </a:r>
            <a:r>
              <a:rPr lang="fa-IR" sz="2000" dirty="0">
                <a:solidFill>
                  <a:srgbClr val="FF0000"/>
                </a:solidFill>
                <a:cs typeface="2  Titr" panose="00000700000000000000" pitchFamily="2" charset="-78"/>
              </a:rPr>
              <a:t>غیرتعاملی</a:t>
            </a:r>
            <a:r>
              <a:rPr lang="fa-IR" sz="2000" dirty="0">
                <a:solidFill>
                  <a:schemeClr val="tx2"/>
                </a:solidFill>
                <a:cs typeface="2  Titr" panose="00000700000000000000" pitchFamily="2" charset="-78"/>
              </a:rPr>
              <a:t> است. </a:t>
            </a:r>
            <a:endParaRPr lang="fa-IR" sz="2000" dirty="0" smtClean="0">
              <a:solidFill>
                <a:schemeClr val="tx2"/>
              </a:solidFill>
              <a:cs typeface="2  Titr" panose="00000700000000000000" pitchFamily="2" charset="-78"/>
            </a:endParaRPr>
          </a:p>
          <a:p>
            <a:pPr algn="just" rtl="1">
              <a:lnSpc>
                <a:spcPct val="200000"/>
              </a:lnSpc>
            </a:pPr>
            <a:r>
              <a:rPr lang="fa-IR" sz="2000" dirty="0" smtClean="0">
                <a:solidFill>
                  <a:schemeClr val="tx2"/>
                </a:solidFill>
                <a:cs typeface="2  Titr" panose="00000700000000000000" pitchFamily="2" charset="-78"/>
              </a:rPr>
              <a:t>در </a:t>
            </a:r>
            <a:r>
              <a:rPr lang="fa-IR" sz="2000" dirty="0">
                <a:solidFill>
                  <a:schemeClr val="tx2"/>
                </a:solidFill>
                <a:cs typeface="2  Titr" panose="00000700000000000000" pitchFamily="2" charset="-78"/>
              </a:rPr>
              <a:t>برخی دیگر از </a:t>
            </a:r>
            <a:r>
              <a:rPr lang="fa-IR" sz="2000" dirty="0" smtClean="0">
                <a:solidFill>
                  <a:schemeClr val="tx2"/>
                </a:solidFill>
                <a:cs typeface="2  Titr" panose="00000700000000000000" pitchFamily="2" charset="-78"/>
              </a:rPr>
              <a:t>رسانه ها </a:t>
            </a:r>
            <a:r>
              <a:rPr lang="fa-IR" sz="2000" dirty="0">
                <a:solidFill>
                  <a:schemeClr val="tx2"/>
                </a:solidFill>
                <a:cs typeface="2  Titr" panose="00000700000000000000" pitchFamily="2" charset="-78"/>
              </a:rPr>
              <a:t>ارتباط مداوم </a:t>
            </a:r>
            <a:r>
              <a:rPr lang="fa-IR" sz="2000" dirty="0" smtClean="0">
                <a:solidFill>
                  <a:schemeClr val="tx2"/>
                </a:solidFill>
                <a:cs typeface="2  Titr" panose="00000700000000000000" pitchFamily="2" charset="-78"/>
              </a:rPr>
              <a:t>در عرصه ی </a:t>
            </a:r>
            <a:r>
              <a:rPr lang="fa-IR" sz="2000" dirty="0">
                <a:solidFill>
                  <a:schemeClr val="tx2"/>
                </a:solidFill>
                <a:cs typeface="2  Titr" panose="00000700000000000000" pitchFamily="2" charset="-78"/>
              </a:rPr>
              <a:t>یادگیری بین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و رسانه وجود دارد و ارتباط دوطرفه یا </a:t>
            </a:r>
            <a:r>
              <a:rPr lang="fa-IR" sz="2000" dirty="0">
                <a:solidFill>
                  <a:srgbClr val="FF0000"/>
                </a:solidFill>
                <a:cs typeface="2  Titr" panose="00000700000000000000" pitchFamily="2" charset="-78"/>
              </a:rPr>
              <a:t>تعاملی</a:t>
            </a:r>
            <a:r>
              <a:rPr lang="fa-IR" sz="2000" dirty="0">
                <a:solidFill>
                  <a:schemeClr val="tx2"/>
                </a:solidFill>
                <a:cs typeface="2  Titr" panose="00000700000000000000" pitchFamily="2" charset="-78"/>
              </a:rPr>
              <a:t> است.</a:t>
            </a:r>
          </a:p>
        </p:txBody>
      </p:sp>
    </p:spTree>
    <p:extLst>
      <p:ext uri="{BB962C8B-B14F-4D97-AF65-F5344CB8AC3E}">
        <p14:creationId xmlns:p14="http://schemas.microsoft.com/office/powerpoint/2010/main" val="394455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438605" y="1524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مکاتب فلسفی</a:t>
            </a:r>
            <a:endParaRPr lang="en-US" dirty="0">
              <a:solidFill>
                <a:schemeClr val="tx1"/>
              </a:solidFill>
              <a:cs typeface="B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انواع 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989012" y="304800"/>
            <a:ext cx="9296400" cy="5791200"/>
          </a:xfrm>
          <a:prstGeom prst="rect">
            <a:avLst/>
          </a:prstGeom>
          <a:noFill/>
        </p:spPr>
        <p:txBody>
          <a:bodyPr wrap="square" rtlCol="0">
            <a:noAutofit/>
          </a:bodyPr>
          <a:lstStyle/>
          <a:p>
            <a:pPr algn="just" rtl="1">
              <a:lnSpc>
                <a:spcPct val="200000"/>
              </a:lnSpc>
            </a:pPr>
            <a:r>
              <a:rPr lang="fa-IR" sz="2400" dirty="0">
                <a:solidFill>
                  <a:srgbClr val="FF0000"/>
                </a:solidFill>
                <a:cs typeface="2  Titr" panose="00000700000000000000" pitchFamily="2" charset="-78"/>
              </a:rPr>
              <a:t>پراگماتیسم:</a:t>
            </a:r>
            <a:endParaRPr lang="fa-IR" sz="2400" dirty="0" smtClean="0">
              <a:solidFill>
                <a:srgbClr val="FF0000"/>
              </a:solidFill>
              <a:cs typeface="2  Titr" panose="00000700000000000000" pitchFamily="2" charset="-78"/>
            </a:endParaRPr>
          </a:p>
          <a:p>
            <a:pPr algn="just" rtl="1">
              <a:lnSpc>
                <a:spcPct val="200000"/>
              </a:lnSpc>
            </a:pPr>
            <a:r>
              <a:rPr lang="fa-IR" dirty="0">
                <a:cs typeface="2  Titr" panose="00000700000000000000" pitchFamily="2" charset="-78"/>
              </a:rPr>
              <a:t>پراگماتیسم </a:t>
            </a:r>
            <a:r>
              <a:rPr lang="fa-IR" dirty="0" smtClean="0">
                <a:cs typeface="2  Titr" panose="00000700000000000000" pitchFamily="2" charset="-78"/>
              </a:rPr>
              <a:t>اعلام </a:t>
            </a:r>
            <a:r>
              <a:rPr lang="fa-IR" dirty="0">
                <a:cs typeface="2  Titr" panose="00000700000000000000" pitchFamily="2" charset="-78"/>
              </a:rPr>
              <a:t>کرد که انسان </a:t>
            </a:r>
            <a:r>
              <a:rPr lang="fa-IR" dirty="0" smtClean="0">
                <a:cs typeface="2  Titr" panose="00000700000000000000" pitchFamily="2" charset="-78"/>
              </a:rPr>
              <a:t>تنها به </a:t>
            </a:r>
            <a:r>
              <a:rPr lang="fa-IR" dirty="0">
                <a:cs typeface="2  Titr" panose="00000700000000000000" pitchFamily="2" charset="-78"/>
              </a:rPr>
              <a:t>آن چیزی معرفت دارد که از طریق حواس تجربه کرده است. </a:t>
            </a:r>
            <a:r>
              <a:rPr lang="fa-IR" dirty="0" smtClean="0">
                <a:cs typeface="2  Titr" panose="00000700000000000000" pitchFamily="2" charset="-78"/>
              </a:rPr>
              <a:t>در </a:t>
            </a:r>
            <a:r>
              <a:rPr lang="fa-IR" dirty="0">
                <a:cs typeface="2  Titr" panose="00000700000000000000" pitchFamily="2" charset="-78"/>
              </a:rPr>
              <a:t>نگرش </a:t>
            </a:r>
            <a:r>
              <a:rPr lang="fa-IR" dirty="0" smtClean="0">
                <a:cs typeface="2  Titr" panose="00000700000000000000" pitchFamily="2" charset="-78"/>
              </a:rPr>
              <a:t>بنیان گذاران این مکتب فلسفی، فلسفه مجموعه ی </a:t>
            </a:r>
            <a:r>
              <a:rPr lang="fa-IR" dirty="0">
                <a:cs typeface="2  Titr" panose="00000700000000000000" pitchFamily="2" charset="-78"/>
              </a:rPr>
              <a:t>امور محض انتزاعی و نامربوط به زندگی نیست بلکه </a:t>
            </a:r>
            <a:r>
              <a:rPr lang="fa-IR" dirty="0" smtClean="0">
                <a:cs typeface="2  Titr" panose="00000700000000000000" pitchFamily="2" charset="-78"/>
              </a:rPr>
              <a:t>وظیفه ی </a:t>
            </a:r>
            <a:r>
              <a:rPr lang="fa-IR" dirty="0">
                <a:cs typeface="2  Titr" panose="00000700000000000000" pitchFamily="2" charset="-78"/>
              </a:rPr>
              <a:t>اصلی آن</a:t>
            </a:r>
          </a:p>
          <a:p>
            <a:pPr algn="just" rtl="1">
              <a:lnSpc>
                <a:spcPct val="200000"/>
              </a:lnSpc>
            </a:pPr>
            <a:r>
              <a:rPr lang="fa-IR" dirty="0">
                <a:cs typeface="2  Titr" panose="00000700000000000000" pitchFamily="2" charset="-78"/>
              </a:rPr>
              <a:t>حل مسائل انسانی است</a:t>
            </a:r>
            <a:r>
              <a:rPr lang="fa-IR" dirty="0" smtClean="0">
                <a:cs typeface="2  Titr" panose="00000700000000000000" pitchFamily="2" charset="-78"/>
              </a:rPr>
              <a:t>.</a:t>
            </a:r>
          </a:p>
          <a:p>
            <a:pPr algn="just" rtl="1">
              <a:lnSpc>
                <a:spcPct val="200000"/>
              </a:lnSpc>
            </a:pPr>
            <a:r>
              <a:rPr lang="fa-IR" dirty="0" smtClean="0">
                <a:cs typeface="2  Titr" panose="00000700000000000000" pitchFamily="2" charset="-78"/>
              </a:rPr>
              <a:t> </a:t>
            </a:r>
            <a:r>
              <a:rPr lang="fa-IR" dirty="0">
                <a:cs typeface="2  Titr" panose="00000700000000000000" pitchFamily="2" charset="-78"/>
              </a:rPr>
              <a:t>در قلمرو </a:t>
            </a:r>
            <a:r>
              <a:rPr lang="fa-IR" dirty="0" smtClean="0">
                <a:cs typeface="2  Titr" panose="00000700000000000000" pitchFamily="2" charset="-78"/>
              </a:rPr>
              <a:t>معرفت شناسی </a:t>
            </a:r>
            <a:r>
              <a:rPr lang="fa-IR" dirty="0">
                <a:cs typeface="2  Titr" panose="00000700000000000000" pitchFamily="2" charset="-78"/>
              </a:rPr>
              <a:t>پیروان پراگماتیسم معتقد هستند </a:t>
            </a:r>
            <a:r>
              <a:rPr lang="fa-IR" dirty="0" smtClean="0">
                <a:cs typeface="2  Titr" panose="00000700000000000000" pitchFamily="2" charset="-78"/>
              </a:rPr>
              <a:t>که معرفت </a:t>
            </a:r>
            <a:r>
              <a:rPr lang="fa-IR" dirty="0">
                <a:cs typeface="2  Titr" panose="00000700000000000000" pitchFamily="2" charset="-78"/>
              </a:rPr>
              <a:t>از طریق تجربه حاصل </a:t>
            </a:r>
            <a:r>
              <a:rPr lang="fa-IR" dirty="0" smtClean="0">
                <a:cs typeface="2  Titr" panose="00000700000000000000" pitchFamily="2" charset="-78"/>
              </a:rPr>
              <a:t>می شود </a:t>
            </a:r>
            <a:r>
              <a:rPr lang="fa-IR" dirty="0">
                <a:cs typeface="2  Titr" panose="00000700000000000000" pitchFamily="2" charset="-78"/>
              </a:rPr>
              <a:t>و تجربه چیزی جز تعامل فرد با محیط نیست. در </a:t>
            </a:r>
            <a:r>
              <a:rPr lang="fa-IR" dirty="0" smtClean="0">
                <a:cs typeface="2  Titr" panose="00000700000000000000" pitchFamily="2" charset="-78"/>
              </a:rPr>
              <a:t>این دیدگاه </a:t>
            </a:r>
            <a:r>
              <a:rPr lang="fa-IR" dirty="0">
                <a:cs typeface="2  Titr" panose="00000700000000000000" pitchFamily="2" charset="-78"/>
              </a:rPr>
              <a:t>پدیدارها پیوسته در حال تغییرند و درنتیجه تغییر تنها واقعیت موجود است. </a:t>
            </a:r>
            <a:r>
              <a:rPr lang="fa-IR" dirty="0" smtClean="0">
                <a:cs typeface="2  Titr" panose="00000700000000000000" pitchFamily="2" charset="-78"/>
              </a:rPr>
              <a:t>در چنین </a:t>
            </a:r>
            <a:r>
              <a:rPr lang="fa-IR" dirty="0">
                <a:cs typeface="2  Titr" panose="00000700000000000000" pitchFamily="2" charset="-78"/>
              </a:rPr>
              <a:t>دیدگاهی </a:t>
            </a:r>
            <a:r>
              <a:rPr lang="fa-IR" dirty="0" smtClean="0">
                <a:cs typeface="2  Titr" panose="00000700000000000000" pitchFamily="2" charset="-78"/>
              </a:rPr>
              <a:t>نمی توان </a:t>
            </a:r>
            <a:r>
              <a:rPr lang="fa-IR" dirty="0">
                <a:cs typeface="2  Titr" panose="00000700000000000000" pitchFamily="2" charset="-78"/>
              </a:rPr>
              <a:t>سخن از ارزش غایی به میان </a:t>
            </a:r>
            <a:r>
              <a:rPr lang="fa-IR" dirty="0" smtClean="0">
                <a:cs typeface="2  Titr" panose="00000700000000000000" pitchFamily="2" charset="-78"/>
              </a:rPr>
              <a:t>آورد؛ </a:t>
            </a:r>
            <a:r>
              <a:rPr lang="fa-IR" dirty="0">
                <a:cs typeface="2  Titr" panose="00000700000000000000" pitchFamily="2" charset="-78"/>
              </a:rPr>
              <a:t>زیرا حقیقت امری نسبی </a:t>
            </a:r>
            <a:r>
              <a:rPr lang="fa-IR" dirty="0" smtClean="0">
                <a:cs typeface="2  Titr" panose="00000700000000000000" pitchFamily="2" charset="-78"/>
              </a:rPr>
              <a:t>و مشروط </a:t>
            </a:r>
            <a:r>
              <a:rPr lang="fa-IR" dirty="0">
                <a:cs typeface="2  Titr" panose="00000700000000000000" pitchFamily="2" charset="-78"/>
              </a:rPr>
              <a:t>است. </a:t>
            </a:r>
            <a:endParaRPr lang="fa-IR" dirty="0" smtClean="0">
              <a:cs typeface="2  Titr" panose="00000700000000000000" pitchFamily="2" charset="-78"/>
            </a:endParaRPr>
          </a:p>
          <a:p>
            <a:pPr algn="just" rtl="1">
              <a:lnSpc>
                <a:spcPct val="200000"/>
              </a:lnSpc>
            </a:pPr>
            <a:r>
              <a:rPr lang="fa-IR" dirty="0" smtClean="0">
                <a:cs typeface="2  Titr" panose="00000700000000000000" pitchFamily="2" charset="-78"/>
              </a:rPr>
              <a:t>ثمره ی </a:t>
            </a:r>
            <a:r>
              <a:rPr lang="fa-IR" dirty="0">
                <a:cs typeface="2  Titr" panose="00000700000000000000" pitchFamily="2" charset="-78"/>
              </a:rPr>
              <a:t>چنین دیدگاهی نسبی و </a:t>
            </a:r>
            <a:r>
              <a:rPr lang="fa-IR" dirty="0" smtClean="0">
                <a:cs typeface="2  Titr" panose="00000700000000000000" pitchFamily="2" charset="-78"/>
              </a:rPr>
              <a:t>مشروط بودن </a:t>
            </a:r>
            <a:r>
              <a:rPr lang="fa-IR" dirty="0">
                <a:cs typeface="2  Titr" panose="00000700000000000000" pitchFamily="2" charset="-78"/>
              </a:rPr>
              <a:t>حقیقت است. روش </a:t>
            </a:r>
            <a:r>
              <a:rPr lang="fa-IR" dirty="0" smtClean="0">
                <a:cs typeface="2  Titr" panose="00000700000000000000" pitchFamily="2" charset="-78"/>
              </a:rPr>
              <a:t>پراگماتیکی ما </a:t>
            </a:r>
            <a:r>
              <a:rPr lang="fa-IR" dirty="0">
                <a:cs typeface="2  Titr" panose="00000700000000000000" pitchFamily="2" charset="-78"/>
              </a:rPr>
              <a:t>را آگاه </a:t>
            </a:r>
            <a:r>
              <a:rPr lang="fa-IR" dirty="0" smtClean="0">
                <a:cs typeface="2  Titr" panose="00000700000000000000" pitchFamily="2" charset="-78"/>
              </a:rPr>
              <a:t>می کند </a:t>
            </a:r>
            <a:r>
              <a:rPr lang="fa-IR" dirty="0">
                <a:cs typeface="2  Titr" panose="00000700000000000000" pitchFamily="2" charset="-78"/>
              </a:rPr>
              <a:t>که هر مفهومی را از طریق نتایج عملی آن </a:t>
            </a:r>
            <a:r>
              <a:rPr lang="fa-IR" dirty="0" smtClean="0">
                <a:cs typeface="2  Titr" panose="00000700000000000000" pitchFamily="2" charset="-78"/>
              </a:rPr>
              <a:t>مورد بررسی </a:t>
            </a:r>
            <a:r>
              <a:rPr lang="fa-IR" dirty="0">
                <a:cs typeface="2  Titr" panose="00000700000000000000" pitchFamily="2" charset="-78"/>
              </a:rPr>
              <a:t>قرار دهیم. در </a:t>
            </a:r>
            <a:r>
              <a:rPr lang="fa-IR" dirty="0" smtClean="0">
                <a:cs typeface="2  Titr" panose="00000700000000000000" pitchFamily="2" charset="-78"/>
              </a:rPr>
              <a:t>قلمرو ارزش شناسی پراگماتیسم ها </a:t>
            </a:r>
            <a:r>
              <a:rPr lang="fa-IR" dirty="0">
                <a:cs typeface="2  Titr" panose="00000700000000000000" pitchFamily="2" charset="-78"/>
              </a:rPr>
              <a:t>به </a:t>
            </a:r>
            <a:r>
              <a:rPr lang="fa-IR" dirty="0" smtClean="0">
                <a:cs typeface="2  Titr" panose="00000700000000000000" pitchFamily="2" charset="-78"/>
              </a:rPr>
              <a:t>نسبی بودن ارزش ها </a:t>
            </a:r>
            <a:r>
              <a:rPr lang="fa-IR" dirty="0">
                <a:cs typeface="2  Titr" panose="00000700000000000000" pitchFamily="2" charset="-78"/>
              </a:rPr>
              <a:t>معتقدند.</a:t>
            </a:r>
          </a:p>
        </p:txBody>
      </p:sp>
    </p:spTree>
    <p:extLst>
      <p:ext uri="{BB962C8B-B14F-4D97-AF65-F5344CB8AC3E}">
        <p14:creationId xmlns:p14="http://schemas.microsoft.com/office/powerpoint/2010/main" val="33368352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انواع </a:t>
            </a:r>
            <a:r>
              <a:rPr lang="fa-IR" sz="2000" dirty="0" smtClean="0">
                <a:solidFill>
                  <a:srgbClr val="C00000"/>
                </a:solidFill>
                <a:cs typeface="2  Sina" panose="00000700000000000000" pitchFamily="2" charset="-78"/>
              </a:rPr>
              <a:t>رسانه های </a:t>
            </a:r>
            <a:r>
              <a:rPr lang="fa-IR" sz="2000" dirty="0">
                <a:solidFill>
                  <a:srgbClr val="C00000"/>
                </a:solidFill>
                <a:cs typeface="2  Sina" panose="00000700000000000000" pitchFamily="2" charset="-78"/>
              </a:rPr>
              <a:t>آموزشی</a:t>
            </a:r>
            <a:endParaRPr lang="en-US" sz="2000" dirty="0">
              <a:solidFill>
                <a:srgbClr val="C00000"/>
              </a:solidFill>
              <a:cs typeface="2  Sina" panose="00000700000000000000" pitchFamily="2" charset="-78"/>
            </a:endParaRPr>
          </a:p>
        </p:txBody>
      </p:sp>
      <p:sp>
        <p:nvSpPr>
          <p:cNvPr id="4" name="TextBox 3"/>
          <p:cNvSpPr txBox="1"/>
          <p:nvPr/>
        </p:nvSpPr>
        <p:spPr>
          <a:xfrm>
            <a:off x="1141412" y="1206500"/>
            <a:ext cx="10001250" cy="5016758"/>
          </a:xfrm>
          <a:prstGeom prst="rect">
            <a:avLst/>
          </a:prstGeom>
          <a:noFill/>
        </p:spPr>
        <p:txBody>
          <a:bodyPr wrap="square" rtlCol="0">
            <a:spAutoFit/>
          </a:bodyPr>
          <a:lstStyle/>
          <a:p>
            <a:pPr algn="just" rtl="1">
              <a:lnSpc>
                <a:spcPct val="200000"/>
              </a:lnSpc>
            </a:pPr>
            <a:r>
              <a:rPr lang="fa-IR" sz="2000" dirty="0" smtClean="0">
                <a:solidFill>
                  <a:srgbClr val="002060"/>
                </a:solidFill>
                <a:cs typeface="2  Titr" panose="00000700000000000000" pitchFamily="2" charset="-78"/>
              </a:rPr>
              <a:t>1- رسانه های نوشتاری</a:t>
            </a:r>
          </a:p>
          <a:p>
            <a:pPr algn="just" rtl="1">
              <a:lnSpc>
                <a:spcPct val="200000"/>
              </a:lnSpc>
            </a:pPr>
            <a:r>
              <a:rPr lang="fa-IR" sz="2000" dirty="0" smtClean="0">
                <a:solidFill>
                  <a:schemeClr val="tx2"/>
                </a:solidFill>
                <a:cs typeface="2  Titr" panose="00000700000000000000" pitchFamily="2" charset="-78"/>
              </a:rPr>
              <a:t>رسانه های </a:t>
            </a:r>
            <a:r>
              <a:rPr lang="fa-IR" sz="2000" dirty="0">
                <a:solidFill>
                  <a:schemeClr val="tx2"/>
                </a:solidFill>
                <a:cs typeface="2  Titr" panose="00000700000000000000" pitchFamily="2" charset="-78"/>
              </a:rPr>
              <a:t>نوشتاری </a:t>
            </a:r>
            <a:r>
              <a:rPr lang="fa-IR" sz="2000" dirty="0" smtClean="0">
                <a:solidFill>
                  <a:schemeClr val="tx2"/>
                </a:solidFill>
                <a:cs typeface="2  Titr" panose="00000700000000000000" pitchFamily="2" charset="-78"/>
              </a:rPr>
              <a:t>عمومی ترین </a:t>
            </a:r>
            <a:r>
              <a:rPr lang="fa-IR" sz="2000" dirty="0">
                <a:solidFill>
                  <a:schemeClr val="tx2"/>
                </a:solidFill>
                <a:cs typeface="2  Titr" panose="00000700000000000000" pitchFamily="2" charset="-78"/>
              </a:rPr>
              <a:t>رسانه در امر آموزش هستند. </a:t>
            </a:r>
            <a:r>
              <a:rPr lang="fa-IR" sz="2000" dirty="0" smtClean="0">
                <a:solidFill>
                  <a:schemeClr val="tx2"/>
                </a:solidFill>
                <a:cs typeface="2  Titr" panose="00000700000000000000" pitchFamily="2" charset="-78"/>
              </a:rPr>
              <a:t>کتاب های </a:t>
            </a:r>
            <a:r>
              <a:rPr lang="fa-IR" sz="2000" dirty="0">
                <a:solidFill>
                  <a:schemeClr val="tx2"/>
                </a:solidFill>
                <a:cs typeface="2  Titr" panose="00000700000000000000" pitchFamily="2" charset="-78"/>
              </a:rPr>
              <a:t>درسی </a:t>
            </a:r>
            <a:r>
              <a:rPr lang="fa-IR" sz="2000" dirty="0" smtClean="0">
                <a:solidFill>
                  <a:schemeClr val="tx2"/>
                </a:solidFill>
                <a:cs typeface="2  Titr" panose="00000700000000000000" pitchFamily="2" charset="-78"/>
              </a:rPr>
              <a:t>جهت انتقال </a:t>
            </a:r>
            <a:r>
              <a:rPr lang="fa-IR" sz="2000" dirty="0">
                <a:solidFill>
                  <a:schemeClr val="tx2"/>
                </a:solidFill>
                <a:cs typeface="2  Titr" panose="00000700000000000000" pitchFamily="2" charset="-78"/>
              </a:rPr>
              <a:t>دانش برای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در تمام مقاطع </a:t>
            </a:r>
            <a:r>
              <a:rPr lang="fa-IR" sz="2000" dirty="0" smtClean="0">
                <a:solidFill>
                  <a:schemeClr val="tx2"/>
                </a:solidFill>
                <a:cs typeface="2  Titr" panose="00000700000000000000" pitchFamily="2" charset="-78"/>
              </a:rPr>
              <a:t>تهیه شده </a:t>
            </a:r>
            <a:r>
              <a:rPr lang="fa-IR" sz="2000" dirty="0">
                <a:solidFill>
                  <a:schemeClr val="tx2"/>
                </a:solidFill>
                <a:cs typeface="2  Titr" panose="00000700000000000000" pitchFamily="2" charset="-78"/>
              </a:rPr>
              <a:t>است. </a:t>
            </a:r>
            <a:r>
              <a:rPr lang="fa-IR" sz="2000" dirty="0" smtClean="0">
                <a:solidFill>
                  <a:schemeClr val="tx2"/>
                </a:solidFill>
                <a:cs typeface="2  Titr" panose="00000700000000000000" pitchFamily="2" charset="-78"/>
              </a:rPr>
              <a:t>کتاب های </a:t>
            </a:r>
            <a:r>
              <a:rPr lang="fa-IR" sz="2000" dirty="0">
                <a:solidFill>
                  <a:schemeClr val="tx2"/>
                </a:solidFill>
                <a:cs typeface="2  Titr" panose="00000700000000000000" pitchFamily="2" charset="-78"/>
              </a:rPr>
              <a:t>درسی، </a:t>
            </a:r>
            <a:r>
              <a:rPr lang="fa-IR" sz="2000" dirty="0" smtClean="0">
                <a:solidFill>
                  <a:schemeClr val="tx2"/>
                </a:solidFill>
                <a:cs typeface="2  Titr" panose="00000700000000000000" pitchFamily="2" charset="-78"/>
              </a:rPr>
              <a:t>دانش آموزان را </a:t>
            </a:r>
            <a:r>
              <a:rPr lang="fa-IR" sz="2000" dirty="0">
                <a:solidFill>
                  <a:schemeClr val="tx2"/>
                </a:solidFill>
                <a:cs typeface="2  Titr" panose="00000700000000000000" pitchFamily="2" charset="-78"/>
              </a:rPr>
              <a:t>با </a:t>
            </a:r>
            <a:r>
              <a:rPr lang="fa-IR" sz="2000" dirty="0" smtClean="0">
                <a:solidFill>
                  <a:schemeClr val="tx2"/>
                </a:solidFill>
                <a:cs typeface="2  Titr" panose="00000700000000000000" pitchFamily="2" charset="-78"/>
              </a:rPr>
              <a:t>مجموعه ای سازمان یافته </a:t>
            </a:r>
            <a:r>
              <a:rPr lang="fa-IR" sz="2000" dirty="0">
                <a:solidFill>
                  <a:schemeClr val="tx2"/>
                </a:solidFill>
                <a:cs typeface="2  Titr" panose="00000700000000000000" pitchFamily="2" charset="-78"/>
              </a:rPr>
              <a:t>از دانش و اطلاعات و اصلاحات و اصول و مبانی آن </a:t>
            </a:r>
            <a:r>
              <a:rPr lang="fa-IR" sz="2000" dirty="0" smtClean="0">
                <a:solidFill>
                  <a:schemeClr val="tx2"/>
                </a:solidFill>
                <a:cs typeface="2  Titr" panose="00000700000000000000" pitchFamily="2" charset="-78"/>
              </a:rPr>
              <a:t>آشنا می کنند.</a:t>
            </a:r>
          </a:p>
          <a:p>
            <a:pPr algn="just" rtl="1">
              <a:lnSpc>
                <a:spcPct val="200000"/>
              </a:lnSpc>
            </a:pPr>
            <a:r>
              <a:rPr lang="fa-IR" sz="2000" dirty="0">
                <a:solidFill>
                  <a:srgbClr val="002060"/>
                </a:solidFill>
                <a:cs typeface="2  Titr" panose="00000700000000000000" pitchFamily="2" charset="-78"/>
              </a:rPr>
              <a:t>2- </a:t>
            </a:r>
            <a:r>
              <a:rPr lang="fa-IR" sz="2000" dirty="0" smtClean="0">
                <a:solidFill>
                  <a:srgbClr val="002060"/>
                </a:solidFill>
                <a:cs typeface="2  Titr" panose="00000700000000000000" pitchFamily="2" charset="-78"/>
              </a:rPr>
              <a:t>رسانه های شنیداری</a:t>
            </a:r>
          </a:p>
          <a:p>
            <a:pPr algn="just" rtl="1">
              <a:lnSpc>
                <a:spcPct val="200000"/>
              </a:lnSpc>
            </a:pPr>
            <a:r>
              <a:rPr lang="fa-IR" sz="2000" dirty="0">
                <a:solidFill>
                  <a:schemeClr val="tx2"/>
                </a:solidFill>
                <a:cs typeface="2  Titr" panose="00000700000000000000" pitchFamily="2" charset="-78"/>
              </a:rPr>
              <a:t>نوارهای صوتی، </a:t>
            </a:r>
            <a:r>
              <a:rPr lang="fa-IR" sz="2000" dirty="0" smtClean="0">
                <a:solidFill>
                  <a:schemeClr val="tx2"/>
                </a:solidFill>
                <a:cs typeface="2  Titr" panose="00000700000000000000" pitchFamily="2" charset="-78"/>
              </a:rPr>
              <a:t>لوح های </a:t>
            </a:r>
            <a:r>
              <a:rPr lang="fa-IR" sz="2000" dirty="0">
                <a:solidFill>
                  <a:schemeClr val="tx2"/>
                </a:solidFill>
                <a:cs typeface="2  Titr" panose="00000700000000000000" pitchFamily="2" charset="-78"/>
              </a:rPr>
              <a:t>فشرده که همان خصوصیات نوار صوتی را </a:t>
            </a:r>
            <a:r>
              <a:rPr lang="fa-IR" sz="2000" dirty="0" smtClean="0">
                <a:solidFill>
                  <a:schemeClr val="tx2"/>
                </a:solidFill>
                <a:cs typeface="2  Titr" panose="00000700000000000000" pitchFamily="2" charset="-78"/>
              </a:rPr>
              <a:t>با کیفیت </a:t>
            </a:r>
            <a:r>
              <a:rPr lang="fa-IR" sz="2000" dirty="0">
                <a:solidFill>
                  <a:schemeClr val="tx2"/>
                </a:solidFill>
                <a:cs typeface="2  Titr" panose="00000700000000000000" pitchFamily="2" charset="-78"/>
              </a:rPr>
              <a:t>بالا دارند </a:t>
            </a:r>
            <a:r>
              <a:rPr lang="fa-IR" sz="2000" dirty="0" smtClean="0">
                <a:solidFill>
                  <a:schemeClr val="tx2"/>
                </a:solidFill>
                <a:cs typeface="2  Titr" panose="00000700000000000000" pitchFamily="2" charset="-78"/>
              </a:rPr>
              <a:t>و برنامه های </a:t>
            </a:r>
            <a:r>
              <a:rPr lang="fa-IR" sz="2000" dirty="0">
                <a:solidFill>
                  <a:schemeClr val="tx2"/>
                </a:solidFill>
                <a:cs typeface="2  Titr" panose="00000700000000000000" pitchFamily="2" charset="-78"/>
              </a:rPr>
              <a:t>رادیویی ازجمله </a:t>
            </a:r>
            <a:r>
              <a:rPr lang="fa-IR" sz="2000" dirty="0" smtClean="0">
                <a:solidFill>
                  <a:schemeClr val="tx2"/>
                </a:solidFill>
                <a:cs typeface="2  Titr" panose="00000700000000000000" pitchFamily="2" charset="-78"/>
              </a:rPr>
              <a:t>رسانه های </a:t>
            </a:r>
            <a:r>
              <a:rPr lang="fa-IR" sz="2000" dirty="0">
                <a:solidFill>
                  <a:schemeClr val="tx2"/>
                </a:solidFill>
                <a:cs typeface="2  Titr" panose="00000700000000000000" pitchFamily="2" charset="-78"/>
              </a:rPr>
              <a:t>شنیداری </a:t>
            </a:r>
            <a:r>
              <a:rPr lang="fa-IR" sz="2000" dirty="0" smtClean="0">
                <a:solidFill>
                  <a:schemeClr val="tx2"/>
                </a:solidFill>
                <a:cs typeface="2  Titr" panose="00000700000000000000" pitchFamily="2" charset="-78"/>
              </a:rPr>
              <a:t>هستند.</a:t>
            </a:r>
          </a:p>
          <a:p>
            <a:pPr algn="just" rtl="1">
              <a:lnSpc>
                <a:spcPct val="200000"/>
              </a:lnSpc>
            </a:pPr>
            <a:endParaRPr lang="fa-IR"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731676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انواع </a:t>
            </a:r>
            <a:r>
              <a:rPr lang="fa-IR" sz="2000" dirty="0" smtClean="0">
                <a:solidFill>
                  <a:srgbClr val="C00000"/>
                </a:solidFill>
                <a:cs typeface="2  Sina" panose="00000700000000000000" pitchFamily="2" charset="-78"/>
              </a:rPr>
              <a:t>رسانه های </a:t>
            </a:r>
            <a:r>
              <a:rPr lang="fa-IR" sz="2000" dirty="0">
                <a:solidFill>
                  <a:srgbClr val="C00000"/>
                </a:solidFill>
                <a:cs typeface="2  Sina" panose="00000700000000000000" pitchFamily="2" charset="-78"/>
              </a:rPr>
              <a:t>آموزشی</a:t>
            </a:r>
            <a:endParaRPr lang="en-US" sz="2000" dirty="0">
              <a:solidFill>
                <a:srgbClr val="C00000"/>
              </a:solidFill>
              <a:cs typeface="2  Sina" panose="00000700000000000000" pitchFamily="2" charset="-78"/>
            </a:endParaRPr>
          </a:p>
        </p:txBody>
      </p:sp>
      <p:sp>
        <p:nvSpPr>
          <p:cNvPr id="4" name="TextBox 3"/>
          <p:cNvSpPr txBox="1"/>
          <p:nvPr/>
        </p:nvSpPr>
        <p:spPr>
          <a:xfrm>
            <a:off x="1674812" y="1219200"/>
            <a:ext cx="9315450" cy="5016758"/>
          </a:xfrm>
          <a:prstGeom prst="rect">
            <a:avLst/>
          </a:prstGeom>
          <a:noFill/>
        </p:spPr>
        <p:txBody>
          <a:bodyPr wrap="square" rtlCol="0">
            <a:spAutoFit/>
          </a:bodyPr>
          <a:lstStyle/>
          <a:p>
            <a:pPr algn="just" rtl="1">
              <a:lnSpc>
                <a:spcPct val="200000"/>
              </a:lnSpc>
            </a:pPr>
            <a:r>
              <a:rPr lang="fa-IR" sz="2000" dirty="0">
                <a:solidFill>
                  <a:srgbClr val="002060"/>
                </a:solidFill>
                <a:cs typeface="2  Titr" panose="00000700000000000000" pitchFamily="2" charset="-78"/>
              </a:rPr>
              <a:t>3- </a:t>
            </a:r>
            <a:r>
              <a:rPr lang="fa-IR" sz="2000" dirty="0" smtClean="0">
                <a:solidFill>
                  <a:srgbClr val="002060"/>
                </a:solidFill>
                <a:cs typeface="2  Titr" panose="00000700000000000000" pitchFamily="2" charset="-78"/>
              </a:rPr>
              <a:t>رسانه های دیداری</a:t>
            </a:r>
          </a:p>
          <a:p>
            <a:pPr algn="just" rtl="1">
              <a:lnSpc>
                <a:spcPct val="200000"/>
              </a:lnSpc>
            </a:pPr>
            <a:r>
              <a:rPr lang="fa-IR" sz="2000" dirty="0" smtClean="0">
                <a:solidFill>
                  <a:schemeClr val="tx2"/>
                </a:solidFill>
                <a:cs typeface="2  Titr" panose="00000700000000000000" pitchFamily="2" charset="-78"/>
              </a:rPr>
              <a:t>رسانه های </a:t>
            </a:r>
            <a:r>
              <a:rPr lang="fa-IR" sz="2000" dirty="0">
                <a:solidFill>
                  <a:schemeClr val="tx2"/>
                </a:solidFill>
                <a:cs typeface="2  Titr" panose="00000700000000000000" pitchFamily="2" charset="-78"/>
              </a:rPr>
              <a:t>دیداری </a:t>
            </a:r>
            <a:r>
              <a:rPr lang="fa-IR" sz="2000" dirty="0" smtClean="0">
                <a:solidFill>
                  <a:schemeClr val="tx2"/>
                </a:solidFill>
                <a:cs typeface="2  Titr" panose="00000700000000000000" pitchFamily="2" charset="-78"/>
              </a:rPr>
              <a:t>رسانه هایی </a:t>
            </a:r>
            <a:r>
              <a:rPr lang="fa-IR" sz="2000" dirty="0">
                <a:solidFill>
                  <a:schemeClr val="tx2"/>
                </a:solidFill>
                <a:cs typeface="2  Titr" panose="00000700000000000000" pitchFamily="2" charset="-78"/>
              </a:rPr>
              <a:t>هستند که </a:t>
            </a:r>
            <a:r>
              <a:rPr lang="fa-IR" sz="2000" dirty="0" smtClean="0">
                <a:solidFill>
                  <a:schemeClr val="tx2"/>
                </a:solidFill>
                <a:cs typeface="2  Titr" panose="00000700000000000000" pitchFamily="2" charset="-78"/>
              </a:rPr>
              <a:t>عمدتا بر </a:t>
            </a:r>
            <a:r>
              <a:rPr lang="fa-IR" sz="2000" dirty="0">
                <a:solidFill>
                  <a:schemeClr val="tx2"/>
                </a:solidFill>
                <a:cs typeface="2  Titr" panose="00000700000000000000" pitchFamily="2" charset="-78"/>
              </a:rPr>
              <a:t>حس بینایی اتکا داشته و از </a:t>
            </a:r>
            <a:r>
              <a:rPr lang="fa-IR" sz="2000" dirty="0" smtClean="0">
                <a:solidFill>
                  <a:schemeClr val="tx2"/>
                </a:solidFill>
                <a:cs typeface="2  Titr" panose="00000700000000000000" pitchFamily="2" charset="-78"/>
              </a:rPr>
              <a:t>طریق دیداری پیام های </a:t>
            </a:r>
            <a:r>
              <a:rPr lang="fa-IR" sz="2000" dirty="0">
                <a:solidFill>
                  <a:schemeClr val="tx2"/>
                </a:solidFill>
                <a:cs typeface="2  Titr" panose="00000700000000000000" pitchFamily="2" charset="-78"/>
              </a:rPr>
              <a:t>خود را به مخاطبان منتقل </a:t>
            </a:r>
            <a:r>
              <a:rPr lang="fa-IR" sz="2000" dirty="0" smtClean="0">
                <a:solidFill>
                  <a:schemeClr val="tx2"/>
                </a:solidFill>
                <a:cs typeface="2  Titr" panose="00000700000000000000" pitchFamily="2" charset="-78"/>
              </a:rPr>
              <a:t>می کنند</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رسانه های </a:t>
            </a:r>
            <a:r>
              <a:rPr lang="fa-IR" sz="2000" dirty="0">
                <a:solidFill>
                  <a:schemeClr val="tx2"/>
                </a:solidFill>
                <a:cs typeface="2  Titr" panose="00000700000000000000" pitchFamily="2" charset="-78"/>
              </a:rPr>
              <a:t>این گروه </a:t>
            </a:r>
            <a:r>
              <a:rPr lang="fa-IR" sz="2000" dirty="0" smtClean="0">
                <a:solidFill>
                  <a:schemeClr val="tx2"/>
                </a:solidFill>
                <a:cs typeface="2  Titr" panose="00000700000000000000" pitchFamily="2" charset="-78"/>
              </a:rPr>
              <a:t>به صورت زیر طبقه بندی می شوند.</a:t>
            </a:r>
          </a:p>
          <a:p>
            <a:pPr algn="just" rtl="1">
              <a:lnSpc>
                <a:spcPct val="200000"/>
              </a:lnSpc>
            </a:pPr>
            <a:r>
              <a:rPr lang="fa-IR" sz="2000" dirty="0">
                <a:solidFill>
                  <a:srgbClr val="7030A0"/>
                </a:solidFill>
                <a:cs typeface="2  Titr" panose="00000700000000000000" pitchFamily="2" charset="-78"/>
              </a:rPr>
              <a:t>الف) تصاویر ثابت غیر </a:t>
            </a:r>
            <a:r>
              <a:rPr lang="fa-IR" sz="2000" dirty="0" smtClean="0">
                <a:solidFill>
                  <a:srgbClr val="7030A0"/>
                </a:solidFill>
                <a:cs typeface="2  Titr" panose="00000700000000000000" pitchFamily="2" charset="-78"/>
              </a:rPr>
              <a:t>انعکاسی</a:t>
            </a:r>
          </a:p>
          <a:p>
            <a:pPr algn="just" rtl="1">
              <a:lnSpc>
                <a:spcPct val="200000"/>
              </a:lnSpc>
            </a:pPr>
            <a:r>
              <a:rPr lang="fa-IR" sz="2000" dirty="0">
                <a:solidFill>
                  <a:srgbClr val="7030A0"/>
                </a:solidFill>
                <a:cs typeface="2  Titr" panose="00000700000000000000" pitchFamily="2" charset="-78"/>
              </a:rPr>
              <a:t>ب) تصاویر ثابت </a:t>
            </a:r>
            <a:r>
              <a:rPr lang="fa-IR" sz="2000" dirty="0" smtClean="0">
                <a:solidFill>
                  <a:srgbClr val="7030A0"/>
                </a:solidFill>
                <a:cs typeface="2  Titr" panose="00000700000000000000" pitchFamily="2" charset="-78"/>
              </a:rPr>
              <a:t>انعکاسی</a:t>
            </a:r>
          </a:p>
          <a:p>
            <a:pPr algn="just" rtl="1">
              <a:lnSpc>
                <a:spcPct val="200000"/>
              </a:lnSpc>
            </a:pPr>
            <a:r>
              <a:rPr lang="fa-IR" sz="2000" dirty="0">
                <a:solidFill>
                  <a:srgbClr val="7030A0"/>
                </a:solidFill>
                <a:cs typeface="2  Titr" panose="00000700000000000000" pitchFamily="2" charset="-78"/>
              </a:rPr>
              <a:t>ج) </a:t>
            </a:r>
            <a:r>
              <a:rPr lang="fa-IR" sz="2000" dirty="0" smtClean="0">
                <a:solidFill>
                  <a:srgbClr val="7030A0"/>
                </a:solidFill>
                <a:cs typeface="2  Titr" panose="00000700000000000000" pitchFamily="2" charset="-78"/>
              </a:rPr>
              <a:t>رسانه های </a:t>
            </a:r>
            <a:r>
              <a:rPr lang="fa-IR" sz="2000" dirty="0">
                <a:solidFill>
                  <a:srgbClr val="7030A0"/>
                </a:solidFill>
                <a:cs typeface="2  Titr" panose="00000700000000000000" pitchFamily="2" charset="-78"/>
              </a:rPr>
              <a:t>ترسیمی و </a:t>
            </a:r>
            <a:r>
              <a:rPr lang="fa-IR" sz="2000" dirty="0" smtClean="0">
                <a:solidFill>
                  <a:srgbClr val="7030A0"/>
                </a:solidFill>
                <a:cs typeface="2  Titr" panose="00000700000000000000" pitchFamily="2" charset="-78"/>
              </a:rPr>
              <a:t>گرافیکی</a:t>
            </a:r>
          </a:p>
          <a:p>
            <a:pPr algn="just" rtl="1">
              <a:lnSpc>
                <a:spcPct val="200000"/>
              </a:lnSpc>
            </a:pPr>
            <a:r>
              <a:rPr lang="fa-IR" sz="2000" dirty="0">
                <a:solidFill>
                  <a:srgbClr val="7030A0"/>
                </a:solidFill>
                <a:cs typeface="2  Titr" panose="00000700000000000000" pitchFamily="2" charset="-78"/>
              </a:rPr>
              <a:t>د) تصاویر متحرک</a:t>
            </a:r>
            <a:endParaRPr lang="fa-IR" sz="2000" dirty="0" smtClean="0">
              <a:solidFill>
                <a:srgbClr val="7030A0"/>
              </a:solidFill>
              <a:cs typeface="2  Titr" panose="00000700000000000000" pitchFamily="2" charset="-78"/>
            </a:endParaRPr>
          </a:p>
          <a:p>
            <a:pPr algn="just" rtl="1">
              <a:lnSpc>
                <a:spcPct val="200000"/>
              </a:lnSpc>
            </a:pPr>
            <a:endParaRPr lang="fa-IR" sz="2000" dirty="0">
              <a:solidFill>
                <a:schemeClr val="tx2"/>
              </a:solidFill>
              <a:cs typeface="2  Titr" panose="00000700000000000000" pitchFamily="2" charset="-78"/>
            </a:endParaRPr>
          </a:p>
        </p:txBody>
      </p:sp>
      <p:sp>
        <p:nvSpPr>
          <p:cNvPr id="5" name="Action Button: Return 4">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Home 5">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1613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8612" y="1676400"/>
            <a:ext cx="9525000" cy="2800767"/>
          </a:xfrm>
          <a:prstGeom prst="rect">
            <a:avLst/>
          </a:prstGeom>
          <a:noFill/>
        </p:spPr>
        <p:txBody>
          <a:bodyPr wrap="square" rtlCol="0">
            <a:spAutoFit/>
          </a:bodyPr>
          <a:lstStyle/>
          <a:p>
            <a:pPr algn="ctr" rtl="1">
              <a:lnSpc>
                <a:spcPct val="300000"/>
              </a:lnSpc>
            </a:pPr>
            <a:r>
              <a:rPr lang="fa-IR" sz="3200" dirty="0" smtClean="0">
                <a:solidFill>
                  <a:schemeClr val="tx2"/>
                </a:solidFill>
                <a:cs typeface="2  Sina" panose="00000700000000000000" pitchFamily="2" charset="-78"/>
              </a:rPr>
              <a:t>فصل هفت</a:t>
            </a:r>
          </a:p>
          <a:p>
            <a:pPr algn="ctr" rtl="1">
              <a:lnSpc>
                <a:spcPct val="300000"/>
              </a:lnSpc>
            </a:pPr>
            <a:r>
              <a:rPr lang="fa-IR" sz="3200" dirty="0" smtClean="0">
                <a:solidFill>
                  <a:srgbClr val="0070C0"/>
                </a:solidFill>
                <a:cs typeface="2  Sina" panose="00000700000000000000" pitchFamily="2" charset="-78"/>
              </a:rPr>
              <a:t>ارزشیابی آغازین</a:t>
            </a:r>
            <a:endParaRPr lang="en-US" sz="3200" dirty="0">
              <a:solidFill>
                <a:srgbClr val="0070C0"/>
              </a:solidFill>
              <a:cs typeface="2  Sina" panose="00000700000000000000" pitchFamily="2" charset="-78"/>
            </a:endParaRPr>
          </a:p>
        </p:txBody>
      </p:sp>
    </p:spTree>
    <p:extLst>
      <p:ext uri="{BB962C8B-B14F-4D97-AF65-F5344CB8AC3E}">
        <p14:creationId xmlns:p14="http://schemas.microsoft.com/office/powerpoint/2010/main" val="10374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296" y="0"/>
            <a:ext cx="5168315" cy="6858000"/>
          </a:xfrm>
          <a:prstGeom prst="rect">
            <a:avLst/>
          </a:prstGeom>
        </p:spPr>
      </p:pic>
    </p:spTree>
    <p:extLst>
      <p:ext uri="{BB962C8B-B14F-4D97-AF65-F5344CB8AC3E}">
        <p14:creationId xmlns:p14="http://schemas.microsoft.com/office/powerpoint/2010/main" val="75505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8456612" y="838200"/>
            <a:ext cx="3048000" cy="49530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هفت:</a:t>
            </a:r>
          </a:p>
          <a:p>
            <a:pPr algn="ctr">
              <a:lnSpc>
                <a:spcPct val="200000"/>
              </a:lnSpc>
            </a:pPr>
            <a:r>
              <a:rPr lang="fa-IR" sz="2400" dirty="0" smtClean="0">
                <a:solidFill>
                  <a:srgbClr val="002060"/>
                </a:solidFill>
                <a:cs typeface="2  Titr" panose="00000700000000000000" pitchFamily="2" charset="-78"/>
              </a:rPr>
              <a:t>ارزشیابی</a:t>
            </a:r>
          </a:p>
          <a:p>
            <a:pPr algn="ctr">
              <a:lnSpc>
                <a:spcPct val="200000"/>
              </a:lnSpc>
            </a:pPr>
            <a:r>
              <a:rPr lang="fa-IR" sz="2400" dirty="0" smtClean="0">
                <a:solidFill>
                  <a:srgbClr val="002060"/>
                </a:solidFill>
                <a:cs typeface="2  Titr" panose="00000700000000000000" pitchFamily="2" charset="-78"/>
              </a:rPr>
              <a:t> آغازین</a:t>
            </a:r>
            <a:endParaRPr lang="fa-IR" sz="2000" dirty="0">
              <a:solidFill>
                <a:srgbClr val="002060"/>
              </a:solidFill>
              <a:cs typeface="2  Titr" panose="00000700000000000000" pitchFamily="2" charset="-78"/>
            </a:endParaRPr>
          </a:p>
        </p:txBody>
      </p:sp>
      <p:sp>
        <p:nvSpPr>
          <p:cNvPr id="3" name="Rounded Rectangle 2"/>
          <p:cNvSpPr/>
          <p:nvPr/>
        </p:nvSpPr>
        <p:spPr>
          <a:xfrm>
            <a:off x="4860130" y="4572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مفهوم ارزشیابی آغازین</a:t>
            </a:r>
            <a:endParaRPr lang="en-US" sz="2000" dirty="0">
              <a:solidFill>
                <a:srgbClr val="C00000"/>
              </a:solidFill>
              <a:cs typeface="2  Sina" panose="00000700000000000000" pitchFamily="2" charset="-78"/>
            </a:endParaRPr>
          </a:p>
        </p:txBody>
      </p:sp>
      <p:sp>
        <p:nvSpPr>
          <p:cNvPr id="4" name="Rounded Rectangle 3"/>
          <p:cNvSpPr/>
          <p:nvPr/>
        </p:nvSpPr>
        <p:spPr>
          <a:xfrm>
            <a:off x="4860130" y="15240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آزمون رفتار ورودی</a:t>
            </a:r>
            <a:endParaRPr lang="en-US" sz="2000" dirty="0">
              <a:solidFill>
                <a:srgbClr val="C00000"/>
              </a:solidFill>
              <a:cs typeface="2  Sina" panose="00000700000000000000" pitchFamily="2" charset="-78"/>
            </a:endParaRPr>
          </a:p>
        </p:txBody>
      </p:sp>
      <p:sp>
        <p:nvSpPr>
          <p:cNvPr id="5" name="Rounded Rectangle 4"/>
          <p:cNvSpPr/>
          <p:nvPr/>
        </p:nvSpPr>
        <p:spPr>
          <a:xfrm>
            <a:off x="4860130" y="25908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پیش آزمون</a:t>
            </a:r>
            <a:endParaRPr lang="en-US" sz="2000" dirty="0">
              <a:solidFill>
                <a:srgbClr val="C00000"/>
              </a:solidFill>
              <a:cs typeface="2  Sina" panose="00000700000000000000" pitchFamily="2" charset="-78"/>
            </a:endParaRPr>
          </a:p>
        </p:txBody>
      </p:sp>
      <p:sp>
        <p:nvSpPr>
          <p:cNvPr id="6" name="Rounded Rectangle 5"/>
          <p:cNvSpPr/>
          <p:nvPr/>
        </p:nvSpPr>
        <p:spPr>
          <a:xfrm>
            <a:off x="1208878" y="33528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ترکیب آزمون رفتار ورودی و </a:t>
            </a:r>
            <a:r>
              <a:rPr lang="fa-IR" sz="2000" dirty="0" smtClean="0">
                <a:solidFill>
                  <a:srgbClr val="C00000"/>
                </a:solidFill>
                <a:cs typeface="2  Sina" panose="00000700000000000000" pitchFamily="2" charset="-78"/>
              </a:rPr>
              <a:t>پیش آزمون</a:t>
            </a:r>
            <a:endParaRPr lang="en-US" sz="2000" dirty="0">
              <a:solidFill>
                <a:srgbClr val="C00000"/>
              </a:solidFill>
              <a:cs typeface="2  Sina" panose="00000700000000000000" pitchFamily="2" charset="-78"/>
            </a:endParaRPr>
          </a:p>
        </p:txBody>
      </p:sp>
      <p:sp>
        <p:nvSpPr>
          <p:cNvPr id="7" name="Rounded Rectangle 6"/>
          <p:cNvSpPr/>
          <p:nvPr/>
        </p:nvSpPr>
        <p:spPr>
          <a:xfrm>
            <a:off x="1235866" y="44196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اهمیت و ضرورت ارزشیابی آغازین</a:t>
            </a:r>
            <a:endParaRPr lang="en-US" sz="2000" dirty="0">
              <a:solidFill>
                <a:srgbClr val="C00000"/>
              </a:solidFill>
              <a:cs typeface="2  Sina" panose="00000700000000000000" pitchFamily="2" charset="-78"/>
            </a:endParaRPr>
          </a:p>
        </p:txBody>
      </p:sp>
      <p:sp>
        <p:nvSpPr>
          <p:cNvPr id="8" name="Rounded Rectangle 7"/>
          <p:cNvSpPr/>
          <p:nvPr/>
        </p:nvSpPr>
        <p:spPr>
          <a:xfrm>
            <a:off x="1249360" y="54864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تعیین اولین گام آموزشی</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1449970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مفهوم ارزشیابی آغازین</a:t>
            </a:r>
            <a:endParaRPr lang="en-US" sz="2000" dirty="0">
              <a:solidFill>
                <a:srgbClr val="C00000"/>
              </a:solidFill>
              <a:cs typeface="2  Sina" panose="00000700000000000000" pitchFamily="2" charset="-78"/>
            </a:endParaRPr>
          </a:p>
        </p:txBody>
      </p:sp>
      <p:sp>
        <p:nvSpPr>
          <p:cNvPr id="4" name="TextBox 3"/>
          <p:cNvSpPr txBox="1"/>
          <p:nvPr/>
        </p:nvSpPr>
        <p:spPr>
          <a:xfrm>
            <a:off x="1827212" y="1371600"/>
            <a:ext cx="8824912" cy="4401205"/>
          </a:xfrm>
          <a:prstGeom prst="rect">
            <a:avLst/>
          </a:prstGeom>
          <a:noFill/>
        </p:spPr>
        <p:txBody>
          <a:bodyPr wrap="square" rtlCol="0">
            <a:spAutoFit/>
          </a:bodyPr>
          <a:lstStyle/>
          <a:p>
            <a:pPr algn="just" rtl="1">
              <a:lnSpc>
                <a:spcPct val="200000"/>
              </a:lnSpc>
            </a:pPr>
            <a:r>
              <a:rPr lang="fa-IR" sz="2000" dirty="0" smtClean="0">
                <a:solidFill>
                  <a:schemeClr val="tx2"/>
                </a:solidFill>
                <a:cs typeface="2  Titr" panose="00000700000000000000" pitchFamily="2" charset="-78"/>
              </a:rPr>
              <a:t>ارزشیابی های مورداستفاده ی </a:t>
            </a:r>
            <a:r>
              <a:rPr lang="fa-IR" sz="2000" dirty="0">
                <a:solidFill>
                  <a:schemeClr val="tx2"/>
                </a:solidFill>
                <a:cs typeface="2  Titr" panose="00000700000000000000" pitchFamily="2" charset="-78"/>
              </a:rPr>
              <a:t>معلم با توجه به زمان استفاده و هدف استفاده از آنها </a:t>
            </a:r>
            <a:r>
              <a:rPr lang="fa-IR" sz="2000" dirty="0" smtClean="0">
                <a:solidFill>
                  <a:schemeClr val="tx2"/>
                </a:solidFill>
                <a:cs typeface="2  Titr" panose="00000700000000000000" pitchFamily="2" charset="-78"/>
              </a:rPr>
              <a:t>به چند </a:t>
            </a:r>
            <a:r>
              <a:rPr lang="fa-IR" sz="2000" dirty="0">
                <a:solidFill>
                  <a:schemeClr val="tx2"/>
                </a:solidFill>
                <a:cs typeface="2  Titr" panose="00000700000000000000" pitchFamily="2" charset="-78"/>
              </a:rPr>
              <a:t>دسته تقسیم </a:t>
            </a:r>
            <a:r>
              <a:rPr lang="fa-IR" sz="2000" dirty="0" smtClean="0">
                <a:solidFill>
                  <a:schemeClr val="tx2"/>
                </a:solidFill>
                <a:cs typeface="2  Titr" panose="00000700000000000000" pitchFamily="2" charset="-78"/>
              </a:rPr>
              <a:t>می شوند</a:t>
            </a:r>
            <a:r>
              <a:rPr lang="fa-IR" sz="2000" dirty="0">
                <a:solidFill>
                  <a:schemeClr val="tx2"/>
                </a:solidFill>
                <a:cs typeface="2  Titr" panose="00000700000000000000" pitchFamily="2" charset="-78"/>
              </a:rPr>
              <a:t>. یک دسته از آنها پیش از آموزش مورداستفاده قرار </a:t>
            </a:r>
            <a:r>
              <a:rPr lang="fa-IR" sz="2000" dirty="0" smtClean="0">
                <a:solidFill>
                  <a:schemeClr val="tx2"/>
                </a:solidFill>
                <a:cs typeface="2  Titr" panose="00000700000000000000" pitchFamily="2" charset="-78"/>
              </a:rPr>
              <a:t>می گیرند. دسته ای </a:t>
            </a:r>
            <a:r>
              <a:rPr lang="fa-IR" sz="2000" dirty="0">
                <a:solidFill>
                  <a:schemeClr val="tx2"/>
                </a:solidFill>
                <a:cs typeface="2  Titr" panose="00000700000000000000" pitchFamily="2" charset="-78"/>
              </a:rPr>
              <a:t>دیگر در ضمن جریان آموزش به اجرا </a:t>
            </a:r>
            <a:r>
              <a:rPr lang="fa-IR" sz="2000" dirty="0" smtClean="0">
                <a:solidFill>
                  <a:schemeClr val="tx2"/>
                </a:solidFill>
                <a:cs typeface="2  Titr" panose="00000700000000000000" pitchFamily="2" charset="-78"/>
              </a:rPr>
              <a:t>درمی آیند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دسته ای </a:t>
            </a:r>
            <a:r>
              <a:rPr lang="fa-IR" sz="2000" dirty="0">
                <a:solidFill>
                  <a:schemeClr val="tx2"/>
                </a:solidFill>
                <a:cs typeface="2  Titr" panose="00000700000000000000" pitchFamily="2" charset="-78"/>
              </a:rPr>
              <a:t>دیگر نیز پس از </a:t>
            </a:r>
            <a:r>
              <a:rPr lang="fa-IR" sz="2000" dirty="0" smtClean="0">
                <a:solidFill>
                  <a:schemeClr val="tx2"/>
                </a:solidFill>
                <a:cs typeface="2  Titr" panose="00000700000000000000" pitchFamily="2" charset="-78"/>
              </a:rPr>
              <a:t>پایان یافتن دوره ی </a:t>
            </a:r>
            <a:r>
              <a:rPr lang="fa-IR" sz="2000" dirty="0">
                <a:solidFill>
                  <a:schemeClr val="tx2"/>
                </a:solidFill>
                <a:cs typeface="2  Titr" panose="00000700000000000000" pitchFamily="2" charset="-78"/>
              </a:rPr>
              <a:t>آموزشی اجرا </a:t>
            </a:r>
            <a:r>
              <a:rPr lang="fa-IR" sz="2000" dirty="0" smtClean="0">
                <a:solidFill>
                  <a:schemeClr val="tx2"/>
                </a:solidFill>
                <a:cs typeface="2  Titr" panose="00000700000000000000" pitchFamily="2" charset="-78"/>
              </a:rPr>
              <a:t>می شوند</a:t>
            </a:r>
            <a:r>
              <a:rPr lang="fa-IR" sz="2000" dirty="0">
                <a:solidFill>
                  <a:schemeClr val="tx2"/>
                </a:solidFill>
                <a:cs typeface="2  Titr" panose="00000700000000000000" pitchFamily="2" charset="-78"/>
              </a:rPr>
              <a:t>. ارزشیابی </a:t>
            </a:r>
            <a:r>
              <a:rPr lang="fa-IR" sz="2000" dirty="0" smtClean="0">
                <a:solidFill>
                  <a:schemeClr val="tx2"/>
                </a:solidFill>
                <a:cs typeface="2  Titr" panose="00000700000000000000" pitchFamily="2" charset="-78"/>
              </a:rPr>
              <a:t>مورد استفاده ی </a:t>
            </a:r>
            <a:r>
              <a:rPr lang="fa-IR" sz="2000" dirty="0">
                <a:solidFill>
                  <a:schemeClr val="tx2"/>
                </a:solidFill>
                <a:cs typeface="2  Titr" panose="00000700000000000000" pitchFamily="2" charset="-78"/>
              </a:rPr>
              <a:t>پیش از آموزش را </a:t>
            </a:r>
            <a:r>
              <a:rPr lang="fa-IR" sz="2000" dirty="0" smtClean="0">
                <a:solidFill>
                  <a:schemeClr val="tx2"/>
                </a:solidFill>
                <a:cs typeface="2  Titr" panose="00000700000000000000" pitchFamily="2" charset="-78"/>
              </a:rPr>
              <a:t>ارزشیابی آغازین یا </a:t>
            </a:r>
            <a:r>
              <a:rPr lang="fa-IR" sz="2000" dirty="0">
                <a:solidFill>
                  <a:schemeClr val="tx2"/>
                </a:solidFill>
                <a:cs typeface="2  Titr" panose="00000700000000000000" pitchFamily="2" charset="-78"/>
              </a:rPr>
              <a:t>سنجش آغازین </a:t>
            </a:r>
            <a:r>
              <a:rPr lang="fa-IR" sz="2000" dirty="0" smtClean="0">
                <a:solidFill>
                  <a:schemeClr val="tx2"/>
                </a:solidFill>
                <a:cs typeface="2  Titr" panose="00000700000000000000" pitchFamily="2" charset="-78"/>
              </a:rPr>
              <a:t>می نامند</a:t>
            </a:r>
            <a:r>
              <a:rPr lang="fa-IR" sz="2000" dirty="0">
                <a:solidFill>
                  <a:schemeClr val="tx2"/>
                </a:solidFill>
                <a:cs typeface="2  Titr" panose="00000700000000000000" pitchFamily="2" charset="-78"/>
              </a:rPr>
              <a:t>. </a:t>
            </a:r>
            <a:endParaRPr lang="fa-IR" sz="2000" dirty="0" smtClean="0">
              <a:solidFill>
                <a:schemeClr val="tx2"/>
              </a:solidFill>
              <a:cs typeface="2  Titr" panose="00000700000000000000" pitchFamily="2" charset="-78"/>
            </a:endParaRPr>
          </a:p>
          <a:p>
            <a:pPr algn="just" rtl="1">
              <a:lnSpc>
                <a:spcPct val="200000"/>
              </a:lnSpc>
            </a:pPr>
            <a:r>
              <a:rPr lang="fa-IR" sz="2000" dirty="0" smtClean="0">
                <a:solidFill>
                  <a:schemeClr val="tx2"/>
                </a:solidFill>
                <a:cs typeface="2  Titr" panose="00000700000000000000" pitchFamily="2" charset="-78"/>
              </a:rPr>
              <a:t>ارزشیابی های مورد استفاده </a:t>
            </a:r>
            <a:r>
              <a:rPr lang="fa-IR" sz="2000" dirty="0">
                <a:solidFill>
                  <a:schemeClr val="tx2"/>
                </a:solidFill>
                <a:cs typeface="2  Titr" panose="00000700000000000000" pitchFamily="2" charset="-78"/>
              </a:rPr>
              <a:t>در ضمن آموزش بر دو </a:t>
            </a:r>
            <a:r>
              <a:rPr lang="fa-IR" sz="2000" dirty="0" smtClean="0">
                <a:solidFill>
                  <a:schemeClr val="tx2"/>
                </a:solidFill>
                <a:cs typeface="2  Titr" panose="00000700000000000000" pitchFamily="2" charset="-78"/>
              </a:rPr>
              <a:t>نوع هستند </a:t>
            </a:r>
            <a:r>
              <a:rPr lang="fa-IR" sz="2000" dirty="0">
                <a:solidFill>
                  <a:schemeClr val="tx2"/>
                </a:solidFill>
                <a:cs typeface="2  Titr" panose="00000700000000000000" pitchFamily="2" charset="-78"/>
              </a:rPr>
              <a:t>که ارزشیابى تکوینى </a:t>
            </a:r>
            <a:r>
              <a:rPr lang="fa-IR" sz="2000" dirty="0" smtClean="0">
                <a:solidFill>
                  <a:schemeClr val="tx2"/>
                </a:solidFill>
                <a:cs typeface="2  Titr" panose="00000700000000000000" pitchFamily="2" charset="-78"/>
              </a:rPr>
              <a:t>و </a:t>
            </a:r>
            <a:r>
              <a:rPr lang="fa-IR" sz="2000" dirty="0">
                <a:solidFill>
                  <a:schemeClr val="tx2"/>
                </a:solidFill>
                <a:cs typeface="2  Titr" panose="00000700000000000000" pitchFamily="2" charset="-78"/>
              </a:rPr>
              <a:t>ارزشیابى تشخیصی </a:t>
            </a:r>
            <a:r>
              <a:rPr lang="fa-IR" sz="2000" dirty="0" smtClean="0">
                <a:solidFill>
                  <a:schemeClr val="tx2"/>
                </a:solidFill>
                <a:cs typeface="2  Titr" panose="00000700000000000000" pitchFamily="2" charset="-78"/>
              </a:rPr>
              <a:t>نام </a:t>
            </a:r>
            <a:r>
              <a:rPr lang="fa-IR" sz="2000" dirty="0">
                <a:solidFill>
                  <a:schemeClr val="tx2"/>
                </a:solidFill>
                <a:cs typeface="2  Titr" panose="00000700000000000000" pitchFamily="2" charset="-78"/>
              </a:rPr>
              <a:t>دارند و ارزشیابی پایان دوره </a:t>
            </a:r>
            <a:r>
              <a:rPr lang="fa-IR" sz="2000" dirty="0" smtClean="0">
                <a:solidFill>
                  <a:schemeClr val="tx2"/>
                </a:solidFill>
                <a:cs typeface="2  Titr" panose="00000700000000000000" pitchFamily="2" charset="-78"/>
              </a:rPr>
              <a:t>را ارزشیابى </a:t>
            </a:r>
            <a:r>
              <a:rPr lang="fa-IR" sz="2000" dirty="0">
                <a:solidFill>
                  <a:schemeClr val="tx2"/>
                </a:solidFill>
                <a:cs typeface="2  Titr" panose="00000700000000000000" pitchFamily="2" charset="-78"/>
              </a:rPr>
              <a:t>تراکمى </a:t>
            </a:r>
            <a:r>
              <a:rPr lang="fa-IR" sz="2000" dirty="0" smtClean="0">
                <a:solidFill>
                  <a:schemeClr val="tx2"/>
                </a:solidFill>
                <a:cs typeface="2  Titr" panose="00000700000000000000" pitchFamily="2" charset="-78"/>
              </a:rPr>
              <a:t>نام نهاده اند.</a:t>
            </a:r>
            <a:endParaRPr lang="fa-IR"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363552762"/>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مفهوم ارزشیابی آغازین</a:t>
            </a:r>
            <a:endParaRPr lang="en-US" sz="2000" dirty="0">
              <a:solidFill>
                <a:srgbClr val="C00000"/>
              </a:solidFill>
              <a:cs typeface="2  Sina" panose="00000700000000000000" pitchFamily="2" charset="-78"/>
            </a:endParaRPr>
          </a:p>
        </p:txBody>
      </p:sp>
      <p:sp>
        <p:nvSpPr>
          <p:cNvPr id="4" name="TextBox 3"/>
          <p:cNvSpPr txBox="1"/>
          <p:nvPr/>
        </p:nvSpPr>
        <p:spPr>
          <a:xfrm>
            <a:off x="2208212" y="1600200"/>
            <a:ext cx="7820025" cy="3785652"/>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نخستین ارزشیابی معلّم که در ابتدای دوره یا ابتدای واحد آموزشی، قبل از </a:t>
            </a:r>
            <a:r>
              <a:rPr lang="fa-IR" sz="2000" dirty="0" smtClean="0">
                <a:solidFill>
                  <a:schemeClr val="tx2"/>
                </a:solidFill>
                <a:cs typeface="2  Titr" panose="00000700000000000000" pitchFamily="2" charset="-78"/>
              </a:rPr>
              <a:t>انجام فرآیند یاددهی </a:t>
            </a:r>
            <a:r>
              <a:rPr lang="fa-IR" sz="2000" dirty="0">
                <a:solidFill>
                  <a:schemeClr val="tx2"/>
                </a:solidFill>
                <a:cs typeface="2  Titr" panose="00000700000000000000" pitchFamily="2" charset="-78"/>
              </a:rPr>
              <a:t>یادگیری </a:t>
            </a:r>
            <a:r>
              <a:rPr lang="fa-IR" sz="2000" dirty="0" smtClean="0">
                <a:solidFill>
                  <a:schemeClr val="tx2"/>
                </a:solidFill>
                <a:cs typeface="2  Titr" panose="00000700000000000000" pitchFamily="2" charset="-78"/>
              </a:rPr>
              <a:t>به منظور </a:t>
            </a:r>
            <a:r>
              <a:rPr lang="fa-IR" sz="2000" dirty="0">
                <a:solidFill>
                  <a:schemeClr val="tx2"/>
                </a:solidFill>
                <a:cs typeface="2  Titr" panose="00000700000000000000" pitchFamily="2" charset="-78"/>
              </a:rPr>
              <a:t>آگاهی از میزان </a:t>
            </a:r>
            <a:r>
              <a:rPr lang="fa-IR" sz="2000" dirty="0" smtClean="0">
                <a:solidFill>
                  <a:schemeClr val="tx2"/>
                </a:solidFill>
                <a:cs typeface="2  Titr" panose="00000700000000000000" pitchFamily="2" charset="-78"/>
              </a:rPr>
              <a:t>آموخته ها</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توانایی ها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آمادگی های </a:t>
            </a:r>
            <a:r>
              <a:rPr lang="fa-IR" sz="2000" dirty="0">
                <a:solidFill>
                  <a:schemeClr val="tx2"/>
                </a:solidFill>
                <a:cs typeface="2  Titr" panose="00000700000000000000" pitchFamily="2" charset="-78"/>
              </a:rPr>
              <a:t>قبلی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و شروع مناسب فرآیند </a:t>
            </a:r>
            <a:r>
              <a:rPr lang="fa-IR" sz="2000" dirty="0" smtClean="0">
                <a:solidFill>
                  <a:schemeClr val="tx2"/>
                </a:solidFill>
                <a:cs typeface="2  Titr" panose="00000700000000000000" pitchFamily="2" charset="-78"/>
              </a:rPr>
              <a:t>تعلیم و تربیت </a:t>
            </a:r>
            <a:r>
              <a:rPr lang="fa-IR" sz="2000" dirty="0">
                <a:solidFill>
                  <a:schemeClr val="tx2"/>
                </a:solidFill>
                <a:cs typeface="2  Titr" panose="00000700000000000000" pitchFamily="2" charset="-78"/>
              </a:rPr>
              <a:t>و جبران </a:t>
            </a:r>
            <a:r>
              <a:rPr lang="fa-IR" sz="2000" dirty="0" smtClean="0">
                <a:solidFill>
                  <a:schemeClr val="tx2"/>
                </a:solidFill>
                <a:cs typeface="2  Titr" panose="00000700000000000000" pitchFamily="2" charset="-78"/>
              </a:rPr>
              <a:t>نارسایی ها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کاستی های احتمالی آنان انجام می گیرد، به عنوان «آزمون آغازین» یا «سنجش آغازین» شناخته می شود.</a:t>
            </a:r>
          </a:p>
          <a:p>
            <a:pPr algn="just" rtl="1">
              <a:lnSpc>
                <a:spcPct val="200000"/>
              </a:lnSpc>
            </a:pPr>
            <a:endParaRPr lang="fa-IR" sz="2000" dirty="0" smtClean="0">
              <a:solidFill>
                <a:schemeClr val="tx2"/>
              </a:solidFill>
              <a:cs typeface="2  Titr" panose="00000700000000000000" pitchFamily="2" charset="-78"/>
            </a:endParaRPr>
          </a:p>
        </p:txBody>
      </p:sp>
    </p:spTree>
    <p:extLst>
      <p:ext uri="{BB962C8B-B14F-4D97-AF65-F5344CB8AC3E}">
        <p14:creationId xmlns:p14="http://schemas.microsoft.com/office/powerpoint/2010/main" val="1111335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012" y="685800"/>
            <a:ext cx="10944225" cy="5016758"/>
          </a:xfrm>
          <a:prstGeom prst="rect">
            <a:avLst/>
          </a:prstGeom>
          <a:noFill/>
        </p:spPr>
        <p:txBody>
          <a:bodyPr wrap="square" rtlCol="0">
            <a:spAutoFit/>
          </a:bodyPr>
          <a:lstStyle/>
          <a:p>
            <a:pPr algn="just" rtl="1">
              <a:lnSpc>
                <a:spcPct val="200000"/>
              </a:lnSpc>
            </a:pPr>
            <a:r>
              <a:rPr lang="fa-IR" sz="2000" dirty="0" smtClean="0">
                <a:solidFill>
                  <a:schemeClr val="tx2"/>
                </a:solidFill>
                <a:cs typeface="2  Titr" panose="00000700000000000000" pitchFamily="2" charset="-78"/>
              </a:rPr>
              <a:t>ارزشیابی آغازین </a:t>
            </a:r>
            <a:r>
              <a:rPr lang="fa-IR" sz="2000" dirty="0">
                <a:solidFill>
                  <a:schemeClr val="tx2"/>
                </a:solidFill>
                <a:cs typeface="2  Titr" panose="00000700000000000000" pitchFamily="2" charset="-78"/>
              </a:rPr>
              <a:t>به دو منظور یعنی برای پاسخ دادن به دو پرسش زیر مورد استفاده قرار می گیرد:</a:t>
            </a:r>
          </a:p>
          <a:p>
            <a:pPr algn="just" rtl="1">
              <a:lnSpc>
                <a:spcPct val="200000"/>
              </a:lnSpc>
            </a:pPr>
            <a:r>
              <a:rPr lang="fa-IR" sz="2000" dirty="0">
                <a:solidFill>
                  <a:srgbClr val="002060"/>
                </a:solidFill>
                <a:cs typeface="2  Titr" panose="00000700000000000000" pitchFamily="2" charset="-78"/>
              </a:rPr>
              <a:t>1 . آیا یادگیرنده بر دانش و مهارت های پیش نیاز درس تازه از قبل تسلط یافته است؟</a:t>
            </a:r>
          </a:p>
          <a:p>
            <a:pPr algn="just" rtl="1">
              <a:lnSpc>
                <a:spcPct val="200000"/>
              </a:lnSpc>
            </a:pPr>
            <a:r>
              <a:rPr lang="fa-IR" sz="2000" dirty="0">
                <a:solidFill>
                  <a:srgbClr val="002060"/>
                </a:solidFill>
                <a:cs typeface="2  Titr" panose="00000700000000000000" pitchFamily="2" charset="-78"/>
              </a:rPr>
              <a:t>2 . یادگیرنده چه مقدار از هدف ها و محتوای در تازه را قبلا یاد گرفته است؟</a:t>
            </a:r>
          </a:p>
          <a:p>
            <a:pPr algn="just" rtl="1">
              <a:lnSpc>
                <a:spcPct val="200000"/>
              </a:lnSpc>
            </a:pPr>
            <a:endParaRPr lang="fa-IR" sz="2000" dirty="0" smtClean="0">
              <a:solidFill>
                <a:schemeClr val="tx2"/>
              </a:solidFill>
              <a:cs typeface="2  Titr" panose="00000700000000000000" pitchFamily="2" charset="-78"/>
            </a:endParaRPr>
          </a:p>
          <a:p>
            <a:pPr algn="just" rtl="1">
              <a:lnSpc>
                <a:spcPct val="200000"/>
              </a:lnSpc>
            </a:pPr>
            <a:r>
              <a:rPr lang="fa-IR" sz="2000" dirty="0" smtClean="0">
                <a:solidFill>
                  <a:schemeClr val="tx2"/>
                </a:solidFill>
                <a:cs typeface="2  Titr" panose="00000700000000000000" pitchFamily="2" charset="-78"/>
              </a:rPr>
              <a:t>برای </a:t>
            </a:r>
            <a:r>
              <a:rPr lang="fa-IR" sz="2000" dirty="0">
                <a:solidFill>
                  <a:schemeClr val="tx2"/>
                </a:solidFill>
                <a:cs typeface="2  Titr" panose="00000700000000000000" pitchFamily="2" charset="-78"/>
              </a:rPr>
              <a:t>رسیدن به پاسخ سؤالات، ارزشیابی آغازین به چند حالت زیر </a:t>
            </a:r>
            <a:r>
              <a:rPr lang="fa-IR" sz="2000" dirty="0" smtClean="0">
                <a:solidFill>
                  <a:schemeClr val="tx2"/>
                </a:solidFill>
                <a:cs typeface="2  Titr" panose="00000700000000000000" pitchFamily="2" charset="-78"/>
              </a:rPr>
              <a:t>می تواند </a:t>
            </a:r>
            <a:r>
              <a:rPr lang="fa-IR" sz="2000" dirty="0">
                <a:solidFill>
                  <a:schemeClr val="tx2"/>
                </a:solidFill>
                <a:cs typeface="2  Titr" panose="00000700000000000000" pitchFamily="2" charset="-78"/>
              </a:rPr>
              <a:t>برگزار گردد</a:t>
            </a:r>
            <a:r>
              <a:rPr lang="fa-IR" sz="2000" dirty="0" smtClean="0">
                <a:solidFill>
                  <a:schemeClr val="tx2"/>
                </a:solidFill>
                <a:cs typeface="2  Titr" panose="00000700000000000000" pitchFamily="2" charset="-78"/>
              </a:rPr>
              <a:t>:</a:t>
            </a:r>
          </a:p>
          <a:p>
            <a:pPr algn="just" rtl="1">
              <a:lnSpc>
                <a:spcPct val="200000"/>
              </a:lnSpc>
            </a:pPr>
            <a:r>
              <a:rPr lang="fa-IR" sz="2000" dirty="0" smtClean="0">
                <a:solidFill>
                  <a:srgbClr val="002060"/>
                </a:solidFill>
                <a:cs typeface="2  Titr" panose="00000700000000000000" pitchFamily="2" charset="-78"/>
              </a:rPr>
              <a:t>1- به صورت آزمون رفتار ورودی</a:t>
            </a:r>
          </a:p>
          <a:p>
            <a:pPr algn="just" rtl="1">
              <a:lnSpc>
                <a:spcPct val="200000"/>
              </a:lnSpc>
            </a:pPr>
            <a:r>
              <a:rPr lang="fa-IR" sz="2000" dirty="0" smtClean="0">
                <a:solidFill>
                  <a:srgbClr val="002060"/>
                </a:solidFill>
                <a:cs typeface="2  Titr" panose="00000700000000000000" pitchFamily="2" charset="-78"/>
              </a:rPr>
              <a:t>2- به صورت پیش آزمون</a:t>
            </a:r>
          </a:p>
          <a:p>
            <a:pPr algn="just" rtl="1">
              <a:lnSpc>
                <a:spcPct val="200000"/>
              </a:lnSpc>
            </a:pPr>
            <a:r>
              <a:rPr lang="fa-IR" sz="2000" dirty="0" smtClean="0">
                <a:solidFill>
                  <a:srgbClr val="002060"/>
                </a:solidFill>
                <a:cs typeface="2  Titr" panose="00000700000000000000" pitchFamily="2" charset="-78"/>
              </a:rPr>
              <a:t>3- به صورت ترکیبی از آزمون رفتار ورودی و پیش آزمون</a:t>
            </a:r>
            <a:endParaRPr lang="fa-IR" sz="2000" dirty="0">
              <a:solidFill>
                <a:srgbClr val="002060"/>
              </a:solidFill>
              <a:cs typeface="2  Titr" panose="00000700000000000000" pitchFamily="2" charset="-78"/>
            </a:endParaRPr>
          </a:p>
        </p:txBody>
      </p:sp>
    </p:spTree>
    <p:extLst>
      <p:ext uri="{BB962C8B-B14F-4D97-AF65-F5344CB8AC3E}">
        <p14:creationId xmlns:p14="http://schemas.microsoft.com/office/powerpoint/2010/main" val="2810523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آزمون رفتار ورودی</a:t>
            </a:r>
            <a:endParaRPr lang="en-US" sz="2000" dirty="0">
              <a:solidFill>
                <a:srgbClr val="C00000"/>
              </a:solidFill>
              <a:cs typeface="2  Sina" panose="00000700000000000000" pitchFamily="2" charset="-78"/>
            </a:endParaRPr>
          </a:p>
        </p:txBody>
      </p:sp>
      <p:sp>
        <p:nvSpPr>
          <p:cNvPr id="4" name="TextBox 3"/>
          <p:cNvSpPr txBox="1"/>
          <p:nvPr/>
        </p:nvSpPr>
        <p:spPr>
          <a:xfrm>
            <a:off x="989012" y="1244600"/>
            <a:ext cx="10458450" cy="5016758"/>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رفتار ورودی </a:t>
            </a:r>
            <a:r>
              <a:rPr lang="fa-IR" sz="2000" dirty="0" smtClean="0">
                <a:solidFill>
                  <a:schemeClr val="tx2"/>
                </a:solidFill>
                <a:cs typeface="2  Titr" panose="00000700000000000000" pitchFamily="2" charset="-78"/>
              </a:rPr>
              <a:t>عبارت </a:t>
            </a:r>
            <a:r>
              <a:rPr lang="fa-IR" sz="2000" dirty="0">
                <a:solidFill>
                  <a:schemeClr val="tx2"/>
                </a:solidFill>
                <a:cs typeface="2  Titr" panose="00000700000000000000" pitchFamily="2" charset="-78"/>
              </a:rPr>
              <a:t>است از </a:t>
            </a:r>
            <a:r>
              <a:rPr lang="fa-IR" sz="2000" dirty="0" smtClean="0">
                <a:solidFill>
                  <a:schemeClr val="tx2"/>
                </a:solidFill>
                <a:cs typeface="2  Titr" panose="00000700000000000000" pitchFamily="2" charset="-78"/>
              </a:rPr>
              <a:t>توانایی ها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قابلیت هایی </a:t>
            </a:r>
            <a:r>
              <a:rPr lang="fa-IR" sz="2000" dirty="0">
                <a:solidFill>
                  <a:schemeClr val="tx2"/>
                </a:solidFill>
                <a:cs typeface="2  Titr" panose="00000700000000000000" pitchFamily="2" charset="-78"/>
              </a:rPr>
              <a:t>که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باید قبل از </a:t>
            </a:r>
            <a:r>
              <a:rPr lang="fa-IR" sz="2000" dirty="0" smtClean="0">
                <a:solidFill>
                  <a:schemeClr val="tx2"/>
                </a:solidFill>
                <a:cs typeface="2  Titr" panose="00000700000000000000" pitchFamily="2" charset="-78"/>
              </a:rPr>
              <a:t>شروع یک </a:t>
            </a:r>
            <a:r>
              <a:rPr lang="fa-IR" sz="2000" dirty="0">
                <a:solidFill>
                  <a:schemeClr val="tx2"/>
                </a:solidFill>
                <a:cs typeface="2  Titr" panose="00000700000000000000" pitchFamily="2" charset="-78"/>
              </a:rPr>
              <a:t>فعالیت آموزشی جدید داشته باشند تا مفاهیم جدید را بفهمند و بتوانند با موفقیت </a:t>
            </a:r>
            <a:r>
              <a:rPr lang="fa-IR" sz="2000" dirty="0" smtClean="0">
                <a:solidFill>
                  <a:schemeClr val="tx2"/>
                </a:solidFill>
                <a:cs typeface="2  Titr" panose="00000700000000000000" pitchFamily="2" charset="-78"/>
              </a:rPr>
              <a:t>به هدفهای </a:t>
            </a:r>
            <a:r>
              <a:rPr lang="fa-IR" sz="2000" dirty="0">
                <a:solidFill>
                  <a:schemeClr val="tx2"/>
                </a:solidFill>
                <a:cs typeface="2  Titr" panose="00000700000000000000" pitchFamily="2" charset="-78"/>
              </a:rPr>
              <a:t>جدید دست یابند. </a:t>
            </a:r>
            <a:endParaRPr lang="fa-IR" sz="2000" dirty="0" smtClean="0">
              <a:solidFill>
                <a:schemeClr val="tx2"/>
              </a:solidFill>
              <a:cs typeface="2  Titr" panose="00000700000000000000" pitchFamily="2" charset="-78"/>
            </a:endParaRPr>
          </a:p>
          <a:p>
            <a:pPr algn="just" rtl="1">
              <a:lnSpc>
                <a:spcPct val="200000"/>
              </a:lnSpc>
            </a:pPr>
            <a:r>
              <a:rPr lang="fa-IR" sz="2000" dirty="0" smtClean="0">
                <a:solidFill>
                  <a:schemeClr val="tx2"/>
                </a:solidFill>
                <a:cs typeface="2  Titr" panose="00000700000000000000" pitchFamily="2" charset="-78"/>
              </a:rPr>
              <a:t>به </a:t>
            </a:r>
            <a:r>
              <a:rPr lang="fa-IR" sz="2000" dirty="0">
                <a:solidFill>
                  <a:schemeClr val="tx2"/>
                </a:solidFill>
                <a:cs typeface="2  Titr" panose="00000700000000000000" pitchFamily="2" charset="-78"/>
              </a:rPr>
              <a:t>رفتار ورودی، دانش و </a:t>
            </a:r>
            <a:r>
              <a:rPr lang="fa-IR" sz="2000" dirty="0" smtClean="0">
                <a:solidFill>
                  <a:schemeClr val="tx2"/>
                </a:solidFill>
                <a:cs typeface="2  Titr" panose="00000700000000000000" pitchFamily="2" charset="-78"/>
              </a:rPr>
              <a:t>مهارت های پیش نیاز </a:t>
            </a:r>
            <a:r>
              <a:rPr lang="fa-IR" sz="2000" dirty="0">
                <a:solidFill>
                  <a:schemeClr val="tx2"/>
                </a:solidFill>
                <a:cs typeface="2  Titr" panose="00000700000000000000" pitchFamily="2" charset="-78"/>
              </a:rPr>
              <a:t>گفته </a:t>
            </a:r>
            <a:r>
              <a:rPr lang="fa-IR" sz="2000" dirty="0" smtClean="0">
                <a:solidFill>
                  <a:schemeClr val="tx2"/>
                </a:solidFill>
                <a:cs typeface="2  Titr" panose="00000700000000000000" pitchFamily="2" charset="-78"/>
              </a:rPr>
              <a:t>می شود</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بعد از </a:t>
            </a:r>
            <a:r>
              <a:rPr lang="fa-IR" sz="2000" dirty="0">
                <a:solidFill>
                  <a:schemeClr val="tx2"/>
                </a:solidFill>
                <a:cs typeface="2  Titr" panose="00000700000000000000" pitchFamily="2" charset="-78"/>
              </a:rPr>
              <a:t>تعیین </a:t>
            </a:r>
            <a:r>
              <a:rPr lang="fa-IR" sz="2000" dirty="0" smtClean="0">
                <a:solidFill>
                  <a:schemeClr val="tx2"/>
                </a:solidFill>
                <a:cs typeface="2  Titr" panose="00000700000000000000" pitchFamily="2" charset="-78"/>
              </a:rPr>
              <a:t>هدف های </a:t>
            </a:r>
            <a:r>
              <a:rPr lang="fa-IR" sz="2000" dirty="0">
                <a:solidFill>
                  <a:schemeClr val="tx2"/>
                </a:solidFill>
                <a:cs typeface="2  Titr" panose="00000700000000000000" pitchFamily="2" charset="-78"/>
              </a:rPr>
              <a:t>کلی و </a:t>
            </a:r>
            <a:r>
              <a:rPr lang="fa-IR" sz="2000" dirty="0" smtClean="0">
                <a:solidFill>
                  <a:schemeClr val="tx2"/>
                </a:solidFill>
                <a:cs typeface="2  Titr" panose="00000700000000000000" pitchFamily="2" charset="-78"/>
              </a:rPr>
              <a:t>هدف های </a:t>
            </a:r>
            <a:r>
              <a:rPr lang="fa-IR" sz="2000" dirty="0">
                <a:solidFill>
                  <a:schemeClr val="tx2"/>
                </a:solidFill>
                <a:cs typeface="2  Titr" panose="00000700000000000000" pitchFamily="2" charset="-78"/>
              </a:rPr>
              <a:t>جزئی، معلم موظف است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را برای </a:t>
            </a:r>
            <a:r>
              <a:rPr lang="fa-IR" sz="2000" dirty="0" smtClean="0">
                <a:solidFill>
                  <a:schemeClr val="tx2"/>
                </a:solidFill>
                <a:cs typeface="2  Titr" panose="00000700000000000000" pitchFamily="2" charset="-78"/>
              </a:rPr>
              <a:t>شروع یادگیری </a:t>
            </a:r>
            <a:r>
              <a:rPr lang="fa-IR" sz="2000" dirty="0">
                <a:solidFill>
                  <a:schemeClr val="tx2"/>
                </a:solidFill>
                <a:cs typeface="2  Titr" panose="00000700000000000000" pitchFamily="2" charset="-78"/>
              </a:rPr>
              <a:t>در تازه آماده کند؛ بنابراین باید </a:t>
            </a:r>
            <a:r>
              <a:rPr lang="fa-IR" sz="2000" dirty="0" smtClean="0">
                <a:solidFill>
                  <a:schemeClr val="tx2"/>
                </a:solidFill>
                <a:cs typeface="2  Titr" panose="00000700000000000000" pitchFamily="2" charset="-78"/>
              </a:rPr>
              <a:t>ویژگی های </a:t>
            </a:r>
            <a:r>
              <a:rPr lang="fa-IR" sz="2000" dirty="0">
                <a:solidFill>
                  <a:schemeClr val="tx2"/>
                </a:solidFill>
                <a:cs typeface="2  Titr" panose="00000700000000000000" pitchFamily="2" charset="-78"/>
              </a:rPr>
              <a:t>ورودی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توسط </a:t>
            </a:r>
            <a:r>
              <a:rPr lang="fa-IR" sz="2000" dirty="0" smtClean="0">
                <a:solidFill>
                  <a:schemeClr val="tx2"/>
                </a:solidFill>
                <a:cs typeface="2  Titr" panose="00000700000000000000" pitchFamily="2" charset="-78"/>
              </a:rPr>
              <a:t>معلم تعیین </a:t>
            </a:r>
            <a:r>
              <a:rPr lang="fa-IR" sz="2000" dirty="0">
                <a:solidFill>
                  <a:schemeClr val="tx2"/>
                </a:solidFill>
                <a:cs typeface="2  Titr" panose="00000700000000000000" pitchFamily="2" charset="-78"/>
              </a:rPr>
              <a:t>و مشخص شود</a:t>
            </a:r>
            <a:r>
              <a:rPr lang="fa-IR" sz="2000" dirty="0" smtClean="0">
                <a:solidFill>
                  <a:schemeClr val="tx2"/>
                </a:solidFill>
                <a:cs typeface="2  Titr" panose="00000700000000000000" pitchFamily="2" charset="-78"/>
              </a:rPr>
              <a:t>.</a:t>
            </a:r>
          </a:p>
          <a:p>
            <a:pPr algn="just" rtl="1">
              <a:lnSpc>
                <a:spcPct val="200000"/>
              </a:lnSpc>
            </a:pPr>
            <a:r>
              <a:rPr lang="fa-IR" sz="2000" dirty="0" smtClean="0">
                <a:solidFill>
                  <a:schemeClr val="tx2"/>
                </a:solidFill>
                <a:cs typeface="2  Titr" panose="00000700000000000000" pitchFamily="2" charset="-78"/>
              </a:rPr>
              <a:t> </a:t>
            </a:r>
            <a:r>
              <a:rPr lang="fa-IR" sz="2000" dirty="0">
                <a:solidFill>
                  <a:schemeClr val="tx2"/>
                </a:solidFill>
                <a:cs typeface="2  Titr" panose="00000700000000000000" pitchFamily="2" charset="-78"/>
              </a:rPr>
              <a:t>ویژگیهای ورودی اشاره به چیزی دارد که </a:t>
            </a:r>
            <a:r>
              <a:rPr lang="fa-IR" sz="2000" dirty="0" smtClean="0">
                <a:solidFill>
                  <a:schemeClr val="tx2"/>
                </a:solidFill>
                <a:cs typeface="2  Titr" panose="00000700000000000000" pitchFamily="2" charset="-78"/>
              </a:rPr>
              <a:t>دانش آموز قبلا آموخته است </a:t>
            </a:r>
            <a:r>
              <a:rPr lang="fa-IR" sz="2000" dirty="0">
                <a:solidFill>
                  <a:schemeClr val="tx2"/>
                </a:solidFill>
                <a:cs typeface="2  Titr" panose="00000700000000000000" pitchFamily="2" charset="-78"/>
              </a:rPr>
              <a:t>و برای یادگیری </a:t>
            </a:r>
            <a:r>
              <a:rPr lang="fa-IR" sz="2000" dirty="0" smtClean="0">
                <a:solidFill>
                  <a:schemeClr val="tx2"/>
                </a:solidFill>
                <a:cs typeface="2  Titr" panose="00000700000000000000" pitchFamily="2" charset="-78"/>
              </a:rPr>
              <a:t>درس </a:t>
            </a:r>
            <a:r>
              <a:rPr lang="fa-IR" sz="2000" dirty="0">
                <a:solidFill>
                  <a:schemeClr val="tx2"/>
                </a:solidFill>
                <a:cs typeface="2  Titr" panose="00000700000000000000" pitchFamily="2" charset="-78"/>
              </a:rPr>
              <a:t>جدید </a:t>
            </a:r>
            <a:r>
              <a:rPr lang="fa-IR" sz="2000" dirty="0" smtClean="0">
                <a:solidFill>
                  <a:schemeClr val="tx2"/>
                </a:solidFill>
                <a:cs typeface="2  Titr" panose="00000700000000000000" pitchFamily="2" charset="-78"/>
              </a:rPr>
              <a:t>به عنوان </a:t>
            </a:r>
            <a:r>
              <a:rPr lang="fa-IR" sz="2000" dirty="0">
                <a:solidFill>
                  <a:schemeClr val="tx2"/>
                </a:solidFill>
                <a:cs typeface="2  Titr" panose="00000700000000000000" pitchFamily="2" charset="-78"/>
              </a:rPr>
              <a:t>پیشنیاز به آن احتیاج </a:t>
            </a:r>
            <a:r>
              <a:rPr lang="fa-IR" sz="2000" dirty="0" smtClean="0">
                <a:solidFill>
                  <a:schemeClr val="tx2"/>
                </a:solidFill>
                <a:cs typeface="2  Titr" panose="00000700000000000000" pitchFamily="2" charset="-78"/>
              </a:rPr>
              <a:t>دارد. به طور </a:t>
            </a:r>
            <a:r>
              <a:rPr lang="fa-IR" sz="2000" dirty="0">
                <a:solidFill>
                  <a:schemeClr val="tx2"/>
                </a:solidFill>
                <a:cs typeface="2  Titr" panose="00000700000000000000" pitchFamily="2" charset="-78"/>
              </a:rPr>
              <a:t>مثال یادگیری ضرب </a:t>
            </a:r>
            <a:r>
              <a:rPr lang="fa-IR" sz="2000" dirty="0" smtClean="0">
                <a:solidFill>
                  <a:schemeClr val="tx2"/>
                </a:solidFill>
                <a:cs typeface="2  Titr" panose="00000700000000000000" pitchFamily="2" charset="-78"/>
              </a:rPr>
              <a:t>پیش نیاز </a:t>
            </a:r>
            <a:r>
              <a:rPr lang="fa-IR" sz="2000" dirty="0">
                <a:solidFill>
                  <a:schemeClr val="tx2"/>
                </a:solidFill>
                <a:cs typeface="2  Titr" panose="00000700000000000000" pitchFamily="2" charset="-78"/>
              </a:rPr>
              <a:t>یادگیری جمع کسرها </a:t>
            </a:r>
            <a:r>
              <a:rPr lang="fa-IR" sz="2000" dirty="0" smtClean="0">
                <a:solidFill>
                  <a:schemeClr val="tx2"/>
                </a:solidFill>
                <a:cs typeface="2  Titr" panose="00000700000000000000" pitchFamily="2" charset="-78"/>
              </a:rPr>
              <a:t>(برای </a:t>
            </a:r>
            <a:r>
              <a:rPr lang="fa-IR" sz="2000" dirty="0">
                <a:solidFill>
                  <a:schemeClr val="tx2"/>
                </a:solidFill>
                <a:cs typeface="2  Titr" panose="00000700000000000000" pitchFamily="2" charset="-78"/>
              </a:rPr>
              <a:t>به دست آوردن </a:t>
            </a:r>
            <a:r>
              <a:rPr lang="fa-IR" sz="2000" dirty="0" smtClean="0">
                <a:solidFill>
                  <a:schemeClr val="tx2"/>
                </a:solidFill>
                <a:cs typeface="2  Titr" panose="00000700000000000000" pitchFamily="2" charset="-78"/>
              </a:rPr>
              <a:t>مخرج مشترک) </a:t>
            </a:r>
            <a:r>
              <a:rPr lang="fa-IR" sz="2000" dirty="0">
                <a:solidFill>
                  <a:schemeClr val="tx2"/>
                </a:solidFill>
                <a:cs typeface="2  Titr" panose="00000700000000000000" pitchFamily="2" charset="-78"/>
              </a:rPr>
              <a:t>است.</a:t>
            </a:r>
          </a:p>
        </p:txBody>
      </p:sp>
    </p:spTree>
    <p:extLst>
      <p:ext uri="{BB962C8B-B14F-4D97-AF65-F5344CB8AC3E}">
        <p14:creationId xmlns:p14="http://schemas.microsoft.com/office/powerpoint/2010/main" val="3529221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آزمون رفتار ورودی</a:t>
            </a:r>
            <a:endParaRPr lang="en-US" sz="2000" dirty="0">
              <a:solidFill>
                <a:srgbClr val="C00000"/>
              </a:solidFill>
              <a:cs typeface="2  Sina" panose="00000700000000000000" pitchFamily="2" charset="-78"/>
            </a:endParaRPr>
          </a:p>
        </p:txBody>
      </p:sp>
      <p:sp>
        <p:nvSpPr>
          <p:cNvPr id="4" name="TextBox 3"/>
          <p:cNvSpPr txBox="1"/>
          <p:nvPr/>
        </p:nvSpPr>
        <p:spPr>
          <a:xfrm>
            <a:off x="1827212" y="1600200"/>
            <a:ext cx="8629650" cy="3785652"/>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آزمون رفتار ورودی برای </a:t>
            </a:r>
            <a:r>
              <a:rPr lang="fa-IR" sz="2000" dirty="0" smtClean="0">
                <a:solidFill>
                  <a:schemeClr val="tx2"/>
                </a:solidFill>
                <a:cs typeface="2  Titr" panose="00000700000000000000" pitchFamily="2" charset="-78"/>
              </a:rPr>
              <a:t>جمع آوری اطلاعات </a:t>
            </a:r>
            <a:r>
              <a:rPr lang="fa-IR" sz="2000" dirty="0">
                <a:solidFill>
                  <a:schemeClr val="tx2"/>
                </a:solidFill>
                <a:cs typeface="2  Titr" panose="00000700000000000000" pitchFamily="2" charset="-78"/>
              </a:rPr>
              <a:t>در مورد آنچه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از </a:t>
            </a:r>
            <a:r>
              <a:rPr lang="fa-IR" sz="2000" dirty="0" smtClean="0">
                <a:solidFill>
                  <a:schemeClr val="tx2"/>
                </a:solidFill>
                <a:cs typeface="2  Titr" panose="00000700000000000000" pitchFamily="2" charset="-78"/>
              </a:rPr>
              <a:t>پیش نیازهای درس می دانند</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به کار می رود</a:t>
            </a:r>
            <a:r>
              <a:rPr lang="fa-IR" sz="2000" dirty="0">
                <a:solidFill>
                  <a:schemeClr val="tx2"/>
                </a:solidFill>
                <a:cs typeface="2  Titr" panose="00000700000000000000" pitchFamily="2" charset="-78"/>
              </a:rPr>
              <a:t>. در حقیقت جهت آشنایی معلم از </a:t>
            </a:r>
            <a:r>
              <a:rPr lang="fa-IR" sz="2000" dirty="0" smtClean="0">
                <a:solidFill>
                  <a:schemeClr val="tx2"/>
                </a:solidFill>
                <a:cs typeface="2  Titr" panose="00000700000000000000" pitchFamily="2" charset="-78"/>
              </a:rPr>
              <a:t>مهارت ها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توانایی های دانش آموز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به طورکلی اطلاع </a:t>
            </a:r>
            <a:r>
              <a:rPr lang="fa-IR" sz="2000" dirty="0">
                <a:solidFill>
                  <a:schemeClr val="tx2"/>
                </a:solidFill>
                <a:cs typeface="2  Titr" panose="00000700000000000000" pitchFamily="2" charset="-78"/>
              </a:rPr>
              <a:t>از پایگاه دانش فعلی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اجرا </a:t>
            </a:r>
            <a:r>
              <a:rPr lang="fa-IR" sz="2000" dirty="0" smtClean="0">
                <a:solidFill>
                  <a:schemeClr val="tx2"/>
                </a:solidFill>
                <a:cs typeface="2  Titr" panose="00000700000000000000" pitchFamily="2" charset="-78"/>
              </a:rPr>
              <a:t>می شود</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ازاین رو </a:t>
            </a:r>
            <a:r>
              <a:rPr lang="fa-IR" sz="2000" dirty="0">
                <a:solidFill>
                  <a:schemeClr val="tx2"/>
                </a:solidFill>
                <a:cs typeface="2  Titr" panose="00000700000000000000" pitchFamily="2" charset="-78"/>
              </a:rPr>
              <a:t>معلم </a:t>
            </a:r>
            <a:r>
              <a:rPr lang="fa-IR" sz="2000" dirty="0" smtClean="0">
                <a:solidFill>
                  <a:schemeClr val="tx2"/>
                </a:solidFill>
                <a:cs typeface="2  Titr" panose="00000700000000000000" pitchFamily="2" charset="-78"/>
              </a:rPr>
              <a:t>بر اساس </a:t>
            </a:r>
            <a:r>
              <a:rPr lang="fa-IR" sz="2000" dirty="0">
                <a:solidFill>
                  <a:schemeClr val="tx2"/>
                </a:solidFill>
                <a:cs typeface="2  Titr" panose="00000700000000000000" pitchFamily="2" charset="-78"/>
              </a:rPr>
              <a:t>تخصص و مهارتی که دارد، باید ابتدا رفتار ورودی را </a:t>
            </a:r>
            <a:r>
              <a:rPr lang="fa-IR" sz="2000" dirty="0" smtClean="0">
                <a:solidFill>
                  <a:schemeClr val="tx2"/>
                </a:solidFill>
                <a:cs typeface="2  Titr" panose="00000700000000000000" pitchFamily="2" charset="-78"/>
              </a:rPr>
              <a:t>پیش بینی </a:t>
            </a:r>
            <a:r>
              <a:rPr lang="fa-IR" sz="2000" dirty="0">
                <a:solidFill>
                  <a:schemeClr val="tx2"/>
                </a:solidFill>
                <a:cs typeface="2  Titr" panose="00000700000000000000" pitchFamily="2" charset="-78"/>
              </a:rPr>
              <a:t>کند و سپس بر </a:t>
            </a:r>
            <a:r>
              <a:rPr lang="fa-IR" sz="2000" dirty="0" smtClean="0">
                <a:solidFill>
                  <a:schemeClr val="tx2"/>
                </a:solidFill>
                <a:cs typeface="2  Titr" panose="00000700000000000000" pitchFamily="2" charset="-78"/>
              </a:rPr>
              <a:t>اساس دانشِ پیش نیاز </a:t>
            </a:r>
            <a:r>
              <a:rPr lang="fa-IR" sz="2000" dirty="0">
                <a:solidFill>
                  <a:schemeClr val="tx2"/>
                </a:solidFill>
                <a:cs typeface="2  Titr" panose="00000700000000000000" pitchFamily="2" charset="-78"/>
              </a:rPr>
              <a:t>در مورد تدریس، </a:t>
            </a:r>
            <a:r>
              <a:rPr lang="fa-IR" sz="2000" dirty="0" smtClean="0">
                <a:solidFill>
                  <a:schemeClr val="tx2"/>
                </a:solidFill>
                <a:cs typeface="2  Titr" panose="00000700000000000000" pitchFamily="2" charset="-78"/>
              </a:rPr>
              <a:t>سؤال هایی </a:t>
            </a:r>
            <a:r>
              <a:rPr lang="fa-IR" sz="2000" dirty="0">
                <a:solidFill>
                  <a:schemeClr val="tx2"/>
                </a:solidFill>
                <a:cs typeface="2  Titr" panose="00000700000000000000" pitchFamily="2" charset="-78"/>
              </a:rPr>
              <a:t>طرح کند. این </a:t>
            </a:r>
            <a:r>
              <a:rPr lang="fa-IR" sz="2000" dirty="0" smtClean="0">
                <a:solidFill>
                  <a:schemeClr val="tx2"/>
                </a:solidFill>
                <a:cs typeface="2  Titr" panose="00000700000000000000" pitchFamily="2" charset="-78"/>
              </a:rPr>
              <a:t>سؤال ها </a:t>
            </a:r>
            <a:r>
              <a:rPr lang="fa-IR" sz="2000" dirty="0">
                <a:solidFill>
                  <a:schemeClr val="tx2"/>
                </a:solidFill>
                <a:cs typeface="2  Titr" panose="00000700000000000000" pitchFamily="2" charset="-78"/>
              </a:rPr>
              <a:t>قبل از تدریس باید از</a:t>
            </a:r>
          </a:p>
          <a:p>
            <a:pPr algn="just" rtl="1">
              <a:lnSpc>
                <a:spcPct val="200000"/>
              </a:lnSpc>
            </a:pP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پرسیده شوند تا وجود یا </a:t>
            </a:r>
            <a:r>
              <a:rPr lang="fa-IR" sz="2000" dirty="0" smtClean="0">
                <a:solidFill>
                  <a:schemeClr val="tx2"/>
                </a:solidFill>
                <a:cs typeface="2  Titr" panose="00000700000000000000" pitchFamily="2" charset="-78"/>
              </a:rPr>
              <a:t>عدم </a:t>
            </a:r>
            <a:r>
              <a:rPr lang="fa-IR" sz="2000" dirty="0">
                <a:solidFill>
                  <a:schemeClr val="tx2"/>
                </a:solidFill>
                <a:cs typeface="2  Titr" panose="00000700000000000000" pitchFamily="2" charset="-78"/>
              </a:rPr>
              <a:t>وجود </a:t>
            </a:r>
            <a:r>
              <a:rPr lang="fa-IR" sz="2000" dirty="0" smtClean="0">
                <a:solidFill>
                  <a:schemeClr val="tx2"/>
                </a:solidFill>
                <a:cs typeface="2  Titr" panose="00000700000000000000" pitchFamily="2" charset="-78"/>
              </a:rPr>
              <a:t>پیش نیاز </a:t>
            </a:r>
            <a:r>
              <a:rPr lang="fa-IR" sz="2000" dirty="0">
                <a:solidFill>
                  <a:schemeClr val="tx2"/>
                </a:solidFill>
                <a:cs typeface="2  Titr" panose="00000700000000000000" pitchFamily="2" charset="-78"/>
              </a:rPr>
              <a:t>در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مشخص شود.</a:t>
            </a:r>
          </a:p>
        </p:txBody>
      </p:sp>
    </p:spTree>
    <p:extLst>
      <p:ext uri="{BB962C8B-B14F-4D97-AF65-F5344CB8AC3E}">
        <p14:creationId xmlns:p14="http://schemas.microsoft.com/office/powerpoint/2010/main" val="3636817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438605" y="23622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فلسفه تعلیم و </a:t>
            </a:r>
            <a:r>
              <a:rPr lang="fa-IR" dirty="0" smtClean="0">
                <a:solidFill>
                  <a:schemeClr val="tx1"/>
                </a:solidFill>
                <a:cs typeface="B Titr" panose="00000700000000000000" pitchFamily="2" charset="-78"/>
              </a:rPr>
              <a:t>تربیت</a:t>
            </a:r>
            <a:endParaRPr lang="en-US" dirty="0">
              <a:solidFill>
                <a:schemeClr val="tx1"/>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انواع 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379412" y="304800"/>
            <a:ext cx="9906000" cy="6019800"/>
          </a:xfrm>
          <a:prstGeom prst="rect">
            <a:avLst/>
          </a:prstGeom>
          <a:noFill/>
        </p:spPr>
        <p:txBody>
          <a:bodyPr wrap="square" rtlCol="0">
            <a:noAutofit/>
          </a:bodyPr>
          <a:lstStyle/>
          <a:p>
            <a:pPr algn="just" rtl="1">
              <a:lnSpc>
                <a:spcPct val="200000"/>
              </a:lnSpc>
            </a:pPr>
            <a:r>
              <a:rPr lang="fa-IR" sz="2400" dirty="0">
                <a:solidFill>
                  <a:srgbClr val="FF0000"/>
                </a:solidFill>
                <a:cs typeface="2  Titr" panose="00000700000000000000" pitchFamily="2" charset="-78"/>
              </a:rPr>
              <a:t>فلسفه تعلیم و </a:t>
            </a:r>
            <a:r>
              <a:rPr lang="fa-IR" sz="2400" dirty="0" smtClean="0">
                <a:solidFill>
                  <a:srgbClr val="FF0000"/>
                </a:solidFill>
                <a:cs typeface="2  Titr" panose="00000700000000000000" pitchFamily="2" charset="-78"/>
              </a:rPr>
              <a:t>تربیت:</a:t>
            </a:r>
          </a:p>
          <a:p>
            <a:pPr algn="just" rtl="1">
              <a:lnSpc>
                <a:spcPct val="200000"/>
              </a:lnSpc>
            </a:pPr>
            <a:r>
              <a:rPr lang="fa-IR" dirty="0" smtClean="0">
                <a:solidFill>
                  <a:schemeClr val="tx2"/>
                </a:solidFill>
                <a:cs typeface="2  Titr" panose="00000700000000000000" pitchFamily="2" charset="-78"/>
              </a:rPr>
              <a:t>«</a:t>
            </a:r>
            <a:r>
              <a:rPr lang="fa-IR" dirty="0">
                <a:solidFill>
                  <a:schemeClr val="tx2"/>
                </a:solidFill>
                <a:cs typeface="2  Titr" panose="00000700000000000000" pitchFamily="2" charset="-78"/>
              </a:rPr>
              <a:t>فلسفه ی تعلیم و </a:t>
            </a:r>
            <a:r>
              <a:rPr lang="fa-IR" dirty="0" smtClean="0">
                <a:solidFill>
                  <a:schemeClr val="tx2"/>
                </a:solidFill>
                <a:cs typeface="2  Titr" panose="00000700000000000000" pitchFamily="2" charset="-78"/>
              </a:rPr>
              <a:t>تربیت</a:t>
            </a:r>
            <a:r>
              <a:rPr lang="fa-IR" dirty="0">
                <a:solidFill>
                  <a:schemeClr val="tx2"/>
                </a:solidFill>
                <a:cs typeface="2  Titr" panose="00000700000000000000" pitchFamily="2" charset="-78"/>
              </a:rPr>
              <a:t>» از مفاهیمی است که تعریف واحدی از آن وجود ندارد و برای تعریف آن نخست باید معلوم داشت که مفهوم فلسفه چیست و مفهوم تربیت </a:t>
            </a:r>
            <a:r>
              <a:rPr lang="fa-IR" dirty="0" smtClean="0">
                <a:solidFill>
                  <a:schemeClr val="tx2"/>
                </a:solidFill>
                <a:cs typeface="2  Titr" panose="00000700000000000000" pitchFamily="2" charset="-78"/>
              </a:rPr>
              <a:t>کدام است. </a:t>
            </a:r>
            <a:r>
              <a:rPr lang="fa-IR" dirty="0">
                <a:solidFill>
                  <a:schemeClr val="tx2"/>
                </a:solidFill>
                <a:cs typeface="2  Titr" panose="00000700000000000000" pitchFamily="2" charset="-78"/>
              </a:rPr>
              <a:t>فلسفه عبارت است از:«تلاش هر انسانی برای فهم بنیادی و فراگیر جهان </a:t>
            </a:r>
            <a:r>
              <a:rPr lang="fa-IR" dirty="0" smtClean="0">
                <a:solidFill>
                  <a:schemeClr val="tx2"/>
                </a:solidFill>
                <a:cs typeface="2  Titr" panose="00000700000000000000" pitchFamily="2" charset="-78"/>
              </a:rPr>
              <a:t>به وسیله ی </a:t>
            </a:r>
            <a:r>
              <a:rPr lang="fa-IR" dirty="0">
                <a:solidFill>
                  <a:schemeClr val="tx2"/>
                </a:solidFill>
                <a:cs typeface="2  Titr" panose="00000700000000000000" pitchFamily="2" charset="-78"/>
              </a:rPr>
              <a:t>قوای ادراکی خود و بر اساس واقعیت </a:t>
            </a:r>
            <a:r>
              <a:rPr lang="fa-IR" dirty="0" smtClean="0">
                <a:solidFill>
                  <a:schemeClr val="tx2"/>
                </a:solidFill>
                <a:cs typeface="2  Titr" panose="00000700000000000000" pitchFamily="2" charset="-78"/>
              </a:rPr>
              <a:t>عینی».</a:t>
            </a:r>
            <a:endParaRPr lang="fa-IR" dirty="0">
              <a:solidFill>
                <a:schemeClr val="tx2"/>
              </a:solidFill>
              <a:cs typeface="2  Titr" panose="00000700000000000000" pitchFamily="2" charset="-78"/>
            </a:endParaRPr>
          </a:p>
          <a:p>
            <a:pPr algn="just" rtl="1">
              <a:lnSpc>
                <a:spcPct val="200000"/>
              </a:lnSpc>
            </a:pPr>
            <a:r>
              <a:rPr lang="fa-IR" dirty="0" smtClean="0">
                <a:solidFill>
                  <a:schemeClr val="tx2"/>
                </a:solidFill>
                <a:cs typeface="2  Titr" panose="00000700000000000000" pitchFamily="2" charset="-78"/>
              </a:rPr>
              <a:t>فلسفه ی تعلیم و تربیت </a:t>
            </a:r>
            <a:r>
              <a:rPr lang="fa-IR" dirty="0">
                <a:solidFill>
                  <a:schemeClr val="tx2"/>
                </a:solidFill>
                <a:cs typeface="2  Titr" panose="00000700000000000000" pitchFamily="2" charset="-78"/>
              </a:rPr>
              <a:t>به بررسی و تحلیل </a:t>
            </a:r>
            <a:r>
              <a:rPr lang="fa-IR" dirty="0" smtClean="0">
                <a:solidFill>
                  <a:schemeClr val="tx2"/>
                </a:solidFill>
                <a:cs typeface="2  Titr" panose="00000700000000000000" pitchFamily="2" charset="-78"/>
              </a:rPr>
              <a:t>همه ی </a:t>
            </a:r>
            <a:r>
              <a:rPr lang="fa-IR" dirty="0">
                <a:solidFill>
                  <a:schemeClr val="tx2"/>
                </a:solidFill>
                <a:cs typeface="2  Titr" panose="00000700000000000000" pitchFamily="2" charset="-78"/>
              </a:rPr>
              <a:t>مسائل تربیتی در </a:t>
            </a:r>
            <a:r>
              <a:rPr lang="fa-IR" dirty="0" smtClean="0">
                <a:solidFill>
                  <a:schemeClr val="tx2"/>
                </a:solidFill>
                <a:cs typeface="2  Titr" panose="00000700000000000000" pitchFamily="2" charset="-78"/>
              </a:rPr>
              <a:t>خانواده، مدرسه، جامعه و آموزش و پرورش </a:t>
            </a:r>
            <a:r>
              <a:rPr lang="fa-IR" dirty="0">
                <a:solidFill>
                  <a:schemeClr val="tx2"/>
                </a:solidFill>
                <a:cs typeface="2  Titr" panose="00000700000000000000" pitchFamily="2" charset="-78"/>
              </a:rPr>
              <a:t>از تمام جهات آن </a:t>
            </a:r>
            <a:r>
              <a:rPr lang="fa-IR" dirty="0" smtClean="0">
                <a:solidFill>
                  <a:schemeClr val="tx2"/>
                </a:solidFill>
                <a:cs typeface="2  Titr" panose="00000700000000000000" pitchFamily="2" charset="-78"/>
              </a:rPr>
              <a:t>به خصوص </a:t>
            </a:r>
            <a:r>
              <a:rPr lang="fa-IR" dirty="0">
                <a:solidFill>
                  <a:schemeClr val="tx2"/>
                </a:solidFill>
                <a:cs typeface="2  Titr" panose="00000700000000000000" pitchFamily="2" charset="-78"/>
              </a:rPr>
              <a:t>از منظر </a:t>
            </a:r>
            <a:r>
              <a:rPr lang="fa-IR" dirty="0" smtClean="0">
                <a:solidFill>
                  <a:schemeClr val="tx2"/>
                </a:solidFill>
                <a:cs typeface="2  Titr" panose="00000700000000000000" pitchFamily="2" charset="-78"/>
              </a:rPr>
              <a:t>هدف ها، فرآیند </a:t>
            </a:r>
            <a:r>
              <a:rPr lang="fa-IR" dirty="0">
                <a:solidFill>
                  <a:schemeClr val="tx2"/>
                </a:solidFill>
                <a:cs typeface="2  Titr" panose="00000700000000000000" pitchFamily="2" charset="-78"/>
              </a:rPr>
              <a:t>و ماهیت </a:t>
            </a:r>
            <a:r>
              <a:rPr lang="fa-IR" dirty="0" smtClean="0">
                <a:solidFill>
                  <a:schemeClr val="tx2"/>
                </a:solidFill>
                <a:cs typeface="2  Titr" panose="00000700000000000000" pitchFamily="2" charset="-78"/>
              </a:rPr>
              <a:t>برنامه ها، عمل </a:t>
            </a:r>
            <a:r>
              <a:rPr lang="fa-IR" dirty="0">
                <a:solidFill>
                  <a:schemeClr val="tx2"/>
                </a:solidFill>
                <a:cs typeface="2  Titr" panose="00000700000000000000" pitchFamily="2" charset="-78"/>
              </a:rPr>
              <a:t>و نتایج </a:t>
            </a:r>
            <a:r>
              <a:rPr lang="fa-IR" dirty="0" smtClean="0">
                <a:solidFill>
                  <a:schemeClr val="tx2"/>
                </a:solidFill>
                <a:cs typeface="2  Titr" panose="00000700000000000000" pitchFamily="2" charset="-78"/>
              </a:rPr>
              <a:t>تعلیم و تربیت می پردازد. با </a:t>
            </a:r>
            <a:r>
              <a:rPr lang="fa-IR" dirty="0">
                <a:solidFill>
                  <a:schemeClr val="tx2"/>
                </a:solidFill>
                <a:cs typeface="2  Titr" panose="00000700000000000000" pitchFamily="2" charset="-78"/>
              </a:rPr>
              <a:t>کمک </a:t>
            </a:r>
            <a:r>
              <a:rPr lang="fa-IR" dirty="0" smtClean="0">
                <a:solidFill>
                  <a:schemeClr val="tx2"/>
                </a:solidFill>
                <a:cs typeface="2  Titr" panose="00000700000000000000" pitchFamily="2" charset="-78"/>
              </a:rPr>
              <a:t>فلسفه ی تربیت، می توان </a:t>
            </a:r>
            <a:r>
              <a:rPr lang="fa-IR" dirty="0">
                <a:solidFill>
                  <a:schemeClr val="tx2"/>
                </a:solidFill>
                <a:cs typeface="2  Titr" panose="00000700000000000000" pitchFamily="2" charset="-78"/>
              </a:rPr>
              <a:t>تربیت را در </a:t>
            </a:r>
            <a:r>
              <a:rPr lang="fa-IR" dirty="0" smtClean="0">
                <a:solidFill>
                  <a:schemeClr val="tx2"/>
                </a:solidFill>
                <a:cs typeface="2  Titr" panose="00000700000000000000" pitchFamily="2" charset="-78"/>
              </a:rPr>
              <a:t>حیطه ی </a:t>
            </a:r>
            <a:r>
              <a:rPr lang="fa-IR" dirty="0">
                <a:solidFill>
                  <a:schemeClr val="tx2"/>
                </a:solidFill>
                <a:cs typeface="2  Titr" panose="00000700000000000000" pitchFamily="2" charset="-78"/>
              </a:rPr>
              <a:t>عمل و نظر هماهنگ و </a:t>
            </a:r>
            <a:r>
              <a:rPr lang="fa-IR" dirty="0" smtClean="0">
                <a:solidFill>
                  <a:schemeClr val="tx2"/>
                </a:solidFill>
                <a:cs typeface="2  Titr" panose="00000700000000000000" pitchFamily="2" charset="-78"/>
              </a:rPr>
              <a:t>با معنا </a:t>
            </a:r>
            <a:r>
              <a:rPr lang="fa-IR" dirty="0">
                <a:solidFill>
                  <a:schemeClr val="tx2"/>
                </a:solidFill>
                <a:cs typeface="2  Titr" panose="00000700000000000000" pitchFamily="2" charset="-78"/>
              </a:rPr>
              <a:t>ساخت؛ بنابراین </a:t>
            </a:r>
            <a:r>
              <a:rPr lang="fa-IR" dirty="0" smtClean="0">
                <a:solidFill>
                  <a:schemeClr val="tx2"/>
                </a:solidFill>
                <a:cs typeface="2  Titr" panose="00000700000000000000" pitchFamily="2" charset="-78"/>
              </a:rPr>
              <a:t>فلسفه ی تربیت معرفتی </a:t>
            </a:r>
            <a:r>
              <a:rPr lang="fa-IR" dirty="0">
                <a:solidFill>
                  <a:schemeClr val="tx2"/>
                </a:solidFill>
                <a:cs typeface="2  Titr" panose="00000700000000000000" pitchFamily="2" charset="-78"/>
              </a:rPr>
              <a:t>نظری برای معرفی بنیادهای تربیت </a:t>
            </a:r>
            <a:r>
              <a:rPr lang="fa-IR" dirty="0" smtClean="0">
                <a:solidFill>
                  <a:schemeClr val="tx2"/>
                </a:solidFill>
                <a:cs typeface="2  Titr" panose="00000700000000000000" pitchFamily="2" charset="-78"/>
              </a:rPr>
              <a:t>درست، منسجم، </a:t>
            </a:r>
            <a:r>
              <a:rPr lang="fa-IR" dirty="0">
                <a:solidFill>
                  <a:schemeClr val="tx2"/>
                </a:solidFill>
                <a:cs typeface="2  Titr" panose="00000700000000000000" pitchFamily="2" charset="-78"/>
              </a:rPr>
              <a:t>هماهنگ و جلوگیری از </a:t>
            </a:r>
            <a:r>
              <a:rPr lang="fa-IR" dirty="0" smtClean="0">
                <a:solidFill>
                  <a:schemeClr val="tx2"/>
                </a:solidFill>
                <a:cs typeface="2  Titr" panose="00000700000000000000" pitchFamily="2" charset="-78"/>
              </a:rPr>
              <a:t>تضاد در </a:t>
            </a:r>
            <a:r>
              <a:rPr lang="fa-IR" dirty="0">
                <a:solidFill>
                  <a:schemeClr val="tx2"/>
                </a:solidFill>
                <a:cs typeface="2  Titr" panose="00000700000000000000" pitchFamily="2" charset="-78"/>
              </a:rPr>
              <a:t>عمل و تربیت است</a:t>
            </a:r>
            <a:r>
              <a:rPr lang="fa-IR" dirty="0" smtClean="0">
                <a:solidFill>
                  <a:schemeClr val="tx2"/>
                </a:solidFill>
                <a:cs typeface="2  Titr" panose="00000700000000000000" pitchFamily="2" charset="-78"/>
              </a:rPr>
              <a:t>.</a:t>
            </a:r>
          </a:p>
          <a:p>
            <a:pPr algn="just" rtl="1">
              <a:lnSpc>
                <a:spcPct val="200000"/>
              </a:lnSpc>
            </a:pPr>
            <a:r>
              <a:rPr lang="fa-IR" dirty="0" smtClean="0">
                <a:solidFill>
                  <a:schemeClr val="tx2"/>
                </a:solidFill>
                <a:cs typeface="2  Titr" panose="00000700000000000000" pitchFamily="2" charset="-78"/>
              </a:rPr>
              <a:t>بر عهده ی </a:t>
            </a:r>
            <a:r>
              <a:rPr lang="fa-IR" dirty="0">
                <a:solidFill>
                  <a:schemeClr val="tx2"/>
                </a:solidFill>
                <a:cs typeface="2  Titr" panose="00000700000000000000" pitchFamily="2" charset="-78"/>
              </a:rPr>
              <a:t>فیلسوف </a:t>
            </a:r>
            <a:r>
              <a:rPr lang="fa-IR" dirty="0" smtClean="0">
                <a:solidFill>
                  <a:schemeClr val="tx2"/>
                </a:solidFill>
                <a:cs typeface="2  Titr" panose="00000700000000000000" pitchFamily="2" charset="-78"/>
              </a:rPr>
              <a:t>تعلیم و تربیت </a:t>
            </a:r>
            <a:r>
              <a:rPr lang="fa-IR" dirty="0">
                <a:solidFill>
                  <a:schemeClr val="tx2"/>
                </a:solidFill>
                <a:cs typeface="2  Titr" panose="00000700000000000000" pitchFamily="2" charset="-78"/>
              </a:rPr>
              <a:t>است که به سؤالاتی </a:t>
            </a:r>
            <a:r>
              <a:rPr lang="fa-IR" dirty="0" smtClean="0">
                <a:solidFill>
                  <a:schemeClr val="tx2"/>
                </a:solidFill>
                <a:cs typeface="2  Titr" panose="00000700000000000000" pitchFamily="2" charset="-78"/>
              </a:rPr>
              <a:t>همچون « آدمی چیست؟»، « تربیت چیست؟»، «</a:t>
            </a:r>
            <a:r>
              <a:rPr lang="fa-IR" dirty="0">
                <a:solidFill>
                  <a:schemeClr val="tx2"/>
                </a:solidFill>
                <a:cs typeface="2  Titr" panose="00000700000000000000" pitchFamily="2" charset="-78"/>
              </a:rPr>
              <a:t>آیا میتوانیم تربیت </a:t>
            </a:r>
            <a:r>
              <a:rPr lang="fa-IR" dirty="0" smtClean="0">
                <a:solidFill>
                  <a:schemeClr val="tx2"/>
                </a:solidFill>
                <a:cs typeface="2  Titr" panose="00000700000000000000" pitchFamily="2" charset="-78"/>
              </a:rPr>
              <a:t>کنیم؟»، « آیا باید تربیت کنیم؟»،« چگونه </a:t>
            </a:r>
            <a:r>
              <a:rPr lang="fa-IR" dirty="0">
                <a:solidFill>
                  <a:schemeClr val="tx2"/>
                </a:solidFill>
                <a:cs typeface="2  Titr" panose="00000700000000000000" pitchFamily="2" charset="-78"/>
              </a:rPr>
              <a:t>باید تربیت </a:t>
            </a:r>
            <a:r>
              <a:rPr lang="fa-IR" dirty="0" smtClean="0">
                <a:solidFill>
                  <a:schemeClr val="tx2"/>
                </a:solidFill>
                <a:cs typeface="2  Titr" panose="00000700000000000000" pitchFamily="2" charset="-78"/>
              </a:rPr>
              <a:t>کنیم؟» و</a:t>
            </a:r>
            <a:r>
              <a:rPr lang="fa-IR" dirty="0">
                <a:solidFill>
                  <a:schemeClr val="tx2"/>
                </a:solidFill>
                <a:cs typeface="2  Titr" panose="00000700000000000000" pitchFamily="2" charset="-78"/>
              </a:rPr>
              <a:t>... پاسخ دهد.</a:t>
            </a:r>
            <a:endParaRPr lang="fa-IR" dirty="0" smtClean="0">
              <a:solidFill>
                <a:schemeClr val="tx2"/>
              </a:solidFill>
              <a:cs typeface="2  Titr" panose="00000700000000000000" pitchFamily="2" charset="-78"/>
            </a:endParaRPr>
          </a:p>
        </p:txBody>
      </p:sp>
    </p:spTree>
    <p:extLst>
      <p:ext uri="{BB962C8B-B14F-4D97-AF65-F5344CB8AC3E}">
        <p14:creationId xmlns:p14="http://schemas.microsoft.com/office/powerpoint/2010/main" val="374455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13212" y="457200"/>
            <a:ext cx="38100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پیش آزمون</a:t>
            </a:r>
            <a:endParaRPr lang="en-US" sz="2000" dirty="0">
              <a:solidFill>
                <a:srgbClr val="C00000"/>
              </a:solidFill>
              <a:cs typeface="2  Sina" panose="00000700000000000000" pitchFamily="2" charset="-78"/>
            </a:endParaRPr>
          </a:p>
        </p:txBody>
      </p:sp>
      <p:sp>
        <p:nvSpPr>
          <p:cNvPr id="4" name="TextBox 3"/>
          <p:cNvSpPr txBox="1"/>
          <p:nvPr/>
        </p:nvSpPr>
        <p:spPr>
          <a:xfrm>
            <a:off x="1150540" y="1295400"/>
            <a:ext cx="9735344" cy="4401205"/>
          </a:xfrm>
          <a:prstGeom prst="rect">
            <a:avLst/>
          </a:prstGeom>
          <a:noFill/>
        </p:spPr>
        <p:txBody>
          <a:bodyPr wrap="square" rtlCol="0">
            <a:spAutoFit/>
          </a:bodyPr>
          <a:lstStyle/>
          <a:p>
            <a:pPr algn="just" rtl="1">
              <a:lnSpc>
                <a:spcPct val="200000"/>
              </a:lnSpc>
            </a:pPr>
            <a:r>
              <a:rPr lang="fa-IR" sz="2000" dirty="0" smtClean="0">
                <a:solidFill>
                  <a:schemeClr val="tx2"/>
                </a:solidFill>
                <a:cs typeface="2  Titr" panose="00000700000000000000" pitchFamily="2" charset="-78"/>
              </a:rPr>
              <a:t>پیش آزمون که </a:t>
            </a:r>
            <a:r>
              <a:rPr lang="fa-IR" sz="2000" dirty="0">
                <a:solidFill>
                  <a:schemeClr val="tx2"/>
                </a:solidFill>
                <a:cs typeface="2  Titr" panose="00000700000000000000" pitchFamily="2" charset="-78"/>
              </a:rPr>
              <a:t>قبل از تدریس انجا </a:t>
            </a:r>
            <a:r>
              <a:rPr lang="fa-IR" sz="2000" dirty="0" smtClean="0">
                <a:solidFill>
                  <a:schemeClr val="tx2"/>
                </a:solidFill>
                <a:cs typeface="2  Titr" panose="00000700000000000000" pitchFamily="2" charset="-78"/>
              </a:rPr>
              <a:t>می گیرد</a:t>
            </a:r>
            <a:r>
              <a:rPr lang="fa-IR" sz="2000" dirty="0">
                <a:solidFill>
                  <a:schemeClr val="tx2"/>
                </a:solidFill>
                <a:cs typeface="2  Titr" panose="00000700000000000000" pitchFamily="2" charset="-78"/>
              </a:rPr>
              <a:t>، برای </a:t>
            </a:r>
            <a:r>
              <a:rPr lang="fa-IR" sz="2000" dirty="0" smtClean="0">
                <a:solidFill>
                  <a:schemeClr val="tx2"/>
                </a:solidFill>
                <a:cs typeface="2  Titr" panose="00000700000000000000" pitchFamily="2" charset="-78"/>
              </a:rPr>
              <a:t>جمع آوری اطلاعات </a:t>
            </a:r>
            <a:r>
              <a:rPr lang="fa-IR" sz="2000" dirty="0">
                <a:solidFill>
                  <a:schemeClr val="tx2"/>
                </a:solidFill>
                <a:cs typeface="2  Titr" panose="00000700000000000000" pitchFamily="2" charset="-78"/>
              </a:rPr>
              <a:t>در مورد آنچه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از </a:t>
            </a:r>
            <a:r>
              <a:rPr lang="fa-IR" sz="2000" dirty="0" smtClean="0">
                <a:solidFill>
                  <a:schemeClr val="tx2"/>
                </a:solidFill>
                <a:cs typeface="2  Titr" panose="00000700000000000000" pitchFamily="2" charset="-78"/>
              </a:rPr>
              <a:t>درس </a:t>
            </a:r>
            <a:r>
              <a:rPr lang="fa-IR" sz="2000" dirty="0">
                <a:solidFill>
                  <a:schemeClr val="tx2"/>
                </a:solidFill>
                <a:cs typeface="2  Titr" panose="00000700000000000000" pitchFamily="2" charset="-78"/>
              </a:rPr>
              <a:t>جدید </a:t>
            </a:r>
            <a:r>
              <a:rPr lang="fa-IR" sz="2000" dirty="0" smtClean="0">
                <a:solidFill>
                  <a:schemeClr val="tx2"/>
                </a:solidFill>
                <a:cs typeface="2  Titr" panose="00000700000000000000" pitchFamily="2" charset="-78"/>
              </a:rPr>
              <a:t>می دانند</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به کار می رود </a:t>
            </a:r>
            <a:r>
              <a:rPr lang="fa-IR" sz="2000" dirty="0">
                <a:solidFill>
                  <a:schemeClr val="tx2"/>
                </a:solidFill>
                <a:cs typeface="2  Titr" panose="00000700000000000000" pitchFamily="2" charset="-78"/>
              </a:rPr>
              <a:t>و در حقیقت جهت پی بردن </a:t>
            </a:r>
            <a:r>
              <a:rPr lang="fa-IR" sz="2000" dirty="0" smtClean="0">
                <a:solidFill>
                  <a:schemeClr val="tx2"/>
                </a:solidFill>
                <a:cs typeface="2  Titr" panose="00000700000000000000" pitchFamily="2" charset="-78"/>
              </a:rPr>
              <a:t>به دیدگاه های </a:t>
            </a:r>
            <a:r>
              <a:rPr lang="fa-IR" sz="2000" dirty="0">
                <a:solidFill>
                  <a:schemeClr val="tx2"/>
                </a:solidFill>
                <a:cs typeface="2  Titr" panose="00000700000000000000" pitchFamily="2" charset="-78"/>
              </a:rPr>
              <a:t>جاری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در مورد موضوع </a:t>
            </a:r>
            <a:r>
              <a:rPr lang="fa-IR" sz="2000" dirty="0" smtClean="0">
                <a:solidFill>
                  <a:schemeClr val="tx2"/>
                </a:solidFill>
                <a:cs typeface="2  Titr" panose="00000700000000000000" pitchFamily="2" charset="-78"/>
              </a:rPr>
              <a:t>مورد مطالعه </a:t>
            </a:r>
            <a:r>
              <a:rPr lang="fa-IR" sz="2000" dirty="0">
                <a:solidFill>
                  <a:schemeClr val="tx2"/>
                </a:solidFill>
                <a:cs typeface="2  Titr" panose="00000700000000000000" pitchFamily="2" charset="-78"/>
              </a:rPr>
              <a:t>در این دوره است. این </a:t>
            </a:r>
            <a:r>
              <a:rPr lang="fa-IR" sz="2000" dirty="0" smtClean="0">
                <a:solidFill>
                  <a:schemeClr val="tx2"/>
                </a:solidFill>
                <a:cs typeface="2  Titr" panose="00000700000000000000" pitchFamily="2" charset="-78"/>
              </a:rPr>
              <a:t>ارزشیابی مشخص می کند </a:t>
            </a:r>
            <a:r>
              <a:rPr lang="fa-IR" sz="2000" dirty="0">
                <a:solidFill>
                  <a:schemeClr val="tx2"/>
                </a:solidFill>
                <a:cs typeface="2  Titr" panose="00000700000000000000" pitchFamily="2" charset="-78"/>
              </a:rPr>
              <a:t>که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از مفاهیم در جدید تا چه میزان آگاهی دارد. </a:t>
            </a:r>
            <a:r>
              <a:rPr lang="fa-IR" sz="2000" dirty="0" smtClean="0">
                <a:solidFill>
                  <a:schemeClr val="tx2"/>
                </a:solidFill>
                <a:cs typeface="2  Titr" panose="00000700000000000000" pitchFamily="2" charset="-78"/>
              </a:rPr>
              <a:t>ازاین رو </a:t>
            </a:r>
            <a:r>
              <a:rPr lang="fa-IR" sz="2000" dirty="0">
                <a:solidFill>
                  <a:schemeClr val="tx2"/>
                </a:solidFill>
                <a:cs typeface="2  Titr" panose="00000700000000000000" pitchFamily="2" charset="-78"/>
              </a:rPr>
              <a:t>به </a:t>
            </a:r>
            <a:r>
              <a:rPr lang="fa-IR" sz="2000" dirty="0" smtClean="0">
                <a:solidFill>
                  <a:schemeClr val="tx2"/>
                </a:solidFill>
                <a:cs typeface="2  Titr" panose="00000700000000000000" pitchFamily="2" charset="-78"/>
              </a:rPr>
              <a:t>آن « آزمون جایایی» یا « آزمون پایه گزینی» می گویند.</a:t>
            </a:r>
          </a:p>
          <a:p>
            <a:pPr algn="just" rtl="1">
              <a:lnSpc>
                <a:spcPct val="200000"/>
              </a:lnSpc>
            </a:pPr>
            <a:r>
              <a:rPr lang="fa-IR" sz="2000" dirty="0">
                <a:solidFill>
                  <a:schemeClr val="tx2"/>
                </a:solidFill>
                <a:cs typeface="2  Titr" panose="00000700000000000000" pitchFamily="2" charset="-78"/>
              </a:rPr>
              <a:t>سؤالات </a:t>
            </a:r>
            <a:r>
              <a:rPr lang="fa-IR" sz="2000" dirty="0" smtClean="0">
                <a:solidFill>
                  <a:schemeClr val="tx2"/>
                </a:solidFill>
                <a:cs typeface="2  Titr" panose="00000700000000000000" pitchFamily="2" charset="-78"/>
              </a:rPr>
              <a:t>پیش آزمون </a:t>
            </a:r>
            <a:r>
              <a:rPr lang="fa-IR" sz="2000" dirty="0">
                <a:solidFill>
                  <a:schemeClr val="tx2"/>
                </a:solidFill>
                <a:cs typeface="2  Titr" panose="00000700000000000000" pitchFamily="2" charset="-78"/>
              </a:rPr>
              <a:t>عمدتاً همان سؤالات آزمون پایانی است که شامل </a:t>
            </a:r>
            <a:r>
              <a:rPr lang="fa-IR" sz="2000" dirty="0" smtClean="0">
                <a:solidFill>
                  <a:schemeClr val="tx2"/>
                </a:solidFill>
                <a:cs typeface="2  Titr" panose="00000700000000000000" pitchFamily="2" charset="-78"/>
              </a:rPr>
              <a:t>هدف های یادگیری یا هدف های </a:t>
            </a:r>
            <a:r>
              <a:rPr lang="fa-IR" sz="2000" dirty="0">
                <a:solidFill>
                  <a:schemeClr val="tx2"/>
                </a:solidFill>
                <a:cs typeface="2  Titr" panose="00000700000000000000" pitchFamily="2" charset="-78"/>
              </a:rPr>
              <a:t>آموزشی در یا </a:t>
            </a:r>
            <a:r>
              <a:rPr lang="fa-IR" sz="2000" dirty="0" smtClean="0">
                <a:solidFill>
                  <a:schemeClr val="tx2"/>
                </a:solidFill>
                <a:cs typeface="2  Titr" panose="00000700000000000000" pitchFamily="2" charset="-78"/>
              </a:rPr>
              <a:t>ترجیحا فرم </a:t>
            </a:r>
            <a:r>
              <a:rPr lang="fa-IR" sz="2000" dirty="0">
                <a:solidFill>
                  <a:schemeClr val="tx2"/>
                </a:solidFill>
                <a:cs typeface="2  Titr" panose="00000700000000000000" pitchFamily="2" charset="-78"/>
              </a:rPr>
              <a:t>موازی آن است. هدف از اجرای این آزمون </a:t>
            </a:r>
            <a:r>
              <a:rPr lang="fa-IR" sz="2000" dirty="0" smtClean="0">
                <a:solidFill>
                  <a:schemeClr val="tx2"/>
                </a:solidFill>
                <a:cs typeface="2  Titr" panose="00000700000000000000" pitchFamily="2" charset="-78"/>
              </a:rPr>
              <a:t>تعیین میزان اطلاعات </a:t>
            </a:r>
            <a:r>
              <a:rPr lang="fa-IR" sz="2000" dirty="0">
                <a:solidFill>
                  <a:schemeClr val="tx2"/>
                </a:solidFill>
                <a:cs typeface="2  Titr" panose="00000700000000000000" pitchFamily="2" charset="-78"/>
              </a:rPr>
              <a:t>یادگیرندگان از مطالبی است که قرار است به آنان آموزش داده شوند.</a:t>
            </a:r>
          </a:p>
        </p:txBody>
      </p:sp>
    </p:spTree>
    <p:extLst>
      <p:ext uri="{BB962C8B-B14F-4D97-AF65-F5344CB8AC3E}">
        <p14:creationId xmlns:p14="http://schemas.microsoft.com/office/powerpoint/2010/main" val="3107766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98812" y="457200"/>
            <a:ext cx="47244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ترکیب آزمون رفتار ورودی و </a:t>
            </a:r>
            <a:r>
              <a:rPr lang="fa-IR" sz="2000" dirty="0" smtClean="0">
                <a:solidFill>
                  <a:srgbClr val="C00000"/>
                </a:solidFill>
                <a:cs typeface="2  Sina" panose="00000700000000000000" pitchFamily="2" charset="-78"/>
              </a:rPr>
              <a:t>پیش آزمون</a:t>
            </a:r>
            <a:endParaRPr lang="en-US" sz="2000" dirty="0">
              <a:solidFill>
                <a:srgbClr val="C00000"/>
              </a:solidFill>
              <a:cs typeface="2  Sina" panose="00000700000000000000" pitchFamily="2" charset="-78"/>
            </a:endParaRPr>
          </a:p>
        </p:txBody>
      </p:sp>
      <p:sp>
        <p:nvSpPr>
          <p:cNvPr id="4" name="TextBox 3"/>
          <p:cNvSpPr txBox="1"/>
          <p:nvPr/>
        </p:nvSpPr>
        <p:spPr>
          <a:xfrm>
            <a:off x="436562" y="1219200"/>
            <a:ext cx="11163300" cy="4401205"/>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متخصصان آموزشی پیشنهاد </a:t>
            </a:r>
            <a:r>
              <a:rPr lang="fa-IR" sz="2000" dirty="0" smtClean="0">
                <a:solidFill>
                  <a:schemeClr val="tx2"/>
                </a:solidFill>
                <a:cs typeface="2  Titr" panose="00000700000000000000" pitchFamily="2" charset="-78"/>
              </a:rPr>
              <a:t>داده اند </a:t>
            </a:r>
            <a:r>
              <a:rPr lang="fa-IR" sz="2000" dirty="0">
                <a:solidFill>
                  <a:schemeClr val="tx2"/>
                </a:solidFill>
                <a:cs typeface="2  Titr" panose="00000700000000000000" pitchFamily="2" charset="-78"/>
              </a:rPr>
              <a:t>که بهتر است معلم در ارزشیابی قبل از تدریس خود</a:t>
            </a:r>
            <a:r>
              <a:rPr lang="fa-IR" sz="2000" dirty="0" smtClean="0">
                <a:solidFill>
                  <a:schemeClr val="tx2"/>
                </a:solidFill>
                <a:cs typeface="2  Titr" panose="00000700000000000000" pitchFamily="2" charset="-78"/>
              </a:rPr>
              <a:t>، ترکیبی از دو آزمون « آزمون رفتار ورودی» و « پیش آزمون» را با هم به اجرا در آورند.</a:t>
            </a:r>
          </a:p>
          <a:p>
            <a:pPr algn="just" rtl="1">
              <a:lnSpc>
                <a:spcPct val="200000"/>
              </a:lnSpc>
            </a:pPr>
            <a:r>
              <a:rPr lang="fa-IR" sz="2000" dirty="0" smtClean="0">
                <a:solidFill>
                  <a:schemeClr val="tx2"/>
                </a:solidFill>
                <a:cs typeface="2  Titr" panose="00000700000000000000" pitchFamily="2" charset="-78"/>
              </a:rPr>
              <a:t>به این ترتیب </a:t>
            </a:r>
            <a:r>
              <a:rPr lang="fa-IR" sz="2000" dirty="0">
                <a:solidFill>
                  <a:schemeClr val="tx2"/>
                </a:solidFill>
                <a:cs typeface="2  Titr" panose="00000700000000000000" pitchFamily="2" charset="-78"/>
              </a:rPr>
              <a:t>پاسخ دو پرسش اصلی که هدف اجرای ارزشیابی آغازین، رسیدن به جواب </a:t>
            </a:r>
            <a:r>
              <a:rPr lang="fa-IR" sz="2000" dirty="0" smtClean="0">
                <a:solidFill>
                  <a:schemeClr val="tx2"/>
                </a:solidFill>
                <a:cs typeface="2  Titr" panose="00000700000000000000" pitchFamily="2" charset="-78"/>
              </a:rPr>
              <a:t>آنها است</a:t>
            </a:r>
            <a:r>
              <a:rPr lang="fa-IR" sz="2000" dirty="0">
                <a:solidFill>
                  <a:schemeClr val="tx2"/>
                </a:solidFill>
                <a:cs typeface="2  Titr" panose="00000700000000000000" pitchFamily="2" charset="-78"/>
              </a:rPr>
              <a:t>، به دست </a:t>
            </a:r>
            <a:r>
              <a:rPr lang="fa-IR" sz="2000" dirty="0" smtClean="0">
                <a:solidFill>
                  <a:schemeClr val="tx2"/>
                </a:solidFill>
                <a:cs typeface="2  Titr" panose="00000700000000000000" pitchFamily="2" charset="-78"/>
              </a:rPr>
              <a:t>می آید</a:t>
            </a:r>
            <a:r>
              <a:rPr lang="fa-IR" sz="2000" dirty="0">
                <a:solidFill>
                  <a:schemeClr val="tx2"/>
                </a:solidFill>
                <a:cs typeface="2  Titr" panose="00000700000000000000" pitchFamily="2" charset="-78"/>
              </a:rPr>
              <a:t>. همانطور که اشاره شد، این دو پرسش مهم </a:t>
            </a:r>
            <a:r>
              <a:rPr lang="fa-IR" sz="2000" dirty="0" smtClean="0">
                <a:solidFill>
                  <a:schemeClr val="tx2"/>
                </a:solidFill>
                <a:cs typeface="2  Titr" panose="00000700000000000000" pitchFamily="2" charset="-78"/>
              </a:rPr>
              <a:t>عبارت اند </a:t>
            </a:r>
            <a:r>
              <a:rPr lang="fa-IR" sz="2000" dirty="0">
                <a:solidFill>
                  <a:schemeClr val="tx2"/>
                </a:solidFill>
                <a:cs typeface="2  Titr" panose="00000700000000000000" pitchFamily="2" charset="-78"/>
              </a:rPr>
              <a:t>از:</a:t>
            </a:r>
          </a:p>
          <a:p>
            <a:pPr algn="just" rtl="1">
              <a:lnSpc>
                <a:spcPct val="200000"/>
              </a:lnSpc>
            </a:pPr>
            <a:r>
              <a:rPr lang="fa-IR" sz="2000" dirty="0" smtClean="0">
                <a:solidFill>
                  <a:schemeClr val="tx2"/>
                </a:solidFill>
                <a:cs typeface="2  Titr" panose="00000700000000000000" pitchFamily="2" charset="-78"/>
              </a:rPr>
              <a:t>1 </a:t>
            </a:r>
            <a:r>
              <a:rPr lang="fa-IR" sz="2000" dirty="0">
                <a:solidFill>
                  <a:schemeClr val="tx2"/>
                </a:solidFill>
                <a:cs typeface="2  Titr" panose="00000700000000000000" pitchFamily="2" charset="-78"/>
              </a:rPr>
              <a:t>. آیا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بر روی پیشنیازهای در تازه تسلط دارند و </a:t>
            </a:r>
            <a:r>
              <a:rPr lang="fa-IR" sz="2000" dirty="0" smtClean="0">
                <a:solidFill>
                  <a:schemeClr val="tx2"/>
                </a:solidFill>
                <a:cs typeface="2  Titr" panose="00000700000000000000" pitchFamily="2" charset="-78"/>
              </a:rPr>
              <a:t>آمادگی های لازم برای آموزش </a:t>
            </a:r>
            <a:r>
              <a:rPr lang="fa-IR" sz="2000" dirty="0">
                <a:solidFill>
                  <a:schemeClr val="tx2"/>
                </a:solidFill>
                <a:cs typeface="2  Titr" panose="00000700000000000000" pitchFamily="2" charset="-78"/>
              </a:rPr>
              <a:t>در جدید را از قبل کسب </a:t>
            </a:r>
            <a:r>
              <a:rPr lang="fa-IR" sz="2000" dirty="0" smtClean="0">
                <a:solidFill>
                  <a:schemeClr val="tx2"/>
                </a:solidFill>
                <a:cs typeface="2  Titr" panose="00000700000000000000" pitchFamily="2" charset="-78"/>
              </a:rPr>
              <a:t>کرده اند</a:t>
            </a:r>
            <a:r>
              <a:rPr lang="fa-IR" sz="2000" dirty="0">
                <a:solidFill>
                  <a:schemeClr val="tx2"/>
                </a:solidFill>
                <a:cs typeface="2  Titr" panose="00000700000000000000" pitchFamily="2" charset="-78"/>
              </a:rPr>
              <a:t>؟</a:t>
            </a:r>
          </a:p>
          <a:p>
            <a:pPr algn="just" rtl="1">
              <a:lnSpc>
                <a:spcPct val="200000"/>
              </a:lnSpc>
            </a:pPr>
            <a:r>
              <a:rPr lang="fa-IR" sz="2000" dirty="0" smtClean="0">
                <a:solidFill>
                  <a:schemeClr val="tx2"/>
                </a:solidFill>
                <a:cs typeface="2  Titr" panose="00000700000000000000" pitchFamily="2" charset="-78"/>
              </a:rPr>
              <a:t>2 </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چه مقدار از محتوا و </a:t>
            </a:r>
            <a:r>
              <a:rPr lang="fa-IR" sz="2000" dirty="0" smtClean="0">
                <a:solidFill>
                  <a:schemeClr val="tx2"/>
                </a:solidFill>
                <a:cs typeface="2  Titr" panose="00000700000000000000" pitchFamily="2" charset="-78"/>
              </a:rPr>
              <a:t>هدف های درس </a:t>
            </a:r>
            <a:r>
              <a:rPr lang="fa-IR" sz="2000" dirty="0">
                <a:solidFill>
                  <a:schemeClr val="tx2"/>
                </a:solidFill>
                <a:cs typeface="2  Titr" panose="00000700000000000000" pitchFamily="2" charset="-78"/>
              </a:rPr>
              <a:t>تازه را از قبل </a:t>
            </a:r>
            <a:r>
              <a:rPr lang="fa-IR" sz="2000" dirty="0" smtClean="0">
                <a:solidFill>
                  <a:schemeClr val="tx2"/>
                </a:solidFill>
                <a:cs typeface="2  Titr" panose="00000700000000000000" pitchFamily="2" charset="-78"/>
              </a:rPr>
              <a:t>آموزش دیده اند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یاد گرفته اند</a:t>
            </a:r>
            <a:r>
              <a:rPr lang="fa-IR" sz="2000" dirty="0">
                <a:solidFill>
                  <a:schemeClr val="tx2"/>
                </a:solidFill>
                <a:cs typeface="2  Titr" panose="00000700000000000000" pitchFamily="2" charset="-78"/>
              </a:rPr>
              <a:t>؟</a:t>
            </a:r>
          </a:p>
        </p:txBody>
      </p:sp>
    </p:spTree>
    <p:extLst>
      <p:ext uri="{BB962C8B-B14F-4D97-AF65-F5344CB8AC3E}">
        <p14:creationId xmlns:p14="http://schemas.microsoft.com/office/powerpoint/2010/main" val="318488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812" y="1066800"/>
            <a:ext cx="8609013" cy="440120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اگر نتایج آزمون رفتارهای ورودی نشان دادند که همه یا بعضی از </a:t>
            </a:r>
            <a:r>
              <a:rPr lang="fa-IR" sz="2000" dirty="0" smtClean="0">
                <a:solidFill>
                  <a:schemeClr val="tx2"/>
                </a:solidFill>
                <a:cs typeface="2  Titr" panose="00000700000000000000" pitchFamily="2" charset="-78"/>
              </a:rPr>
              <a:t>دانش آموزان برای یادگیری </a:t>
            </a:r>
            <a:r>
              <a:rPr lang="fa-IR" sz="2000" dirty="0">
                <a:solidFill>
                  <a:schemeClr val="tx2"/>
                </a:solidFill>
                <a:cs typeface="2  Titr" panose="00000700000000000000" pitchFamily="2" charset="-78"/>
              </a:rPr>
              <a:t>در تازه آمادگی کافی ندارند، </a:t>
            </a:r>
            <a:r>
              <a:rPr lang="fa-IR" sz="2000" dirty="0" smtClean="0">
                <a:solidFill>
                  <a:schemeClr val="tx2"/>
                </a:solidFill>
                <a:cs typeface="2  Titr" panose="00000700000000000000" pitchFamily="2" charset="-78"/>
              </a:rPr>
              <a:t>لازم </a:t>
            </a:r>
            <a:r>
              <a:rPr lang="fa-IR" sz="2000" dirty="0">
                <a:solidFill>
                  <a:schemeClr val="tx2"/>
                </a:solidFill>
                <a:cs typeface="2  Titr" panose="00000700000000000000" pitchFamily="2" charset="-78"/>
              </a:rPr>
              <a:t>است معلم پیش از آغاز </a:t>
            </a:r>
            <a:r>
              <a:rPr lang="fa-IR" sz="2000" dirty="0" smtClean="0">
                <a:solidFill>
                  <a:schemeClr val="tx2"/>
                </a:solidFill>
                <a:cs typeface="2  Titr" panose="00000700000000000000" pitchFamily="2" charset="-78"/>
              </a:rPr>
              <a:t>درس </a:t>
            </a:r>
            <a:r>
              <a:rPr lang="fa-IR" sz="2000" dirty="0">
                <a:solidFill>
                  <a:schemeClr val="tx2"/>
                </a:solidFill>
                <a:cs typeface="2  Titr" panose="00000700000000000000" pitchFamily="2" charset="-78"/>
              </a:rPr>
              <a:t>تازه به </a:t>
            </a:r>
            <a:r>
              <a:rPr lang="fa-IR" sz="2000" dirty="0" smtClean="0">
                <a:solidFill>
                  <a:schemeClr val="tx2"/>
                </a:solidFill>
                <a:cs typeface="2  Titr" panose="00000700000000000000" pitchFamily="2" charset="-78"/>
              </a:rPr>
              <a:t>جبران نواقص یادگیری های </a:t>
            </a:r>
            <a:r>
              <a:rPr lang="fa-IR" sz="2000" dirty="0">
                <a:solidFill>
                  <a:schemeClr val="tx2"/>
                </a:solidFill>
                <a:cs typeface="2  Titr" panose="00000700000000000000" pitchFamily="2" charset="-78"/>
              </a:rPr>
              <a:t>قبلی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یا رفع کم و کسر </a:t>
            </a:r>
            <a:r>
              <a:rPr lang="fa-IR" sz="2000" dirty="0" smtClean="0">
                <a:solidFill>
                  <a:schemeClr val="tx2"/>
                </a:solidFill>
                <a:cs typeface="2  Titr" panose="00000700000000000000" pitchFamily="2" charset="-78"/>
              </a:rPr>
              <a:t>پیش نیازهای </a:t>
            </a:r>
            <a:r>
              <a:rPr lang="fa-IR" sz="2000" dirty="0">
                <a:solidFill>
                  <a:schemeClr val="tx2"/>
                </a:solidFill>
                <a:cs typeface="2  Titr" panose="00000700000000000000" pitchFamily="2" charset="-78"/>
              </a:rPr>
              <a:t>آنان </a:t>
            </a:r>
            <a:r>
              <a:rPr lang="fa-IR" sz="2000" dirty="0" smtClean="0">
                <a:solidFill>
                  <a:schemeClr val="tx2"/>
                </a:solidFill>
                <a:cs typeface="2  Titr" panose="00000700000000000000" pitchFamily="2" charset="-78"/>
              </a:rPr>
              <a:t>اقدام نماید. </a:t>
            </a:r>
          </a:p>
          <a:p>
            <a:pPr algn="just" rtl="1">
              <a:lnSpc>
                <a:spcPct val="200000"/>
              </a:lnSpc>
            </a:pPr>
            <a:r>
              <a:rPr lang="fa-IR" sz="2000" dirty="0">
                <a:solidFill>
                  <a:schemeClr val="tx2"/>
                </a:solidFill>
                <a:cs typeface="2  Titr" panose="00000700000000000000" pitchFamily="2" charset="-78"/>
              </a:rPr>
              <a:t>اگر نتایج </a:t>
            </a:r>
            <a:r>
              <a:rPr lang="fa-IR" sz="2000" dirty="0" smtClean="0">
                <a:solidFill>
                  <a:schemeClr val="tx2"/>
                </a:solidFill>
                <a:cs typeface="2  Titr" panose="00000700000000000000" pitchFamily="2" charset="-78"/>
              </a:rPr>
              <a:t>پیش آزمون </a:t>
            </a:r>
            <a:r>
              <a:rPr lang="fa-IR" sz="2000" dirty="0">
                <a:solidFill>
                  <a:schemeClr val="tx2"/>
                </a:solidFill>
                <a:cs typeface="2  Titr" panose="00000700000000000000" pitchFamily="2" charset="-78"/>
              </a:rPr>
              <a:t>نشان دادند که </a:t>
            </a:r>
            <a:r>
              <a:rPr lang="fa-IR" sz="2000" dirty="0" smtClean="0">
                <a:solidFill>
                  <a:schemeClr val="tx2"/>
                </a:solidFill>
                <a:cs typeface="2  Titr" panose="00000700000000000000" pitchFamily="2" charset="-78"/>
              </a:rPr>
              <a:t>همه ی دانش آموزان </a:t>
            </a:r>
            <a:r>
              <a:rPr lang="fa-IR" sz="2000" dirty="0">
                <a:solidFill>
                  <a:schemeClr val="tx2"/>
                </a:solidFill>
                <a:cs typeface="2  Titr" panose="00000700000000000000" pitchFamily="2" charset="-78"/>
              </a:rPr>
              <a:t>مقداری </a:t>
            </a:r>
            <a:r>
              <a:rPr lang="fa-IR" sz="2000" dirty="0" smtClean="0">
                <a:solidFill>
                  <a:schemeClr val="tx2"/>
                </a:solidFill>
                <a:cs typeface="2  Titr" panose="00000700000000000000" pitchFamily="2" charset="-78"/>
              </a:rPr>
              <a:t>از مطالب درس </a:t>
            </a:r>
            <a:r>
              <a:rPr lang="fa-IR" sz="2000" dirty="0">
                <a:solidFill>
                  <a:schemeClr val="tx2"/>
                </a:solidFill>
                <a:cs typeface="2  Titr" panose="00000700000000000000" pitchFamily="2" charset="-78"/>
              </a:rPr>
              <a:t>تازه را از </a:t>
            </a:r>
            <a:r>
              <a:rPr lang="fa-IR" sz="2000" dirty="0" smtClean="0">
                <a:solidFill>
                  <a:schemeClr val="tx2"/>
                </a:solidFill>
                <a:cs typeface="2  Titr" panose="00000700000000000000" pitchFamily="2" charset="-78"/>
              </a:rPr>
              <a:t>قبل آموخته اند</a:t>
            </a:r>
            <a:r>
              <a:rPr lang="fa-IR" sz="2000" dirty="0">
                <a:solidFill>
                  <a:schemeClr val="tx2"/>
                </a:solidFill>
                <a:cs typeface="2  Titr" panose="00000700000000000000" pitchFamily="2" charset="-78"/>
              </a:rPr>
              <a:t>، آنگاه ممکن است </a:t>
            </a:r>
            <a:r>
              <a:rPr lang="fa-IR" sz="2000" dirty="0" smtClean="0">
                <a:solidFill>
                  <a:schemeClr val="tx2"/>
                </a:solidFill>
                <a:cs typeface="2  Titr" panose="00000700000000000000" pitchFamily="2" charset="-78"/>
              </a:rPr>
              <a:t>لازم </a:t>
            </a:r>
            <a:r>
              <a:rPr lang="fa-IR" sz="2000" dirty="0">
                <a:solidFill>
                  <a:schemeClr val="tx2"/>
                </a:solidFill>
                <a:cs typeface="2  Titr" panose="00000700000000000000" pitchFamily="2" charset="-78"/>
              </a:rPr>
              <a:t>باشد که معلم در طرح </a:t>
            </a:r>
            <a:r>
              <a:rPr lang="fa-IR" sz="2000" dirty="0" smtClean="0">
                <a:solidFill>
                  <a:schemeClr val="tx2"/>
                </a:solidFill>
                <a:cs typeface="2  Titr" panose="00000700000000000000" pitchFamily="2" charset="-78"/>
              </a:rPr>
              <a:t>در خود </a:t>
            </a:r>
            <a:r>
              <a:rPr lang="fa-IR" sz="2000" dirty="0">
                <a:solidFill>
                  <a:schemeClr val="tx2"/>
                </a:solidFill>
                <a:cs typeface="2  Titr" panose="00000700000000000000" pitchFamily="2" charset="-78"/>
              </a:rPr>
              <a:t>تغییراتی بدهد و بعضی از </a:t>
            </a:r>
            <a:r>
              <a:rPr lang="fa-IR" sz="2000" dirty="0" smtClean="0">
                <a:solidFill>
                  <a:schemeClr val="tx2"/>
                </a:solidFill>
                <a:cs typeface="2  Titr" panose="00000700000000000000" pitchFamily="2" charset="-78"/>
              </a:rPr>
              <a:t>قسمت های درس </a:t>
            </a:r>
            <a:r>
              <a:rPr lang="fa-IR" sz="2000" dirty="0">
                <a:solidFill>
                  <a:schemeClr val="tx2"/>
                </a:solidFill>
                <a:cs typeface="2  Titr" panose="00000700000000000000" pitchFamily="2" charset="-78"/>
              </a:rPr>
              <a:t>را برای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حذف کند یا </a:t>
            </a:r>
            <a:r>
              <a:rPr lang="fa-IR" sz="2000" dirty="0" smtClean="0">
                <a:solidFill>
                  <a:schemeClr val="tx2"/>
                </a:solidFill>
                <a:cs typeface="2  Titr" panose="00000700000000000000" pitchFamily="2" charset="-78"/>
              </a:rPr>
              <a:t>سطح پیشرفته تری </a:t>
            </a:r>
            <a:r>
              <a:rPr lang="fa-IR" sz="2000" dirty="0">
                <a:solidFill>
                  <a:schemeClr val="tx2"/>
                </a:solidFill>
                <a:cs typeface="2  Titr" panose="00000700000000000000" pitchFamily="2" charset="-78"/>
              </a:rPr>
              <a:t>از آموزش را به اجرا درآورد.</a:t>
            </a:r>
            <a:endParaRPr lang="en-US"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430082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4612" y="457200"/>
            <a:ext cx="4038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اهمیت و ضرورت ارزشیابی آغازین</a:t>
            </a:r>
            <a:endParaRPr lang="en-US" sz="2000" dirty="0">
              <a:solidFill>
                <a:srgbClr val="C00000"/>
              </a:solidFill>
              <a:cs typeface="2  Sina" panose="00000700000000000000" pitchFamily="2" charset="-78"/>
            </a:endParaRPr>
          </a:p>
        </p:txBody>
      </p:sp>
      <p:sp>
        <p:nvSpPr>
          <p:cNvPr id="4" name="TextBox 3"/>
          <p:cNvSpPr txBox="1"/>
          <p:nvPr/>
        </p:nvSpPr>
        <p:spPr>
          <a:xfrm>
            <a:off x="1598612" y="1270000"/>
            <a:ext cx="8782050" cy="4401205"/>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هدف ارزشیابی آغازین این است که آگاهی مناسب از جایی که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در حال </a:t>
            </a:r>
            <a:r>
              <a:rPr lang="fa-IR" sz="2000" dirty="0" smtClean="0">
                <a:solidFill>
                  <a:schemeClr val="tx2"/>
                </a:solidFill>
                <a:cs typeface="2  Titr" panose="00000700000000000000" pitchFamily="2" charset="-78"/>
              </a:rPr>
              <a:t>حاضر ایستاده اند</a:t>
            </a:r>
            <a:r>
              <a:rPr lang="fa-IR" sz="2000" dirty="0">
                <a:solidFill>
                  <a:schemeClr val="tx2"/>
                </a:solidFill>
                <a:cs typeface="2  Titr" panose="00000700000000000000" pitchFamily="2" charset="-78"/>
              </a:rPr>
              <a:t>، در اختیار معلم قرار دهد تا او بتواند از نتایج آن در موارد زیر بهره جوید:</a:t>
            </a:r>
          </a:p>
          <a:p>
            <a:pPr algn="just" rtl="1">
              <a:lnSpc>
                <a:spcPct val="200000"/>
              </a:lnSpc>
            </a:pPr>
            <a:r>
              <a:rPr lang="fa-IR" sz="2000" dirty="0">
                <a:solidFill>
                  <a:schemeClr val="tx2"/>
                </a:solidFill>
                <a:cs typeface="2  Titr" panose="00000700000000000000" pitchFamily="2" charset="-78"/>
              </a:rPr>
              <a:t>ارزشیابی آغازین مشخص </a:t>
            </a:r>
            <a:r>
              <a:rPr lang="fa-IR" sz="2000" dirty="0" smtClean="0">
                <a:solidFill>
                  <a:schemeClr val="tx2"/>
                </a:solidFill>
                <a:cs typeface="2  Titr" panose="00000700000000000000" pitchFamily="2" charset="-78"/>
              </a:rPr>
              <a:t>می کند </a:t>
            </a:r>
            <a:r>
              <a:rPr lang="fa-IR" sz="2000" dirty="0">
                <a:solidFill>
                  <a:schemeClr val="tx2"/>
                </a:solidFill>
                <a:cs typeface="2  Titr" panose="00000700000000000000" pitchFamily="2" charset="-78"/>
              </a:rPr>
              <a:t>که </a:t>
            </a:r>
            <a:r>
              <a:rPr lang="fa-IR" sz="2000" dirty="0" smtClean="0">
                <a:solidFill>
                  <a:schemeClr val="tx2"/>
                </a:solidFill>
                <a:cs typeface="2  Titr" panose="00000700000000000000" pitchFamily="2" charset="-78"/>
              </a:rPr>
              <a:t>دانش آموز پیش نیازهای درس </a:t>
            </a:r>
            <a:r>
              <a:rPr lang="fa-IR" sz="2000" dirty="0">
                <a:solidFill>
                  <a:schemeClr val="tx2"/>
                </a:solidFill>
                <a:cs typeface="2  Titr" panose="00000700000000000000" pitchFamily="2" charset="-78"/>
              </a:rPr>
              <a:t>جدید را </a:t>
            </a:r>
            <a:r>
              <a:rPr lang="fa-IR" sz="2000" dirty="0" smtClean="0">
                <a:solidFill>
                  <a:schemeClr val="tx2"/>
                </a:solidFill>
                <a:cs typeface="2  Titr" panose="00000700000000000000" pitchFamily="2" charset="-78"/>
              </a:rPr>
              <a:t>خوب فراگرفته </a:t>
            </a:r>
            <a:r>
              <a:rPr lang="fa-IR" sz="2000" dirty="0">
                <a:solidFill>
                  <a:schemeClr val="tx2"/>
                </a:solidFill>
                <a:cs typeface="2  Titr" panose="00000700000000000000" pitchFamily="2" charset="-78"/>
              </a:rPr>
              <a:t>است یا نیاز به ترمیم دارد. </a:t>
            </a:r>
            <a:r>
              <a:rPr lang="fa-IR" sz="2000" dirty="0" smtClean="0">
                <a:solidFill>
                  <a:schemeClr val="tx2"/>
                </a:solidFill>
                <a:cs typeface="2  Titr" panose="00000700000000000000" pitchFamily="2" charset="-78"/>
              </a:rPr>
              <a:t>درصورتی که </a:t>
            </a:r>
            <a:r>
              <a:rPr lang="fa-IR" sz="2000" dirty="0">
                <a:solidFill>
                  <a:schemeClr val="tx2"/>
                </a:solidFill>
                <a:cs typeface="2  Titr" panose="00000700000000000000" pitchFamily="2" charset="-78"/>
              </a:rPr>
              <a:t>نیاز به ترمیم داشت، باید </a:t>
            </a:r>
            <a:r>
              <a:rPr lang="fa-IR" sz="2000" dirty="0" smtClean="0">
                <a:solidFill>
                  <a:schemeClr val="tx2"/>
                </a:solidFill>
                <a:cs typeface="2  Titr" panose="00000700000000000000" pitchFamily="2" charset="-78"/>
              </a:rPr>
              <a:t>پیش نیازهای موردنظر </a:t>
            </a:r>
            <a:r>
              <a:rPr lang="fa-IR" sz="2000" dirty="0">
                <a:solidFill>
                  <a:schemeClr val="tx2"/>
                </a:solidFill>
                <a:cs typeface="2  Titr" panose="00000700000000000000" pitchFamily="2" charset="-78"/>
              </a:rPr>
              <a:t>آموزش داده شوند؛ </a:t>
            </a:r>
            <a:r>
              <a:rPr lang="fa-IR" sz="2000" dirty="0" smtClean="0">
                <a:solidFill>
                  <a:schemeClr val="tx2"/>
                </a:solidFill>
                <a:cs typeface="2  Titr" panose="00000700000000000000" pitchFamily="2" charset="-78"/>
              </a:rPr>
              <a:t>به این علت </a:t>
            </a:r>
            <a:r>
              <a:rPr lang="fa-IR" sz="2000" dirty="0">
                <a:solidFill>
                  <a:schemeClr val="tx2"/>
                </a:solidFill>
                <a:cs typeface="2  Titr" panose="00000700000000000000" pitchFamily="2" charset="-78"/>
              </a:rPr>
              <a:t>که اگر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نتواند مطالب جدید را با دانش </a:t>
            </a:r>
            <a:r>
              <a:rPr lang="fa-IR" sz="2000" dirty="0" smtClean="0">
                <a:solidFill>
                  <a:schemeClr val="tx2"/>
                </a:solidFill>
                <a:cs typeface="2  Titr" panose="00000700000000000000" pitchFamily="2" charset="-78"/>
              </a:rPr>
              <a:t>قبلی خود </a:t>
            </a:r>
            <a:r>
              <a:rPr lang="fa-IR" sz="2000" dirty="0">
                <a:solidFill>
                  <a:schemeClr val="tx2"/>
                </a:solidFill>
                <a:cs typeface="2  Titr" panose="00000700000000000000" pitchFamily="2" charset="-78"/>
              </a:rPr>
              <a:t>پیوند دهد، سرشکسته شده و </a:t>
            </a:r>
            <a:r>
              <a:rPr lang="fa-IR" sz="2000" dirty="0" smtClean="0">
                <a:solidFill>
                  <a:schemeClr val="tx2"/>
                </a:solidFill>
                <a:cs typeface="2  Titr" panose="00000700000000000000" pitchFamily="2" charset="-78"/>
              </a:rPr>
              <a:t>انگیزه ی </a:t>
            </a:r>
            <a:r>
              <a:rPr lang="fa-IR" sz="2000" dirty="0">
                <a:solidFill>
                  <a:schemeClr val="tx2"/>
                </a:solidFill>
                <a:cs typeface="2  Titr" panose="00000700000000000000" pitchFamily="2" charset="-78"/>
              </a:rPr>
              <a:t>خود را از دست </a:t>
            </a:r>
            <a:r>
              <a:rPr lang="fa-IR" sz="2000" dirty="0" smtClean="0">
                <a:solidFill>
                  <a:schemeClr val="tx2"/>
                </a:solidFill>
                <a:cs typeface="2  Titr" panose="00000700000000000000" pitchFamily="2" charset="-78"/>
              </a:rPr>
              <a:t>می دهد </a:t>
            </a:r>
            <a:r>
              <a:rPr lang="fa-IR" sz="2000" dirty="0">
                <a:solidFill>
                  <a:schemeClr val="tx2"/>
                </a:solidFill>
                <a:cs typeface="2  Titr" panose="00000700000000000000" pitchFamily="2" charset="-78"/>
              </a:rPr>
              <a:t>و این موضوع </a:t>
            </a:r>
            <a:r>
              <a:rPr lang="fa-IR" sz="2000" dirty="0" smtClean="0">
                <a:solidFill>
                  <a:schemeClr val="tx2"/>
                </a:solidFill>
                <a:cs typeface="2  Titr" panose="00000700000000000000" pitchFamily="2" charset="-78"/>
              </a:rPr>
              <a:t>موجب کاهش علاقه مندی </a:t>
            </a:r>
            <a:r>
              <a:rPr lang="fa-IR" sz="2000" dirty="0">
                <a:solidFill>
                  <a:schemeClr val="tx2"/>
                </a:solidFill>
                <a:cs typeface="2  Titr" panose="00000700000000000000" pitchFamily="2" charset="-78"/>
              </a:rPr>
              <a:t>و تمایل او </a:t>
            </a:r>
            <a:r>
              <a:rPr lang="fa-IR" sz="2000" dirty="0" smtClean="0">
                <a:solidFill>
                  <a:schemeClr val="tx2"/>
                </a:solidFill>
                <a:cs typeface="2  Titr" panose="00000700000000000000" pitchFamily="2" charset="-78"/>
              </a:rPr>
              <a:t>می گردد</a:t>
            </a:r>
            <a:r>
              <a:rPr lang="fa-IR" sz="2000" dirty="0">
                <a:solidFill>
                  <a:schemeClr val="tx2"/>
                </a:solidFill>
                <a:cs typeface="2  Titr" panose="00000700000000000000" pitchFamily="2" charset="-78"/>
              </a:rPr>
              <a:t>.</a:t>
            </a:r>
          </a:p>
        </p:txBody>
      </p:sp>
    </p:spTree>
    <p:extLst>
      <p:ext uri="{BB962C8B-B14F-4D97-AF65-F5344CB8AC3E}">
        <p14:creationId xmlns:p14="http://schemas.microsoft.com/office/powerpoint/2010/main" val="2736435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4612" y="457200"/>
            <a:ext cx="4038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اهمیت و ضرورت ارزشیابی آغازین</a:t>
            </a:r>
            <a:endParaRPr lang="en-US" sz="2000" dirty="0">
              <a:solidFill>
                <a:srgbClr val="C00000"/>
              </a:solidFill>
              <a:cs typeface="2  Sina" panose="00000700000000000000" pitchFamily="2" charset="-78"/>
            </a:endParaRPr>
          </a:p>
        </p:txBody>
      </p:sp>
      <p:sp>
        <p:nvSpPr>
          <p:cNvPr id="4" name="TextBox 3"/>
          <p:cNvSpPr txBox="1"/>
          <p:nvPr/>
        </p:nvSpPr>
        <p:spPr>
          <a:xfrm>
            <a:off x="1446212" y="1219200"/>
            <a:ext cx="9086850" cy="5016758"/>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این ارزشیابی به معلم امکان </a:t>
            </a:r>
            <a:r>
              <a:rPr lang="fa-IR" sz="2000" dirty="0" smtClean="0">
                <a:solidFill>
                  <a:schemeClr val="tx2"/>
                </a:solidFill>
                <a:cs typeface="2  Titr" panose="00000700000000000000" pitchFamily="2" charset="-78"/>
              </a:rPr>
              <a:t>می دهد </a:t>
            </a:r>
            <a:r>
              <a:rPr lang="fa-IR" sz="2000" dirty="0">
                <a:solidFill>
                  <a:schemeClr val="tx2"/>
                </a:solidFill>
                <a:cs typeface="2  Titr" panose="00000700000000000000" pitchFamily="2" charset="-78"/>
              </a:rPr>
              <a:t>تا مطالب درسی و </a:t>
            </a:r>
            <a:r>
              <a:rPr lang="fa-IR" sz="2000" dirty="0" smtClean="0">
                <a:solidFill>
                  <a:schemeClr val="tx2"/>
                </a:solidFill>
                <a:cs typeface="2  Titr" panose="00000700000000000000" pitchFamily="2" charset="-78"/>
              </a:rPr>
              <a:t>روش های </a:t>
            </a:r>
            <a:r>
              <a:rPr lang="fa-IR" sz="2000" dirty="0">
                <a:solidFill>
                  <a:schemeClr val="tx2"/>
                </a:solidFill>
                <a:cs typeface="2  Titr" panose="00000700000000000000" pitchFamily="2" charset="-78"/>
              </a:rPr>
              <a:t>آموزش را با </a:t>
            </a:r>
            <a:r>
              <a:rPr lang="fa-IR" sz="2000" dirty="0" smtClean="0">
                <a:solidFill>
                  <a:schemeClr val="tx2"/>
                </a:solidFill>
                <a:cs typeface="2  Titr" panose="00000700000000000000" pitchFamily="2" charset="-78"/>
              </a:rPr>
              <a:t>سطح آموخته های </a:t>
            </a:r>
            <a:r>
              <a:rPr lang="fa-IR" sz="2000" dirty="0">
                <a:solidFill>
                  <a:schemeClr val="tx2"/>
                </a:solidFill>
                <a:cs typeface="2  Titr" panose="00000700000000000000" pitchFamily="2" charset="-78"/>
              </a:rPr>
              <a:t>پیشین و نیازهای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تطبیق دهد و تجارب یادگیری مناسب را </a:t>
            </a:r>
            <a:r>
              <a:rPr lang="fa-IR" sz="2000" dirty="0" smtClean="0">
                <a:solidFill>
                  <a:schemeClr val="tx2"/>
                </a:solidFill>
                <a:cs typeface="2  Titr" panose="00000700000000000000" pitchFamily="2" charset="-78"/>
              </a:rPr>
              <a:t>برایشان فراهم </a:t>
            </a:r>
            <a:r>
              <a:rPr lang="fa-IR" sz="2000" dirty="0">
                <a:solidFill>
                  <a:schemeClr val="tx2"/>
                </a:solidFill>
                <a:cs typeface="2  Titr" panose="00000700000000000000" pitchFamily="2" charset="-78"/>
              </a:rPr>
              <a:t>سازد. معلم بر </a:t>
            </a:r>
            <a:r>
              <a:rPr lang="fa-IR" sz="2000" dirty="0" smtClean="0">
                <a:solidFill>
                  <a:schemeClr val="tx2"/>
                </a:solidFill>
                <a:cs typeface="2  Titr" panose="00000700000000000000" pitchFamily="2" charset="-78"/>
              </a:rPr>
              <a:t>اساس </a:t>
            </a:r>
            <a:r>
              <a:rPr lang="fa-IR" sz="2000" dirty="0">
                <a:solidFill>
                  <a:schemeClr val="tx2"/>
                </a:solidFill>
                <a:cs typeface="2  Titr" panose="00000700000000000000" pitchFamily="2" charset="-78"/>
              </a:rPr>
              <a:t>نتایج حاصل از آزمون آغازین، شکاف بین </a:t>
            </a:r>
            <a:r>
              <a:rPr lang="fa-IR" sz="2000" dirty="0" smtClean="0">
                <a:solidFill>
                  <a:schemeClr val="tx2"/>
                </a:solidFill>
                <a:cs typeface="2  Titr" panose="00000700000000000000" pitchFamily="2" charset="-78"/>
              </a:rPr>
              <a:t>توانایی های فعلی دانش آموزان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پیش نیازهای </a:t>
            </a:r>
            <a:r>
              <a:rPr lang="fa-IR" sz="2000" dirty="0">
                <a:solidFill>
                  <a:schemeClr val="tx2"/>
                </a:solidFill>
                <a:cs typeface="2  Titr" panose="00000700000000000000" pitchFamily="2" charset="-78"/>
              </a:rPr>
              <a:t>یادگیری مطالب جدید را از طریق آموزش جبرانی و ترمیمی </a:t>
            </a:r>
            <a:r>
              <a:rPr lang="fa-IR" sz="2000" dirty="0" smtClean="0">
                <a:solidFill>
                  <a:schemeClr val="tx2"/>
                </a:solidFill>
                <a:cs typeface="2  Titr" panose="00000700000000000000" pitchFamily="2" charset="-78"/>
              </a:rPr>
              <a:t>پر می کند؛ </a:t>
            </a:r>
            <a:r>
              <a:rPr lang="fa-IR" sz="2000" dirty="0">
                <a:solidFill>
                  <a:schemeClr val="tx2"/>
                </a:solidFill>
                <a:cs typeface="2  Titr" panose="00000700000000000000" pitchFamily="2" charset="-78"/>
              </a:rPr>
              <a:t>مخصوصاً زمانی که موضوع </a:t>
            </a:r>
            <a:r>
              <a:rPr lang="fa-IR" sz="2000" dirty="0" smtClean="0">
                <a:solidFill>
                  <a:schemeClr val="tx2"/>
                </a:solidFill>
                <a:cs typeface="2  Titr" panose="00000700000000000000" pitchFamily="2" charset="-78"/>
              </a:rPr>
              <a:t>درس </a:t>
            </a:r>
            <a:r>
              <a:rPr lang="fa-IR" sz="2000" dirty="0">
                <a:solidFill>
                  <a:schemeClr val="tx2"/>
                </a:solidFill>
                <a:cs typeface="2  Titr" panose="00000700000000000000" pitchFamily="2" charset="-78"/>
              </a:rPr>
              <a:t>با موضوعات قبلی ارتباط تسلسلی داشته باشد، </a:t>
            </a:r>
            <a:r>
              <a:rPr lang="fa-IR" sz="2000" dirty="0" smtClean="0">
                <a:solidFill>
                  <a:schemeClr val="tx2"/>
                </a:solidFill>
                <a:cs typeface="2  Titr" panose="00000700000000000000" pitchFamily="2" charset="-78"/>
              </a:rPr>
              <a:t>در صورت عدم </a:t>
            </a:r>
            <a:r>
              <a:rPr lang="fa-IR" sz="2000" dirty="0">
                <a:solidFill>
                  <a:schemeClr val="tx2"/>
                </a:solidFill>
                <a:cs typeface="2  Titr" panose="00000700000000000000" pitchFamily="2" charset="-78"/>
              </a:rPr>
              <a:t>تسلط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بر </a:t>
            </a:r>
            <a:r>
              <a:rPr lang="fa-IR" sz="2000" dirty="0" smtClean="0">
                <a:solidFill>
                  <a:schemeClr val="tx2"/>
                </a:solidFill>
                <a:cs typeface="2  Titr" panose="00000700000000000000" pitchFamily="2" charset="-78"/>
              </a:rPr>
              <a:t>پیش نیاز</a:t>
            </a:r>
            <a:r>
              <a:rPr lang="fa-IR" sz="2000" dirty="0">
                <a:solidFill>
                  <a:schemeClr val="tx2"/>
                </a:solidFill>
                <a:cs typeface="2  Titr" panose="00000700000000000000" pitchFamily="2" charset="-78"/>
              </a:rPr>
              <a:t>، ضروری است که رفتار ورودی ترمیم گردد</a:t>
            </a:r>
            <a:r>
              <a:rPr lang="fa-IR" sz="2000" dirty="0" smtClean="0">
                <a:solidFill>
                  <a:schemeClr val="tx2"/>
                </a:solidFill>
                <a:cs typeface="2  Titr" panose="00000700000000000000" pitchFamily="2" charset="-78"/>
              </a:rPr>
              <a:t>.</a:t>
            </a:r>
          </a:p>
          <a:p>
            <a:pPr algn="just" rtl="1">
              <a:lnSpc>
                <a:spcPct val="200000"/>
              </a:lnSpc>
            </a:pPr>
            <a:r>
              <a:rPr lang="fa-IR" sz="2000" dirty="0" smtClean="0">
                <a:solidFill>
                  <a:schemeClr val="tx2"/>
                </a:solidFill>
                <a:cs typeface="2  Titr" panose="00000700000000000000" pitchFamily="2" charset="-78"/>
              </a:rPr>
              <a:t>تصمیم گیری </a:t>
            </a:r>
            <a:r>
              <a:rPr lang="fa-IR" sz="2000" dirty="0">
                <a:solidFill>
                  <a:schemeClr val="tx2"/>
                </a:solidFill>
                <a:cs typeface="2  Titr" panose="00000700000000000000" pitchFamily="2" charset="-78"/>
              </a:rPr>
              <a:t>بعد از </a:t>
            </a:r>
            <a:r>
              <a:rPr lang="fa-IR" sz="2000" dirty="0" smtClean="0">
                <a:solidFill>
                  <a:schemeClr val="tx2"/>
                </a:solidFill>
                <a:cs typeface="2  Titr" panose="00000700000000000000" pitchFamily="2" charset="-78"/>
              </a:rPr>
              <a:t>انجام </a:t>
            </a:r>
            <a:r>
              <a:rPr lang="fa-IR" sz="2000" dirty="0">
                <a:solidFill>
                  <a:schemeClr val="tx2"/>
                </a:solidFill>
                <a:cs typeface="2  Titr" panose="00000700000000000000" pitchFamily="2" charset="-78"/>
              </a:rPr>
              <a:t>ارزشیابی آغازین </a:t>
            </a:r>
            <a:r>
              <a:rPr lang="fa-IR" sz="2000" dirty="0" smtClean="0">
                <a:solidFill>
                  <a:schemeClr val="tx2"/>
                </a:solidFill>
                <a:cs typeface="2  Titr" panose="00000700000000000000" pitchFamily="2" charset="-78"/>
              </a:rPr>
              <a:t>می تواند </a:t>
            </a:r>
            <a:r>
              <a:rPr lang="fa-IR" sz="2000" dirty="0">
                <a:solidFill>
                  <a:schemeClr val="tx2"/>
                </a:solidFill>
                <a:cs typeface="2  Titr" panose="00000700000000000000" pitchFamily="2" charset="-78"/>
              </a:rPr>
              <a:t>در مورد ترتیب و توالی در </a:t>
            </a:r>
            <a:r>
              <a:rPr lang="fa-IR" sz="2000" dirty="0" smtClean="0">
                <a:solidFill>
                  <a:schemeClr val="tx2"/>
                </a:solidFill>
                <a:cs typeface="2  Titr" panose="00000700000000000000" pitchFamily="2" charset="-78"/>
              </a:rPr>
              <a:t>ارائه ی مفاهیم </a:t>
            </a:r>
            <a:r>
              <a:rPr lang="fa-IR" sz="2000" dirty="0">
                <a:solidFill>
                  <a:schemeClr val="tx2"/>
                </a:solidFill>
                <a:cs typeface="2  Titr" panose="00000700000000000000" pitchFamily="2" charset="-78"/>
              </a:rPr>
              <a:t>و محتوا یا افزودن نکات و مباحثی خارج از کتاب درسی نیز باشد</a:t>
            </a:r>
            <a:r>
              <a:rPr lang="fa-IR" sz="2000" dirty="0" smtClean="0">
                <a:solidFill>
                  <a:schemeClr val="tx2"/>
                </a:solidFill>
                <a:cs typeface="2  Titr" panose="00000700000000000000" pitchFamily="2" charset="-78"/>
              </a:rPr>
              <a:t>.</a:t>
            </a:r>
            <a:endParaRPr lang="fa-IR"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44151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4612" y="457200"/>
            <a:ext cx="4038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اهمیت و ضرورت ارزشیابی آغازین</a:t>
            </a:r>
          </a:p>
        </p:txBody>
      </p:sp>
      <p:sp>
        <p:nvSpPr>
          <p:cNvPr id="4" name="TextBox 3"/>
          <p:cNvSpPr txBox="1"/>
          <p:nvPr/>
        </p:nvSpPr>
        <p:spPr>
          <a:xfrm>
            <a:off x="1169987" y="1231900"/>
            <a:ext cx="9696450" cy="5016758"/>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در ارزشیابی آغازین </a:t>
            </a:r>
            <a:r>
              <a:rPr lang="fa-IR" sz="2000" dirty="0" smtClean="0">
                <a:solidFill>
                  <a:schemeClr val="tx2"/>
                </a:solidFill>
                <a:cs typeface="2  Titr" panose="00000700000000000000" pitchFamily="2" charset="-78"/>
              </a:rPr>
              <a:t>به صورت پیش آزمون</a:t>
            </a:r>
            <a:r>
              <a:rPr lang="fa-IR" sz="2000" dirty="0">
                <a:solidFill>
                  <a:schemeClr val="tx2"/>
                </a:solidFill>
                <a:cs typeface="2  Titr" panose="00000700000000000000" pitchFamily="2" charset="-78"/>
              </a:rPr>
              <a:t>، اگر سؤالات </a:t>
            </a:r>
            <a:r>
              <a:rPr lang="fa-IR" sz="2000" dirty="0" smtClean="0">
                <a:solidFill>
                  <a:schemeClr val="tx2"/>
                </a:solidFill>
                <a:cs typeface="2  Titr" panose="00000700000000000000" pitchFamily="2" charset="-78"/>
              </a:rPr>
              <a:t>به درستی </a:t>
            </a:r>
            <a:r>
              <a:rPr lang="fa-IR" sz="2000" dirty="0">
                <a:solidFill>
                  <a:schemeClr val="tx2"/>
                </a:solidFill>
                <a:cs typeface="2  Titr" panose="00000700000000000000" pitchFamily="2" charset="-78"/>
              </a:rPr>
              <a:t>پرسیده شوند، </a:t>
            </a:r>
            <a:r>
              <a:rPr lang="fa-IR" sz="2000" dirty="0" smtClean="0">
                <a:solidFill>
                  <a:schemeClr val="tx2"/>
                </a:solidFill>
                <a:cs typeface="2  Titr" panose="00000700000000000000" pitchFamily="2" charset="-78"/>
              </a:rPr>
              <a:t>حس کنجکاوی دانش آموز </a:t>
            </a:r>
            <a:r>
              <a:rPr lang="fa-IR" sz="2000" dirty="0">
                <a:solidFill>
                  <a:schemeClr val="tx2"/>
                </a:solidFill>
                <a:cs typeface="2  Titr" panose="00000700000000000000" pitchFamily="2" charset="-78"/>
              </a:rPr>
              <a:t>را برانگیخته کرده و در او </a:t>
            </a:r>
            <a:r>
              <a:rPr lang="fa-IR" sz="2000" dirty="0" smtClean="0">
                <a:solidFill>
                  <a:schemeClr val="tx2"/>
                </a:solidFill>
                <a:cs typeface="2  Titr" panose="00000700000000000000" pitchFamily="2" charset="-78"/>
              </a:rPr>
              <a:t>انگیزه ی </a:t>
            </a:r>
            <a:r>
              <a:rPr lang="fa-IR" sz="2000" dirty="0">
                <a:solidFill>
                  <a:schemeClr val="tx2"/>
                </a:solidFill>
                <a:cs typeface="2  Titr" panose="00000700000000000000" pitchFamily="2" charset="-78"/>
              </a:rPr>
              <a:t>یادگیری را تقویت </a:t>
            </a:r>
            <a:r>
              <a:rPr lang="fa-IR" sz="2000" dirty="0" smtClean="0">
                <a:solidFill>
                  <a:schemeClr val="tx2"/>
                </a:solidFill>
                <a:cs typeface="2  Titr" panose="00000700000000000000" pitchFamily="2" charset="-78"/>
              </a:rPr>
              <a:t>می کند</a:t>
            </a:r>
            <a:r>
              <a:rPr lang="fa-IR" sz="2000" dirty="0">
                <a:solidFill>
                  <a:schemeClr val="tx2"/>
                </a:solidFill>
                <a:cs typeface="2  Titr" panose="00000700000000000000" pitchFamily="2" charset="-78"/>
              </a:rPr>
              <a:t>. این </a:t>
            </a:r>
            <a:r>
              <a:rPr lang="fa-IR" sz="2000" dirty="0" smtClean="0">
                <a:solidFill>
                  <a:schemeClr val="tx2"/>
                </a:solidFill>
                <a:cs typeface="2  Titr" panose="00000700000000000000" pitchFamily="2" charset="-78"/>
              </a:rPr>
              <a:t>انگیزه موجب </a:t>
            </a:r>
            <a:r>
              <a:rPr lang="fa-IR" sz="2000" dirty="0">
                <a:solidFill>
                  <a:schemeClr val="tx2"/>
                </a:solidFill>
                <a:cs typeface="2  Titr" panose="00000700000000000000" pitchFamily="2" charset="-78"/>
              </a:rPr>
              <a:t>هوشیاری و تمرکز </a:t>
            </a:r>
            <a:r>
              <a:rPr lang="fa-IR" sz="2000" dirty="0" smtClean="0">
                <a:solidFill>
                  <a:schemeClr val="tx2"/>
                </a:solidFill>
                <a:cs typeface="2  Titr" panose="00000700000000000000" pitchFamily="2" charset="-78"/>
              </a:rPr>
              <a:t>حواس دانش آموز می شود </a:t>
            </a:r>
            <a:r>
              <a:rPr lang="fa-IR" sz="2000" dirty="0">
                <a:solidFill>
                  <a:schemeClr val="tx2"/>
                </a:solidFill>
                <a:cs typeface="2  Titr" panose="00000700000000000000" pitchFamily="2" charset="-78"/>
              </a:rPr>
              <a:t>و معلم باید بکوشد در طول تدریس </a:t>
            </a:r>
            <a:r>
              <a:rPr lang="fa-IR" sz="2000" dirty="0" smtClean="0">
                <a:solidFill>
                  <a:schemeClr val="tx2"/>
                </a:solidFill>
                <a:cs typeface="2  Titr" panose="00000700000000000000" pitchFamily="2" charset="-78"/>
              </a:rPr>
              <a:t>این هوشیاری </a:t>
            </a:r>
            <a:r>
              <a:rPr lang="fa-IR" sz="2000" dirty="0">
                <a:solidFill>
                  <a:schemeClr val="tx2"/>
                </a:solidFill>
                <a:cs typeface="2  Titr" panose="00000700000000000000" pitchFamily="2" charset="-78"/>
              </a:rPr>
              <a:t>را حفظ نماید تا تدریس خوب و مؤثری داشته باشد.</a:t>
            </a:r>
          </a:p>
          <a:p>
            <a:pPr algn="just" rtl="1">
              <a:lnSpc>
                <a:spcPct val="200000"/>
              </a:lnSpc>
            </a:pPr>
            <a:r>
              <a:rPr lang="fa-IR" sz="2000" dirty="0">
                <a:solidFill>
                  <a:schemeClr val="tx2"/>
                </a:solidFill>
                <a:cs typeface="2  Titr" panose="00000700000000000000" pitchFamily="2" charset="-78"/>
              </a:rPr>
              <a:t>ارزشیابی آغازین، </a:t>
            </a:r>
            <a:r>
              <a:rPr lang="fa-IR" sz="2000" dirty="0" smtClean="0">
                <a:solidFill>
                  <a:schemeClr val="tx2"/>
                </a:solidFill>
                <a:cs typeface="2  Titr" panose="00000700000000000000" pitchFamily="2" charset="-78"/>
              </a:rPr>
              <a:t>ملاکی </a:t>
            </a:r>
            <a:r>
              <a:rPr lang="fa-IR" sz="2000" dirty="0">
                <a:solidFill>
                  <a:schemeClr val="tx2"/>
                </a:solidFill>
                <a:cs typeface="2  Titr" panose="00000700000000000000" pitchFamily="2" charset="-78"/>
              </a:rPr>
              <a:t>مناسب جهت تعیین میزان پیشرفت تحصیلی است. </a:t>
            </a:r>
            <a:r>
              <a:rPr lang="fa-IR" sz="2000" dirty="0" smtClean="0">
                <a:solidFill>
                  <a:schemeClr val="tx2"/>
                </a:solidFill>
                <a:cs typeface="2  Titr" panose="00000700000000000000" pitchFamily="2" charset="-78"/>
              </a:rPr>
              <a:t>ازآنجا که بررسی </a:t>
            </a:r>
            <a:r>
              <a:rPr lang="fa-IR" sz="2000" dirty="0">
                <a:solidFill>
                  <a:schemeClr val="tx2"/>
                </a:solidFill>
                <a:cs typeface="2  Titr" panose="00000700000000000000" pitchFamily="2" charset="-78"/>
              </a:rPr>
              <a:t>میزان پیشرفت از طریق </a:t>
            </a:r>
            <a:r>
              <a:rPr lang="fa-IR" sz="2000" dirty="0" smtClean="0">
                <a:solidFill>
                  <a:schemeClr val="tx2"/>
                </a:solidFill>
                <a:cs typeface="2  Titr" panose="00000700000000000000" pitchFamily="2" charset="-78"/>
              </a:rPr>
              <a:t>مقایسه ی </a:t>
            </a:r>
            <a:r>
              <a:rPr lang="fa-IR" sz="2000" dirty="0">
                <a:solidFill>
                  <a:schemeClr val="tx2"/>
                </a:solidFill>
                <a:cs typeface="2  Titr" panose="00000700000000000000" pitchFamily="2" charset="-78"/>
              </a:rPr>
              <a:t>وضع یادگیرنده قبل از آموزش و </a:t>
            </a:r>
            <a:r>
              <a:rPr lang="fa-IR" sz="2000" dirty="0" smtClean="0">
                <a:solidFill>
                  <a:schemeClr val="tx2"/>
                </a:solidFill>
                <a:cs typeface="2  Titr" panose="00000700000000000000" pitchFamily="2" charset="-78"/>
              </a:rPr>
              <a:t>بعد ازآن مقدور است</a:t>
            </a:r>
            <a:r>
              <a:rPr lang="fa-IR" sz="2000" dirty="0">
                <a:solidFill>
                  <a:schemeClr val="tx2"/>
                </a:solidFill>
                <a:cs typeface="2  Titr" panose="00000700000000000000" pitchFamily="2" charset="-78"/>
              </a:rPr>
              <a:t>، بنابراین بررسی وضع یادگیرنده در آغاز </a:t>
            </a:r>
            <a:r>
              <a:rPr lang="fa-IR" sz="2000" dirty="0" smtClean="0">
                <a:solidFill>
                  <a:schemeClr val="tx2"/>
                </a:solidFill>
                <a:cs typeface="2  Titr" panose="00000700000000000000" pitchFamily="2" charset="-78"/>
              </a:rPr>
              <a:t>درس </a:t>
            </a:r>
            <a:r>
              <a:rPr lang="fa-IR" sz="2000" dirty="0">
                <a:solidFill>
                  <a:schemeClr val="tx2"/>
                </a:solidFill>
                <a:cs typeface="2  Titr" panose="00000700000000000000" pitchFamily="2" charset="-78"/>
              </a:rPr>
              <a:t>به کمک ارزشیابی </a:t>
            </a:r>
            <a:r>
              <a:rPr lang="fa-IR" sz="2000" dirty="0" smtClean="0">
                <a:solidFill>
                  <a:schemeClr val="tx2"/>
                </a:solidFill>
                <a:cs typeface="2  Titr" panose="00000700000000000000" pitchFamily="2" charset="-78"/>
              </a:rPr>
              <a:t>پیش آزمون می تواند در </a:t>
            </a:r>
            <a:r>
              <a:rPr lang="fa-IR" sz="2000" dirty="0">
                <a:solidFill>
                  <a:schemeClr val="tx2"/>
                </a:solidFill>
                <a:cs typeface="2  Titr" panose="00000700000000000000" pitchFamily="2" charset="-78"/>
              </a:rPr>
              <a:t>تعیین میزان پیشرفت یادگیرنده مورداستفاده قرار </a:t>
            </a:r>
            <a:r>
              <a:rPr lang="fa-IR" sz="2000" dirty="0" smtClean="0">
                <a:solidFill>
                  <a:schemeClr val="tx2"/>
                </a:solidFill>
                <a:cs typeface="2  Titr" panose="00000700000000000000" pitchFamily="2" charset="-78"/>
              </a:rPr>
              <a:t>گیرد.</a:t>
            </a:r>
            <a:endParaRPr lang="fa-IR" sz="2000" dirty="0">
              <a:solidFill>
                <a:schemeClr val="tx2"/>
              </a:solidFill>
              <a:cs typeface="2  Titr" panose="00000700000000000000" pitchFamily="2" charset="-78"/>
            </a:endParaRPr>
          </a:p>
        </p:txBody>
      </p:sp>
    </p:spTree>
    <p:extLst>
      <p:ext uri="{BB962C8B-B14F-4D97-AF65-F5344CB8AC3E}">
        <p14:creationId xmlns:p14="http://schemas.microsoft.com/office/powerpoint/2010/main" val="3273837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84612" y="457200"/>
            <a:ext cx="4038600" cy="76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تعیین اولین گام آموزشی</a:t>
            </a:r>
          </a:p>
        </p:txBody>
      </p:sp>
      <p:sp>
        <p:nvSpPr>
          <p:cNvPr id="4" name="TextBox 3"/>
          <p:cNvSpPr txBox="1"/>
          <p:nvPr/>
        </p:nvSpPr>
        <p:spPr>
          <a:xfrm>
            <a:off x="2360612" y="1270000"/>
            <a:ext cx="7515225" cy="4401205"/>
          </a:xfrm>
          <a:prstGeom prst="rect">
            <a:avLst/>
          </a:prstGeom>
          <a:noFill/>
        </p:spPr>
        <p:txBody>
          <a:bodyPr wrap="square" rtlCol="0">
            <a:spAutoFit/>
          </a:bodyPr>
          <a:lstStyle/>
          <a:p>
            <a:pPr algn="just" rtl="1">
              <a:lnSpc>
                <a:spcPct val="200000"/>
              </a:lnSpc>
            </a:pPr>
            <a:r>
              <a:rPr lang="fa-IR" sz="2000" dirty="0">
                <a:solidFill>
                  <a:schemeClr val="tx2"/>
                </a:solidFill>
                <a:cs typeface="2  Titr" panose="00000700000000000000" pitchFamily="2" charset="-78"/>
              </a:rPr>
              <a:t>هدف اصلی ارزشیابی استفاده از </a:t>
            </a:r>
            <a:r>
              <a:rPr lang="fa-IR" sz="2000" dirty="0" smtClean="0">
                <a:solidFill>
                  <a:schemeClr val="tx2"/>
                </a:solidFill>
                <a:cs typeface="2  Titr" panose="00000700000000000000" pitchFamily="2" charset="-78"/>
              </a:rPr>
              <a:t>اطلاعات جمع آوری شده </a:t>
            </a:r>
            <a:r>
              <a:rPr lang="fa-IR" sz="2000" dirty="0">
                <a:solidFill>
                  <a:schemeClr val="tx2"/>
                </a:solidFill>
                <a:cs typeface="2  Titr" panose="00000700000000000000" pitchFamily="2" charset="-78"/>
              </a:rPr>
              <a:t>در </a:t>
            </a:r>
            <a:r>
              <a:rPr lang="fa-IR" sz="2000" dirty="0" smtClean="0">
                <a:solidFill>
                  <a:schemeClr val="tx2"/>
                </a:solidFill>
                <a:cs typeface="2  Titr" panose="00000700000000000000" pitchFamily="2" charset="-78"/>
              </a:rPr>
              <a:t>تصمیم گیری </a:t>
            </a:r>
            <a:r>
              <a:rPr lang="fa-IR" sz="2000" dirty="0">
                <a:solidFill>
                  <a:schemeClr val="tx2"/>
                </a:solidFill>
                <a:cs typeface="2  Titr" panose="00000700000000000000" pitchFamily="2" charset="-78"/>
              </a:rPr>
              <a:t>است. </a:t>
            </a:r>
            <a:r>
              <a:rPr lang="fa-IR" sz="2000" dirty="0" smtClean="0">
                <a:solidFill>
                  <a:schemeClr val="tx2"/>
                </a:solidFill>
                <a:cs typeface="2  Titr" panose="00000700000000000000" pitchFamily="2" charset="-78"/>
              </a:rPr>
              <a:t>ارزشیابی آغازین </a:t>
            </a:r>
            <a:r>
              <a:rPr lang="fa-IR" sz="2000" dirty="0">
                <a:solidFill>
                  <a:schemeClr val="tx2"/>
                </a:solidFill>
                <a:cs typeface="2  Titr" panose="00000700000000000000" pitchFamily="2" charset="-78"/>
              </a:rPr>
              <a:t>با </a:t>
            </a:r>
            <a:r>
              <a:rPr lang="fa-IR" sz="2000" dirty="0" smtClean="0">
                <a:solidFill>
                  <a:schemeClr val="tx2"/>
                </a:solidFill>
                <a:cs typeface="2  Titr" panose="00000700000000000000" pitchFamily="2" charset="-78"/>
              </a:rPr>
              <a:t>ارائه ی </a:t>
            </a:r>
            <a:r>
              <a:rPr lang="fa-IR" sz="2000" dirty="0">
                <a:solidFill>
                  <a:schemeClr val="tx2"/>
                </a:solidFill>
                <a:cs typeface="2  Titr" panose="00000700000000000000" pitchFamily="2" charset="-78"/>
              </a:rPr>
              <a:t>تصویری از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به معلم کمک </a:t>
            </a:r>
            <a:r>
              <a:rPr lang="fa-IR" sz="2000" dirty="0" smtClean="0">
                <a:solidFill>
                  <a:schemeClr val="tx2"/>
                </a:solidFill>
                <a:cs typeface="2  Titr" panose="00000700000000000000" pitchFamily="2" charset="-78"/>
              </a:rPr>
              <a:t>می کند </a:t>
            </a:r>
            <a:r>
              <a:rPr lang="fa-IR" sz="2000" dirty="0">
                <a:solidFill>
                  <a:schemeClr val="tx2"/>
                </a:solidFill>
                <a:cs typeface="2  Titr" panose="00000700000000000000" pitchFamily="2" charset="-78"/>
              </a:rPr>
              <a:t>تا برای تعیین </a:t>
            </a:r>
            <a:r>
              <a:rPr lang="fa-IR" sz="2000" dirty="0" smtClean="0">
                <a:solidFill>
                  <a:schemeClr val="tx2"/>
                </a:solidFill>
                <a:cs typeface="2  Titr" panose="00000700000000000000" pitchFamily="2" charset="-78"/>
              </a:rPr>
              <a:t>نقطه ی شروع تدریس </a:t>
            </a:r>
            <a:r>
              <a:rPr lang="fa-IR" sz="2000" dirty="0">
                <a:solidFill>
                  <a:schemeClr val="tx2"/>
                </a:solidFill>
                <a:cs typeface="2  Titr" panose="00000700000000000000" pitchFamily="2" charset="-78"/>
              </a:rPr>
              <a:t>خود </a:t>
            </a:r>
            <a:r>
              <a:rPr lang="fa-IR" sz="2000" dirty="0" smtClean="0">
                <a:solidFill>
                  <a:schemeClr val="tx2"/>
                </a:solidFill>
                <a:cs typeface="2  Titr" panose="00000700000000000000" pitchFamily="2" charset="-78"/>
              </a:rPr>
              <a:t>تصمیم گیری </a:t>
            </a:r>
            <a:r>
              <a:rPr lang="fa-IR" sz="2000" dirty="0">
                <a:solidFill>
                  <a:schemeClr val="tx2"/>
                </a:solidFill>
                <a:cs typeface="2  Titr" panose="00000700000000000000" pitchFamily="2" charset="-78"/>
              </a:rPr>
              <a:t>کند. این آزمون که </a:t>
            </a:r>
            <a:r>
              <a:rPr lang="fa-IR" sz="2000" dirty="0" smtClean="0">
                <a:solidFill>
                  <a:schemeClr val="tx2"/>
                </a:solidFill>
                <a:cs typeface="2  Titr" panose="00000700000000000000" pitchFamily="2" charset="-78"/>
              </a:rPr>
              <a:t>به صورت </a:t>
            </a:r>
            <a:r>
              <a:rPr lang="fa-IR" sz="2000" dirty="0">
                <a:solidFill>
                  <a:schemeClr val="tx2"/>
                </a:solidFill>
                <a:cs typeface="2  Titr" panose="00000700000000000000" pitchFamily="2" charset="-78"/>
              </a:rPr>
              <a:t>ترکیبی از آزمون رفتار ورودی </a:t>
            </a:r>
            <a:r>
              <a:rPr lang="fa-IR" sz="2000" dirty="0" smtClean="0">
                <a:solidFill>
                  <a:schemeClr val="tx2"/>
                </a:solidFill>
                <a:cs typeface="2  Titr" panose="00000700000000000000" pitchFamily="2" charset="-78"/>
              </a:rPr>
              <a:t>و پیش آزمون انجام می گیرد</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آموخته های </a:t>
            </a:r>
            <a:r>
              <a:rPr lang="fa-IR" sz="2000" dirty="0">
                <a:solidFill>
                  <a:schemeClr val="tx2"/>
                </a:solidFill>
                <a:cs typeface="2  Titr" panose="00000700000000000000" pitchFamily="2" charset="-78"/>
              </a:rPr>
              <a:t>قبلی </a:t>
            </a:r>
            <a:r>
              <a:rPr lang="fa-IR" sz="2000" dirty="0" smtClean="0">
                <a:solidFill>
                  <a:schemeClr val="tx2"/>
                </a:solidFill>
                <a:cs typeface="2  Titr" panose="00000700000000000000" pitchFamily="2" charset="-78"/>
              </a:rPr>
              <a:t>دانش آموزان </a:t>
            </a:r>
            <a:r>
              <a:rPr lang="fa-IR" sz="2000" dirty="0">
                <a:solidFill>
                  <a:schemeClr val="tx2"/>
                </a:solidFill>
                <a:cs typeface="2  Titr" panose="00000700000000000000" pitchFamily="2" charset="-78"/>
              </a:rPr>
              <a:t>را بررسی </a:t>
            </a:r>
            <a:r>
              <a:rPr lang="fa-IR" sz="2000" dirty="0" smtClean="0">
                <a:solidFill>
                  <a:schemeClr val="tx2"/>
                </a:solidFill>
                <a:cs typeface="2  Titr" panose="00000700000000000000" pitchFamily="2" charset="-78"/>
              </a:rPr>
              <a:t>می کند </a:t>
            </a:r>
            <a:r>
              <a:rPr lang="fa-IR" sz="2000" dirty="0">
                <a:solidFill>
                  <a:schemeClr val="tx2"/>
                </a:solidFill>
                <a:cs typeface="2  Titr" panose="00000700000000000000" pitchFamily="2" charset="-78"/>
              </a:rPr>
              <a:t>و </a:t>
            </a:r>
            <a:r>
              <a:rPr lang="fa-IR" sz="2000" dirty="0" smtClean="0">
                <a:solidFill>
                  <a:schemeClr val="tx2"/>
                </a:solidFill>
                <a:cs typeface="2  Titr" panose="00000700000000000000" pitchFamily="2" charset="-78"/>
              </a:rPr>
              <a:t>اطلاعاتی از سطح </a:t>
            </a:r>
            <a:r>
              <a:rPr lang="fa-IR" sz="2000" dirty="0">
                <a:solidFill>
                  <a:schemeClr val="tx2"/>
                </a:solidFill>
                <a:cs typeface="2  Titr" panose="00000700000000000000" pitchFamily="2" charset="-78"/>
              </a:rPr>
              <a:t>آمادگی </a:t>
            </a:r>
            <a:r>
              <a:rPr lang="fa-IR" sz="2000" dirty="0" smtClean="0">
                <a:solidFill>
                  <a:schemeClr val="tx2"/>
                </a:solidFill>
                <a:cs typeface="2  Titr" panose="00000700000000000000" pitchFamily="2" charset="-78"/>
              </a:rPr>
              <a:t>دانش آموز </a:t>
            </a:r>
            <a:r>
              <a:rPr lang="fa-IR" sz="2000" dirty="0">
                <a:solidFill>
                  <a:schemeClr val="tx2"/>
                </a:solidFill>
                <a:cs typeface="2  Titr" panose="00000700000000000000" pitchFamily="2" charset="-78"/>
              </a:rPr>
              <a:t>در اختیار معلم قرار </a:t>
            </a:r>
            <a:r>
              <a:rPr lang="fa-IR" sz="2000" dirty="0" smtClean="0">
                <a:solidFill>
                  <a:schemeClr val="tx2"/>
                </a:solidFill>
                <a:cs typeface="2  Titr" panose="00000700000000000000" pitchFamily="2" charset="-78"/>
              </a:rPr>
              <a:t>می دهد </a:t>
            </a:r>
            <a:r>
              <a:rPr lang="fa-IR" sz="2000" dirty="0">
                <a:solidFill>
                  <a:schemeClr val="tx2"/>
                </a:solidFill>
                <a:cs typeface="2  Titr" panose="00000700000000000000" pitchFamily="2" charset="-78"/>
              </a:rPr>
              <a:t>تا در صورت نیاز قبل از تدریس </a:t>
            </a:r>
            <a:r>
              <a:rPr lang="fa-IR" sz="2000" dirty="0" smtClean="0">
                <a:solidFill>
                  <a:schemeClr val="tx2"/>
                </a:solidFill>
                <a:cs typeface="2  Titr" panose="00000700000000000000" pitchFamily="2" charset="-78"/>
              </a:rPr>
              <a:t>مطلب، اطلاعات پیش نیاز </a:t>
            </a:r>
            <a:r>
              <a:rPr lang="fa-IR" sz="2000" dirty="0">
                <a:solidFill>
                  <a:schemeClr val="tx2"/>
                </a:solidFill>
                <a:cs typeface="2  Titr" panose="00000700000000000000" pitchFamily="2" charset="-78"/>
              </a:rPr>
              <a:t>را مطرح کند و پس از اطمینان از تسلط </a:t>
            </a:r>
            <a:r>
              <a:rPr lang="fa-IR" sz="2000" dirty="0" smtClean="0">
                <a:solidFill>
                  <a:schemeClr val="tx2"/>
                </a:solidFill>
                <a:cs typeface="2  Titr" panose="00000700000000000000" pitchFamily="2" charset="-78"/>
              </a:rPr>
              <a:t>دانش آموز</a:t>
            </a:r>
            <a:r>
              <a:rPr lang="fa-IR" sz="2000" dirty="0">
                <a:solidFill>
                  <a:schemeClr val="tx2"/>
                </a:solidFill>
                <a:cs typeface="2  Titr" panose="00000700000000000000" pitchFamily="2" charset="-78"/>
              </a:rPr>
              <a:t>، </a:t>
            </a:r>
            <a:r>
              <a:rPr lang="fa-IR" sz="2000" dirty="0" smtClean="0">
                <a:solidFill>
                  <a:schemeClr val="tx2"/>
                </a:solidFill>
                <a:cs typeface="2  Titr" panose="00000700000000000000" pitchFamily="2" charset="-78"/>
              </a:rPr>
              <a:t>مفهوم </a:t>
            </a:r>
            <a:r>
              <a:rPr lang="fa-IR" sz="2000" dirty="0">
                <a:solidFill>
                  <a:schemeClr val="tx2"/>
                </a:solidFill>
                <a:cs typeface="2  Titr" panose="00000700000000000000" pitchFamily="2" charset="-78"/>
              </a:rPr>
              <a:t>جدید </a:t>
            </a:r>
            <a:r>
              <a:rPr lang="fa-IR" sz="2000" dirty="0" smtClean="0">
                <a:solidFill>
                  <a:schemeClr val="tx2"/>
                </a:solidFill>
                <a:cs typeface="2  Titr" panose="00000700000000000000" pitchFamily="2" charset="-78"/>
              </a:rPr>
              <a:t>را تدریس </a:t>
            </a:r>
            <a:r>
              <a:rPr lang="fa-IR" sz="2000" dirty="0">
                <a:solidFill>
                  <a:schemeClr val="tx2"/>
                </a:solidFill>
                <a:cs typeface="2  Titr" panose="00000700000000000000" pitchFamily="2" charset="-78"/>
              </a:rPr>
              <a:t>کند.</a:t>
            </a:r>
          </a:p>
        </p:txBody>
      </p:sp>
      <p:sp>
        <p:nvSpPr>
          <p:cNvPr id="5" name="Action Button: Return 4">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Home 5">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40359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2412" y="1676400"/>
            <a:ext cx="9525000" cy="2800767"/>
          </a:xfrm>
          <a:prstGeom prst="rect">
            <a:avLst/>
          </a:prstGeom>
          <a:noFill/>
        </p:spPr>
        <p:txBody>
          <a:bodyPr wrap="square" rtlCol="0">
            <a:spAutoFit/>
          </a:bodyPr>
          <a:lstStyle/>
          <a:p>
            <a:pPr algn="ctr" rtl="1">
              <a:lnSpc>
                <a:spcPct val="300000"/>
              </a:lnSpc>
            </a:pPr>
            <a:r>
              <a:rPr lang="fa-IR" sz="3200" dirty="0" smtClean="0">
                <a:solidFill>
                  <a:schemeClr val="tx2"/>
                </a:solidFill>
                <a:cs typeface="2  Sina" panose="00000700000000000000" pitchFamily="2" charset="-78"/>
              </a:rPr>
              <a:t>فصل هشت</a:t>
            </a:r>
          </a:p>
          <a:p>
            <a:pPr algn="ctr" rtl="1">
              <a:lnSpc>
                <a:spcPct val="300000"/>
              </a:lnSpc>
            </a:pPr>
            <a:r>
              <a:rPr lang="fa-IR" sz="3200" dirty="0" smtClean="0">
                <a:solidFill>
                  <a:srgbClr val="0070C0"/>
                </a:solidFill>
                <a:cs typeface="2  Sina" panose="00000700000000000000" pitchFamily="2" charset="-78"/>
              </a:rPr>
              <a:t>گروه بندی دانش آموزان</a:t>
            </a:r>
            <a:endParaRPr lang="en-US" sz="3200" dirty="0">
              <a:solidFill>
                <a:srgbClr val="0070C0"/>
              </a:solidFill>
              <a:cs typeface="2  Sina" panose="00000700000000000000" pitchFamily="2" charset="-78"/>
            </a:endParaRPr>
          </a:p>
        </p:txBody>
      </p:sp>
    </p:spTree>
    <p:extLst>
      <p:ext uri="{BB962C8B-B14F-4D97-AF65-F5344CB8AC3E}">
        <p14:creationId xmlns:p14="http://schemas.microsoft.com/office/powerpoint/2010/main" val="190848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7412" y="0"/>
            <a:ext cx="5701715" cy="6858000"/>
          </a:xfrm>
          <a:prstGeom prst="rect">
            <a:avLst/>
          </a:prstGeom>
        </p:spPr>
      </p:pic>
    </p:spTree>
    <p:extLst>
      <p:ext uri="{BB962C8B-B14F-4D97-AF65-F5344CB8AC3E}">
        <p14:creationId xmlns:p14="http://schemas.microsoft.com/office/powerpoint/2010/main" val="189507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8456612" y="838200"/>
            <a:ext cx="3048000" cy="49530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هشت:</a:t>
            </a:r>
          </a:p>
          <a:p>
            <a:pPr algn="ctr">
              <a:lnSpc>
                <a:spcPct val="200000"/>
              </a:lnSpc>
            </a:pPr>
            <a:r>
              <a:rPr lang="fa-IR" sz="2400" dirty="0">
                <a:solidFill>
                  <a:srgbClr val="002060"/>
                </a:solidFill>
                <a:cs typeface="2  Titr" panose="00000700000000000000" pitchFamily="2" charset="-78"/>
              </a:rPr>
              <a:t>گروه بندی دانش آموزان</a:t>
            </a:r>
          </a:p>
        </p:txBody>
      </p:sp>
      <p:sp>
        <p:nvSpPr>
          <p:cNvPr id="3" name="Rounded Rectangle 2"/>
          <p:cNvSpPr/>
          <p:nvPr/>
        </p:nvSpPr>
        <p:spPr>
          <a:xfrm>
            <a:off x="4860130" y="4572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یادگیری مشارکتی</a:t>
            </a:r>
            <a:endParaRPr lang="en-US" sz="2000" dirty="0">
              <a:solidFill>
                <a:srgbClr val="C00000"/>
              </a:solidFill>
              <a:cs typeface="2  Sina" panose="00000700000000000000" pitchFamily="2" charset="-78"/>
            </a:endParaRPr>
          </a:p>
        </p:txBody>
      </p:sp>
      <p:sp>
        <p:nvSpPr>
          <p:cNvPr id="4" name="Rounded Rectangle 3"/>
          <p:cNvSpPr/>
          <p:nvPr/>
        </p:nvSpPr>
        <p:spPr>
          <a:xfrm>
            <a:off x="4860130" y="15240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انواع </a:t>
            </a:r>
            <a:r>
              <a:rPr lang="fa-IR" sz="2000" dirty="0" smtClean="0">
                <a:solidFill>
                  <a:srgbClr val="C00000"/>
                </a:solidFill>
                <a:cs typeface="2  Sina" panose="00000700000000000000" pitchFamily="2" charset="-78"/>
              </a:rPr>
              <a:t>گروه ها</a:t>
            </a:r>
            <a:endParaRPr lang="en-US" sz="2000" dirty="0">
              <a:solidFill>
                <a:srgbClr val="C00000"/>
              </a:solidFill>
              <a:cs typeface="2  Sina" panose="00000700000000000000" pitchFamily="2" charset="-78"/>
            </a:endParaRPr>
          </a:p>
        </p:txBody>
      </p:sp>
      <p:sp>
        <p:nvSpPr>
          <p:cNvPr id="5" name="Rounded Rectangle 4"/>
          <p:cNvSpPr/>
          <p:nvPr/>
        </p:nvSpPr>
        <p:spPr>
          <a:xfrm>
            <a:off x="4860130" y="25908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نحوه ی گروه بندی</a:t>
            </a:r>
            <a:endParaRPr lang="en-US" sz="2000" dirty="0">
              <a:solidFill>
                <a:srgbClr val="C00000"/>
              </a:solidFill>
              <a:cs typeface="2  Sina" panose="00000700000000000000" pitchFamily="2" charset="-78"/>
            </a:endParaRPr>
          </a:p>
        </p:txBody>
      </p:sp>
      <p:sp>
        <p:nvSpPr>
          <p:cNvPr id="6" name="Rounded Rectangle 5"/>
          <p:cNvSpPr/>
          <p:nvPr/>
        </p:nvSpPr>
        <p:spPr>
          <a:xfrm>
            <a:off x="4860130" y="36576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انواع </a:t>
            </a:r>
            <a:r>
              <a:rPr lang="fa-IR" sz="2000" dirty="0" smtClean="0">
                <a:solidFill>
                  <a:srgbClr val="C00000"/>
                </a:solidFill>
                <a:cs typeface="2  Sina" panose="00000700000000000000" pitchFamily="2" charset="-78"/>
              </a:rPr>
              <a:t>گروه بندی</a:t>
            </a:r>
            <a:endParaRPr lang="en-US" sz="2000" dirty="0">
              <a:solidFill>
                <a:srgbClr val="C00000"/>
              </a:solidFill>
              <a:cs typeface="2  Sina" panose="00000700000000000000" pitchFamily="2" charset="-78"/>
            </a:endParaRPr>
          </a:p>
        </p:txBody>
      </p:sp>
      <p:sp>
        <p:nvSpPr>
          <p:cNvPr id="7" name="Rounded Rectangle 6"/>
          <p:cNvSpPr/>
          <p:nvPr/>
        </p:nvSpPr>
        <p:spPr>
          <a:xfrm>
            <a:off x="4887118" y="47244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تعداد اعضای گروه</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2119480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438605" y="23622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فلسفه تعلیم و </a:t>
            </a:r>
            <a:r>
              <a:rPr lang="fa-IR" dirty="0" smtClean="0">
                <a:solidFill>
                  <a:schemeClr val="tx1"/>
                </a:solidFill>
                <a:cs typeface="B Titr" panose="00000700000000000000" pitchFamily="2" charset="-78"/>
              </a:rPr>
              <a:t>تربیت</a:t>
            </a:r>
            <a:endParaRPr lang="en-US" dirty="0">
              <a:solidFill>
                <a:schemeClr val="tx1"/>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انواع فلسفه تعلیم و </a:t>
            </a:r>
            <a:r>
              <a:rPr lang="fa-IR" dirty="0" smtClean="0">
                <a:solidFill>
                  <a:prstClr val="white"/>
                </a:solidFill>
                <a:cs typeface="B Titr" panose="00000700000000000000" pitchFamily="2" charset="-78"/>
              </a:rPr>
              <a:t>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303212" y="685800"/>
            <a:ext cx="9906000" cy="6019800"/>
          </a:xfrm>
          <a:prstGeom prst="rect">
            <a:avLst/>
          </a:prstGeom>
          <a:noFill/>
        </p:spPr>
        <p:txBody>
          <a:bodyPr wrap="square" rtlCol="0">
            <a:noAutofit/>
          </a:bodyPr>
          <a:lstStyle/>
          <a:p>
            <a:pPr algn="just" rtl="1">
              <a:lnSpc>
                <a:spcPct val="200000"/>
              </a:lnSpc>
            </a:pPr>
            <a:r>
              <a:rPr lang="fa-IR" sz="2000" dirty="0" smtClean="0">
                <a:solidFill>
                  <a:srgbClr val="FF0000"/>
                </a:solidFill>
                <a:cs typeface="2  Titr" panose="00000700000000000000" pitchFamily="2" charset="-78"/>
              </a:rPr>
              <a:t>محتوای فلسفه تعلیم و تربیت:</a:t>
            </a:r>
          </a:p>
          <a:p>
            <a:pPr algn="just" rtl="1">
              <a:lnSpc>
                <a:spcPct val="200000"/>
              </a:lnSpc>
            </a:pPr>
            <a:r>
              <a:rPr lang="fa-IR" dirty="0" smtClean="0">
                <a:solidFill>
                  <a:schemeClr val="tx2"/>
                </a:solidFill>
                <a:cs typeface="2  Titr" panose="00000700000000000000" pitchFamily="2" charset="-78"/>
              </a:rPr>
              <a:t>فلسفه تعلیم و تربیت به کند و کاو در مقوله های زیر می پردازد:</a:t>
            </a:r>
          </a:p>
          <a:p>
            <a:pPr algn="just" rtl="1">
              <a:lnSpc>
                <a:spcPct val="200000"/>
              </a:lnSpc>
            </a:pPr>
            <a:r>
              <a:rPr lang="fa-IR" dirty="0">
                <a:solidFill>
                  <a:schemeClr val="tx2"/>
                </a:solidFill>
                <a:cs typeface="2  Titr" panose="00000700000000000000" pitchFamily="2" charset="-78"/>
              </a:rPr>
              <a:t>- پژوهش در طبیعت انسان تا از این </a:t>
            </a:r>
            <a:r>
              <a:rPr lang="fa-IR" dirty="0" smtClean="0">
                <a:solidFill>
                  <a:schemeClr val="tx2"/>
                </a:solidFill>
                <a:cs typeface="2  Titr" panose="00000700000000000000" pitchFamily="2" charset="-78"/>
              </a:rPr>
              <a:t>رهگذر، </a:t>
            </a:r>
            <a:r>
              <a:rPr lang="fa-IR" dirty="0">
                <a:solidFill>
                  <a:schemeClr val="tx2"/>
                </a:solidFill>
                <a:cs typeface="2  Titr" panose="00000700000000000000" pitchFamily="2" charset="-78"/>
              </a:rPr>
              <a:t>تربیبت او </a:t>
            </a:r>
            <a:r>
              <a:rPr lang="fa-IR" dirty="0" smtClean="0">
                <a:solidFill>
                  <a:schemeClr val="tx2"/>
                </a:solidFill>
                <a:cs typeface="2  Titr" panose="00000700000000000000" pitchFamily="2" charset="-78"/>
              </a:rPr>
              <a:t>سازگار با </a:t>
            </a:r>
            <a:r>
              <a:rPr lang="fa-IR" dirty="0">
                <a:solidFill>
                  <a:schemeClr val="tx2"/>
                </a:solidFill>
                <a:cs typeface="2  Titr" panose="00000700000000000000" pitchFamily="2" charset="-78"/>
              </a:rPr>
              <a:t>قبوانین حیبات </a:t>
            </a:r>
            <a:r>
              <a:rPr lang="fa-IR" dirty="0" smtClean="0">
                <a:solidFill>
                  <a:schemeClr val="tx2"/>
                </a:solidFill>
                <a:cs typeface="2  Titr" panose="00000700000000000000" pitchFamily="2" charset="-78"/>
              </a:rPr>
              <a:t>وی صورت </a:t>
            </a:r>
            <a:r>
              <a:rPr lang="fa-IR" dirty="0">
                <a:solidFill>
                  <a:schemeClr val="tx2"/>
                </a:solidFill>
                <a:cs typeface="2  Titr" panose="00000700000000000000" pitchFamily="2" charset="-78"/>
              </a:rPr>
              <a:t>پذیرد.</a:t>
            </a:r>
          </a:p>
          <a:p>
            <a:pPr algn="just" rtl="1">
              <a:lnSpc>
                <a:spcPct val="200000"/>
              </a:lnSpc>
            </a:pPr>
            <a:r>
              <a:rPr lang="fa-IR" dirty="0">
                <a:solidFill>
                  <a:schemeClr val="tx2"/>
                </a:solidFill>
                <a:cs typeface="2  Titr" panose="00000700000000000000" pitchFamily="2" charset="-78"/>
              </a:rPr>
              <a:t>- کندوکاو در روابط انسان با شش موضوع در پی: </a:t>
            </a:r>
            <a:r>
              <a:rPr lang="fa-IR" dirty="0" smtClean="0">
                <a:solidFill>
                  <a:schemeClr val="tx2"/>
                </a:solidFill>
                <a:cs typeface="2  Titr" panose="00000700000000000000" pitchFamily="2" charset="-78"/>
              </a:rPr>
              <a:t>آفریدگار، طبیعت، دیگر انسان ها، زندگی، </a:t>
            </a:r>
            <a:r>
              <a:rPr lang="fa-IR" dirty="0">
                <a:solidFill>
                  <a:schemeClr val="tx2"/>
                </a:solidFill>
                <a:cs typeface="2  Titr" panose="00000700000000000000" pitchFamily="2" charset="-78"/>
              </a:rPr>
              <a:t>خود و آخرت یعنی همان اموری که فیلسوفان تربیت آنها را </a:t>
            </a:r>
            <a:r>
              <a:rPr lang="fa-IR" dirty="0" smtClean="0">
                <a:solidFill>
                  <a:schemeClr val="tx2"/>
                </a:solidFill>
                <a:cs typeface="2  Titr" panose="00000700000000000000" pitchFamily="2" charset="-78"/>
              </a:rPr>
              <a:t>هستی شناسی نامیده اند</a:t>
            </a:r>
            <a:r>
              <a:rPr lang="fa-IR" dirty="0">
                <a:solidFill>
                  <a:schemeClr val="tx2"/>
                </a:solidFill>
                <a:cs typeface="2  Titr" panose="00000700000000000000" pitchFamily="2" charset="-78"/>
              </a:rPr>
              <a:t>.</a:t>
            </a:r>
          </a:p>
          <a:p>
            <a:pPr algn="just" rtl="1">
              <a:lnSpc>
                <a:spcPct val="200000"/>
              </a:lnSpc>
            </a:pPr>
            <a:r>
              <a:rPr lang="fa-IR" dirty="0">
                <a:solidFill>
                  <a:schemeClr val="tx2"/>
                </a:solidFill>
                <a:cs typeface="2  Titr" panose="00000700000000000000" pitchFamily="2" charset="-78"/>
              </a:rPr>
              <a:t>- </a:t>
            </a:r>
            <a:r>
              <a:rPr lang="fa-IR" dirty="0" smtClean="0">
                <a:solidFill>
                  <a:schemeClr val="tx2"/>
                </a:solidFill>
                <a:cs typeface="2  Titr" panose="00000700000000000000" pitchFamily="2" charset="-78"/>
              </a:rPr>
              <a:t>روش های </a:t>
            </a:r>
            <a:r>
              <a:rPr lang="fa-IR" dirty="0">
                <a:solidFill>
                  <a:schemeClr val="tx2"/>
                </a:solidFill>
                <a:cs typeface="2  Titr" panose="00000700000000000000" pitchFamily="2" charset="-78"/>
              </a:rPr>
              <a:t>شناخت این روابط که به آن </a:t>
            </a:r>
            <a:r>
              <a:rPr lang="fa-IR" dirty="0" smtClean="0">
                <a:solidFill>
                  <a:schemeClr val="tx2"/>
                </a:solidFill>
                <a:cs typeface="2  Titr" panose="00000700000000000000" pitchFamily="2" charset="-78"/>
              </a:rPr>
              <a:t>معرفت شناسی </a:t>
            </a:r>
            <a:r>
              <a:rPr lang="fa-IR" dirty="0">
                <a:solidFill>
                  <a:schemeClr val="tx2"/>
                </a:solidFill>
                <a:cs typeface="2  Titr" panose="00000700000000000000" pitchFamily="2" charset="-78"/>
              </a:rPr>
              <a:t>میگویند.</a:t>
            </a:r>
          </a:p>
          <a:p>
            <a:pPr algn="just" rtl="1">
              <a:lnSpc>
                <a:spcPct val="200000"/>
              </a:lnSpc>
            </a:pPr>
            <a:r>
              <a:rPr lang="fa-IR" dirty="0">
                <a:solidFill>
                  <a:schemeClr val="tx2"/>
                </a:solidFill>
                <a:cs typeface="2  Titr" panose="00000700000000000000" pitchFamily="2" charset="-78"/>
              </a:rPr>
              <a:t>- کاوش در معیارهایی که بر این روابط حاکم است که به آن </a:t>
            </a:r>
            <a:r>
              <a:rPr lang="fa-IR" dirty="0" smtClean="0">
                <a:solidFill>
                  <a:schemeClr val="tx2"/>
                </a:solidFill>
                <a:cs typeface="2  Titr" panose="00000700000000000000" pitchFamily="2" charset="-78"/>
              </a:rPr>
              <a:t>ارزش شناسی می گویند.</a:t>
            </a:r>
            <a:endParaRPr lang="fa-IR" dirty="0">
              <a:solidFill>
                <a:schemeClr val="tx2"/>
              </a:solidFill>
              <a:cs typeface="2  Titr" panose="00000700000000000000" pitchFamily="2" charset="-78"/>
            </a:endParaRPr>
          </a:p>
        </p:txBody>
      </p:sp>
    </p:spTree>
    <p:extLst>
      <p:ext uri="{BB962C8B-B14F-4D97-AF65-F5344CB8AC3E}">
        <p14:creationId xmlns:p14="http://schemas.microsoft.com/office/powerpoint/2010/main" val="35792121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9732" y="4064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یادگیری مشارکتی</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ها</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نحوه گروه بندی</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بندی</a:t>
            </a:r>
            <a:endParaRPr lang="en-US" dirty="0">
              <a:cs typeface="B Titr" panose="00000700000000000000" pitchFamily="2" charset="-78"/>
            </a:endParaRPr>
          </a:p>
        </p:txBody>
      </p:sp>
      <p:sp>
        <p:nvSpPr>
          <p:cNvPr id="13" name="TextBox 12"/>
          <p:cNvSpPr txBox="1"/>
          <p:nvPr/>
        </p:nvSpPr>
        <p:spPr>
          <a:xfrm>
            <a:off x="1446212" y="952500"/>
            <a:ext cx="7924800" cy="49149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باور ویگوتسکی، فرآیندهای عالی ذهنی در انسان، از راه تعامل اجتماعی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شکل می گیرند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پیروان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نظریه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سازندگی نیز بر همین باورند، بنابراین مشارکت اجتماعی، یکی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از شرایط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مهم یادگیری به شمار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رود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طبق این باور، بسیاری از مسائل را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هیچ یادگیرنده ای به تنهایی نمی تواند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آنها را حل کند، از طریق تبادل اندیشه و مشارکت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گروهی یادگیرندگان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شوند.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درگذشته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این گونه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تصور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کلاس درسی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ساکت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بوده و به سخنان معلمان گوش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دهند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بهترین فضا و شرایط را برای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یادگیری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فراهم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آورد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اما امروزه این باور وجود دارد که تدریس مؤثر و بهبود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یادگیری 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تعامل بین معلم با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 یکدیگر و انجام کار گروهی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صورت می گیرد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تعدادی اعضای گروه</a:t>
            </a:r>
            <a:endParaRPr lang="en-US" dirty="0">
              <a:cs typeface="B Titr" panose="00000700000000000000" pitchFamily="2" charset="-78"/>
            </a:endParaRPr>
          </a:p>
        </p:txBody>
      </p:sp>
    </p:spTree>
    <p:extLst>
      <p:ext uri="{BB962C8B-B14F-4D97-AF65-F5344CB8AC3E}">
        <p14:creationId xmlns:p14="http://schemas.microsoft.com/office/powerpoint/2010/main" val="3075153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8"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514805" y="12319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یادگیری مشارکتی</a:t>
            </a:r>
            <a:endParaRPr lang="en-US" dirty="0">
              <a:solidFill>
                <a:schemeClr val="tx1"/>
              </a:solidFill>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ها</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نحوه گروه بندی</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بندی</a:t>
            </a:r>
            <a:endParaRPr lang="en-US" dirty="0">
              <a:cs typeface="B Titr" panose="00000700000000000000" pitchFamily="2" charset="-78"/>
            </a:endParaRPr>
          </a:p>
        </p:txBody>
      </p:sp>
      <p:sp>
        <p:nvSpPr>
          <p:cNvPr id="13" name="TextBox 12"/>
          <p:cNvSpPr txBox="1"/>
          <p:nvPr/>
        </p:nvSpPr>
        <p:spPr>
          <a:xfrm>
            <a:off x="836612" y="660400"/>
            <a:ext cx="9296400" cy="54229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بسیارى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نظام های تعلیم و تربیت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یادگیری مشارکتی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منظور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اصلاح اوضاع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جاری آموزش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نیز برای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مشارک تدادن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یادگیری استفاده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یادگیری مشارکتی در حقیقت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راه حل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مقابله با انبوهی از مشکلات آموزشی است</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یادگیرى مشارکتى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شیوه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آموزش است که طى آن، مشارکت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اساس هرگونه برنامه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است.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عبارت دیگر</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در این شیوه، گروهى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فعالانه در امر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یادگیرى درگیر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روند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آموزش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را هدایت و نتایج را ارزیابى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نمایند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یادگیرى مشارکتى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یکى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گسترده ترین حوزه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نظرى، پژوهشى و اجرایى ثمربخش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تعلیم و تربیت است</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این شکل از یادگیرى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گستره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وسیعى از تمام سطوح یادگیرى،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پیش دبستانی تا دانشگاهى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از دروس ریاضیات تا خواندن، زبان، علوم، مطالعات اجتماعى و رایانه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اجراشده است</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پژوهش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متعددى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انجام گرفته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اثرات مثبت یادگیرى مشارکتى را بر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پیشرفت تحصیل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نشان داده است.</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تعدادی اعضای گروه</a:t>
            </a:r>
            <a:endParaRPr lang="en-US" dirty="0">
              <a:cs typeface="B Titr" panose="00000700000000000000" pitchFamily="2" charset="-78"/>
            </a:endParaRPr>
          </a:p>
        </p:txBody>
      </p:sp>
    </p:spTree>
    <p:extLst>
      <p:ext uri="{BB962C8B-B14F-4D97-AF65-F5344CB8AC3E}">
        <p14:creationId xmlns:p14="http://schemas.microsoft.com/office/powerpoint/2010/main" val="2234005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4191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یادگیری مشارکتی</a:t>
            </a:r>
            <a:endParaRPr lang="en-US" dirty="0">
              <a:cs typeface="B Titr" panose="00000700000000000000" pitchFamily="2" charset="-78"/>
            </a:endParaRPr>
          </a:p>
        </p:txBody>
      </p:sp>
      <p:sp>
        <p:nvSpPr>
          <p:cNvPr id="4" name="Rectangle 3"/>
          <p:cNvSpPr/>
          <p:nvPr/>
        </p:nvSpPr>
        <p:spPr>
          <a:xfrm>
            <a:off x="10514805" y="20574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گروه ها</a:t>
            </a:r>
            <a:endParaRPr lang="en-US" dirty="0">
              <a:solidFill>
                <a:schemeClr val="tx1"/>
              </a:solidFill>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نحوه گروه بندی</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بندی</a:t>
            </a:r>
            <a:endParaRPr lang="en-US" dirty="0">
              <a:cs typeface="B Titr" panose="00000700000000000000" pitchFamily="2" charset="-78"/>
            </a:endParaRPr>
          </a:p>
        </p:txBody>
      </p:sp>
      <p:sp>
        <p:nvSpPr>
          <p:cNvPr id="13" name="TextBox 12"/>
          <p:cNvSpPr txBox="1"/>
          <p:nvPr/>
        </p:nvSpPr>
        <p:spPr>
          <a:xfrm>
            <a:off x="1446212" y="952500"/>
            <a:ext cx="7924800" cy="4914900"/>
          </a:xfrm>
          <a:prstGeom prst="rect">
            <a:avLst/>
          </a:prstGeom>
          <a:noFill/>
        </p:spPr>
        <p:txBody>
          <a:bodyPr wrap="square" rtlCol="0">
            <a:noAutofit/>
          </a:bodyPr>
          <a:lstStyle/>
          <a:p>
            <a:pPr lvl="0" algn="just" rtl="1">
              <a:lnSpc>
                <a:spcPct val="20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تعدادی اعضای گروه</a:t>
            </a:r>
            <a:endParaRPr lang="en-US" dirty="0">
              <a:cs typeface="B Titr" panose="00000700000000000000" pitchFamily="2" charset="-78"/>
            </a:endParaRPr>
          </a:p>
        </p:txBody>
      </p:sp>
      <p:sp>
        <p:nvSpPr>
          <p:cNvPr id="17" name="TextBox 16"/>
          <p:cNvSpPr txBox="1"/>
          <p:nvPr/>
        </p:nvSpPr>
        <p:spPr>
          <a:xfrm>
            <a:off x="379213" y="952500"/>
            <a:ext cx="10058797" cy="5791200"/>
          </a:xfrm>
          <a:prstGeom prst="rect">
            <a:avLst/>
          </a:prstGeom>
          <a:noFill/>
        </p:spPr>
        <p:txBody>
          <a:bodyPr wrap="square" rtlCol="0">
            <a:noAutofit/>
          </a:bodyPr>
          <a:lstStyle/>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انواع گروه ها</a:t>
            </a:r>
            <a:endParaRPr lang="en-US" dirty="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sp>
        <p:nvSpPr>
          <p:cNvPr id="18" name="Right Brace 17"/>
          <p:cNvSpPr/>
          <p:nvPr/>
        </p:nvSpPr>
        <p:spPr>
          <a:xfrm>
            <a:off x="8610599" y="1574800"/>
            <a:ext cx="533400" cy="3517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074535" y="1306315"/>
            <a:ext cx="3657600" cy="3785652"/>
          </a:xfrm>
          <a:prstGeom prst="rect">
            <a:avLst/>
          </a:prstGeom>
          <a:noFill/>
        </p:spPr>
        <p:txBody>
          <a:bodyPr wrap="square" rtlCol="0">
            <a:spAutoFit/>
          </a:bodyPr>
          <a:lstStyle/>
          <a:p>
            <a:pPr algn="r" rtl="1">
              <a:lnSpc>
                <a:spcPct val="250000"/>
              </a:lnSpc>
            </a:pPr>
            <a:r>
              <a:rPr lang="fa-IR" sz="2400" b="1" dirty="0" smtClean="0">
                <a:solidFill>
                  <a:schemeClr val="tx2"/>
                </a:solidFill>
                <a:cs typeface="2  Koodak" panose="00000700000000000000" pitchFamily="2" charset="-78"/>
              </a:rPr>
              <a:t>گروه های کاذب ( شبه گروه ها)</a:t>
            </a:r>
          </a:p>
          <a:p>
            <a:pPr algn="r" rtl="1">
              <a:lnSpc>
                <a:spcPct val="250000"/>
              </a:lnSpc>
            </a:pPr>
            <a:r>
              <a:rPr lang="fa-IR" sz="2400" b="1" dirty="0" smtClean="0">
                <a:solidFill>
                  <a:schemeClr val="tx2"/>
                </a:solidFill>
                <a:cs typeface="2  Koodak" panose="00000700000000000000" pitchFamily="2" charset="-78"/>
              </a:rPr>
              <a:t>گروه های سنتی</a:t>
            </a:r>
          </a:p>
          <a:p>
            <a:pPr algn="r" rtl="1">
              <a:lnSpc>
                <a:spcPct val="250000"/>
              </a:lnSpc>
            </a:pPr>
            <a:r>
              <a:rPr lang="fa-IR" sz="2400" b="1" dirty="0" smtClean="0">
                <a:solidFill>
                  <a:schemeClr val="tx2"/>
                </a:solidFill>
                <a:cs typeface="2  Koodak" panose="00000700000000000000" pitchFamily="2" charset="-78"/>
              </a:rPr>
              <a:t>گروه های مشارکتی</a:t>
            </a:r>
          </a:p>
          <a:p>
            <a:pPr algn="r" rtl="1">
              <a:lnSpc>
                <a:spcPct val="250000"/>
              </a:lnSpc>
            </a:pPr>
            <a:r>
              <a:rPr lang="fa-IR" sz="2400" b="1" dirty="0" smtClean="0">
                <a:solidFill>
                  <a:schemeClr val="tx2"/>
                </a:solidFill>
                <a:cs typeface="2  Koodak" panose="00000700000000000000" pitchFamily="2" charset="-78"/>
              </a:rPr>
              <a:t>گروه های </a:t>
            </a:r>
            <a:r>
              <a:rPr lang="fa-IR" sz="2400" b="1" dirty="0">
                <a:solidFill>
                  <a:schemeClr val="tx2"/>
                </a:solidFill>
                <a:cs typeface="2  Koodak" panose="00000700000000000000" pitchFamily="2" charset="-78"/>
              </a:rPr>
              <a:t>مشارکتی با عملکرد بالا</a:t>
            </a:r>
            <a:endParaRPr lang="en-US" sz="2400" b="1" dirty="0">
              <a:solidFill>
                <a:schemeClr val="tx2"/>
              </a:solidFill>
              <a:cs typeface="2  Koodak" panose="00000700000000000000" pitchFamily="2" charset="-78"/>
            </a:endParaRPr>
          </a:p>
        </p:txBody>
      </p:sp>
    </p:spTree>
    <p:extLst>
      <p:ext uri="{BB962C8B-B14F-4D97-AF65-F5344CB8AC3E}">
        <p14:creationId xmlns:p14="http://schemas.microsoft.com/office/powerpoint/2010/main" val="2142672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1640" y="444500"/>
            <a:ext cx="1522413" cy="6604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یادگیری مشارکتی</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ها</a:t>
            </a:r>
            <a:endParaRPr lang="en-US" dirty="0">
              <a:cs typeface="B Titr" panose="00000700000000000000" pitchFamily="2" charset="-78"/>
            </a:endParaRPr>
          </a:p>
        </p:txBody>
      </p:sp>
      <p:sp>
        <p:nvSpPr>
          <p:cNvPr id="5" name="Rectangle 4"/>
          <p:cNvSpPr/>
          <p:nvPr/>
        </p:nvSpPr>
        <p:spPr>
          <a:xfrm>
            <a:off x="10515601" y="28702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نحوه گروه بندی</a:t>
            </a:r>
            <a:endParaRPr lang="en-US" dirty="0">
              <a:solidFill>
                <a:schemeClr val="tx1"/>
              </a:solidFill>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بندی</a:t>
            </a:r>
            <a:endParaRPr lang="en-US" dirty="0">
              <a:cs typeface="B Titr" panose="00000700000000000000" pitchFamily="2" charset="-78"/>
            </a:endParaRPr>
          </a:p>
        </p:txBody>
      </p:sp>
      <p:sp>
        <p:nvSpPr>
          <p:cNvPr id="13" name="TextBox 12"/>
          <p:cNvSpPr txBox="1"/>
          <p:nvPr/>
        </p:nvSpPr>
        <p:spPr>
          <a:xfrm>
            <a:off x="1446212" y="838200"/>
            <a:ext cx="8077200" cy="49149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منظور از روابط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درون گروهی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فعالیت و ارتباط هر عضو با اعضای درون گروه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خود می باشد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معلم وظیفه دارد هنگام بحث گروهی به این مهم توجه کند؛ چون اغلب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مشاهده شده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 که بحث را اعضای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زرنگ 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گروه به دست گرفته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اجازه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فعالیت به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ضعیف 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ازاین رو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توجه داشت که ترکیب کلی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گروه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تا حد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امکان متجانس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باشد. بهترین روش برای کار، روش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قرعه کشی تیم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فوتبال جام جهانی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 یعنی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قوی و ضعیف باید بین تمام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گروه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پخش شوند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نکته دوم اینکه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این گروه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طول سال تحصیلی نباید ثابت بمانند و برای مباحث جدید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گروه های جدیدی تشکیل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شوند. این کار باعث آشنایی و صمیمیت هر چه بیشتر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کلاس با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یکدیگر 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تعدادی اعضای گروه</a:t>
            </a:r>
            <a:endParaRPr lang="en-US" dirty="0">
              <a:cs typeface="B Titr" panose="00000700000000000000" pitchFamily="2" charset="-78"/>
            </a:endParaRPr>
          </a:p>
        </p:txBody>
      </p:sp>
    </p:spTree>
    <p:extLst>
      <p:ext uri="{BB962C8B-B14F-4D97-AF65-F5344CB8AC3E}">
        <p14:creationId xmlns:p14="http://schemas.microsoft.com/office/powerpoint/2010/main" val="363630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1640" y="444500"/>
            <a:ext cx="1522413" cy="6604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یادگیری مشارکتی</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ها</a:t>
            </a:r>
            <a:endParaRPr lang="en-US" dirty="0">
              <a:cs typeface="B Titr" panose="00000700000000000000" pitchFamily="2" charset="-78"/>
            </a:endParaRPr>
          </a:p>
        </p:txBody>
      </p:sp>
      <p:sp>
        <p:nvSpPr>
          <p:cNvPr id="5" name="Rectangle 4"/>
          <p:cNvSpPr/>
          <p:nvPr/>
        </p:nvSpPr>
        <p:spPr>
          <a:xfrm>
            <a:off x="10515601" y="28702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نحوه گروه بندی</a:t>
            </a:r>
            <a:endParaRPr lang="en-US" dirty="0">
              <a:solidFill>
                <a:schemeClr val="tx1"/>
              </a:solidFill>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بندی</a:t>
            </a:r>
            <a:endParaRPr lang="en-US" dirty="0">
              <a:cs typeface="B Titr" panose="00000700000000000000" pitchFamily="2" charset="-78"/>
            </a:endParaRPr>
          </a:p>
        </p:txBody>
      </p:sp>
      <p:sp>
        <p:nvSpPr>
          <p:cNvPr id="13" name="TextBox 12"/>
          <p:cNvSpPr txBox="1"/>
          <p:nvPr/>
        </p:nvSpPr>
        <p:spPr>
          <a:xfrm>
            <a:off x="1141412" y="609600"/>
            <a:ext cx="8839200" cy="49149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 باید توجه داشته باشد که در هر گروه،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ازهر سه طیف ضعیف،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متوسط 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قوی حضور داشته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باشند.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انتخاب سرگروه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حتما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عهده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اعضای گروه باشد. انتخاب سرگروه توسط معلم، علاوه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 برانگیختن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حس حسادت بین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آزادی عقیده و انتخاب را از آنها خواهد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گرفت. باید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افراد گروه آزادی عمل داد تا با مشورت و یا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رأی گیری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بین خودشان به این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نتیجه برسند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چه کسی رهبری گروه را بر عهده بگیرد.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برای ایجاد شادابی بیشتر در کلاس، برای هر کار حقیقی جدید، یک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گروه بندی جدید انجام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شود. شاید برای معلم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خسته کننده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وقت گیر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باشد، اما این تنوع برای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باعث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ایجاد هیجان و نشاط خواهد شد.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بهتراست اسامی گروه را خود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پیشنهاد دهند اما از گذاشتن اسامی تکراری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کلیشه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پرهیز نمایید. اسامی را انتخاب نمایید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نشان دهنده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هویت گروه باشد.</a:t>
            </a: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تعدادی اعضای گروه</a:t>
            </a:r>
            <a:endParaRPr lang="en-US" dirty="0">
              <a:cs typeface="B Titr" panose="00000700000000000000" pitchFamily="2" charset="-78"/>
            </a:endParaRPr>
          </a:p>
        </p:txBody>
      </p:sp>
    </p:spTree>
    <p:extLst>
      <p:ext uri="{BB962C8B-B14F-4D97-AF65-F5344CB8AC3E}">
        <p14:creationId xmlns:p14="http://schemas.microsoft.com/office/powerpoint/2010/main" val="4107207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یادگیری مشارکتی</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ها</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نحوه گروه بندی</a:t>
            </a:r>
            <a:endParaRPr lang="en-US" dirty="0">
              <a:cs typeface="B Titr" panose="00000700000000000000" pitchFamily="2" charset="-78"/>
            </a:endParaRPr>
          </a:p>
        </p:txBody>
      </p:sp>
      <p:sp>
        <p:nvSpPr>
          <p:cNvPr id="6" name="Rectangle 5"/>
          <p:cNvSpPr/>
          <p:nvPr/>
        </p:nvSpPr>
        <p:spPr>
          <a:xfrm>
            <a:off x="10515601" y="37084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گروه بندی</a:t>
            </a:r>
            <a:endParaRPr lang="en-US" dirty="0">
              <a:solidFill>
                <a:schemeClr val="tx1"/>
              </a:solidFill>
              <a:cs typeface="B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تعدادی اعضای گروه</a:t>
            </a:r>
            <a:endParaRPr lang="en-US" dirty="0">
              <a:cs typeface="B Titr" panose="00000700000000000000" pitchFamily="2" charset="-78"/>
            </a:endParaRPr>
          </a:p>
        </p:txBody>
      </p:sp>
      <p:sp>
        <p:nvSpPr>
          <p:cNvPr id="11" name="TextBox 10"/>
          <p:cNvSpPr txBox="1"/>
          <p:nvPr/>
        </p:nvSpPr>
        <p:spPr>
          <a:xfrm>
            <a:off x="379213" y="952500"/>
            <a:ext cx="10058797" cy="5791200"/>
          </a:xfrm>
          <a:prstGeom prst="rect">
            <a:avLst/>
          </a:prstGeom>
          <a:noFill/>
        </p:spPr>
        <p:txBody>
          <a:bodyPr wrap="square" rtlCol="0">
            <a:noAutofit/>
          </a:bodyPr>
          <a:lstStyle/>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انواع گروه بندی</a:t>
            </a:r>
            <a:endParaRPr lang="en-US" dirty="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sp>
        <p:nvSpPr>
          <p:cNvPr id="12" name="Right Brace 11"/>
          <p:cNvSpPr/>
          <p:nvPr/>
        </p:nvSpPr>
        <p:spPr>
          <a:xfrm>
            <a:off x="8375639" y="952500"/>
            <a:ext cx="533400" cy="46601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2589212" y="937210"/>
            <a:ext cx="5905500" cy="5262979"/>
          </a:xfrm>
          <a:prstGeom prst="rect">
            <a:avLst/>
          </a:prstGeom>
          <a:noFill/>
        </p:spPr>
        <p:txBody>
          <a:bodyPr wrap="square" rtlCol="0">
            <a:spAutoFit/>
          </a:bodyPr>
          <a:lstStyle/>
          <a:p>
            <a:pPr algn="r" rtl="1">
              <a:lnSpc>
                <a:spcPct val="200000"/>
              </a:lnSpc>
            </a:pPr>
            <a:r>
              <a:rPr lang="fa-IR" sz="2400" b="1" dirty="0" smtClean="0">
                <a:solidFill>
                  <a:schemeClr val="tx2"/>
                </a:solidFill>
                <a:cs typeface="2  Koodak" panose="00000700000000000000" pitchFamily="2" charset="-78"/>
              </a:rPr>
              <a:t>گروه بندی تصادفی</a:t>
            </a:r>
          </a:p>
          <a:p>
            <a:pPr algn="r" rtl="1">
              <a:lnSpc>
                <a:spcPct val="200000"/>
              </a:lnSpc>
            </a:pPr>
            <a:r>
              <a:rPr lang="fa-IR" sz="2400" b="1" dirty="0" smtClean="0">
                <a:solidFill>
                  <a:schemeClr val="tx2"/>
                </a:solidFill>
                <a:cs typeface="2  Koodak" panose="00000700000000000000" pitchFamily="2" charset="-78"/>
              </a:rPr>
              <a:t>گروه بندی با استفاده از شکل و رنگ</a:t>
            </a:r>
          </a:p>
          <a:p>
            <a:pPr algn="r" rtl="1">
              <a:lnSpc>
                <a:spcPct val="200000"/>
              </a:lnSpc>
            </a:pPr>
            <a:r>
              <a:rPr lang="fa-IR" sz="2400" b="1" dirty="0" smtClean="0">
                <a:solidFill>
                  <a:schemeClr val="tx2"/>
                </a:solidFill>
                <a:cs typeface="2  Koodak" panose="00000700000000000000" pitchFamily="2" charset="-78"/>
              </a:rPr>
              <a:t>گروه بندی </a:t>
            </a:r>
            <a:r>
              <a:rPr lang="fa-IR" sz="2400" b="1" dirty="0">
                <a:solidFill>
                  <a:schemeClr val="tx2"/>
                </a:solidFill>
                <a:cs typeface="2  Koodak" panose="00000700000000000000" pitchFamily="2" charset="-78"/>
              </a:rPr>
              <a:t>بر </a:t>
            </a:r>
            <a:r>
              <a:rPr lang="fa-IR" sz="2400" b="1" dirty="0" smtClean="0">
                <a:solidFill>
                  <a:schemeClr val="tx2"/>
                </a:solidFill>
                <a:cs typeface="2  Koodak" panose="00000700000000000000" pitchFamily="2" charset="-78"/>
              </a:rPr>
              <a:t>پایه ی توانایی های مشابه</a:t>
            </a:r>
          </a:p>
          <a:p>
            <a:pPr algn="r" rtl="1">
              <a:lnSpc>
                <a:spcPct val="200000"/>
              </a:lnSpc>
            </a:pPr>
            <a:r>
              <a:rPr lang="fa-IR" sz="2400" b="1" dirty="0" smtClean="0">
                <a:solidFill>
                  <a:schemeClr val="tx2"/>
                </a:solidFill>
                <a:cs typeface="2  Koodak" panose="00000700000000000000" pitchFamily="2" charset="-78"/>
              </a:rPr>
              <a:t>گروه بندی دانش آموزان </a:t>
            </a:r>
            <a:r>
              <a:rPr lang="fa-IR" sz="2400" b="1" dirty="0">
                <a:solidFill>
                  <a:schemeClr val="tx2"/>
                </a:solidFill>
                <a:cs typeface="2  Koodak" panose="00000700000000000000" pitchFamily="2" charset="-78"/>
              </a:rPr>
              <a:t>بر اساس </a:t>
            </a:r>
            <a:r>
              <a:rPr lang="fa-IR" sz="2400" b="1" dirty="0" smtClean="0">
                <a:solidFill>
                  <a:schemeClr val="tx2"/>
                </a:solidFill>
                <a:cs typeface="2  Koodak" panose="00000700000000000000" pitchFamily="2" charset="-78"/>
              </a:rPr>
              <a:t>توانایی های متفاوت</a:t>
            </a:r>
          </a:p>
          <a:p>
            <a:pPr algn="r" rtl="1">
              <a:lnSpc>
                <a:spcPct val="200000"/>
              </a:lnSpc>
            </a:pPr>
            <a:r>
              <a:rPr lang="fa-IR" sz="2400" b="1" dirty="0" smtClean="0">
                <a:solidFill>
                  <a:schemeClr val="tx2"/>
                </a:solidFill>
                <a:cs typeface="2  Koodak" panose="00000700000000000000" pitchFamily="2" charset="-78"/>
              </a:rPr>
              <a:t>گروه بندی داوطلبانه</a:t>
            </a:r>
          </a:p>
          <a:p>
            <a:pPr algn="r" rtl="1">
              <a:lnSpc>
                <a:spcPct val="200000"/>
              </a:lnSpc>
            </a:pPr>
            <a:r>
              <a:rPr lang="fa-IR" sz="2400" b="1" dirty="0" smtClean="0">
                <a:solidFill>
                  <a:schemeClr val="tx2"/>
                </a:solidFill>
                <a:cs typeface="2  Koodak" panose="00000700000000000000" pitchFamily="2" charset="-78"/>
              </a:rPr>
              <a:t>گروه بندی ناهمگن</a:t>
            </a:r>
          </a:p>
          <a:p>
            <a:pPr algn="r" rtl="1">
              <a:lnSpc>
                <a:spcPct val="200000"/>
              </a:lnSpc>
            </a:pPr>
            <a:endParaRPr lang="en-US" sz="2400" b="1" dirty="0">
              <a:solidFill>
                <a:schemeClr val="tx2"/>
              </a:solidFill>
              <a:cs typeface="2  Koodak" panose="00000700000000000000" pitchFamily="2" charset="-78"/>
            </a:endParaRPr>
          </a:p>
        </p:txBody>
      </p:sp>
    </p:spTree>
    <p:extLst>
      <p:ext uri="{BB962C8B-B14F-4D97-AF65-F5344CB8AC3E}">
        <p14:creationId xmlns:p14="http://schemas.microsoft.com/office/powerpoint/2010/main" val="2387963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8" y="4572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یادگیری مشارکتی</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ها</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نحوه گروه بندی</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گروه بندی</a:t>
            </a:r>
            <a:endParaRPr lang="en-US" dirty="0">
              <a:cs typeface="B Titr" panose="00000700000000000000" pitchFamily="2" charset="-78"/>
            </a:endParaRPr>
          </a:p>
        </p:txBody>
      </p:sp>
      <p:sp>
        <p:nvSpPr>
          <p:cNvPr id="13" name="TextBox 12"/>
          <p:cNvSpPr txBox="1"/>
          <p:nvPr/>
        </p:nvSpPr>
        <p:spPr>
          <a:xfrm>
            <a:off x="760412" y="533400"/>
            <a:ext cx="9448800" cy="5638800"/>
          </a:xfrm>
          <a:prstGeom prst="rect">
            <a:avLst/>
          </a:prstGeom>
          <a:noFill/>
        </p:spPr>
        <p:txBody>
          <a:bodyPr wrap="square" rtlCol="0">
            <a:noAutofit/>
          </a:bodyPr>
          <a:lstStyle/>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تعداد اعضای تشکیل دهنده ی هر گروه از قانون علمی « آستانه ی تحمل » پیروی می کند. آستانه ی تحمل کودکان با نوجوانان و بزرگسالان کاملا متفاوت است. کودکان آستانه ی تحمل کمتری نسبت به بزرگسالان دارند. آنها زود خسته می شوند و در یک زمان واحد نمی توانند با تعداد بیشتری از افراد رابطه برقرار ساخته و آن ارتباط را تا مدتی حفظ نمایند؛ لذا باید در گروه بندی دانش آموزان، این عوامل را موردتوجه قرار داد.</a:t>
            </a: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این راستا تعداد اعضای هر گروه،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رابطه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مستقیمی با سن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دارد؛ هر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چه سن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کمتر، تعداد اعضای گروه نیز کمتر و هرچه سن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بالاتر</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تعداد  اعضای گروه نیز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بیشتر باشد. تعداد اعضای گروه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دوره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ابتدایی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بهتر است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بیشتر از 2 تا 3 نفر نباشد و در مقاطع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بالاتر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بهتر است بین 3 تا 5 نفر باشد.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514805" y="45339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تعدادی اعضای گروه</a:t>
            </a:r>
            <a:endParaRPr lang="en-US" dirty="0">
              <a:solidFill>
                <a:schemeClr val="tx1"/>
              </a:solidFill>
              <a:cs typeface="B Titr" panose="00000700000000000000" pitchFamily="2" charset="-78"/>
            </a:endParaRPr>
          </a:p>
        </p:txBody>
      </p:sp>
      <p:sp>
        <p:nvSpPr>
          <p:cNvPr id="11" name="Action Button: Return 10">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Action Button: Home 11">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8703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2412" y="1676400"/>
            <a:ext cx="9525000" cy="2800767"/>
          </a:xfrm>
          <a:prstGeom prst="rect">
            <a:avLst/>
          </a:prstGeom>
          <a:noFill/>
        </p:spPr>
        <p:txBody>
          <a:bodyPr wrap="square" rtlCol="0">
            <a:spAutoFit/>
          </a:bodyPr>
          <a:lstStyle/>
          <a:p>
            <a:pPr algn="ctr" rtl="1">
              <a:lnSpc>
                <a:spcPct val="300000"/>
              </a:lnSpc>
            </a:pPr>
            <a:r>
              <a:rPr lang="fa-IR" sz="3200" dirty="0" smtClean="0">
                <a:solidFill>
                  <a:schemeClr val="tx2"/>
                </a:solidFill>
                <a:cs typeface="2  Sina" panose="00000700000000000000" pitchFamily="2" charset="-78"/>
              </a:rPr>
              <a:t>فصل نه</a:t>
            </a:r>
          </a:p>
          <a:p>
            <a:pPr algn="ctr" rtl="1">
              <a:lnSpc>
                <a:spcPct val="300000"/>
              </a:lnSpc>
            </a:pPr>
            <a:r>
              <a:rPr lang="fa-IR" sz="3200" dirty="0" smtClean="0">
                <a:solidFill>
                  <a:srgbClr val="0070C0"/>
                </a:solidFill>
                <a:cs typeface="2  Sina" panose="00000700000000000000" pitchFamily="2" charset="-78"/>
              </a:rPr>
              <a:t>ایجاد انگیزه</a:t>
            </a:r>
            <a:endParaRPr lang="en-US" sz="3200" dirty="0">
              <a:solidFill>
                <a:srgbClr val="0070C0"/>
              </a:solidFill>
              <a:cs typeface="2  Sina" panose="00000700000000000000" pitchFamily="2" charset="-78"/>
            </a:endParaRPr>
          </a:p>
        </p:txBody>
      </p:sp>
    </p:spTree>
    <p:extLst>
      <p:ext uri="{BB962C8B-B14F-4D97-AF65-F5344CB8AC3E}">
        <p14:creationId xmlns:p14="http://schemas.microsoft.com/office/powerpoint/2010/main" val="40855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296" y="0"/>
            <a:ext cx="5549315" cy="6858000"/>
          </a:xfrm>
          <a:prstGeom prst="rect">
            <a:avLst/>
          </a:prstGeom>
        </p:spPr>
      </p:pic>
    </p:spTree>
    <p:extLst>
      <p:ext uri="{BB962C8B-B14F-4D97-AF65-F5344CB8AC3E}">
        <p14:creationId xmlns:p14="http://schemas.microsoft.com/office/powerpoint/2010/main" val="2279797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8456612" y="838200"/>
            <a:ext cx="3048000" cy="49530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نه:</a:t>
            </a:r>
          </a:p>
          <a:p>
            <a:pPr algn="ctr">
              <a:lnSpc>
                <a:spcPct val="200000"/>
              </a:lnSpc>
            </a:pPr>
            <a:r>
              <a:rPr lang="fa-IR" sz="2400" dirty="0" smtClean="0">
                <a:solidFill>
                  <a:srgbClr val="002060"/>
                </a:solidFill>
                <a:cs typeface="2  Titr" panose="00000700000000000000" pitchFamily="2" charset="-78"/>
              </a:rPr>
              <a:t>ایجاد انگیزه</a:t>
            </a:r>
            <a:endParaRPr lang="fa-IR" sz="2400" dirty="0">
              <a:solidFill>
                <a:srgbClr val="002060"/>
              </a:solidFill>
              <a:cs typeface="2  Titr" panose="00000700000000000000" pitchFamily="2" charset="-78"/>
            </a:endParaRPr>
          </a:p>
        </p:txBody>
      </p:sp>
      <p:sp>
        <p:nvSpPr>
          <p:cNvPr id="3" name="Rounded Rectangle 2"/>
          <p:cNvSpPr/>
          <p:nvPr/>
        </p:nvSpPr>
        <p:spPr>
          <a:xfrm>
            <a:off x="4860130" y="571500"/>
            <a:ext cx="3276600"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مفهوم انگیزش</a:t>
            </a:r>
            <a:endParaRPr lang="en-US" sz="2000" dirty="0">
              <a:solidFill>
                <a:srgbClr val="C00000"/>
              </a:solidFill>
              <a:cs typeface="2  Sina" panose="00000700000000000000" pitchFamily="2" charset="-78"/>
            </a:endParaRPr>
          </a:p>
        </p:txBody>
      </p:sp>
      <p:sp>
        <p:nvSpPr>
          <p:cNvPr id="4" name="Rounded Rectangle 3"/>
          <p:cNvSpPr/>
          <p:nvPr/>
        </p:nvSpPr>
        <p:spPr>
          <a:xfrm>
            <a:off x="4860130" y="1695450"/>
            <a:ext cx="3276600"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انگیزه ی </a:t>
            </a:r>
            <a:r>
              <a:rPr lang="fa-IR" sz="2000" dirty="0">
                <a:solidFill>
                  <a:srgbClr val="C00000"/>
                </a:solidFill>
                <a:cs typeface="2  Sina" panose="00000700000000000000" pitchFamily="2" charset="-78"/>
              </a:rPr>
              <a:t>تحصیلی</a:t>
            </a:r>
            <a:endParaRPr lang="en-US" sz="2000" dirty="0">
              <a:solidFill>
                <a:srgbClr val="C00000"/>
              </a:solidFill>
              <a:cs typeface="2  Sina" panose="00000700000000000000" pitchFamily="2" charset="-78"/>
            </a:endParaRPr>
          </a:p>
        </p:txBody>
      </p:sp>
      <p:sp>
        <p:nvSpPr>
          <p:cNvPr id="5" name="Rounded Rectangle 4"/>
          <p:cNvSpPr/>
          <p:nvPr/>
        </p:nvSpPr>
        <p:spPr>
          <a:xfrm>
            <a:off x="2589212" y="2876550"/>
            <a:ext cx="3276600"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a:solidFill>
                  <a:srgbClr val="C00000"/>
                </a:solidFill>
                <a:cs typeface="2  Sina" panose="00000700000000000000" pitchFamily="2" charset="-78"/>
              </a:rPr>
              <a:t>الگویی برای افزایش انگیزش </a:t>
            </a:r>
            <a:r>
              <a:rPr lang="fa-IR" sz="2000" dirty="0" smtClean="0">
                <a:solidFill>
                  <a:srgbClr val="C00000"/>
                </a:solidFill>
                <a:cs typeface="2  Sina" panose="00000700000000000000" pitchFamily="2" charset="-78"/>
              </a:rPr>
              <a:t>دانش آموزان</a:t>
            </a:r>
            <a:endParaRPr lang="en-US" sz="2000" dirty="0">
              <a:solidFill>
                <a:srgbClr val="C00000"/>
              </a:solidFill>
              <a:cs typeface="2  Sina" panose="00000700000000000000" pitchFamily="2" charset="-78"/>
            </a:endParaRPr>
          </a:p>
        </p:txBody>
      </p:sp>
      <p:sp>
        <p:nvSpPr>
          <p:cNvPr id="6" name="Rounded Rectangle 5"/>
          <p:cNvSpPr/>
          <p:nvPr/>
        </p:nvSpPr>
        <p:spPr>
          <a:xfrm>
            <a:off x="897730" y="4191000"/>
            <a:ext cx="3572666" cy="9144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روش های </a:t>
            </a:r>
            <a:r>
              <a:rPr lang="fa-IR" sz="2000" dirty="0">
                <a:solidFill>
                  <a:srgbClr val="C00000"/>
                </a:solidFill>
                <a:cs typeface="2  Sina" panose="00000700000000000000" pitchFamily="2" charset="-78"/>
              </a:rPr>
              <a:t>ایجاد انگیزه و ترغیب </a:t>
            </a:r>
            <a:r>
              <a:rPr lang="fa-IR" sz="2000" dirty="0" smtClean="0">
                <a:solidFill>
                  <a:srgbClr val="C00000"/>
                </a:solidFill>
                <a:cs typeface="2  Sina" panose="00000700000000000000" pitchFamily="2" charset="-78"/>
              </a:rPr>
              <a:t>دانش آموزان </a:t>
            </a:r>
            <a:r>
              <a:rPr lang="fa-IR" sz="2000" dirty="0">
                <a:solidFill>
                  <a:srgbClr val="C00000"/>
                </a:solidFill>
                <a:cs typeface="2  Sina" panose="00000700000000000000" pitchFamily="2" charset="-78"/>
              </a:rPr>
              <a:t>به تحصیل</a:t>
            </a:r>
            <a:endParaRPr lang="en-US" sz="2000" dirty="0">
              <a:solidFill>
                <a:srgbClr val="C00000"/>
              </a:solidFill>
              <a:cs typeface="2  Sina" panose="00000700000000000000" pitchFamily="2" charset="-78"/>
            </a:endParaRPr>
          </a:p>
        </p:txBody>
      </p:sp>
      <p:sp>
        <p:nvSpPr>
          <p:cNvPr id="7" name="Rounded Rectangle 6"/>
          <p:cNvSpPr/>
          <p:nvPr/>
        </p:nvSpPr>
        <p:spPr>
          <a:xfrm>
            <a:off x="897730" y="5372100"/>
            <a:ext cx="3599654" cy="838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آموزش انگیزش پیشرفت</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130685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439401" y="32131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انواع فلسفه تعلیم و </a:t>
            </a:r>
            <a:r>
              <a:rPr lang="fa-IR" dirty="0" smtClean="0">
                <a:solidFill>
                  <a:schemeClr val="tx1"/>
                </a:solidFill>
                <a:cs typeface="B Titr" panose="00000700000000000000" pitchFamily="2" charset="-78"/>
              </a:rPr>
              <a:t>تربیت</a:t>
            </a:r>
            <a:endParaRPr lang="en-US" dirty="0">
              <a:solidFill>
                <a:schemeClr val="tx1"/>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379412" y="685800"/>
            <a:ext cx="9906000" cy="6019800"/>
          </a:xfrm>
          <a:prstGeom prst="rect">
            <a:avLst/>
          </a:prstGeom>
          <a:noFill/>
        </p:spPr>
        <p:txBody>
          <a:bodyPr wrap="square" rtlCol="0">
            <a:noAutofit/>
          </a:bodyPr>
          <a:lstStyle/>
          <a:p>
            <a:pPr algn="just" rtl="1">
              <a:lnSpc>
                <a:spcPct val="200000"/>
              </a:lnSpc>
            </a:pPr>
            <a:r>
              <a:rPr lang="fa-IR" sz="2000" dirty="0" smtClean="0">
                <a:solidFill>
                  <a:srgbClr val="FF0000"/>
                </a:solidFill>
                <a:cs typeface="2  Titr" panose="00000700000000000000" pitchFamily="2" charset="-78"/>
              </a:rPr>
              <a:t>انواع فلسفه تعلیم و تربیت:</a:t>
            </a:r>
          </a:p>
          <a:p>
            <a:pPr algn="just" rtl="1">
              <a:lnSpc>
                <a:spcPct val="200000"/>
              </a:lnSpc>
            </a:pPr>
            <a:r>
              <a:rPr lang="fa-IR" b="1" dirty="0" smtClean="0">
                <a:solidFill>
                  <a:srgbClr val="0070C0"/>
                </a:solidFill>
                <a:cs typeface="2  Titr" panose="00000700000000000000" pitchFamily="2" charset="-78"/>
              </a:rPr>
              <a:t>فلسفه ی تربیتی طبیعت گرایی:</a:t>
            </a:r>
          </a:p>
          <a:p>
            <a:pPr algn="just" rtl="1">
              <a:lnSpc>
                <a:spcPct val="200000"/>
              </a:lnSpc>
            </a:pPr>
            <a:r>
              <a:rPr lang="fa-IR" b="1" dirty="0" smtClean="0">
                <a:solidFill>
                  <a:schemeClr val="tx2"/>
                </a:solidFill>
                <a:cs typeface="2  Titr" panose="00000700000000000000" pitchFamily="2" charset="-78"/>
              </a:rPr>
              <a:t>طبیعت گرایی(ناتورالیست) بر </a:t>
            </a:r>
            <a:r>
              <a:rPr lang="fa-IR" b="1" dirty="0">
                <a:solidFill>
                  <a:schemeClr val="tx2"/>
                </a:solidFill>
                <a:cs typeface="2  Titr" panose="00000700000000000000" pitchFamily="2" charset="-78"/>
              </a:rPr>
              <a:t>این فرض مبتنی </a:t>
            </a:r>
            <a:r>
              <a:rPr lang="fa-IR" b="1" dirty="0" smtClean="0">
                <a:solidFill>
                  <a:schemeClr val="tx2"/>
                </a:solidFill>
                <a:cs typeface="2  Titr" panose="00000700000000000000" pitchFamily="2" charset="-78"/>
              </a:rPr>
              <a:t>است که </a:t>
            </a:r>
            <a:r>
              <a:rPr lang="fa-IR" b="1" dirty="0">
                <a:solidFill>
                  <a:schemeClr val="tx2"/>
                </a:solidFill>
                <a:cs typeface="2  Titr" panose="00000700000000000000" pitchFamily="2" charset="-78"/>
              </a:rPr>
              <a:t>طبیعت اساس و </a:t>
            </a:r>
            <a:r>
              <a:rPr lang="fa-IR" b="1" dirty="0" smtClean="0">
                <a:solidFill>
                  <a:schemeClr val="tx2"/>
                </a:solidFill>
                <a:cs typeface="2  Titr" panose="00000700000000000000" pitchFamily="2" charset="-78"/>
              </a:rPr>
              <a:t>پایه ی </a:t>
            </a:r>
            <a:r>
              <a:rPr lang="fa-IR" b="1" dirty="0">
                <a:solidFill>
                  <a:schemeClr val="tx2"/>
                </a:solidFill>
                <a:cs typeface="2  Titr" panose="00000700000000000000" pitchFamily="2" charset="-78"/>
              </a:rPr>
              <a:t>واقعیت است و قوانین طبیعی است که بر ساختار و رفتار </a:t>
            </a:r>
            <a:r>
              <a:rPr lang="fa-IR" b="1" dirty="0" smtClean="0">
                <a:solidFill>
                  <a:schemeClr val="tx2"/>
                </a:solidFill>
                <a:cs typeface="2  Titr" panose="00000700000000000000" pitchFamily="2" charset="-78"/>
              </a:rPr>
              <a:t>عالم طبیعی </a:t>
            </a:r>
            <a:r>
              <a:rPr lang="fa-IR" b="1" dirty="0">
                <a:solidFill>
                  <a:schemeClr val="tx2"/>
                </a:solidFill>
                <a:cs typeface="2  Titr" panose="00000700000000000000" pitchFamily="2" charset="-78"/>
              </a:rPr>
              <a:t>حاکم </a:t>
            </a:r>
            <a:r>
              <a:rPr lang="fa-IR" b="1" dirty="0" smtClean="0">
                <a:solidFill>
                  <a:schemeClr val="tx2"/>
                </a:solidFill>
                <a:cs typeface="2  Titr" panose="00000700000000000000" pitchFamily="2" charset="-78"/>
              </a:rPr>
              <a:t>است.  روسو، پستالوزی </a:t>
            </a:r>
            <a:r>
              <a:rPr lang="fa-IR" b="1" dirty="0">
                <a:solidFill>
                  <a:schemeClr val="tx2"/>
                </a:solidFill>
                <a:cs typeface="2  Titr" panose="00000700000000000000" pitchFamily="2" charset="-78"/>
              </a:rPr>
              <a:t>و اسپنسر </a:t>
            </a:r>
            <a:r>
              <a:rPr lang="fa-IR" b="1" dirty="0" smtClean="0">
                <a:solidFill>
                  <a:schemeClr val="tx2"/>
                </a:solidFill>
                <a:cs typeface="2  Titr" panose="00000700000000000000" pitchFamily="2" charset="-78"/>
              </a:rPr>
              <a:t>نمایندگان طبیعت گرایی بودند. </a:t>
            </a:r>
          </a:p>
          <a:p>
            <a:pPr algn="just" rtl="1">
              <a:lnSpc>
                <a:spcPct val="200000"/>
              </a:lnSpc>
            </a:pPr>
            <a:r>
              <a:rPr lang="fa-IR" b="1" dirty="0">
                <a:solidFill>
                  <a:srgbClr val="0070C0"/>
                </a:solidFill>
                <a:cs typeface="2  Titr" panose="00000700000000000000" pitchFamily="2" charset="-78"/>
              </a:rPr>
              <a:t>فلسفه ی تربیتی پایدارگرایی</a:t>
            </a:r>
            <a:r>
              <a:rPr lang="fa-IR" b="1" dirty="0" smtClean="0">
                <a:solidFill>
                  <a:srgbClr val="0070C0"/>
                </a:solidFill>
                <a:cs typeface="2  Titr" panose="00000700000000000000" pitchFamily="2" charset="-78"/>
              </a:rPr>
              <a:t>:</a:t>
            </a:r>
          </a:p>
          <a:p>
            <a:pPr algn="just" rtl="1">
              <a:lnSpc>
                <a:spcPct val="200000"/>
              </a:lnSpc>
            </a:pPr>
            <a:r>
              <a:rPr lang="fa-IR" dirty="0" smtClean="0">
                <a:solidFill>
                  <a:schemeClr val="tx2"/>
                </a:solidFill>
                <a:cs typeface="2  Titr" panose="00000700000000000000" pitchFamily="2" charset="-78"/>
              </a:rPr>
              <a:t>نظریه ی </a:t>
            </a:r>
            <a:r>
              <a:rPr lang="fa-IR" dirty="0">
                <a:solidFill>
                  <a:schemeClr val="tx2"/>
                </a:solidFill>
                <a:cs typeface="2  Titr" panose="00000700000000000000" pitchFamily="2" charset="-78"/>
              </a:rPr>
              <a:t>پایدارگرایی در </a:t>
            </a:r>
            <a:r>
              <a:rPr lang="fa-IR" dirty="0" smtClean="0">
                <a:solidFill>
                  <a:schemeClr val="tx2"/>
                </a:solidFill>
                <a:cs typeface="2  Titr" panose="00000700000000000000" pitchFamily="2" charset="-78"/>
              </a:rPr>
              <a:t>تعلیم و تربیت </a:t>
            </a:r>
            <a:r>
              <a:rPr lang="fa-IR" dirty="0">
                <a:solidFill>
                  <a:schemeClr val="tx2"/>
                </a:solidFill>
                <a:cs typeface="2  Titr" panose="00000700000000000000" pitchFamily="2" charset="-78"/>
              </a:rPr>
              <a:t>مبتنی بر </a:t>
            </a:r>
            <a:r>
              <a:rPr lang="fa-IR" dirty="0" smtClean="0">
                <a:solidFill>
                  <a:schemeClr val="tx2"/>
                </a:solidFill>
                <a:cs typeface="2  Titr" panose="00000700000000000000" pitchFamily="2" charset="-78"/>
              </a:rPr>
              <a:t>فلسفه ی ایدئالیسم </a:t>
            </a:r>
            <a:r>
              <a:rPr lang="fa-IR" dirty="0">
                <a:solidFill>
                  <a:schemeClr val="tx2"/>
                </a:solidFill>
                <a:cs typeface="2  Titr" panose="00000700000000000000" pitchFamily="2" charset="-78"/>
              </a:rPr>
              <a:t>و رئالیسم بوده و از نظر متافیزیکی برای جهان و جایگاه انسان در آن </a:t>
            </a:r>
            <a:r>
              <a:rPr lang="fa-IR" dirty="0" smtClean="0">
                <a:solidFill>
                  <a:schemeClr val="tx2"/>
                </a:solidFill>
                <a:cs typeface="2  Titr" panose="00000700000000000000" pitchFamily="2" charset="-78"/>
              </a:rPr>
              <a:t>خصیصه ی عقلانی </a:t>
            </a:r>
            <a:r>
              <a:rPr lang="fa-IR" dirty="0">
                <a:solidFill>
                  <a:schemeClr val="tx2"/>
                </a:solidFill>
                <a:cs typeface="2  Titr" panose="00000700000000000000" pitchFamily="2" charset="-78"/>
              </a:rPr>
              <a:t>و روحانی قائل شده </a:t>
            </a:r>
            <a:r>
              <a:rPr lang="fa-IR" dirty="0" smtClean="0">
                <a:solidFill>
                  <a:schemeClr val="tx2"/>
                </a:solidFill>
                <a:cs typeface="2  Titr" panose="00000700000000000000" pitchFamily="2" charset="-78"/>
              </a:rPr>
              <a:t>است. </a:t>
            </a:r>
            <a:r>
              <a:rPr lang="fa-IR" dirty="0">
                <a:solidFill>
                  <a:schemeClr val="tx2"/>
                </a:solidFill>
                <a:cs typeface="2  Titr" panose="00000700000000000000" pitchFamily="2" charset="-78"/>
              </a:rPr>
              <a:t>هدف </a:t>
            </a:r>
            <a:r>
              <a:rPr lang="fa-IR" dirty="0" smtClean="0">
                <a:solidFill>
                  <a:schemeClr val="tx2"/>
                </a:solidFill>
                <a:cs typeface="2  Titr" panose="00000700000000000000" pitchFamily="2" charset="-78"/>
              </a:rPr>
              <a:t>تعلیم و تربیت </a:t>
            </a:r>
            <a:r>
              <a:rPr lang="fa-IR" dirty="0">
                <a:solidFill>
                  <a:schemeClr val="tx2"/>
                </a:solidFill>
                <a:cs typeface="2  Titr" panose="00000700000000000000" pitchFamily="2" charset="-78"/>
              </a:rPr>
              <a:t>پرورش عقل بوده و موضوعات </a:t>
            </a:r>
            <a:r>
              <a:rPr lang="fa-IR" dirty="0" smtClean="0">
                <a:solidFill>
                  <a:schemeClr val="tx2"/>
                </a:solidFill>
                <a:cs typeface="2  Titr" panose="00000700000000000000" pitchFamily="2" charset="-78"/>
              </a:rPr>
              <a:t>برنامه ی درسی </a:t>
            </a:r>
            <a:r>
              <a:rPr lang="fa-IR" dirty="0">
                <a:solidFill>
                  <a:schemeClr val="tx2"/>
                </a:solidFill>
                <a:cs typeface="2  Titr" panose="00000700000000000000" pitchFamily="2" charset="-78"/>
              </a:rPr>
              <a:t>شامل </a:t>
            </a:r>
            <a:r>
              <a:rPr lang="fa-IR" dirty="0" smtClean="0">
                <a:solidFill>
                  <a:schemeClr val="tx2"/>
                </a:solidFill>
                <a:cs typeface="2  Titr" panose="00000700000000000000" pitchFamily="2" charset="-78"/>
              </a:rPr>
              <a:t>موضوع های کلاسیک، </a:t>
            </a:r>
            <a:r>
              <a:rPr lang="fa-IR" dirty="0">
                <a:solidFill>
                  <a:schemeClr val="tx2"/>
                </a:solidFill>
                <a:cs typeface="2  Titr" panose="00000700000000000000" pitchFamily="2" charset="-78"/>
              </a:rPr>
              <a:t>تحلیل </a:t>
            </a:r>
            <a:r>
              <a:rPr lang="fa-IR" dirty="0" smtClean="0">
                <a:solidFill>
                  <a:schemeClr val="tx2"/>
                </a:solidFill>
                <a:cs typeface="2  Titr" panose="00000700000000000000" pitchFamily="2" charset="-78"/>
              </a:rPr>
              <a:t>ادبی، </a:t>
            </a:r>
            <a:r>
              <a:rPr lang="fa-IR" dirty="0">
                <a:solidFill>
                  <a:schemeClr val="tx2"/>
                </a:solidFill>
                <a:cs typeface="2  Titr" panose="00000700000000000000" pitchFamily="2" charset="-78"/>
              </a:rPr>
              <a:t>منطق و ریاضیات </a:t>
            </a:r>
            <a:r>
              <a:rPr lang="fa-IR" dirty="0" smtClean="0">
                <a:solidFill>
                  <a:schemeClr val="tx2"/>
                </a:solidFill>
                <a:cs typeface="2  Titr" panose="00000700000000000000" pitchFamily="2" charset="-78"/>
              </a:rPr>
              <a:t>می باشد</a:t>
            </a:r>
            <a:r>
              <a:rPr lang="fa-IR" dirty="0">
                <a:solidFill>
                  <a:schemeClr val="tx2"/>
                </a:solidFill>
                <a:cs typeface="2  Titr" panose="00000700000000000000" pitchFamily="2" charset="-78"/>
              </a:rPr>
              <a:t>. در </a:t>
            </a:r>
            <a:r>
              <a:rPr lang="fa-IR" dirty="0" smtClean="0">
                <a:solidFill>
                  <a:schemeClr val="tx2"/>
                </a:solidFill>
                <a:cs typeface="2  Titr" panose="00000700000000000000" pitchFamily="2" charset="-78"/>
              </a:rPr>
              <a:t>پایدارگرایی تمرکز </a:t>
            </a:r>
            <a:r>
              <a:rPr lang="fa-IR" dirty="0">
                <a:solidFill>
                  <a:schemeClr val="tx2"/>
                </a:solidFill>
                <a:cs typeface="2  Titr" panose="00000700000000000000" pitchFamily="2" charset="-78"/>
              </a:rPr>
              <a:t>بر </a:t>
            </a:r>
            <a:r>
              <a:rPr lang="fa-IR" dirty="0" smtClean="0">
                <a:solidFill>
                  <a:schemeClr val="tx2"/>
                </a:solidFill>
                <a:cs typeface="2  Titr" panose="00000700000000000000" pitchFamily="2" charset="-78"/>
              </a:rPr>
              <a:t>مطالعه ی </a:t>
            </a:r>
            <a:r>
              <a:rPr lang="fa-IR" dirty="0">
                <a:solidFill>
                  <a:schemeClr val="tx2"/>
                </a:solidFill>
                <a:cs typeface="2  Titr" panose="00000700000000000000" pitchFamily="2" charset="-78"/>
              </a:rPr>
              <a:t>گذشته و پایدار و همچنین تسلط بر </a:t>
            </a:r>
            <a:r>
              <a:rPr lang="fa-IR" dirty="0" smtClean="0">
                <a:solidFill>
                  <a:schemeClr val="tx2"/>
                </a:solidFill>
                <a:cs typeface="2  Titr" panose="00000700000000000000" pitchFamily="2" charset="-78"/>
              </a:rPr>
              <a:t>واقعیت ها </a:t>
            </a:r>
            <a:r>
              <a:rPr lang="fa-IR" dirty="0">
                <a:solidFill>
                  <a:schemeClr val="tx2"/>
                </a:solidFill>
                <a:cs typeface="2  Titr" panose="00000700000000000000" pitchFamily="2" charset="-78"/>
              </a:rPr>
              <a:t>و دانش </a:t>
            </a:r>
            <a:r>
              <a:rPr lang="fa-IR" dirty="0" smtClean="0">
                <a:solidFill>
                  <a:schemeClr val="tx2"/>
                </a:solidFill>
                <a:cs typeface="2  Titr" panose="00000700000000000000" pitchFamily="2" charset="-78"/>
              </a:rPr>
              <a:t>بی انتها </a:t>
            </a:r>
            <a:r>
              <a:rPr lang="fa-IR" dirty="0">
                <a:solidFill>
                  <a:schemeClr val="tx2"/>
                </a:solidFill>
                <a:cs typeface="2  Titr" panose="00000700000000000000" pitchFamily="2" charset="-78"/>
              </a:rPr>
              <a:t>است.</a:t>
            </a:r>
          </a:p>
        </p:txBody>
      </p:sp>
    </p:spTree>
    <p:extLst>
      <p:ext uri="{BB962C8B-B14F-4D97-AF65-F5344CB8AC3E}">
        <p14:creationId xmlns:p14="http://schemas.microsoft.com/office/powerpoint/2010/main" val="222530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9732" y="4064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ایجاد انگیزه</a:t>
            </a:r>
            <a:endParaRPr lang="en-US" dirty="0">
              <a:cs typeface="B Titr" panose="00000700000000000000" pitchFamily="2" charset="-78"/>
            </a:endParaRP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هنگامی مطالب و مفاهیم درس را بهتر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آسان 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گیرد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از هر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نظر آمادگی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لازم را داشته باشد؛ یعنی هم نیاز به یادگیری را احساس کند و هم بتواند یاد بگیرد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تجارب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آموخته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خود را به موضوع درس جدید ارتباط دهد؛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ازاین رو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 باید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راهی برای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شروع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مقدمه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درس پیدا کند. هدف معلم از ایجاد انگیزه این است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را به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فضای درس بکشاند و دقتشان را برانگیزد؛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طوریکه بی اختیار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درس توجه کنند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اگر توجه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هنگام شروع درس جلب نشود، دیگر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سختی می توان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ادامه ی درس</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توجه آنها را جلب کرد. موفقیت تدریس معلم در بیشتر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درس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 دقایق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اولیه ی کلاس</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شکل مقدمه، روش اجرا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نتیجه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گیرند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بستگی دارد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اگر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معلمی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مرحله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شروع درس، بدون برانگیختن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انگیزه ی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عمل کند،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نتیجه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مطلوب نخواهد رسید.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1406551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514805" y="12319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مفهوم انگیزش</a:t>
            </a:r>
            <a:endParaRPr lang="en-US" dirty="0">
              <a:solidFill>
                <a:schemeClr val="tx1"/>
              </a:solidFill>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ایجاد انگیزه</a:t>
            </a:r>
            <a:endParaRPr lang="en-US" dirty="0">
              <a:cs typeface="B Titr" panose="00000700000000000000" pitchFamily="2" charset="-78"/>
            </a:endParaRP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اصطلاح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انگیزش 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اصل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ریشه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لاتین </a:t>
            </a:r>
            <a:r>
              <a:rPr lang="en-US" dirty="0" err="1">
                <a:solidFill>
                  <a:srgbClr val="000000"/>
                </a:solidFill>
                <a:latin typeface="Calibri" panose="020F0502020204030204" pitchFamily="34" charset="0"/>
                <a:ea typeface="Calibri" panose="020F0502020204030204" pitchFamily="34" charset="0"/>
                <a:cs typeface="2  Titr" panose="00000700000000000000" pitchFamily="2" charset="-78"/>
              </a:rPr>
              <a:t>movere</a:t>
            </a:r>
            <a:r>
              <a:rPr lang="en-US"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مشتق شده است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فرهنگ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لغت به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معنای ترغیب، تحریک و انگیختن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 این اصطلاح 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مفهوم کلی، بیانگر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چیزی است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انسان را به جنبش و تحرک وا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دارد 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او کمک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تا وظایف و تکالیف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مسئولیت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خود را انجام دهد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 اساس تعریف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شانک،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می سی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پینتریچ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انگیزش</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فرایندی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 که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طی آن رفتارِ معطوف به هدف برانگیخته و حفظ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به اعتقاد برخی از صاحب نظران چون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ویگفیلد، گاتری،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تانکس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پرنسویچ انگیزش وابسته به موقعیت یا بافت است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 طول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زمان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تغییر کند.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عبارت دیگر</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انگیزش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تا اندازه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حاصل محیط یادگیری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 پدیده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به انگیزش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موقعیتی معروف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79493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514805" y="20574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انگیزش تحصیلی</a:t>
            </a:r>
            <a:endParaRPr lang="en-US" dirty="0">
              <a:solidFill>
                <a:schemeClr val="tx1"/>
              </a:solidFill>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ایجاد انگیزه</a:t>
            </a:r>
            <a:endParaRPr lang="en-US" dirty="0">
              <a:cs typeface="B Titr" panose="00000700000000000000" pitchFamily="2" charset="-78"/>
            </a:endParaRP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هنگامی مطالب و مفاهیم درس را بهتر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آسان 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گیرد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از هر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نظر آمادگی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لازم را داشته باشد؛ یعنی هم نیاز به یادگیری را احساس کند و هم بتواند یاد بگیرد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تجارب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آموخته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خود را به موضوع درس جدید ارتباط دهد؛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ازاین رو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 باید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راهی برای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شروع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مقدمه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درس پیدا کند. هدف معلم از ایجاد انگیزه این است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را به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فضای درس بکشاند و دقتشان را برانگیزد؛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طوریکه بی اختیار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درس توجه کنند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اگر توجه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هنگام شروع درس جلب نشود، دیگر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سختی می توان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ادامه ی درس</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توجه آنها را جلب کرد. موفقیت تدریس معلم در بیشتر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درس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 دقایق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اولیه ی کلاس</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شکل مقدمه، روش اجرا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نتیجه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گیرند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بستگی دارد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اگر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معلمی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مرحله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شروع درس، بدون برانگیختن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انگیزه ی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عمل کند،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نتیجه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مطلوب نخواهد رسید.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2586152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515601" y="28829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الگویی برای افزایش ...</a:t>
            </a:r>
            <a:endParaRPr lang="en-US" dirty="0">
              <a:solidFill>
                <a:schemeClr val="tx1"/>
              </a:solidFill>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ایجاد انگیزه</a:t>
            </a:r>
            <a:endParaRPr lang="en-US" dirty="0">
              <a:cs typeface="B Titr" panose="00000700000000000000" pitchFamily="2" charset="-78"/>
            </a:endParaRPr>
          </a:p>
        </p:txBody>
      </p:sp>
      <p:sp>
        <p:nvSpPr>
          <p:cNvPr id="13" name="TextBox 12"/>
          <p:cNvSpPr txBox="1"/>
          <p:nvPr/>
        </p:nvSpPr>
        <p:spPr>
          <a:xfrm>
            <a:off x="1979612" y="1092200"/>
            <a:ext cx="6934200" cy="5638800"/>
          </a:xfrm>
          <a:prstGeom prst="rect">
            <a:avLst/>
          </a:prstGeom>
          <a:noFill/>
        </p:spPr>
        <p:txBody>
          <a:bodyPr wrap="square" rtlCol="0">
            <a:noAutofit/>
          </a:bodyPr>
          <a:lstStyle/>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ایگن  و کاوچک  الگویی برای افزایش انگیزش دانش‌آموزان ارائه کرده‌اند. طرح کلی این الگو دارای سه مؤلفه‌ی زیر است</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1-</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معلم: ویژگی‌های شخصی معلم که انگیزش برای یادگیری را افزایش می‌دهد.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2-جوّ یادگیری: محیط برانگیزاننده برای یادگیری را فراهم می‌کند.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3-</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آموزش: علاقه به فعالیت‌های یادگیری را ایجاد می‌کند.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هر یک از مؤلفه‌ها شامل چهار متغیر است. مؤلفه‌ها و متغیرهای این الگو به هم مرتبط‌اند و هیچ‌یک از متغیرها نمی‌تواند در غیاب متغیرهای دیگر مؤثر واقع شود.</a:t>
            </a: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138183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515601" y="3695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روش های ایجاد انگیزه</a:t>
            </a:r>
            <a:endParaRPr lang="en-US" dirty="0">
              <a:solidFill>
                <a:schemeClr val="tx1"/>
              </a:solidFill>
              <a:cs typeface="B Titr" panose="00000700000000000000" pitchFamily="2" charset="-78"/>
            </a:endParaRPr>
          </a:p>
        </p:txBody>
      </p:sp>
      <p:sp>
        <p:nvSpPr>
          <p:cNvPr id="13" name="TextBox 12"/>
          <p:cNvSpPr txBox="1"/>
          <p:nvPr/>
        </p:nvSpPr>
        <p:spPr>
          <a:xfrm>
            <a:off x="1446212" y="533400"/>
            <a:ext cx="8153400" cy="5638800"/>
          </a:xfrm>
          <a:prstGeom prst="rect">
            <a:avLst/>
          </a:prstGeom>
          <a:noFill/>
        </p:spPr>
        <p:txBody>
          <a:bodyPr wrap="square" rtlCol="0">
            <a:noAutofit/>
          </a:bodyPr>
          <a:lstStyle/>
          <a:p>
            <a:pPr lvl="0" algn="just" rtl="1">
              <a:lnSpc>
                <a:spcPct val="200000"/>
              </a:lnSpc>
              <a:spcAft>
                <a:spcPts val="800"/>
              </a:spcAft>
            </a:pPr>
            <a:r>
              <a:rPr lang="fa-IR">
                <a:solidFill>
                  <a:srgbClr val="000000"/>
                </a:solidFill>
                <a:latin typeface="Calibri" panose="020F0502020204030204" pitchFamily="34" charset="0"/>
                <a:ea typeface="Calibri" panose="020F0502020204030204" pitchFamily="34" charset="0"/>
                <a:cs typeface="2  Titr" panose="00000700000000000000" pitchFamily="2" charset="-78"/>
              </a:rPr>
              <a:t>به‌منظور افزایش انگیزه‌ی دانش‌آموزان و سوق‌دادن آن‌ها به سمت درونی‌شدن انگیزه‌ها راهكارهای زیر توصیه می‌شود:</a:t>
            </a:r>
          </a:p>
          <a:p>
            <a:pPr lvl="0" algn="just" rtl="1">
              <a:lnSpc>
                <a:spcPct val="200000"/>
              </a:lnSpc>
              <a:spcAft>
                <a:spcPts val="800"/>
              </a:spcAft>
            </a:pPr>
            <a:r>
              <a:rPr lang="fa-IR">
                <a:solidFill>
                  <a:srgbClr val="000000"/>
                </a:solidFill>
                <a:latin typeface="Calibri" panose="020F0502020204030204" pitchFamily="34" charset="0"/>
                <a:ea typeface="Calibri" panose="020F0502020204030204" pitchFamily="34" charset="0"/>
                <a:cs typeface="2  Titr" panose="00000700000000000000" pitchFamily="2" charset="-78"/>
              </a:rPr>
              <a:t>۱- پس از برطرف‌کردن موانع انگیزشی، هم‌زمان به انگیزه‌های بیرونی و درونی توجه و آن‌ها را تقویت کنید. به‌این‌ترتیب با وجود انگیزه‌های بیرونی، دانش‌آموز به‌سرعت نیرو به دست آورده و حرکت تحصیلی خود را آغاز خواهد نمود و ادامه‌ی راهش نیز با به وجودآمدن انگیزه‌های درونی در طول زمان تضمین خواهد شد.</a:t>
            </a:r>
          </a:p>
          <a:p>
            <a:pPr lvl="0" algn="just" rtl="1">
              <a:lnSpc>
                <a:spcPct val="200000"/>
              </a:lnSpc>
              <a:spcAft>
                <a:spcPts val="800"/>
              </a:spcAft>
            </a:pPr>
            <a:r>
              <a:rPr lang="fa-IR">
                <a:solidFill>
                  <a:srgbClr val="000000"/>
                </a:solidFill>
                <a:latin typeface="Calibri" panose="020F0502020204030204" pitchFamily="34" charset="0"/>
                <a:ea typeface="Calibri" panose="020F0502020204030204" pitchFamily="34" charset="0"/>
                <a:cs typeface="2  Titr" panose="00000700000000000000" pitchFamily="2" charset="-78"/>
              </a:rPr>
              <a:t>۲- به دانش‌آموزان توصیه کنید که نظم و برنامه‌ریزی سبب امیدواری و پیشرفت سریع‌تر و در نتیجه تقویت انگیزه می‌شود.</a:t>
            </a:r>
          </a:p>
          <a:p>
            <a:pPr lvl="0" algn="just" rtl="1">
              <a:lnSpc>
                <a:spcPct val="200000"/>
              </a:lnSpc>
              <a:spcAft>
                <a:spcPts val="800"/>
              </a:spcAft>
            </a:pPr>
            <a:r>
              <a:rPr lang="fa-IR">
                <a:solidFill>
                  <a:srgbClr val="000000"/>
                </a:solidFill>
                <a:latin typeface="Calibri" panose="020F0502020204030204" pitchFamily="34" charset="0"/>
                <a:ea typeface="Calibri" panose="020F0502020204030204" pitchFamily="34" charset="0"/>
                <a:cs typeface="2  Titr" panose="00000700000000000000" pitchFamily="2" charset="-78"/>
              </a:rPr>
              <a:t>۳- از دانش‌آموزان بخواهید که از يکنواختي در روش مطالعه و تفریح اجتناب کنند.</a:t>
            </a: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3596974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515601" y="3695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روش های ایجاد انگیزه</a:t>
            </a:r>
            <a:endParaRPr lang="en-US" dirty="0">
              <a:solidFill>
                <a:schemeClr val="tx1"/>
              </a:solidFill>
              <a:cs typeface="B Titr" panose="00000700000000000000" pitchFamily="2" charset="-78"/>
            </a:endParaRPr>
          </a:p>
        </p:txBody>
      </p:sp>
      <p:sp>
        <p:nvSpPr>
          <p:cNvPr id="13" name="TextBox 12"/>
          <p:cNvSpPr txBox="1"/>
          <p:nvPr/>
        </p:nvSpPr>
        <p:spPr>
          <a:xfrm>
            <a:off x="989012" y="419100"/>
            <a:ext cx="9069389" cy="56388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۴- از گفتن اين جمله به دانش‌آموز که «تو ضعیف هستی!» يا «تو توانایی درس‌خواندن نداری!» اجتناب کنيد، بلکه به‌جای آن بگویید «همان‌طور که توانستی تا این مرحله برسی، می‌توانی با موفقیت به تحصیلاتت ادامه بدهی و فرد موفقی باشی.»</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۵- فهرستی از توانمندی‌های دانش‌آموزان خود تهیه‌کرده و در اختیار آنان قرار دهید مثلاً تو استعداد هنری بالایی داری و ...</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۶- فهرستی از فواید مادي و معنوي درس‌خواندن و كسب موفقيت تحصيلي تهيه نموده و آن را در کلاس نصب کنید و از دانش‌آموزان بخواهید در مورد هر یک از آن فواید فكر كرده و چند سطر درباره‌ی آن، مطلب بنويسند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7-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دانش‌آموزان بخواهید دقیق و منطقی، به‌دوراز حرف و سخن دیگران به علایق، استعدادها، توانایی‌ها و اهداف خود فکر کنند تا جایی که برای خودشان، قانع‌کننده و آشکار باشد.</a:t>
            </a: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3858604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515601" y="3695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روش های ایجاد انگیزه</a:t>
            </a:r>
            <a:endParaRPr lang="en-US" dirty="0">
              <a:solidFill>
                <a:schemeClr val="tx1"/>
              </a:solidFill>
              <a:cs typeface="B Titr" panose="00000700000000000000" pitchFamily="2" charset="-78"/>
            </a:endParaRPr>
          </a:p>
        </p:txBody>
      </p:sp>
      <p:sp>
        <p:nvSpPr>
          <p:cNvPr id="13" name="TextBox 12"/>
          <p:cNvSpPr txBox="1"/>
          <p:nvPr/>
        </p:nvSpPr>
        <p:spPr>
          <a:xfrm>
            <a:off x="1065212" y="406400"/>
            <a:ext cx="9145589" cy="56388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۷- تائید‌شدن از طرف دیگران از کودکی به‌عنوان پسر خوب یا دختر خوب در فرد وجود دارد، هرچند این ویژگی در بزرگسالی شکل‌های دیگری به خود می‌گیرد، ولی اساس آن همان است که در کودکی وجود دارد و به آن انگیزه‌ی تأثیر اجتماعی می‌گویند. بسیاری از فعالیت‌های یک فرد بزرگسال نه‌فقط برای خود، بلکه به‌منظور تائید‌شدن از طرف دیگران یا مردم‌پسندی انجام می‌شود. این نوع از انگیزه را در افراد موفق در شاخه‌های مختلف هنری، علمی و...، می‌توان یافت. اکنون با توجه به وجود چنین انگیزه‌ای در وجود دانش‌آموزان فهرستی از پيامدهاي منفي درس‌نخواندن را تهيه و در کلاس نصب‌کرده و با تأمل در مورد يكايك آن‌ها، اين پيامدهاي منفي را جدي، بزرگ و معضل آفرين معرفي كنيد.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۹-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برای درس خواندن دانش‌آموزان هدف‌های کوتاه‌مدت در نظر بگیرید و در صورت رسیدن به آن اهداف، پاداش و در غیر این صورت آن‌ها را تنبیه کنید. به‌عنوان‌مثال اگر دانش‌آموزان برنامه‌ی خود را مرتب انجام دهند، حق‌دارند نیم ساعت از کتابخانه‌ی کلاسی استفاده کنند. </a:t>
            </a: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848165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515601" y="3695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روش های ایجاد انگیزه</a:t>
            </a:r>
            <a:endParaRPr lang="en-US" dirty="0">
              <a:solidFill>
                <a:schemeClr val="tx1"/>
              </a:solidFill>
              <a:cs typeface="B Titr" panose="00000700000000000000" pitchFamily="2" charset="-78"/>
            </a:endParaRPr>
          </a:p>
        </p:txBody>
      </p:sp>
      <p:sp>
        <p:nvSpPr>
          <p:cNvPr id="13" name="TextBox 12"/>
          <p:cNvSpPr txBox="1"/>
          <p:nvPr/>
        </p:nvSpPr>
        <p:spPr>
          <a:xfrm>
            <a:off x="608012" y="609600"/>
            <a:ext cx="9678989" cy="59436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۱۰- وقتی دانش‌آموز موفقیتی به دست می‌آورد هرچند هم که کوچک باشد، این اعتماد را به او بدهید که درنتیجه‌ی سعی و تلاش خودش بوده، نه شانس و اتفاق و...</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۱۱- سعی كنید اولویت تجربه‌های دانش‌آموزان برای آن‌ها جالب باشد، احساس موفقیت اولیه اعتمادبه‌نفس آن‌ها را افزایش می‌دهد. این موضوع در مسابقات ورزشی نیز مشهود است.</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۱۲- برای موفقیت دانش‌آموزان پاداش در نظر بگیرید. منتظر نباشید تا افت تحصیلی اتفاق افتد و سپس موفقیت را تحسین كنید.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۱۳- با احترام گذاشتن به تفاوت‌های فردی دانش‌آموزان، هرگز آن‌ها را با یكدیگر مقایسه نكنید.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۱۴- دانش‌آموزان را در كلاس كمتر درگیر مسائل عاطفی منفی کنید و نسبت به حساسیت‌های عاطفی آنان آشنا و در كاهش آن كوشا باشید. سخت‌گیری و انضباط شدید، تبعیض، بیان قضاوت‌های منفی و خبرهای ناخوشایند ازجمله عواملی است كه موجب درگیری ذهنی و كاهش علاقه به یادگیری می‌شود.</a:t>
            </a:r>
          </a:p>
        </p:txBody>
      </p:sp>
      <p:sp>
        <p:nvSpPr>
          <p:cNvPr id="10" name="Rectangle 9"/>
          <p:cNvSpPr/>
          <p:nvPr/>
        </p:nvSpPr>
        <p:spPr>
          <a:xfrm>
            <a:off x="10663228" y="4533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آموزش انگیزه پبشرفت</a:t>
            </a:r>
            <a:endParaRPr lang="en-US" dirty="0">
              <a:cs typeface="B Titr" panose="00000700000000000000" pitchFamily="2" charset="-78"/>
            </a:endParaRPr>
          </a:p>
        </p:txBody>
      </p:sp>
    </p:spTree>
    <p:extLst>
      <p:ext uri="{BB962C8B-B14F-4D97-AF65-F5344CB8AC3E}">
        <p14:creationId xmlns:p14="http://schemas.microsoft.com/office/powerpoint/2010/main" val="2803883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3227"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4820" y="12319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انگیزش</a:t>
            </a:r>
            <a:endParaRPr lang="en-US" dirty="0">
              <a:cs typeface="B Titr" panose="00000700000000000000" pitchFamily="2" charset="-78"/>
            </a:endParaRPr>
          </a:p>
        </p:txBody>
      </p:sp>
      <p:sp>
        <p:nvSpPr>
          <p:cNvPr id="4" name="Rectangle 3"/>
          <p:cNvSpPr/>
          <p:nvPr/>
        </p:nvSpPr>
        <p:spPr>
          <a:xfrm>
            <a:off x="10666412" y="20574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انگیزش تحصیلی</a:t>
            </a:r>
            <a:endParaRPr lang="en-US" dirty="0">
              <a:cs typeface="B Titr" panose="00000700000000000000" pitchFamily="2" charset="-78"/>
            </a:endParaRPr>
          </a:p>
        </p:txBody>
      </p:sp>
      <p:sp>
        <p:nvSpPr>
          <p:cNvPr id="5" name="Rectangle 4"/>
          <p:cNvSpPr/>
          <p:nvPr/>
        </p:nvSpPr>
        <p:spPr>
          <a:xfrm>
            <a:off x="10664820" y="28829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الگویی برای افزایش ...</a:t>
            </a:r>
            <a:endParaRPr lang="en-US" dirty="0">
              <a:cs typeface="B Titr" panose="00000700000000000000" pitchFamily="2" charset="-78"/>
            </a:endParaRPr>
          </a:p>
        </p:txBody>
      </p:sp>
      <p:sp>
        <p:nvSpPr>
          <p:cNvPr id="6" name="Rectangle 5"/>
          <p:cNvSpPr/>
          <p:nvPr/>
        </p:nvSpPr>
        <p:spPr>
          <a:xfrm>
            <a:off x="10664820" y="3708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ایجاد انگیزه</a:t>
            </a:r>
            <a:endParaRPr lang="en-US" dirty="0">
              <a:cs typeface="B Titr" panose="00000700000000000000" pitchFamily="2" charset="-78"/>
            </a:endParaRPr>
          </a:p>
        </p:txBody>
      </p:sp>
      <p:sp>
        <p:nvSpPr>
          <p:cNvPr id="13" name="TextBox 12"/>
          <p:cNvSpPr txBox="1"/>
          <p:nvPr/>
        </p:nvSpPr>
        <p:spPr>
          <a:xfrm>
            <a:off x="1065212" y="419100"/>
            <a:ext cx="8763000" cy="5638800"/>
          </a:xfrm>
          <a:prstGeom prst="rect">
            <a:avLst/>
          </a:prstGeom>
          <a:noFill/>
        </p:spPr>
        <p:txBody>
          <a:bodyPr wrap="square" rtlCol="0">
            <a:noAutofit/>
          </a:bodyPr>
          <a:lstStyle/>
          <a:p>
            <a:pPr lvl="0" algn="just" rtl="1">
              <a:lnSpc>
                <a:spcPct val="250000"/>
              </a:lnSpc>
              <a:spcAft>
                <a:spcPts val="800"/>
              </a:spcAft>
            </a:pP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شش گام عمده برای آموزش انگیزش پیشرفت معرفی شده است. این گام‌ها به ترتیب عبارت‌اند از:</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۱- توجه خود را به آنچه اینجا و اکنون رخ می‌دهد متمرکز کنید.</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۲- تجربه‌ی یکپارچه و عمیق از افکار، اعمال و احساسات را فراهم کنید.</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۳- به شخص یاری دهید تا از تجربه‌ی خود با کوشش در پنداشتن آنچه رخ ‌داده است سر دربیاورد.</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۴- تجربه‌ی یادشده را به ارزش‌ها، اهداف، رفتارها و ارتباطات شخص با دیگران ارتباط دهید.</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۵- به‌وسیله‌ی تمرین و تفکر، عمل و احساسات تازه را تثبیت کنید.</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۶- تغییرات به‌دست‌آمده را درونی سازید.</a:t>
            </a:r>
          </a:p>
        </p:txBody>
      </p:sp>
      <p:sp>
        <p:nvSpPr>
          <p:cNvPr id="10" name="Rectangle 9"/>
          <p:cNvSpPr/>
          <p:nvPr/>
        </p:nvSpPr>
        <p:spPr>
          <a:xfrm>
            <a:off x="10514805" y="45339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آموزش انگیزه پبشرفت</a:t>
            </a:r>
            <a:endParaRPr lang="en-US" dirty="0">
              <a:solidFill>
                <a:schemeClr val="tx1"/>
              </a:solidFill>
              <a:cs typeface="B Titr" panose="00000700000000000000" pitchFamily="2" charset="-78"/>
            </a:endParaRPr>
          </a:p>
        </p:txBody>
      </p:sp>
      <p:sp>
        <p:nvSpPr>
          <p:cNvPr id="11" name="Action Button: Return 10">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Action Button: Home 11">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9140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03412" y="1454415"/>
            <a:ext cx="9525000" cy="3139321"/>
          </a:xfrm>
          <a:prstGeom prst="rect">
            <a:avLst/>
          </a:prstGeom>
          <a:noFill/>
        </p:spPr>
        <p:txBody>
          <a:bodyPr wrap="square" rtlCol="0">
            <a:spAutoFit/>
          </a:bodyPr>
          <a:lstStyle/>
          <a:p>
            <a:pPr algn="ctr" rtl="1">
              <a:lnSpc>
                <a:spcPct val="300000"/>
              </a:lnSpc>
            </a:pPr>
            <a:r>
              <a:rPr lang="fa-IR" sz="3600" dirty="0" smtClean="0">
                <a:solidFill>
                  <a:schemeClr val="tx2"/>
                </a:solidFill>
                <a:cs typeface="2  Sina" panose="00000700000000000000" pitchFamily="2" charset="-78"/>
              </a:rPr>
              <a:t>فصل ده</a:t>
            </a:r>
          </a:p>
          <a:p>
            <a:pPr algn="ctr" rtl="1">
              <a:lnSpc>
                <a:spcPct val="300000"/>
              </a:lnSpc>
            </a:pPr>
            <a:r>
              <a:rPr lang="fa-IR" sz="3600" dirty="0" smtClean="0">
                <a:solidFill>
                  <a:srgbClr val="0070C0"/>
                </a:solidFill>
                <a:cs typeface="2  Sina" panose="00000700000000000000" pitchFamily="2" charset="-78"/>
              </a:rPr>
              <a:t>جمع بندی درس</a:t>
            </a:r>
            <a:endParaRPr lang="en-US" sz="3600" dirty="0">
              <a:solidFill>
                <a:srgbClr val="0070C0"/>
              </a:solidFill>
              <a:cs typeface="2  Sina" panose="00000700000000000000" pitchFamily="2" charset="-78"/>
            </a:endParaRPr>
          </a:p>
        </p:txBody>
      </p:sp>
    </p:spTree>
    <p:extLst>
      <p:ext uri="{BB962C8B-B14F-4D97-AF65-F5344CB8AC3E}">
        <p14:creationId xmlns:p14="http://schemas.microsoft.com/office/powerpoint/2010/main" val="81588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439401" y="32131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انواع فلسفه تعلیم و </a:t>
            </a:r>
            <a:r>
              <a:rPr lang="fa-IR" dirty="0" smtClean="0">
                <a:solidFill>
                  <a:schemeClr val="tx1"/>
                </a:solidFill>
                <a:cs typeface="B Titr" panose="00000700000000000000" pitchFamily="2" charset="-78"/>
              </a:rPr>
              <a:t>تربیت</a:t>
            </a:r>
            <a:endParaRPr lang="en-US" dirty="0">
              <a:solidFill>
                <a:schemeClr val="tx1"/>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379412" y="685800"/>
            <a:ext cx="9906000" cy="6019800"/>
          </a:xfrm>
          <a:prstGeom prst="rect">
            <a:avLst/>
          </a:prstGeom>
          <a:noFill/>
        </p:spPr>
        <p:txBody>
          <a:bodyPr wrap="square" rtlCol="0">
            <a:noAutofit/>
          </a:bodyPr>
          <a:lstStyle/>
          <a:p>
            <a:pPr algn="just" rtl="1">
              <a:lnSpc>
                <a:spcPct val="200000"/>
              </a:lnSpc>
            </a:pPr>
            <a:r>
              <a:rPr lang="fa-IR" b="1" dirty="0" smtClean="0">
                <a:solidFill>
                  <a:srgbClr val="0070C0"/>
                </a:solidFill>
                <a:cs typeface="2  Titr" panose="00000700000000000000" pitchFamily="2" charset="-78"/>
              </a:rPr>
              <a:t>فلسفه ی تربیتی ماهیت گرایی:</a:t>
            </a:r>
          </a:p>
          <a:p>
            <a:pPr algn="just" rtl="1">
              <a:lnSpc>
                <a:spcPct val="200000"/>
              </a:lnSpc>
            </a:pPr>
            <a:r>
              <a:rPr lang="fa-IR" b="1" dirty="0" smtClean="0">
                <a:solidFill>
                  <a:schemeClr val="tx2"/>
                </a:solidFill>
                <a:cs typeface="2  Titr" panose="00000700000000000000" pitchFamily="2" charset="-78"/>
              </a:rPr>
              <a:t>ماهیت گرایی نظریه ای </a:t>
            </a:r>
            <a:r>
              <a:rPr lang="fa-IR" b="1" dirty="0">
                <a:solidFill>
                  <a:schemeClr val="tx2"/>
                </a:solidFill>
                <a:cs typeface="2  Titr" panose="00000700000000000000" pitchFamily="2" charset="-78"/>
              </a:rPr>
              <a:t>است مبنی بر این ادعا </a:t>
            </a:r>
            <a:r>
              <a:rPr lang="fa-IR" b="1" dirty="0" smtClean="0">
                <a:solidFill>
                  <a:schemeClr val="tx2"/>
                </a:solidFill>
                <a:cs typeface="2  Titr" panose="00000700000000000000" pitchFamily="2" charset="-78"/>
              </a:rPr>
              <a:t>که آموزش و پرورش، </a:t>
            </a:r>
            <a:r>
              <a:rPr lang="fa-IR" b="1" dirty="0">
                <a:solidFill>
                  <a:schemeClr val="tx2"/>
                </a:solidFill>
                <a:cs typeface="2  Titr" panose="00000700000000000000" pitchFamily="2" charset="-78"/>
              </a:rPr>
              <a:t>اختصاصاً مستلزم یادگیری </a:t>
            </a:r>
            <a:r>
              <a:rPr lang="fa-IR" b="1" dirty="0" smtClean="0">
                <a:solidFill>
                  <a:schemeClr val="tx2"/>
                </a:solidFill>
                <a:cs typeface="2  Titr" panose="00000700000000000000" pitchFamily="2" charset="-78"/>
              </a:rPr>
              <a:t>مهارت ها، </a:t>
            </a:r>
            <a:r>
              <a:rPr lang="fa-IR" b="1" dirty="0">
                <a:solidFill>
                  <a:schemeClr val="tx2"/>
                </a:solidFill>
                <a:cs typeface="2  Titr" panose="00000700000000000000" pitchFamily="2" charset="-78"/>
              </a:rPr>
              <a:t>هنرها و علومی است که در </a:t>
            </a:r>
            <a:r>
              <a:rPr lang="fa-IR" b="1" dirty="0" smtClean="0">
                <a:solidFill>
                  <a:schemeClr val="tx2"/>
                </a:solidFill>
                <a:cs typeface="2  Titr" panose="00000700000000000000" pitchFamily="2" charset="-78"/>
              </a:rPr>
              <a:t>گذشته مفید واقع شده </a:t>
            </a:r>
            <a:r>
              <a:rPr lang="fa-IR" b="1" dirty="0">
                <a:solidFill>
                  <a:schemeClr val="tx2"/>
                </a:solidFill>
                <a:cs typeface="2  Titr" panose="00000700000000000000" pitchFamily="2" charset="-78"/>
              </a:rPr>
              <a:t>و احتمالاً در آینده نیز مفید باشند</a:t>
            </a:r>
            <a:r>
              <a:rPr lang="fa-IR" b="1" dirty="0" smtClean="0">
                <a:solidFill>
                  <a:schemeClr val="tx2"/>
                </a:solidFill>
                <a:cs typeface="2  Titr" panose="00000700000000000000" pitchFamily="2" charset="-78"/>
              </a:rPr>
              <a:t>.</a:t>
            </a:r>
          </a:p>
          <a:p>
            <a:pPr algn="just" rtl="1">
              <a:lnSpc>
                <a:spcPct val="200000"/>
              </a:lnSpc>
            </a:pPr>
            <a:r>
              <a:rPr lang="fa-IR" b="1" dirty="0" smtClean="0">
                <a:solidFill>
                  <a:srgbClr val="0070C0"/>
                </a:solidFill>
                <a:cs typeface="2  Titr" panose="00000700000000000000" pitchFamily="2" charset="-78"/>
              </a:rPr>
              <a:t>فلسفه </a:t>
            </a:r>
            <a:r>
              <a:rPr lang="fa-IR" b="1" dirty="0">
                <a:solidFill>
                  <a:srgbClr val="0070C0"/>
                </a:solidFill>
                <a:cs typeface="2  Titr" panose="00000700000000000000" pitchFamily="2" charset="-78"/>
              </a:rPr>
              <a:t>ی تربیتی </a:t>
            </a:r>
            <a:r>
              <a:rPr lang="fa-IR" b="1" dirty="0" smtClean="0">
                <a:solidFill>
                  <a:srgbClr val="0070C0"/>
                </a:solidFill>
                <a:cs typeface="2  Titr" panose="00000700000000000000" pitchFamily="2" charset="-78"/>
              </a:rPr>
              <a:t>پیشرفت گرایی:</a:t>
            </a:r>
          </a:p>
          <a:p>
            <a:pPr algn="just" rtl="1">
              <a:lnSpc>
                <a:spcPct val="200000"/>
              </a:lnSpc>
            </a:pPr>
            <a:r>
              <a:rPr lang="fa-IR" dirty="0">
                <a:solidFill>
                  <a:schemeClr val="tx2"/>
                </a:solidFill>
                <a:cs typeface="2  Titr" panose="00000700000000000000" pitchFamily="2" charset="-78"/>
              </a:rPr>
              <a:t>براساس تفکر </a:t>
            </a:r>
            <a:r>
              <a:rPr lang="fa-IR" dirty="0" smtClean="0">
                <a:solidFill>
                  <a:schemeClr val="tx2"/>
                </a:solidFill>
                <a:cs typeface="2  Titr" panose="00000700000000000000" pitchFamily="2" charset="-78"/>
              </a:rPr>
              <a:t>پیشرفت گرایان، ابزار </a:t>
            </a:r>
            <a:r>
              <a:rPr lang="fa-IR" dirty="0">
                <a:solidFill>
                  <a:schemeClr val="tx2"/>
                </a:solidFill>
                <a:cs typeface="2  Titr" panose="00000700000000000000" pitchFamily="2" charset="-78"/>
              </a:rPr>
              <a:t>و </a:t>
            </a:r>
            <a:r>
              <a:rPr lang="fa-IR" dirty="0" smtClean="0">
                <a:solidFill>
                  <a:schemeClr val="tx2"/>
                </a:solidFill>
                <a:cs typeface="2  Titr" panose="00000700000000000000" pitchFamily="2" charset="-78"/>
              </a:rPr>
              <a:t>مهارت های </a:t>
            </a:r>
            <a:r>
              <a:rPr lang="fa-IR" dirty="0">
                <a:solidFill>
                  <a:schemeClr val="tx2"/>
                </a:solidFill>
                <a:cs typeface="2  Titr" panose="00000700000000000000" pitchFamily="2" charset="-78"/>
              </a:rPr>
              <a:t>یادگیری شامل </a:t>
            </a:r>
            <a:r>
              <a:rPr lang="fa-IR" dirty="0" smtClean="0">
                <a:solidFill>
                  <a:schemeClr val="tx2"/>
                </a:solidFill>
                <a:cs typeface="2  Titr" panose="00000700000000000000" pitchFamily="2" charset="-78"/>
              </a:rPr>
              <a:t>روش های </a:t>
            </a:r>
            <a:r>
              <a:rPr lang="fa-IR" dirty="0">
                <a:solidFill>
                  <a:schemeClr val="tx2"/>
                </a:solidFill>
                <a:cs typeface="2  Titr" panose="00000700000000000000" pitchFamily="2" charset="-78"/>
              </a:rPr>
              <a:t>حل مسئله </a:t>
            </a:r>
            <a:r>
              <a:rPr lang="fa-IR" dirty="0" smtClean="0">
                <a:solidFill>
                  <a:schemeClr val="tx2"/>
                </a:solidFill>
                <a:cs typeface="2  Titr" panose="00000700000000000000" pitchFamily="2" charset="-78"/>
              </a:rPr>
              <a:t>و تحقیق </a:t>
            </a:r>
            <a:r>
              <a:rPr lang="fa-IR" dirty="0">
                <a:solidFill>
                  <a:schemeClr val="tx2"/>
                </a:solidFill>
                <a:cs typeface="2  Titr" panose="00000700000000000000" pitchFamily="2" charset="-78"/>
              </a:rPr>
              <a:t>علمی </a:t>
            </a:r>
            <a:r>
              <a:rPr lang="fa-IR" dirty="0" smtClean="0">
                <a:solidFill>
                  <a:schemeClr val="tx2"/>
                </a:solidFill>
                <a:cs typeface="2  Titr" panose="00000700000000000000" pitchFamily="2" charset="-78"/>
              </a:rPr>
              <a:t>به علاوه </a:t>
            </a:r>
            <a:r>
              <a:rPr lang="fa-IR" dirty="0">
                <a:solidFill>
                  <a:schemeClr val="tx2"/>
                </a:solidFill>
                <a:cs typeface="2  Titr" panose="00000700000000000000" pitchFamily="2" charset="-78"/>
              </a:rPr>
              <a:t>تجارب یادگیری که بایستی شامل رفتار همکاری و انضباط شخصی </a:t>
            </a:r>
            <a:r>
              <a:rPr lang="fa-IR" dirty="0" smtClean="0">
                <a:solidFill>
                  <a:schemeClr val="tx2"/>
                </a:solidFill>
                <a:cs typeface="2  Titr" panose="00000700000000000000" pitchFamily="2" charset="-78"/>
              </a:rPr>
              <a:t>که هر </a:t>
            </a:r>
            <a:r>
              <a:rPr lang="fa-IR" dirty="0">
                <a:solidFill>
                  <a:schemeClr val="tx2"/>
                </a:solidFill>
                <a:cs typeface="2  Titr" panose="00000700000000000000" pitchFamily="2" charset="-78"/>
              </a:rPr>
              <a:t>دو برای زندگی دموکراتیک لازم است </a:t>
            </a:r>
            <a:r>
              <a:rPr lang="fa-IR" dirty="0" smtClean="0">
                <a:solidFill>
                  <a:schemeClr val="tx2"/>
                </a:solidFill>
                <a:cs typeface="2  Titr" panose="00000700000000000000" pitchFamily="2" charset="-78"/>
              </a:rPr>
              <a:t>می باشد. </a:t>
            </a:r>
            <a:r>
              <a:rPr lang="fa-IR" dirty="0">
                <a:solidFill>
                  <a:schemeClr val="tx2"/>
                </a:solidFill>
                <a:cs typeface="2  Titr" panose="00000700000000000000" pitchFamily="2" charset="-78"/>
              </a:rPr>
              <a:t>از طریق این </a:t>
            </a:r>
            <a:r>
              <a:rPr lang="fa-IR" dirty="0" smtClean="0">
                <a:solidFill>
                  <a:schemeClr val="tx2"/>
                </a:solidFill>
                <a:cs typeface="2  Titr" panose="00000700000000000000" pitchFamily="2" charset="-78"/>
              </a:rPr>
              <a:t>مهارت ها </a:t>
            </a:r>
            <a:r>
              <a:rPr lang="fa-IR" dirty="0">
                <a:solidFill>
                  <a:schemeClr val="tx2"/>
                </a:solidFill>
                <a:cs typeface="2  Titr" panose="00000700000000000000" pitchFamily="2" charset="-78"/>
              </a:rPr>
              <a:t>و </a:t>
            </a:r>
            <a:r>
              <a:rPr lang="fa-IR" dirty="0" smtClean="0">
                <a:solidFill>
                  <a:schemeClr val="tx2"/>
                </a:solidFill>
                <a:cs typeface="2  Titr" panose="00000700000000000000" pitchFamily="2" charset="-78"/>
              </a:rPr>
              <a:t>تجارب، مدرسه قادر </a:t>
            </a:r>
            <a:r>
              <a:rPr lang="fa-IR" dirty="0">
                <a:solidFill>
                  <a:schemeClr val="tx2"/>
                </a:solidFill>
                <a:cs typeface="2  Titr" panose="00000700000000000000" pitchFamily="2" charset="-78"/>
              </a:rPr>
              <a:t>است فرهنگ جامعه را در حالی که </a:t>
            </a:r>
            <a:r>
              <a:rPr lang="fa-IR" dirty="0" smtClean="0">
                <a:solidFill>
                  <a:schemeClr val="tx2"/>
                </a:solidFill>
                <a:cs typeface="2  Titr" panose="00000700000000000000" pitchFamily="2" charset="-78"/>
              </a:rPr>
              <a:t>دانش آموزان </a:t>
            </a:r>
            <a:r>
              <a:rPr lang="fa-IR" dirty="0">
                <a:solidFill>
                  <a:schemeClr val="tx2"/>
                </a:solidFill>
                <a:cs typeface="2  Titr" panose="00000700000000000000" pitchFamily="2" charset="-78"/>
              </a:rPr>
              <a:t>را برای ایجاد تغییر در جهان آماده </a:t>
            </a:r>
            <a:r>
              <a:rPr lang="fa-IR" dirty="0" smtClean="0">
                <a:solidFill>
                  <a:schemeClr val="tx2"/>
                </a:solidFill>
                <a:cs typeface="2  Titr" panose="00000700000000000000" pitchFamily="2" charset="-78"/>
              </a:rPr>
              <a:t>می سازد </a:t>
            </a:r>
            <a:r>
              <a:rPr lang="fa-IR" dirty="0">
                <a:solidFill>
                  <a:schemeClr val="tx2"/>
                </a:solidFill>
                <a:cs typeface="2  Titr" panose="00000700000000000000" pitchFamily="2" charset="-78"/>
              </a:rPr>
              <a:t>منتقل کند. پیشرفت گرایان بر « چگونه فکر کردن» و نه « چه فکر کردن» تأکید بسیار دارند. نقش معلم زمانی که تحت تفکر پیشرفت گرایی عمل </a:t>
            </a:r>
            <a:r>
              <a:rPr lang="fa-IR" dirty="0" smtClean="0">
                <a:solidFill>
                  <a:schemeClr val="tx2"/>
                </a:solidFill>
                <a:cs typeface="2  Titr" panose="00000700000000000000" pitchFamily="2" charset="-78"/>
              </a:rPr>
              <a:t>می کند منحصربه فرد </a:t>
            </a:r>
            <a:r>
              <a:rPr lang="fa-IR" dirty="0">
                <a:solidFill>
                  <a:schemeClr val="tx2"/>
                </a:solidFill>
                <a:cs typeface="2  Titr" panose="00000700000000000000" pitchFamily="2" charset="-78"/>
              </a:rPr>
              <a:t>است. </a:t>
            </a:r>
            <a:r>
              <a:rPr lang="fa-IR" dirty="0" smtClean="0">
                <a:solidFill>
                  <a:schemeClr val="tx2"/>
                </a:solidFill>
                <a:cs typeface="2  Titr" panose="00000700000000000000" pitchFamily="2" charset="-78"/>
              </a:rPr>
              <a:t>معلم به </a:t>
            </a:r>
            <a:r>
              <a:rPr lang="fa-IR" dirty="0">
                <a:solidFill>
                  <a:schemeClr val="tx2"/>
                </a:solidFill>
                <a:cs typeface="2  Titr" panose="00000700000000000000" pitchFamily="2" charset="-78"/>
              </a:rPr>
              <a:t>عنوان راهنما در حل مسئله و </a:t>
            </a:r>
            <a:r>
              <a:rPr lang="fa-IR" dirty="0" smtClean="0">
                <a:solidFill>
                  <a:schemeClr val="tx2"/>
                </a:solidFill>
                <a:cs typeface="2  Titr" panose="00000700000000000000" pitchFamily="2" charset="-78"/>
              </a:rPr>
              <a:t>پروژه های </a:t>
            </a:r>
            <a:r>
              <a:rPr lang="fa-IR" dirty="0">
                <a:solidFill>
                  <a:schemeClr val="tx2"/>
                </a:solidFill>
                <a:cs typeface="2  Titr" panose="00000700000000000000" pitchFamily="2" charset="-78"/>
              </a:rPr>
              <a:t>علمی </a:t>
            </a:r>
            <a:r>
              <a:rPr lang="fa-IR" dirty="0" smtClean="0">
                <a:solidFill>
                  <a:schemeClr val="tx2"/>
                </a:solidFill>
                <a:cs typeface="2  Titr" panose="00000700000000000000" pitchFamily="2" charset="-78"/>
              </a:rPr>
              <a:t>دانش آموزان </a:t>
            </a:r>
            <a:r>
              <a:rPr lang="fa-IR" dirty="0">
                <a:solidFill>
                  <a:schemeClr val="tx2"/>
                </a:solidFill>
                <a:cs typeface="2  Titr" panose="00000700000000000000" pitchFamily="2" charset="-78"/>
              </a:rPr>
              <a:t>عمل </a:t>
            </a:r>
            <a:r>
              <a:rPr lang="fa-IR" dirty="0" smtClean="0">
                <a:solidFill>
                  <a:schemeClr val="tx2"/>
                </a:solidFill>
                <a:cs typeface="2  Titr" panose="00000700000000000000" pitchFamily="2" charset="-78"/>
              </a:rPr>
              <a:t>می کند</a:t>
            </a:r>
            <a:r>
              <a:rPr lang="fa-IR" dirty="0">
                <a:solidFill>
                  <a:schemeClr val="tx2"/>
                </a:solidFill>
                <a:cs typeface="2  Titr" panose="00000700000000000000" pitchFamily="2" charset="-78"/>
              </a:rPr>
              <a:t>.</a:t>
            </a:r>
          </a:p>
        </p:txBody>
      </p:sp>
    </p:spTree>
    <p:extLst>
      <p:ext uri="{BB962C8B-B14F-4D97-AF65-F5344CB8AC3E}">
        <p14:creationId xmlns:p14="http://schemas.microsoft.com/office/powerpoint/2010/main" val="2727668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296" y="0"/>
            <a:ext cx="5244515" cy="6858000"/>
          </a:xfrm>
          <a:prstGeom prst="rect">
            <a:avLst/>
          </a:prstGeom>
        </p:spPr>
      </p:pic>
    </p:spTree>
    <p:extLst>
      <p:ext uri="{BB962C8B-B14F-4D97-AF65-F5344CB8AC3E}">
        <p14:creationId xmlns:p14="http://schemas.microsoft.com/office/powerpoint/2010/main" val="19868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8609012" y="838200"/>
            <a:ext cx="3048000" cy="49530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ده:</a:t>
            </a:r>
          </a:p>
          <a:p>
            <a:pPr algn="ctr">
              <a:lnSpc>
                <a:spcPct val="200000"/>
              </a:lnSpc>
            </a:pPr>
            <a:r>
              <a:rPr lang="fa-IR" sz="2400" dirty="0" smtClean="0">
                <a:solidFill>
                  <a:srgbClr val="002060"/>
                </a:solidFill>
                <a:cs typeface="2  Titr" panose="00000700000000000000" pitchFamily="2" charset="-78"/>
              </a:rPr>
              <a:t>جمع بندی درس</a:t>
            </a:r>
            <a:endParaRPr lang="fa-IR" sz="2400" dirty="0">
              <a:solidFill>
                <a:srgbClr val="002060"/>
              </a:solidFill>
              <a:cs typeface="2  Titr" panose="00000700000000000000" pitchFamily="2" charset="-78"/>
            </a:endParaRPr>
          </a:p>
        </p:txBody>
      </p:sp>
      <p:sp>
        <p:nvSpPr>
          <p:cNvPr id="3" name="Rounded Rectangle 2"/>
          <p:cNvSpPr/>
          <p:nvPr/>
        </p:nvSpPr>
        <p:spPr>
          <a:xfrm>
            <a:off x="4113212" y="838200"/>
            <a:ext cx="4023518" cy="1143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انواع روش های جنع بندی</a:t>
            </a:r>
            <a:endParaRPr lang="en-US" sz="2000" dirty="0">
              <a:solidFill>
                <a:srgbClr val="C00000"/>
              </a:solidFill>
              <a:cs typeface="2  Sina" panose="00000700000000000000" pitchFamily="2" charset="-78"/>
            </a:endParaRPr>
          </a:p>
        </p:txBody>
      </p:sp>
      <p:sp>
        <p:nvSpPr>
          <p:cNvPr id="4" name="Rounded Rectangle 3"/>
          <p:cNvSpPr/>
          <p:nvPr/>
        </p:nvSpPr>
        <p:spPr>
          <a:xfrm>
            <a:off x="4494212" y="2667000"/>
            <a:ext cx="3642518" cy="1143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اهداف جمع بندی</a:t>
            </a:r>
            <a:endParaRPr lang="en-US" sz="2000" dirty="0">
              <a:solidFill>
                <a:srgbClr val="C00000"/>
              </a:solidFill>
              <a:cs typeface="2  Sina" panose="00000700000000000000" pitchFamily="2" charset="-78"/>
            </a:endParaRPr>
          </a:p>
        </p:txBody>
      </p:sp>
      <p:sp>
        <p:nvSpPr>
          <p:cNvPr id="5" name="Rounded Rectangle 4"/>
          <p:cNvSpPr/>
          <p:nvPr/>
        </p:nvSpPr>
        <p:spPr>
          <a:xfrm>
            <a:off x="4113212" y="4495800"/>
            <a:ext cx="4023518" cy="10668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smtClean="0">
                <a:solidFill>
                  <a:srgbClr val="C00000"/>
                </a:solidFill>
                <a:cs typeface="2  Sina" panose="00000700000000000000" pitchFamily="2" charset="-78"/>
              </a:rPr>
              <a:t>نقشه مفهومی</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4253136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4805" y="139065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6412" y="22923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روش های جمع بندی</a:t>
            </a:r>
            <a:endParaRPr lang="en-US" dirty="0">
              <a:cs typeface="B Titr" panose="00000700000000000000" pitchFamily="2" charset="-78"/>
            </a:endParaRPr>
          </a:p>
        </p:txBody>
      </p:sp>
      <p:sp>
        <p:nvSpPr>
          <p:cNvPr id="6" name="Rectangle 5"/>
          <p:cNvSpPr/>
          <p:nvPr/>
        </p:nvSpPr>
        <p:spPr>
          <a:xfrm>
            <a:off x="10668004" y="33020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اهداف جمع بندی</a:t>
            </a:r>
            <a:endParaRPr lang="en-US" dirty="0">
              <a:cs typeface="B Titr" panose="00000700000000000000" pitchFamily="2" charset="-78"/>
            </a:endParaRPr>
          </a:p>
        </p:txBody>
      </p:sp>
      <p:sp>
        <p:nvSpPr>
          <p:cNvPr id="13" name="TextBox 12"/>
          <p:cNvSpPr txBox="1"/>
          <p:nvPr/>
        </p:nvSpPr>
        <p:spPr>
          <a:xfrm>
            <a:off x="1903412" y="1219200"/>
            <a:ext cx="7620000" cy="5638800"/>
          </a:xfrm>
          <a:prstGeom prst="rect">
            <a:avLst/>
          </a:prstGeom>
          <a:noFill/>
        </p:spPr>
        <p:txBody>
          <a:bodyPr wrap="square" rtlCol="0">
            <a:noAutofit/>
          </a:bodyPr>
          <a:lstStyle/>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برای تثبیت مطالب ارائه‌شده در ذهن دانش‌آموزان، لازم است درس ارائه‌شده به‌طور خلاصه جمع‌بندی و نتیجه‌گیری شود تا مفاهیم از دست داده‌شده در طول آموزش را برای دانش‌آموزان روشن کند. بهتر است تلخیص و نتیجه‌گیری توسط خود دانش‌آموزان انجام شود و معلم اظهارنظر نهایی را ارائه کند. کلیه‌ی مراحل و فعالیت‌هایی که در فرآیند تدریس انجام می‌شوند بدون یک جمع‌بندی مناسب در حقیقت همانند حلقه‌های زنجیری گسسته از یکدیگرند.</a:t>
            </a:r>
          </a:p>
          <a:p>
            <a:pPr lvl="0" algn="just" rtl="1">
              <a:lnSpc>
                <a:spcPct val="25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116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نقشه مفهومی</a:t>
            </a:r>
            <a:endParaRPr lang="en-US" dirty="0">
              <a:cs typeface="B Titr" panose="00000700000000000000" pitchFamily="2" charset="-78"/>
            </a:endParaRPr>
          </a:p>
        </p:txBody>
      </p:sp>
    </p:spTree>
    <p:extLst>
      <p:ext uri="{BB962C8B-B14F-4D97-AF65-F5344CB8AC3E}">
        <p14:creationId xmlns:p14="http://schemas.microsoft.com/office/powerpoint/2010/main" val="4277369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4805" y="139065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6412" y="22923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روش های جمع بندی</a:t>
            </a:r>
            <a:endParaRPr lang="en-US" dirty="0">
              <a:cs typeface="B Titr" panose="00000700000000000000" pitchFamily="2" charset="-78"/>
            </a:endParaRPr>
          </a:p>
        </p:txBody>
      </p:sp>
      <p:sp>
        <p:nvSpPr>
          <p:cNvPr id="6" name="Rectangle 5"/>
          <p:cNvSpPr/>
          <p:nvPr/>
        </p:nvSpPr>
        <p:spPr>
          <a:xfrm>
            <a:off x="10668004" y="33020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اهداف جمع بندی</a:t>
            </a:r>
            <a:endParaRPr lang="en-US" dirty="0">
              <a:cs typeface="B Titr" panose="00000700000000000000" pitchFamily="2" charset="-78"/>
            </a:endParaRPr>
          </a:p>
        </p:txBody>
      </p:sp>
      <p:sp>
        <p:nvSpPr>
          <p:cNvPr id="13" name="TextBox 12"/>
          <p:cNvSpPr txBox="1"/>
          <p:nvPr/>
        </p:nvSpPr>
        <p:spPr>
          <a:xfrm>
            <a:off x="1293812" y="838200"/>
            <a:ext cx="8305800" cy="5638800"/>
          </a:xfrm>
          <a:prstGeom prst="rect">
            <a:avLst/>
          </a:prstGeom>
          <a:noFill/>
        </p:spPr>
        <p:txBody>
          <a:bodyPr wrap="square" rtlCol="0">
            <a:noAutofit/>
          </a:bodyPr>
          <a:lstStyle/>
          <a:p>
            <a:pPr lvl="0" algn="just" rtl="1">
              <a:lnSpc>
                <a:spcPct val="250000"/>
              </a:lnSpc>
              <a:spcAft>
                <a:spcPts val="800"/>
              </a:spcAft>
            </a:pP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جهت پایان‌دادن تدریس به‌طور مطلوب می‌توان از راهکارهای زیر بهره گرفت:‌‌</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-خلاصه‌ی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مطالب درس روی تابلو نوشته شود.</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-مطالب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درس از طریق به‌کارگیری پرسش و پاسخ از محتوای درس مرور شود.</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-مطالب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درس توسط دانش‌آموزان در پایان کلاس خلاصه‌نویسی شود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-می‌توان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بعد از خاتمه‌ی درس، از دانش‌آموزان خواست که درس جدید را مطالعه کنند. </a:t>
            </a:r>
          </a:p>
        </p:txBody>
      </p:sp>
      <p:sp>
        <p:nvSpPr>
          <p:cNvPr id="10" name="Rectangle 9"/>
          <p:cNvSpPr/>
          <p:nvPr/>
        </p:nvSpPr>
        <p:spPr>
          <a:xfrm>
            <a:off x="10666412" y="43116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نقشه مفهومی</a:t>
            </a:r>
            <a:endParaRPr lang="en-US" dirty="0">
              <a:cs typeface="B Titr" panose="00000700000000000000" pitchFamily="2" charset="-78"/>
            </a:endParaRPr>
          </a:p>
        </p:txBody>
      </p:sp>
    </p:spTree>
    <p:extLst>
      <p:ext uri="{BB962C8B-B14F-4D97-AF65-F5344CB8AC3E}">
        <p14:creationId xmlns:p14="http://schemas.microsoft.com/office/powerpoint/2010/main" val="1283683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4" y="137795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514805" y="2301875"/>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روش های جمع بندی</a:t>
            </a:r>
            <a:endParaRPr lang="en-US" dirty="0">
              <a:solidFill>
                <a:schemeClr val="tx1"/>
              </a:solidFill>
              <a:cs typeface="B Titr" panose="00000700000000000000" pitchFamily="2" charset="-78"/>
            </a:endParaRPr>
          </a:p>
        </p:txBody>
      </p:sp>
      <p:sp>
        <p:nvSpPr>
          <p:cNvPr id="6" name="Rectangle 5"/>
          <p:cNvSpPr/>
          <p:nvPr/>
        </p:nvSpPr>
        <p:spPr>
          <a:xfrm>
            <a:off x="10668004" y="33020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اهداف جمع بندی</a:t>
            </a:r>
            <a:endParaRPr lang="en-US" dirty="0">
              <a:cs typeface="B Titr" panose="00000700000000000000" pitchFamily="2" charset="-78"/>
            </a:endParaRPr>
          </a:p>
        </p:txBody>
      </p:sp>
      <p:sp>
        <p:nvSpPr>
          <p:cNvPr id="13" name="TextBox 12"/>
          <p:cNvSpPr txBox="1"/>
          <p:nvPr/>
        </p:nvSpPr>
        <p:spPr>
          <a:xfrm>
            <a:off x="1370012" y="266700"/>
            <a:ext cx="8534400" cy="5638800"/>
          </a:xfrm>
          <a:prstGeom prst="rect">
            <a:avLst/>
          </a:prstGeom>
          <a:noFill/>
        </p:spPr>
        <p:txBody>
          <a:bodyPr wrap="square" rtlCol="0">
            <a:noAutofit/>
          </a:bodyPr>
          <a:lstStyle/>
          <a:p>
            <a:pPr lvl="0" algn="just"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جمع‌بندی درس انواع مختلفی دارد که مهم‌ترین آن‌ها عبارت‌اند از:‌‌</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الف) جمع‌بندی تلخیصی (مروری):‌‌ در این جمع‌بندی نکات اصلی مطالب ارائه‌شده به‌وسیله‌ی معلم و با کمک دانش‌آموزان خلاصه و مرور می‌شود. این فعالیت می‌تواند با پرسشی از یک دانش‌آموز شروع شود. اگر حجم محتوا زیاد باشد، محتوا به چند قسمت تقسیم و در پایان هر قسمت جمع‌بندی تلخیصی انجام می‌شود. به‌طور مثال معلم از دانش‌آموز می‌خواهد آنچه را که از درس متوجه شده است خلاصه کند و موارد مهم را شرح دهد.</a:t>
            </a:r>
          </a:p>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 جمع‌بندی انتقالی (کاربردی):‌‌ در این جمع‌بندی کاربرد اصول و مفاهیم آموخته‌شده در موقعیت جدید صورت می‌گیرد. جمع‌بندی انتقالی جنبه‌ی تمرینی دارد.</a:t>
            </a:r>
          </a:p>
        </p:txBody>
      </p:sp>
      <p:sp>
        <p:nvSpPr>
          <p:cNvPr id="10" name="Rectangle 9"/>
          <p:cNvSpPr/>
          <p:nvPr/>
        </p:nvSpPr>
        <p:spPr>
          <a:xfrm>
            <a:off x="10666412" y="43116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نقشه مفهومی</a:t>
            </a:r>
            <a:endParaRPr lang="en-US" dirty="0">
              <a:cs typeface="B Titr" panose="00000700000000000000" pitchFamily="2" charset="-78"/>
            </a:endParaRPr>
          </a:p>
        </p:txBody>
      </p:sp>
    </p:spTree>
    <p:extLst>
      <p:ext uri="{BB962C8B-B14F-4D97-AF65-F5344CB8AC3E}">
        <p14:creationId xmlns:p14="http://schemas.microsoft.com/office/powerpoint/2010/main" val="2972090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4" y="137795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514805" y="2301875"/>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روش های جمع بندی</a:t>
            </a:r>
            <a:endParaRPr lang="en-US" dirty="0">
              <a:solidFill>
                <a:schemeClr val="tx1"/>
              </a:solidFill>
              <a:cs typeface="B Titr" panose="00000700000000000000" pitchFamily="2" charset="-78"/>
            </a:endParaRPr>
          </a:p>
        </p:txBody>
      </p:sp>
      <p:sp>
        <p:nvSpPr>
          <p:cNvPr id="6" name="Rectangle 5"/>
          <p:cNvSpPr/>
          <p:nvPr/>
        </p:nvSpPr>
        <p:spPr>
          <a:xfrm>
            <a:off x="10668004" y="33020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اهداف جمع بندی</a:t>
            </a:r>
            <a:endParaRPr lang="en-US" dirty="0">
              <a:cs typeface="B Titr" panose="00000700000000000000" pitchFamily="2" charset="-78"/>
            </a:endParaRPr>
          </a:p>
        </p:txBody>
      </p:sp>
      <p:sp>
        <p:nvSpPr>
          <p:cNvPr id="13" name="TextBox 12"/>
          <p:cNvSpPr txBox="1"/>
          <p:nvPr/>
        </p:nvSpPr>
        <p:spPr>
          <a:xfrm>
            <a:off x="1446212" y="990600"/>
            <a:ext cx="8458200" cy="5638800"/>
          </a:xfrm>
          <a:prstGeom prst="rect">
            <a:avLst/>
          </a:prstGeom>
          <a:noFill/>
        </p:spPr>
        <p:txBody>
          <a:bodyPr wrap="square" rtlCol="0">
            <a:noAutofit/>
          </a:bodyPr>
          <a:lstStyle/>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ج) جمع‌بندی اتفاقی:‌‌ این جمع‌بندی در موارد تصادفی و اتفاقی مورداستفاده قرار می‌گیرد. در طول درس اغلب موقعیت‌هایی پیش می‌آید که کاملاً اتفاقی و منحصربه‌فرد بوده و فرصت مناسبی برای معنی‌دار‌کردن مطالب ارائه‌شده را فراهم می‌آورد. برخلاف جمع‌بندی‌های قبلی از پیش نمی‌توان شرایطی برای استفاده از آن معین کرد.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116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نقشه مفهومی</a:t>
            </a:r>
            <a:endParaRPr lang="en-US" dirty="0">
              <a:cs typeface="B Titr" panose="00000700000000000000" pitchFamily="2" charset="-78"/>
            </a:endParaRPr>
          </a:p>
        </p:txBody>
      </p:sp>
    </p:spTree>
    <p:extLst>
      <p:ext uri="{BB962C8B-B14F-4D97-AF65-F5344CB8AC3E}">
        <p14:creationId xmlns:p14="http://schemas.microsoft.com/office/powerpoint/2010/main" val="785487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1" y="141605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22923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روش های جمع بندی</a:t>
            </a:r>
            <a:endParaRPr lang="en-US" dirty="0">
              <a:cs typeface="B Titr" panose="00000700000000000000" pitchFamily="2" charset="-78"/>
            </a:endParaRPr>
          </a:p>
        </p:txBody>
      </p:sp>
      <p:sp>
        <p:nvSpPr>
          <p:cNvPr id="6" name="Rectangle 5"/>
          <p:cNvSpPr/>
          <p:nvPr/>
        </p:nvSpPr>
        <p:spPr>
          <a:xfrm>
            <a:off x="10515601" y="33020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اهداف جمع بندی</a:t>
            </a:r>
            <a:endParaRPr lang="en-US" dirty="0">
              <a:solidFill>
                <a:schemeClr val="tx1"/>
              </a:solidFill>
              <a:cs typeface="B Titr" panose="00000700000000000000" pitchFamily="2" charset="-78"/>
            </a:endParaRPr>
          </a:p>
        </p:txBody>
      </p:sp>
      <p:sp>
        <p:nvSpPr>
          <p:cNvPr id="13" name="TextBox 12"/>
          <p:cNvSpPr txBox="1"/>
          <p:nvPr/>
        </p:nvSpPr>
        <p:spPr>
          <a:xfrm>
            <a:off x="912812" y="673100"/>
            <a:ext cx="8610600" cy="5638800"/>
          </a:xfrm>
          <a:prstGeom prst="rect">
            <a:avLst/>
          </a:prstGeom>
          <a:noFill/>
        </p:spPr>
        <p:txBody>
          <a:bodyPr wrap="square" rtlCol="0">
            <a:noAutofit/>
          </a:bodyPr>
          <a:lstStyle/>
          <a:p>
            <a:pPr lvl="0" algn="just"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در جمع‌بندی درس به دنبال دستیابی به اهدافی هستیم که عبارت‌اند از:‌‌</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پیوند‌دادن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یک مرحله از یادگیری به مراحل دیگر یادگیری </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ایجاد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حس موفقیت و مهارت در دانش‌آموزان</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تسهیل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امر یادگیری یک مفهوم یا اصل جدید</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پایان‌دادن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بحث‌های کلاس</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 پایان‌دادن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انواع فعالیت‌های درسی</a:t>
            </a:r>
          </a:p>
        </p:txBody>
      </p:sp>
      <p:sp>
        <p:nvSpPr>
          <p:cNvPr id="10" name="Rectangle 9"/>
          <p:cNvSpPr/>
          <p:nvPr/>
        </p:nvSpPr>
        <p:spPr>
          <a:xfrm>
            <a:off x="10666412" y="43116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نقشه مفهومی</a:t>
            </a:r>
            <a:endParaRPr lang="en-US" dirty="0">
              <a:cs typeface="B Titr" panose="00000700000000000000" pitchFamily="2" charset="-78"/>
            </a:endParaRPr>
          </a:p>
        </p:txBody>
      </p:sp>
    </p:spTree>
    <p:extLst>
      <p:ext uri="{BB962C8B-B14F-4D97-AF65-F5344CB8AC3E}">
        <p14:creationId xmlns:p14="http://schemas.microsoft.com/office/powerpoint/2010/main" val="62091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4" y="1422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22923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روش های جمع بندی</a:t>
            </a:r>
            <a:endParaRPr lang="en-US" dirty="0">
              <a:cs typeface="B Titr" panose="00000700000000000000" pitchFamily="2" charset="-78"/>
            </a:endParaRPr>
          </a:p>
        </p:txBody>
      </p:sp>
      <p:sp>
        <p:nvSpPr>
          <p:cNvPr id="6" name="Rectangle 5"/>
          <p:cNvSpPr/>
          <p:nvPr/>
        </p:nvSpPr>
        <p:spPr>
          <a:xfrm>
            <a:off x="10668004" y="33020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اهداف جمع بندی</a:t>
            </a:r>
            <a:endParaRPr lang="en-US" dirty="0">
              <a:cs typeface="B Titr" panose="00000700000000000000" pitchFamily="2" charset="-78"/>
            </a:endParaRPr>
          </a:p>
        </p:txBody>
      </p:sp>
      <p:sp>
        <p:nvSpPr>
          <p:cNvPr id="13" name="TextBox 12"/>
          <p:cNvSpPr txBox="1"/>
          <p:nvPr/>
        </p:nvSpPr>
        <p:spPr>
          <a:xfrm>
            <a:off x="1370012" y="1168400"/>
            <a:ext cx="8458200" cy="5638800"/>
          </a:xfrm>
          <a:prstGeom prst="rect">
            <a:avLst/>
          </a:prstGeom>
          <a:noFill/>
        </p:spPr>
        <p:txBody>
          <a:bodyPr wrap="square" rtlCol="0">
            <a:noAutofit/>
          </a:bodyPr>
          <a:lstStyle/>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نقشه‌ی مفهومی یکی از ابزارهای جمع‌بندی درس است. نقشه‌ی مفهومی نشان‌دهنده‌ی انشعاب موضوعات از موضوع اصلی است و شاخه‌های فرعی آن را نشان می‌دهد. این نمودار در فهم موضوعات مختلف به افراد کمک شایانی می‌نماید. ازآنجایی‌که به خاطر سپردن محتویات متونی که جزئیات زیادی دارند، سخت است؛ نقشه‌ی مفهومی این فرآیند را ساده کرده و امکان مرور کل متن در یک نگاه اجمالی را برای دانش‌آموز فراهم می‌آورد و باعث می‌شود محتوای آن را راحت‌تر به خاطر بسپارد.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514805" y="43053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نقشه مفهومی</a:t>
            </a:r>
            <a:endParaRPr lang="en-US" dirty="0">
              <a:solidFill>
                <a:schemeClr val="tx1"/>
              </a:solidFill>
              <a:cs typeface="B Titr" panose="00000700000000000000" pitchFamily="2" charset="-78"/>
            </a:endParaRPr>
          </a:p>
        </p:txBody>
      </p:sp>
    </p:spTree>
    <p:extLst>
      <p:ext uri="{BB962C8B-B14F-4D97-AF65-F5344CB8AC3E}">
        <p14:creationId xmlns:p14="http://schemas.microsoft.com/office/powerpoint/2010/main" val="2120735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4" y="1422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229235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روش های جمع بندی</a:t>
            </a:r>
            <a:endParaRPr lang="en-US" dirty="0">
              <a:cs typeface="B Titr" panose="00000700000000000000" pitchFamily="2" charset="-78"/>
            </a:endParaRPr>
          </a:p>
        </p:txBody>
      </p:sp>
      <p:sp>
        <p:nvSpPr>
          <p:cNvPr id="6" name="Rectangle 5"/>
          <p:cNvSpPr/>
          <p:nvPr/>
        </p:nvSpPr>
        <p:spPr>
          <a:xfrm>
            <a:off x="10668004" y="33020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اهداف جمع بندی</a:t>
            </a:r>
            <a:endParaRPr lang="en-US" dirty="0">
              <a:cs typeface="B Titr" panose="00000700000000000000" pitchFamily="2" charset="-78"/>
            </a:endParaRPr>
          </a:p>
        </p:txBody>
      </p:sp>
      <p:sp>
        <p:nvSpPr>
          <p:cNvPr id="13" name="TextBox 12"/>
          <p:cNvSpPr txBox="1"/>
          <p:nvPr/>
        </p:nvSpPr>
        <p:spPr>
          <a:xfrm>
            <a:off x="608012" y="228600"/>
            <a:ext cx="9296400" cy="5638800"/>
          </a:xfrm>
          <a:prstGeom prst="rect">
            <a:avLst/>
          </a:prstGeom>
          <a:noFill/>
        </p:spPr>
        <p:txBody>
          <a:bodyPr wrap="square" rtlCol="0">
            <a:noAutofit/>
          </a:bodyPr>
          <a:lstStyle/>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برای ترسیم نقشه‌ی مفهومی از موضوع اصلی شروع کنید و زیرمجموعه‌های آن را به‌صورت خلاصه در مقابل آن بنویسید و این کار را برای زیرمجموعه‌های فرعی آن نیز انجام دهید. فرآیند حرکت از موضوع اصلی به موضوعات فرعی در نقشه‌ی مفهومی محدودیت نداشته و بسته به محتوا و نظر فردی که آن نمودار را رسم می‌کند، ممکن است تا چند سطح جلو رود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5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514805" y="43053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نقشه مفهومی</a:t>
            </a:r>
            <a:endParaRPr lang="en-US" dirty="0">
              <a:solidFill>
                <a:schemeClr val="tx1"/>
              </a:solidFill>
              <a:cs typeface="B Titr" panose="00000700000000000000" pitchFamily="2" charset="-78"/>
            </a:endParaRPr>
          </a:p>
        </p:txBody>
      </p:sp>
      <p:pic>
        <p:nvPicPr>
          <p:cNvPr id="11" name="Picture 10" descr="Image result for ‫نقشه مفهومی علوم ابتدایی‬‎"/>
          <p:cNvPicPr/>
          <p:nvPr/>
        </p:nvPicPr>
        <p:blipFill rotWithShape="1">
          <a:blip r:embed="rId2">
            <a:extLst>
              <a:ext uri="{28A0092B-C50C-407E-A947-70E740481C1C}">
                <a14:useLocalDpi xmlns:a14="http://schemas.microsoft.com/office/drawing/2010/main" val="0"/>
              </a:ext>
            </a:extLst>
          </a:blip>
          <a:srcRect t="7099"/>
          <a:stretch/>
        </p:blipFill>
        <p:spPr bwMode="auto">
          <a:xfrm>
            <a:off x="2257424" y="2959100"/>
            <a:ext cx="5997575" cy="3307080"/>
          </a:xfrm>
          <a:prstGeom prst="rect">
            <a:avLst/>
          </a:prstGeom>
          <a:noFill/>
          <a:ln w="12700">
            <a:solidFill>
              <a:schemeClr val="tx1"/>
            </a:solidFill>
          </a:ln>
          <a:extLst>
            <a:ext uri="{53640926-AAD7-44D8-BBD7-CCE9431645EC}">
              <a14:shadowObscured xmlns:a14="http://schemas.microsoft.com/office/drawing/2010/main"/>
            </a:ext>
          </a:extLst>
        </p:spPr>
      </p:pic>
      <p:sp>
        <p:nvSpPr>
          <p:cNvPr id="12" name="Action Button: Return 11">
            <a:hlinkClick r:id="rId3"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Action Button: Home 13">
            <a:hlinkClick r:id="rId4"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89226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4812" y="1524530"/>
            <a:ext cx="9525000" cy="3139321"/>
          </a:xfrm>
          <a:prstGeom prst="rect">
            <a:avLst/>
          </a:prstGeom>
          <a:noFill/>
        </p:spPr>
        <p:txBody>
          <a:bodyPr wrap="square" rtlCol="0">
            <a:spAutoFit/>
          </a:bodyPr>
          <a:lstStyle/>
          <a:p>
            <a:pPr algn="ctr" rtl="1">
              <a:lnSpc>
                <a:spcPct val="300000"/>
              </a:lnSpc>
            </a:pPr>
            <a:r>
              <a:rPr lang="fa-IR" sz="3600" dirty="0" smtClean="0">
                <a:solidFill>
                  <a:schemeClr val="tx2"/>
                </a:solidFill>
                <a:cs typeface="2  Sina" panose="00000700000000000000" pitchFamily="2" charset="-78"/>
              </a:rPr>
              <a:t>فصل یازده</a:t>
            </a:r>
          </a:p>
          <a:p>
            <a:pPr algn="ctr" rtl="1">
              <a:lnSpc>
                <a:spcPct val="300000"/>
              </a:lnSpc>
            </a:pPr>
            <a:r>
              <a:rPr lang="fa-IR" sz="3600" dirty="0" smtClean="0">
                <a:solidFill>
                  <a:srgbClr val="0070C0"/>
                </a:solidFill>
                <a:cs typeface="2  Sina" panose="00000700000000000000" pitchFamily="2" charset="-78"/>
              </a:rPr>
              <a:t>ارزشیابی پیشرفت تحصیلی</a:t>
            </a:r>
            <a:endParaRPr lang="en-US" sz="3600" dirty="0">
              <a:solidFill>
                <a:srgbClr val="0070C0"/>
              </a:solidFill>
              <a:cs typeface="2  Sina" panose="00000700000000000000" pitchFamily="2" charset="-78"/>
            </a:endParaRPr>
          </a:p>
        </p:txBody>
      </p:sp>
    </p:spTree>
    <p:extLst>
      <p:ext uri="{BB962C8B-B14F-4D97-AF65-F5344CB8AC3E}">
        <p14:creationId xmlns:p14="http://schemas.microsoft.com/office/powerpoint/2010/main" val="401914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439401" y="32131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انواع فلسفه تعلیم و </a:t>
            </a:r>
            <a:r>
              <a:rPr lang="fa-IR" dirty="0" smtClean="0">
                <a:solidFill>
                  <a:schemeClr val="tx1"/>
                </a:solidFill>
                <a:cs typeface="B Titr" panose="00000700000000000000" pitchFamily="2" charset="-78"/>
              </a:rPr>
              <a:t>تربیت</a:t>
            </a:r>
            <a:endParaRPr lang="en-US" dirty="0">
              <a:solidFill>
                <a:schemeClr val="tx1"/>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379412" y="685800"/>
            <a:ext cx="9906000" cy="6019800"/>
          </a:xfrm>
          <a:prstGeom prst="rect">
            <a:avLst/>
          </a:prstGeom>
          <a:noFill/>
        </p:spPr>
        <p:txBody>
          <a:bodyPr wrap="square" rtlCol="0">
            <a:noAutofit/>
          </a:bodyPr>
          <a:lstStyle/>
          <a:p>
            <a:pPr algn="just" rtl="1">
              <a:lnSpc>
                <a:spcPct val="200000"/>
              </a:lnSpc>
            </a:pPr>
            <a:r>
              <a:rPr lang="fa-IR" b="1" dirty="0" smtClean="0">
                <a:solidFill>
                  <a:srgbClr val="0070C0"/>
                </a:solidFill>
                <a:cs typeface="2  Titr" panose="00000700000000000000" pitchFamily="2" charset="-78"/>
              </a:rPr>
              <a:t>فلسفه ی تربیتی بازسازی گرایی:</a:t>
            </a:r>
          </a:p>
          <a:p>
            <a:pPr algn="just" rtl="1">
              <a:lnSpc>
                <a:spcPct val="200000"/>
              </a:lnSpc>
            </a:pPr>
            <a:r>
              <a:rPr lang="fa-IR" b="1" dirty="0">
                <a:solidFill>
                  <a:schemeClr val="tx2"/>
                </a:solidFill>
                <a:cs typeface="2  Titr" panose="00000700000000000000" pitchFamily="2" charset="-78"/>
              </a:rPr>
              <a:t>بر اساس </a:t>
            </a:r>
            <a:r>
              <a:rPr lang="fa-IR" b="1" dirty="0" smtClean="0">
                <a:solidFill>
                  <a:schemeClr val="tx2"/>
                </a:solidFill>
                <a:cs typeface="2  Titr" panose="00000700000000000000" pitchFamily="2" charset="-78"/>
              </a:rPr>
              <a:t>فلسفه ی بازسازی گرایی آموزش و پرورش ابزار </a:t>
            </a:r>
            <a:r>
              <a:rPr lang="fa-IR" b="1" dirty="0">
                <a:solidFill>
                  <a:schemeClr val="tx2"/>
                </a:solidFill>
                <a:cs typeface="2  Titr" panose="00000700000000000000" pitchFamily="2" charset="-78"/>
              </a:rPr>
              <a:t>بسیار موثر برای تغییر اجتماعی است. به اعتقاد آنان هر جامعه به بازسازی یا </a:t>
            </a:r>
            <a:r>
              <a:rPr lang="fa-IR" b="1" dirty="0" smtClean="0">
                <a:solidFill>
                  <a:schemeClr val="tx2"/>
                </a:solidFill>
                <a:cs typeface="2  Titr" panose="00000700000000000000" pitchFamily="2" charset="-78"/>
              </a:rPr>
              <a:t>تغییر مداوم </a:t>
            </a:r>
            <a:r>
              <a:rPr lang="fa-IR" b="1" dirty="0">
                <a:solidFill>
                  <a:schemeClr val="tx2"/>
                </a:solidFill>
                <a:cs typeface="2  Titr" panose="00000700000000000000" pitchFamily="2" charset="-78"/>
              </a:rPr>
              <a:t>نیاز دارد و تغییر جامعه هم بازسازی تربیت و هم کاربرد تربیت در بازسازی جامعه </a:t>
            </a:r>
            <a:r>
              <a:rPr lang="fa-IR" b="1" dirty="0" smtClean="0">
                <a:solidFill>
                  <a:schemeClr val="tx2"/>
                </a:solidFill>
                <a:cs typeface="2  Titr" panose="00000700000000000000" pitchFamily="2" charset="-78"/>
              </a:rPr>
              <a:t>را شامل می شود</a:t>
            </a:r>
            <a:r>
              <a:rPr lang="fa-IR" b="1" dirty="0">
                <a:solidFill>
                  <a:schemeClr val="tx2"/>
                </a:solidFill>
                <a:cs typeface="2  Titr" panose="00000700000000000000" pitchFamily="2" charset="-78"/>
              </a:rPr>
              <a:t>. ویژگی بسیار مهم و </a:t>
            </a:r>
            <a:r>
              <a:rPr lang="fa-IR" b="1" dirty="0" smtClean="0">
                <a:solidFill>
                  <a:schemeClr val="tx2"/>
                </a:solidFill>
                <a:cs typeface="2  Titr" panose="00000700000000000000" pitchFamily="2" charset="-78"/>
              </a:rPr>
              <a:t>فلسفه ی </a:t>
            </a:r>
            <a:r>
              <a:rPr lang="fa-IR" b="1" dirty="0">
                <a:solidFill>
                  <a:schemeClr val="tx2"/>
                </a:solidFill>
                <a:cs typeface="2  Titr" panose="00000700000000000000" pitchFamily="2" charset="-78"/>
              </a:rPr>
              <a:t>تربیتی </a:t>
            </a:r>
            <a:r>
              <a:rPr lang="fa-IR" b="1" dirty="0" smtClean="0">
                <a:solidFill>
                  <a:schemeClr val="tx2"/>
                </a:solidFill>
                <a:cs typeface="2  Titr" panose="00000700000000000000" pitchFamily="2" charset="-78"/>
              </a:rPr>
              <a:t>بازسازی گرایی </a:t>
            </a:r>
            <a:r>
              <a:rPr lang="fa-IR" b="1" dirty="0">
                <a:solidFill>
                  <a:schemeClr val="tx2"/>
                </a:solidFill>
                <a:cs typeface="2  Titr" panose="00000700000000000000" pitchFamily="2" charset="-78"/>
              </a:rPr>
              <a:t>این است که مربیان </a:t>
            </a:r>
            <a:r>
              <a:rPr lang="fa-IR" b="1" dirty="0" smtClean="0">
                <a:solidFill>
                  <a:schemeClr val="tx2"/>
                </a:solidFill>
                <a:cs typeface="2  Titr" panose="00000700000000000000" pitchFamily="2" charset="-78"/>
              </a:rPr>
              <a:t>پیرو آن </a:t>
            </a:r>
            <a:r>
              <a:rPr lang="fa-IR" b="1" dirty="0">
                <a:solidFill>
                  <a:schemeClr val="tx2"/>
                </a:solidFill>
                <a:cs typeface="2  Titr" panose="00000700000000000000" pitchFamily="2" charset="-78"/>
              </a:rPr>
              <a:t>بر این </a:t>
            </a:r>
            <a:r>
              <a:rPr lang="fa-IR" b="1" dirty="0" smtClean="0">
                <a:solidFill>
                  <a:schemeClr val="tx2"/>
                </a:solidFill>
                <a:cs typeface="2  Titr" panose="00000700000000000000" pitchFamily="2" charset="-78"/>
              </a:rPr>
              <a:t>باورند در جامعه ی </a:t>
            </a:r>
            <a:r>
              <a:rPr lang="fa-IR" b="1" dirty="0">
                <a:solidFill>
                  <a:schemeClr val="tx2"/>
                </a:solidFill>
                <a:cs typeface="2  Titr" panose="00000700000000000000" pitchFamily="2" charset="-78"/>
              </a:rPr>
              <a:t>جدید برای زنده ماندن </a:t>
            </a:r>
            <a:r>
              <a:rPr lang="fa-IR" b="1" dirty="0" smtClean="0">
                <a:solidFill>
                  <a:schemeClr val="tx2"/>
                </a:solidFill>
                <a:cs typeface="2  Titr" panose="00000700000000000000" pitchFamily="2" charset="-78"/>
              </a:rPr>
              <a:t>با وجود بحران </a:t>
            </a:r>
            <a:r>
              <a:rPr lang="fa-IR" b="1" dirty="0">
                <a:solidFill>
                  <a:schemeClr val="tx2"/>
                </a:solidFill>
                <a:cs typeface="2  Titr" panose="00000700000000000000" pitchFamily="2" charset="-78"/>
              </a:rPr>
              <a:t>های شدید، لازم است </a:t>
            </a:r>
            <a:r>
              <a:rPr lang="fa-IR" b="1" dirty="0" smtClean="0">
                <a:solidFill>
                  <a:schemeClr val="tx2"/>
                </a:solidFill>
                <a:cs typeface="2  Titr" panose="00000700000000000000" pitchFamily="2" charset="-78"/>
              </a:rPr>
              <a:t>معلمان و مربیان </a:t>
            </a:r>
            <a:r>
              <a:rPr lang="fa-IR" b="1" dirty="0">
                <a:solidFill>
                  <a:schemeClr val="tx2"/>
                </a:solidFill>
                <a:cs typeface="2  Titr" panose="00000700000000000000" pitchFamily="2" charset="-78"/>
              </a:rPr>
              <a:t>به عنوان « فعالان جامعه» باشند و مدرسه </a:t>
            </a:r>
            <a:r>
              <a:rPr lang="fa-IR" b="1" dirty="0" smtClean="0">
                <a:solidFill>
                  <a:schemeClr val="tx2"/>
                </a:solidFill>
                <a:cs typeface="2  Titr" panose="00000700000000000000" pitchFamily="2" charset="-78"/>
              </a:rPr>
              <a:t>روش هایی </a:t>
            </a:r>
            <a:r>
              <a:rPr lang="fa-IR" b="1" dirty="0">
                <a:solidFill>
                  <a:schemeClr val="tx2"/>
                </a:solidFill>
                <a:cs typeface="2  Titr" panose="00000700000000000000" pitchFamily="2" charset="-78"/>
              </a:rPr>
              <a:t>را در پیش </a:t>
            </a:r>
            <a:r>
              <a:rPr lang="fa-IR" b="1" dirty="0" smtClean="0">
                <a:solidFill>
                  <a:schemeClr val="tx2"/>
                </a:solidFill>
                <a:cs typeface="2  Titr" panose="00000700000000000000" pitchFamily="2" charset="-78"/>
              </a:rPr>
              <a:t>گیرد تا دانش آموزان(در واقع کل </a:t>
            </a:r>
            <a:r>
              <a:rPr lang="fa-IR" b="1" dirty="0">
                <a:solidFill>
                  <a:schemeClr val="tx2"/>
                </a:solidFill>
                <a:cs typeface="2  Titr" panose="00000700000000000000" pitchFamily="2" charset="-78"/>
              </a:rPr>
              <a:t>جامعه) را برای برای مقابله با این </a:t>
            </a:r>
            <a:r>
              <a:rPr lang="fa-IR" b="1" dirty="0" smtClean="0">
                <a:solidFill>
                  <a:schemeClr val="tx2"/>
                </a:solidFill>
                <a:cs typeface="2  Titr" panose="00000700000000000000" pitchFamily="2" charset="-78"/>
              </a:rPr>
              <a:t>بحران ها </a:t>
            </a:r>
            <a:r>
              <a:rPr lang="fa-IR" b="1" dirty="0">
                <a:solidFill>
                  <a:schemeClr val="tx2"/>
                </a:solidFill>
                <a:cs typeface="2  Titr" panose="00000700000000000000" pitchFamily="2" charset="-78"/>
              </a:rPr>
              <a:t>آماده </a:t>
            </a:r>
            <a:r>
              <a:rPr lang="fa-IR" b="1" dirty="0" smtClean="0">
                <a:solidFill>
                  <a:schemeClr val="tx2"/>
                </a:solidFill>
                <a:cs typeface="2  Titr" panose="00000700000000000000" pitchFamily="2" charset="-78"/>
              </a:rPr>
              <a:t>گرداند.</a:t>
            </a:r>
            <a:endParaRPr lang="fa-IR" b="1" dirty="0">
              <a:solidFill>
                <a:schemeClr val="tx2"/>
              </a:solidFill>
              <a:cs typeface="2  Titr" panose="00000700000000000000" pitchFamily="2" charset="-78"/>
            </a:endParaRPr>
          </a:p>
          <a:p>
            <a:pPr algn="just" rtl="1">
              <a:lnSpc>
                <a:spcPct val="200000"/>
              </a:lnSpc>
            </a:pPr>
            <a:r>
              <a:rPr lang="fa-IR" b="1" dirty="0" smtClean="0">
                <a:solidFill>
                  <a:srgbClr val="0070C0"/>
                </a:solidFill>
                <a:cs typeface="2  Titr" panose="00000700000000000000" pitchFamily="2" charset="-78"/>
              </a:rPr>
              <a:t>فلسفه </a:t>
            </a:r>
            <a:r>
              <a:rPr lang="fa-IR" b="1" dirty="0">
                <a:solidFill>
                  <a:srgbClr val="0070C0"/>
                </a:solidFill>
                <a:cs typeface="2  Titr" panose="00000700000000000000" pitchFamily="2" charset="-78"/>
              </a:rPr>
              <a:t>ی تربیتی </a:t>
            </a:r>
            <a:r>
              <a:rPr lang="fa-IR" b="1" dirty="0" smtClean="0">
                <a:solidFill>
                  <a:srgbClr val="0070C0"/>
                </a:solidFill>
                <a:cs typeface="2  Titr" panose="00000700000000000000" pitchFamily="2" charset="-78"/>
              </a:rPr>
              <a:t>وجود گرایی:</a:t>
            </a:r>
          </a:p>
          <a:p>
            <a:pPr algn="just" rtl="1">
              <a:lnSpc>
                <a:spcPct val="200000"/>
              </a:lnSpc>
            </a:pPr>
            <a:r>
              <a:rPr lang="fa-IR" b="1" dirty="0">
                <a:solidFill>
                  <a:schemeClr val="tx2"/>
                </a:solidFill>
                <a:cs typeface="2  Titr" panose="00000700000000000000" pitchFamily="2" charset="-78"/>
              </a:rPr>
              <a:t>وجودگرایی یکی دیگر از </a:t>
            </a:r>
            <a:r>
              <a:rPr lang="fa-IR" b="1" dirty="0" smtClean="0">
                <a:solidFill>
                  <a:schemeClr val="tx2"/>
                </a:solidFill>
                <a:cs typeface="2  Titr" panose="00000700000000000000" pitchFamily="2" charset="-78"/>
              </a:rPr>
              <a:t>تازه ترین فلسفه های قرن معاصر </a:t>
            </a:r>
            <a:r>
              <a:rPr lang="fa-IR" b="1" dirty="0">
                <a:solidFill>
                  <a:schemeClr val="tx2"/>
                </a:solidFill>
                <a:cs typeface="2  Titr" panose="00000700000000000000" pitchFamily="2" charset="-78"/>
              </a:rPr>
              <a:t>است که اخیر اً در </a:t>
            </a:r>
            <a:r>
              <a:rPr lang="fa-IR" b="1" dirty="0" smtClean="0">
                <a:solidFill>
                  <a:schemeClr val="tx2"/>
                </a:solidFill>
                <a:cs typeface="2  Titr" panose="00000700000000000000" pitchFamily="2" charset="-78"/>
              </a:rPr>
              <a:t>نظریه های </a:t>
            </a:r>
            <a:r>
              <a:rPr lang="fa-IR" b="1" dirty="0">
                <a:solidFill>
                  <a:schemeClr val="tx2"/>
                </a:solidFill>
                <a:cs typeface="2  Titr" panose="00000700000000000000" pitchFamily="2" charset="-78"/>
              </a:rPr>
              <a:t>روانشناسی و </a:t>
            </a:r>
            <a:r>
              <a:rPr lang="fa-IR" b="1" dirty="0" smtClean="0">
                <a:solidFill>
                  <a:schemeClr val="tx2"/>
                </a:solidFill>
                <a:cs typeface="2  Titr" panose="00000700000000000000" pitchFamily="2" charset="-78"/>
              </a:rPr>
              <a:t>آموزش و پرورش مطرح </a:t>
            </a:r>
            <a:r>
              <a:rPr lang="fa-IR" b="1" dirty="0">
                <a:solidFill>
                  <a:schemeClr val="tx2"/>
                </a:solidFill>
                <a:cs typeface="2  Titr" panose="00000700000000000000" pitchFamily="2" charset="-78"/>
              </a:rPr>
              <a:t>شده است. به </a:t>
            </a:r>
            <a:r>
              <a:rPr lang="fa-IR" b="1" dirty="0" smtClean="0">
                <a:solidFill>
                  <a:schemeClr val="tx2"/>
                </a:solidFill>
                <a:cs typeface="2  Titr" panose="00000700000000000000" pitchFamily="2" charset="-78"/>
              </a:rPr>
              <a:t>نظر وجودگرایان </a:t>
            </a:r>
            <a:r>
              <a:rPr lang="fa-IR" b="1" dirty="0">
                <a:solidFill>
                  <a:schemeClr val="tx2"/>
                </a:solidFill>
                <a:cs typeface="2  Titr" panose="00000700000000000000" pitchFamily="2" charset="-78"/>
              </a:rPr>
              <a:t>هدف </a:t>
            </a:r>
            <a:r>
              <a:rPr lang="fa-IR" b="1" dirty="0" smtClean="0">
                <a:solidFill>
                  <a:schemeClr val="tx2"/>
                </a:solidFill>
                <a:cs typeface="2  Titr" panose="00000700000000000000" pitchFamily="2" charset="-78"/>
              </a:rPr>
              <a:t>عمده ی </a:t>
            </a:r>
            <a:r>
              <a:rPr lang="fa-IR" b="1" dirty="0">
                <a:solidFill>
                  <a:schemeClr val="tx2"/>
                </a:solidFill>
                <a:cs typeface="2  Titr" panose="00000700000000000000" pitchFamily="2" charset="-78"/>
              </a:rPr>
              <a:t>تربیت خدمت به انسان است. تربیت انسان را در </a:t>
            </a:r>
            <a:r>
              <a:rPr lang="fa-IR" b="1" dirty="0" smtClean="0">
                <a:solidFill>
                  <a:schemeClr val="tx2"/>
                </a:solidFill>
                <a:cs typeface="2  Titr" panose="00000700000000000000" pitchFamily="2" charset="-78"/>
              </a:rPr>
              <a:t>پیدا کردن</a:t>
            </a:r>
            <a:endParaRPr lang="fa-IR" b="1" dirty="0">
              <a:solidFill>
                <a:schemeClr val="tx2"/>
              </a:solidFill>
              <a:cs typeface="2  Titr" panose="00000700000000000000" pitchFamily="2" charset="-78"/>
            </a:endParaRPr>
          </a:p>
          <a:p>
            <a:pPr algn="just" rtl="1">
              <a:lnSpc>
                <a:spcPct val="200000"/>
              </a:lnSpc>
            </a:pPr>
            <a:r>
              <a:rPr lang="fa-IR" b="1" dirty="0">
                <a:solidFill>
                  <a:schemeClr val="tx2"/>
                </a:solidFill>
                <a:cs typeface="2  Titr" panose="00000700000000000000" pitchFamily="2" charset="-78"/>
              </a:rPr>
              <a:t>آگاهی لازم و درست از خویشتن یاری </a:t>
            </a:r>
            <a:r>
              <a:rPr lang="fa-IR" b="1" dirty="0" smtClean="0">
                <a:solidFill>
                  <a:schemeClr val="tx2"/>
                </a:solidFill>
                <a:cs typeface="2  Titr" panose="00000700000000000000" pitchFamily="2" charset="-78"/>
              </a:rPr>
              <a:t>می کند</a:t>
            </a:r>
            <a:r>
              <a:rPr lang="fa-IR" b="1" dirty="0">
                <a:solidFill>
                  <a:schemeClr val="tx2"/>
                </a:solidFill>
                <a:cs typeface="2  Titr" panose="00000700000000000000" pitchFamily="2" charset="-78"/>
              </a:rPr>
              <a:t>.</a:t>
            </a:r>
            <a:endParaRPr lang="fa-IR" b="1" dirty="0" smtClean="0">
              <a:solidFill>
                <a:schemeClr val="tx2"/>
              </a:solidFill>
              <a:cs typeface="2  Titr" panose="00000700000000000000" pitchFamily="2" charset="-78"/>
            </a:endParaRPr>
          </a:p>
        </p:txBody>
      </p:sp>
    </p:spTree>
    <p:extLst>
      <p:ext uri="{BB962C8B-B14F-4D97-AF65-F5344CB8AC3E}">
        <p14:creationId xmlns:p14="http://schemas.microsoft.com/office/powerpoint/2010/main" val="28523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212" y="0"/>
            <a:ext cx="6235115" cy="6858000"/>
          </a:xfrm>
          <a:prstGeom prst="rect">
            <a:avLst/>
          </a:prstGeom>
        </p:spPr>
      </p:pic>
    </p:spTree>
    <p:extLst>
      <p:ext uri="{BB962C8B-B14F-4D97-AF65-F5344CB8AC3E}">
        <p14:creationId xmlns:p14="http://schemas.microsoft.com/office/powerpoint/2010/main" val="454377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rot="16200000">
            <a:off x="5271292" y="-2019301"/>
            <a:ext cx="1892300" cy="66294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50000"/>
              </a:lnSpc>
            </a:pPr>
            <a:r>
              <a:rPr lang="fa-IR" sz="2400" dirty="0" smtClean="0">
                <a:solidFill>
                  <a:srgbClr val="002060"/>
                </a:solidFill>
                <a:cs typeface="2  Titr" panose="00000700000000000000" pitchFamily="2" charset="-78"/>
              </a:rPr>
              <a:t>فصل یازده:</a:t>
            </a:r>
          </a:p>
          <a:p>
            <a:pPr algn="ctr">
              <a:lnSpc>
                <a:spcPct val="150000"/>
              </a:lnSpc>
            </a:pPr>
            <a:r>
              <a:rPr lang="fa-IR" sz="2400" dirty="0" smtClean="0">
                <a:solidFill>
                  <a:srgbClr val="002060"/>
                </a:solidFill>
                <a:cs typeface="2  Titr" panose="00000700000000000000" pitchFamily="2" charset="-78"/>
              </a:rPr>
              <a:t>ارزشیابی پیشرفت تحصیلی</a:t>
            </a:r>
            <a:endParaRPr lang="fa-IR" sz="2400" dirty="0">
              <a:solidFill>
                <a:srgbClr val="002060"/>
              </a:solidFill>
              <a:cs typeface="2  Titr" panose="00000700000000000000" pitchFamily="2" charset="-78"/>
            </a:endParaRPr>
          </a:p>
        </p:txBody>
      </p:sp>
      <p:sp>
        <p:nvSpPr>
          <p:cNvPr id="3" name="Rounded Rectangle 2"/>
          <p:cNvSpPr/>
          <p:nvPr/>
        </p:nvSpPr>
        <p:spPr>
          <a:xfrm>
            <a:off x="8075612" y="25146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1- مفاهیم </a:t>
            </a:r>
            <a:r>
              <a:rPr lang="fa-IR" sz="2000" dirty="0">
                <a:solidFill>
                  <a:srgbClr val="C00000"/>
                </a:solidFill>
                <a:cs typeface="2  Sina" panose="00000700000000000000" pitchFamily="2" charset="-78"/>
              </a:rPr>
              <a:t>مرتبط با ارزشیابی</a:t>
            </a:r>
            <a:endParaRPr lang="en-US" sz="2000" dirty="0">
              <a:solidFill>
                <a:srgbClr val="C00000"/>
              </a:solidFill>
              <a:cs typeface="2  Sina" panose="00000700000000000000" pitchFamily="2" charset="-78"/>
            </a:endParaRPr>
          </a:p>
        </p:txBody>
      </p:sp>
      <p:sp>
        <p:nvSpPr>
          <p:cNvPr id="4" name="Rounded Rectangle 3"/>
          <p:cNvSpPr/>
          <p:nvPr/>
        </p:nvSpPr>
        <p:spPr>
          <a:xfrm>
            <a:off x="8075612" y="35814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2- تعریف </a:t>
            </a:r>
            <a:r>
              <a:rPr lang="fa-IR" sz="2000" dirty="0">
                <a:solidFill>
                  <a:srgbClr val="C00000"/>
                </a:solidFill>
                <a:cs typeface="2  Sina" panose="00000700000000000000" pitchFamily="2" charset="-78"/>
              </a:rPr>
              <a:t>ارزشیابی</a:t>
            </a:r>
            <a:endParaRPr lang="en-US" sz="2000" dirty="0">
              <a:solidFill>
                <a:srgbClr val="C00000"/>
              </a:solidFill>
              <a:cs typeface="2  Sina" panose="00000700000000000000" pitchFamily="2" charset="-78"/>
            </a:endParaRPr>
          </a:p>
        </p:txBody>
      </p:sp>
      <p:sp>
        <p:nvSpPr>
          <p:cNvPr id="5" name="Rounded Rectangle 4"/>
          <p:cNvSpPr/>
          <p:nvPr/>
        </p:nvSpPr>
        <p:spPr>
          <a:xfrm>
            <a:off x="8075612" y="46482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 3- </a:t>
            </a:r>
            <a:r>
              <a:rPr lang="fa-IR" dirty="0" smtClean="0">
                <a:solidFill>
                  <a:srgbClr val="C00000"/>
                </a:solidFill>
                <a:cs typeface="2  Sina" panose="00000700000000000000" pitchFamily="2" charset="-78"/>
              </a:rPr>
              <a:t>دیدگاه‌های </a:t>
            </a:r>
            <a:r>
              <a:rPr lang="fa-IR" dirty="0">
                <a:solidFill>
                  <a:srgbClr val="C00000"/>
                </a:solidFill>
                <a:cs typeface="2  Sina" panose="00000700000000000000" pitchFamily="2" charset="-78"/>
              </a:rPr>
              <a:t>روان‌شناختی در خصوص ارزشیابی</a:t>
            </a:r>
            <a:endParaRPr lang="en-US" dirty="0">
              <a:solidFill>
                <a:srgbClr val="C00000"/>
              </a:solidFill>
              <a:cs typeface="2  Sina" panose="00000700000000000000" pitchFamily="2" charset="-78"/>
            </a:endParaRPr>
          </a:p>
        </p:txBody>
      </p:sp>
      <p:sp>
        <p:nvSpPr>
          <p:cNvPr id="6" name="Rounded Rectangle 5"/>
          <p:cNvSpPr/>
          <p:nvPr/>
        </p:nvSpPr>
        <p:spPr>
          <a:xfrm>
            <a:off x="4471986" y="25146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4- مفهوم </a:t>
            </a:r>
            <a:r>
              <a:rPr lang="fa-IR" sz="2000" dirty="0">
                <a:solidFill>
                  <a:srgbClr val="C00000"/>
                </a:solidFill>
                <a:cs typeface="2  Sina" panose="00000700000000000000" pitchFamily="2" charset="-78"/>
              </a:rPr>
              <a:t>ارزشیابی </a:t>
            </a:r>
            <a:endParaRPr lang="fa-IR" sz="2000" dirty="0" smtClean="0">
              <a:solidFill>
                <a:srgbClr val="C00000"/>
              </a:solidFill>
              <a:cs typeface="2  Sina" panose="00000700000000000000" pitchFamily="2" charset="-78"/>
            </a:endParaRPr>
          </a:p>
          <a:p>
            <a:pPr algn="ctr"/>
            <a:r>
              <a:rPr lang="fa-IR" sz="2000" dirty="0" smtClean="0">
                <a:solidFill>
                  <a:srgbClr val="C00000"/>
                </a:solidFill>
                <a:cs typeface="2  Sina" panose="00000700000000000000" pitchFamily="2" charset="-78"/>
              </a:rPr>
              <a:t>کیفی </a:t>
            </a:r>
            <a:r>
              <a:rPr lang="fa-IR" sz="2000" dirty="0">
                <a:solidFill>
                  <a:srgbClr val="C00000"/>
                </a:solidFill>
                <a:cs typeface="2  Sina" panose="00000700000000000000" pitchFamily="2" charset="-78"/>
              </a:rPr>
              <a:t>- توصیفی</a:t>
            </a:r>
            <a:endParaRPr lang="en-US" sz="2000" dirty="0">
              <a:solidFill>
                <a:srgbClr val="C00000"/>
              </a:solidFill>
              <a:cs typeface="2  Sina" panose="00000700000000000000" pitchFamily="2" charset="-78"/>
            </a:endParaRPr>
          </a:p>
        </p:txBody>
      </p:sp>
      <p:sp>
        <p:nvSpPr>
          <p:cNvPr id="7" name="Rounded Rectangle 6"/>
          <p:cNvSpPr/>
          <p:nvPr/>
        </p:nvSpPr>
        <p:spPr>
          <a:xfrm>
            <a:off x="4498974" y="35814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5- دسته‌بندی </a:t>
            </a:r>
            <a:r>
              <a:rPr lang="fa-IR" sz="2000" dirty="0">
                <a:solidFill>
                  <a:srgbClr val="C00000"/>
                </a:solidFill>
                <a:cs typeface="2  Sina" panose="00000700000000000000" pitchFamily="2" charset="-78"/>
              </a:rPr>
              <a:t>ارزشیابی‌های آموزشی</a:t>
            </a:r>
            <a:endParaRPr lang="en-US" sz="2000" dirty="0">
              <a:solidFill>
                <a:srgbClr val="C00000"/>
              </a:solidFill>
              <a:cs typeface="2  Sina" panose="00000700000000000000" pitchFamily="2" charset="-78"/>
            </a:endParaRPr>
          </a:p>
        </p:txBody>
      </p:sp>
      <p:sp>
        <p:nvSpPr>
          <p:cNvPr id="8" name="Rounded Rectangle 7"/>
          <p:cNvSpPr/>
          <p:nvPr/>
        </p:nvSpPr>
        <p:spPr>
          <a:xfrm>
            <a:off x="4512468" y="46482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6- مراحل </a:t>
            </a:r>
            <a:r>
              <a:rPr lang="fa-IR" sz="2000" dirty="0">
                <a:solidFill>
                  <a:srgbClr val="C00000"/>
                </a:solidFill>
                <a:cs typeface="2  Sina" panose="00000700000000000000" pitchFamily="2" charset="-78"/>
              </a:rPr>
              <a:t>طراحی آزمون</a:t>
            </a:r>
            <a:endParaRPr lang="en-US" sz="2000" dirty="0">
              <a:solidFill>
                <a:srgbClr val="C00000"/>
              </a:solidFill>
              <a:cs typeface="2  Sina" panose="00000700000000000000" pitchFamily="2" charset="-78"/>
            </a:endParaRPr>
          </a:p>
        </p:txBody>
      </p:sp>
      <p:sp>
        <p:nvSpPr>
          <p:cNvPr id="9" name="Rounded Rectangle 8"/>
          <p:cNvSpPr/>
          <p:nvPr/>
        </p:nvSpPr>
        <p:spPr>
          <a:xfrm>
            <a:off x="935830" y="30480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 7- ابزارهای </a:t>
            </a:r>
            <a:r>
              <a:rPr lang="fa-IR" sz="2000" dirty="0">
                <a:solidFill>
                  <a:srgbClr val="C00000"/>
                </a:solidFill>
                <a:cs typeface="2  Sina" panose="00000700000000000000" pitchFamily="2" charset="-78"/>
              </a:rPr>
              <a:t>جمع‌آوری اطلاعات</a:t>
            </a:r>
            <a:endParaRPr lang="en-US" sz="2000" dirty="0">
              <a:solidFill>
                <a:srgbClr val="C00000"/>
              </a:solidFill>
              <a:cs typeface="2  Sina" panose="00000700000000000000" pitchFamily="2" charset="-78"/>
            </a:endParaRPr>
          </a:p>
        </p:txBody>
      </p:sp>
      <p:sp>
        <p:nvSpPr>
          <p:cNvPr id="10" name="Rounded Rectangle 9"/>
          <p:cNvSpPr/>
          <p:nvPr/>
        </p:nvSpPr>
        <p:spPr>
          <a:xfrm>
            <a:off x="935830" y="41910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 8- بازخورد</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180609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105" y="1219200"/>
            <a:ext cx="9828213" cy="5078313"/>
          </a:xfrm>
          <a:prstGeom prst="rect">
            <a:avLst/>
          </a:prstGeom>
        </p:spPr>
        <p:txBody>
          <a:bodyPr wrap="square">
            <a:spAutoFit/>
          </a:bodyPr>
          <a:lstStyle/>
          <a:p>
            <a:pPr algn="just" rtl="1">
              <a:lnSpc>
                <a:spcPct val="200000"/>
              </a:lnSpc>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فرآیند آموزش همواره این سؤال مطرح می‌شود که آیا یادگیرنده به اهداف آموزشی موردنظرِ یاددهنده رسیده است یا خیر؟ این سؤال اگر از جانب معلم مطرح شود برای این است که با به دست آوردن اطلاعاتی از میزان یادگیری دانش‌آموزان، درستی روش تدریس انتخاب‌شده و فعالیت‌های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طرح‌ریزی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کرده را بررسی کند. اگر از سوی دانش‌آموز باشد، برای بررسی نقاط ضعف و نقاط قوت می‌باشد. اگر از جانب اولیا صورت گیرد، جهت بررسی نقاط ضعف و قوت فرزندانشان و همچنین کیفیت مرکز آموزشی است که انتخاب کرده‌اند و اگر از جانب مدیر مدرسه باشد جهت بررسی عملکرد معلم می‌باشد.</a:t>
            </a:r>
          </a:p>
          <a:p>
            <a:pPr algn="just" rtl="1">
              <a:lnSpc>
                <a:spcPct val="200000"/>
              </a:lnSpc>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ارزشیابی با اطلاعاتی که در اختیار ذی‌نفع قرار می‌دهد به او برای تصمیم‌گیری بهتر کمک می‌کند. ازاین‌رو ارزشیابی جزء جدایی‌ناپذیر یک نظام آموزشی و مهم‌ترین بخش آن است و انجام صحیح آن اطلاعات بسیار مفیدی را درباره‌ی چگونگی طرح‌ریزی و اجرای برنامه‌ی آموزشی در اختیار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می‌گذارد</a:t>
            </a:r>
            <a:r>
              <a:rPr lang="fa-IR" dirty="0" smtClean="0"/>
              <a:t>.</a:t>
            </a:r>
            <a:endParaRPr lang="fa-IR" dirty="0"/>
          </a:p>
        </p:txBody>
      </p:sp>
      <p:sp>
        <p:nvSpPr>
          <p:cNvPr id="3" name="Rounded Rectangle 2"/>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cs typeface="2  Sina" panose="00000700000000000000" pitchFamily="2" charset="-78"/>
              </a:rPr>
              <a:t>مقدمه</a:t>
            </a:r>
            <a:endParaRPr lang="en-US" sz="2000" dirty="0">
              <a:solidFill>
                <a:srgbClr val="0070C0"/>
              </a:solidFill>
              <a:cs typeface="2  Sina" panose="00000700000000000000" pitchFamily="2" charset="-78"/>
            </a:endParaRPr>
          </a:p>
        </p:txBody>
      </p:sp>
    </p:spTree>
    <p:extLst>
      <p:ext uri="{BB962C8B-B14F-4D97-AF65-F5344CB8AC3E}">
        <p14:creationId xmlns:p14="http://schemas.microsoft.com/office/powerpoint/2010/main" val="2584169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cs typeface="2  Sina" panose="00000700000000000000" pitchFamily="2" charset="-78"/>
              </a:rPr>
              <a:t>1- مفاهیم </a:t>
            </a:r>
            <a:r>
              <a:rPr lang="fa-IR" sz="2000" dirty="0">
                <a:solidFill>
                  <a:srgbClr val="0070C0"/>
                </a:solidFill>
                <a:cs typeface="2  Sina" panose="00000700000000000000" pitchFamily="2" charset="-78"/>
              </a:rPr>
              <a:t>مرتبط با ارزشیابی</a:t>
            </a:r>
            <a:endParaRPr lang="en-US" sz="2000" dirty="0">
              <a:solidFill>
                <a:srgbClr val="0070C0"/>
              </a:solidFill>
              <a:cs typeface="2  Sina" panose="00000700000000000000" pitchFamily="2" charset="-78"/>
            </a:endParaRPr>
          </a:p>
        </p:txBody>
      </p:sp>
      <p:sp>
        <p:nvSpPr>
          <p:cNvPr id="3" name="Rectangle 2"/>
          <p:cNvSpPr/>
          <p:nvPr/>
        </p:nvSpPr>
        <p:spPr>
          <a:xfrm>
            <a:off x="912812" y="1447800"/>
            <a:ext cx="9675813" cy="4154984"/>
          </a:xfrm>
          <a:prstGeom prst="rect">
            <a:avLst/>
          </a:prstGeom>
        </p:spPr>
        <p:txBody>
          <a:bodyPr wrap="square">
            <a:spAutoFit/>
          </a:bodyPr>
          <a:lstStyle/>
          <a:p>
            <a:pPr algn="r" rtl="1">
              <a:lnSpc>
                <a:spcPct val="200000"/>
              </a:lnSpc>
            </a:pPr>
            <a:r>
              <a:rPr lang="fa-IR" sz="2400" dirty="0" smtClean="0">
                <a:solidFill>
                  <a:srgbClr val="FF0000"/>
                </a:solidFill>
                <a:cs typeface="2  Titr" panose="00000700000000000000" pitchFamily="2" charset="-78"/>
              </a:rPr>
              <a:t>اندازه گیری</a:t>
            </a:r>
            <a:endParaRPr lang="fa-IR" sz="2400" dirty="0">
              <a:solidFill>
                <a:srgbClr val="FF0000"/>
              </a:solidFill>
              <a:cs typeface="2  Titr" panose="00000700000000000000" pitchFamily="2" charset="-78"/>
            </a:endParaRPr>
          </a:p>
          <a:p>
            <a:pPr algn="r" rtl="1">
              <a:lnSpc>
                <a:spcPct val="200000"/>
              </a:lnSpc>
            </a:pPr>
            <a:r>
              <a:rPr lang="fa-IR" dirty="0">
                <a:solidFill>
                  <a:schemeClr val="tx2"/>
                </a:solidFill>
                <a:cs typeface="2  Titr" panose="00000700000000000000" pitchFamily="2" charset="-78"/>
              </a:rPr>
              <a:t>به کمک فرآیند اندازه‌گیری، مقدار موجود از یک صفت در فرد یا شیء مشخص‌شده و با کمیت عددی نشان داده می‌شود. به‌این‌ترتیب مشخص می‌شود یک شخص یا یک شیء چه مقدار از یک ویژگی برخوردار است. به‌عنوان‌مثال هرگاه گفته شود زهرا از حنانه باهوش‌تر است، اندازه‌گیری صورت نگرفته ولی اگر گفته شود هوش‌بهر زهرا 120 و هوش‌بهر حنانه 110 است، نشان می‌دهد که فرد چه مقدار از یک ویژگی برخوردار است.</a:t>
            </a:r>
          </a:p>
          <a:p>
            <a:pPr algn="r" rtl="1">
              <a:lnSpc>
                <a:spcPct val="200000"/>
              </a:lnSpc>
            </a:pPr>
            <a:r>
              <a:rPr lang="fa-IR" dirty="0">
                <a:solidFill>
                  <a:schemeClr val="tx2"/>
                </a:solidFill>
                <a:cs typeface="2  Titr" panose="00000700000000000000" pitchFamily="2" charset="-78"/>
              </a:rPr>
              <a:t> عمل اندازه‌گیری امکان توصیف عینی را فراهم می‌کند و موجب سهولت مقایسه می‌شود؛ ازاین‌رو می‌توان از اندازه‌گیری برای مقایسه‌ی عملکرد دو دانش‌آموز استفاده نمود؛ اما از آن نمی‌توان در قضاوت ارزشی استفاده کرد.</a:t>
            </a:r>
            <a:endParaRPr lang="en-US" dirty="0">
              <a:solidFill>
                <a:schemeClr val="tx2"/>
              </a:solidFill>
              <a:cs typeface="2  Titr" panose="00000700000000000000" pitchFamily="2" charset="-78"/>
            </a:endParaRPr>
          </a:p>
        </p:txBody>
      </p:sp>
    </p:spTree>
    <p:extLst>
      <p:ext uri="{BB962C8B-B14F-4D97-AF65-F5344CB8AC3E}">
        <p14:creationId xmlns:p14="http://schemas.microsoft.com/office/powerpoint/2010/main" val="3367091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cs typeface="2  Sina" panose="00000700000000000000" pitchFamily="2" charset="-78"/>
              </a:rPr>
              <a:t>1- مفاهیم </a:t>
            </a:r>
            <a:r>
              <a:rPr lang="fa-IR" sz="2000" dirty="0">
                <a:solidFill>
                  <a:srgbClr val="0070C0"/>
                </a:solidFill>
                <a:cs typeface="2  Sina" panose="00000700000000000000" pitchFamily="2" charset="-78"/>
              </a:rPr>
              <a:t>مرتبط با ارزشیابی</a:t>
            </a:r>
            <a:endParaRPr lang="en-US" sz="2000" dirty="0">
              <a:solidFill>
                <a:srgbClr val="0070C0"/>
              </a:solidFill>
              <a:cs typeface="2  Sina" panose="00000700000000000000" pitchFamily="2" charset="-78"/>
            </a:endParaRPr>
          </a:p>
        </p:txBody>
      </p:sp>
      <p:sp>
        <p:nvSpPr>
          <p:cNvPr id="3" name="Rectangle 2"/>
          <p:cNvSpPr/>
          <p:nvPr/>
        </p:nvSpPr>
        <p:spPr>
          <a:xfrm>
            <a:off x="1675605" y="1219200"/>
            <a:ext cx="8685213" cy="4708981"/>
          </a:xfrm>
          <a:prstGeom prst="rect">
            <a:avLst/>
          </a:prstGeom>
        </p:spPr>
        <p:txBody>
          <a:bodyPr wrap="square">
            <a:spAutoFit/>
          </a:bodyPr>
          <a:lstStyle/>
          <a:p>
            <a:pPr algn="just" rtl="1">
              <a:lnSpc>
                <a:spcPct val="200000"/>
              </a:lnSpc>
            </a:pPr>
            <a:r>
              <a:rPr lang="fa-IR" sz="2400" dirty="0" smtClean="0">
                <a:solidFill>
                  <a:srgbClr val="FF0000"/>
                </a:solidFill>
                <a:cs typeface="2  Titr" panose="00000700000000000000" pitchFamily="2" charset="-78"/>
              </a:rPr>
              <a:t>آزمون و آزمودن</a:t>
            </a:r>
            <a:endParaRPr lang="fa-IR" sz="2000" dirty="0">
              <a:solidFill>
                <a:schemeClr val="tx2"/>
              </a:solidFill>
              <a:cs typeface="2  Titr" panose="00000700000000000000" pitchFamily="2" charset="-78"/>
            </a:endParaRPr>
          </a:p>
          <a:p>
            <a:pPr algn="just" rtl="1">
              <a:lnSpc>
                <a:spcPct val="200000"/>
              </a:lnSpc>
            </a:pPr>
            <a:r>
              <a:rPr lang="fa-IR" dirty="0">
                <a:solidFill>
                  <a:schemeClr val="tx2"/>
                </a:solidFill>
                <a:cs typeface="2  Titr" panose="00000700000000000000" pitchFamily="2" charset="-78"/>
              </a:rPr>
              <a:t>اندازه‌گیری یک فرآیند است و این فرآیند نیاز به‌وسیله‌ی اندازه‌گیری دارد. برای اندازه‌گیری ویژگی‌های مختلف اشیا و افراد از وسایل مختلفی استفاده می‌شود به‌عنوان‌مثال از ترازو برای اندازه‌گیری جِرم استفاده می‌شود؛ اما ویژگی‌هایی مانند هوش، خلاقیت، نگرش و ... قابل اندازه‌گیری به روش مستقیم نیستند. معمولی‌ترین وسیله برای اندازه‌گیری این نوع ویژگی‌ها استفاده از آزمون می‌باشد. ازاین‌رو «آزمون» یکی از ابزارهاي اندازه‌گیری است. حوزه و کاربرد آزمون از حوزه و محدوده‌ی اندازه‌گیری محدودتر است؛ زیرا داده‌های کمی مانند طول، جرم و ... را می‌توان با ابزاری غیر از آزمون به دست آورد. زمانی که برای اندازه‌گیری، از «آزمون» استفاده می‌شود به این فعالیت «آزمودن» می‌گویند.</a:t>
            </a:r>
          </a:p>
        </p:txBody>
      </p:sp>
    </p:spTree>
    <p:extLst>
      <p:ext uri="{BB962C8B-B14F-4D97-AF65-F5344CB8AC3E}">
        <p14:creationId xmlns:p14="http://schemas.microsoft.com/office/powerpoint/2010/main" val="22241917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cs typeface="2  Sina" panose="00000700000000000000" pitchFamily="2" charset="-78"/>
              </a:rPr>
              <a:t>1- مفاهیم </a:t>
            </a:r>
            <a:r>
              <a:rPr lang="fa-IR" sz="2000" dirty="0">
                <a:solidFill>
                  <a:srgbClr val="0070C0"/>
                </a:solidFill>
                <a:cs typeface="2  Sina" panose="00000700000000000000" pitchFamily="2" charset="-78"/>
              </a:rPr>
              <a:t>مرتبط با ارزشیابی</a:t>
            </a:r>
            <a:endParaRPr lang="en-US" sz="2000" dirty="0">
              <a:solidFill>
                <a:srgbClr val="0070C0"/>
              </a:solidFill>
              <a:cs typeface="2  Sina" panose="00000700000000000000" pitchFamily="2" charset="-78"/>
            </a:endParaRPr>
          </a:p>
        </p:txBody>
      </p:sp>
      <p:sp>
        <p:nvSpPr>
          <p:cNvPr id="3" name="Rectangle 2"/>
          <p:cNvSpPr/>
          <p:nvPr/>
        </p:nvSpPr>
        <p:spPr>
          <a:xfrm>
            <a:off x="684609" y="1244600"/>
            <a:ext cx="10667206" cy="5262979"/>
          </a:xfrm>
          <a:prstGeom prst="rect">
            <a:avLst/>
          </a:prstGeom>
        </p:spPr>
        <p:txBody>
          <a:bodyPr wrap="square">
            <a:spAutoFit/>
          </a:bodyPr>
          <a:lstStyle/>
          <a:p>
            <a:pPr algn="just" rtl="1">
              <a:lnSpc>
                <a:spcPct val="200000"/>
              </a:lnSpc>
            </a:pPr>
            <a:r>
              <a:rPr lang="fa-IR" sz="2400" dirty="0" smtClean="0">
                <a:solidFill>
                  <a:srgbClr val="FF0000"/>
                </a:solidFill>
                <a:cs typeface="2  Titr" panose="00000700000000000000" pitchFamily="2" charset="-78"/>
              </a:rPr>
              <a:t>سنجش</a:t>
            </a:r>
            <a:endParaRPr lang="fa-IR" sz="2000" dirty="0">
              <a:solidFill>
                <a:schemeClr val="tx2"/>
              </a:solidFill>
              <a:cs typeface="2  Titr" panose="00000700000000000000" pitchFamily="2" charset="-78"/>
            </a:endParaRPr>
          </a:p>
          <a:p>
            <a:pPr algn="just" rtl="1">
              <a:lnSpc>
                <a:spcPct val="200000"/>
              </a:lnSpc>
            </a:pPr>
            <a:r>
              <a:rPr lang="fa-IR" dirty="0">
                <a:solidFill>
                  <a:schemeClr val="tx2"/>
                </a:solidFill>
                <a:cs typeface="2  Titr" panose="00000700000000000000" pitchFamily="2" charset="-78"/>
              </a:rPr>
              <a:t>اگر در اندازه‌گیری علاوه بر آزمون از وسایل دیگری نیز استفاده شود به این عمل سنجش می‌گویند. سنجش یک مفهوم کلی می‌باشد که فرآیند گردآوری اطلاعات موردنیاز درباره‌ی هدف خاص و تصمیم‌گیری درباره‌ی یادگیری دانش‌آموزان را در بر دارد و شامل تمامی روش‌ها و راه‌های جمع‌آوری داده‌ها درباره‌ی عملکرد می‌باشد. در سنجش علاوه بر آزمون و پرسشنامه از روش‌های مختلفی برای اندازه‌گیری رفتارها مانند مصاحبه، ایفای نقش و ... استفاده می‌شود. در حقیقت با سنجش، مجموعه‌ی کاملی از داده‌ها توسط یاد دهنده از یادگیرنده به‌طور رسمی (انجام تکلیف، آزمون‌های مختلف و ...) و غیررسمی (مشاهده و ...) به دست می‌آید. نتایج سنجش هم می‌تواند کمی (نمره) و هم کیفی (توصیفی) باشد. با اندازه‌گیری و سنجش می‌توان میزان قابلیت خاصی را در هر فرد تعیین کرد؛ اما این اطلاعات لزوماً به قضاوت درباره‌ی آن شخص نمی‌انجامد ولی در ارزشیابی نوعی ارزش‌گذاری و داوری ارزشی انجام می‌شود.</a:t>
            </a:r>
          </a:p>
        </p:txBody>
      </p:sp>
    </p:spTree>
    <p:extLst>
      <p:ext uri="{BB962C8B-B14F-4D97-AF65-F5344CB8AC3E}">
        <p14:creationId xmlns:p14="http://schemas.microsoft.com/office/powerpoint/2010/main" val="35113237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70C0"/>
                </a:solidFill>
                <a:cs typeface="2  Sina" panose="00000700000000000000" pitchFamily="2" charset="-78"/>
              </a:rPr>
              <a:t>1- مفاهیم </a:t>
            </a:r>
            <a:r>
              <a:rPr lang="fa-IR" sz="2000" dirty="0">
                <a:solidFill>
                  <a:srgbClr val="0070C0"/>
                </a:solidFill>
                <a:cs typeface="2  Sina" panose="00000700000000000000" pitchFamily="2" charset="-78"/>
              </a:rPr>
              <a:t>مرتبط با ارزشیابی</a:t>
            </a:r>
            <a:endParaRPr lang="en-US" sz="2000" dirty="0">
              <a:solidFill>
                <a:srgbClr val="0070C0"/>
              </a:solidFill>
              <a:cs typeface="2  Sina" panose="00000700000000000000" pitchFamily="2" charset="-78"/>
            </a:endParaRPr>
          </a:p>
        </p:txBody>
      </p:sp>
      <p:sp>
        <p:nvSpPr>
          <p:cNvPr id="3" name="Rectangle 2"/>
          <p:cNvSpPr/>
          <p:nvPr/>
        </p:nvSpPr>
        <p:spPr>
          <a:xfrm>
            <a:off x="1979612" y="1524000"/>
            <a:ext cx="8457803" cy="4154984"/>
          </a:xfrm>
          <a:prstGeom prst="rect">
            <a:avLst/>
          </a:prstGeom>
        </p:spPr>
        <p:txBody>
          <a:bodyPr wrap="square">
            <a:spAutoFit/>
          </a:bodyPr>
          <a:lstStyle/>
          <a:p>
            <a:pPr algn="just" rtl="1">
              <a:lnSpc>
                <a:spcPct val="200000"/>
              </a:lnSpc>
            </a:pPr>
            <a:r>
              <a:rPr lang="fa-IR" sz="2400" dirty="0" smtClean="0">
                <a:solidFill>
                  <a:srgbClr val="FF0000"/>
                </a:solidFill>
                <a:cs typeface="2  Titr" panose="00000700000000000000" pitchFamily="2" charset="-78"/>
              </a:rPr>
              <a:t>پژوهش آموزشی</a:t>
            </a:r>
            <a:endParaRPr lang="fa-IR" sz="2000" dirty="0">
              <a:solidFill>
                <a:schemeClr val="tx2"/>
              </a:solidFill>
              <a:cs typeface="2  Titr" panose="00000700000000000000" pitchFamily="2" charset="-78"/>
            </a:endParaRPr>
          </a:p>
          <a:p>
            <a:pPr algn="just" rtl="1">
              <a:lnSpc>
                <a:spcPct val="200000"/>
              </a:lnSpc>
            </a:pPr>
            <a:r>
              <a:rPr lang="fa-IR" dirty="0">
                <a:solidFill>
                  <a:schemeClr val="tx2"/>
                </a:solidFill>
                <a:cs typeface="2  Titr" panose="00000700000000000000" pitchFamily="2" charset="-78"/>
              </a:rPr>
              <a:t>پژوهش فعالیتی هدف‌دار، منظم و طرح‌ریزی‌شده برای پیدا‌کردن پاسخ سؤال‌های مطرح‌شده است که کنجکاوی پژوهشگر نیروی محرکه‌ی آن هست. پژوهش آموزشی بر روش‌ها و فنون بررسی تجربی متکی است و تعمیم‌پذیری نتایج پژوهش از اهمیت خاصی برخوردار است؛ درحالی‌که در ارزشیابی، تعمیم‌پذیری نتایج صورت نمی‌گیرد و نتایج به‌دست‌آمده صرفاً جهت تصمیم‌گیری برای بهبود و اصلاح پدیده‌ی ارزشیابی شده استفاده می‌شود؛ ازاین‌رو پژوهش، برخلاف ارزشیابی که فرآیند «تصمیم مدار» است، یک فرآیند «نتیجه مدار» است </a:t>
            </a:r>
          </a:p>
        </p:txBody>
      </p:sp>
    </p:spTree>
    <p:extLst>
      <p:ext uri="{BB962C8B-B14F-4D97-AF65-F5344CB8AC3E}">
        <p14:creationId xmlns:p14="http://schemas.microsoft.com/office/powerpoint/2010/main" val="1554305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0070C0"/>
                </a:solidFill>
                <a:cs typeface="2  Sina" panose="00000700000000000000" pitchFamily="2" charset="-78"/>
              </a:rPr>
              <a:t>2- تعریف ارزشیابی</a:t>
            </a:r>
            <a:endParaRPr lang="en-US" sz="2800" dirty="0">
              <a:solidFill>
                <a:srgbClr val="0070C0"/>
              </a:solidFill>
              <a:cs typeface="2  Sina" panose="00000700000000000000" pitchFamily="2" charset="-78"/>
            </a:endParaRPr>
          </a:p>
        </p:txBody>
      </p:sp>
      <p:sp>
        <p:nvSpPr>
          <p:cNvPr id="3" name="Rectangle 2"/>
          <p:cNvSpPr/>
          <p:nvPr/>
        </p:nvSpPr>
        <p:spPr>
          <a:xfrm>
            <a:off x="1903511" y="1752600"/>
            <a:ext cx="8229401" cy="3416320"/>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ارزشیابی در لغت به معنی یافتن </a:t>
            </a:r>
            <a:r>
              <a:rPr lang="fa-IR" dirty="0" smtClean="0">
                <a:solidFill>
                  <a:schemeClr val="tx2"/>
                </a:solidFill>
                <a:cs typeface="2  Titr" panose="00000700000000000000" pitchFamily="2" charset="-78"/>
              </a:rPr>
              <a:t>ارزش‌هاست.</a:t>
            </a:r>
          </a:p>
          <a:p>
            <a:pPr algn="just" rtl="1">
              <a:lnSpc>
                <a:spcPct val="200000"/>
              </a:lnSpc>
            </a:pPr>
            <a:r>
              <a:rPr lang="fa-IR" dirty="0">
                <a:solidFill>
                  <a:schemeClr val="tx2"/>
                </a:solidFill>
                <a:cs typeface="2  Titr" panose="00000700000000000000" pitchFamily="2" charset="-78"/>
              </a:rPr>
              <a:t>اولین تعریف از ارزشیابی آموزشی را تایلر </a:t>
            </a:r>
            <a:r>
              <a:rPr lang="fa-IR" dirty="0" smtClean="0">
                <a:solidFill>
                  <a:schemeClr val="tx2"/>
                </a:solidFill>
                <a:cs typeface="2  Titr" panose="00000700000000000000" pitchFamily="2" charset="-78"/>
              </a:rPr>
              <a:t>ارائه </a:t>
            </a:r>
            <a:r>
              <a:rPr lang="fa-IR" dirty="0">
                <a:solidFill>
                  <a:schemeClr val="tx2"/>
                </a:solidFill>
                <a:cs typeface="2  Titr" panose="00000700000000000000" pitchFamily="2" charset="-78"/>
              </a:rPr>
              <a:t>کرده است. او ارزشیابی را چنین تعریف می‌کند:‌‌ «ارزشیابی وسیله‌ای برای تعیین میزان رسیدن برنامه به هدف‌های آموزشی است. ازاین‌رو پیش‌نیاز یک ارزشیابی دقیق تعیین اهداف کلی و ویژه است و وظیفه‌ی ارزشیابی، اطمینان یافتن از تحقق اهداف است». اگرچه ارزشیابی فقط یک هدف کلی دارد که عبارت است از تعیین بها و ارزش چیزی ولی نقش‌های آن بسیار است. ارزیابی نتایج دانش‌آموزان در تمام زمینه‌هایشان نمونه‌ای از یک نقش است </a:t>
            </a:r>
          </a:p>
        </p:txBody>
      </p:sp>
    </p:spTree>
    <p:extLst>
      <p:ext uri="{BB962C8B-B14F-4D97-AF65-F5344CB8AC3E}">
        <p14:creationId xmlns:p14="http://schemas.microsoft.com/office/powerpoint/2010/main" val="174272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2212" y="457200"/>
            <a:ext cx="45720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rgbClr val="0070C0"/>
                </a:solidFill>
                <a:cs typeface="2  Sina" panose="00000700000000000000" pitchFamily="2" charset="-78"/>
              </a:rPr>
              <a:t>2- تعریف ارزشیابی</a:t>
            </a:r>
            <a:endParaRPr lang="en-US" sz="2800" dirty="0">
              <a:solidFill>
                <a:srgbClr val="0070C0"/>
              </a:solidFill>
              <a:cs typeface="2  Sina" panose="00000700000000000000" pitchFamily="2" charset="-78"/>
            </a:endParaRPr>
          </a:p>
        </p:txBody>
      </p:sp>
      <p:sp>
        <p:nvSpPr>
          <p:cNvPr id="3" name="Rectangle 2"/>
          <p:cNvSpPr/>
          <p:nvPr/>
        </p:nvSpPr>
        <p:spPr>
          <a:xfrm>
            <a:off x="1789137" y="1219200"/>
            <a:ext cx="8458150" cy="4247317"/>
          </a:xfrm>
          <a:prstGeom prst="rect">
            <a:avLst/>
          </a:prstGeom>
        </p:spPr>
        <p:txBody>
          <a:bodyPr wrap="square">
            <a:spAutoFit/>
          </a:bodyPr>
          <a:lstStyle/>
          <a:p>
            <a:pPr algn="just" rtl="1">
              <a:lnSpc>
                <a:spcPct val="250000"/>
              </a:lnSpc>
            </a:pPr>
            <a:r>
              <a:rPr lang="fa-IR" dirty="0">
                <a:solidFill>
                  <a:schemeClr val="tx2"/>
                </a:solidFill>
                <a:cs typeface="2  Titr" panose="00000700000000000000" pitchFamily="2" charset="-78"/>
              </a:rPr>
              <a:t>ارزشیابی یا از «برنامه» صورت می‌گیرد یا برای اطلاع از «میزان پیشرفت تحصیلی یادگیرنده» صورت می‌گیرد؛ اما وجه مشترک اکثر </a:t>
            </a:r>
            <a:r>
              <a:rPr lang="fa-IR" dirty="0" smtClean="0">
                <a:solidFill>
                  <a:schemeClr val="tx2"/>
                </a:solidFill>
                <a:cs typeface="2  Titr" panose="00000700000000000000" pitchFamily="2" charset="-78"/>
              </a:rPr>
              <a:t>تعریف‌هایی که از واژه ارزشابی انجام ‌شده</a:t>
            </a:r>
            <a:r>
              <a:rPr lang="fa-IR" dirty="0">
                <a:solidFill>
                  <a:schemeClr val="tx2"/>
                </a:solidFill>
                <a:cs typeface="2  Titr" panose="00000700000000000000" pitchFamily="2" charset="-78"/>
              </a:rPr>
              <a:t>، در استفاده از اطلاعات به‌دست‌آمده از ارزشیابی برای «تصمیم‌گیری» است. به بیان کلی‌تر فرآیند جمع‌آوری، تجزیه، تحلیل و تفسیر اطلاعات حاصل از به‌کارگیری ابزارهای گوناگون از ابعاد مختلف جریان یادگیری و اتخاذ تصمیمات مناسب آموزشی در جهت توانمند نمودن یادگیرنده و هدایت این جریان به‌سوی تحقق بهتر اهداف یادگیری از طریق ارائه‌ی بازخوردهای توصیفی مفید و مؤثر، ارزشیابی نام دارد </a:t>
            </a:r>
          </a:p>
        </p:txBody>
      </p:sp>
    </p:spTree>
    <p:extLst>
      <p:ext uri="{BB962C8B-B14F-4D97-AF65-F5344CB8AC3E}">
        <p14:creationId xmlns:p14="http://schemas.microsoft.com/office/powerpoint/2010/main" val="493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2612" y="381000"/>
            <a:ext cx="5562600" cy="838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70C0"/>
                </a:solidFill>
                <a:cs typeface="2  Sina" panose="00000700000000000000" pitchFamily="2" charset="-78"/>
              </a:rPr>
              <a:t>3- دیدگاه‌های </a:t>
            </a:r>
            <a:r>
              <a:rPr lang="fa-IR" sz="2400" dirty="0">
                <a:solidFill>
                  <a:srgbClr val="0070C0"/>
                </a:solidFill>
                <a:cs typeface="2  Sina" panose="00000700000000000000" pitchFamily="2" charset="-78"/>
              </a:rPr>
              <a:t>روان‌شناختی در خصوص ارزشیابی</a:t>
            </a:r>
            <a:endParaRPr lang="en-US" sz="2400" dirty="0">
              <a:solidFill>
                <a:srgbClr val="0070C0"/>
              </a:solidFill>
              <a:cs typeface="2  Sina" panose="00000700000000000000" pitchFamily="2" charset="-78"/>
            </a:endParaRPr>
          </a:p>
        </p:txBody>
      </p:sp>
      <p:sp>
        <p:nvSpPr>
          <p:cNvPr id="3" name="Rectangle 2"/>
          <p:cNvSpPr/>
          <p:nvPr/>
        </p:nvSpPr>
        <p:spPr>
          <a:xfrm>
            <a:off x="893774" y="990600"/>
            <a:ext cx="10020275" cy="5709255"/>
          </a:xfrm>
          <a:prstGeom prst="rect">
            <a:avLst/>
          </a:prstGeom>
        </p:spPr>
        <p:txBody>
          <a:bodyPr wrap="square">
            <a:spAutoFit/>
          </a:bodyPr>
          <a:lstStyle/>
          <a:p>
            <a:pPr algn="just" rtl="1">
              <a:lnSpc>
                <a:spcPct val="250000"/>
              </a:lnSpc>
            </a:pPr>
            <a:r>
              <a:rPr lang="fa-IR" sz="2000" dirty="0">
                <a:solidFill>
                  <a:srgbClr val="FF0000"/>
                </a:solidFill>
                <a:cs typeface="2  Titr" panose="00000700000000000000" pitchFamily="2" charset="-78"/>
              </a:rPr>
              <a:t>الف) رفتارگرایی (نتیجه مدار</a:t>
            </a:r>
            <a:r>
              <a:rPr lang="fa-IR" sz="2000" dirty="0" smtClean="0">
                <a:solidFill>
                  <a:srgbClr val="FF0000"/>
                </a:solidFill>
                <a:cs typeface="2  Titr" panose="00000700000000000000" pitchFamily="2" charset="-78"/>
              </a:rPr>
              <a:t>):</a:t>
            </a:r>
          </a:p>
          <a:p>
            <a:pPr algn="just" rtl="1">
              <a:lnSpc>
                <a:spcPct val="250000"/>
              </a:lnSpc>
            </a:pPr>
            <a:r>
              <a:rPr lang="fa-IR" dirty="0" smtClean="0">
                <a:solidFill>
                  <a:schemeClr val="tx2"/>
                </a:solidFill>
                <a:cs typeface="2  Titr" panose="00000700000000000000" pitchFamily="2" charset="-78"/>
              </a:rPr>
              <a:t>در </a:t>
            </a:r>
            <a:r>
              <a:rPr lang="fa-IR" dirty="0">
                <a:solidFill>
                  <a:schemeClr val="tx2"/>
                </a:solidFill>
                <a:cs typeface="2  Titr" panose="00000700000000000000" pitchFamily="2" charset="-78"/>
              </a:rPr>
              <a:t>رویکرد نتیجه مدار فرآیند تعیین هدف‌ها، انتخاب و سازمان‌دهی محتوا و روش‌های آموزش و یادگیری و تعیین نظام ارزشیابی پیشرفت تحصیلی همگی با توجه به نتیجه‌ی نهایی که همان رفتارهای قابل‌مشاهده و اندازه‌گیری در دانش‌آموزان است صورت می‌گیرد. </a:t>
            </a:r>
            <a:endParaRPr lang="fa-IR" dirty="0" smtClean="0">
              <a:solidFill>
                <a:schemeClr val="tx2"/>
              </a:solidFill>
              <a:cs typeface="2  Titr" panose="00000700000000000000" pitchFamily="2" charset="-78"/>
            </a:endParaRPr>
          </a:p>
          <a:p>
            <a:pPr algn="just" rtl="1">
              <a:lnSpc>
                <a:spcPct val="250000"/>
              </a:lnSpc>
            </a:pPr>
            <a:r>
              <a:rPr lang="fa-IR" dirty="0">
                <a:solidFill>
                  <a:schemeClr val="tx2"/>
                </a:solidFill>
                <a:cs typeface="2  Titr" panose="00000700000000000000" pitchFamily="2" charset="-78"/>
              </a:rPr>
              <a:t>در نقد این دیدگاه باید گفت اولاً رفتارهای انسان بسیار پیچیده است و به‌آسانی نمی‌توان انتظار داشت که در برابر محرک‌های خاص رفتارهای معینی از خود بروز دهد. رفتارهایی مانند تحلیل، تغییر، استدلال، حل مسئله، قضاوت و ارزشیابی را نمی‌توان در قالب رفتارهای ساده‌ی محرک - پاسخ توجیه کرد. ثانیاً آموزش‌های مبتنی بر رویکرد نتیجه مدار به یادگیری سطحی، کورکورانه و طوطی‌وار منتهی می‌شود. </a:t>
            </a:r>
          </a:p>
        </p:txBody>
      </p:sp>
    </p:spTree>
    <p:extLst>
      <p:ext uri="{BB962C8B-B14F-4D97-AF65-F5344CB8AC3E}">
        <p14:creationId xmlns:p14="http://schemas.microsoft.com/office/powerpoint/2010/main" val="3887607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4012" y="2438400"/>
            <a:ext cx="6324600" cy="3054682"/>
          </a:xfrm>
          <a:prstGeom prst="rect">
            <a:avLst/>
          </a:prstGeom>
          <a:noFill/>
        </p:spPr>
        <p:txBody>
          <a:bodyPr wrap="square" rtlCol="0">
            <a:spAutoFit/>
          </a:bodyPr>
          <a:lstStyle/>
          <a:p>
            <a:pPr algn="ctr" rtl="1">
              <a:lnSpc>
                <a:spcPct val="150000"/>
              </a:lnSpc>
            </a:pPr>
            <a:r>
              <a:rPr lang="fa-IR" sz="4400" b="1" dirty="0" smtClean="0">
                <a:solidFill>
                  <a:schemeClr val="tx2"/>
                </a:solidFill>
                <a:latin typeface="IranNastaliq" panose="02020505000000020003" pitchFamily="18" charset="0"/>
                <a:cs typeface="IranNastaliq" panose="02020505000000020003" pitchFamily="18" charset="0"/>
              </a:rPr>
              <a:t>وزارت آموزش و پرورش</a:t>
            </a:r>
            <a:endParaRPr lang="en-US" sz="4400" b="1" dirty="0" smtClean="0">
              <a:solidFill>
                <a:schemeClr val="tx2"/>
              </a:solidFill>
              <a:latin typeface="IranNastaliq" panose="02020505000000020003" pitchFamily="18" charset="0"/>
              <a:cs typeface="IranNastaliq" panose="02020505000000020003" pitchFamily="18" charset="0"/>
            </a:endParaRPr>
          </a:p>
          <a:p>
            <a:pPr algn="ctr" rtl="1">
              <a:lnSpc>
                <a:spcPct val="150000"/>
              </a:lnSpc>
            </a:pPr>
            <a:r>
              <a:rPr lang="fa-IR" sz="4400" b="1" dirty="0" smtClean="0">
                <a:solidFill>
                  <a:schemeClr val="tx2"/>
                </a:solidFill>
                <a:latin typeface="IranNastaliq" panose="02020505000000020003" pitchFamily="18" charset="0"/>
                <a:cs typeface="IranNastaliq" panose="02020505000000020003" pitchFamily="18" charset="0"/>
              </a:rPr>
              <a:t>اداره کل آموزش و پرورش استان آذربایجان شرقی</a:t>
            </a:r>
          </a:p>
          <a:p>
            <a:pPr algn="ctr" rtl="1">
              <a:lnSpc>
                <a:spcPct val="150000"/>
              </a:lnSpc>
            </a:pPr>
            <a:r>
              <a:rPr lang="fa-IR" sz="4400" b="1" dirty="0" smtClean="0">
                <a:solidFill>
                  <a:schemeClr val="tx2"/>
                </a:solidFill>
                <a:latin typeface="IranNastaliq" panose="02020505000000020003" pitchFamily="18" charset="0"/>
                <a:cs typeface="IranNastaliq" panose="02020505000000020003" pitchFamily="18" charset="0"/>
              </a:rPr>
              <a:t>اداره تکنولوژی و گروه های آموزشی استان آذربایجان شرقی</a:t>
            </a:r>
            <a:endParaRPr lang="en-US" sz="4400" b="1" dirty="0">
              <a:solidFill>
                <a:schemeClr val="tx2"/>
              </a:solidFill>
              <a:latin typeface="IranNastaliq" panose="02020505000000020003" pitchFamily="18" charset="0"/>
              <a:cs typeface="IranNastaliq" panose="02020505000000020003" pitchFamily="18" charset="0"/>
            </a:endParaRPr>
          </a:p>
        </p:txBody>
      </p:sp>
      <p:pic>
        <p:nvPicPr>
          <p:cNvPr id="11" name="Picture 10"/>
          <p:cNvPicPr>
            <a:picLocks noChangeAspect="1"/>
          </p:cNvPicPr>
          <p:nvPr/>
        </p:nvPicPr>
        <p:blipFill>
          <a:blip r:embed="rId2"/>
          <a:stretch>
            <a:fillRect/>
          </a:stretch>
        </p:blipFill>
        <p:spPr>
          <a:xfrm>
            <a:off x="4951412" y="609600"/>
            <a:ext cx="1866900" cy="2083981"/>
          </a:xfrm>
          <a:prstGeom prst="rect">
            <a:avLst/>
          </a:prstGeom>
        </p:spPr>
      </p:pic>
    </p:spTree>
    <p:extLst>
      <p:ext uri="{BB962C8B-B14F-4D97-AF65-F5344CB8AC3E}">
        <p14:creationId xmlns:p14="http://schemas.microsoft.com/office/powerpoint/2010/main" val="3158929263"/>
      </p:ext>
    </p:extLst>
  </p:cSld>
  <p:clrMapOvr>
    <a:masterClrMapping/>
  </p:clrMapOvr>
  <mc:AlternateContent xmlns:mc="http://schemas.openxmlformats.org/markup-compatibility/2006" xmlns:p14="http://schemas.microsoft.com/office/powerpoint/2010/main">
    <mc:Choice Requires="p14">
      <p:transition spd="slow" p14:dur="5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3000" fill="hold"/>
                                        <p:tgtEl>
                                          <p:spTgt spid="4"/>
                                        </p:tgtEl>
                                        <p:attrNameLst>
                                          <p:attrName>ppt_x</p:attrName>
                                        </p:attrNameLst>
                                      </p:cBhvr>
                                      <p:tavLst>
                                        <p:tav tm="0">
                                          <p:val>
                                            <p:strVal val="#ppt_x"/>
                                          </p:val>
                                        </p:tav>
                                        <p:tav tm="100000">
                                          <p:val>
                                            <p:strVal val="#ppt_x"/>
                                          </p:val>
                                        </p:tav>
                                      </p:tavLst>
                                    </p:anim>
                                    <p:anim calcmode="lin" valueType="num">
                                      <p:cBhvr additive="base">
                                        <p:cTn id="15"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439401" y="32131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انواع فلسفه تعلیم و </a:t>
            </a:r>
            <a:r>
              <a:rPr lang="fa-IR" dirty="0" smtClean="0">
                <a:solidFill>
                  <a:schemeClr val="tx1"/>
                </a:solidFill>
                <a:cs typeface="B Titr" panose="00000700000000000000" pitchFamily="2" charset="-78"/>
              </a:rPr>
              <a:t>تربیت</a:t>
            </a:r>
            <a:endParaRPr lang="en-US" dirty="0">
              <a:solidFill>
                <a:schemeClr val="tx1"/>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نظریه های </a:t>
            </a:r>
            <a:r>
              <a:rPr lang="fa-IR" dirty="0" smtClean="0">
                <a:solidFill>
                  <a:prstClr val="white"/>
                </a:solidFill>
                <a:cs typeface="B Titr" panose="00000700000000000000" pitchFamily="2" charset="-78"/>
              </a:rPr>
              <a:t>یادگیری</a:t>
            </a:r>
            <a:endParaRPr lang="en-US" dirty="0">
              <a:solidFill>
                <a:prstClr val="white"/>
              </a:solidFill>
              <a:cs typeface="B Titr" panose="00000700000000000000" pitchFamily="2" charset="-78"/>
            </a:endParaRPr>
          </a:p>
        </p:txBody>
      </p:sp>
      <p:sp>
        <p:nvSpPr>
          <p:cNvPr id="13" name="TextBox 12"/>
          <p:cNvSpPr txBox="1"/>
          <p:nvPr/>
        </p:nvSpPr>
        <p:spPr>
          <a:xfrm>
            <a:off x="457201" y="304800"/>
            <a:ext cx="9906000" cy="6019800"/>
          </a:xfrm>
          <a:prstGeom prst="rect">
            <a:avLst/>
          </a:prstGeom>
          <a:noFill/>
        </p:spPr>
        <p:txBody>
          <a:bodyPr wrap="square" rtlCol="0">
            <a:noAutofit/>
          </a:bodyPr>
          <a:lstStyle/>
          <a:p>
            <a:pPr algn="just" rtl="1">
              <a:lnSpc>
                <a:spcPct val="200000"/>
              </a:lnSpc>
            </a:pPr>
            <a:r>
              <a:rPr lang="fa-IR" b="1" dirty="0" smtClean="0">
                <a:solidFill>
                  <a:srgbClr val="0070C0"/>
                </a:solidFill>
                <a:cs typeface="2  Titr" panose="00000700000000000000" pitchFamily="2" charset="-78"/>
              </a:rPr>
              <a:t>فلسفه ی تربیتی پُست مدرنیسم:</a:t>
            </a:r>
          </a:p>
          <a:p>
            <a:pPr algn="just" rtl="1">
              <a:lnSpc>
                <a:spcPct val="200000"/>
              </a:lnSpc>
            </a:pPr>
            <a:r>
              <a:rPr lang="fa-IR" b="1" dirty="0" smtClean="0">
                <a:solidFill>
                  <a:schemeClr val="tx2"/>
                </a:solidFill>
                <a:cs typeface="2  Titr" panose="00000700000000000000" pitchFamily="2" charset="-78"/>
              </a:rPr>
              <a:t>پست مدرنیسم روش یا سبکی از تولیدات فرهنگی است که چگونگی تجربه کردن و توصیف دنیا توسط انسان ها را از نو مفهوم پردازی می کند.</a:t>
            </a:r>
          </a:p>
          <a:p>
            <a:pPr algn="ctr" rtl="1">
              <a:lnSpc>
                <a:spcPct val="200000"/>
              </a:lnSpc>
            </a:pPr>
            <a:r>
              <a:rPr lang="fa-IR" b="1" dirty="0" smtClean="0">
                <a:solidFill>
                  <a:schemeClr val="tx2"/>
                </a:solidFill>
                <a:cs typeface="2  Titr" panose="00000700000000000000" pitchFamily="2" charset="-78"/>
              </a:rPr>
              <a:t>رویکرد های رایج در تعریف پُست مدرنیسم</a:t>
            </a:r>
            <a:endParaRPr lang="fa-IR" b="1" dirty="0">
              <a:solidFill>
                <a:schemeClr val="tx2"/>
              </a:solidFill>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2600325"/>
            <a:ext cx="8686800" cy="4248150"/>
          </a:xfrm>
          <a:prstGeom prst="rect">
            <a:avLst/>
          </a:prstGeom>
        </p:spPr>
      </p:pic>
    </p:spTree>
    <p:extLst>
      <p:ext uri="{BB962C8B-B14F-4D97-AF65-F5344CB8AC3E}">
        <p14:creationId xmlns:p14="http://schemas.microsoft.com/office/powerpoint/2010/main" val="40588782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2612" y="381000"/>
            <a:ext cx="5562600" cy="838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70C0"/>
                </a:solidFill>
                <a:cs typeface="2  Sina" panose="00000700000000000000" pitchFamily="2" charset="-78"/>
              </a:rPr>
              <a:t>3- دیدگاه‌های </a:t>
            </a:r>
            <a:r>
              <a:rPr lang="fa-IR" sz="2400" dirty="0">
                <a:solidFill>
                  <a:srgbClr val="0070C0"/>
                </a:solidFill>
                <a:cs typeface="2  Sina" panose="00000700000000000000" pitchFamily="2" charset="-78"/>
              </a:rPr>
              <a:t>روان‌شناختی در خصوص ارزشیابی</a:t>
            </a:r>
            <a:endParaRPr lang="en-US" sz="2400" dirty="0">
              <a:solidFill>
                <a:srgbClr val="0070C0"/>
              </a:solidFill>
              <a:cs typeface="2  Sina" panose="00000700000000000000" pitchFamily="2" charset="-78"/>
            </a:endParaRPr>
          </a:p>
        </p:txBody>
      </p:sp>
      <p:sp>
        <p:nvSpPr>
          <p:cNvPr id="3" name="Rectangle 2"/>
          <p:cNvSpPr/>
          <p:nvPr/>
        </p:nvSpPr>
        <p:spPr>
          <a:xfrm>
            <a:off x="912812" y="1371600"/>
            <a:ext cx="10134600" cy="4247317"/>
          </a:xfrm>
          <a:prstGeom prst="rect">
            <a:avLst/>
          </a:prstGeom>
        </p:spPr>
        <p:txBody>
          <a:bodyPr wrap="square">
            <a:spAutoFit/>
          </a:bodyPr>
          <a:lstStyle/>
          <a:p>
            <a:pPr algn="just" rtl="1">
              <a:lnSpc>
                <a:spcPct val="250000"/>
              </a:lnSpc>
            </a:pPr>
            <a:r>
              <a:rPr lang="fa-IR" dirty="0" smtClean="0">
                <a:solidFill>
                  <a:schemeClr val="tx2"/>
                </a:solidFill>
                <a:cs typeface="2  Titr" panose="00000700000000000000" pitchFamily="2" charset="-78"/>
              </a:rPr>
              <a:t>ثالثاً </a:t>
            </a:r>
            <a:r>
              <a:rPr lang="fa-IR" dirty="0">
                <a:solidFill>
                  <a:schemeClr val="tx2"/>
                </a:solidFill>
                <a:cs typeface="2  Titr" panose="00000700000000000000" pitchFamily="2" charset="-78"/>
              </a:rPr>
              <a:t>در این رویکرد بیشتر به نتیجه یادگیری تأکید می‌شود و به درگیری مستقیم و فعال یادگیرنده در تجارب یادگیری کمتر توجه می‌شود، دانش‌آموز نقش منفعلی دارد و همه‌چیز به وی تحمیل می‌شود. دانش‌آموز مجبور است مطالب زیادی را حفظ کند و عیناً آن‌ها را تکرار نماید لذا منجر به سلب قدرت خلاقیت و نوآوری از وی می‌شود. چنین تعليم‌وتربيتی بسیار خشک، ماشینی و مکانیکی است. رابعاً این رویکرد بیشتر معلم مدار است و ارزشیابی بیشتر بر بازده و نتیجه یادگیری تأکید دارد و کمتر به فرآیندهای ذهنی و کوششی دانش‌آموز برای یادگیری اهمیت می‌دهد. این ارزشیابی نمی‌تواند نحوه‌ی به‌کارگیری دانش‌ها، مهارت‌ها و نگرش‌های دانش‌آموز را در جریان عمل مورد ارزشیابی قرار </a:t>
            </a:r>
            <a:r>
              <a:rPr lang="fa-IR" dirty="0" smtClean="0">
                <a:solidFill>
                  <a:schemeClr val="tx2"/>
                </a:solidFill>
                <a:cs typeface="2  Titr" panose="00000700000000000000" pitchFamily="2" charset="-78"/>
              </a:rPr>
              <a:t>دهد. </a:t>
            </a:r>
            <a:endParaRPr lang="fa-IR" dirty="0">
              <a:solidFill>
                <a:schemeClr val="tx2"/>
              </a:solidFill>
              <a:cs typeface="2  Titr" panose="00000700000000000000" pitchFamily="2" charset="-78"/>
            </a:endParaRPr>
          </a:p>
        </p:txBody>
      </p:sp>
    </p:spTree>
    <p:extLst>
      <p:ext uri="{BB962C8B-B14F-4D97-AF65-F5344CB8AC3E}">
        <p14:creationId xmlns:p14="http://schemas.microsoft.com/office/powerpoint/2010/main" val="24740565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2612" y="381000"/>
            <a:ext cx="5562600" cy="838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70C0"/>
                </a:solidFill>
                <a:cs typeface="2  Sina" panose="00000700000000000000" pitchFamily="2" charset="-78"/>
              </a:rPr>
              <a:t>3- دیدگاه‌های </a:t>
            </a:r>
            <a:r>
              <a:rPr lang="fa-IR" sz="2400" dirty="0">
                <a:solidFill>
                  <a:srgbClr val="0070C0"/>
                </a:solidFill>
                <a:cs typeface="2  Sina" panose="00000700000000000000" pitchFamily="2" charset="-78"/>
              </a:rPr>
              <a:t>روان‌شناختی در خصوص ارزشیابی</a:t>
            </a:r>
            <a:endParaRPr lang="en-US" sz="2400" dirty="0">
              <a:solidFill>
                <a:srgbClr val="0070C0"/>
              </a:solidFill>
              <a:cs typeface="2  Sina" panose="00000700000000000000" pitchFamily="2" charset="-78"/>
            </a:endParaRPr>
          </a:p>
        </p:txBody>
      </p:sp>
      <p:sp>
        <p:nvSpPr>
          <p:cNvPr id="3" name="Rectangle 2"/>
          <p:cNvSpPr/>
          <p:nvPr/>
        </p:nvSpPr>
        <p:spPr>
          <a:xfrm>
            <a:off x="1065212" y="990600"/>
            <a:ext cx="10306037" cy="5016758"/>
          </a:xfrm>
          <a:prstGeom prst="rect">
            <a:avLst/>
          </a:prstGeom>
        </p:spPr>
        <p:txBody>
          <a:bodyPr wrap="square">
            <a:spAutoFit/>
          </a:bodyPr>
          <a:lstStyle/>
          <a:p>
            <a:pPr algn="just" rtl="1">
              <a:lnSpc>
                <a:spcPct val="250000"/>
              </a:lnSpc>
            </a:pPr>
            <a:r>
              <a:rPr lang="fa-IR" sz="2000" dirty="0" smtClean="0">
                <a:solidFill>
                  <a:srgbClr val="FF0000"/>
                </a:solidFill>
                <a:cs typeface="2  Titr" panose="00000700000000000000" pitchFamily="2" charset="-78"/>
              </a:rPr>
              <a:t>ب) </a:t>
            </a:r>
            <a:r>
              <a:rPr lang="fa-IR" sz="2000" dirty="0">
                <a:solidFill>
                  <a:srgbClr val="FF0000"/>
                </a:solidFill>
                <a:cs typeface="2  Titr" panose="00000700000000000000" pitchFamily="2" charset="-78"/>
              </a:rPr>
              <a:t>شناخت‌گرایی (فرآیند مدار</a:t>
            </a:r>
            <a:r>
              <a:rPr lang="fa-IR" sz="2000" dirty="0" smtClean="0">
                <a:solidFill>
                  <a:srgbClr val="FF0000"/>
                </a:solidFill>
                <a:cs typeface="2  Titr" panose="00000700000000000000" pitchFamily="2" charset="-78"/>
              </a:rPr>
              <a:t>)</a:t>
            </a:r>
          </a:p>
          <a:p>
            <a:pPr algn="just" rtl="1">
              <a:lnSpc>
                <a:spcPct val="250000"/>
              </a:lnSpc>
            </a:pPr>
            <a:r>
              <a:rPr lang="fa-IR" dirty="0" smtClean="0">
                <a:solidFill>
                  <a:schemeClr val="tx2"/>
                </a:solidFill>
                <a:cs typeface="2  Titr" panose="00000700000000000000" pitchFamily="2" charset="-78"/>
              </a:rPr>
              <a:t>از </a:t>
            </a:r>
            <a:r>
              <a:rPr lang="fa-IR" dirty="0">
                <a:solidFill>
                  <a:schemeClr val="tx2"/>
                </a:solidFill>
                <a:cs typeface="2  Titr" panose="00000700000000000000" pitchFamily="2" charset="-78"/>
              </a:rPr>
              <a:t>نظر شناخت‌گرایان یادگیری ایجاد تغییر در ساخت شناختی و فرآیندهای ذهنی است، یعنی رخدادهایی که در ذهن انسان اتفاق می‌افتد و قابل‌مشاهده نیستند مانند تعبیر و تفسیر‌کردن، کشف‌کردن، دسته‌بندی‌کردن، طرح فرضیه‌ها، تعمیم‌ یافته‌ها و ... که اساس یادگیری را تشکیل می‌دهند. </a:t>
            </a:r>
            <a:endParaRPr lang="fa-IR" dirty="0" smtClean="0">
              <a:solidFill>
                <a:schemeClr val="tx2"/>
              </a:solidFill>
              <a:cs typeface="2  Titr" panose="00000700000000000000" pitchFamily="2" charset="-78"/>
            </a:endParaRPr>
          </a:p>
          <a:p>
            <a:pPr algn="just" rtl="1">
              <a:lnSpc>
                <a:spcPct val="250000"/>
              </a:lnSpc>
            </a:pPr>
            <a:r>
              <a:rPr lang="fa-IR" dirty="0">
                <a:solidFill>
                  <a:schemeClr val="tx2"/>
                </a:solidFill>
                <a:cs typeface="2  Titr" panose="00000700000000000000" pitchFamily="2" charset="-78"/>
              </a:rPr>
              <a:t>براساس دیدگاه فرآیند مدار، یادگیرنده در برخورد با محرک‌های محیط، به‌صورت خودکار واکنش نشان نمی‌دهد بلکه ذهن فعال او مرتب به تجزیه‌وتحلیل اطلاعات دریافت شده می‌پردازد و دانش‌ها و مهارت‌ها و نگرش‌های خود را شکل می‌دهد و به‌نوعی به خود راهبری و خود ارزشیابی که دو مؤلفه‌ی اساسی یادگیری شناختی محسوب می‌شوند، می‌رسد. </a:t>
            </a:r>
          </a:p>
        </p:txBody>
      </p:sp>
    </p:spTree>
    <p:extLst>
      <p:ext uri="{BB962C8B-B14F-4D97-AF65-F5344CB8AC3E}">
        <p14:creationId xmlns:p14="http://schemas.microsoft.com/office/powerpoint/2010/main" val="23361777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22612" y="381000"/>
            <a:ext cx="5562600" cy="838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0070C0"/>
                </a:solidFill>
                <a:cs typeface="2  Sina" panose="00000700000000000000" pitchFamily="2" charset="-78"/>
              </a:rPr>
              <a:t>3- دیدگاه‌های </a:t>
            </a:r>
            <a:r>
              <a:rPr lang="fa-IR" sz="2400" dirty="0">
                <a:solidFill>
                  <a:srgbClr val="0070C0"/>
                </a:solidFill>
                <a:cs typeface="2  Sina" panose="00000700000000000000" pitchFamily="2" charset="-78"/>
              </a:rPr>
              <a:t>روان‌شناختی در خصوص ارزشیابی</a:t>
            </a:r>
            <a:endParaRPr lang="en-US" sz="2400" dirty="0">
              <a:solidFill>
                <a:srgbClr val="0070C0"/>
              </a:solidFill>
              <a:cs typeface="2  Sina" panose="00000700000000000000" pitchFamily="2" charset="-78"/>
            </a:endParaRPr>
          </a:p>
        </p:txBody>
      </p:sp>
      <p:sp>
        <p:nvSpPr>
          <p:cNvPr id="3" name="Rectangle 2"/>
          <p:cNvSpPr/>
          <p:nvPr/>
        </p:nvSpPr>
        <p:spPr>
          <a:xfrm>
            <a:off x="2055812" y="1447800"/>
            <a:ext cx="8001000" cy="4247317"/>
          </a:xfrm>
          <a:prstGeom prst="rect">
            <a:avLst/>
          </a:prstGeom>
        </p:spPr>
        <p:txBody>
          <a:bodyPr wrap="square">
            <a:spAutoFit/>
          </a:bodyPr>
          <a:lstStyle/>
          <a:p>
            <a:pPr algn="just" rtl="1">
              <a:lnSpc>
                <a:spcPct val="250000"/>
              </a:lnSpc>
            </a:pPr>
            <a:r>
              <a:rPr lang="fa-IR" dirty="0">
                <a:solidFill>
                  <a:schemeClr val="tx2"/>
                </a:solidFill>
                <a:cs typeface="2  Titr" panose="00000700000000000000" pitchFamily="2" charset="-78"/>
              </a:rPr>
              <a:t>در رويكردهاي رفتارگرايي، ارزشيابي بيشتر به نتیجه‌ی بازده يادگيري توجه دارد و براي تعيين ميزان پيشرفت يادگيرندگان و رسيدن به هدف‌های آموزشي به كار گرفته می‌شود.</a:t>
            </a:r>
          </a:p>
          <a:p>
            <a:pPr algn="just" rtl="1">
              <a:lnSpc>
                <a:spcPct val="250000"/>
              </a:lnSpc>
            </a:pPr>
            <a:r>
              <a:rPr lang="fa-IR" dirty="0">
                <a:solidFill>
                  <a:schemeClr val="tx2"/>
                </a:solidFill>
                <a:cs typeface="2  Titr" panose="00000700000000000000" pitchFamily="2" charset="-78"/>
              </a:rPr>
              <a:t>در رويكردهاي شناخت‌گرایي در كنار توجه به نتيجه و بازده يادگيري، به فرآيند يادگيري و مجموعه‌ی فعالیت‌های ذهني كه يادگيرنده از طريق آن‌ها به نتيجه رسيده است نيز توجه می‌شود. در اينجا صرفاً ارزشيابي به ارائه‌ی پاسخ‌های مورد انتظار از يادگيرنده، بسنده نمی‌کند، بلكه می‌خواهد بداند چرا و چگونه يادگيرنده به چنين نتايجي دست يافته است.</a:t>
            </a:r>
          </a:p>
        </p:txBody>
      </p:sp>
    </p:spTree>
    <p:extLst>
      <p:ext uri="{BB962C8B-B14F-4D97-AF65-F5344CB8AC3E}">
        <p14:creationId xmlns:p14="http://schemas.microsoft.com/office/powerpoint/2010/main" val="271024787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4- مفهوم </a:t>
            </a:r>
            <a:r>
              <a:rPr lang="fa-IR" sz="2200" dirty="0">
                <a:solidFill>
                  <a:srgbClr val="0070C0"/>
                </a:solidFill>
                <a:cs typeface="2  Sina" panose="00000700000000000000" pitchFamily="2" charset="-78"/>
              </a:rPr>
              <a:t>ارزشیابی کیفی - توصیفی</a:t>
            </a:r>
            <a:endParaRPr lang="en-US" sz="2200" dirty="0">
              <a:solidFill>
                <a:srgbClr val="0070C0"/>
              </a:solidFill>
              <a:cs typeface="2  Sina" panose="00000700000000000000" pitchFamily="2" charset="-78"/>
            </a:endParaRPr>
          </a:p>
        </p:txBody>
      </p:sp>
      <p:sp>
        <p:nvSpPr>
          <p:cNvPr id="3" name="Rectangle 2"/>
          <p:cNvSpPr/>
          <p:nvPr/>
        </p:nvSpPr>
        <p:spPr>
          <a:xfrm>
            <a:off x="684212" y="990600"/>
            <a:ext cx="10820400" cy="5632311"/>
          </a:xfrm>
          <a:prstGeom prst="rect">
            <a:avLst/>
          </a:prstGeom>
        </p:spPr>
        <p:txBody>
          <a:bodyPr wrap="square">
            <a:spAutoFit/>
          </a:bodyPr>
          <a:lstStyle/>
          <a:p>
            <a:pPr algn="just" rtl="1">
              <a:lnSpc>
                <a:spcPct val="250000"/>
              </a:lnSpc>
            </a:pPr>
            <a:r>
              <a:rPr lang="fa-IR" dirty="0">
                <a:solidFill>
                  <a:srgbClr val="FF0000"/>
                </a:solidFill>
                <a:cs typeface="2  Titr" panose="00000700000000000000" pitchFamily="2" charset="-78"/>
              </a:rPr>
              <a:t>ارزشیابی کمی </a:t>
            </a:r>
            <a:r>
              <a:rPr lang="fa-IR" dirty="0">
                <a:solidFill>
                  <a:schemeClr val="tx2"/>
                </a:solidFill>
                <a:cs typeface="2  Titr" panose="00000700000000000000" pitchFamily="2" charset="-78"/>
              </a:rPr>
              <a:t>یک ارزشیابی ‌امتحان محور، نمره مدار و نتیجه محور است. در ارزشیابی کمی توجه افراطی به بازده یادگیری صورت می‌گیرد و چگونگی یادگیری نادیده گرفته می‌شود. ارزشیابی کمی برای سنجش اهداف عالی اعتباری ندارد؛ یعنی توانایی پوشش تمامی اهداف آموزش‌وپرورش را ندارد.</a:t>
            </a:r>
          </a:p>
          <a:p>
            <a:pPr algn="just" rtl="1">
              <a:lnSpc>
                <a:spcPct val="250000"/>
              </a:lnSpc>
            </a:pPr>
            <a:r>
              <a:rPr lang="fa-IR" dirty="0">
                <a:solidFill>
                  <a:schemeClr val="tx2"/>
                </a:solidFill>
                <a:cs typeface="2  Titr" panose="00000700000000000000" pitchFamily="2" charset="-78"/>
              </a:rPr>
              <a:t> </a:t>
            </a:r>
            <a:r>
              <a:rPr lang="fa-IR" dirty="0">
                <a:solidFill>
                  <a:srgbClr val="00B050"/>
                </a:solidFill>
                <a:cs typeface="2  Titr" panose="00000700000000000000" pitchFamily="2" charset="-78"/>
              </a:rPr>
              <a:t>ارزشیابی توصیفی </a:t>
            </a:r>
            <a:r>
              <a:rPr lang="fa-IR" dirty="0">
                <a:solidFill>
                  <a:schemeClr val="tx2"/>
                </a:solidFill>
                <a:cs typeface="2  Titr" panose="00000700000000000000" pitchFamily="2" charset="-78"/>
              </a:rPr>
              <a:t>نگاهی طبیعی و طبیعت‌گرایانه به یادگیری است؛ یعنی در این رویکرد، مسئله‌ی اساسی مشاهده‌ی «رفتار یادگیری» در جریان شکل‌گیری با تمامی عوامل تأثیرگذار بر آن است. بر پایه‌ی این رویکرد و نگاه به یادگیری، می‌توان گفت که «ارزشیابی در خدمت یادگیری» است. از طرف دیگر باور بر این است که ارزشیابی و یادگیری اعمالی درهم‌آمیخته‌اند، یعنی معلم جریان ارائه‌ی درس را هم‌زمان با سنجش و ارزشیابی و یادگیرنده جریان یادگیری‌اش را با خود ارزشیابی پیش می‌برد. به‌این‌ترتیب گفته می‌شود «ارزشیابی عین یادگیری» است </a:t>
            </a:r>
          </a:p>
        </p:txBody>
      </p:sp>
    </p:spTree>
    <p:extLst>
      <p:ext uri="{BB962C8B-B14F-4D97-AF65-F5344CB8AC3E}">
        <p14:creationId xmlns:p14="http://schemas.microsoft.com/office/powerpoint/2010/main" val="1682903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4- مفهوم </a:t>
            </a:r>
            <a:r>
              <a:rPr lang="fa-IR" sz="2200" dirty="0">
                <a:solidFill>
                  <a:srgbClr val="0070C0"/>
                </a:solidFill>
                <a:cs typeface="2  Sina" panose="00000700000000000000" pitchFamily="2" charset="-78"/>
              </a:rPr>
              <a:t>ارزشیابی کیفی - توصیفی</a:t>
            </a:r>
            <a:endParaRPr lang="en-US" sz="2200" dirty="0">
              <a:solidFill>
                <a:srgbClr val="0070C0"/>
              </a:solidFill>
              <a:cs typeface="2  Sina" panose="00000700000000000000" pitchFamily="2" charset="-78"/>
            </a:endParaRPr>
          </a:p>
        </p:txBody>
      </p:sp>
      <p:sp>
        <p:nvSpPr>
          <p:cNvPr id="3" name="Rectangle 2"/>
          <p:cNvSpPr/>
          <p:nvPr/>
        </p:nvSpPr>
        <p:spPr>
          <a:xfrm>
            <a:off x="1293812" y="1143000"/>
            <a:ext cx="9753600" cy="4939814"/>
          </a:xfrm>
          <a:prstGeom prst="rect">
            <a:avLst/>
          </a:prstGeom>
        </p:spPr>
        <p:txBody>
          <a:bodyPr wrap="square">
            <a:spAutoFit/>
          </a:bodyPr>
          <a:lstStyle/>
          <a:p>
            <a:pPr algn="just" rtl="1">
              <a:lnSpc>
                <a:spcPct val="250000"/>
              </a:lnSpc>
            </a:pPr>
            <a:r>
              <a:rPr lang="fa-IR" dirty="0">
                <a:solidFill>
                  <a:schemeClr val="tx2"/>
                </a:solidFill>
                <a:cs typeface="2  Titr" panose="00000700000000000000" pitchFamily="2" charset="-78"/>
              </a:rPr>
              <a:t>مهم‌ترین ویژگی این نوع ارزشیابی، جهت‌گیری اصلاحی و درمانی آن است که در موقع مناسب به معلم و دانش‌آموز این فرصت و امکان را می‌دهد که تغییرات مطلوب را در روند فعالیت‌های خود، در راستای تحقق بهتر اهداف و انتظارات آموزشی به عمل آورد (حسنی، 1391: 32). ازاین‌رو این ارزشیابی یک ارزشیابی پویا، رشد دهنده و توانمند ساز است.</a:t>
            </a:r>
          </a:p>
          <a:p>
            <a:pPr algn="just" rtl="1">
              <a:lnSpc>
                <a:spcPct val="250000"/>
              </a:lnSpc>
            </a:pPr>
            <a:r>
              <a:rPr lang="fa-IR" dirty="0">
                <a:solidFill>
                  <a:schemeClr val="tx2"/>
                </a:solidFill>
                <a:cs typeface="2  Titr" panose="00000700000000000000" pitchFamily="2" charset="-78"/>
              </a:rPr>
              <a:t>رویکرد جمع‌آوری اطلاعات در ارزشیابی کیفی - توصیفی، فرآیندی و تکوینی است و معلم در طول سال که فرآیند یاددهی - یادگیری جریان دارد، به اقتضا و تناسب موقعیت با ابزارهای متنوع جمع‌آوری اطلاعات، اطلاعاتی از چگونگی و میزان تحقق انتظارات آموزشی جمع‌آوری می‌کند و در مواقع لازم به تجزیه‌وتحلیل آن‌ها می‌پردازد و آن‌ها را برای بهبود جریان یادگیری مورداستفاده قرار می‌دهد.</a:t>
            </a:r>
          </a:p>
        </p:txBody>
      </p:sp>
    </p:spTree>
    <p:extLst>
      <p:ext uri="{BB962C8B-B14F-4D97-AF65-F5344CB8AC3E}">
        <p14:creationId xmlns:p14="http://schemas.microsoft.com/office/powerpoint/2010/main" val="12171401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5- دسته‌بندی </a:t>
            </a:r>
            <a:r>
              <a:rPr lang="fa-IR" sz="2200" dirty="0">
                <a:solidFill>
                  <a:srgbClr val="0070C0"/>
                </a:solidFill>
                <a:cs typeface="2  Sina" panose="00000700000000000000" pitchFamily="2" charset="-78"/>
              </a:rPr>
              <a:t>ارزشیابی‌های آموزشی</a:t>
            </a:r>
          </a:p>
        </p:txBody>
      </p:sp>
      <p:sp>
        <p:nvSpPr>
          <p:cNvPr id="3" name="Rectangle 2"/>
          <p:cNvSpPr/>
          <p:nvPr/>
        </p:nvSpPr>
        <p:spPr>
          <a:xfrm>
            <a:off x="1331912" y="1143000"/>
            <a:ext cx="9525000" cy="4785926"/>
          </a:xfrm>
          <a:prstGeom prst="rect">
            <a:avLst/>
          </a:prstGeom>
        </p:spPr>
        <p:txBody>
          <a:bodyPr wrap="square">
            <a:spAutoFit/>
          </a:bodyPr>
          <a:lstStyle/>
          <a:p>
            <a:pPr algn="ctr" rtl="1">
              <a:lnSpc>
                <a:spcPct val="250000"/>
              </a:lnSpc>
            </a:pPr>
            <a:r>
              <a:rPr lang="fa-IR" sz="2000" dirty="0" smtClean="0">
                <a:solidFill>
                  <a:schemeClr val="tx2"/>
                </a:solidFill>
                <a:cs typeface="2  Titr" panose="00000700000000000000" pitchFamily="2" charset="-78"/>
              </a:rPr>
              <a:t>الف</a:t>
            </a:r>
            <a:r>
              <a:rPr lang="fa-IR" sz="2000" dirty="0">
                <a:solidFill>
                  <a:schemeClr val="tx2"/>
                </a:solidFill>
                <a:cs typeface="2  Titr" panose="00000700000000000000" pitchFamily="2" charset="-78"/>
              </a:rPr>
              <a:t>) دسته‌بندی ارزشیابی‌ها با توجه به ملاك </a:t>
            </a:r>
            <a:r>
              <a:rPr lang="fa-IR" sz="2000" dirty="0" smtClean="0">
                <a:solidFill>
                  <a:schemeClr val="tx2"/>
                </a:solidFill>
                <a:cs typeface="2  Titr" panose="00000700000000000000" pitchFamily="2" charset="-78"/>
              </a:rPr>
              <a:t>ارزشیابی</a:t>
            </a:r>
          </a:p>
          <a:p>
            <a:pPr algn="ctr" rtl="1">
              <a:lnSpc>
                <a:spcPct val="250000"/>
              </a:lnSpc>
            </a:pPr>
            <a:r>
              <a:rPr lang="fa-IR" sz="2000" dirty="0" smtClean="0">
                <a:solidFill>
                  <a:schemeClr val="tx2"/>
                </a:solidFill>
                <a:cs typeface="2  Titr" panose="00000700000000000000" pitchFamily="2" charset="-78"/>
              </a:rPr>
              <a:t>1- ارزشيابي </a:t>
            </a:r>
            <a:r>
              <a:rPr lang="fa-IR" sz="2000" dirty="0">
                <a:solidFill>
                  <a:schemeClr val="tx2"/>
                </a:solidFill>
                <a:cs typeface="2  Titr" panose="00000700000000000000" pitchFamily="2" charset="-78"/>
              </a:rPr>
              <a:t>وابسته به </a:t>
            </a:r>
            <a:r>
              <a:rPr lang="fa-IR" sz="2000" dirty="0" smtClean="0">
                <a:solidFill>
                  <a:schemeClr val="tx2"/>
                </a:solidFill>
                <a:cs typeface="2  Titr" panose="00000700000000000000" pitchFamily="2" charset="-78"/>
              </a:rPr>
              <a:t>ملاك</a:t>
            </a:r>
          </a:p>
          <a:p>
            <a:pPr algn="just" rtl="1">
              <a:lnSpc>
                <a:spcPct val="200000"/>
              </a:lnSpc>
            </a:pPr>
            <a:r>
              <a:rPr lang="fa-IR" sz="2000" dirty="0">
                <a:solidFill>
                  <a:schemeClr val="tx2"/>
                </a:solidFill>
                <a:cs typeface="2  Titr" panose="00000700000000000000" pitchFamily="2" charset="-78"/>
              </a:rPr>
              <a:t>در ارزشيابي وابسته به ملاك يا ارزشيابي ملاك - مدار، معيار يا ملاك ارزشيابي از پيش تعيين می‌شود و عملکرد یادگیرنده با توجه به آن ملاك مورد قضاوت قرار می‌گیرد. در اين نوع ارزشيابي، از آزمون‌شوندگان انتظار می‌رود كه به هدف‌های آموزشي معيني دست يابند يا به سطح به خصوصي از عملكرد برسند. </a:t>
            </a:r>
            <a:endParaRPr lang="en-US" sz="2000" dirty="0">
              <a:solidFill>
                <a:schemeClr val="tx2"/>
              </a:solidFill>
              <a:cs typeface="2  Titr" panose="00000700000000000000" pitchFamily="2" charset="-78"/>
            </a:endParaRPr>
          </a:p>
          <a:p>
            <a:pPr algn="just" rtl="1">
              <a:lnSpc>
                <a:spcPct val="250000"/>
              </a:lnSpc>
            </a:pPr>
            <a:endParaRPr lang="fa-IR" dirty="0">
              <a:solidFill>
                <a:schemeClr val="tx2"/>
              </a:solidFill>
              <a:cs typeface="2  Titr" panose="00000700000000000000" pitchFamily="2" charset="-78"/>
            </a:endParaRPr>
          </a:p>
        </p:txBody>
      </p:sp>
    </p:spTree>
    <p:extLst>
      <p:ext uri="{BB962C8B-B14F-4D97-AF65-F5344CB8AC3E}">
        <p14:creationId xmlns:p14="http://schemas.microsoft.com/office/powerpoint/2010/main" val="3872039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912" y="1117600"/>
            <a:ext cx="9525000" cy="4093428"/>
          </a:xfrm>
          <a:prstGeom prst="rect">
            <a:avLst/>
          </a:prstGeom>
        </p:spPr>
        <p:txBody>
          <a:bodyPr wrap="square">
            <a:spAutoFit/>
          </a:bodyPr>
          <a:lstStyle/>
          <a:p>
            <a:pPr algn="ctr" rtl="1">
              <a:lnSpc>
                <a:spcPct val="250000"/>
              </a:lnSpc>
            </a:pPr>
            <a:r>
              <a:rPr lang="fa-IR" sz="2000" dirty="0" smtClean="0">
                <a:solidFill>
                  <a:schemeClr val="tx2"/>
                </a:solidFill>
                <a:cs typeface="2  Titr" panose="00000700000000000000" pitchFamily="2" charset="-78"/>
              </a:rPr>
              <a:t>الف</a:t>
            </a:r>
            <a:r>
              <a:rPr lang="fa-IR" sz="2000" dirty="0">
                <a:solidFill>
                  <a:schemeClr val="tx2"/>
                </a:solidFill>
                <a:cs typeface="2  Titr" panose="00000700000000000000" pitchFamily="2" charset="-78"/>
              </a:rPr>
              <a:t>) دسته‌بندی ارزشیابی‌ها با توجه به ملاك </a:t>
            </a:r>
            <a:r>
              <a:rPr lang="fa-IR" sz="2000" dirty="0" smtClean="0">
                <a:solidFill>
                  <a:schemeClr val="tx2"/>
                </a:solidFill>
                <a:cs typeface="2  Titr" panose="00000700000000000000" pitchFamily="2" charset="-78"/>
              </a:rPr>
              <a:t>ارزشیابی</a:t>
            </a:r>
          </a:p>
          <a:p>
            <a:pPr algn="ctr" rtl="1">
              <a:lnSpc>
                <a:spcPct val="250000"/>
              </a:lnSpc>
            </a:pPr>
            <a:r>
              <a:rPr lang="fa-IR" sz="2000" dirty="0" smtClean="0">
                <a:solidFill>
                  <a:schemeClr val="tx2"/>
                </a:solidFill>
                <a:cs typeface="2  Titr" panose="00000700000000000000" pitchFamily="2" charset="-78"/>
              </a:rPr>
              <a:t>2- </a:t>
            </a:r>
            <a:r>
              <a:rPr lang="fa-IR" sz="2000" dirty="0">
                <a:solidFill>
                  <a:schemeClr val="tx2"/>
                </a:solidFill>
                <a:cs typeface="2  Titr" panose="00000700000000000000" pitchFamily="2" charset="-78"/>
              </a:rPr>
              <a:t>ارزشیابی وابسته به هنجار</a:t>
            </a:r>
            <a:endParaRPr lang="fa-IR" sz="2000" dirty="0" smtClean="0">
              <a:solidFill>
                <a:schemeClr val="tx2"/>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منظور از ارزشيابي وابسته به هنجار يا ارزشيابي هنجار - مدار آن نوع ارزشيابي است كه به‌جای يك ملاك مطلق از پيش تعیین‌شده بر نوعي ملاك نسبي وابسته است. در اين نوع ارزشيابي که پيشرفت تحصيلي گروهي از دانش‌آموزان مورد ارزشيابي قرار می‌گیرد، عملكرد دانش‌آموزان را با يكديگر مقايسه می‌شود نه با يك ملاك مشخص از پيش تعیین‌شده. </a:t>
            </a:r>
            <a:endParaRPr lang="fa-IR" dirty="0">
              <a:solidFill>
                <a:schemeClr val="tx2"/>
              </a:solidFill>
              <a:cs typeface="2  Titr" panose="00000700000000000000" pitchFamily="2" charset="-78"/>
            </a:endParaRPr>
          </a:p>
        </p:txBody>
      </p:sp>
      <p:sp>
        <p:nvSpPr>
          <p:cNvPr id="5" name="Rounded Rectangle 4"/>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5- دسته‌بندی </a:t>
            </a:r>
            <a:r>
              <a:rPr lang="fa-IR" sz="2200" dirty="0">
                <a:solidFill>
                  <a:srgbClr val="0070C0"/>
                </a:solidFill>
                <a:cs typeface="2  Sina" panose="00000700000000000000" pitchFamily="2" charset="-78"/>
              </a:rPr>
              <a:t>ارزشیابی‌های آموزشی</a:t>
            </a:r>
          </a:p>
        </p:txBody>
      </p:sp>
    </p:spTree>
    <p:extLst>
      <p:ext uri="{BB962C8B-B14F-4D97-AF65-F5344CB8AC3E}">
        <p14:creationId xmlns:p14="http://schemas.microsoft.com/office/powerpoint/2010/main" val="25570652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912" y="1295400"/>
            <a:ext cx="9525000" cy="3939540"/>
          </a:xfrm>
          <a:prstGeom prst="rect">
            <a:avLst/>
          </a:prstGeom>
        </p:spPr>
        <p:txBody>
          <a:bodyPr wrap="square">
            <a:spAutoFit/>
          </a:bodyPr>
          <a:lstStyle/>
          <a:p>
            <a:pPr algn="ctr" rtl="1">
              <a:lnSpc>
                <a:spcPct val="250000"/>
              </a:lnSpc>
            </a:pPr>
            <a:r>
              <a:rPr lang="fa-IR" sz="2000" dirty="0" smtClean="0">
                <a:solidFill>
                  <a:schemeClr val="tx2"/>
                </a:solidFill>
                <a:cs typeface="2  Titr" panose="00000700000000000000" pitchFamily="2" charset="-78"/>
              </a:rPr>
              <a:t>الف</a:t>
            </a:r>
            <a:r>
              <a:rPr lang="fa-IR" sz="2000" dirty="0">
                <a:solidFill>
                  <a:schemeClr val="tx2"/>
                </a:solidFill>
                <a:cs typeface="2  Titr" panose="00000700000000000000" pitchFamily="2" charset="-78"/>
              </a:rPr>
              <a:t>) دسته‌بندی ارزشیابی‌ها با توجه به ملاك </a:t>
            </a:r>
            <a:r>
              <a:rPr lang="fa-IR" sz="2000" dirty="0" smtClean="0">
                <a:solidFill>
                  <a:schemeClr val="tx2"/>
                </a:solidFill>
                <a:cs typeface="2  Titr" panose="00000700000000000000" pitchFamily="2" charset="-78"/>
              </a:rPr>
              <a:t>ارزشیابی</a:t>
            </a:r>
          </a:p>
          <a:p>
            <a:pPr algn="ctr" rtl="1">
              <a:lnSpc>
                <a:spcPct val="250000"/>
              </a:lnSpc>
            </a:pPr>
            <a:r>
              <a:rPr lang="fa-IR" sz="2000" dirty="0" smtClean="0">
                <a:solidFill>
                  <a:schemeClr val="tx2"/>
                </a:solidFill>
                <a:cs typeface="2  Titr" panose="00000700000000000000" pitchFamily="2" charset="-78"/>
              </a:rPr>
              <a:t>2- </a:t>
            </a:r>
            <a:r>
              <a:rPr lang="fa-IR" sz="2000" dirty="0">
                <a:solidFill>
                  <a:schemeClr val="tx2"/>
                </a:solidFill>
                <a:cs typeface="2  Titr" panose="00000700000000000000" pitchFamily="2" charset="-78"/>
              </a:rPr>
              <a:t>ارزشیابی وابسته به </a:t>
            </a:r>
            <a:r>
              <a:rPr lang="fa-IR" sz="2000" dirty="0" smtClean="0">
                <a:solidFill>
                  <a:schemeClr val="tx2"/>
                </a:solidFill>
                <a:cs typeface="2  Titr" panose="00000700000000000000" pitchFamily="2" charset="-78"/>
              </a:rPr>
              <a:t>مرجع</a:t>
            </a:r>
          </a:p>
          <a:p>
            <a:pPr algn="just" rtl="1">
              <a:lnSpc>
                <a:spcPct val="250000"/>
              </a:lnSpc>
            </a:pPr>
            <a:r>
              <a:rPr lang="fa-IR" sz="2000" dirty="0">
                <a:solidFill>
                  <a:schemeClr val="tx2"/>
                </a:solidFill>
                <a:cs typeface="2  Titr" panose="00000700000000000000" pitchFamily="2" charset="-78"/>
              </a:rPr>
              <a:t>در این نوع ارزشیابی، وضعیت قبلی دانش‌آموز با وضعیت فعلی او موردبررسی قرار می‌گیرد و با بررسی فاصله‌ی بین این دو وضعیت اطلاعاتی در مورد پیشرفت تحصیلی دانش‌آموز به دست می‌آید. به عبارتی معیار در این نوع ارزشیابی، عملکرد خود دانش‌آموز است.</a:t>
            </a:r>
            <a:endParaRPr lang="fa-IR"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5- دسته‌بندی </a:t>
            </a:r>
            <a:r>
              <a:rPr lang="fa-IR" sz="2200" dirty="0">
                <a:solidFill>
                  <a:srgbClr val="0070C0"/>
                </a:solidFill>
                <a:cs typeface="2  Sina" panose="00000700000000000000" pitchFamily="2" charset="-78"/>
              </a:rPr>
              <a:t>ارزشیابی‌های آموزشی</a:t>
            </a:r>
          </a:p>
        </p:txBody>
      </p:sp>
    </p:spTree>
    <p:extLst>
      <p:ext uri="{BB962C8B-B14F-4D97-AF65-F5344CB8AC3E}">
        <p14:creationId xmlns:p14="http://schemas.microsoft.com/office/powerpoint/2010/main" val="1412721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812" y="1143000"/>
            <a:ext cx="10820400" cy="5016758"/>
          </a:xfrm>
          <a:prstGeom prst="rect">
            <a:avLst/>
          </a:prstGeom>
        </p:spPr>
        <p:txBody>
          <a:bodyPr wrap="square">
            <a:spAutoFit/>
          </a:bodyPr>
          <a:lstStyle/>
          <a:p>
            <a:pPr algn="ctr" rtl="1">
              <a:lnSpc>
                <a:spcPct val="200000"/>
              </a:lnSpc>
            </a:pPr>
            <a:r>
              <a:rPr lang="fa-IR" sz="2000" dirty="0" smtClean="0">
                <a:solidFill>
                  <a:schemeClr val="tx2"/>
                </a:solidFill>
                <a:cs typeface="2  Titr" panose="00000700000000000000" pitchFamily="2" charset="-78"/>
              </a:rPr>
              <a:t>ب) </a:t>
            </a:r>
            <a:r>
              <a:rPr lang="fa-IR" sz="2000" dirty="0">
                <a:solidFill>
                  <a:schemeClr val="tx2"/>
                </a:solidFill>
                <a:cs typeface="2  Titr" panose="00000700000000000000" pitchFamily="2" charset="-78"/>
              </a:rPr>
              <a:t>دسته‌بندی ارزشيابي‌ها با توجه به زمان و هدف </a:t>
            </a:r>
            <a:r>
              <a:rPr lang="fa-IR" sz="2000" dirty="0" smtClean="0">
                <a:solidFill>
                  <a:schemeClr val="tx2"/>
                </a:solidFill>
                <a:cs typeface="2  Titr" panose="00000700000000000000" pitchFamily="2" charset="-78"/>
              </a:rPr>
              <a:t>ارزشیابی</a:t>
            </a:r>
          </a:p>
          <a:p>
            <a:pPr algn="ctr" rtl="1">
              <a:lnSpc>
                <a:spcPct val="200000"/>
              </a:lnSpc>
            </a:pPr>
            <a:r>
              <a:rPr lang="fa-IR" sz="2000" dirty="0" smtClean="0">
                <a:solidFill>
                  <a:schemeClr val="tx2"/>
                </a:solidFill>
                <a:cs typeface="2  Titr" panose="00000700000000000000" pitchFamily="2" charset="-78"/>
              </a:rPr>
              <a:t>1- </a:t>
            </a:r>
            <a:r>
              <a:rPr lang="fa-IR" sz="2000" dirty="0">
                <a:solidFill>
                  <a:schemeClr val="tx2"/>
                </a:solidFill>
                <a:cs typeface="2  Titr" panose="00000700000000000000" pitchFamily="2" charset="-78"/>
              </a:rPr>
              <a:t>ارزشیابی </a:t>
            </a:r>
            <a:r>
              <a:rPr lang="fa-IR" sz="2000" dirty="0" smtClean="0">
                <a:solidFill>
                  <a:schemeClr val="tx2"/>
                </a:solidFill>
                <a:cs typeface="2  Titr" panose="00000700000000000000" pitchFamily="2" charset="-78"/>
              </a:rPr>
              <a:t>آغازین</a:t>
            </a:r>
          </a:p>
          <a:p>
            <a:pPr algn="ctr" rtl="1">
              <a:lnSpc>
                <a:spcPct val="200000"/>
              </a:lnSpc>
            </a:pPr>
            <a:r>
              <a:rPr lang="fa-IR" sz="2000" dirty="0">
                <a:solidFill>
                  <a:schemeClr val="tx2"/>
                </a:solidFill>
                <a:cs typeface="2  Titr" panose="00000700000000000000" pitchFamily="2" charset="-78"/>
              </a:rPr>
              <a:t>2- ارزشیابی تکوینی یا مرحله‌ای</a:t>
            </a:r>
            <a:endParaRPr lang="fa-IR" sz="2000" dirty="0" smtClean="0">
              <a:solidFill>
                <a:schemeClr val="tx2"/>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هدف از كاربرد ارزشيابي تكويني در رابطه با پيشرفت تحصيلي دانش‌آموزان آگاهي از ميزان و نحوه‌ی يادگيري آنان براي تعيين نقاط قوت و ضعف یادگیری و نيز تشخيص مشكلات روش آموزشي معلم در رابطه با هدف‌هاي آموزشي است. </a:t>
            </a:r>
            <a:r>
              <a:rPr lang="fa-IR" sz="2000" dirty="0" smtClean="0">
                <a:solidFill>
                  <a:schemeClr val="tx2"/>
                </a:solidFill>
                <a:cs typeface="2  Titr" panose="00000700000000000000" pitchFamily="2" charset="-78"/>
              </a:rPr>
              <a:t>اين ارزشيابي در طول دوره‌ی آموزشي، يعني زماني كه فعاليت آموزشي معلم هنوز در جريان است و يادگيري دانش‌آموزان در حال تكوين يا شکل‌گیری است، انجام می‌شود و این امکان را به وجود می‌آورد که معلم بر بازخورد فعالیت‌های کلاسی به‌صورت مستمر نظارت داشته باشد.</a:t>
            </a:r>
            <a:endParaRPr lang="fa-IR"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5- دسته‌بندی </a:t>
            </a:r>
            <a:r>
              <a:rPr lang="fa-IR" sz="2200" dirty="0">
                <a:solidFill>
                  <a:srgbClr val="0070C0"/>
                </a:solidFill>
                <a:cs typeface="2  Sina" panose="00000700000000000000" pitchFamily="2" charset="-78"/>
              </a:rPr>
              <a:t>ارزشیابی‌های آموزشی</a:t>
            </a:r>
          </a:p>
        </p:txBody>
      </p:sp>
    </p:spTree>
    <p:extLst>
      <p:ext uri="{BB962C8B-B14F-4D97-AF65-F5344CB8AC3E}">
        <p14:creationId xmlns:p14="http://schemas.microsoft.com/office/powerpoint/2010/main" val="264650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812" y="1295400"/>
            <a:ext cx="10820400" cy="5016758"/>
          </a:xfrm>
          <a:prstGeom prst="rect">
            <a:avLst/>
          </a:prstGeom>
        </p:spPr>
        <p:txBody>
          <a:bodyPr wrap="square">
            <a:spAutoFit/>
          </a:bodyPr>
          <a:lstStyle/>
          <a:p>
            <a:pPr algn="ctr" rtl="1">
              <a:lnSpc>
                <a:spcPct val="200000"/>
              </a:lnSpc>
            </a:pPr>
            <a:r>
              <a:rPr lang="fa-IR" sz="2000" dirty="0" smtClean="0">
                <a:solidFill>
                  <a:schemeClr val="tx2"/>
                </a:solidFill>
                <a:cs typeface="2  Titr" panose="00000700000000000000" pitchFamily="2" charset="-78"/>
              </a:rPr>
              <a:t>ب) </a:t>
            </a:r>
            <a:r>
              <a:rPr lang="fa-IR" sz="2000" dirty="0">
                <a:solidFill>
                  <a:schemeClr val="tx2"/>
                </a:solidFill>
                <a:cs typeface="2  Titr" panose="00000700000000000000" pitchFamily="2" charset="-78"/>
              </a:rPr>
              <a:t>دسته‌بندی ارزشيابي‌ها با توجه به زمان و هدف </a:t>
            </a:r>
            <a:r>
              <a:rPr lang="fa-IR" sz="2000" dirty="0" smtClean="0">
                <a:solidFill>
                  <a:schemeClr val="tx2"/>
                </a:solidFill>
                <a:cs typeface="2  Titr" panose="00000700000000000000" pitchFamily="2" charset="-78"/>
              </a:rPr>
              <a:t>ارزشیابی</a:t>
            </a:r>
          </a:p>
          <a:p>
            <a:pPr algn="ctr" rtl="1">
              <a:lnSpc>
                <a:spcPct val="200000"/>
              </a:lnSpc>
            </a:pPr>
            <a:r>
              <a:rPr lang="fa-IR" sz="2000" dirty="0" smtClean="0">
                <a:solidFill>
                  <a:schemeClr val="tx2"/>
                </a:solidFill>
                <a:cs typeface="2  Titr" panose="00000700000000000000" pitchFamily="2" charset="-78"/>
              </a:rPr>
              <a:t>3- ارزشیابی تشخیصی</a:t>
            </a:r>
          </a:p>
          <a:p>
            <a:pPr algn="just" rtl="1">
              <a:lnSpc>
                <a:spcPct val="200000"/>
              </a:lnSpc>
            </a:pPr>
            <a:r>
              <a:rPr lang="fa-IR" sz="2000" dirty="0">
                <a:solidFill>
                  <a:schemeClr val="tx2"/>
                </a:solidFill>
                <a:cs typeface="2  Titr" panose="00000700000000000000" pitchFamily="2" charset="-78"/>
              </a:rPr>
              <a:t>اين ارزشيابي باهدف تشخيص مشكلات یادگیری دانش‌آموزان به كار </a:t>
            </a:r>
            <a:r>
              <a:rPr lang="fa-IR" sz="2000" dirty="0" smtClean="0">
                <a:solidFill>
                  <a:schemeClr val="tx2"/>
                </a:solidFill>
                <a:cs typeface="2  Titr" panose="00000700000000000000" pitchFamily="2" charset="-78"/>
              </a:rPr>
              <a:t>می‌رود. ارزشيابي </a:t>
            </a:r>
            <a:r>
              <a:rPr lang="fa-IR" sz="2000" dirty="0">
                <a:solidFill>
                  <a:schemeClr val="tx2"/>
                </a:solidFill>
                <a:cs typeface="2  Titr" panose="00000700000000000000" pitchFamily="2" charset="-78"/>
              </a:rPr>
              <a:t>تشخيصي زماني مورداستفاده قرار می‌گیرد كه معلم با مشكلات مبرم و مكرري در مورد يك يا چند دانش‌آموز روبه‌رو مي‌شود كه با روش‌هاي اصلاحي معمول ارزشيابي تكويني قابل‌رفع شدن نيستند</a:t>
            </a:r>
            <a:r>
              <a:rPr lang="fa-IR" sz="2000" dirty="0" smtClean="0">
                <a:solidFill>
                  <a:schemeClr val="tx2"/>
                </a:solidFill>
                <a:cs typeface="2  Titr" panose="00000700000000000000" pitchFamily="2" charset="-78"/>
              </a:rPr>
              <a:t>.</a:t>
            </a:r>
          </a:p>
          <a:p>
            <a:pPr algn="just" rtl="1">
              <a:lnSpc>
                <a:spcPct val="200000"/>
              </a:lnSpc>
            </a:pPr>
            <a:r>
              <a:rPr lang="fa-IR" sz="2000" dirty="0">
                <a:solidFill>
                  <a:schemeClr val="tx2"/>
                </a:solidFill>
                <a:cs typeface="2  Titr" panose="00000700000000000000" pitchFamily="2" charset="-78"/>
              </a:rPr>
              <a:t>در مقايسه‌ی ارزشيابي تشخیصی با ارزشيابي تكويني گفته‌اند اگر بخواهيم از قياس پزشكي استفاده كنيم، ارزشيابي تكويني براي مشكلات ساده‌ی يادگيري جنبهي کمک‌های اوليه را دارد ولي سنجش تشخيصي به دنبال كشف علت‌های زیربنای مشكلاتي است كه به کمک‌های اوليه پاسخ </a:t>
            </a:r>
            <a:r>
              <a:rPr lang="fa-IR" sz="2000" dirty="0" smtClean="0">
                <a:solidFill>
                  <a:schemeClr val="tx2"/>
                </a:solidFill>
                <a:cs typeface="2  Titr" panose="00000700000000000000" pitchFamily="2" charset="-78"/>
              </a:rPr>
              <a:t>نمی‌دهند.</a:t>
            </a:r>
            <a:endParaRPr lang="fa-IR" sz="2000" dirty="0">
              <a:solidFill>
                <a:schemeClr val="tx2"/>
              </a:solidFill>
              <a:cs typeface="2  Titr" panose="00000700000000000000" pitchFamily="2" charset="-78"/>
            </a:endParaRPr>
          </a:p>
        </p:txBody>
      </p:sp>
      <p:sp>
        <p:nvSpPr>
          <p:cNvPr id="4" name="Rounded Rectangle 3"/>
          <p:cNvSpPr/>
          <p:nvPr/>
        </p:nvSpPr>
        <p:spPr>
          <a:xfrm>
            <a:off x="3503612" y="5207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5- دسته‌بندی </a:t>
            </a:r>
            <a:r>
              <a:rPr lang="fa-IR" sz="2200" dirty="0">
                <a:solidFill>
                  <a:srgbClr val="0070C0"/>
                </a:solidFill>
                <a:cs typeface="2  Sina" panose="00000700000000000000" pitchFamily="2" charset="-78"/>
              </a:rPr>
              <a:t>ارزشیابی‌های آموزشی</a:t>
            </a:r>
          </a:p>
        </p:txBody>
      </p:sp>
    </p:spTree>
    <p:extLst>
      <p:ext uri="{BB962C8B-B14F-4D97-AF65-F5344CB8AC3E}">
        <p14:creationId xmlns:p14="http://schemas.microsoft.com/office/powerpoint/2010/main" val="140857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457201" y="1219200"/>
            <a:ext cx="9906000" cy="6019800"/>
          </a:xfrm>
          <a:prstGeom prst="rect">
            <a:avLst/>
          </a:prstGeom>
          <a:noFill/>
        </p:spPr>
        <p:txBody>
          <a:bodyPr wrap="square" rtlCol="0">
            <a:noAutofit/>
          </a:bodyPr>
          <a:lstStyle/>
          <a:p>
            <a:pPr algn="just" rtl="1">
              <a:lnSpc>
                <a:spcPct val="250000"/>
              </a:lnSpc>
            </a:pPr>
            <a:r>
              <a:rPr lang="fa-IR" b="1" dirty="0" smtClean="0">
                <a:solidFill>
                  <a:schemeClr val="tx2"/>
                </a:solidFill>
                <a:cs typeface="2  Titr" panose="00000700000000000000" pitchFamily="2" charset="-78"/>
              </a:rPr>
              <a:t>نظریه های </a:t>
            </a:r>
            <a:r>
              <a:rPr lang="fa-IR" b="1" dirty="0">
                <a:solidFill>
                  <a:schemeClr val="tx2"/>
                </a:solidFill>
                <a:cs typeface="2  Titr" panose="00000700000000000000" pitchFamily="2" charset="-78"/>
              </a:rPr>
              <a:t>یادگیری </a:t>
            </a:r>
            <a:r>
              <a:rPr lang="fa-IR" b="1" dirty="0" smtClean="0">
                <a:solidFill>
                  <a:schemeClr val="tx2"/>
                </a:solidFill>
                <a:cs typeface="2  Titr" panose="00000700000000000000" pitchFamily="2" charset="-78"/>
              </a:rPr>
              <a:t>مجموعه ای </a:t>
            </a:r>
            <a:r>
              <a:rPr lang="fa-IR" b="1" dirty="0">
                <a:solidFill>
                  <a:schemeClr val="tx2"/>
                </a:solidFill>
                <a:cs typeface="2  Titr" panose="00000700000000000000" pitchFamily="2" charset="-78"/>
              </a:rPr>
              <a:t>از اصول و قوانینی هستند که به توصیف و </a:t>
            </a:r>
            <a:r>
              <a:rPr lang="fa-IR" b="1" dirty="0" smtClean="0">
                <a:solidFill>
                  <a:schemeClr val="tx2"/>
                </a:solidFill>
                <a:cs typeface="2  Titr" panose="00000700000000000000" pitchFamily="2" charset="-78"/>
              </a:rPr>
              <a:t>تبیین چگونگی </a:t>
            </a:r>
            <a:r>
              <a:rPr lang="fa-IR" b="1" dirty="0">
                <a:solidFill>
                  <a:schemeClr val="tx2"/>
                </a:solidFill>
                <a:cs typeface="2  Titr" panose="00000700000000000000" pitchFamily="2" charset="-78"/>
              </a:rPr>
              <a:t>یادگیری انسان </a:t>
            </a:r>
            <a:r>
              <a:rPr lang="fa-IR" b="1" dirty="0" smtClean="0">
                <a:solidFill>
                  <a:schemeClr val="tx2"/>
                </a:solidFill>
                <a:cs typeface="2  Titr" panose="00000700000000000000" pitchFamily="2" charset="-78"/>
              </a:rPr>
              <a:t>می پردازند.</a:t>
            </a:r>
          </a:p>
          <a:p>
            <a:pPr algn="just" rtl="1">
              <a:lnSpc>
                <a:spcPct val="250000"/>
              </a:lnSpc>
            </a:pPr>
            <a:r>
              <a:rPr lang="fa-IR" b="1" dirty="0" smtClean="0">
                <a:solidFill>
                  <a:schemeClr val="tx2"/>
                </a:solidFill>
                <a:cs typeface="2  Titr" panose="00000700000000000000" pitchFamily="2" charset="-78"/>
              </a:rPr>
              <a:t> نظریه های </a:t>
            </a:r>
            <a:r>
              <a:rPr lang="fa-IR" b="1" dirty="0">
                <a:solidFill>
                  <a:schemeClr val="tx2"/>
                </a:solidFill>
                <a:cs typeface="2  Titr" panose="00000700000000000000" pitchFamily="2" charset="-78"/>
              </a:rPr>
              <a:t>یادگیری به بررسی فرآیند یادگیری </a:t>
            </a:r>
            <a:r>
              <a:rPr lang="fa-IR" b="1" dirty="0" smtClean="0">
                <a:solidFill>
                  <a:schemeClr val="tx2"/>
                </a:solidFill>
                <a:cs typeface="2  Titr" panose="00000700000000000000" pitchFamily="2" charset="-78"/>
              </a:rPr>
              <a:t>می پردازند </a:t>
            </a:r>
            <a:r>
              <a:rPr lang="fa-IR" b="1" dirty="0">
                <a:solidFill>
                  <a:schemeClr val="tx2"/>
                </a:solidFill>
                <a:cs typeface="2  Titr" panose="00000700000000000000" pitchFamily="2" charset="-78"/>
              </a:rPr>
              <a:t>و تلاش </a:t>
            </a:r>
            <a:r>
              <a:rPr lang="fa-IR" b="1" dirty="0" smtClean="0">
                <a:solidFill>
                  <a:schemeClr val="tx2"/>
                </a:solidFill>
                <a:cs typeface="2  Titr" panose="00000700000000000000" pitchFamily="2" charset="-78"/>
              </a:rPr>
              <a:t>می کنند </a:t>
            </a:r>
            <a:r>
              <a:rPr lang="fa-IR" b="1" dirty="0">
                <a:solidFill>
                  <a:schemeClr val="tx2"/>
                </a:solidFill>
                <a:cs typeface="2  Titr" panose="00000700000000000000" pitchFamily="2" charset="-78"/>
              </a:rPr>
              <a:t>چگونگی یادگیری و عوامل مؤثر بر آن را موردبررسی قرار </a:t>
            </a:r>
            <a:r>
              <a:rPr lang="fa-IR" b="1" dirty="0" smtClean="0">
                <a:solidFill>
                  <a:schemeClr val="tx2"/>
                </a:solidFill>
                <a:cs typeface="2  Titr" panose="00000700000000000000" pitchFamily="2" charset="-78"/>
              </a:rPr>
              <a:t>دهند. برای </a:t>
            </a:r>
            <a:r>
              <a:rPr lang="fa-IR" b="1" dirty="0">
                <a:solidFill>
                  <a:schemeClr val="tx2"/>
                </a:solidFill>
                <a:cs typeface="2  Titr" panose="00000700000000000000" pitchFamily="2" charset="-78"/>
              </a:rPr>
              <a:t>رسیدن به این </a:t>
            </a:r>
            <a:r>
              <a:rPr lang="fa-IR" b="1" dirty="0" smtClean="0">
                <a:solidFill>
                  <a:schemeClr val="tx2"/>
                </a:solidFill>
                <a:cs typeface="2  Titr" panose="00000700000000000000" pitchFamily="2" charset="-78"/>
              </a:rPr>
              <a:t>هدف، </a:t>
            </a:r>
            <a:r>
              <a:rPr lang="fa-IR" b="1" dirty="0">
                <a:solidFill>
                  <a:schemeClr val="tx2"/>
                </a:solidFill>
                <a:cs typeface="2  Titr" panose="00000700000000000000" pitchFamily="2" charset="-78"/>
              </a:rPr>
              <a:t>محققان روانشناسی </a:t>
            </a:r>
            <a:r>
              <a:rPr lang="fa-IR" b="1" dirty="0" smtClean="0">
                <a:solidFill>
                  <a:schemeClr val="tx2"/>
                </a:solidFill>
                <a:cs typeface="2  Titr" panose="00000700000000000000" pitchFamily="2" charset="-78"/>
              </a:rPr>
              <a:t>تربیتی، </a:t>
            </a:r>
            <a:r>
              <a:rPr lang="fa-IR" b="1" dirty="0">
                <a:solidFill>
                  <a:schemeClr val="tx2"/>
                </a:solidFill>
                <a:cs typeface="2  Titr" panose="00000700000000000000" pitchFamily="2" charset="-78"/>
              </a:rPr>
              <a:t>یادگیری را از </a:t>
            </a:r>
            <a:r>
              <a:rPr lang="fa-IR" b="1" dirty="0" smtClean="0">
                <a:solidFill>
                  <a:schemeClr val="tx2"/>
                </a:solidFill>
                <a:cs typeface="2  Titr" panose="00000700000000000000" pitchFamily="2" charset="-78"/>
              </a:rPr>
              <a:t>دیدگاه های گوناگون مورد بررسی </a:t>
            </a:r>
            <a:r>
              <a:rPr lang="fa-IR" b="1" dirty="0">
                <a:solidFill>
                  <a:schemeClr val="tx2"/>
                </a:solidFill>
                <a:cs typeface="2  Titr" panose="00000700000000000000" pitchFamily="2" charset="-78"/>
              </a:rPr>
              <a:t>قرار </a:t>
            </a:r>
            <a:r>
              <a:rPr lang="fa-IR" b="1" dirty="0" smtClean="0">
                <a:solidFill>
                  <a:schemeClr val="tx2"/>
                </a:solidFill>
                <a:cs typeface="2  Titr" panose="00000700000000000000" pitchFamily="2" charset="-78"/>
              </a:rPr>
              <a:t>داده اند </a:t>
            </a:r>
            <a:r>
              <a:rPr lang="fa-IR" b="1" dirty="0">
                <a:solidFill>
                  <a:schemeClr val="tx2"/>
                </a:solidFill>
                <a:cs typeface="2  Titr" panose="00000700000000000000" pitchFamily="2" charset="-78"/>
              </a:rPr>
              <a:t>و </a:t>
            </a:r>
            <a:r>
              <a:rPr lang="fa-IR" b="1" dirty="0" smtClean="0">
                <a:solidFill>
                  <a:schemeClr val="tx2"/>
                </a:solidFill>
                <a:cs typeface="2  Titr" panose="00000700000000000000" pitchFamily="2" charset="-78"/>
              </a:rPr>
              <a:t>یافته های </a:t>
            </a:r>
            <a:r>
              <a:rPr lang="fa-IR" b="1" dirty="0">
                <a:solidFill>
                  <a:schemeClr val="tx2"/>
                </a:solidFill>
                <a:cs typeface="2  Titr" panose="00000700000000000000" pitchFamily="2" charset="-78"/>
              </a:rPr>
              <a:t>آنها در تبیین </a:t>
            </a:r>
            <a:r>
              <a:rPr lang="fa-IR" b="1" dirty="0" smtClean="0">
                <a:solidFill>
                  <a:schemeClr val="tx2"/>
                </a:solidFill>
                <a:cs typeface="2  Titr" panose="00000700000000000000" pitchFamily="2" charset="-78"/>
              </a:rPr>
              <a:t>پدیده ی </a:t>
            </a:r>
            <a:r>
              <a:rPr lang="fa-IR" b="1" dirty="0">
                <a:solidFill>
                  <a:schemeClr val="tx2"/>
                </a:solidFill>
                <a:cs typeface="2  Titr" panose="00000700000000000000" pitchFamily="2" charset="-78"/>
              </a:rPr>
              <a:t>یادگیری به </a:t>
            </a:r>
            <a:r>
              <a:rPr lang="fa-IR" b="1" dirty="0" smtClean="0">
                <a:solidFill>
                  <a:schemeClr val="tx2"/>
                </a:solidFill>
                <a:cs typeface="2  Titr" panose="00000700000000000000" pitchFamily="2" charset="-78"/>
              </a:rPr>
              <a:t>ارائه ی نظریه های مختلفی </a:t>
            </a:r>
            <a:r>
              <a:rPr lang="fa-IR" b="1" dirty="0">
                <a:solidFill>
                  <a:schemeClr val="tx2"/>
                </a:solidFill>
                <a:cs typeface="2  Titr" panose="00000700000000000000" pitchFamily="2" charset="-78"/>
              </a:rPr>
              <a:t>منجر شده است. هر </a:t>
            </a:r>
            <a:r>
              <a:rPr lang="fa-IR" b="1" dirty="0" smtClean="0">
                <a:solidFill>
                  <a:schemeClr val="tx2"/>
                </a:solidFill>
                <a:cs typeface="2  Titr" panose="00000700000000000000" pitchFamily="2" charset="-78"/>
              </a:rPr>
              <a:t>نظریه یادگیری </a:t>
            </a:r>
            <a:r>
              <a:rPr lang="fa-IR" b="1" dirty="0">
                <a:solidFill>
                  <a:schemeClr val="tx2"/>
                </a:solidFill>
                <a:cs typeface="2  Titr" panose="00000700000000000000" pitchFamily="2" charset="-78"/>
              </a:rPr>
              <a:t>توصیف </a:t>
            </a:r>
            <a:r>
              <a:rPr lang="fa-IR" b="1" dirty="0" smtClean="0">
                <a:solidFill>
                  <a:schemeClr val="tx2"/>
                </a:solidFill>
                <a:cs typeface="2  Titr" panose="00000700000000000000" pitchFamily="2" charset="-78"/>
              </a:rPr>
              <a:t>می کند </a:t>
            </a:r>
            <a:r>
              <a:rPr lang="fa-IR" b="1" dirty="0">
                <a:solidFill>
                  <a:schemeClr val="tx2"/>
                </a:solidFill>
                <a:cs typeface="2  Titr" panose="00000700000000000000" pitchFamily="2" charset="-78"/>
              </a:rPr>
              <a:t>که چگونه </a:t>
            </a:r>
            <a:r>
              <a:rPr lang="fa-IR" b="1" dirty="0" smtClean="0">
                <a:solidFill>
                  <a:schemeClr val="tx2"/>
                </a:solidFill>
                <a:cs typeface="2  Titr" panose="00000700000000000000" pitchFamily="2" charset="-78"/>
              </a:rPr>
              <a:t>دانش آموزان در طول یادگیری به جذب، </a:t>
            </a:r>
            <a:r>
              <a:rPr lang="fa-IR" b="1" dirty="0">
                <a:solidFill>
                  <a:schemeClr val="tx2"/>
                </a:solidFill>
                <a:cs typeface="2  Titr" panose="00000700000000000000" pitchFamily="2" charset="-78"/>
              </a:rPr>
              <a:t>پردازش و حفظ </a:t>
            </a:r>
            <a:r>
              <a:rPr lang="fa-IR" b="1" dirty="0" smtClean="0">
                <a:solidFill>
                  <a:schemeClr val="tx2"/>
                </a:solidFill>
                <a:cs typeface="2  Titr" panose="00000700000000000000" pitchFamily="2" charset="-78"/>
              </a:rPr>
              <a:t>دانش خود اقدام می کنند</a:t>
            </a:r>
            <a:r>
              <a:rPr lang="fa-IR" b="1" dirty="0">
                <a:solidFill>
                  <a:schemeClr val="tx2"/>
                </a:solidFill>
                <a:cs typeface="2  Titr" panose="00000700000000000000" pitchFamily="2" charset="-78"/>
              </a:rPr>
              <a:t>.</a:t>
            </a:r>
            <a:endParaRPr lang="fa-IR" b="1" dirty="0" smtClean="0">
              <a:solidFill>
                <a:schemeClr val="tx2"/>
              </a:solidFill>
              <a:cs typeface="2  Titr" panose="00000700000000000000" pitchFamily="2" charset="-78"/>
            </a:endParaRPr>
          </a:p>
        </p:txBody>
      </p:sp>
    </p:spTree>
    <p:extLst>
      <p:ext uri="{BB962C8B-B14F-4D97-AF65-F5344CB8AC3E}">
        <p14:creationId xmlns:p14="http://schemas.microsoft.com/office/powerpoint/2010/main" val="2084719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812" y="1524000"/>
            <a:ext cx="9144000" cy="4401205"/>
          </a:xfrm>
          <a:prstGeom prst="rect">
            <a:avLst/>
          </a:prstGeom>
        </p:spPr>
        <p:txBody>
          <a:bodyPr wrap="square">
            <a:spAutoFit/>
          </a:bodyPr>
          <a:lstStyle/>
          <a:p>
            <a:pPr algn="just" rtl="1">
              <a:lnSpc>
                <a:spcPct val="200000"/>
              </a:lnSpc>
            </a:pPr>
            <a:r>
              <a:rPr lang="fa-IR" sz="2000" dirty="0">
                <a:solidFill>
                  <a:srgbClr val="FF0000"/>
                </a:solidFill>
                <a:cs typeface="2  Titr" panose="00000700000000000000" pitchFamily="2" charset="-78"/>
              </a:rPr>
              <a:t>الف) شناخت انتظارات آموزشی (هدف‌های برنامه آموزشی) و نشانه‌های تحقق آن</a:t>
            </a:r>
          </a:p>
          <a:p>
            <a:pPr algn="just" rtl="1">
              <a:lnSpc>
                <a:spcPct val="200000"/>
              </a:lnSpc>
            </a:pPr>
            <a:r>
              <a:rPr lang="fa-IR" sz="2000" dirty="0">
                <a:solidFill>
                  <a:schemeClr val="tx2"/>
                </a:solidFill>
                <a:cs typeface="2  Titr" panose="00000700000000000000" pitchFamily="2" charset="-78"/>
              </a:rPr>
              <a:t>فرآیند ارزشیابی با بررسی هدف‌های برنامه آموزشی شروع می‌شود؛ زیرا غرض از بررسی این است که تا چه میزان هدف‌های آموزشی تحقق‌یافته‌اند. تعریف روشن هدف‌ها، مرحله‌ی مهمی در ارزشیابی است.</a:t>
            </a:r>
          </a:p>
          <a:p>
            <a:pPr algn="just" rtl="1">
              <a:lnSpc>
                <a:spcPct val="200000"/>
              </a:lnSpc>
            </a:pPr>
            <a:r>
              <a:rPr lang="fa-IR" sz="2000" dirty="0">
                <a:solidFill>
                  <a:srgbClr val="FF0000"/>
                </a:solidFill>
                <a:cs typeface="2  Titr" panose="00000700000000000000" pitchFamily="2" charset="-78"/>
              </a:rPr>
              <a:t>ب) جمع‌آوری اطلاعات</a:t>
            </a:r>
          </a:p>
          <a:p>
            <a:pPr algn="just" rtl="1">
              <a:lnSpc>
                <a:spcPct val="200000"/>
              </a:lnSpc>
            </a:pPr>
            <a:r>
              <a:rPr lang="fa-IR" sz="2000" dirty="0">
                <a:solidFill>
                  <a:schemeClr val="tx2"/>
                </a:solidFill>
                <a:cs typeface="2  Titr" panose="00000700000000000000" pitchFamily="2" charset="-78"/>
              </a:rPr>
              <a:t>مرحله‌ی دوم ارزشیابی عبارت از تعیین و مشخص‌کردن موقعیت‌هایی است که به دانش‌آموز فرصت بروز رفتار موردنظر هدف‌ها را می‌دهند.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6- مراحل </a:t>
            </a:r>
            <a:r>
              <a:rPr lang="fa-IR" sz="2200" dirty="0">
                <a:solidFill>
                  <a:srgbClr val="0070C0"/>
                </a:solidFill>
                <a:cs typeface="2  Sina" panose="00000700000000000000" pitchFamily="2" charset="-78"/>
              </a:rPr>
              <a:t>طراحی آزمون</a:t>
            </a:r>
          </a:p>
        </p:txBody>
      </p:sp>
    </p:spTree>
    <p:extLst>
      <p:ext uri="{BB962C8B-B14F-4D97-AF65-F5344CB8AC3E}">
        <p14:creationId xmlns:p14="http://schemas.microsoft.com/office/powerpoint/2010/main" val="2811375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8512" y="990600"/>
            <a:ext cx="10591800" cy="5632311"/>
          </a:xfrm>
          <a:prstGeom prst="rect">
            <a:avLst/>
          </a:prstGeom>
        </p:spPr>
        <p:txBody>
          <a:bodyPr wrap="square">
            <a:spAutoFit/>
          </a:bodyPr>
          <a:lstStyle/>
          <a:p>
            <a:pPr algn="just" rtl="1">
              <a:lnSpc>
                <a:spcPct val="200000"/>
              </a:lnSpc>
            </a:pPr>
            <a:r>
              <a:rPr lang="fa-IR" sz="2000" dirty="0">
                <a:solidFill>
                  <a:srgbClr val="FF0000"/>
                </a:solidFill>
                <a:cs typeface="2  Titr" panose="00000700000000000000" pitchFamily="2" charset="-78"/>
              </a:rPr>
              <a:t>ج) تحلیل و تفسیر و داوری</a:t>
            </a:r>
          </a:p>
          <a:p>
            <a:pPr algn="just" rtl="1">
              <a:lnSpc>
                <a:spcPct val="200000"/>
              </a:lnSpc>
            </a:pPr>
            <a:r>
              <a:rPr lang="fa-IR" sz="2000" dirty="0">
                <a:solidFill>
                  <a:schemeClr val="tx2"/>
                </a:solidFill>
                <a:cs typeface="2  Titr" panose="00000700000000000000" pitchFamily="2" charset="-78"/>
              </a:rPr>
              <a:t>جمع‌آوری اطلاعات به‌تنهایی برای ارزشیابی کفایت نمی‌کند. باید هرگونه اطلاعات مورد تحلیل و تفسیر و داوری قرار گیرد تا عمل ارزشیابی معلم کامل‌تر شود. منظور از «تحلیل» یعنی معنی‌دار‌کردن اطلاعات جمع‌آوری‌شده یا در واقع استنباط معنایی درخور و مناسب از مجموعه‌ی اطلاعات است. منظور از «داوری» مقایسه‌ی عملکرد دانش‌آموز با عملکرد مورد انتظار و اظهارنظر درباره‌ی فاصله‌ای که این دو دارند، است.</a:t>
            </a:r>
          </a:p>
          <a:p>
            <a:pPr algn="just" rtl="1">
              <a:lnSpc>
                <a:spcPct val="200000"/>
              </a:lnSpc>
            </a:pPr>
            <a:r>
              <a:rPr lang="fa-IR" sz="2000" dirty="0">
                <a:solidFill>
                  <a:srgbClr val="FF0000"/>
                </a:solidFill>
                <a:cs typeface="2  Titr" panose="00000700000000000000" pitchFamily="2" charset="-78"/>
              </a:rPr>
              <a:t>د) تصمیم‌گیری</a:t>
            </a:r>
          </a:p>
          <a:p>
            <a:pPr algn="just" rtl="1">
              <a:lnSpc>
                <a:spcPct val="200000"/>
              </a:lnSpc>
            </a:pPr>
            <a:r>
              <a:rPr lang="fa-IR" sz="2000" dirty="0">
                <a:solidFill>
                  <a:schemeClr val="tx2"/>
                </a:solidFill>
                <a:cs typeface="2  Titr" panose="00000700000000000000" pitchFamily="2" charset="-78"/>
              </a:rPr>
              <a:t>در ارزشیابی‌های تکوینی، بعد از تحلیل و تفسیر خطاها و موفقیت‌های دانش‌آموز و داوری درباره‌ی وضعیت یادگیری دانش‌آموز و یافتن نیازهای آموزش او، باید درباره‌ی چگونگی تداوم، اصلاح و بهبود یادگیری دانش‌آموز تصمیم‌گیری نمود. این تصمیم‌ها باید در جهت اصلاح و تقویت جریان یادگیری و درمان ضعف‌های آن </a:t>
            </a:r>
            <a:r>
              <a:rPr lang="fa-IR" sz="2000" dirty="0" smtClean="0">
                <a:solidFill>
                  <a:schemeClr val="tx2"/>
                </a:solidFill>
                <a:cs typeface="2  Titr" panose="00000700000000000000" pitchFamily="2" charset="-78"/>
              </a:rPr>
              <a:t>باشد. </a:t>
            </a:r>
            <a:endParaRPr lang="fa-IR" sz="2000"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6- مراحل </a:t>
            </a:r>
            <a:r>
              <a:rPr lang="fa-IR" sz="2200" dirty="0">
                <a:solidFill>
                  <a:srgbClr val="0070C0"/>
                </a:solidFill>
                <a:cs typeface="2  Sina" panose="00000700000000000000" pitchFamily="2" charset="-78"/>
              </a:rPr>
              <a:t>طراحی آزمون</a:t>
            </a:r>
          </a:p>
        </p:txBody>
      </p:sp>
    </p:spTree>
    <p:extLst>
      <p:ext uri="{BB962C8B-B14F-4D97-AF65-F5344CB8AC3E}">
        <p14:creationId xmlns:p14="http://schemas.microsoft.com/office/powerpoint/2010/main" val="1865285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8512" y="1168400"/>
            <a:ext cx="10591800" cy="2477601"/>
          </a:xfrm>
          <a:prstGeom prst="rect">
            <a:avLst/>
          </a:prstGeom>
        </p:spPr>
        <p:txBody>
          <a:bodyPr wrap="square">
            <a:spAutoFit/>
          </a:bodyPr>
          <a:lstStyle/>
          <a:p>
            <a:pPr algn="just" rtl="1">
              <a:lnSpc>
                <a:spcPct val="200000"/>
              </a:lnSpc>
            </a:pPr>
            <a:r>
              <a:rPr lang="fa-IR" sz="2000" dirty="0">
                <a:solidFill>
                  <a:srgbClr val="FF0000"/>
                </a:solidFill>
                <a:cs typeface="2  Titr" panose="00000700000000000000" pitchFamily="2" charset="-78"/>
              </a:rPr>
              <a:t>ه) ارائه‌ی بازخورد</a:t>
            </a:r>
          </a:p>
          <a:p>
            <a:pPr algn="just" rtl="1">
              <a:lnSpc>
                <a:spcPct val="200000"/>
              </a:lnSpc>
            </a:pPr>
            <a:r>
              <a:rPr lang="fa-IR" sz="2000" dirty="0">
                <a:solidFill>
                  <a:schemeClr val="tx2"/>
                </a:solidFill>
                <a:cs typeface="2  Titr" panose="00000700000000000000" pitchFamily="2" charset="-78"/>
              </a:rPr>
              <a:t>مرحله پایانی ارزشیابی، ارائه‌ی بازخورد است. بازخورد توصیفی، جانشین نمره در ارزشیابی کیفی – توصیفی است و عامل انگیزشی در کلاس درس محسوب می‌شود. لذا توجه به این موضوع کاملاً ضروری </a:t>
            </a:r>
            <a:r>
              <a:rPr lang="fa-IR" sz="2000" dirty="0" smtClean="0">
                <a:solidFill>
                  <a:schemeClr val="tx2"/>
                </a:solidFill>
                <a:cs typeface="2  Titr" panose="00000700000000000000" pitchFamily="2" charset="-78"/>
              </a:rPr>
              <a:t>است. بازخورد </a:t>
            </a:r>
            <a:r>
              <a:rPr lang="fa-IR" sz="2000" dirty="0">
                <a:solidFill>
                  <a:schemeClr val="tx2"/>
                </a:solidFill>
                <a:cs typeface="2  Titr" panose="00000700000000000000" pitchFamily="2" charset="-78"/>
              </a:rPr>
              <a:t>در انتهای ابزار ارزشیابی شامل دو قسمت «جدول توصیف عملکرد» و «بازخورد توصیفی» </a:t>
            </a:r>
            <a:r>
              <a:rPr lang="fa-IR" sz="2000" dirty="0" smtClean="0">
                <a:solidFill>
                  <a:schemeClr val="tx2"/>
                </a:solidFill>
                <a:cs typeface="2  Titr" panose="00000700000000000000" pitchFamily="2" charset="-78"/>
              </a:rPr>
              <a:t>است.</a:t>
            </a:r>
            <a:endParaRPr lang="fa-IR" sz="2000"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6- مراحل </a:t>
            </a:r>
            <a:r>
              <a:rPr lang="fa-IR" sz="2200" dirty="0">
                <a:solidFill>
                  <a:srgbClr val="0070C0"/>
                </a:solidFill>
                <a:cs typeface="2  Sina" panose="00000700000000000000" pitchFamily="2" charset="-78"/>
              </a:rPr>
              <a:t>طراحی آزمون</a:t>
            </a:r>
          </a:p>
        </p:txBody>
      </p:sp>
    </p:spTree>
    <p:extLst>
      <p:ext uri="{BB962C8B-B14F-4D97-AF65-F5344CB8AC3E}">
        <p14:creationId xmlns:p14="http://schemas.microsoft.com/office/powerpoint/2010/main" val="3682420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5212" y="1143000"/>
            <a:ext cx="9715500" cy="5016758"/>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1 – آزمون مداد کاغذی</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پیش‌تر در کشور ما و بسیاری از کشورهای دیگر، «ارزشیابی» با «امتحان» به‌ویژه امتحان کتبی – مداد‌کاغذی - مترادف بود. این ابزار، وسیله‌ی منحصربه‌فرد جمع‌آوری اطلاعات برای ارزشیابی پیشرفت تحصیلی دانش‌آموزان تلقی می‌شد و تصور این بود که کم‌وبیش میزان تحقق همه‌ی اهداف آموزشی را می‌توان با این آزمون‌ها بررسی نمود. امروزه این آزمون یکی از ابزارهای ارزشیابی به شمار می‌رود و از آن‌ها غالباً براي سنجش هدف‌های شناختي استفاده می‌شود.</a:t>
            </a:r>
          </a:p>
          <a:p>
            <a:pPr algn="just" rtl="1">
              <a:lnSpc>
                <a:spcPct val="200000"/>
              </a:lnSpc>
            </a:pPr>
            <a:r>
              <a:rPr lang="fa-IR" sz="2000" dirty="0">
                <a:solidFill>
                  <a:schemeClr val="tx2"/>
                </a:solidFill>
                <a:cs typeface="2  Titr" panose="00000700000000000000" pitchFamily="2" charset="-78"/>
              </a:rPr>
              <a:t>اگر آزمون مدادکاغذی متناسب با رویکرد فرآیندی، طراحی و اجرا شود، اطلاعات مناسبی از چگونگی آموخته‌های دانش‌آموزان در اختیار معلم قرار خواهد داد.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220198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1412" y="1143000"/>
            <a:ext cx="10172700" cy="5016758"/>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آزمون مدادکاغذی در رویکرد فرآیندی، «</a:t>
            </a:r>
            <a:r>
              <a:rPr lang="fa-IR" sz="2000" dirty="0">
                <a:solidFill>
                  <a:srgbClr val="00B050"/>
                </a:solidFill>
                <a:cs typeface="2  Titr" panose="00000700000000000000" pitchFamily="2" charset="-78"/>
              </a:rPr>
              <a:t>آزمونک» </a:t>
            </a:r>
            <a:r>
              <a:rPr lang="fa-IR" sz="2000" dirty="0">
                <a:solidFill>
                  <a:schemeClr val="tx2"/>
                </a:solidFill>
                <a:cs typeface="2  Titr" panose="00000700000000000000" pitchFamily="2" charset="-78"/>
              </a:rPr>
              <a:t>نام دارد و به‌منظور جمع‌آوری اطلاعات از میزان تحقق یک یا دو هدف آموزشی محدود و مرتبط به هم مورداستفاده قرارمی گیرد؛ به‌طوری‌که بر اساس اطلاعات به‌دست‌آمده از آزمونک و تجزیه‌وتحلیل آن می‌توان وضعیت یادگیری دانش‌آموز را در آن هدف بخصوص بررسی و رصد نمود و بازخوردهای مناسب در جهت بهبود کیفیت یادگیری به دانش‌آموز داد. آزمونک‌ها با توجه به کوچک بودنشان، به‌راحتی قابل‌اجرا، بررسی و بازخورد دادن </a:t>
            </a:r>
            <a:r>
              <a:rPr lang="fa-IR" sz="2000" dirty="0" smtClean="0">
                <a:solidFill>
                  <a:schemeClr val="tx2"/>
                </a:solidFill>
                <a:cs typeface="2  Titr" panose="00000700000000000000" pitchFamily="2" charset="-78"/>
              </a:rPr>
              <a:t>هستند.</a:t>
            </a:r>
          </a:p>
          <a:p>
            <a:pPr algn="just" rtl="1">
              <a:lnSpc>
                <a:spcPct val="200000"/>
              </a:lnSpc>
            </a:pPr>
            <a:r>
              <a:rPr lang="fa-IR" sz="2000" dirty="0">
                <a:solidFill>
                  <a:schemeClr val="tx2"/>
                </a:solidFill>
                <a:cs typeface="2  Titr" panose="00000700000000000000" pitchFamily="2" charset="-78"/>
              </a:rPr>
              <a:t>درصورتی‌که آزمون مدادکاغذی در پایان یک دوره‌ی آموزشی به‌منظور جمع‌آوری اطلاعات از میزان تحقق انتظارات آموزشی بخشی یا تمامی کتاب درسی دانش‌آموزان اجرا شود، </a:t>
            </a:r>
            <a:r>
              <a:rPr lang="fa-IR" sz="2000" dirty="0">
                <a:solidFill>
                  <a:srgbClr val="00B050"/>
                </a:solidFill>
                <a:cs typeface="2  Titr" panose="00000700000000000000" pitchFamily="2" charset="-78"/>
              </a:rPr>
              <a:t>«آزمون مدادکاغذی تراکمی» یا «آزمون مدادکاغذی مجموعی»</a:t>
            </a:r>
            <a:r>
              <a:rPr lang="fa-IR" sz="2000" dirty="0">
                <a:solidFill>
                  <a:schemeClr val="tx2"/>
                </a:solidFill>
                <a:cs typeface="2  Titr" panose="00000700000000000000" pitchFamily="2" charset="-78"/>
              </a:rPr>
              <a:t> نام دارد.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1382379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761" y="914581"/>
            <a:ext cx="10629900" cy="255454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آزمون‌های مدادکاغذی با توجه به فعالیتی که از دانش‌آموز می‌طلبند، طبقه‌بندی می‌شوند. برخی از آزمون‌ها می‌طلبد که دانش‌آموز ایده‌ها و افکار خود را به‌صورت مشروح بنویسد، برخی دیگر به‌گزینش ایده‌ها و برخی دانش‌آموز را به انجام‌دادن کار ویژه‌ای وادار می‌کنند. با توجه به فعالیت‌های دانش‌آموز در بازنمایی رفتار، آزمون‌های تشریحی، چندگزینه‌ای، جور کردنی و کامل کردنی و... پدید می‌آید.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grpSp>
        <p:nvGrpSpPr>
          <p:cNvPr id="5" name="Canvas 495"/>
          <p:cNvGrpSpPr/>
          <p:nvPr/>
        </p:nvGrpSpPr>
        <p:grpSpPr>
          <a:xfrm>
            <a:off x="3427412" y="3620601"/>
            <a:ext cx="5410200" cy="2870200"/>
            <a:chOff x="0" y="0"/>
            <a:chExt cx="4679950" cy="2870200"/>
          </a:xfrm>
        </p:grpSpPr>
        <p:sp>
          <p:nvSpPr>
            <p:cNvPr id="6" name="Rectangle 5"/>
            <p:cNvSpPr/>
            <p:nvPr/>
          </p:nvSpPr>
          <p:spPr>
            <a:xfrm>
              <a:off x="0" y="0"/>
              <a:ext cx="4679950" cy="2870200"/>
            </a:xfrm>
            <a:prstGeom prst="rect">
              <a:avLst/>
            </a:prstGeom>
            <a:ln w="12700">
              <a:solidFill>
                <a:schemeClr val="tx1"/>
              </a:solidFill>
            </a:ln>
          </p:spPr>
        </p:sp>
        <p:grpSp>
          <p:nvGrpSpPr>
            <p:cNvPr id="7" name="Group 6"/>
            <p:cNvGrpSpPr/>
            <p:nvPr/>
          </p:nvGrpSpPr>
          <p:grpSpPr>
            <a:xfrm>
              <a:off x="437663" y="0"/>
              <a:ext cx="4222589" cy="2777492"/>
              <a:chOff x="437663" y="0"/>
              <a:chExt cx="4222589" cy="2777492"/>
            </a:xfrm>
          </p:grpSpPr>
          <p:grpSp>
            <p:nvGrpSpPr>
              <p:cNvPr id="8" name="Group 7"/>
              <p:cNvGrpSpPr/>
              <p:nvPr/>
            </p:nvGrpSpPr>
            <p:grpSpPr>
              <a:xfrm>
                <a:off x="437663" y="0"/>
                <a:ext cx="4222589" cy="2643906"/>
                <a:chOff x="243078" y="0"/>
                <a:chExt cx="5351657" cy="3350854"/>
              </a:xfrm>
            </p:grpSpPr>
            <p:grpSp>
              <p:nvGrpSpPr>
                <p:cNvPr id="12" name="Group 11"/>
                <p:cNvGrpSpPr/>
                <p:nvPr/>
              </p:nvGrpSpPr>
              <p:grpSpPr>
                <a:xfrm>
                  <a:off x="243078" y="275803"/>
                  <a:ext cx="5351657" cy="3075051"/>
                  <a:chOff x="307428" y="275784"/>
                  <a:chExt cx="6768395" cy="4279672"/>
                </a:xfrm>
              </p:grpSpPr>
              <p:sp>
                <p:nvSpPr>
                  <p:cNvPr id="20" name="Right Brace 19"/>
                  <p:cNvSpPr/>
                  <p:nvPr/>
                </p:nvSpPr>
                <p:spPr>
                  <a:xfrm>
                    <a:off x="5046649" y="1006340"/>
                    <a:ext cx="405051" cy="3192114"/>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1" name="Rectangle 20"/>
                  <p:cNvSpPr/>
                  <p:nvPr/>
                </p:nvSpPr>
                <p:spPr>
                  <a:xfrm>
                    <a:off x="5520560" y="2352400"/>
                    <a:ext cx="1555263"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آزمون مدادکاغذی</a:t>
                    </a:r>
                    <a:endParaRPr lang="en-US" sz="1200">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4216196" y="1137047"/>
                    <a:ext cx="1057538"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بسته پاسخ</a:t>
                    </a:r>
                    <a:endParaRPr lang="en-US" sz="1200">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4252665" y="3503441"/>
                    <a:ext cx="877380"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باز پاسخ</a:t>
                    </a:r>
                    <a:endParaRPr lang="en-US" sz="1200">
                      <a:effectLst/>
                      <a:latin typeface="Times New Roman" panose="02020603050405020304" pitchFamily="18" charset="0"/>
                      <a:ea typeface="Times New Roman" panose="02020603050405020304" pitchFamily="18" charset="0"/>
                    </a:endParaRPr>
                  </a:p>
                </p:txBody>
              </p:sp>
              <p:sp>
                <p:nvSpPr>
                  <p:cNvPr id="24" name="Right Brace 23"/>
                  <p:cNvSpPr/>
                  <p:nvPr/>
                </p:nvSpPr>
                <p:spPr>
                  <a:xfrm>
                    <a:off x="3816238" y="275853"/>
                    <a:ext cx="423661" cy="2276661"/>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25" name="Rectangle 24"/>
                  <p:cNvSpPr/>
                  <p:nvPr/>
                </p:nvSpPr>
                <p:spPr>
                  <a:xfrm>
                    <a:off x="2964651" y="275784"/>
                    <a:ext cx="1071788"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دو گزینه‌ای</a:t>
                    </a:r>
                    <a:endParaRPr lang="en-US" sz="1200">
                      <a:effectLst/>
                      <a:latin typeface="Times New Roman" panose="02020603050405020304" pitchFamily="18" charset="0"/>
                      <a:ea typeface="Times New Roman" panose="02020603050405020304" pitchFamily="18" charset="0"/>
                    </a:endParaRPr>
                  </a:p>
                </p:txBody>
              </p:sp>
              <p:sp>
                <p:nvSpPr>
                  <p:cNvPr id="26" name="Rectangle 25"/>
                  <p:cNvSpPr/>
                  <p:nvPr/>
                </p:nvSpPr>
                <p:spPr>
                  <a:xfrm>
                    <a:off x="3044364" y="2106927"/>
                    <a:ext cx="1010717"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جورکردنی</a:t>
                    </a:r>
                    <a:endParaRPr lang="en-US" sz="1200">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2854033" y="1351963"/>
                    <a:ext cx="1201054"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چند گزینه‌ای</a:t>
                    </a:r>
                    <a:endParaRPr lang="en-US" sz="1200">
                      <a:effectLst/>
                      <a:latin typeface="Times New Roman" panose="02020603050405020304" pitchFamily="18" charset="0"/>
                      <a:ea typeface="Times New Roman" panose="02020603050405020304" pitchFamily="18" charset="0"/>
                    </a:endParaRPr>
                  </a:p>
                </p:txBody>
              </p:sp>
              <p:sp>
                <p:nvSpPr>
                  <p:cNvPr id="28" name="Rectangle 27"/>
                  <p:cNvSpPr/>
                  <p:nvPr/>
                </p:nvSpPr>
                <p:spPr>
                  <a:xfrm>
                    <a:off x="400850" y="1140800"/>
                    <a:ext cx="2550942" cy="516348"/>
                  </a:xfrm>
                  <a:prstGeom prst="rect">
                    <a:avLst/>
                  </a:prstGeom>
                  <a:noFill/>
                </p:spPr>
                <p:txBody>
                  <a:bodyPr wrap="squar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انتخاب گزینه‌ی درست</a:t>
                    </a:r>
                    <a:endParaRPr lang="en-US" sz="1200">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307428" y="1653395"/>
                    <a:ext cx="2594257" cy="516348"/>
                  </a:xfrm>
                  <a:prstGeom prst="rect">
                    <a:avLst/>
                  </a:prstGeom>
                  <a:noFill/>
                </p:spPr>
                <p:txBody>
                  <a:bodyPr wrap="squar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انتخاب گزینه‌ی نادرست</a:t>
                    </a:r>
                    <a:endParaRPr lang="en-US" sz="1200">
                      <a:effectLst/>
                      <a:latin typeface="Times New Roman" panose="02020603050405020304" pitchFamily="18" charset="0"/>
                      <a:ea typeface="Times New Roman" panose="02020603050405020304" pitchFamily="18" charset="0"/>
                    </a:endParaRPr>
                  </a:p>
                </p:txBody>
              </p:sp>
              <p:sp>
                <p:nvSpPr>
                  <p:cNvPr id="30" name="Rectangle 29"/>
                  <p:cNvSpPr/>
                  <p:nvPr/>
                </p:nvSpPr>
                <p:spPr>
                  <a:xfrm>
                    <a:off x="855656" y="1393318"/>
                    <a:ext cx="1737457"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انتخاب بهترین گزینه</a:t>
                    </a:r>
                    <a:endParaRPr lang="en-US" sz="1200">
                      <a:effectLst/>
                      <a:latin typeface="Times New Roman" panose="02020603050405020304" pitchFamily="18" charset="0"/>
                      <a:ea typeface="Times New Roman" panose="02020603050405020304" pitchFamily="18" charset="0"/>
                    </a:endParaRPr>
                  </a:p>
                </p:txBody>
              </p:sp>
              <p:sp>
                <p:nvSpPr>
                  <p:cNvPr id="31" name="Right Brace 30"/>
                  <p:cNvSpPr/>
                  <p:nvPr/>
                </p:nvSpPr>
                <p:spPr>
                  <a:xfrm>
                    <a:off x="2370165" y="1141025"/>
                    <a:ext cx="423663" cy="890093"/>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32" name="Rectangle 31"/>
                  <p:cNvSpPr/>
                  <p:nvPr/>
                </p:nvSpPr>
                <p:spPr>
                  <a:xfrm>
                    <a:off x="2671627" y="3009237"/>
                    <a:ext cx="1257035"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گسترده پاسخ</a:t>
                    </a:r>
                    <a:endParaRPr lang="en-US" sz="1200">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2615733" y="4039108"/>
                    <a:ext cx="1401537" cy="516348"/>
                  </a:xfrm>
                  <a:prstGeom prst="rect">
                    <a:avLst/>
                  </a:prstGeom>
                  <a:noFill/>
                </p:spPr>
                <p:txBody>
                  <a:bodyPr wrap="squar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محدود پاسخ</a:t>
                    </a:r>
                    <a:endParaRPr lang="en-US" sz="1200">
                      <a:effectLst/>
                      <a:latin typeface="Times New Roman" panose="02020603050405020304" pitchFamily="18" charset="0"/>
                      <a:ea typeface="Times New Roman" panose="02020603050405020304" pitchFamily="18" charset="0"/>
                    </a:endParaRPr>
                  </a:p>
                </p:txBody>
              </p:sp>
              <p:sp>
                <p:nvSpPr>
                  <p:cNvPr id="34" name="Right Brace 33"/>
                  <p:cNvSpPr/>
                  <p:nvPr/>
                </p:nvSpPr>
                <p:spPr>
                  <a:xfrm>
                    <a:off x="3760459" y="3070367"/>
                    <a:ext cx="423663" cy="1412094"/>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35" name="Rectangle 34"/>
                  <p:cNvSpPr/>
                  <p:nvPr/>
                </p:nvSpPr>
                <p:spPr>
                  <a:xfrm>
                    <a:off x="1203982" y="2868747"/>
                    <a:ext cx="1270267" cy="516348"/>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سوالات همگرا</a:t>
                    </a:r>
                    <a:endParaRPr lang="en-US" sz="1200">
                      <a:effectLst/>
                      <a:latin typeface="Times New Roman" panose="02020603050405020304" pitchFamily="18" charset="0"/>
                      <a:ea typeface="Times New Roman" panose="02020603050405020304" pitchFamily="18" charset="0"/>
                    </a:endParaRPr>
                  </a:p>
                </p:txBody>
              </p:sp>
              <p:sp>
                <p:nvSpPr>
                  <p:cNvPr id="36" name="Rectangle 35"/>
                  <p:cNvSpPr/>
                  <p:nvPr/>
                </p:nvSpPr>
                <p:spPr>
                  <a:xfrm>
                    <a:off x="1109232" y="3269089"/>
                    <a:ext cx="1483804" cy="516348"/>
                  </a:xfrm>
                  <a:prstGeom prst="rect">
                    <a:avLst/>
                  </a:prstGeom>
                  <a:noFill/>
                </p:spPr>
                <p:txBody>
                  <a:bodyPr wrap="squar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سوالات واگرا</a:t>
                    </a:r>
                    <a:endParaRPr lang="en-US" sz="1200">
                      <a:effectLst/>
                      <a:latin typeface="Times New Roman" panose="02020603050405020304" pitchFamily="18" charset="0"/>
                      <a:ea typeface="Times New Roman" panose="02020603050405020304" pitchFamily="18" charset="0"/>
                    </a:endParaRPr>
                  </a:p>
                </p:txBody>
              </p:sp>
              <p:sp>
                <p:nvSpPr>
                  <p:cNvPr id="37" name="Right Brace 36"/>
                  <p:cNvSpPr/>
                  <p:nvPr/>
                </p:nvSpPr>
                <p:spPr>
                  <a:xfrm>
                    <a:off x="2287452" y="2795145"/>
                    <a:ext cx="423663" cy="929128"/>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grpSp>
            <p:grpSp>
              <p:nvGrpSpPr>
                <p:cNvPr id="13" name="Group 12"/>
                <p:cNvGrpSpPr/>
                <p:nvPr/>
              </p:nvGrpSpPr>
              <p:grpSpPr>
                <a:xfrm>
                  <a:off x="713274" y="0"/>
                  <a:ext cx="1495762" cy="901355"/>
                  <a:chOff x="713274" y="0"/>
                  <a:chExt cx="1495762" cy="901355"/>
                </a:xfrm>
              </p:grpSpPr>
              <p:sp>
                <p:nvSpPr>
                  <p:cNvPr id="14" name="Rectangle 13"/>
                  <p:cNvSpPr/>
                  <p:nvPr/>
                </p:nvSpPr>
                <p:spPr>
                  <a:xfrm>
                    <a:off x="1296442" y="178102"/>
                    <a:ext cx="655905" cy="371009"/>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بله/خیر</a:t>
                    </a:r>
                    <a:endParaRPr lang="en-US" sz="1200">
                      <a:effectLst/>
                      <a:latin typeface="Times New Roman" panose="02020603050405020304" pitchFamily="18" charset="0"/>
                      <a:ea typeface="Times New Roman" panose="02020603050405020304" pitchFamily="18" charset="0"/>
                    </a:endParaRPr>
                  </a:p>
                </p:txBody>
              </p:sp>
              <p:grpSp>
                <p:nvGrpSpPr>
                  <p:cNvPr id="15" name="Group 14"/>
                  <p:cNvGrpSpPr/>
                  <p:nvPr/>
                </p:nvGrpSpPr>
                <p:grpSpPr>
                  <a:xfrm>
                    <a:off x="713274" y="0"/>
                    <a:ext cx="1495762" cy="901355"/>
                    <a:chOff x="713274" y="0"/>
                    <a:chExt cx="1495762" cy="901355"/>
                  </a:xfrm>
                </p:grpSpPr>
                <p:sp>
                  <p:nvSpPr>
                    <p:cNvPr id="16" name="Right Brace 15"/>
                    <p:cNvSpPr/>
                    <p:nvPr/>
                  </p:nvSpPr>
                  <p:spPr>
                    <a:xfrm>
                      <a:off x="1874053" y="101996"/>
                      <a:ext cx="334983" cy="639554"/>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7" name="Rectangle 16"/>
                    <p:cNvSpPr/>
                    <p:nvPr/>
                  </p:nvSpPr>
                  <p:spPr>
                    <a:xfrm>
                      <a:off x="1238974" y="530346"/>
                      <a:ext cx="705802" cy="371009"/>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خوشه‌ای</a:t>
                      </a:r>
                      <a:endParaRPr lang="en-US" sz="1200">
                        <a:effectLst/>
                        <a:latin typeface="Times New Roman" panose="02020603050405020304" pitchFamily="18" charset="0"/>
                        <a:ea typeface="Times New Roman" panose="02020603050405020304" pitchFamily="18" charset="0"/>
                      </a:endParaRPr>
                    </a:p>
                  </p:txBody>
                </p:sp>
                <p:sp>
                  <p:nvSpPr>
                    <p:cNvPr id="18" name="Rectangle 17"/>
                    <p:cNvSpPr/>
                    <p:nvPr/>
                  </p:nvSpPr>
                  <p:spPr>
                    <a:xfrm>
                      <a:off x="1261414" y="352244"/>
                      <a:ext cx="663953" cy="371009"/>
                    </a:xfrm>
                    <a:prstGeom prst="rect">
                      <a:avLst/>
                    </a:prstGeom>
                    <a:noFill/>
                  </p:spPr>
                  <p:txBody>
                    <a:bodyPr wrap="none" lIns="91440" tIns="45720" rIns="91440" bIns="45720">
                      <a:spAutoFit/>
                    </a:bodyPr>
                    <a:lstStyle/>
                    <a:p>
                      <a:pPr algn="ct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اصلاحی</a:t>
                      </a:r>
                      <a:endParaRPr lang="en-US" sz="120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713274" y="0"/>
                      <a:ext cx="1237769" cy="371009"/>
                    </a:xfrm>
                    <a:prstGeom prst="rect">
                      <a:avLst/>
                    </a:prstGeom>
                    <a:noFill/>
                  </p:spPr>
                  <p:txBody>
                    <a:bodyPr wrap="none" lIns="91440" tIns="45720" rIns="91440" bIns="45720">
                      <a:spAutoFit/>
                    </a:bodyPr>
                    <a:lstStyle/>
                    <a:p>
                      <a:pPr algn="r">
                        <a:spcAft>
                          <a:spcPts val="0"/>
                        </a:spcAft>
                      </a:pPr>
                      <a:r>
                        <a:rPr lang="ar-SA"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صحیح/غلط خبری</a:t>
                      </a:r>
                      <a:endParaRPr lang="en-US" sz="1200">
                        <a:effectLst/>
                        <a:latin typeface="Times New Roman" panose="02020603050405020304" pitchFamily="18" charset="0"/>
                        <a:ea typeface="Times New Roman" panose="02020603050405020304" pitchFamily="18" charset="0"/>
                      </a:endParaRPr>
                    </a:p>
                  </p:txBody>
                </p:sp>
              </p:grpSp>
            </p:grpSp>
          </p:grpSp>
          <p:sp>
            <p:nvSpPr>
              <p:cNvPr id="9" name="Right Brace 8"/>
              <p:cNvSpPr/>
              <p:nvPr/>
            </p:nvSpPr>
            <p:spPr>
              <a:xfrm>
                <a:off x="1664923" y="2251077"/>
                <a:ext cx="264160" cy="526415"/>
              </a:xfrm>
              <a:prstGeom prst="rightBrace">
                <a:avLst>
                  <a:gd name="adj1" fmla="val 705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p>
            </p:txBody>
          </p:sp>
          <p:sp>
            <p:nvSpPr>
              <p:cNvPr id="10" name="Rectangle 9"/>
              <p:cNvSpPr/>
              <p:nvPr/>
            </p:nvSpPr>
            <p:spPr>
              <a:xfrm>
                <a:off x="765785" y="2215172"/>
                <a:ext cx="971550" cy="292735"/>
              </a:xfrm>
              <a:prstGeom prst="rect">
                <a:avLst/>
              </a:prstGeom>
              <a:noFill/>
            </p:spPr>
            <p:txBody>
              <a:bodyPr wrap="square" lIns="91440" tIns="45720" rIns="91440" bIns="45720">
                <a:spAutoFit/>
              </a:bodyPr>
              <a:lstStyle/>
              <a:p>
                <a:pPr algn="r">
                  <a:spcAft>
                    <a:spcPts val="0"/>
                  </a:spcAft>
                </a:pPr>
                <a:r>
                  <a:rPr lang="fa-IR"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پرسشی</a:t>
                </a:r>
                <a:endParaRPr lang="en-US" sz="120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779694" y="2454277"/>
                <a:ext cx="970280" cy="292735"/>
              </a:xfrm>
              <a:prstGeom prst="rect">
                <a:avLst/>
              </a:prstGeom>
              <a:noFill/>
            </p:spPr>
            <p:txBody>
              <a:bodyPr wrap="square" lIns="91440" tIns="45720" rIns="91440" bIns="45720">
                <a:spAutoFit/>
              </a:bodyPr>
              <a:lstStyle/>
              <a:p>
                <a:pPr algn="r">
                  <a:spcAft>
                    <a:spcPts val="0"/>
                  </a:spcAft>
                </a:pPr>
                <a:r>
                  <a:rPr lang="fa-IR" sz="1000" b="1" kern="1200">
                    <a:solidFill>
                      <a:srgbClr val="000000"/>
                    </a:solidFill>
                    <a:effectLst/>
                    <a:latin typeface="Calibri" panose="020F0502020204030204" pitchFamily="34" charset="0"/>
                    <a:ea typeface="Times New Roman" panose="02020603050405020304" pitchFamily="18" charset="0"/>
                    <a:cs typeface="B Nazanin" panose="00000400000000000000" pitchFamily="2" charset="-78"/>
                  </a:rPr>
                  <a:t>کامل کردنی</a:t>
                </a:r>
                <a:endParaRPr lang="en-US" sz="120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15247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3412" y="1371600"/>
            <a:ext cx="8801100" cy="4401205"/>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2- پروژه</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یکی از روش‌هایی که فرصت ارزشیابی توصیفی از فرآیند و محصول یادگیری دانش‌آموزان را به‌خوبی فراهم می‌کند، پروژه است. اگر فعالیت‌هایی تحت عنوان پروژه که فرصت‌های یادگیری متنوعی برای فراگیران ایجاد می‌کند، به‌درستی هدایت شوند، از مؤثرترین شیوه‌ها در سهیم‌کردن دانش‌آموزان در فرآیند آموزش و پایدار‌کردن آموخته‌های ایشان در حیطه‌های مختلف دانش، مهارت و نگرش می‌باشند زیرا برای آنکه آموخته‌ای در ذهن یادگیرنده ثبت شود، باید آن را در موقعیت‌های مناسب به‌کار گیرد.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583977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7612" y="990600"/>
            <a:ext cx="10172700" cy="440120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فعالیت‌های پروژه‌ای برای دانش‌آموزان فرصت «آموختن برای به‌کار بستن» فراهم می‌کنند. معمولاً پروژه‌های دانش‌آموزی که هدف‌های برنامه‌ی درسی را در بر دارد تا حدودی پیچیده‌تر از تکالیف معمولی است و دانش‌آموز می‌تواند آن‌ها را به‌صورت انفرادی یا گروهی انجام دهد. عنوان فعالیت‌ها می‌تواند توسط معلم یا دانش‌آموز و یا با همفکری هر دو انتخاب شود. محل انجام فعالیت ممکن است کلاس و یا خارج از کلاس و یا ترکیبی از این دو باشد.</a:t>
            </a:r>
          </a:p>
          <a:p>
            <a:pPr algn="just" rtl="1">
              <a:lnSpc>
                <a:spcPct val="200000"/>
              </a:lnSpc>
            </a:pPr>
            <a:r>
              <a:rPr lang="fa-IR" sz="2000" dirty="0">
                <a:solidFill>
                  <a:schemeClr val="tx2"/>
                </a:solidFill>
                <a:cs typeface="2  Titr" panose="00000700000000000000" pitchFamily="2" charset="-78"/>
              </a:rPr>
              <a:t>واردکردن پروژه‌ها در برنامه‌های آموزشی به معلم فرصت می‌دهد تا به تفاوت‌های فردی دانش‌آموزان احترام گذاشته و به آنان فرصت دهد که به حوزه‌ی موردعلاقه‌ی خود بپردازند و استعدادهایشان را کشف نموده و بروز دهند.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225367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012" y="774700"/>
            <a:ext cx="11391900" cy="5632311"/>
          </a:xfrm>
          <a:prstGeom prst="rect">
            <a:avLst/>
          </a:prstGeom>
        </p:spPr>
        <p:txBody>
          <a:bodyPr wrap="square">
            <a:spAutoFit/>
          </a:bodyPr>
          <a:lstStyle/>
          <a:p>
            <a:pPr algn="just" rtl="1">
              <a:lnSpc>
                <a:spcPct val="200000"/>
              </a:lnSpc>
            </a:pPr>
            <a:r>
              <a:rPr lang="fa-IR" sz="2000" dirty="0">
                <a:solidFill>
                  <a:srgbClr val="FF0000"/>
                </a:solidFill>
                <a:cs typeface="2  Titr" panose="00000700000000000000" pitchFamily="2" charset="-78"/>
              </a:rPr>
              <a:t>مزایای استفاده از پروژه</a:t>
            </a:r>
            <a:r>
              <a:rPr lang="fa-IR" sz="2000" dirty="0" smtClean="0">
                <a:solidFill>
                  <a:srgbClr val="FF0000"/>
                </a:solidFill>
                <a:cs typeface="2  Titr" panose="00000700000000000000" pitchFamily="2" charset="-78"/>
              </a:rPr>
              <a:t>:</a:t>
            </a:r>
          </a:p>
          <a:p>
            <a:pPr algn="just" rtl="1">
              <a:lnSpc>
                <a:spcPct val="200000"/>
              </a:lnSpc>
            </a:pPr>
            <a:r>
              <a:rPr lang="fa-IR" sz="2000" dirty="0" smtClean="0">
                <a:solidFill>
                  <a:schemeClr val="tx2"/>
                </a:solidFill>
                <a:cs typeface="2  Titr" panose="00000700000000000000" pitchFamily="2" charset="-78"/>
              </a:rPr>
              <a:t>- خصلت </a:t>
            </a:r>
            <a:r>
              <a:rPr lang="fa-IR" sz="2000" dirty="0">
                <a:solidFill>
                  <a:schemeClr val="tx2"/>
                </a:solidFill>
                <a:cs typeface="2  Titr" panose="00000700000000000000" pitchFamily="2" charset="-78"/>
              </a:rPr>
              <a:t>جستجوگری و کنجکاوی فراگیران برانگیخته می‌شود.</a:t>
            </a:r>
          </a:p>
          <a:p>
            <a:pPr algn="just" rtl="1">
              <a:lnSpc>
                <a:spcPct val="200000"/>
              </a:lnSpc>
            </a:pPr>
            <a:r>
              <a:rPr lang="fa-IR" sz="2000" dirty="0" smtClean="0">
                <a:solidFill>
                  <a:schemeClr val="tx2"/>
                </a:solidFill>
                <a:cs typeface="2  Titr" panose="00000700000000000000" pitchFamily="2" charset="-78"/>
              </a:rPr>
              <a:t>- مهارت </a:t>
            </a:r>
            <a:r>
              <a:rPr lang="fa-IR" sz="2000" dirty="0">
                <a:solidFill>
                  <a:schemeClr val="tx2"/>
                </a:solidFill>
                <a:cs typeface="2  Titr" panose="00000700000000000000" pitchFamily="2" charset="-78"/>
              </a:rPr>
              <a:t>حل مسئله در دانش‌آموزان پرورش می‌یابد.</a:t>
            </a:r>
          </a:p>
          <a:p>
            <a:pPr algn="just" rtl="1">
              <a:lnSpc>
                <a:spcPct val="200000"/>
              </a:lnSpc>
            </a:pPr>
            <a:r>
              <a:rPr lang="fa-IR" sz="2000" dirty="0" smtClean="0">
                <a:solidFill>
                  <a:schemeClr val="tx2"/>
                </a:solidFill>
                <a:cs typeface="2  Titr" panose="00000700000000000000" pitchFamily="2" charset="-78"/>
              </a:rPr>
              <a:t>- فرصت‌های </a:t>
            </a:r>
            <a:r>
              <a:rPr lang="fa-IR" sz="2000" dirty="0">
                <a:solidFill>
                  <a:schemeClr val="tx2"/>
                </a:solidFill>
                <a:cs typeface="2  Titr" panose="00000700000000000000" pitchFamily="2" charset="-78"/>
              </a:rPr>
              <a:t>همکاری مثبت بین افراد در کلاس افزایش می‌یابد.</a:t>
            </a:r>
          </a:p>
          <a:p>
            <a:pPr algn="just" rtl="1">
              <a:lnSpc>
                <a:spcPct val="200000"/>
              </a:lnSpc>
            </a:pPr>
            <a:r>
              <a:rPr lang="fa-IR" sz="2000" dirty="0" smtClean="0">
                <a:solidFill>
                  <a:schemeClr val="tx2"/>
                </a:solidFill>
                <a:cs typeface="2  Titr" panose="00000700000000000000" pitchFamily="2" charset="-78"/>
              </a:rPr>
              <a:t>-  </a:t>
            </a:r>
            <a:r>
              <a:rPr lang="fa-IR" sz="2000" dirty="0">
                <a:solidFill>
                  <a:schemeClr val="tx2"/>
                </a:solidFill>
                <a:cs typeface="2  Titr" panose="00000700000000000000" pitchFamily="2" charset="-78"/>
              </a:rPr>
              <a:t>مهارت نقادی و نقدپذیری دانش‌آموزان افزایش می‌یابد.</a:t>
            </a:r>
          </a:p>
          <a:p>
            <a:pPr algn="just" rtl="1">
              <a:lnSpc>
                <a:spcPct val="200000"/>
              </a:lnSpc>
            </a:pPr>
            <a:r>
              <a:rPr lang="fa-IR" sz="2000" dirty="0" smtClean="0">
                <a:solidFill>
                  <a:schemeClr val="tx2"/>
                </a:solidFill>
                <a:cs typeface="2  Titr" panose="00000700000000000000" pitchFamily="2" charset="-78"/>
              </a:rPr>
              <a:t>- دانش‌آموزان </a:t>
            </a:r>
            <a:r>
              <a:rPr lang="fa-IR" sz="2000" dirty="0">
                <a:solidFill>
                  <a:schemeClr val="tx2"/>
                </a:solidFill>
                <a:cs typeface="2  Titr" panose="00000700000000000000" pitchFamily="2" charset="-78"/>
              </a:rPr>
              <a:t>با استفاده از استعدادهای خاص خود، یک محصول کیفی تولید می‌کنند.</a:t>
            </a:r>
          </a:p>
          <a:p>
            <a:pPr algn="just" rtl="1">
              <a:lnSpc>
                <a:spcPct val="200000"/>
              </a:lnSpc>
            </a:pPr>
            <a:r>
              <a:rPr lang="fa-IR" sz="2000" dirty="0" smtClean="0">
                <a:solidFill>
                  <a:schemeClr val="tx2"/>
                </a:solidFill>
                <a:cs typeface="2  Titr" panose="00000700000000000000" pitchFamily="2" charset="-78"/>
              </a:rPr>
              <a:t>- اعتمادبه‌نفس </a:t>
            </a:r>
            <a:r>
              <a:rPr lang="fa-IR" sz="2000" dirty="0">
                <a:solidFill>
                  <a:schemeClr val="tx2"/>
                </a:solidFill>
                <a:cs typeface="2  Titr" panose="00000700000000000000" pitchFamily="2" charset="-78"/>
              </a:rPr>
              <a:t>دانش‌آموزان افزایش می‌یابد.</a:t>
            </a:r>
          </a:p>
          <a:p>
            <a:pPr algn="just" rtl="1">
              <a:lnSpc>
                <a:spcPct val="200000"/>
              </a:lnSpc>
            </a:pPr>
            <a:r>
              <a:rPr lang="fa-IR" sz="2000" dirty="0" smtClean="0">
                <a:solidFill>
                  <a:schemeClr val="tx2"/>
                </a:solidFill>
                <a:cs typeface="2  Titr" panose="00000700000000000000" pitchFamily="2" charset="-78"/>
              </a:rPr>
              <a:t>- به </a:t>
            </a:r>
            <a:r>
              <a:rPr lang="fa-IR" sz="2000" dirty="0">
                <a:solidFill>
                  <a:schemeClr val="tx2"/>
                </a:solidFill>
                <a:cs typeface="2  Titr" panose="00000700000000000000" pitchFamily="2" charset="-78"/>
              </a:rPr>
              <a:t>دانش‌آموزان فرصت می‌دهد تا به پرسش‌های خود نظم دهند و برای یافتن پاسخ، برنامه‌ریزی کنند.</a:t>
            </a:r>
          </a:p>
          <a:p>
            <a:pPr algn="just" rtl="1">
              <a:lnSpc>
                <a:spcPct val="200000"/>
              </a:lnSpc>
            </a:pPr>
            <a:r>
              <a:rPr lang="fa-IR" sz="2000" dirty="0" smtClean="0">
                <a:solidFill>
                  <a:schemeClr val="tx2"/>
                </a:solidFill>
                <a:cs typeface="2  Titr" panose="00000700000000000000" pitchFamily="2" charset="-78"/>
              </a:rPr>
              <a:t>- به </a:t>
            </a:r>
            <a:r>
              <a:rPr lang="fa-IR" sz="2000" dirty="0">
                <a:solidFill>
                  <a:schemeClr val="tx2"/>
                </a:solidFill>
                <a:cs typeface="2  Titr" panose="00000700000000000000" pitchFamily="2" charset="-78"/>
              </a:rPr>
              <a:t>معلم این امکان را می‌دهد تا از فرصت‌های متفاوتی برای ارزشیابی فراگیران بهره جوید</a:t>
            </a:r>
            <a:r>
              <a:rPr lang="fa-IR" sz="2000" dirty="0" smtClean="0">
                <a:solidFill>
                  <a:schemeClr val="tx2"/>
                </a:solidFill>
                <a:cs typeface="2  Titr" panose="00000700000000000000" pitchFamily="2" charset="-78"/>
              </a:rPr>
              <a:t>.</a:t>
            </a:r>
            <a:endParaRPr lang="fa-IR" sz="2000"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88371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7212" y="1600200"/>
            <a:ext cx="8801100" cy="3785652"/>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3- مصاحبه</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یکی دیگر از روش‌های مؤثر ارزشیابی، مصاحبه است و از آن برای تشخیص عمق یادگیری و مهارت‌های کلامی استفاده می‌شود. بدین‌صورت که دانش‌آموز در مقام مصاحبه‌شونده، به سؤالات مصاحبه‌کننده پاسخ می‌دهد. مصاحبه‌کننده در مقام ارزشیابی ظاهر می‌شود و اطلاعات، قدرت بیان و مهارت‌های کلامی مصاحبه‌شونده را ارزشیابی می‌کند. بدیهی است که این مهارت‌ها، از طریق آزمون کتبی و گزارش‌نویسی قابل ارزشیابی نیستند.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2782969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533401" y="0"/>
            <a:ext cx="9906000" cy="6019800"/>
          </a:xfrm>
          <a:prstGeom prst="rect">
            <a:avLst/>
          </a:prstGeom>
          <a:noFill/>
        </p:spPr>
        <p:txBody>
          <a:bodyPr wrap="square" rtlCol="0">
            <a:noAutofit/>
          </a:bodyPr>
          <a:lstStyle/>
          <a:p>
            <a:pPr algn="just" rtl="1">
              <a:lnSpc>
                <a:spcPct val="250000"/>
              </a:lnSpc>
            </a:pPr>
            <a:r>
              <a:rPr lang="fa-IR" sz="2000" b="1" dirty="0" smtClean="0">
                <a:solidFill>
                  <a:srgbClr val="FF0000"/>
                </a:solidFill>
                <a:cs typeface="2  Titr" panose="00000700000000000000" pitchFamily="2" charset="-78"/>
              </a:rPr>
              <a:t>نظریه های </a:t>
            </a:r>
            <a:r>
              <a:rPr lang="fa-IR" sz="2000" b="1" dirty="0">
                <a:solidFill>
                  <a:srgbClr val="FF0000"/>
                </a:solidFill>
                <a:cs typeface="2  Titr" panose="00000700000000000000" pitchFamily="2" charset="-78"/>
              </a:rPr>
              <a:t>یادگیری </a:t>
            </a:r>
            <a:r>
              <a:rPr lang="fa-IR" sz="2000" b="1" dirty="0" smtClean="0">
                <a:solidFill>
                  <a:srgbClr val="FF0000"/>
                </a:solidFill>
                <a:cs typeface="2  Titr" panose="00000700000000000000" pitchFamily="2" charset="-78"/>
              </a:rPr>
              <a:t>رفتاری:</a:t>
            </a:r>
          </a:p>
          <a:p>
            <a:pPr algn="just" rtl="1">
              <a:lnSpc>
                <a:spcPct val="200000"/>
              </a:lnSpc>
            </a:pPr>
            <a:r>
              <a:rPr lang="fa-IR" b="1" dirty="0">
                <a:solidFill>
                  <a:schemeClr val="tx2"/>
                </a:solidFill>
                <a:cs typeface="2  Titr" panose="00000700000000000000" pitchFamily="2" charset="-78"/>
              </a:rPr>
              <a:t>این نظریه ها از رویکرد رفتارگرایی که یکی از رویکردهای معروف روانشناسی می باشد سرچشمه می گیرند. </a:t>
            </a:r>
            <a:r>
              <a:rPr lang="fa-IR" b="1" dirty="0" smtClean="0">
                <a:solidFill>
                  <a:schemeClr val="tx2"/>
                </a:solidFill>
                <a:cs typeface="2  Titr" panose="00000700000000000000" pitchFamily="2" charset="-78"/>
              </a:rPr>
              <a:t>بنیان گذار </a:t>
            </a:r>
            <a:r>
              <a:rPr lang="fa-IR" b="1" dirty="0">
                <a:solidFill>
                  <a:schemeClr val="tx2"/>
                </a:solidFill>
                <a:cs typeface="2  Titr" panose="00000700000000000000" pitchFamily="2" charset="-78"/>
              </a:rPr>
              <a:t>این نظریه واتسون است. او معتقد بود که تجربه تنها منبع اصلی دانش و یادگیری می باشد و یادگیری از راه کسب تجربه صورت می گیرد</a:t>
            </a:r>
            <a:r>
              <a:rPr lang="fa-IR" b="1" dirty="0" smtClean="0">
                <a:solidFill>
                  <a:schemeClr val="tx2"/>
                </a:solidFill>
                <a:cs typeface="2  Titr" panose="00000700000000000000" pitchFamily="2" charset="-78"/>
              </a:rPr>
              <a:t>. رفتارگرایی </a:t>
            </a:r>
            <a:r>
              <a:rPr lang="fa-IR" b="1" dirty="0">
                <a:solidFill>
                  <a:schemeClr val="tx2"/>
                </a:solidFill>
                <a:cs typeface="2  Titr" panose="00000700000000000000" pitchFamily="2" charset="-78"/>
              </a:rPr>
              <a:t>جنبشی </a:t>
            </a:r>
            <a:r>
              <a:rPr lang="fa-IR" b="1" dirty="0" smtClean="0">
                <a:solidFill>
                  <a:schemeClr val="tx2"/>
                </a:solidFill>
                <a:cs typeface="2  Titr" panose="00000700000000000000" pitchFamily="2" charset="-78"/>
              </a:rPr>
              <a:t>در روانشناسی </a:t>
            </a:r>
            <a:r>
              <a:rPr lang="fa-IR" b="1" dirty="0">
                <a:solidFill>
                  <a:schemeClr val="tx2"/>
                </a:solidFill>
                <a:cs typeface="2  Titr" panose="00000700000000000000" pitchFamily="2" charset="-78"/>
              </a:rPr>
              <a:t>و فلسفه است که بر روی </a:t>
            </a:r>
            <a:r>
              <a:rPr lang="fa-IR" b="1" dirty="0" smtClean="0">
                <a:solidFill>
                  <a:schemeClr val="tx2"/>
                </a:solidFill>
                <a:cs typeface="2  Titr" panose="00000700000000000000" pitchFamily="2" charset="-78"/>
              </a:rPr>
              <a:t>جنبه های </a:t>
            </a:r>
            <a:r>
              <a:rPr lang="fa-IR" b="1" dirty="0">
                <a:solidFill>
                  <a:schemeClr val="tx2"/>
                </a:solidFill>
                <a:cs typeface="2  Titr" panose="00000700000000000000" pitchFamily="2" charset="-78"/>
              </a:rPr>
              <a:t>بیرونی و آشکار رفتار فرد تأکید </a:t>
            </a:r>
            <a:r>
              <a:rPr lang="fa-IR" b="1" dirty="0" smtClean="0">
                <a:solidFill>
                  <a:schemeClr val="tx2"/>
                </a:solidFill>
                <a:cs typeface="2  Titr" panose="00000700000000000000" pitchFamily="2" charset="-78"/>
              </a:rPr>
              <a:t>می کند </a:t>
            </a:r>
            <a:r>
              <a:rPr lang="fa-IR" b="1" dirty="0">
                <a:solidFill>
                  <a:schemeClr val="tx2"/>
                </a:solidFill>
                <a:cs typeface="2  Titr" panose="00000700000000000000" pitchFamily="2" charset="-78"/>
              </a:rPr>
              <a:t>و با</a:t>
            </a:r>
          </a:p>
          <a:p>
            <a:pPr algn="just" rtl="1">
              <a:lnSpc>
                <a:spcPct val="200000"/>
              </a:lnSpc>
            </a:pPr>
            <a:r>
              <a:rPr lang="fa-IR" b="1" dirty="0">
                <a:solidFill>
                  <a:schemeClr val="tx2"/>
                </a:solidFill>
                <a:cs typeface="2  Titr" panose="00000700000000000000" pitchFamily="2" charset="-78"/>
              </a:rPr>
              <a:t>فرآیندهای ذهنی سروکار ندارد</a:t>
            </a:r>
            <a:r>
              <a:rPr lang="fa-IR" b="1" dirty="0" smtClean="0">
                <a:solidFill>
                  <a:schemeClr val="tx2"/>
                </a:solidFill>
                <a:cs typeface="2  Titr" panose="00000700000000000000" pitchFamily="2" charset="-78"/>
              </a:rPr>
              <a:t>.</a:t>
            </a:r>
          </a:p>
          <a:p>
            <a:pPr algn="just" rtl="1">
              <a:lnSpc>
                <a:spcPct val="200000"/>
              </a:lnSpc>
            </a:pPr>
            <a:r>
              <a:rPr lang="fa-IR" b="1" dirty="0" smtClean="0">
                <a:solidFill>
                  <a:schemeClr val="tx2"/>
                </a:solidFill>
                <a:cs typeface="2  Titr" panose="00000700000000000000" pitchFamily="2" charset="-78"/>
              </a:rPr>
              <a:t> </a:t>
            </a:r>
            <a:r>
              <a:rPr lang="fa-IR" b="1" dirty="0">
                <a:solidFill>
                  <a:schemeClr val="tx2"/>
                </a:solidFill>
                <a:cs typeface="2  Titr" panose="00000700000000000000" pitchFamily="2" charset="-78"/>
              </a:rPr>
              <a:t>رفتارگرایان معتقدند که </a:t>
            </a:r>
            <a:r>
              <a:rPr lang="fa-IR" b="1" dirty="0" smtClean="0">
                <a:solidFill>
                  <a:schemeClr val="tx2"/>
                </a:solidFill>
                <a:cs typeface="2  Titr" panose="00000700000000000000" pitchFamily="2" charset="-78"/>
              </a:rPr>
              <a:t>محرک ها(شرایطی </a:t>
            </a:r>
            <a:r>
              <a:rPr lang="fa-IR" b="1" dirty="0">
                <a:solidFill>
                  <a:schemeClr val="tx2"/>
                </a:solidFill>
                <a:cs typeface="2  Titr" panose="00000700000000000000" pitchFamily="2" charset="-78"/>
              </a:rPr>
              <a:t>که به </a:t>
            </a:r>
            <a:r>
              <a:rPr lang="fa-IR" b="1" dirty="0" smtClean="0">
                <a:solidFill>
                  <a:schemeClr val="tx2"/>
                </a:solidFill>
                <a:cs typeface="2  Titr" panose="00000700000000000000" pitchFamily="2" charset="-78"/>
              </a:rPr>
              <a:t>رفتار منجر می شوند)و پاسخ ها (رفتار واقعی) </a:t>
            </a:r>
            <a:r>
              <a:rPr lang="fa-IR" b="1" dirty="0">
                <a:solidFill>
                  <a:schemeClr val="tx2"/>
                </a:solidFill>
                <a:cs typeface="2  Titr" panose="00000700000000000000" pitchFamily="2" charset="-78"/>
              </a:rPr>
              <a:t>تنها </a:t>
            </a:r>
            <a:r>
              <a:rPr lang="fa-IR" b="1" dirty="0" smtClean="0">
                <a:solidFill>
                  <a:schemeClr val="tx2"/>
                </a:solidFill>
                <a:cs typeface="2  Titr" panose="00000700000000000000" pitchFamily="2" charset="-78"/>
              </a:rPr>
              <a:t>جنبه های </a:t>
            </a:r>
            <a:r>
              <a:rPr lang="fa-IR" b="1" dirty="0">
                <a:solidFill>
                  <a:schemeClr val="tx2"/>
                </a:solidFill>
                <a:cs typeface="2  Titr" panose="00000700000000000000" pitchFamily="2" charset="-78"/>
              </a:rPr>
              <a:t>رفتار هستند که </a:t>
            </a:r>
            <a:r>
              <a:rPr lang="fa-IR" b="1" dirty="0" smtClean="0">
                <a:solidFill>
                  <a:schemeClr val="tx2"/>
                </a:solidFill>
                <a:cs typeface="2  Titr" panose="00000700000000000000" pitchFamily="2" charset="-78"/>
              </a:rPr>
              <a:t>آن ها </a:t>
            </a:r>
            <a:r>
              <a:rPr lang="fa-IR" b="1" dirty="0">
                <a:solidFill>
                  <a:schemeClr val="tx2"/>
                </a:solidFill>
                <a:cs typeface="2  Titr" panose="00000700000000000000" pitchFamily="2" charset="-78"/>
              </a:rPr>
              <a:t>را </a:t>
            </a:r>
            <a:r>
              <a:rPr lang="fa-IR" b="1" dirty="0" smtClean="0">
                <a:solidFill>
                  <a:schemeClr val="tx2"/>
                </a:solidFill>
                <a:cs typeface="2  Titr" panose="00000700000000000000" pitchFamily="2" charset="-78"/>
              </a:rPr>
              <a:t>می توان به طور </a:t>
            </a:r>
            <a:r>
              <a:rPr lang="fa-IR" b="1" dirty="0">
                <a:solidFill>
                  <a:schemeClr val="tx2"/>
                </a:solidFill>
                <a:cs typeface="2  Titr" panose="00000700000000000000" pitchFamily="2" charset="-78"/>
              </a:rPr>
              <a:t>مستقیم مشاهده </a:t>
            </a:r>
            <a:r>
              <a:rPr lang="fa-IR" b="1" dirty="0" smtClean="0">
                <a:solidFill>
                  <a:schemeClr val="tx2"/>
                </a:solidFill>
                <a:cs typeface="2  Titr" panose="00000700000000000000" pitchFamily="2" charset="-78"/>
              </a:rPr>
              <a:t>کرد؛ </a:t>
            </a:r>
            <a:r>
              <a:rPr lang="fa-IR" b="1" dirty="0">
                <a:solidFill>
                  <a:schemeClr val="tx2"/>
                </a:solidFill>
                <a:cs typeface="2  Titr" panose="00000700000000000000" pitchFamily="2" charset="-78"/>
              </a:rPr>
              <a:t>بنابراین آنها متغیرهای عینی هستند که </a:t>
            </a:r>
            <a:r>
              <a:rPr lang="fa-IR" b="1" dirty="0" smtClean="0">
                <a:solidFill>
                  <a:schemeClr val="tx2"/>
                </a:solidFill>
                <a:cs typeface="2  Titr" panose="00000700000000000000" pitchFamily="2" charset="-78"/>
              </a:rPr>
              <a:t>می توانند </a:t>
            </a:r>
            <a:r>
              <a:rPr lang="fa-IR" b="1" dirty="0">
                <a:solidFill>
                  <a:schemeClr val="tx2"/>
                </a:solidFill>
                <a:cs typeface="2  Titr" panose="00000700000000000000" pitchFamily="2" charset="-78"/>
              </a:rPr>
              <a:t>در </a:t>
            </a:r>
            <a:r>
              <a:rPr lang="fa-IR" b="1" dirty="0" smtClean="0">
                <a:solidFill>
                  <a:schemeClr val="tx2"/>
                </a:solidFill>
                <a:cs typeface="2  Titr" panose="00000700000000000000" pitchFamily="2" charset="-78"/>
              </a:rPr>
              <a:t>ایجاد علم </a:t>
            </a:r>
            <a:r>
              <a:rPr lang="fa-IR" b="1" dirty="0">
                <a:solidFill>
                  <a:schemeClr val="tx2"/>
                </a:solidFill>
                <a:cs typeface="2  Titr" panose="00000700000000000000" pitchFamily="2" charset="-78"/>
              </a:rPr>
              <a:t>رفتار به کار گرفته شوند.</a:t>
            </a:r>
            <a:endParaRPr lang="fa-IR" b="1" dirty="0" smtClean="0">
              <a:solidFill>
                <a:schemeClr val="tx2"/>
              </a:solidFill>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4800600"/>
            <a:ext cx="7229475" cy="1724025"/>
          </a:xfrm>
          <a:prstGeom prst="rect">
            <a:avLst/>
          </a:prstGeom>
        </p:spPr>
      </p:pic>
    </p:spTree>
    <p:extLst>
      <p:ext uri="{BB962C8B-B14F-4D97-AF65-F5344CB8AC3E}">
        <p14:creationId xmlns:p14="http://schemas.microsoft.com/office/powerpoint/2010/main" val="41587869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6162" y="1066800"/>
            <a:ext cx="10096500" cy="5016758"/>
          </a:xfrm>
          <a:prstGeom prst="rect">
            <a:avLst/>
          </a:prstGeom>
        </p:spPr>
        <p:txBody>
          <a:bodyPr wrap="square">
            <a:spAutoFit/>
          </a:bodyPr>
          <a:lstStyle/>
          <a:p>
            <a:pPr algn="just" rtl="1">
              <a:lnSpc>
                <a:spcPct val="200000"/>
              </a:lnSpc>
            </a:pPr>
            <a:r>
              <a:rPr lang="fa-IR" sz="2000" dirty="0">
                <a:solidFill>
                  <a:srgbClr val="FF0000"/>
                </a:solidFill>
                <a:cs typeface="2  Titr" panose="00000700000000000000" pitchFamily="2" charset="-78"/>
              </a:rPr>
              <a:t>4- پرسش و پاسخ شفاهی</a:t>
            </a:r>
          </a:p>
          <a:p>
            <a:pPr algn="just" rtl="1">
              <a:lnSpc>
                <a:spcPct val="200000"/>
              </a:lnSpc>
            </a:pPr>
            <a:r>
              <a:rPr lang="fa-IR" sz="2000" dirty="0">
                <a:solidFill>
                  <a:schemeClr val="tx2"/>
                </a:solidFill>
                <a:cs typeface="2  Titr" panose="00000700000000000000" pitchFamily="2" charset="-78"/>
              </a:rPr>
              <a:t>یکی از تدابیر متداول و مؤثر معلمان در ارزشیابی‌های غیررسمی از یادگیری دانش‌آموزان، به‌منظور دادن بازخورد به آنان، تشویق و ترغیب آنان در یادگیری و رفع مشکلات یادگیری آنان استفاده از پرسش شفاهی است. پرسش شفاهی نوعی سؤال تشریحی است که به‌صورت غیررسمی مطرح می‌شود و جواب آن به‌صورت شفاهی در کلاس ارائه می‌شود. معمولاً پرسش شفاهی را نمی‌توان نوعی آزمون به‌حساب آورد که از نتایج آن بتوان برای ارزشیابی میزان آموخته‌های دانش‌آموزان استفاده کرد؛ اما از این نوع پرسش برای بهبود روش‌های یادگیری دانش‌آموزان و شیوه‌های آموزشی معلم می‌توان به‌خوبی استفاده کرد، زیرا بازخوردهای فوری برای معلم و دانش‌آموز فراهم می‌آورد.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1007956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1012" y="1295400"/>
            <a:ext cx="9086850" cy="4401205"/>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5- آزمون عملکردی</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عملکرد را می‌توان با انواع روش‌های سنجشِ عملکرد مانند اجرای پروژه، آزمون بالینی ساختارمند یا آزمون عملکردی اندازه‌گیری کرد؛ اما اگر قرار است عملکرد فقط توسط آزمون اندازه‌گیری شود، برای این منظور از آزمون عملکردی استفاده می‌شود. آزمون عملکردی روش سنجشی است که در آن دانش‌آموز با انجام تکالیف واقعی یا مشابه با زندگی واقعی توانایی خود را در استفاده از دانش و مهارت‌های آموخته‌شده برای تولید راه‌حل، محصول و یا اجرای یک مهارت ویژه نشان می‌دهد و معلم با مشاهده‌ی عملکرد دانش‌آموز کیفیت عملکرد او را توصیف می‌کند.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16998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4812" y="1181100"/>
            <a:ext cx="8439150" cy="440120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آزمون عملکردی به‌عنوان ابزاری برای تکمیل اطلاعات درباره‌ی یادگیری دانش‌آموز در کنار آزمون مدادکاغذی به‌کار می‌رود. آزمون مدادکاغذی برای اندازه‌گیری دانش کلی، محفوظات و درک و فهم آموخته‌های تحصیلی دانش‌آموزان استفاده می‌شود. آزمون عملکردی نه‌تنها در اندازه‌گیری دانش و مفاهیم پیچیده‌ی آموزشگاهی بلکه در اندازه‌گیری توانایی استفاده از دانش و مهارت‌های پیچیده‌ی دانش‌آموزان در موقعیت‌های واقعی زندگی نیز کارآمد است. تفاوت آزمون عملکردی با آزمون مدادکاغذی در جدول </a:t>
            </a:r>
            <a:r>
              <a:rPr lang="fa-IR" sz="2000" dirty="0" smtClean="0">
                <a:solidFill>
                  <a:schemeClr val="tx2"/>
                </a:solidFill>
                <a:cs typeface="2  Titr" panose="00000700000000000000" pitchFamily="2" charset="-78"/>
              </a:rPr>
              <a:t>اسلاید بعدی خلاصه </a:t>
            </a:r>
            <a:r>
              <a:rPr lang="fa-IR" sz="2000" dirty="0">
                <a:solidFill>
                  <a:schemeClr val="tx2"/>
                </a:solidFill>
                <a:cs typeface="2  Titr" panose="00000700000000000000" pitchFamily="2" charset="-78"/>
              </a:rPr>
              <a:t>شده است </a:t>
            </a:r>
            <a:r>
              <a:rPr lang="fa-IR" sz="2000" dirty="0" smtClean="0">
                <a:solidFill>
                  <a:schemeClr val="tx2"/>
                </a:solidFill>
                <a:cs typeface="2  Titr" panose="00000700000000000000" pitchFamily="2" charset="-78"/>
              </a:rPr>
              <a:t>:</a:t>
            </a:r>
            <a:endParaRPr lang="fa-IR" sz="2000"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430031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749" y="1295400"/>
            <a:ext cx="7953375" cy="5181600"/>
          </a:xfrm>
          <a:prstGeom prst="rect">
            <a:avLst/>
          </a:prstGeom>
        </p:spPr>
      </p:pic>
    </p:spTree>
    <p:extLst>
      <p:ext uri="{BB962C8B-B14F-4D97-AF65-F5344CB8AC3E}">
        <p14:creationId xmlns:p14="http://schemas.microsoft.com/office/powerpoint/2010/main" val="2679331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012" y="1295400"/>
            <a:ext cx="9467850" cy="4401205"/>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6- تکالیف درسی</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تکالیف درسی می‌توانند در ارزشیابی از آموخته‌های دانش‌آموزان مفید باشند. با بررسی تکالیف درسی، اطلاعات ارزشمندی از یادگیری دانش‌آموزان به دست می‌آید. استفاده از تکالیف درسی به‌عنوان ابزار ارزشیابی نشانگر این است که چگونه می‌توان ارزشیابی و تدریس را با همدیگر درآمیخت و آن دو را به‌مثابه‌ی یک جریان واحد در نظر گرفت. تکالیف می‌توانند زمینه‌ی تفکر، ممارست و کشف را برای دانش‌آموزان افزایش دهند. ازاین‌رو آگاهی و مهارت معلم به انواع تکالیف آموزشی، ازجمله تخصص‌های ویژه‌ی اوست که غیرقابل اغماض </a:t>
            </a:r>
            <a:r>
              <a:rPr lang="fa-IR" sz="2000" dirty="0" smtClean="0">
                <a:solidFill>
                  <a:schemeClr val="tx2"/>
                </a:solidFill>
                <a:cs typeface="2  Titr" panose="00000700000000000000" pitchFamily="2" charset="-78"/>
              </a:rPr>
              <a:t>است.</a:t>
            </a:r>
            <a:endParaRPr lang="fa-IR" sz="2000"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355431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9012" y="1066800"/>
            <a:ext cx="9763125" cy="255454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همان‌طور که در شکل </a:t>
            </a:r>
            <a:r>
              <a:rPr lang="fa-IR" sz="2000" dirty="0" smtClean="0">
                <a:solidFill>
                  <a:schemeClr val="tx2"/>
                </a:solidFill>
                <a:cs typeface="2  Titr" panose="00000700000000000000" pitchFamily="2" charset="-78"/>
              </a:rPr>
              <a:t>مشاهده </a:t>
            </a:r>
            <a:r>
              <a:rPr lang="fa-IR" sz="2000" dirty="0">
                <a:solidFill>
                  <a:schemeClr val="tx2"/>
                </a:solidFill>
                <a:cs typeface="2  Titr" panose="00000700000000000000" pitchFamily="2" charset="-78"/>
              </a:rPr>
              <a:t>می‌شود، انجام تکلیف و ارزشیابی آن مانند یک چرخه به بهبود فرآیند یاددهی – یادگیری کمک می‌کند. طراحی تکلیف بر مبنای ارزشیابی‌های فرآیندی انجام می‌گیرد و ارزشیابی‌های که از بررسی تکلیف صورت می‌گیرند به بهبود یادگیری کمک می‌کنند و موجب تدریس اثربخش </a:t>
            </a:r>
            <a:r>
              <a:rPr lang="fa-IR" sz="2000" dirty="0" smtClean="0">
                <a:solidFill>
                  <a:schemeClr val="tx2"/>
                </a:solidFill>
                <a:cs typeface="2  Titr" panose="00000700000000000000" pitchFamily="2" charset="-78"/>
              </a:rPr>
              <a:t>می‌شوند.</a:t>
            </a:r>
          </a:p>
          <a:p>
            <a:pPr algn="just" rtl="1">
              <a:lnSpc>
                <a:spcPct val="200000"/>
              </a:lnSpc>
            </a:pPr>
            <a:endParaRPr lang="fa-IR" sz="2000"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299" y="3124200"/>
            <a:ext cx="7134225" cy="3181350"/>
          </a:xfrm>
          <a:prstGeom prst="rect">
            <a:avLst/>
          </a:prstGeom>
        </p:spPr>
      </p:pic>
    </p:spTree>
    <p:extLst>
      <p:ext uri="{BB962C8B-B14F-4D97-AF65-F5344CB8AC3E}">
        <p14:creationId xmlns:p14="http://schemas.microsoft.com/office/powerpoint/2010/main" val="235597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5481" y="774700"/>
            <a:ext cx="10837862" cy="5632311"/>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7- سنجش مشاهده ای</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بخشی از اهداف برنامه‌ی درسی در حوزه‌های مهارتی و نگرشی قرار دارند و با آزمون‌های مدادکاغذی امکان سنجش آن‌ها مقدور نیست. لذا بهترین شیوه برای ارزشیابی این اهداف، سنجش مشاهده‌ای است</a:t>
            </a:r>
            <a:r>
              <a:rPr lang="fa-IR" sz="2000" dirty="0" smtClean="0">
                <a:solidFill>
                  <a:schemeClr val="tx2"/>
                </a:solidFill>
                <a:cs typeface="2  Titr" panose="00000700000000000000" pitchFamily="2" charset="-78"/>
              </a:rPr>
              <a:t>.</a:t>
            </a:r>
          </a:p>
          <a:p>
            <a:pPr algn="just" rtl="1">
              <a:lnSpc>
                <a:spcPct val="200000"/>
              </a:lnSpc>
            </a:pPr>
            <a:r>
              <a:rPr lang="fa-IR" sz="2000" dirty="0">
                <a:solidFill>
                  <a:schemeClr val="tx2"/>
                </a:solidFill>
                <a:cs typeface="2  Titr" panose="00000700000000000000" pitchFamily="2" charset="-78"/>
              </a:rPr>
              <a:t>در ارزشیابی کیفی – توصیفی تأکید بر ارزشیابی نامحسوس و در شرایط عادی و طبیعی است، «مشاهده» یکی از مفیدترین روش‌های جمع‌آوری اطلاعات از کلاس درس و فرآیند یادگیری و پیشرفت تحصیلی دانش‌آموزان است. برای این منظور معلم باید دانش‌آموزان را در حین انجام فعالیت‌های آموزشی در شرایط متفاوت مانند بازی، کار گروهی، نمایش و انجام آزمایش مشاهده </a:t>
            </a:r>
            <a:r>
              <a:rPr lang="fa-IR" sz="2000" dirty="0" smtClean="0">
                <a:solidFill>
                  <a:schemeClr val="tx2"/>
                </a:solidFill>
                <a:cs typeface="2  Titr" panose="00000700000000000000" pitchFamily="2" charset="-78"/>
              </a:rPr>
              <a:t>کند.</a:t>
            </a:r>
          </a:p>
          <a:p>
            <a:pPr algn="just" rtl="1">
              <a:lnSpc>
                <a:spcPct val="200000"/>
              </a:lnSpc>
            </a:pPr>
            <a:r>
              <a:rPr lang="fa-IR" sz="2000" dirty="0">
                <a:solidFill>
                  <a:schemeClr val="tx2"/>
                </a:solidFill>
                <a:cs typeface="2  Titr" panose="00000700000000000000" pitchFamily="2" charset="-78"/>
              </a:rPr>
              <a:t>این روش به دلیل آن‌که دانسته‌ها، مهارت‌ها و نگرش‌های دانش‌آموزان را به نحو مطلوب شناسایی و ارزشیابی می‌کند، اهمیت زیادی دارد.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4128719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7219" y="1295400"/>
            <a:ext cx="10837862" cy="3170099"/>
          </a:xfrm>
          <a:prstGeom prst="rect">
            <a:avLst/>
          </a:prstGeom>
        </p:spPr>
        <p:txBody>
          <a:bodyPr wrap="square">
            <a:spAutoFit/>
          </a:bodyPr>
          <a:lstStyle/>
          <a:p>
            <a:pPr algn="just" rtl="1">
              <a:lnSpc>
                <a:spcPct val="250000"/>
              </a:lnSpc>
            </a:pPr>
            <a:r>
              <a:rPr lang="fa-IR" sz="2000" dirty="0">
                <a:solidFill>
                  <a:srgbClr val="FF0000"/>
                </a:solidFill>
                <a:cs typeface="2  Titr" panose="00000700000000000000" pitchFamily="2" charset="-78"/>
              </a:rPr>
              <a:t>سنجش مشاهده‌ای به سه صورت زیر انجام می‌گیرد</a:t>
            </a:r>
            <a:r>
              <a:rPr lang="fa-IR" sz="2000" dirty="0" smtClean="0">
                <a:solidFill>
                  <a:srgbClr val="FF0000"/>
                </a:solidFill>
                <a:cs typeface="2  Titr" panose="00000700000000000000" pitchFamily="2" charset="-78"/>
              </a:rPr>
              <a:t>:</a:t>
            </a:r>
          </a:p>
          <a:p>
            <a:pPr algn="just" rtl="1">
              <a:lnSpc>
                <a:spcPct val="250000"/>
              </a:lnSpc>
            </a:pPr>
            <a:r>
              <a:rPr lang="fa-IR" sz="2000" dirty="0" smtClean="0">
                <a:solidFill>
                  <a:schemeClr val="tx2"/>
                </a:solidFill>
                <a:cs typeface="2  Titr" panose="00000700000000000000" pitchFamily="2" charset="-78"/>
              </a:rPr>
              <a:t>1- فهرست </a:t>
            </a:r>
            <a:r>
              <a:rPr lang="fa-IR" sz="2000" dirty="0">
                <a:solidFill>
                  <a:schemeClr val="tx2"/>
                </a:solidFill>
                <a:cs typeface="2  Titr" panose="00000700000000000000" pitchFamily="2" charset="-78"/>
              </a:rPr>
              <a:t>وارسی (چک‌لیست</a:t>
            </a:r>
            <a:r>
              <a:rPr lang="fa-IR" sz="2000" dirty="0" smtClean="0">
                <a:solidFill>
                  <a:schemeClr val="tx2"/>
                </a:solidFill>
                <a:cs typeface="2  Titr" panose="00000700000000000000" pitchFamily="2" charset="-78"/>
              </a:rPr>
              <a:t>)</a:t>
            </a:r>
          </a:p>
          <a:p>
            <a:pPr algn="just" rtl="1">
              <a:lnSpc>
                <a:spcPct val="250000"/>
              </a:lnSpc>
            </a:pPr>
            <a:r>
              <a:rPr lang="fa-IR" sz="2000" dirty="0">
                <a:solidFill>
                  <a:schemeClr val="tx2"/>
                </a:solidFill>
                <a:cs typeface="2  Titr" panose="00000700000000000000" pitchFamily="2" charset="-78"/>
              </a:rPr>
              <a:t>2- مقیاس </a:t>
            </a:r>
            <a:r>
              <a:rPr lang="fa-IR" sz="2000" dirty="0" smtClean="0">
                <a:solidFill>
                  <a:schemeClr val="tx2"/>
                </a:solidFill>
                <a:cs typeface="2  Titr" panose="00000700000000000000" pitchFamily="2" charset="-78"/>
              </a:rPr>
              <a:t>درجه‌بندی</a:t>
            </a:r>
          </a:p>
          <a:p>
            <a:pPr algn="just" rtl="1">
              <a:lnSpc>
                <a:spcPct val="250000"/>
              </a:lnSpc>
            </a:pPr>
            <a:r>
              <a:rPr lang="fa-IR" sz="2000" dirty="0">
                <a:solidFill>
                  <a:schemeClr val="tx2"/>
                </a:solidFill>
                <a:cs typeface="2  Titr" panose="00000700000000000000" pitchFamily="2" charset="-78"/>
              </a:rPr>
              <a:t>3- واقعه‌نگاری، ثبت مشاهده یا رویدادنگاری</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2808551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5249" y="914400"/>
            <a:ext cx="9458325" cy="5016758"/>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8- خود سنجی</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خودسنجی یا خودارزیابی یا به بیان ساده دادن بازخورد دانش‌آموز به خود، مهارت مهمی است که با کمک آن پیشرفت یادگیری دانش‌آموز توسط خود او ارزشیابی می‌شود. در این حالت دانش‌آموز فرآیند یادگیری خود را تحت کنترل خودش می‌بیند و نوعی حس مسئولیت نسبت به یادگیری می‌کند و از فراگیری منفعل به فراگیری فعال تبدیل می‌شود.</a:t>
            </a:r>
          </a:p>
          <a:p>
            <a:pPr algn="just" rtl="1">
              <a:lnSpc>
                <a:spcPct val="200000"/>
              </a:lnSpc>
            </a:pPr>
            <a:r>
              <a:rPr lang="fa-IR" sz="2000" dirty="0">
                <a:solidFill>
                  <a:schemeClr val="tx2"/>
                </a:solidFill>
                <a:cs typeface="2  Titr" panose="00000700000000000000" pitchFamily="2" charset="-78"/>
              </a:rPr>
              <a:t>فراگیر فعال، دانش‌آموزی است که در خصوص عملکردِ خود اندیشه‌ورزی کند و با تحلیل و تفسیر رفتار یا عملکردِ خود، قضاوت کند و راهکاری به‌منظور اجرای بهتر آن‌ها در آینده ارائه کند. ازاین‌رو سعی کنید همیشه فرصت خودسنجی را برای دانش‌آموزان فراهم کنید.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2547620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2412" y="1143000"/>
            <a:ext cx="9491662" cy="440120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با بازخوردهایی که دانش‌آموز به خود خواهد داد، او را در فرآیند آموزش درگیر خواهد ساخت. ازآنجاکه در رویکرد جدید، موقعیت یادگیری و ارزشیابی یکی است، دانش‌آموز در فرآیند ارزشیابی خود و تصمیم‌گیری برای برداشتن گام بعدی درگیر خواهد شد. در این رویکرد، دانش‌آموز با آگاهی یافتن از خود و میزان یادگیری‌اش به مرحله‌ی مهمی تحت عنوان «فراشناخت » خواهد رسید. دانش‌آموز با بازخورد به خویش، توان قضاوت و اظهارنظر را در خود پرورش داده و سبب خواهد شد تا تصمیم آگاهانه اتخاذ نماید و اعتمادبه‌نفس پیدا کند. در کاربرد این ابزار باید دانش‌آموزان را راهنمایی کرد تا خطراتی چون خودشکنی (تحقیر خود) یا خودستایی (تعریف و تمجید افراطی از خود) آنان را تهدید نکند.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3542402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227012" y="88900"/>
            <a:ext cx="10371130" cy="6019800"/>
          </a:xfrm>
          <a:prstGeom prst="rect">
            <a:avLst/>
          </a:prstGeom>
          <a:noFill/>
        </p:spPr>
        <p:txBody>
          <a:bodyPr wrap="square" rtlCol="0">
            <a:noAutofit/>
          </a:bodyPr>
          <a:lstStyle/>
          <a:p>
            <a:pPr algn="just" rtl="1">
              <a:lnSpc>
                <a:spcPct val="250000"/>
              </a:lnSpc>
            </a:pPr>
            <a:r>
              <a:rPr lang="fa-IR" sz="2000" b="1" dirty="0" smtClean="0">
                <a:solidFill>
                  <a:srgbClr val="FF0000"/>
                </a:solidFill>
                <a:cs typeface="2  Titr" panose="00000700000000000000" pitchFamily="2" charset="-78"/>
              </a:rPr>
              <a:t>نظریه های </a:t>
            </a:r>
            <a:r>
              <a:rPr lang="fa-IR" sz="2000" b="1" dirty="0">
                <a:solidFill>
                  <a:srgbClr val="FF0000"/>
                </a:solidFill>
                <a:cs typeface="2  Titr" panose="00000700000000000000" pitchFamily="2" charset="-78"/>
              </a:rPr>
              <a:t>یادگیری </a:t>
            </a:r>
            <a:r>
              <a:rPr lang="fa-IR" sz="2000" b="1" dirty="0" smtClean="0">
                <a:solidFill>
                  <a:srgbClr val="FF0000"/>
                </a:solidFill>
                <a:cs typeface="2  Titr" panose="00000700000000000000" pitchFamily="2" charset="-78"/>
              </a:rPr>
              <a:t>شناختی:</a:t>
            </a:r>
          </a:p>
          <a:p>
            <a:pPr algn="just" rtl="1">
              <a:lnSpc>
                <a:spcPct val="200000"/>
              </a:lnSpc>
            </a:pPr>
            <a:r>
              <a:rPr lang="fa-IR" b="1" dirty="0">
                <a:solidFill>
                  <a:schemeClr val="tx2"/>
                </a:solidFill>
                <a:cs typeface="2  Titr" panose="00000700000000000000" pitchFamily="2" charset="-78"/>
              </a:rPr>
              <a:t>برخلاف رفتارگرایان که با فرآیندهای ذهنی </a:t>
            </a:r>
            <a:r>
              <a:rPr lang="fa-IR" b="1" dirty="0" smtClean="0">
                <a:solidFill>
                  <a:schemeClr val="tx2"/>
                </a:solidFill>
                <a:cs typeface="2  Titr" panose="00000700000000000000" pitchFamily="2" charset="-78"/>
              </a:rPr>
              <a:t>سروکار ندارند، شناخت گرایان </a:t>
            </a:r>
            <a:r>
              <a:rPr lang="fa-IR" b="1" dirty="0">
                <a:solidFill>
                  <a:schemeClr val="tx2"/>
                </a:solidFill>
                <a:cs typeface="2  Titr" panose="00000700000000000000" pitchFamily="2" charset="-78"/>
              </a:rPr>
              <a:t>بر فرآیندهای ذهنی غیرقابل </a:t>
            </a:r>
            <a:r>
              <a:rPr lang="fa-IR" b="1" dirty="0" smtClean="0">
                <a:solidFill>
                  <a:schemeClr val="tx2"/>
                </a:solidFill>
                <a:cs typeface="2  Titr" panose="00000700000000000000" pitchFamily="2" charset="-78"/>
              </a:rPr>
              <a:t>مشاهده ای </a:t>
            </a:r>
            <a:r>
              <a:rPr lang="fa-IR" b="1" dirty="0">
                <a:solidFill>
                  <a:schemeClr val="tx2"/>
                </a:solidFill>
                <a:cs typeface="2  Titr" panose="00000700000000000000" pitchFamily="2" charset="-78"/>
              </a:rPr>
              <a:t>تأکید </a:t>
            </a:r>
            <a:r>
              <a:rPr lang="fa-IR" b="1" dirty="0" smtClean="0">
                <a:solidFill>
                  <a:schemeClr val="tx2"/>
                </a:solidFill>
                <a:cs typeface="2  Titr" panose="00000700000000000000" pitchFamily="2" charset="-78"/>
              </a:rPr>
              <a:t>                       می کنند </a:t>
            </a:r>
            <a:r>
              <a:rPr lang="fa-IR" b="1" dirty="0">
                <a:solidFill>
                  <a:schemeClr val="tx2"/>
                </a:solidFill>
                <a:cs typeface="2  Titr" panose="00000700000000000000" pitchFamily="2" charset="-78"/>
              </a:rPr>
              <a:t>که افراد </a:t>
            </a:r>
            <a:r>
              <a:rPr lang="fa-IR" b="1" dirty="0" smtClean="0">
                <a:solidFill>
                  <a:schemeClr val="tx2"/>
                </a:solidFill>
                <a:cs typeface="2  Titr" panose="00000700000000000000" pitchFamily="2" charset="-78"/>
              </a:rPr>
              <a:t>برای یادگرفتن </a:t>
            </a:r>
            <a:r>
              <a:rPr lang="fa-IR" b="1" dirty="0">
                <a:solidFill>
                  <a:schemeClr val="tx2"/>
                </a:solidFill>
                <a:cs typeface="2  Titr" panose="00000700000000000000" pitchFamily="2" charset="-78"/>
              </a:rPr>
              <a:t>و یادآوری اطلاعات یا کسب </a:t>
            </a:r>
            <a:r>
              <a:rPr lang="fa-IR" b="1" dirty="0" smtClean="0">
                <a:solidFill>
                  <a:schemeClr val="tx2"/>
                </a:solidFill>
                <a:cs typeface="2  Titr" panose="00000700000000000000" pitchFamily="2" charset="-78"/>
              </a:rPr>
              <a:t>مهارت های </a:t>
            </a:r>
            <a:r>
              <a:rPr lang="fa-IR" b="1" dirty="0">
                <a:solidFill>
                  <a:schemeClr val="tx2"/>
                </a:solidFill>
                <a:cs typeface="2  Titr" panose="00000700000000000000" pitchFamily="2" charset="-78"/>
              </a:rPr>
              <a:t>جدید به کار </a:t>
            </a:r>
            <a:r>
              <a:rPr lang="fa-IR" b="1" dirty="0" smtClean="0">
                <a:solidFill>
                  <a:schemeClr val="tx2"/>
                </a:solidFill>
                <a:cs typeface="2  Titr" panose="00000700000000000000" pitchFamily="2" charset="-78"/>
              </a:rPr>
              <a:t>می برند</a:t>
            </a:r>
            <a:r>
              <a:rPr lang="fa-IR" b="1" dirty="0">
                <a:solidFill>
                  <a:schemeClr val="tx2"/>
                </a:solidFill>
                <a:cs typeface="2  Titr" panose="00000700000000000000" pitchFamily="2" charset="-78"/>
              </a:rPr>
              <a:t>. آنها بر این </a:t>
            </a:r>
            <a:r>
              <a:rPr lang="fa-IR" b="1" dirty="0" smtClean="0">
                <a:solidFill>
                  <a:schemeClr val="tx2"/>
                </a:solidFill>
                <a:cs typeface="2  Titr" panose="00000700000000000000" pitchFamily="2" charset="-78"/>
              </a:rPr>
              <a:t>باورند که </a:t>
            </a:r>
            <a:r>
              <a:rPr lang="fa-IR" b="1" dirty="0">
                <a:solidFill>
                  <a:schemeClr val="tx2"/>
                </a:solidFill>
                <a:cs typeface="2  Titr" panose="00000700000000000000" pitchFamily="2" charset="-78"/>
              </a:rPr>
              <a:t>یادگیری فرآیندی درونی است که ممکن است </a:t>
            </a:r>
            <a:r>
              <a:rPr lang="fa-IR" b="1" dirty="0" smtClean="0">
                <a:solidFill>
                  <a:schemeClr val="tx2"/>
                </a:solidFill>
                <a:cs typeface="2  Titr" panose="00000700000000000000" pitchFamily="2" charset="-78"/>
              </a:rPr>
              <a:t>به صورت </a:t>
            </a:r>
            <a:r>
              <a:rPr lang="fa-IR" b="1" dirty="0">
                <a:solidFill>
                  <a:schemeClr val="tx2"/>
                </a:solidFill>
                <a:cs typeface="2  Titr" panose="00000700000000000000" pitchFamily="2" charset="-78"/>
              </a:rPr>
              <a:t>تغییر فوری در رفتار </a:t>
            </a:r>
            <a:r>
              <a:rPr lang="fa-IR" b="1" dirty="0" smtClean="0">
                <a:solidFill>
                  <a:schemeClr val="tx2"/>
                </a:solidFill>
                <a:cs typeface="2  Titr" panose="00000700000000000000" pitchFamily="2" charset="-78"/>
              </a:rPr>
              <a:t>آشکارظاهر </a:t>
            </a:r>
            <a:r>
              <a:rPr lang="fa-IR" b="1" dirty="0">
                <a:solidFill>
                  <a:schemeClr val="tx2"/>
                </a:solidFill>
                <a:cs typeface="2  Titr" panose="00000700000000000000" pitchFamily="2" charset="-78"/>
              </a:rPr>
              <a:t>نشود. موضوع روانشناسی شناختی </a:t>
            </a:r>
            <a:r>
              <a:rPr lang="fa-IR" b="1" dirty="0" smtClean="0">
                <a:solidFill>
                  <a:schemeClr val="tx2"/>
                </a:solidFill>
                <a:cs typeface="2  Titr" panose="00000700000000000000" pitchFamily="2" charset="-78"/>
              </a:rPr>
              <a:t>فعالیت های </a:t>
            </a:r>
            <a:r>
              <a:rPr lang="fa-IR" b="1" dirty="0">
                <a:solidFill>
                  <a:schemeClr val="tx2"/>
                </a:solidFill>
                <a:cs typeface="2  Titr" panose="00000700000000000000" pitchFamily="2" charset="-78"/>
              </a:rPr>
              <a:t>ذهنی یا فکری انسان است. </a:t>
            </a:r>
            <a:r>
              <a:rPr lang="fa-IR" b="1" dirty="0" smtClean="0">
                <a:solidFill>
                  <a:schemeClr val="tx2"/>
                </a:solidFill>
                <a:cs typeface="2  Titr" panose="00000700000000000000" pitchFamily="2" charset="-78"/>
              </a:rPr>
              <a:t>به عبارت دیگر </a:t>
            </a:r>
            <a:r>
              <a:rPr lang="fa-IR" b="1" dirty="0">
                <a:solidFill>
                  <a:schemeClr val="tx2"/>
                </a:solidFill>
                <a:cs typeface="2  Titr" panose="00000700000000000000" pitchFamily="2" charset="-78"/>
              </a:rPr>
              <a:t>موضوع این علم فرآیندهایی است که از طریق آن انواع </a:t>
            </a:r>
            <a:r>
              <a:rPr lang="fa-IR" b="1" dirty="0" smtClean="0">
                <a:solidFill>
                  <a:schemeClr val="tx2"/>
                </a:solidFill>
                <a:cs typeface="2  Titr" panose="00000700000000000000" pitchFamily="2" charset="-78"/>
              </a:rPr>
              <a:t>اطلاعات ورودی (درون دادها) </a:t>
            </a:r>
            <a:r>
              <a:rPr lang="fa-IR" b="1" dirty="0">
                <a:solidFill>
                  <a:schemeClr val="tx2"/>
                </a:solidFill>
                <a:cs typeface="2  Titr" panose="00000700000000000000" pitchFamily="2" charset="-78"/>
              </a:rPr>
              <a:t>به مغز دچار </a:t>
            </a:r>
            <a:r>
              <a:rPr lang="fa-IR" b="1" dirty="0" smtClean="0">
                <a:solidFill>
                  <a:schemeClr val="tx2"/>
                </a:solidFill>
                <a:cs typeface="2  Titr" panose="00000700000000000000" pitchFamily="2" charset="-78"/>
              </a:rPr>
              <a:t>دگرگونی، کاستی، </a:t>
            </a:r>
            <a:r>
              <a:rPr lang="fa-IR" b="1" dirty="0">
                <a:solidFill>
                  <a:schemeClr val="tx2"/>
                </a:solidFill>
                <a:cs typeface="2  Titr" panose="00000700000000000000" pitchFamily="2" charset="-78"/>
              </a:rPr>
              <a:t>افزایش یا بسط </a:t>
            </a:r>
            <a:r>
              <a:rPr lang="fa-IR" b="1" dirty="0" smtClean="0">
                <a:solidFill>
                  <a:schemeClr val="tx2"/>
                </a:solidFill>
                <a:cs typeface="2  Titr" panose="00000700000000000000" pitchFamily="2" charset="-78"/>
              </a:rPr>
              <a:t>گردیده، </a:t>
            </a:r>
            <a:r>
              <a:rPr lang="fa-IR" b="1" dirty="0">
                <a:solidFill>
                  <a:schemeClr val="tx2"/>
                </a:solidFill>
                <a:cs typeface="2  Titr" panose="00000700000000000000" pitchFamily="2" charset="-78"/>
              </a:rPr>
              <a:t>ذخیره و </a:t>
            </a:r>
            <a:r>
              <a:rPr lang="fa-IR" b="1" dirty="0" smtClean="0">
                <a:solidFill>
                  <a:schemeClr val="tx2"/>
                </a:solidFill>
                <a:cs typeface="2  Titr" panose="00000700000000000000" pitchFamily="2" charset="-78"/>
              </a:rPr>
              <a:t>بازیابی شده </a:t>
            </a:r>
            <a:r>
              <a:rPr lang="fa-IR" b="1" dirty="0">
                <a:solidFill>
                  <a:schemeClr val="tx2"/>
                </a:solidFill>
                <a:cs typeface="2  Titr" panose="00000700000000000000" pitchFamily="2" charset="-78"/>
              </a:rPr>
              <a:t>و مورد </a:t>
            </a:r>
            <a:r>
              <a:rPr lang="fa-IR" b="1" dirty="0" smtClean="0">
                <a:solidFill>
                  <a:schemeClr val="tx2"/>
                </a:solidFill>
                <a:cs typeface="2  Titr" panose="00000700000000000000" pitchFamily="2" charset="-78"/>
              </a:rPr>
              <a:t>استفاده های </a:t>
            </a:r>
            <a:r>
              <a:rPr lang="fa-IR" b="1" dirty="0">
                <a:solidFill>
                  <a:schemeClr val="tx2"/>
                </a:solidFill>
                <a:cs typeface="2  Titr" panose="00000700000000000000" pitchFamily="2" charset="-78"/>
              </a:rPr>
              <a:t>مختلف قرار </a:t>
            </a:r>
            <a:r>
              <a:rPr lang="fa-IR" b="1" dirty="0" smtClean="0">
                <a:solidFill>
                  <a:schemeClr val="tx2"/>
                </a:solidFill>
                <a:cs typeface="2  Titr" panose="00000700000000000000" pitchFamily="2" charset="-78"/>
              </a:rPr>
              <a:t>می گیرد.</a:t>
            </a:r>
          </a:p>
          <a:p>
            <a:pPr algn="just" rtl="1">
              <a:lnSpc>
                <a:spcPct val="200000"/>
              </a:lnSpc>
            </a:pPr>
            <a:endParaRPr lang="fa-IR" b="1" dirty="0" smtClean="0">
              <a:solidFill>
                <a:schemeClr val="tx2"/>
              </a:solidFill>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089" y="3873500"/>
            <a:ext cx="6581775" cy="2638425"/>
          </a:xfrm>
          <a:prstGeom prst="rect">
            <a:avLst/>
          </a:prstGeom>
        </p:spPr>
      </p:pic>
    </p:spTree>
    <p:extLst>
      <p:ext uri="{BB962C8B-B14F-4D97-AF65-F5344CB8AC3E}">
        <p14:creationId xmlns:p14="http://schemas.microsoft.com/office/powerpoint/2010/main" val="12355451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96281" y="1295400"/>
            <a:ext cx="8196262" cy="4401205"/>
          </a:xfrm>
          <a:prstGeom prst="rect">
            <a:avLst/>
          </a:prstGeom>
        </p:spPr>
        <p:txBody>
          <a:bodyPr wrap="square">
            <a:spAutoFit/>
          </a:bodyPr>
          <a:lstStyle/>
          <a:p>
            <a:pPr algn="just" rtl="1">
              <a:lnSpc>
                <a:spcPct val="200000"/>
              </a:lnSpc>
            </a:pPr>
            <a:r>
              <a:rPr lang="fa-IR" sz="2000" dirty="0">
                <a:solidFill>
                  <a:schemeClr val="tx2"/>
                </a:solidFill>
                <a:cs typeface="2  Titr" panose="00000700000000000000" pitchFamily="2" charset="-78"/>
              </a:rPr>
              <a:t>برای اجرای خودسنجی لازم است تا دانش‌آموزان از ملاک‌ها و معیارهای کار و فعالیت مورد ارزشیابی آگاهی داشته باشند. این ملاک‌ها را به دو صورت می‌توان تعریف کرد. در حالت اول ملاک‌ها از پیش تعریف شده است. این ملاک‌ها می‌توانند با استفاده از کتاب راهنمای معلم نوشته شوند یا توسط معلم تعریف شوند. حالت دوم ملاک‌ها را معلم و دانش‌آموزان به‌صورت مشترک تعریف می‌کنند. ملاک‌های خودسنجی را می‌توان به‌صورت فهرست وارسی یا به‌صورت جملات ناقص نوشت و از دانش‌آموزان خواست تا نسبت به بود یا نبود آن ملاک‌ها اظهارنظر کنند یا جملات ناقص را تکمیل کنند.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427940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656012" y="304800"/>
            <a:ext cx="5029200" cy="6248400"/>
          </a:xfrm>
          <a:prstGeom prst="rect">
            <a:avLst/>
          </a:prstGeom>
        </p:spPr>
      </p:pic>
    </p:spTree>
    <p:extLst>
      <p:ext uri="{BB962C8B-B14F-4D97-AF65-F5344CB8AC3E}">
        <p14:creationId xmlns:p14="http://schemas.microsoft.com/office/powerpoint/2010/main" val="2924791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0833977"/>
              </p:ext>
            </p:extLst>
          </p:nvPr>
        </p:nvGraphicFramePr>
        <p:xfrm>
          <a:off x="2589212" y="914400"/>
          <a:ext cx="7205980" cy="4952999"/>
        </p:xfrm>
        <a:graphic>
          <a:graphicData uri="http://schemas.openxmlformats.org/drawingml/2006/table">
            <a:tbl>
              <a:tblPr rtl="1" firstRow="1" firstCol="1" bandRow="1">
                <a:tableStyleId>{5C22544A-7EE6-4342-B048-85BDC9FD1C3A}</a:tableStyleId>
              </a:tblPr>
              <a:tblGrid>
                <a:gridCol w="1795101">
                  <a:extLst>
                    <a:ext uri="{9D8B030D-6E8A-4147-A177-3AD203B41FA5}">
                      <a16:colId xmlns:a16="http://schemas.microsoft.com/office/drawing/2014/main" val="20000"/>
                    </a:ext>
                  </a:extLst>
                </a:gridCol>
                <a:gridCol w="1803893">
                  <a:extLst>
                    <a:ext uri="{9D8B030D-6E8A-4147-A177-3AD203B41FA5}">
                      <a16:colId xmlns:a16="http://schemas.microsoft.com/office/drawing/2014/main" val="20001"/>
                    </a:ext>
                  </a:extLst>
                </a:gridCol>
                <a:gridCol w="1807090">
                  <a:extLst>
                    <a:ext uri="{9D8B030D-6E8A-4147-A177-3AD203B41FA5}">
                      <a16:colId xmlns:a16="http://schemas.microsoft.com/office/drawing/2014/main" val="20002"/>
                    </a:ext>
                  </a:extLst>
                </a:gridCol>
                <a:gridCol w="1799896">
                  <a:extLst>
                    <a:ext uri="{9D8B030D-6E8A-4147-A177-3AD203B41FA5}">
                      <a16:colId xmlns:a16="http://schemas.microsoft.com/office/drawing/2014/main" val="20003"/>
                    </a:ext>
                  </a:extLst>
                </a:gridCol>
              </a:tblGrid>
              <a:tr h="445824">
                <a:tc gridSpan="2">
                  <a:txBody>
                    <a:bodyPr/>
                    <a:lstStyle/>
                    <a:p>
                      <a:pPr algn="r" rtl="1">
                        <a:lnSpc>
                          <a:spcPct val="107000"/>
                        </a:lnSpc>
                        <a:spcAft>
                          <a:spcPts val="0"/>
                        </a:spcAft>
                      </a:pPr>
                      <a:r>
                        <a:rPr lang="fa-IR" sz="1200">
                          <a:effectLst/>
                          <a:cs typeface="2  Titr" panose="00000700000000000000" pitchFamily="2" charset="-78"/>
                        </a:rPr>
                        <a:t>نام و نام خانوادگی:‌‌</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hMerge="1">
                  <a:txBody>
                    <a:bodyPr/>
                    <a:lstStyle/>
                    <a:p>
                      <a:endParaRPr lang="en-US"/>
                    </a:p>
                  </a:txBody>
                  <a:tcPr/>
                </a:tc>
                <a:tc gridSpan="2">
                  <a:txBody>
                    <a:bodyPr/>
                    <a:lstStyle/>
                    <a:p>
                      <a:pPr algn="r" rtl="1">
                        <a:lnSpc>
                          <a:spcPct val="107000"/>
                        </a:lnSpc>
                        <a:spcAft>
                          <a:spcPts val="0"/>
                        </a:spcAft>
                      </a:pPr>
                      <a:r>
                        <a:rPr lang="fa-IR" sz="1200">
                          <a:effectLst/>
                          <a:cs typeface="2  Titr" panose="00000700000000000000" pitchFamily="2" charset="-78"/>
                        </a:rPr>
                        <a:t>وضعیت عملکرد من در ماه:‌‌</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388235">
                <a:tc>
                  <a:txBody>
                    <a:bodyPr/>
                    <a:lstStyle/>
                    <a:p>
                      <a:pPr algn="ctr" rtl="1">
                        <a:lnSpc>
                          <a:spcPct val="107000"/>
                        </a:lnSpc>
                        <a:spcAft>
                          <a:spcPts val="0"/>
                        </a:spcAft>
                      </a:pPr>
                      <a:r>
                        <a:rPr lang="fa-IR" sz="1200" dirty="0">
                          <a:effectLst/>
                          <a:cs typeface="2  Titr" panose="00000700000000000000" pitchFamily="2" charset="-78"/>
                        </a:rPr>
                        <a:t>نام درس</a:t>
                      </a:r>
                      <a:endParaRPr lang="en-US" sz="1100" dirty="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200">
                          <a:effectLst/>
                          <a:cs typeface="2  Titr" panose="00000700000000000000" pitchFamily="2" charset="-78"/>
                        </a:rPr>
                        <a:t>تلاش‌هایی</a:t>
                      </a:r>
                      <a:br>
                        <a:rPr lang="fa-IR" sz="1200">
                          <a:effectLst/>
                          <a:cs typeface="2  Titr" panose="00000700000000000000" pitchFamily="2" charset="-78"/>
                        </a:rPr>
                      </a:br>
                      <a:r>
                        <a:rPr lang="fa-IR" sz="1200">
                          <a:effectLst/>
                          <a:cs typeface="2  Titr" panose="00000700000000000000" pitchFamily="2" charset="-78"/>
                        </a:rPr>
                        <a:t> که انجام داده‌ام.</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200">
                          <a:effectLst/>
                          <a:cs typeface="2  Titr" panose="00000700000000000000" pitchFamily="2" charset="-78"/>
                        </a:rPr>
                        <a:t>پیشرفت‌هایی</a:t>
                      </a:r>
                      <a:br>
                        <a:rPr lang="fa-IR" sz="1200">
                          <a:effectLst/>
                          <a:cs typeface="2  Titr" panose="00000700000000000000" pitchFamily="2" charset="-78"/>
                        </a:rPr>
                      </a:br>
                      <a:r>
                        <a:rPr lang="fa-IR" sz="1200">
                          <a:effectLst/>
                          <a:cs typeface="2  Titr" panose="00000700000000000000" pitchFamily="2" charset="-78"/>
                        </a:rPr>
                        <a:t> که داشته‌ام.</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200">
                          <a:effectLst/>
                          <a:cs typeface="2  Titr" panose="00000700000000000000" pitchFamily="2" charset="-78"/>
                        </a:rPr>
                        <a:t>تلاش‌هایی که برای بهتر‌شدن باید انجام دهم.</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val="10001"/>
                  </a:ext>
                </a:extLst>
              </a:tr>
              <a:tr h="779735">
                <a:tc>
                  <a:txBody>
                    <a:bodyPr/>
                    <a:lstStyle/>
                    <a:p>
                      <a:pPr algn="ctr" rtl="1">
                        <a:lnSpc>
                          <a:spcPct val="107000"/>
                        </a:lnSpc>
                        <a:spcAft>
                          <a:spcPts val="0"/>
                        </a:spcAft>
                      </a:pPr>
                      <a:r>
                        <a:rPr lang="fa-IR" sz="1200">
                          <a:effectLst/>
                          <a:cs typeface="2  Titr" panose="00000700000000000000" pitchFamily="2" charset="-78"/>
                        </a:rPr>
                        <a:t>قرآن</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val="10002"/>
                  </a:ext>
                </a:extLst>
              </a:tr>
              <a:tr h="779735">
                <a:tc>
                  <a:txBody>
                    <a:bodyPr/>
                    <a:lstStyle/>
                    <a:p>
                      <a:pPr algn="ctr" rtl="1">
                        <a:lnSpc>
                          <a:spcPct val="107000"/>
                        </a:lnSpc>
                        <a:spcAft>
                          <a:spcPts val="0"/>
                        </a:spcAft>
                      </a:pPr>
                      <a:r>
                        <a:rPr lang="fa-IR" sz="1200">
                          <a:effectLst/>
                          <a:cs typeface="2  Titr" panose="00000700000000000000" pitchFamily="2" charset="-78"/>
                        </a:rPr>
                        <a:t>فارسی</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val="10003"/>
                  </a:ext>
                </a:extLst>
              </a:tr>
              <a:tr h="779735">
                <a:tc>
                  <a:txBody>
                    <a:bodyPr/>
                    <a:lstStyle/>
                    <a:p>
                      <a:pPr algn="ctr" rtl="1">
                        <a:lnSpc>
                          <a:spcPct val="107000"/>
                        </a:lnSpc>
                        <a:spcAft>
                          <a:spcPts val="0"/>
                        </a:spcAft>
                      </a:pPr>
                      <a:r>
                        <a:rPr lang="fa-IR" sz="1200">
                          <a:effectLst/>
                          <a:cs typeface="2  Titr" panose="00000700000000000000" pitchFamily="2" charset="-78"/>
                        </a:rPr>
                        <a:t>ریاضی</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val="10004"/>
                  </a:ext>
                </a:extLst>
              </a:tr>
              <a:tr h="779735">
                <a:tc>
                  <a:txBody>
                    <a:bodyPr/>
                    <a:lstStyle/>
                    <a:p>
                      <a:pPr algn="ctr" rtl="1">
                        <a:lnSpc>
                          <a:spcPct val="107000"/>
                        </a:lnSpc>
                        <a:spcAft>
                          <a:spcPts val="0"/>
                        </a:spcAft>
                      </a:pPr>
                      <a:r>
                        <a:rPr lang="fa-IR" sz="1200">
                          <a:effectLst/>
                          <a:cs typeface="2  Titr" panose="00000700000000000000" pitchFamily="2" charset="-78"/>
                        </a:rPr>
                        <a:t>علوم</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a:effectLst/>
                          <a:cs typeface="2  Titr" panose="00000700000000000000" pitchFamily="2" charset="-78"/>
                        </a:rPr>
                        <a:t> </a:t>
                      </a:r>
                      <a:endParaRPr lang="en-US" sz="110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0"/>
                        </a:spcAft>
                      </a:pPr>
                      <a:r>
                        <a:rPr lang="fa-IR" sz="1100" dirty="0">
                          <a:effectLst/>
                          <a:cs typeface="2  Titr" panose="00000700000000000000" pitchFamily="2" charset="-78"/>
                        </a:rPr>
                        <a:t> </a:t>
                      </a:r>
                      <a:endParaRPr lang="en-US" sz="1100" dirty="0">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5754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2412" y="914400"/>
            <a:ext cx="9224962" cy="5016758"/>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9- همسال سنجی</a:t>
            </a:r>
            <a:endParaRPr lang="fa-IR" sz="2000" dirty="0">
              <a:solidFill>
                <a:srgbClr val="FF0000"/>
              </a:solidFill>
              <a:cs typeface="2  Titr" panose="00000700000000000000" pitchFamily="2" charset="-78"/>
            </a:endParaRPr>
          </a:p>
          <a:p>
            <a:pPr algn="just" rtl="1">
              <a:lnSpc>
                <a:spcPct val="200000"/>
              </a:lnSpc>
            </a:pPr>
            <a:r>
              <a:rPr lang="fa-IR" sz="2000" dirty="0">
                <a:solidFill>
                  <a:schemeClr val="tx2"/>
                </a:solidFill>
                <a:cs typeface="2  Titr" panose="00000700000000000000" pitchFamily="2" charset="-78"/>
              </a:rPr>
              <a:t>بازخورد دانش‌آموز به دانش‌آموز دیگر که از آن به‌عنوان همسال سنجی نام برده می‌شود، عبارت از ارزشیابی دانش‌آموز از عملکرد و فعالیت‌های یادگیری همسالانش و ارائه‌ی بازخورد مناسب به </a:t>
            </a:r>
            <a:r>
              <a:rPr lang="fa-IR" sz="2000" dirty="0" smtClean="0">
                <a:solidFill>
                  <a:schemeClr val="tx2"/>
                </a:solidFill>
                <a:cs typeface="2  Titr" panose="00000700000000000000" pitchFamily="2" charset="-78"/>
              </a:rPr>
              <a:t>آن‌هاست.</a:t>
            </a:r>
          </a:p>
          <a:p>
            <a:pPr algn="just" rtl="1">
              <a:lnSpc>
                <a:spcPct val="200000"/>
              </a:lnSpc>
            </a:pPr>
            <a:r>
              <a:rPr lang="fa-IR" sz="2000" dirty="0">
                <a:solidFill>
                  <a:schemeClr val="tx2"/>
                </a:solidFill>
                <a:cs typeface="2  Titr" panose="00000700000000000000" pitchFamily="2" charset="-78"/>
              </a:rPr>
              <a:t>هدف همسال‌سنجی ایجاد احساس مسئولیت نسبت به یادگیری خود و همسالان و افزایش حس مراقبت از فرآیند یادگیری است. از همسال‌سنجی می‌توان برای تصحیح آزمون‌های مدادکاغذی دانش‌آموزان توسط همدیگر استفاده کرد اما باید سعی نمود نتایج این ارزشیابی‌ها در گزارش پیشرفت تحصیلی کم‌تر مورداستفاده قرار گیرد و بیشتر در جهت بهبود فرآیند یادگیری موردتوجه قرار گیرد.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2746130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1412" y="762000"/>
            <a:ext cx="10063162" cy="5693866"/>
          </a:xfrm>
          <a:prstGeom prst="rect">
            <a:avLst/>
          </a:prstGeom>
        </p:spPr>
        <p:txBody>
          <a:bodyPr wrap="square">
            <a:spAutoFit/>
          </a:bodyPr>
          <a:lstStyle/>
          <a:p>
            <a:pPr algn="just" rtl="1">
              <a:lnSpc>
                <a:spcPct val="200000"/>
              </a:lnSpc>
            </a:pPr>
            <a:r>
              <a:rPr lang="fa-IR" sz="2000" dirty="0" smtClean="0">
                <a:solidFill>
                  <a:srgbClr val="FF0000"/>
                </a:solidFill>
                <a:cs typeface="2  Titr" panose="00000700000000000000" pitchFamily="2" charset="-78"/>
              </a:rPr>
              <a:t>10- والد سنجی</a:t>
            </a:r>
          </a:p>
          <a:p>
            <a:pPr algn="just" rtl="1">
              <a:lnSpc>
                <a:spcPct val="200000"/>
              </a:lnSpc>
            </a:pPr>
            <a:r>
              <a:rPr lang="fa-IR" dirty="0">
                <a:solidFill>
                  <a:schemeClr val="tx2"/>
                </a:solidFill>
                <a:cs typeface="2  Titr" panose="00000700000000000000" pitchFamily="2" charset="-78"/>
              </a:rPr>
              <a:t>بی‌هیچ تردیدی والدین دانش‌آموزان پیوسته درباره‌ی عملکرد فرزندانشان داوری می‌کنند؛ اما باید توجه کرد که مشارکت والدین در ارزشیابی کودکان کاری به‌غایت حساس است. باوجوداینکه نقش مشارکت والدین در ارزشیابی عملکرد فرزندانشان مطلوب و ضروری است؛ ولی برای جلوگیری از داوری‌های نامناسب و جلب مشارکت اولیا، معلم باید در جلساتی درباره‌ی این موضوعات با والدین به گفت‌وگو بپردازد:</a:t>
            </a:r>
          </a:p>
          <a:p>
            <a:pPr algn="just" rtl="1">
              <a:lnSpc>
                <a:spcPct val="200000"/>
              </a:lnSpc>
            </a:pPr>
            <a:r>
              <a:rPr lang="fa-IR" dirty="0">
                <a:solidFill>
                  <a:schemeClr val="tx2"/>
                </a:solidFill>
                <a:cs typeface="2  Titr" panose="00000700000000000000" pitchFamily="2" charset="-78"/>
              </a:rPr>
              <a:t>-	اهمیت مشارکت والدین و نتایج آن</a:t>
            </a:r>
          </a:p>
          <a:p>
            <a:pPr algn="just" rtl="1">
              <a:lnSpc>
                <a:spcPct val="200000"/>
              </a:lnSpc>
            </a:pPr>
            <a:r>
              <a:rPr lang="fa-IR" dirty="0">
                <a:solidFill>
                  <a:schemeClr val="tx2"/>
                </a:solidFill>
                <a:cs typeface="2  Titr" panose="00000700000000000000" pitchFamily="2" charset="-78"/>
              </a:rPr>
              <a:t>-	انتظارات از والدین درباره‌ی سنجش و ارزشیابی عملکرد دانش‌آموزان</a:t>
            </a:r>
          </a:p>
          <a:p>
            <a:pPr algn="just" rtl="1">
              <a:lnSpc>
                <a:spcPct val="200000"/>
              </a:lnSpc>
            </a:pPr>
            <a:r>
              <a:rPr lang="fa-IR" dirty="0">
                <a:solidFill>
                  <a:schemeClr val="tx2"/>
                </a:solidFill>
                <a:cs typeface="2  Titr" panose="00000700000000000000" pitchFamily="2" charset="-78"/>
              </a:rPr>
              <a:t>-	نحوه‌ی اجرای ارزشیابی‌ها از طریق سنجش با هدف کمک به یادگیری نه مقایسه‌ی دانش‌آموز با همکلاسی‌هایش</a:t>
            </a:r>
          </a:p>
          <a:p>
            <a:pPr algn="just" rtl="1">
              <a:lnSpc>
                <a:spcPct val="200000"/>
              </a:lnSpc>
            </a:pPr>
            <a:r>
              <a:rPr lang="fa-IR" dirty="0">
                <a:solidFill>
                  <a:schemeClr val="tx2"/>
                </a:solidFill>
                <a:cs typeface="2  Titr" panose="00000700000000000000" pitchFamily="2" charset="-78"/>
              </a:rPr>
              <a:t>-	آگاهی‌دادن در خصوص انتظارات آموزشی و نشانه‌های تحقق آن‌ها</a:t>
            </a:r>
          </a:p>
          <a:p>
            <a:pPr algn="just" rtl="1">
              <a:lnSpc>
                <a:spcPct val="200000"/>
              </a:lnSpc>
            </a:pPr>
            <a:r>
              <a:rPr lang="fa-IR" dirty="0">
                <a:solidFill>
                  <a:schemeClr val="tx2"/>
                </a:solidFill>
                <a:cs typeface="2  Titr" panose="00000700000000000000" pitchFamily="2" charset="-78"/>
              </a:rPr>
              <a:t>-	نحوه‌ی دادن بازخورد به معلم و فرزندان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a:solidFill>
                  <a:srgbClr val="0070C0"/>
                </a:solidFill>
                <a:cs typeface="2  Sina" panose="00000700000000000000" pitchFamily="2" charset="-78"/>
              </a:rPr>
              <a:t>7- ا بزارهای جمع‌آوری اطلاعات</a:t>
            </a:r>
          </a:p>
        </p:txBody>
      </p:sp>
    </p:spTree>
    <p:extLst>
      <p:ext uri="{BB962C8B-B14F-4D97-AF65-F5344CB8AC3E}">
        <p14:creationId xmlns:p14="http://schemas.microsoft.com/office/powerpoint/2010/main" val="345178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4331" y="1295400"/>
            <a:ext cx="8920162" cy="4524315"/>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به اطلاعاتی که فاصله‌ی بین سطح واقعی دانش‌آموز و سطح مورد انتظار را مشخص کند و یا نشان‌دهنده‌ی فعالیتی باشد که لازم است یادگیرنده انجام دهد تا به استاندارد موردنظر دست پیدا کند، بازخورد گفته می‌شود. </a:t>
            </a:r>
            <a:endParaRPr lang="fa-IR" dirty="0" smtClean="0">
              <a:solidFill>
                <a:schemeClr val="tx2"/>
              </a:solidFill>
              <a:cs typeface="2  Titr" panose="00000700000000000000" pitchFamily="2" charset="-78"/>
            </a:endParaRPr>
          </a:p>
          <a:p>
            <a:pPr algn="just" rtl="1">
              <a:lnSpc>
                <a:spcPct val="200000"/>
              </a:lnSpc>
            </a:pPr>
            <a:r>
              <a:rPr lang="fa-IR" dirty="0" smtClean="0">
                <a:solidFill>
                  <a:schemeClr val="tx2"/>
                </a:solidFill>
                <a:cs typeface="2  Titr" panose="00000700000000000000" pitchFamily="2" charset="-78"/>
              </a:rPr>
              <a:t>دانش‌آموز </a:t>
            </a:r>
            <a:r>
              <a:rPr lang="fa-IR" dirty="0">
                <a:solidFill>
                  <a:schemeClr val="tx2"/>
                </a:solidFill>
                <a:cs typeface="2  Titr" panose="00000700000000000000" pitchFamily="2" charset="-78"/>
              </a:rPr>
              <a:t>از طریق بازخورد نسبت به موقعیت خود در جریان آموزش آگاهی پیداکرده و متوجه خواهد شد که چه‌کاری باید انجام دهد، چرا باید آن را انجام دهد و چگونه باید انجام دهد؛ بنابراین، بازخورد نه‌تنها به دانش‌آموز اطلاعات مفیدی در مورد سطح مهارت، دانش و نگرشی که کسب کرده می‌دهد، بلکه او را راهنمایی می‌کند که چگونه مهارت و دانش خود را ارتقا </a:t>
            </a:r>
            <a:r>
              <a:rPr lang="fa-IR" dirty="0" smtClean="0">
                <a:solidFill>
                  <a:schemeClr val="tx2"/>
                </a:solidFill>
                <a:cs typeface="2  Titr" panose="00000700000000000000" pitchFamily="2" charset="-78"/>
              </a:rPr>
              <a:t>دهد. به </a:t>
            </a:r>
            <a:r>
              <a:rPr lang="fa-IR" dirty="0">
                <a:solidFill>
                  <a:schemeClr val="tx2"/>
                </a:solidFill>
                <a:cs typeface="2  Titr" panose="00000700000000000000" pitchFamily="2" charset="-78"/>
              </a:rPr>
              <a:t>عبارتی بازخورد، نظر معلم نسبت به وضعیت یادگیری دانش‌آموز است که به شکل شفاهی (کلامی) یا کتبی در فرآیند یاددهی – یادگیری استفاده می‌شود. در این فرآیند معلم، دانش‌آموز را از چگونگی یادگیری آگاه ساخته و او را در اصلاح رفتارش کمک می‌کند.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209324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4331" y="1295400"/>
            <a:ext cx="8920162" cy="4585871"/>
          </a:xfrm>
          <a:prstGeom prst="rect">
            <a:avLst/>
          </a:prstGeom>
        </p:spPr>
        <p:txBody>
          <a:bodyPr wrap="square">
            <a:spAutoFit/>
          </a:bodyPr>
          <a:lstStyle/>
          <a:p>
            <a:pPr algn="just" rtl="1">
              <a:lnSpc>
                <a:spcPct val="200000"/>
              </a:lnSpc>
            </a:pPr>
            <a:r>
              <a:rPr lang="fa-IR" sz="2000" dirty="0">
                <a:solidFill>
                  <a:srgbClr val="00B0F0"/>
                </a:solidFill>
                <a:cs typeface="2  Titr" panose="00000700000000000000" pitchFamily="2" charset="-78"/>
              </a:rPr>
              <a:t>مؤلفه‌های بازخورد</a:t>
            </a:r>
          </a:p>
          <a:p>
            <a:pPr algn="just" rtl="1">
              <a:lnSpc>
                <a:spcPct val="200000"/>
              </a:lnSpc>
            </a:pPr>
            <a:r>
              <a:rPr lang="fa-IR" dirty="0">
                <a:solidFill>
                  <a:schemeClr val="tx2"/>
                </a:solidFill>
                <a:cs typeface="2  Titr" panose="00000700000000000000" pitchFamily="2" charset="-78"/>
              </a:rPr>
              <a:t>بازخوردهای مناسب که در جهت بهبود فرآیند یاددهی – یادگیری ارائه می‌شوند. دارای دو بخش اصلی است.</a:t>
            </a:r>
          </a:p>
          <a:p>
            <a:pPr algn="just" rtl="1">
              <a:lnSpc>
                <a:spcPct val="200000"/>
              </a:lnSpc>
            </a:pPr>
            <a:endParaRPr lang="fa-IR" dirty="0" smtClean="0">
              <a:solidFill>
                <a:schemeClr val="tx2"/>
              </a:solidFill>
              <a:cs typeface="2  Titr" panose="00000700000000000000" pitchFamily="2" charset="-78"/>
            </a:endParaRPr>
          </a:p>
          <a:p>
            <a:pPr algn="just" rtl="1">
              <a:lnSpc>
                <a:spcPct val="200000"/>
              </a:lnSpc>
            </a:pPr>
            <a:r>
              <a:rPr lang="fa-IR" dirty="0">
                <a:solidFill>
                  <a:schemeClr val="tx2"/>
                </a:solidFill>
                <a:cs typeface="2  Titr" panose="00000700000000000000" pitchFamily="2" charset="-78"/>
              </a:rPr>
              <a:t>الف) توصیف وضعیت موجودِ دانش‌آموز</a:t>
            </a:r>
          </a:p>
          <a:p>
            <a:pPr algn="just" rtl="1">
              <a:lnSpc>
                <a:spcPct val="200000"/>
              </a:lnSpc>
            </a:pPr>
            <a:r>
              <a:rPr lang="fa-IR" dirty="0">
                <a:solidFill>
                  <a:schemeClr val="tx2"/>
                </a:solidFill>
                <a:cs typeface="2  Titr" panose="00000700000000000000" pitchFamily="2" charset="-78"/>
              </a:rPr>
              <a:t>در بخش توصیف، وضعیت دانش‌آموز ازلحاظ تلاش ، پیشرفت  و نتیجه  در جریان یادگیری بیان می‌شود. این بخش دارای دو قسمت است. قسمت اول بیان موفقیت‌های دانش‌آموز در جریان یادگیری است و قسمت دوم بیان ضعف‌ها و خطاهای احتمالی دانش‌آموز است که در فعالیت‌های یادگیری او رخ داده است. بیان موفقیت‌ها قبل از بیان ضعف‌ها به دانش‌آموز اعتمادبه‌نفس می‌دهد و انگیزه‌ی او را برای یادگیری افزون می‌سازد.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2715430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4331" y="1295400"/>
            <a:ext cx="8920162" cy="3970318"/>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ب) ارائه‌ی رهنمود</a:t>
            </a:r>
          </a:p>
          <a:p>
            <a:pPr algn="just" rtl="1">
              <a:lnSpc>
                <a:spcPct val="200000"/>
              </a:lnSpc>
            </a:pPr>
            <a:r>
              <a:rPr lang="fa-IR" dirty="0">
                <a:solidFill>
                  <a:schemeClr val="tx2"/>
                </a:solidFill>
                <a:cs typeface="2  Titr" panose="00000700000000000000" pitchFamily="2" charset="-78"/>
              </a:rPr>
              <a:t>ارزشیابی توصیفی با هدف «بهبود کیفیت فرآیند یاددهی  یادگیری» انجام می‌شود، نه با هدف پیداکردن نقاط ضعف دانش‌آموزان، بر این اساس، نتیجه‌ی هر مرحله از ارزشیابی به معلم، دانش‌آموز و اولیای وی این توجه را می‌دهد که چه بخش و یا سطحی از اهداف آموزشی تحقق یافته است و احتمالاً نقایص یادگیری کدام‌اند و چه اقدامات اصلاحی یا تکمیلی برای رفع آن‌ها لازم </a:t>
            </a:r>
            <a:r>
              <a:rPr lang="fa-IR" dirty="0" smtClean="0">
                <a:solidFill>
                  <a:schemeClr val="tx2"/>
                </a:solidFill>
                <a:cs typeface="2  Titr" panose="00000700000000000000" pitchFamily="2" charset="-78"/>
              </a:rPr>
              <a:t>است.</a:t>
            </a:r>
          </a:p>
          <a:p>
            <a:pPr algn="just" rtl="1">
              <a:lnSpc>
                <a:spcPct val="200000"/>
              </a:lnSpc>
            </a:pPr>
            <a:r>
              <a:rPr lang="fa-IR" dirty="0">
                <a:solidFill>
                  <a:schemeClr val="tx2"/>
                </a:solidFill>
                <a:cs typeface="2  Titr" panose="00000700000000000000" pitchFamily="2" charset="-78"/>
              </a:rPr>
              <a:t>با توجه به هدف ارزشیابی توصیفی، معلم در بخش رهنمود می‌تواند تکلیف ترمیمی برای جبران ضعف دانش‌آموز در یادگیری یا تکلیف امتدادی در جهت بسط کار و گسترش فعالیت یادگیری دانش‌آموز تعیین </a:t>
            </a:r>
            <a:r>
              <a:rPr lang="fa-IR" dirty="0" smtClean="0">
                <a:solidFill>
                  <a:schemeClr val="tx2"/>
                </a:solidFill>
                <a:cs typeface="2  Titr" panose="00000700000000000000" pitchFamily="2" charset="-78"/>
              </a:rPr>
              <a:t>کند.</a:t>
            </a:r>
            <a:endParaRPr lang="fa-IR"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201744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8612" y="1168400"/>
            <a:ext cx="9260681" cy="4324261"/>
          </a:xfrm>
          <a:prstGeom prst="rect">
            <a:avLst/>
          </a:prstGeom>
        </p:spPr>
        <p:txBody>
          <a:bodyPr wrap="square">
            <a:spAutoFit/>
          </a:bodyPr>
          <a:lstStyle/>
          <a:p>
            <a:pPr algn="just" rtl="1">
              <a:lnSpc>
                <a:spcPct val="250000"/>
              </a:lnSpc>
            </a:pPr>
            <a:r>
              <a:rPr lang="fa-IR" sz="2000" dirty="0" smtClean="0">
                <a:solidFill>
                  <a:srgbClr val="00B0F0"/>
                </a:solidFill>
                <a:cs typeface="2  Titr" panose="00000700000000000000" pitchFamily="2" charset="-78"/>
              </a:rPr>
              <a:t>انواع بازخوردها</a:t>
            </a:r>
            <a:endParaRPr lang="fa-IR" sz="2000" dirty="0">
              <a:solidFill>
                <a:srgbClr val="00B0F0"/>
              </a:solidFill>
              <a:cs typeface="2  Titr" panose="00000700000000000000" pitchFamily="2" charset="-78"/>
            </a:endParaRPr>
          </a:p>
          <a:p>
            <a:pPr algn="just" rtl="1">
              <a:lnSpc>
                <a:spcPct val="250000"/>
              </a:lnSpc>
            </a:pPr>
            <a:r>
              <a:rPr lang="fa-IR" dirty="0">
                <a:solidFill>
                  <a:schemeClr val="tx2"/>
                </a:solidFill>
                <a:cs typeface="2  Titr" panose="00000700000000000000" pitchFamily="2" charset="-78"/>
              </a:rPr>
              <a:t>بازخوردهای توصیفی بسیار گسترده و متنوع هستند که از جهات مختلفی قابل تقسیم‌بندی هستند. این تقسیم‌بندی‌ها بر اساس ابزار ارتباط، محتوا و زمان ارائه انجام گرفته است که برای شناخت بهتر و دقیق‌تر بازخوردها می‌باشند</a:t>
            </a:r>
            <a:r>
              <a:rPr lang="fa-IR" dirty="0" smtClean="0">
                <a:solidFill>
                  <a:schemeClr val="tx2"/>
                </a:solidFill>
                <a:cs typeface="2  Titr" panose="00000700000000000000" pitchFamily="2" charset="-78"/>
              </a:rPr>
              <a:t>.</a:t>
            </a:r>
          </a:p>
          <a:p>
            <a:pPr algn="just" rtl="1">
              <a:lnSpc>
                <a:spcPct val="250000"/>
              </a:lnSpc>
            </a:pPr>
            <a:r>
              <a:rPr lang="fa-IR" dirty="0">
                <a:solidFill>
                  <a:schemeClr val="tx2"/>
                </a:solidFill>
                <a:cs typeface="2  Titr" panose="00000700000000000000" pitchFamily="2" charset="-78"/>
              </a:rPr>
              <a:t>1- بازخورد از جهت ابزار </a:t>
            </a:r>
            <a:r>
              <a:rPr lang="fa-IR" dirty="0" smtClean="0">
                <a:solidFill>
                  <a:schemeClr val="tx2"/>
                </a:solidFill>
                <a:cs typeface="2  Titr" panose="00000700000000000000" pitchFamily="2" charset="-78"/>
              </a:rPr>
              <a:t>ارتباط</a:t>
            </a:r>
          </a:p>
          <a:p>
            <a:pPr algn="just" rtl="1">
              <a:lnSpc>
                <a:spcPct val="250000"/>
              </a:lnSpc>
            </a:pPr>
            <a:r>
              <a:rPr lang="fa-IR" dirty="0">
                <a:solidFill>
                  <a:schemeClr val="tx2"/>
                </a:solidFill>
                <a:cs typeface="2  Titr" panose="00000700000000000000" pitchFamily="2" charset="-78"/>
              </a:rPr>
              <a:t>2- بازخورد از جهت </a:t>
            </a:r>
            <a:r>
              <a:rPr lang="fa-IR" dirty="0" smtClean="0">
                <a:solidFill>
                  <a:schemeClr val="tx2"/>
                </a:solidFill>
                <a:cs typeface="2  Titr" panose="00000700000000000000" pitchFamily="2" charset="-78"/>
              </a:rPr>
              <a:t>محتوا</a:t>
            </a:r>
          </a:p>
          <a:p>
            <a:pPr algn="just" rtl="1">
              <a:lnSpc>
                <a:spcPct val="250000"/>
              </a:lnSpc>
            </a:pPr>
            <a:r>
              <a:rPr lang="fa-IR" dirty="0">
                <a:solidFill>
                  <a:schemeClr val="tx2"/>
                </a:solidFill>
                <a:cs typeface="2  Titr" panose="00000700000000000000" pitchFamily="2" charset="-78"/>
              </a:rPr>
              <a:t>3- بازخورد از جهت زمان </a:t>
            </a:r>
            <a:r>
              <a:rPr lang="fa-IR" dirty="0" smtClean="0">
                <a:solidFill>
                  <a:schemeClr val="tx2"/>
                </a:solidFill>
                <a:cs typeface="2  Titr" panose="00000700000000000000" pitchFamily="2" charset="-78"/>
              </a:rPr>
              <a:t>ارائه</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106379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8612" y="1168400"/>
            <a:ext cx="9260681" cy="5709255"/>
          </a:xfrm>
          <a:prstGeom prst="rect">
            <a:avLst/>
          </a:prstGeom>
        </p:spPr>
        <p:txBody>
          <a:bodyPr wrap="square">
            <a:spAutoFit/>
          </a:bodyPr>
          <a:lstStyle/>
          <a:p>
            <a:pPr algn="just" rtl="1">
              <a:lnSpc>
                <a:spcPct val="250000"/>
              </a:lnSpc>
            </a:pPr>
            <a:r>
              <a:rPr lang="fa-IR" sz="2000" dirty="0">
                <a:solidFill>
                  <a:srgbClr val="00B0F0"/>
                </a:solidFill>
                <a:cs typeface="2  Titr" panose="00000700000000000000" pitchFamily="2" charset="-78"/>
              </a:rPr>
              <a:t>نوشتن بازخورد در برگه‌ی </a:t>
            </a:r>
            <a:r>
              <a:rPr lang="fa-IR" sz="2000" dirty="0" smtClean="0">
                <a:solidFill>
                  <a:srgbClr val="00B0F0"/>
                </a:solidFill>
                <a:cs typeface="2  Titr" panose="00000700000000000000" pitchFamily="2" charset="-78"/>
              </a:rPr>
              <a:t>ارزشیابی:</a:t>
            </a:r>
            <a:endParaRPr lang="fa-IR" sz="2000" dirty="0">
              <a:solidFill>
                <a:srgbClr val="00B0F0"/>
              </a:solidFill>
              <a:cs typeface="2  Titr" panose="00000700000000000000" pitchFamily="2" charset="-78"/>
            </a:endParaRPr>
          </a:p>
          <a:p>
            <a:pPr algn="just" rtl="1">
              <a:lnSpc>
                <a:spcPct val="250000"/>
              </a:lnSpc>
            </a:pPr>
            <a:r>
              <a:rPr lang="fa-IR" dirty="0">
                <a:solidFill>
                  <a:schemeClr val="tx2"/>
                </a:solidFill>
                <a:cs typeface="2  Titr" panose="00000700000000000000" pitchFamily="2" charset="-78"/>
              </a:rPr>
              <a:t>1- </a:t>
            </a:r>
            <a:r>
              <a:rPr lang="fa-IR" dirty="0" smtClean="0">
                <a:solidFill>
                  <a:schemeClr val="tx2"/>
                </a:solidFill>
                <a:cs typeface="2  Titr" panose="00000700000000000000" pitchFamily="2" charset="-78"/>
              </a:rPr>
              <a:t>جدول </a:t>
            </a:r>
            <a:r>
              <a:rPr lang="fa-IR" dirty="0">
                <a:solidFill>
                  <a:schemeClr val="tx2"/>
                </a:solidFill>
                <a:cs typeface="2  Titr" panose="00000700000000000000" pitchFamily="2" charset="-78"/>
              </a:rPr>
              <a:t>توصیف </a:t>
            </a:r>
            <a:r>
              <a:rPr lang="fa-IR" dirty="0" smtClean="0">
                <a:solidFill>
                  <a:schemeClr val="tx2"/>
                </a:solidFill>
                <a:cs typeface="2  Titr" panose="00000700000000000000" pitchFamily="2" charset="-78"/>
              </a:rPr>
              <a:t>عملکرد</a:t>
            </a:r>
          </a:p>
          <a:p>
            <a:pPr algn="just" rtl="1">
              <a:lnSpc>
                <a:spcPct val="250000"/>
              </a:lnSpc>
            </a:pPr>
            <a:r>
              <a:rPr lang="fa-IR" dirty="0">
                <a:solidFill>
                  <a:schemeClr val="tx2"/>
                </a:solidFill>
                <a:cs typeface="2  Titr" panose="00000700000000000000" pitchFamily="2" charset="-78"/>
              </a:rPr>
              <a:t>جدول توصیف عملکرد نوعی مقیاس اندازه‌گیری است که شامل دو عنصر زیر است:‌‌</a:t>
            </a:r>
          </a:p>
          <a:p>
            <a:pPr algn="just" rtl="1">
              <a:lnSpc>
                <a:spcPct val="250000"/>
              </a:lnSpc>
            </a:pPr>
            <a:r>
              <a:rPr lang="fa-IR" dirty="0">
                <a:solidFill>
                  <a:schemeClr val="tx2"/>
                </a:solidFill>
                <a:cs typeface="2  Titr" panose="00000700000000000000" pitchFamily="2" charset="-78"/>
              </a:rPr>
              <a:t>الف) شاخص‌های ملاکی (ملاک‌ها و شواهد یادگیری):‌‌ شاخص‌ها معرف عملکرد مطلوب یا شواهد یادگیری در یک تکلیف هستند. به عبارتی شاخص‌ها نشانه‌هایی برای رسیدن به یک یا چند هدف آموزشی هستند. درصورتی‌که اهداف رفتاری درس به‌درستی مشخص‌شده باشند، از این اهداف رفتاری می‌توان در نوشتن ملاک‌ها و شواهد یادگیری استفاده نمود.</a:t>
            </a:r>
          </a:p>
          <a:p>
            <a:pPr algn="just" rtl="1">
              <a:lnSpc>
                <a:spcPct val="250000"/>
              </a:lnSpc>
            </a:pPr>
            <a:endParaRPr lang="fa-IR" dirty="0" smtClean="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4055501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533401" y="76200"/>
            <a:ext cx="9906000" cy="6553200"/>
          </a:xfrm>
          <a:prstGeom prst="rect">
            <a:avLst/>
          </a:prstGeom>
          <a:noFill/>
        </p:spPr>
        <p:txBody>
          <a:bodyPr wrap="square" rtlCol="0">
            <a:noAutofit/>
          </a:bodyPr>
          <a:lstStyle/>
          <a:p>
            <a:pPr algn="just" rtl="1">
              <a:lnSpc>
                <a:spcPct val="250000"/>
              </a:lnSpc>
            </a:pPr>
            <a:r>
              <a:rPr lang="fa-IR" sz="2000" b="1" dirty="0" smtClean="0">
                <a:solidFill>
                  <a:srgbClr val="FF0000"/>
                </a:solidFill>
                <a:cs typeface="2  Titr" panose="00000700000000000000" pitchFamily="2" charset="-78"/>
              </a:rPr>
              <a:t>نظریه های </a:t>
            </a:r>
            <a:r>
              <a:rPr lang="fa-IR" sz="2000" b="1" dirty="0">
                <a:solidFill>
                  <a:srgbClr val="FF0000"/>
                </a:solidFill>
                <a:cs typeface="2  Titr" panose="00000700000000000000" pitchFamily="2" charset="-78"/>
              </a:rPr>
              <a:t>یادگیری </a:t>
            </a:r>
            <a:r>
              <a:rPr lang="fa-IR" sz="2000" b="1" dirty="0" smtClean="0">
                <a:solidFill>
                  <a:srgbClr val="FF0000"/>
                </a:solidFill>
                <a:cs typeface="2  Titr" panose="00000700000000000000" pitchFamily="2" charset="-78"/>
              </a:rPr>
              <a:t>سازنده گرایی:</a:t>
            </a:r>
          </a:p>
          <a:p>
            <a:pPr algn="just" rtl="1">
              <a:lnSpc>
                <a:spcPct val="200000"/>
              </a:lnSpc>
            </a:pPr>
            <a:r>
              <a:rPr lang="fa-IR" sz="2000" b="1" dirty="0" smtClean="0">
                <a:solidFill>
                  <a:schemeClr val="tx2"/>
                </a:solidFill>
                <a:cs typeface="2  Titr" panose="00000700000000000000" pitchFamily="2" charset="-78"/>
              </a:rPr>
              <a:t>سازنده گرایی بدین </a:t>
            </a:r>
            <a:r>
              <a:rPr lang="fa-IR" sz="2000" b="1" dirty="0">
                <a:solidFill>
                  <a:schemeClr val="tx2"/>
                </a:solidFill>
                <a:cs typeface="2  Titr" panose="00000700000000000000" pitchFamily="2" charset="-78"/>
              </a:rPr>
              <a:t>معناست که دانش انسان توسط خودش </a:t>
            </a:r>
            <a:r>
              <a:rPr lang="fa-IR" sz="2000" b="1" dirty="0" smtClean="0">
                <a:solidFill>
                  <a:schemeClr val="tx2"/>
                </a:solidFill>
                <a:cs typeface="2  Titr" panose="00000700000000000000" pitchFamily="2" charset="-78"/>
              </a:rPr>
              <a:t>ساخته می شود</a:t>
            </a:r>
            <a:r>
              <a:rPr lang="fa-IR" sz="2000" b="1" dirty="0">
                <a:solidFill>
                  <a:schemeClr val="tx2"/>
                </a:solidFill>
                <a:cs typeface="2  Titr" panose="00000700000000000000" pitchFamily="2" charset="-78"/>
              </a:rPr>
              <a:t>. کسب دانش اصولاً یک </a:t>
            </a:r>
            <a:r>
              <a:rPr lang="fa-IR" sz="2000" b="1" dirty="0" smtClean="0">
                <a:solidFill>
                  <a:schemeClr val="tx2"/>
                </a:solidFill>
                <a:cs typeface="2  Titr" panose="00000700000000000000" pitchFamily="2" charset="-78"/>
              </a:rPr>
              <a:t>جنبه ی </a:t>
            </a:r>
            <a:r>
              <a:rPr lang="fa-IR" sz="2000" b="1" dirty="0">
                <a:solidFill>
                  <a:schemeClr val="tx2"/>
                </a:solidFill>
                <a:cs typeface="2  Titr" panose="00000700000000000000" pitchFamily="2" charset="-78"/>
              </a:rPr>
              <a:t>فردی دارد و هر فردی </a:t>
            </a:r>
            <a:r>
              <a:rPr lang="fa-IR" sz="2000" b="1" dirty="0" smtClean="0">
                <a:solidFill>
                  <a:schemeClr val="tx2"/>
                </a:solidFill>
                <a:cs typeface="2  Titr" panose="00000700000000000000" pitchFamily="2" charset="-78"/>
              </a:rPr>
              <a:t>به طور </a:t>
            </a:r>
            <a:r>
              <a:rPr lang="fa-IR" sz="2000" b="1" dirty="0">
                <a:solidFill>
                  <a:schemeClr val="tx2"/>
                </a:solidFill>
                <a:cs typeface="2  Titr" panose="00000700000000000000" pitchFamily="2" charset="-78"/>
              </a:rPr>
              <a:t>جداگانه آن را به </a:t>
            </a:r>
            <a:r>
              <a:rPr lang="fa-IR" sz="2000" b="1" dirty="0" smtClean="0">
                <a:solidFill>
                  <a:schemeClr val="tx2"/>
                </a:solidFill>
                <a:cs typeface="2  Titr" panose="00000700000000000000" pitchFamily="2" charset="-78"/>
              </a:rPr>
              <a:t>دست می آورد </a:t>
            </a:r>
            <a:r>
              <a:rPr lang="fa-IR" sz="2000" b="1" dirty="0">
                <a:solidFill>
                  <a:schemeClr val="tx2"/>
                </a:solidFill>
                <a:cs typeface="2  Titr" panose="00000700000000000000" pitchFamily="2" charset="-78"/>
              </a:rPr>
              <a:t>و دانش مخصوص به خود را در ذهنش </a:t>
            </a:r>
            <a:r>
              <a:rPr lang="fa-IR" sz="2000" b="1" dirty="0" smtClean="0">
                <a:solidFill>
                  <a:schemeClr val="tx2"/>
                </a:solidFill>
                <a:cs typeface="2  Titr" panose="00000700000000000000" pitchFamily="2" charset="-78"/>
              </a:rPr>
              <a:t>می سازد</a:t>
            </a:r>
            <a:r>
              <a:rPr lang="fa-IR" sz="2000" b="1" dirty="0">
                <a:solidFill>
                  <a:schemeClr val="tx2"/>
                </a:solidFill>
                <a:cs typeface="2  Titr" panose="00000700000000000000" pitchFamily="2" charset="-78"/>
              </a:rPr>
              <a:t>. به همین جهت جوهر دانش </a:t>
            </a:r>
            <a:r>
              <a:rPr lang="fa-IR" sz="2000" b="1" dirty="0" smtClean="0">
                <a:solidFill>
                  <a:schemeClr val="tx2"/>
                </a:solidFill>
                <a:cs typeface="2  Titr" panose="00000700000000000000" pitchFamily="2" charset="-78"/>
              </a:rPr>
              <a:t>را نمی توان </a:t>
            </a:r>
            <a:r>
              <a:rPr lang="fa-IR" sz="2000" b="1" dirty="0">
                <a:solidFill>
                  <a:schemeClr val="tx2"/>
                </a:solidFill>
                <a:cs typeface="2  Titr" panose="00000700000000000000" pitchFamily="2" charset="-78"/>
              </a:rPr>
              <a:t>از کسی به دیگری انتقال </a:t>
            </a:r>
            <a:r>
              <a:rPr lang="fa-IR" sz="2000" b="1" dirty="0" smtClean="0">
                <a:solidFill>
                  <a:schemeClr val="tx2"/>
                </a:solidFill>
                <a:cs typeface="2  Titr" panose="00000700000000000000" pitchFamily="2" charset="-78"/>
              </a:rPr>
              <a:t>داد، </a:t>
            </a:r>
            <a:r>
              <a:rPr lang="fa-IR" sz="2000" b="1" dirty="0">
                <a:solidFill>
                  <a:schemeClr val="tx2"/>
                </a:solidFill>
                <a:cs typeface="2  Titr" panose="00000700000000000000" pitchFamily="2" charset="-78"/>
              </a:rPr>
              <a:t>بلکه باید از طریق جستجو و اکتشاف بدان رسید.</a:t>
            </a:r>
          </a:p>
          <a:p>
            <a:pPr algn="just" rtl="1">
              <a:lnSpc>
                <a:spcPct val="200000"/>
              </a:lnSpc>
            </a:pPr>
            <a:r>
              <a:rPr lang="fa-IR" sz="2000" b="1" dirty="0" smtClean="0">
                <a:solidFill>
                  <a:schemeClr val="tx2"/>
                </a:solidFill>
                <a:cs typeface="2  Titr" panose="00000700000000000000" pitchFamily="2" charset="-78"/>
              </a:rPr>
              <a:t>ساخت گرایان </a:t>
            </a:r>
            <a:r>
              <a:rPr lang="fa-IR" sz="2000" b="1" dirty="0">
                <a:solidFill>
                  <a:schemeClr val="tx2"/>
                </a:solidFill>
                <a:cs typeface="2  Titr" panose="00000700000000000000" pitchFamily="2" charset="-78"/>
              </a:rPr>
              <a:t>معتقدند انسان </a:t>
            </a:r>
            <a:r>
              <a:rPr lang="fa-IR" sz="2000" b="1" dirty="0" smtClean="0">
                <a:solidFill>
                  <a:schemeClr val="tx2"/>
                </a:solidFill>
                <a:cs typeface="2  Titr" panose="00000700000000000000" pitchFamily="2" charset="-78"/>
              </a:rPr>
              <a:t>نمی تواند </a:t>
            </a:r>
            <a:r>
              <a:rPr lang="fa-IR" sz="2000" b="1" dirty="0">
                <a:solidFill>
                  <a:schemeClr val="tx2"/>
                </a:solidFill>
                <a:cs typeface="2  Titr" panose="00000700000000000000" pitchFamily="2" charset="-78"/>
              </a:rPr>
              <a:t>مفهوم جدید و </a:t>
            </a:r>
            <a:r>
              <a:rPr lang="fa-IR" sz="2000" b="1" dirty="0" smtClean="0">
                <a:solidFill>
                  <a:schemeClr val="tx2"/>
                </a:solidFill>
                <a:cs typeface="2  Titr" panose="00000700000000000000" pitchFamily="2" charset="-78"/>
              </a:rPr>
              <a:t>ناشناخته ای </a:t>
            </a:r>
            <a:r>
              <a:rPr lang="fa-IR" sz="2000" b="1" dirty="0">
                <a:solidFill>
                  <a:schemeClr val="tx2"/>
                </a:solidFill>
                <a:cs typeface="2  Titr" panose="00000700000000000000" pitchFamily="2" charset="-78"/>
              </a:rPr>
              <a:t>را بیاموزد مگر آنکه </a:t>
            </a:r>
            <a:r>
              <a:rPr lang="fa-IR" sz="2000" b="1" dirty="0" smtClean="0">
                <a:solidFill>
                  <a:schemeClr val="tx2"/>
                </a:solidFill>
                <a:cs typeface="2  Titr" panose="00000700000000000000" pitchFamily="2" charset="-78"/>
              </a:rPr>
              <a:t>بتواند آن </a:t>
            </a:r>
            <a:r>
              <a:rPr lang="fa-IR" sz="2000" b="1" dirty="0">
                <a:solidFill>
                  <a:schemeClr val="tx2"/>
                </a:solidFill>
                <a:cs typeface="2  Titr" panose="00000700000000000000" pitchFamily="2" charset="-78"/>
              </a:rPr>
              <a:t>را با دانش پیشین خود که در ذهن دارد و از تجربیات واقعی او </a:t>
            </a:r>
            <a:r>
              <a:rPr lang="fa-IR" sz="2000" b="1" dirty="0" smtClean="0">
                <a:solidFill>
                  <a:schemeClr val="tx2"/>
                </a:solidFill>
                <a:cs typeface="2  Titr" panose="00000700000000000000" pitchFamily="2" charset="-78"/>
              </a:rPr>
              <a:t>به دست آمده </a:t>
            </a:r>
            <a:r>
              <a:rPr lang="fa-IR" sz="2000" b="1" dirty="0">
                <a:solidFill>
                  <a:schemeClr val="tx2"/>
                </a:solidFill>
                <a:cs typeface="2  Titr" panose="00000700000000000000" pitchFamily="2" charset="-78"/>
              </a:rPr>
              <a:t>پیوند </a:t>
            </a:r>
            <a:r>
              <a:rPr lang="fa-IR" sz="2000" b="1" dirty="0" smtClean="0">
                <a:solidFill>
                  <a:schemeClr val="tx2"/>
                </a:solidFill>
                <a:cs typeface="2  Titr" panose="00000700000000000000" pitchFamily="2" charset="-78"/>
              </a:rPr>
              <a:t>دهد. </a:t>
            </a:r>
          </a:p>
          <a:p>
            <a:pPr algn="just" rtl="1">
              <a:lnSpc>
                <a:spcPct val="200000"/>
              </a:lnSpc>
            </a:pPr>
            <a:r>
              <a:rPr lang="fa-IR" sz="2000" b="1" dirty="0" smtClean="0">
                <a:solidFill>
                  <a:schemeClr val="tx2"/>
                </a:solidFill>
                <a:cs typeface="2  Titr" panose="00000700000000000000" pitchFamily="2" charset="-78"/>
              </a:rPr>
              <a:t>بر </a:t>
            </a:r>
            <a:r>
              <a:rPr lang="fa-IR" sz="2000" b="1" dirty="0">
                <a:solidFill>
                  <a:schemeClr val="tx2"/>
                </a:solidFill>
                <a:cs typeface="2  Titr" panose="00000700000000000000" pitchFamily="2" charset="-78"/>
              </a:rPr>
              <a:t>اساس این </a:t>
            </a:r>
            <a:r>
              <a:rPr lang="fa-IR" sz="2000" b="1" dirty="0" smtClean="0">
                <a:solidFill>
                  <a:schemeClr val="tx2"/>
                </a:solidFill>
                <a:cs typeface="2  Titr" panose="00000700000000000000" pitchFamily="2" charset="-78"/>
              </a:rPr>
              <a:t>نظریه، </a:t>
            </a:r>
            <a:r>
              <a:rPr lang="fa-IR" sz="2000" b="1" dirty="0">
                <a:solidFill>
                  <a:schemeClr val="tx2"/>
                </a:solidFill>
                <a:cs typeface="2  Titr" panose="00000700000000000000" pitchFamily="2" charset="-78"/>
              </a:rPr>
              <a:t>یادگیری فرآیندی فعالانه و خاص ذهن هر </a:t>
            </a:r>
            <a:r>
              <a:rPr lang="fa-IR" sz="2000" b="1" dirty="0" smtClean="0">
                <a:solidFill>
                  <a:schemeClr val="tx2"/>
                </a:solidFill>
                <a:cs typeface="2  Titr" panose="00000700000000000000" pitchFamily="2" charset="-78"/>
              </a:rPr>
              <a:t>فرد است </a:t>
            </a:r>
            <a:r>
              <a:rPr lang="fa-IR" sz="2000" b="1" dirty="0">
                <a:solidFill>
                  <a:schemeClr val="tx2"/>
                </a:solidFill>
                <a:cs typeface="2  Titr" panose="00000700000000000000" pitchFamily="2" charset="-78"/>
              </a:rPr>
              <a:t>و این فرآیند عبارت است از ساختن روابط ذهنی میان مفاهیم و تصورات از </a:t>
            </a:r>
            <a:r>
              <a:rPr lang="fa-IR" sz="2000" b="1" dirty="0" smtClean="0">
                <a:solidFill>
                  <a:schemeClr val="tx2"/>
                </a:solidFill>
                <a:cs typeface="2  Titr" panose="00000700000000000000" pitchFamily="2" charset="-78"/>
              </a:rPr>
              <a:t>یک سو و اطلاعات </a:t>
            </a:r>
            <a:r>
              <a:rPr lang="fa-IR" sz="2000" b="1" dirty="0">
                <a:solidFill>
                  <a:schemeClr val="tx2"/>
                </a:solidFill>
                <a:cs typeface="2  Titr" panose="00000700000000000000" pitchFamily="2" charset="-78"/>
              </a:rPr>
              <a:t>و تجربیات حاصل از دنیای واقعی خارج از ذهن از سوی </a:t>
            </a:r>
            <a:r>
              <a:rPr lang="fa-IR" sz="2000" b="1" dirty="0" smtClean="0">
                <a:solidFill>
                  <a:schemeClr val="tx2"/>
                </a:solidFill>
                <a:cs typeface="2  Titr" panose="00000700000000000000" pitchFamily="2" charset="-78"/>
              </a:rPr>
              <a:t>دیگر.</a:t>
            </a:r>
          </a:p>
        </p:txBody>
      </p:sp>
    </p:spTree>
    <p:extLst>
      <p:ext uri="{BB962C8B-B14F-4D97-AF65-F5344CB8AC3E}">
        <p14:creationId xmlns:p14="http://schemas.microsoft.com/office/powerpoint/2010/main" val="19250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9942" y="1295400"/>
            <a:ext cx="8668940" cy="4524315"/>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ب) سطوح عملکرد:‌‌ نشان‌دهنده‌ی میزان تحقق هر یک از شاخص‌های ملاکی در دانش‌آموز است. جدول توصیف عملکرد را می‌توان به شیوه‌ی «کلی‌نگر» یا «تحلیل‌نگر» نوشت. در سطوح عملکرد کلی‌نگر، معلم قصد دارد میزان یادگیری و تسلط بر هدف آموزشی را به‌صورت کلی شناسایی کند. در این روش تمام شاخص‌ها مشخص می‌شوند و همه‌ی آن‌ها به‌صورت هم‌زمان در نظر گرفته می‌شوند سپس به کامل‌ترین طبقه‌ی شاخص‌ها رتبه‌ی (4) داده می‌شود و به ترتیب رتبه‌ها کمتر می‌شوند. هر رتبه یک نام دارد، مثلاً نام رتبه‌ی (4) که کامل‌ترین طبقه است «یادگیری در حد تسلط» می‌باشد و نام رتبه‌ی (1) که کمترین شاخص را شامل می‌باشد، «نیاز به اصلاح دارد» است. در روش تحلیل‌نگر، شاخص‌های ملاکی به‌صورت جزءبه‌جزء در نظر گرفته می‌شوند و برای هر یک از شاخص‌های ملاکی، سطح عملکرد تعیین </a:t>
            </a:r>
            <a:r>
              <a:rPr lang="fa-IR" dirty="0" smtClean="0">
                <a:solidFill>
                  <a:schemeClr val="tx2"/>
                </a:solidFill>
                <a:cs typeface="2  Titr" panose="00000700000000000000" pitchFamily="2" charset="-78"/>
              </a:rPr>
              <a:t>می‌گردد.</a:t>
            </a:r>
            <a:endParaRPr lang="fa-IR"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867036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2677" y="1447800"/>
            <a:ext cx="7763470" cy="2862322"/>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2- باخورد </a:t>
            </a:r>
            <a:r>
              <a:rPr lang="fa-IR" dirty="0" smtClean="0">
                <a:solidFill>
                  <a:schemeClr val="tx2"/>
                </a:solidFill>
                <a:cs typeface="2  Titr" panose="00000700000000000000" pitchFamily="2" charset="-78"/>
              </a:rPr>
              <a:t>توصیفی</a:t>
            </a:r>
          </a:p>
          <a:p>
            <a:pPr algn="just" rtl="1">
              <a:lnSpc>
                <a:spcPct val="200000"/>
              </a:lnSpc>
            </a:pPr>
            <a:r>
              <a:rPr lang="fa-IR" dirty="0">
                <a:solidFill>
                  <a:schemeClr val="tx2"/>
                </a:solidFill>
                <a:cs typeface="2  Titr" panose="00000700000000000000" pitchFamily="2" charset="-78"/>
              </a:rPr>
              <a:t>بازخورد توصیفی، بازخوردی است که به دانش‌آموز اطلاعاتی می‌دهد که برای او قابل‌درک باشد و بتواند از آن‌ها برای بهبود روند یادگیری استفاده نماید. نگاه بازخورد توصیفی، قضاوتی نیست؛ حتی زمانی که با نقد همراه است، هدف آن اصلاح و سازندگی است. ازاین‌رو به دانش‌آموز بازخوردهای توصیفی «مثبت»، «غیر قضاوتی» و «مداوم» بدهید. </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102767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644" y="1295400"/>
            <a:ext cx="9139535" cy="4524315"/>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مثبت‌بودن بازخورد به این معنی است که نقاط قوت دانش‌آموز را می‌بینید و او را از موضوعاتی که خوب یاد گرفته و موضوعاتی که در حال پیشرفت است، آگاه می‌کنید و او را با ضعف‌هایش آشنا می‌سازید و مشخص می‌کنید در چه مواردی به تلاش نیاز دارد. غیر قضاوتی‌بودن بازخورد به این معنی است که دانش‌آموز احساس کند دلایل شما را می‌بیند و می‌فهمد که هدف یادگیری چیست و تا چه اندازه به آن نزدیک است. دانش‌آموز با دریافت بازخورد باید بتواند راهنمایی شما را برای رسیدن به انتظارات آموزشی درک کند نه اینکه با همکلاسی‌های خود مقایسه شود. مداوم‌بودن بازخورد موجب تولید «بازخورد فرآیندی» می‌شود و معلم آن را به‌منظور بهبود روش‌ها و نحوه‌ی یادگیری و آگاه‌شدن دانش‌آموز از قوت‌ها و ضعف‌های یادگیری مطالب و مباحث دروس مختلف، به‌صورت پیوسته و هدفمند به دانش‌آموز ارائه می‌دهد.</a:t>
            </a: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4076200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812" y="990600"/>
            <a:ext cx="10818167" cy="5078313"/>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3- باخورد دانش‌آموز از عملکرد </a:t>
            </a:r>
            <a:r>
              <a:rPr lang="fa-IR" dirty="0" smtClean="0">
                <a:solidFill>
                  <a:schemeClr val="tx2"/>
                </a:solidFill>
                <a:cs typeface="2  Titr" panose="00000700000000000000" pitchFamily="2" charset="-78"/>
              </a:rPr>
              <a:t>خود</a:t>
            </a:r>
          </a:p>
          <a:p>
            <a:pPr algn="just" rtl="1">
              <a:lnSpc>
                <a:spcPct val="200000"/>
              </a:lnSpc>
            </a:pPr>
            <a:r>
              <a:rPr lang="fa-IR" dirty="0">
                <a:solidFill>
                  <a:schemeClr val="tx2"/>
                </a:solidFill>
                <a:cs typeface="2  Titr" panose="00000700000000000000" pitchFamily="2" charset="-78"/>
              </a:rPr>
              <a:t>یکی از منابع بازخورد، بازخورد دانش‌آموز به خودش است چراکه توانا ساختن دانش‌آموز برای تصمیم‌گیری‌های مسئولانه در زندگی روزمره، یکی از اهداف عمده‌ی آموزش است و مشارکت‌دادن دانش‌آموز در ارزشیابی، موجب افزایش احساس مسئولیت وی در امر یادگیری </a:t>
            </a:r>
            <a:r>
              <a:rPr lang="fa-IR" dirty="0" smtClean="0">
                <a:solidFill>
                  <a:schemeClr val="tx2"/>
                </a:solidFill>
                <a:cs typeface="2  Titr" panose="00000700000000000000" pitchFamily="2" charset="-78"/>
              </a:rPr>
              <a:t>می‌شود.</a:t>
            </a:r>
          </a:p>
          <a:p>
            <a:pPr algn="just" rtl="1">
              <a:lnSpc>
                <a:spcPct val="200000"/>
              </a:lnSpc>
            </a:pPr>
            <a:r>
              <a:rPr lang="fa-IR" dirty="0" smtClean="0">
                <a:solidFill>
                  <a:schemeClr val="tx2"/>
                </a:solidFill>
                <a:cs typeface="2  Titr" panose="00000700000000000000" pitchFamily="2" charset="-78"/>
              </a:rPr>
              <a:t>دانش‌آموز </a:t>
            </a:r>
            <a:r>
              <a:rPr lang="fa-IR" dirty="0">
                <a:solidFill>
                  <a:schemeClr val="tx2"/>
                </a:solidFill>
                <a:cs typeface="2  Titr" panose="00000700000000000000" pitchFamily="2" charset="-78"/>
              </a:rPr>
              <a:t>باید بتواند با توجه به ملاک‌ها و شواهد یادگیری، عملکرد خود را از آزمون ارزیابی کرده و نتیجه را در جدول خودسنجی وارد نماید. زمانی که دانش‌آموز با توجه به قضاوت معلم که در جدول توصیف عملکرد و در قسمت بازخورد توصیفی نوشته شده است، جدول خودسنجی را تکمیل می‌کند، با نقاط قوت و ضعف خود آشنا می‌شود و در جریان وضعیت یادگیری خود قرار می‌گیرد.</a:t>
            </a:r>
          </a:p>
          <a:p>
            <a:pPr algn="just" rtl="1">
              <a:lnSpc>
                <a:spcPct val="200000"/>
              </a:lnSpc>
            </a:pPr>
            <a:r>
              <a:rPr lang="fa-IR" dirty="0">
                <a:solidFill>
                  <a:schemeClr val="tx2"/>
                </a:solidFill>
                <a:cs typeface="2  Titr" panose="00000700000000000000" pitchFamily="2" charset="-78"/>
              </a:rPr>
              <a:t>جدول خودسنجی را </a:t>
            </a:r>
            <a:r>
              <a:rPr lang="fa-IR" dirty="0" smtClean="0">
                <a:solidFill>
                  <a:schemeClr val="tx2"/>
                </a:solidFill>
                <a:cs typeface="2  Titr" panose="00000700000000000000" pitchFamily="2" charset="-78"/>
              </a:rPr>
              <a:t>در </a:t>
            </a:r>
            <a:r>
              <a:rPr lang="fa-IR" dirty="0">
                <a:solidFill>
                  <a:schemeClr val="tx2"/>
                </a:solidFill>
                <a:cs typeface="2  Titr" panose="00000700000000000000" pitchFamily="2" charset="-78"/>
              </a:rPr>
              <a:t>پایان برگه‌ی ارزشیابی قرار دهید.</a:t>
            </a:r>
          </a:p>
          <a:p>
            <a:pPr algn="just" rtl="1">
              <a:lnSpc>
                <a:spcPct val="200000"/>
              </a:lnSpc>
            </a:pPr>
            <a:endParaRPr lang="fa-IR" dirty="0">
              <a:solidFill>
                <a:schemeClr val="tx2"/>
              </a:solidFill>
              <a:cs typeface="2  Titr" panose="00000700000000000000" pitchFamily="2" charset="-78"/>
            </a:endParaRPr>
          </a:p>
        </p:txBody>
      </p:sp>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spTree>
    <p:extLst>
      <p:ext uri="{BB962C8B-B14F-4D97-AF65-F5344CB8AC3E}">
        <p14:creationId xmlns:p14="http://schemas.microsoft.com/office/powerpoint/2010/main" val="154951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24" y="1371600"/>
            <a:ext cx="8105775" cy="4400550"/>
          </a:xfrm>
          <a:prstGeom prst="rect">
            <a:avLst/>
          </a:prstGeom>
        </p:spPr>
      </p:pic>
    </p:spTree>
    <p:extLst>
      <p:ext uri="{BB962C8B-B14F-4D97-AF65-F5344CB8AC3E}">
        <p14:creationId xmlns:p14="http://schemas.microsoft.com/office/powerpoint/2010/main" val="297643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8- بازخورد</a:t>
            </a:r>
            <a:endParaRPr lang="fa-IR" sz="2200" dirty="0">
              <a:solidFill>
                <a:srgbClr val="0070C0"/>
              </a:solidFill>
              <a:cs typeface="2  Sina"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012" y="1295400"/>
            <a:ext cx="8239125" cy="4191000"/>
          </a:xfrm>
          <a:prstGeom prst="rect">
            <a:avLst/>
          </a:prstGeom>
        </p:spPr>
      </p:pic>
    </p:spTree>
    <p:extLst>
      <p:ext uri="{BB962C8B-B14F-4D97-AF65-F5344CB8AC3E}">
        <p14:creationId xmlns:p14="http://schemas.microsoft.com/office/powerpoint/2010/main" val="1400118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9- نگه‌داری </a:t>
            </a:r>
            <a:r>
              <a:rPr lang="fa-IR" sz="2200" dirty="0">
                <a:solidFill>
                  <a:srgbClr val="0070C0"/>
                </a:solidFill>
                <a:cs typeface="2  Sina" panose="00000700000000000000" pitchFamily="2" charset="-78"/>
              </a:rPr>
              <a:t>و سازمان‌دهی اطلاعات</a:t>
            </a:r>
          </a:p>
        </p:txBody>
      </p:sp>
      <p:sp>
        <p:nvSpPr>
          <p:cNvPr id="3" name="Rectangle 2"/>
          <p:cNvSpPr/>
          <p:nvPr/>
        </p:nvSpPr>
        <p:spPr>
          <a:xfrm>
            <a:off x="2132012" y="1600200"/>
            <a:ext cx="8380413" cy="4143442"/>
          </a:xfrm>
          <a:prstGeom prst="rect">
            <a:avLst/>
          </a:prstGeom>
        </p:spPr>
        <p:txBody>
          <a:bodyPr wrap="square">
            <a:spAutoFit/>
          </a:bodyPr>
          <a:lstStyle/>
          <a:p>
            <a:pPr algn="just" rtl="1">
              <a:lnSpc>
                <a:spcPct val="250000"/>
              </a:lnSpc>
            </a:pPr>
            <a:r>
              <a:rPr lang="fa-IR" dirty="0">
                <a:solidFill>
                  <a:schemeClr val="tx2"/>
                </a:solidFill>
                <a:cs typeface="2  Titr" panose="00000700000000000000" pitchFamily="2" charset="-78"/>
              </a:rPr>
              <a:t>تنوع اطلاعات به‌دست‌آمده برای ارزشیابی تحصیلی کافی نیست و به اِعمال سیاستی برای نظم‌دهی و سازمان‌دهی آن‌ها نیاز دارد. در غیر این صورت اطلاعات جمع‌آوری‌شده را به‌سختی می‌توان تجزیه‌وتحلیل کرد. بی‌توجهی به این موضوع باعث می‌شود معلم در میان توده‌ی انبوهی از اطلاعات جمع‌آوری‌شده سردرگم شود. گفتنی است بخش زیادی از این اطلاعات مصرف آنی دارد و به‌صورت فرآیندی مورداستفاده‌ی معلم قرار می‌گیرد و بر اساس آن تصمیم‌های مناسب و به‌موقع گرفته می‌شود و دیگر نیازی به نگهداری آن‌ها نیست.</a:t>
            </a:r>
            <a:endParaRPr lang="en-US" dirty="0">
              <a:solidFill>
                <a:schemeClr val="tx2"/>
              </a:solidFill>
              <a:cs typeface="2  Titr" panose="00000700000000000000" pitchFamily="2" charset="-78"/>
            </a:endParaRPr>
          </a:p>
        </p:txBody>
      </p:sp>
    </p:spTree>
    <p:extLst>
      <p:ext uri="{BB962C8B-B14F-4D97-AF65-F5344CB8AC3E}">
        <p14:creationId xmlns:p14="http://schemas.microsoft.com/office/powerpoint/2010/main" val="1450668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9- نگه‌داری </a:t>
            </a:r>
            <a:r>
              <a:rPr lang="fa-IR" sz="2200" dirty="0">
                <a:solidFill>
                  <a:srgbClr val="0070C0"/>
                </a:solidFill>
                <a:cs typeface="2  Sina" panose="00000700000000000000" pitchFamily="2" charset="-78"/>
              </a:rPr>
              <a:t>و سازمان‌دهی اطلاعات</a:t>
            </a:r>
          </a:p>
        </p:txBody>
      </p:sp>
      <p:sp>
        <p:nvSpPr>
          <p:cNvPr id="3" name="Rectangle 2"/>
          <p:cNvSpPr/>
          <p:nvPr/>
        </p:nvSpPr>
        <p:spPr>
          <a:xfrm>
            <a:off x="531812" y="762000"/>
            <a:ext cx="10817225" cy="6555641"/>
          </a:xfrm>
          <a:prstGeom prst="rect">
            <a:avLst/>
          </a:prstGeom>
        </p:spPr>
        <p:txBody>
          <a:bodyPr wrap="square">
            <a:spAutoFit/>
          </a:bodyPr>
          <a:lstStyle/>
          <a:p>
            <a:pPr algn="just" rtl="1">
              <a:lnSpc>
                <a:spcPct val="250000"/>
              </a:lnSpc>
            </a:pPr>
            <a:r>
              <a:rPr lang="fa-IR" sz="2400" dirty="0" smtClean="0">
                <a:solidFill>
                  <a:srgbClr val="00B0F0"/>
                </a:solidFill>
                <a:cs typeface="2  Titr" panose="00000700000000000000" pitchFamily="2" charset="-78"/>
              </a:rPr>
              <a:t>پوشه کار</a:t>
            </a:r>
          </a:p>
          <a:p>
            <a:pPr algn="just" rtl="1">
              <a:lnSpc>
                <a:spcPct val="250000"/>
              </a:lnSpc>
            </a:pPr>
            <a:r>
              <a:rPr lang="fa-IR" dirty="0" smtClean="0">
                <a:solidFill>
                  <a:schemeClr val="tx2"/>
                </a:solidFill>
                <a:cs typeface="2  Titr" panose="00000700000000000000" pitchFamily="2" charset="-78"/>
              </a:rPr>
              <a:t>پوشه‌ی کار مجموعه‌ای از نمونه کارهای دانش‌آموز است که تلاش، پیشرفت کار و پیشرفت تحصیلی او را نشان می‌دهد. مجموعه‌ای که پوشه‌ی کار نامیده می‌شود، تلاش‌های شخصی دانش‌آموز را نشان می‌دهد، اما همه‌ی نتایج کارکردهای او را در بر نمی‌گیرد؛ بلکه دانش‌آموز با هدایت معلم و بر اساس معیارهای معینی، کارهای خاصی را برای جمع‌آوری و ضبط در پرونده‌ی پوشه‌ی کار خود انتخاب می‌کند (آقازاده، 1386: 214).</a:t>
            </a:r>
          </a:p>
          <a:p>
            <a:pPr algn="just" rtl="1">
              <a:lnSpc>
                <a:spcPct val="250000"/>
              </a:lnSpc>
            </a:pPr>
            <a:r>
              <a:rPr lang="fa-IR" dirty="0" smtClean="0">
                <a:solidFill>
                  <a:schemeClr val="tx2"/>
                </a:solidFill>
                <a:cs typeface="2  Titr" panose="00000700000000000000" pitchFamily="2" charset="-78"/>
              </a:rPr>
              <a:t>در پوشه‌ی کار، فعالیت‌های یادگیری دانش‌آموز در مواد درسی در یک دوره‌ی زمانی خاص به‌صورت هدفمند جمع‌آوری می‌شود. این مجموعه معلم را قادر می‌سازد تا به نحو عینی، رشد فرآیند یادگیری و میزان موفقیت تحصیلی دانش‌آموز را در دوره‌ی مذکور بررسی و ارزشیابی کند. </a:t>
            </a:r>
          </a:p>
          <a:p>
            <a:pPr algn="just" rtl="1">
              <a:lnSpc>
                <a:spcPct val="250000"/>
              </a:lnSpc>
            </a:pPr>
            <a:endParaRPr lang="en-US" dirty="0">
              <a:solidFill>
                <a:srgbClr val="00B0F0"/>
              </a:solidFill>
              <a:cs typeface="2  Titr" panose="00000700000000000000" pitchFamily="2" charset="-78"/>
            </a:endParaRPr>
          </a:p>
        </p:txBody>
      </p:sp>
    </p:spTree>
    <p:extLst>
      <p:ext uri="{BB962C8B-B14F-4D97-AF65-F5344CB8AC3E}">
        <p14:creationId xmlns:p14="http://schemas.microsoft.com/office/powerpoint/2010/main" val="363639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9- نگه‌داری </a:t>
            </a:r>
            <a:r>
              <a:rPr lang="fa-IR" sz="2200" dirty="0">
                <a:solidFill>
                  <a:srgbClr val="0070C0"/>
                </a:solidFill>
                <a:cs typeface="2  Sina" panose="00000700000000000000" pitchFamily="2" charset="-78"/>
              </a:rPr>
              <a:t>و سازمان‌دهی اطلاعات</a:t>
            </a:r>
          </a:p>
        </p:txBody>
      </p:sp>
      <p:sp>
        <p:nvSpPr>
          <p:cNvPr id="3" name="Rectangle 2"/>
          <p:cNvSpPr/>
          <p:nvPr/>
        </p:nvSpPr>
        <p:spPr>
          <a:xfrm>
            <a:off x="1751012" y="1524000"/>
            <a:ext cx="8915400" cy="4247317"/>
          </a:xfrm>
          <a:prstGeom prst="rect">
            <a:avLst/>
          </a:prstGeom>
        </p:spPr>
        <p:txBody>
          <a:bodyPr wrap="square">
            <a:spAutoFit/>
          </a:bodyPr>
          <a:lstStyle/>
          <a:p>
            <a:pPr algn="just" rtl="1">
              <a:lnSpc>
                <a:spcPct val="250000"/>
              </a:lnSpc>
            </a:pPr>
            <a:r>
              <a:rPr lang="fa-IR" dirty="0">
                <a:solidFill>
                  <a:schemeClr val="tx2"/>
                </a:solidFill>
                <a:cs typeface="2  Titr" panose="00000700000000000000" pitchFamily="2" charset="-78"/>
              </a:rPr>
              <a:t>اجزاء و عناصر پوشه‌ی کار عبارت‌اند از: پوشه، جلد و مشخصات روی جلد، فهرست محتوا، نمون برگ خودارزیابی دانش‌آموز و نمون برگ ارزیابی والدین. محتوای موجود در پوشه‌ی کار براساس فهرست محتوایی، ردیف‌بندی می‌شوند. این فهرست به‌صورت مقیاس درجه‌بندی تهیه‌شده است. فهرست محتوایی به معلم کمک می‌کند تا مشخص کند که دانش‌آموز در چه سطحی توانسته از عهده‌ی انجام تکالیف یا پروژه‌ی محوله برآید یا میزان آگاهی او درباره‌ی یک مفهوم تا چه اندازه است. به عبارتی فهرست محتوایی زبان گویای شواهد جمع‌آوری‌شده در پوشه‌ی کار است.</a:t>
            </a:r>
            <a:endParaRPr lang="en-US" dirty="0">
              <a:solidFill>
                <a:schemeClr val="tx2"/>
              </a:solidFill>
              <a:cs typeface="2  Titr" panose="00000700000000000000" pitchFamily="2" charset="-78"/>
            </a:endParaRPr>
          </a:p>
        </p:txBody>
      </p:sp>
    </p:spTree>
    <p:extLst>
      <p:ext uri="{BB962C8B-B14F-4D97-AF65-F5344CB8AC3E}">
        <p14:creationId xmlns:p14="http://schemas.microsoft.com/office/powerpoint/2010/main" val="2943561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1712" y="381000"/>
            <a:ext cx="51054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dirty="0" smtClean="0">
                <a:solidFill>
                  <a:srgbClr val="0070C0"/>
                </a:solidFill>
                <a:cs typeface="2  Sina" panose="00000700000000000000" pitchFamily="2" charset="-78"/>
              </a:rPr>
              <a:t>9- نگه‌داری </a:t>
            </a:r>
            <a:r>
              <a:rPr lang="fa-IR" sz="2200" dirty="0">
                <a:solidFill>
                  <a:srgbClr val="0070C0"/>
                </a:solidFill>
                <a:cs typeface="2  Sina" panose="00000700000000000000" pitchFamily="2" charset="-78"/>
              </a:rPr>
              <a:t>و سازمان‌دهی اطلاعات</a:t>
            </a:r>
          </a:p>
        </p:txBody>
      </p:sp>
      <p:sp>
        <p:nvSpPr>
          <p:cNvPr id="3" name="Rectangle 2"/>
          <p:cNvSpPr/>
          <p:nvPr/>
        </p:nvSpPr>
        <p:spPr>
          <a:xfrm>
            <a:off x="1598612" y="1295400"/>
            <a:ext cx="8380413" cy="3416320"/>
          </a:xfrm>
          <a:prstGeom prst="rect">
            <a:avLst/>
          </a:prstGeom>
        </p:spPr>
        <p:txBody>
          <a:bodyPr wrap="square">
            <a:spAutoFit/>
          </a:bodyPr>
          <a:lstStyle/>
          <a:p>
            <a:pPr algn="just" rtl="1">
              <a:lnSpc>
                <a:spcPct val="200000"/>
              </a:lnSpc>
            </a:pPr>
            <a:r>
              <a:rPr lang="fa-IR" dirty="0">
                <a:solidFill>
                  <a:schemeClr val="tx2"/>
                </a:solidFill>
                <a:cs typeface="2  Titr" panose="00000700000000000000" pitchFamily="2" charset="-78"/>
              </a:rPr>
              <a:t>تنوع اطلاعات به‌دست‌آمده برای ارزشیابی تحصیلی کافی نیست و به اِعمال سیاستی برای نظم‌دهی و سازمان‌دهی آن‌ها نیاز دارد. در غیر این صورت اطلاعات جمع‌آوری‌شده را به‌سختی می‌توان تجزیه‌وتحلیل کرد. بی‌توجهی به این موضوع باعث می‌شود معلم در میان توده‌ی انبوهی از اطلاعات جمع‌آوری‌شده سردرگم شود. گفتنی است بخش زیادی از این اطلاعات مصرف آنی دارد و به‌صورت فرآیندی مورداستفاده‌ی معلم قرار می‌گیرد و بر اساس آن تصمیم‌های مناسب و به‌موقع گرفته می‌شود و دیگر نیازی به نگهداری آن‌ها نیست.</a:t>
            </a:r>
            <a:endParaRPr lang="en-US" dirty="0">
              <a:solidFill>
                <a:schemeClr val="tx2"/>
              </a:solidFill>
              <a:cs typeface="2  Titr" panose="00000700000000000000" pitchFamily="2" charset="-78"/>
            </a:endParaRPr>
          </a:p>
        </p:txBody>
      </p:sp>
      <p:sp>
        <p:nvSpPr>
          <p:cNvPr id="5" name="Action Button: Return 4">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ction Button: Home 5">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6744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628642" y="520700"/>
            <a:ext cx="9906000" cy="6019800"/>
          </a:xfrm>
          <a:prstGeom prst="rect">
            <a:avLst/>
          </a:prstGeom>
          <a:noFill/>
        </p:spPr>
        <p:txBody>
          <a:bodyPr wrap="square" rtlCol="0">
            <a:noAutofit/>
          </a:bodyPr>
          <a:lstStyle/>
          <a:p>
            <a:pPr algn="just" rtl="1">
              <a:lnSpc>
                <a:spcPct val="250000"/>
              </a:lnSpc>
            </a:pPr>
            <a:endParaRPr lang="fa-IR" b="1" dirty="0" smtClean="0">
              <a:solidFill>
                <a:schemeClr val="tx2"/>
              </a:solidFill>
              <a:cs typeface="2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619" y="533400"/>
            <a:ext cx="7935124" cy="5582852"/>
          </a:xfrm>
          <a:prstGeom prst="rect">
            <a:avLst/>
          </a:prstGeom>
        </p:spPr>
      </p:pic>
    </p:spTree>
    <p:extLst>
      <p:ext uri="{BB962C8B-B14F-4D97-AF65-F5344CB8AC3E}">
        <p14:creationId xmlns:p14="http://schemas.microsoft.com/office/powerpoint/2010/main" val="1146674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2412" y="1454415"/>
            <a:ext cx="9525000" cy="3139321"/>
          </a:xfrm>
          <a:prstGeom prst="rect">
            <a:avLst/>
          </a:prstGeom>
          <a:noFill/>
        </p:spPr>
        <p:txBody>
          <a:bodyPr wrap="square" rtlCol="0">
            <a:spAutoFit/>
          </a:bodyPr>
          <a:lstStyle/>
          <a:p>
            <a:pPr algn="ctr" rtl="1">
              <a:lnSpc>
                <a:spcPct val="300000"/>
              </a:lnSpc>
            </a:pPr>
            <a:r>
              <a:rPr lang="fa-IR" sz="3600" dirty="0" smtClean="0">
                <a:solidFill>
                  <a:schemeClr val="tx2"/>
                </a:solidFill>
                <a:cs typeface="2  Sina" panose="00000700000000000000" pitchFamily="2" charset="-78"/>
              </a:rPr>
              <a:t>فصل دوازده</a:t>
            </a:r>
          </a:p>
          <a:p>
            <a:pPr algn="ctr" rtl="1">
              <a:lnSpc>
                <a:spcPct val="300000"/>
              </a:lnSpc>
            </a:pPr>
            <a:r>
              <a:rPr lang="fa-IR" sz="3600" dirty="0" smtClean="0">
                <a:solidFill>
                  <a:srgbClr val="0070C0"/>
                </a:solidFill>
                <a:cs typeface="2  Sina" panose="00000700000000000000" pitchFamily="2" charset="-78"/>
              </a:rPr>
              <a:t>تکالیف درسی</a:t>
            </a:r>
            <a:endParaRPr lang="en-US" sz="3600" dirty="0">
              <a:solidFill>
                <a:srgbClr val="0070C0"/>
              </a:solidFill>
              <a:cs typeface="2  Sina" panose="00000700000000000000" pitchFamily="2" charset="-78"/>
            </a:endParaRPr>
          </a:p>
        </p:txBody>
      </p:sp>
    </p:spTree>
    <p:extLst>
      <p:ext uri="{BB962C8B-B14F-4D97-AF65-F5344CB8AC3E}">
        <p14:creationId xmlns:p14="http://schemas.microsoft.com/office/powerpoint/2010/main" val="79288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296" y="0"/>
            <a:ext cx="5396915" cy="6858000"/>
          </a:xfrm>
          <a:prstGeom prst="rect">
            <a:avLst/>
          </a:prstGeom>
        </p:spPr>
      </p:pic>
    </p:spTree>
    <p:extLst>
      <p:ext uri="{BB962C8B-B14F-4D97-AF65-F5344CB8AC3E}">
        <p14:creationId xmlns:p14="http://schemas.microsoft.com/office/powerpoint/2010/main" val="3125673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rot="16200000">
            <a:off x="5271292" y="-2019301"/>
            <a:ext cx="1892300" cy="66294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lnSpc>
                <a:spcPct val="150000"/>
              </a:lnSpc>
            </a:pPr>
            <a:r>
              <a:rPr lang="fa-IR" sz="2400" dirty="0" smtClean="0">
                <a:solidFill>
                  <a:srgbClr val="002060"/>
                </a:solidFill>
                <a:cs typeface="2  Titr" panose="00000700000000000000" pitchFamily="2" charset="-78"/>
              </a:rPr>
              <a:t>فصل دوازده:</a:t>
            </a:r>
          </a:p>
          <a:p>
            <a:pPr algn="ctr">
              <a:lnSpc>
                <a:spcPct val="150000"/>
              </a:lnSpc>
            </a:pPr>
            <a:r>
              <a:rPr lang="fa-IR" sz="2400" dirty="0" smtClean="0">
                <a:solidFill>
                  <a:srgbClr val="002060"/>
                </a:solidFill>
                <a:cs typeface="2  Titr" panose="00000700000000000000" pitchFamily="2" charset="-78"/>
              </a:rPr>
              <a:t>تکالیف درسی</a:t>
            </a:r>
            <a:endParaRPr lang="fa-IR" sz="2400" dirty="0">
              <a:solidFill>
                <a:srgbClr val="002060"/>
              </a:solidFill>
              <a:cs typeface="2  Titr" panose="00000700000000000000" pitchFamily="2" charset="-78"/>
            </a:endParaRPr>
          </a:p>
        </p:txBody>
      </p:sp>
      <p:sp>
        <p:nvSpPr>
          <p:cNvPr id="3" name="Rounded Rectangle 2"/>
          <p:cNvSpPr/>
          <p:nvPr/>
        </p:nvSpPr>
        <p:spPr>
          <a:xfrm>
            <a:off x="6323012" y="25908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1- مفهوم تکلیف</a:t>
            </a:r>
            <a:endParaRPr lang="en-US" sz="2000" dirty="0">
              <a:solidFill>
                <a:srgbClr val="C00000"/>
              </a:solidFill>
              <a:cs typeface="2  Sina" panose="00000700000000000000" pitchFamily="2" charset="-78"/>
            </a:endParaRPr>
          </a:p>
        </p:txBody>
      </p:sp>
      <p:sp>
        <p:nvSpPr>
          <p:cNvPr id="4" name="Rounded Rectangle 3"/>
          <p:cNvSpPr/>
          <p:nvPr/>
        </p:nvSpPr>
        <p:spPr>
          <a:xfrm>
            <a:off x="6323012" y="36576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2- نکات ضروری </a:t>
            </a:r>
            <a:r>
              <a:rPr lang="fa-IR" sz="2000" dirty="0">
                <a:solidFill>
                  <a:srgbClr val="C00000"/>
                </a:solidFill>
                <a:cs typeface="2  Sina" panose="00000700000000000000" pitchFamily="2" charset="-78"/>
              </a:rPr>
              <a:t>در تعیین تکلیف</a:t>
            </a:r>
            <a:endParaRPr lang="en-US" sz="2000" dirty="0">
              <a:solidFill>
                <a:srgbClr val="C00000"/>
              </a:solidFill>
              <a:cs typeface="2  Sina" panose="00000700000000000000" pitchFamily="2" charset="-78"/>
            </a:endParaRPr>
          </a:p>
        </p:txBody>
      </p:sp>
      <p:sp>
        <p:nvSpPr>
          <p:cNvPr id="5" name="Rounded Rectangle 4"/>
          <p:cNvSpPr/>
          <p:nvPr/>
        </p:nvSpPr>
        <p:spPr>
          <a:xfrm>
            <a:off x="6323012" y="47244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 3- </a:t>
            </a:r>
            <a:r>
              <a:rPr lang="fa-IR" dirty="0" smtClean="0">
                <a:solidFill>
                  <a:srgbClr val="C00000"/>
                </a:solidFill>
                <a:cs typeface="2  Sina" panose="00000700000000000000" pitchFamily="2" charset="-78"/>
              </a:rPr>
              <a:t>انواع تکالیف</a:t>
            </a:r>
            <a:endParaRPr lang="en-US" dirty="0">
              <a:solidFill>
                <a:srgbClr val="C00000"/>
              </a:solidFill>
              <a:cs typeface="2  Sina" panose="00000700000000000000" pitchFamily="2" charset="-78"/>
            </a:endParaRPr>
          </a:p>
        </p:txBody>
      </p:sp>
      <p:sp>
        <p:nvSpPr>
          <p:cNvPr id="6" name="Rounded Rectangle 5"/>
          <p:cNvSpPr/>
          <p:nvPr/>
        </p:nvSpPr>
        <p:spPr>
          <a:xfrm>
            <a:off x="2719386" y="25908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4- </a:t>
            </a:r>
            <a:r>
              <a:rPr lang="fa-IR" sz="2000" dirty="0">
                <a:solidFill>
                  <a:srgbClr val="C00000"/>
                </a:solidFill>
                <a:cs typeface="2  Sina" panose="00000700000000000000" pitchFamily="2" charset="-78"/>
              </a:rPr>
              <a:t>عوامل مؤثر بر اثرات تکلیف درسی‌‌</a:t>
            </a:r>
            <a:endParaRPr lang="en-US" sz="2000" dirty="0">
              <a:solidFill>
                <a:srgbClr val="C00000"/>
              </a:solidFill>
              <a:cs typeface="2  Sina" panose="00000700000000000000" pitchFamily="2" charset="-78"/>
            </a:endParaRPr>
          </a:p>
        </p:txBody>
      </p:sp>
      <p:sp>
        <p:nvSpPr>
          <p:cNvPr id="7" name="Rounded Rectangle 6"/>
          <p:cNvSpPr/>
          <p:nvPr/>
        </p:nvSpPr>
        <p:spPr>
          <a:xfrm>
            <a:off x="2746374" y="36576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5- ویژگی‌های </a:t>
            </a:r>
            <a:r>
              <a:rPr lang="fa-IR" sz="2000" dirty="0">
                <a:solidFill>
                  <a:srgbClr val="C00000"/>
                </a:solidFill>
                <a:cs typeface="2  Sina" panose="00000700000000000000" pitchFamily="2" charset="-78"/>
              </a:rPr>
              <a:t>تکلیف سودمند‌‌</a:t>
            </a:r>
            <a:endParaRPr lang="en-US" sz="2000" dirty="0">
              <a:solidFill>
                <a:srgbClr val="C00000"/>
              </a:solidFill>
              <a:cs typeface="2  Sina" panose="00000700000000000000" pitchFamily="2" charset="-78"/>
            </a:endParaRPr>
          </a:p>
        </p:txBody>
      </p:sp>
      <p:sp>
        <p:nvSpPr>
          <p:cNvPr id="8" name="Rounded Rectangle 7"/>
          <p:cNvSpPr/>
          <p:nvPr/>
        </p:nvSpPr>
        <p:spPr>
          <a:xfrm>
            <a:off x="2759868" y="4724400"/>
            <a:ext cx="32766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6- اثرات </a:t>
            </a:r>
            <a:r>
              <a:rPr lang="fa-IR" sz="2000" dirty="0">
                <a:solidFill>
                  <a:srgbClr val="C00000"/>
                </a:solidFill>
                <a:cs typeface="2  Sina" panose="00000700000000000000" pitchFamily="2" charset="-78"/>
              </a:rPr>
              <a:t>ارائه‌ی تکالیف برای دانش‌آموزان‌‌</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100791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99732" y="4064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2142316" y="1219200"/>
            <a:ext cx="6705600" cy="56388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 می‌تواند براي تقويت مطالب آموخته‌شده در کلاس و ارتباط آن با زندگي واقعي دانش‌آموزان فعاليت‌هايي را در خارج از کلاس پیش‌بینی کند. اين فعالیت‌ها، بخشي از مطالعات مربوط به درس محسوب می‌شوند. معلم بايد اين نوع فعالیت‌ها را دقيقاً پیش‌بینی کند و در اختيار دانش‌آموزان قرار دهد. معرفي منابع مطالعه يا فعاليت مانند کتاب، مقالات جديد، فيلم و ... به دانش‌آموزان فرصت می‌دهد تا اطلاعات خود را با مطالعه و استفاده از اين امکانات افزايش دهند.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1773831299"/>
      </p:ext>
    </p:extLst>
  </p:cSld>
  <p:clrMapOvr>
    <a:masterClrMapping/>
  </p:clrMapOvr>
  <mc:AlternateContent xmlns:mc="http://schemas.openxmlformats.org/markup-compatibility/2006" xmlns:p14="http://schemas.microsoft.com/office/powerpoint/2010/main">
    <mc:Choice Requires="p14">
      <p:transition spd="slow" p14:dur="2500">
        <p:blinds dir="vert"/>
      </p:transition>
    </mc:Choice>
    <mc:Fallback xmlns="">
      <p:transition spd="slow">
        <p:blinds dir="vert"/>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1635"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537029" y="12192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مفهوم تکلیف</a:t>
            </a:r>
            <a:endParaRPr lang="en-US" dirty="0">
              <a:solidFill>
                <a:schemeClr val="tx1"/>
              </a:solidFill>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2208212" y="1371600"/>
            <a:ext cx="6781800" cy="5638800"/>
          </a:xfrm>
          <a:prstGeom prst="rect">
            <a:avLst/>
          </a:prstGeom>
          <a:noFill/>
        </p:spPr>
        <p:txBody>
          <a:bodyPr wrap="square" rtlCol="0">
            <a:noAutofit/>
          </a:bodyPr>
          <a:lstStyle/>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تکلیف از نظر لغوی به معنای تکلیف‌کردن، فرمان کار دادن و حکم به اجرای امری‌کردن و زحمت‌دادن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 در قاموس آموزش‌وپرورش مترقی، تکلیف یعنی قسمتی از فعالیت¬های آموزشی که دانش¬آموز از روی فهم و تشخیص و آمادگی آن را می‌پذیرد و به‌منظور عامل مؤثر در یادگیری آن را انجام می‌دهد. به‌عبارتی‌دیگر، کلیه‌ی فعالیت‌هایی که معلمان در جهت تکمیل یا کاربردی‌کردن آموزش¬های کلاسی یک دانش‌آموز مقرر می‌کنند، عنوان تکلیف را به خود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می‌گیرد.</a:t>
            </a: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1240023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1635"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537029" y="12192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مفهوم تکلیف</a:t>
            </a:r>
            <a:endParaRPr lang="en-US" dirty="0">
              <a:solidFill>
                <a:schemeClr val="tx1"/>
              </a:solidFill>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1217612" y="685800"/>
            <a:ext cx="8610600" cy="56388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کمک تکلیف است که معلم، دانش‌آموز را در راه تلاش و کوشش مثبت و مفید برای یادگیری سوق می‌دهد، ولی باید احساس نیاز، تشخیص فایده و شوق و علاقه‌ی خود دانش‌آموز انگیزه‌ی اصلی در انجام‌دادن تکلیف باشد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هدف اصلی و نهایی تکلیف، دستیابی دانش¬آموزان به مهارت¬های کلاسی، نوشتاری، حسی - حرکتی، فکری و... می¬باشد. رسیدن به کلیه¬ی هدف¬های آموزشی آن‌هم در بالاترین سطح در هر یک از موضوعات درسی امری دشوار و در خیلی از موارد غیرممکن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 زیرا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استمرار در تمرین در زمان بیشتر را می¬طلبد. ازاین‌رو انجام فعالیت¬هایی در خانه برای دستیابی به سطوح بالا مانند سطح ارزشیابی در حیطه¬ی شناختی، سطح تبلور ارزش¬ها در حیطه¬ی عاطفی و سطح عادت و عادی‌شدن در حیطه‌ی روانی – حرکتی ضرورت دارد.</a:t>
            </a: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2332552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537029" y="2032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نکات ضروری در تعیین تکلیف</a:t>
            </a:r>
            <a:endParaRPr lang="en-US" dirty="0">
              <a:solidFill>
                <a:schemeClr val="tx1"/>
              </a:solidFill>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 توجه به اینکه تکاليف در روند يادگيري دانش‌آموزان اهميت بسزایی دارند، بايد توجه بیشتری به این مرحله کرد، ازاین‌رو رعایت نکات زیر جهت تعیین تکالیف برای دانش‌آموزان پیشنهاد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می‌شود: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-بین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تکلیف و پیشرفت تحصیلی باید رابطه وجود داشته باشد. به این معنی که تکلیف باید متناسب با آهنگ یادگیری دانش‌آموز باشد. ازاین‌رو نمونه‌های متنوع تکالیف موردنیاز است تا براساس سطح یادگیری و نیاز هر دانش‌آموز و در امتداد آموخته‌ها، مهارت‌ها و یادگیری‌های قبلی دانش‌آموز در اختیار او قرار داده شود.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-تکلیف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به‌منظور هدف خاصی داده شود و وسیله‌ای برای یادگیری و فهم آسان درس باشد.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تعیین تکلیف باید به اختلافات فردی دانش‌آموزان از نظر توانایی و علاقه‌مندی‌های گوناگون و آمادگی آنان توجه داشت و تمرین را به‌صورت فردی انتخاب نمود. اگر هم یک نوع تکلیف برای همه تعیین می‌شود، باید توانایی، استعداد و مهارت افراد را هنگام بررسی کیفیت کار در نظر داشت.</a:t>
            </a:r>
          </a:p>
          <a:p>
            <a:pPr lvl="0" algn="just" rtl="1">
              <a:lnSpc>
                <a:spcPct val="20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337985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537029" y="2032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نکات ضروری در تعیین تکلیف</a:t>
            </a:r>
            <a:endParaRPr lang="en-US" dirty="0">
              <a:solidFill>
                <a:schemeClr val="tx1"/>
              </a:solidFill>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-تکلیف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اصولاً یک مسئله‌ی تازه را به تجربه و معلومات دانش‌آموز مربوط می‌سازد؛ ازاین‌رو معلم باید مطمئن شود که دانش‌آموز در تجربه‌های قبلی مشکلی ندارد.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-تکلیف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نباید در طول دوره‌ی آموزش یکنواخت باشد بلکه بهتر است متنوع باشد تا دانش‌آموزان نسبت به تکالیف آینده کنجکاو شوند. همین‌طور انجام تکلیف باید جذاب و شادی‌آور باشد. در انجام تمرین می‌توان از ابزار متعددی مانند ضبط صدا یا گرفتن عکس استفاده نمود و همچنین می‌توان تمرین را به‌صورت تلفیقی از درس‌ها داد.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-تمرین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به اندازه باشد. بعضی معلمان با دادن تکالیف طاقت‌فرسا، وقت مطالعه‌ی دروس دیگر و انجام کارهای شخصی مانند‌‌ بازی با دوستان، استراحت و تماشای تلویزیون را از دانش‌آموز می‌گیرند.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-تمرین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حس موفقیت به کودک بدهد تا او حس خود ارزشمندی و اعتمادبه‌نفس پیدا کند.</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-بازخورد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مداوم معلم در تمرین و مشق دانش‌آموز مشهود باشد. دانش‌آموز باید از نتیجه‌ی کار خود مطلع شود.</a:t>
            </a: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2071516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prstClr val="white"/>
                </a:solidFill>
                <a:cs typeface="B Titr" panose="00000700000000000000" pitchFamily="2" charset="-78"/>
              </a:rPr>
              <a:t>مقدمه</a:t>
            </a:r>
            <a:endParaRPr lang="en-US" dirty="0">
              <a:solidFill>
                <a:prstClr val="white"/>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prstClr val="white"/>
                </a:solidFill>
                <a:cs typeface="B Titr" panose="00000700000000000000" pitchFamily="2" charset="-78"/>
              </a:rPr>
              <a:t>مفهوم تکلیف</a:t>
            </a:r>
            <a:endParaRPr lang="en-US" dirty="0">
              <a:solidFill>
                <a:prstClr val="white"/>
              </a:solidFill>
              <a:cs typeface="B Titr" panose="00000700000000000000" pitchFamily="2" charset="-78"/>
            </a:endParaRPr>
          </a:p>
        </p:txBody>
      </p:sp>
      <p:sp>
        <p:nvSpPr>
          <p:cNvPr id="4" name="Rectangle 3"/>
          <p:cNvSpPr/>
          <p:nvPr/>
        </p:nvSpPr>
        <p:spPr>
          <a:xfrm>
            <a:off x="10537029" y="2032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rgbClr val="6A3A20"/>
                </a:solidFill>
                <a:cs typeface="B Titr" panose="00000700000000000000" pitchFamily="2" charset="-78"/>
              </a:rPr>
              <a:t>نکات ضروری در تعیین تکلیف</a:t>
            </a:r>
            <a:endParaRPr lang="en-US" dirty="0">
              <a:solidFill>
                <a:srgbClr val="6A3A20"/>
              </a:solidFill>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prstClr val="white"/>
                </a:solidFill>
                <a:cs typeface="B Titr" panose="00000700000000000000" pitchFamily="2" charset="-78"/>
              </a:rPr>
              <a:t>انواع تکالیف</a:t>
            </a:r>
            <a:endParaRPr lang="en-US" dirty="0">
              <a:solidFill>
                <a:prstClr val="white"/>
              </a:solidFill>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solidFill>
                  <a:prstClr val="white"/>
                </a:solidFill>
                <a:cs typeface="B Titr" panose="00000700000000000000" pitchFamily="2" charset="-78"/>
              </a:rPr>
              <a:t>عوامل مؤثر بر اثرات تکلیف درسی‌‌</a:t>
            </a:r>
          </a:p>
        </p:txBody>
      </p:sp>
      <p:sp>
        <p:nvSpPr>
          <p:cNvPr id="13" name="TextBox 12"/>
          <p:cNvSpPr txBox="1"/>
          <p:nvPr/>
        </p:nvSpPr>
        <p:spPr>
          <a:xfrm>
            <a:off x="836612" y="685800"/>
            <a:ext cx="9220200" cy="5638800"/>
          </a:xfrm>
          <a:prstGeom prst="rect">
            <a:avLst/>
          </a:prstGeom>
          <a:noFill/>
        </p:spPr>
        <p:txBody>
          <a:bodyPr wrap="square" rtlCol="0">
            <a:noAutofit/>
          </a:bodyPr>
          <a:lstStyle/>
          <a:p>
            <a:pPr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-معلم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دانش‌آموزان را برای انجام تکلیف راهنمایی کند و هدف از انجام تکلیف و حدود انجام تکلیف را مشخص کند؛ ازاین‌رو نباید در دقایق آخر کلاس تکلیف را تعیین کند زیرا دانش‌آموزان راهنمایی‌ها و توضیحات او را به‌صورت مبهم و نامفهوم درک می‌کنند.</a:t>
            </a:r>
          </a:p>
          <a:p>
            <a:pPr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-معلم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خود را موظف بداند تا تکالیف دانش‌آموزان را مطالعه کرده و در مورد کیفیت تکلیف اظهارنظر کند و اشکالات دانش‌آموز را به او تذکر دهد. معلمی که برای رسیدگی به تکالیف وقت ندارد، علاقه‌ی انجام تکلیف را از دانش‌آموزان سلب می‌کند.</a:t>
            </a:r>
          </a:p>
          <a:p>
            <a:pPr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 انتظار داشته باشد که وظايف و فعاليت‌هاي تکميلي خارج از کلاس، طبق اصول و قواعد خاصي انجام شود، بايد اصولي را که در ذهن دارد به‌طور واضح و دقيق به دانش‌آموزان اعلام کند. اگر اين اصول، به‌صورت شفاهي از طرف معلم اعلام شود، ممکن است دانش‌آموزان به آن توجه نکنند. </a:t>
            </a: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prstClr val="white"/>
                </a:solidFill>
                <a:cs typeface="B Titr" panose="00000700000000000000" pitchFamily="2" charset="-78"/>
              </a:rPr>
              <a:t>اثرات ارائه‌ی تکالیف </a:t>
            </a:r>
          </a:p>
        </p:txBody>
      </p:sp>
    </p:spTree>
    <p:extLst>
      <p:ext uri="{BB962C8B-B14F-4D97-AF65-F5344CB8AC3E}">
        <p14:creationId xmlns:p14="http://schemas.microsoft.com/office/powerpoint/2010/main" val="2342146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31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537825" y="28194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تکالیف</a:t>
            </a:r>
            <a:endParaRPr lang="en-US" dirty="0">
              <a:solidFill>
                <a:schemeClr val="tx1"/>
              </a:solidFill>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760412" y="457200"/>
            <a:ext cx="9220200" cy="5638800"/>
          </a:xfrm>
          <a:prstGeom prst="rect">
            <a:avLst/>
          </a:prstGeom>
          <a:noFill/>
        </p:spPr>
        <p:txBody>
          <a:bodyPr wrap="square" rtlCol="0">
            <a:noAutofit/>
          </a:bodyPr>
          <a:lstStyle/>
          <a:p>
            <a:pPr algn="just" rtl="1">
              <a:lnSpc>
                <a:spcPct val="200000"/>
              </a:lnSpc>
              <a:spcAft>
                <a:spcPts val="800"/>
              </a:spcAft>
            </a:pP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1-</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طبقه‌بندی تکالیف درسی از نظر </a:t>
            </a: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محتوا</a:t>
            </a:r>
            <a:endPar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الف</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تکالیف ترمیمی (تمرینی</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 تکالیف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آمادگی </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 تکالیف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کاربردی</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 تکالیف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خلاقیتی</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 تکالیف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پژوهشی </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تکالیف بسطی یا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امتدادی</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ز) تکالیف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تلفیقی</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231621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628642" y="520700"/>
            <a:ext cx="9906000" cy="6019800"/>
          </a:xfrm>
          <a:prstGeom prst="rect">
            <a:avLst/>
          </a:prstGeom>
          <a:noFill/>
        </p:spPr>
        <p:txBody>
          <a:bodyPr wrap="square" rtlCol="0">
            <a:noAutofit/>
          </a:bodyPr>
          <a:lstStyle/>
          <a:p>
            <a:pPr algn="just" rtl="1">
              <a:lnSpc>
                <a:spcPct val="250000"/>
              </a:lnSpc>
            </a:pPr>
            <a:endParaRPr lang="fa-IR" b="1" dirty="0" smtClean="0">
              <a:solidFill>
                <a:schemeClr val="tx2"/>
              </a:solidFill>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412" y="721218"/>
            <a:ext cx="7623973" cy="5146182"/>
          </a:xfrm>
          <a:prstGeom prst="rect">
            <a:avLst/>
          </a:prstGeom>
        </p:spPr>
      </p:pic>
    </p:spTree>
    <p:extLst>
      <p:ext uri="{BB962C8B-B14F-4D97-AF65-F5344CB8AC3E}">
        <p14:creationId xmlns:p14="http://schemas.microsoft.com/office/powerpoint/2010/main" val="16388361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31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537825" y="28194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تکالیف</a:t>
            </a:r>
            <a:endParaRPr lang="en-US" dirty="0">
              <a:solidFill>
                <a:schemeClr val="tx1"/>
              </a:solidFill>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760412" y="457200"/>
            <a:ext cx="9220200" cy="5638800"/>
          </a:xfrm>
          <a:prstGeom prst="rect">
            <a:avLst/>
          </a:prstGeom>
          <a:noFill/>
        </p:spPr>
        <p:txBody>
          <a:bodyPr wrap="square" rtlCol="0">
            <a:noAutofit/>
          </a:bodyPr>
          <a:lstStyle/>
          <a:p>
            <a:pPr algn="just" rtl="1">
              <a:lnSpc>
                <a:spcPct val="200000"/>
              </a:lnSpc>
              <a:spcAft>
                <a:spcPts val="800"/>
              </a:spcAft>
            </a:pP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2-</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طبقه‌بندی تکالیف درسی از نظر ارزشیابی </a:t>
            </a: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نتایج</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الف) تکالیف محصول محور</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 تکالیف فرآیند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محور</a:t>
            </a:r>
            <a:endParaRPr lang="en-US"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algn="just" rtl="1">
              <a:lnSpc>
                <a:spcPct val="200000"/>
              </a:lnSpc>
              <a:spcAft>
                <a:spcPts val="800"/>
              </a:spcAft>
            </a:pP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algn="just" rtl="1">
              <a:lnSpc>
                <a:spcPct val="200000"/>
              </a:lnSpc>
              <a:spcAft>
                <a:spcPts val="800"/>
              </a:spcAft>
            </a:pP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3-</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طبقه‌بندی تکالیف درسی از نظر نوع </a:t>
            </a: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ارائه‌</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الف) شفاهی: مانند حفظ شعر،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سوره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قرآن، سخنرانی</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 کتبی: مانند انجام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تمرین ها</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حل مسائل ریاضی</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 عملی: مانند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تهیه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نشریه</a:t>
            </a:r>
          </a:p>
          <a:p>
            <a:pPr algn="just" rtl="1">
              <a:lnSpc>
                <a:spcPct val="20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4096948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31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537825" y="28194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تکالیف</a:t>
            </a:r>
            <a:endParaRPr lang="en-US" dirty="0">
              <a:solidFill>
                <a:schemeClr val="tx1"/>
              </a:solidFill>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760412" y="342900"/>
            <a:ext cx="9220200" cy="5638800"/>
          </a:xfrm>
          <a:prstGeom prst="rect">
            <a:avLst/>
          </a:prstGeom>
          <a:noFill/>
        </p:spPr>
        <p:txBody>
          <a:bodyPr wrap="square" rtlCol="0">
            <a:noAutofit/>
          </a:bodyPr>
          <a:lstStyle/>
          <a:p>
            <a:pPr algn="just" rtl="1">
              <a:lnSpc>
                <a:spcPct val="200000"/>
              </a:lnSpc>
              <a:spcAft>
                <a:spcPts val="800"/>
              </a:spcAft>
            </a:pP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4-</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طبقه‌بندی تکالیف درسی از نظر مدت‌زمان </a:t>
            </a: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اجرا</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الف)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کوتاه مدت</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مانند تکلیف شب</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 بلندمدت: مانند انجام یک پروژه توسط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a:t>
            </a:r>
          </a:p>
          <a:p>
            <a:pPr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algn="just" rtl="1">
              <a:lnSpc>
                <a:spcPct val="200000"/>
              </a:lnSpc>
              <a:spcAft>
                <a:spcPts val="800"/>
              </a:spcAft>
            </a:pP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5- طبقه‌بندی تکالیف درسی از نظر تعداد مخاطبین</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الف) تکالیف فردی</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 تکالیف گروهی</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 تکالیف عمومی (یکنواخت)</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 تکالیف انتخابی</a:t>
            </a:r>
          </a:p>
          <a:p>
            <a:pPr algn="just" rtl="1">
              <a:lnSpc>
                <a:spcPct val="20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91501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31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537825" y="28194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انواع تکالیف</a:t>
            </a:r>
            <a:endParaRPr lang="en-US" dirty="0">
              <a:solidFill>
                <a:schemeClr val="tx1"/>
              </a:solidFill>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379412" y="685800"/>
            <a:ext cx="9220200" cy="5638800"/>
          </a:xfrm>
          <a:prstGeom prst="rect">
            <a:avLst/>
          </a:prstGeom>
          <a:noFill/>
        </p:spPr>
        <p:txBody>
          <a:bodyPr wrap="square" rtlCol="0">
            <a:noAutofit/>
          </a:bodyPr>
          <a:lstStyle/>
          <a:p>
            <a:pPr algn="just" rtl="1">
              <a:lnSpc>
                <a:spcPct val="200000"/>
              </a:lnSpc>
              <a:spcAft>
                <a:spcPts val="800"/>
              </a:spcAft>
            </a:pP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6-</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طبقه‌بندی تکالیف درسی از نظر تقویت </a:t>
            </a: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مهارت</a:t>
            </a:r>
          </a:p>
          <a:p>
            <a:pPr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الف)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‌خواندن</a:t>
            </a:r>
          </a:p>
          <a:p>
            <a:pPr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 مهارت نوشتن</a:t>
            </a:r>
          </a:p>
          <a:p>
            <a:pPr algn="just" rtl="1">
              <a:lnSpc>
                <a:spcPct val="20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2938267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537825" y="36068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solidFill>
                  <a:schemeClr val="tx1"/>
                </a:solidFill>
                <a:cs typeface="B Titr" panose="00000700000000000000" pitchFamily="2" charset="-78"/>
              </a:rPr>
              <a:t>عوامل مؤثر بر اثرات تکلیف درسی‌‌</a:t>
            </a: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912" y="600075"/>
            <a:ext cx="8229600" cy="5724525"/>
          </a:xfrm>
          <a:prstGeom prst="rect">
            <a:avLst/>
          </a:prstGeom>
        </p:spPr>
      </p:pic>
    </p:spTree>
    <p:extLst>
      <p:ext uri="{BB962C8B-B14F-4D97-AF65-F5344CB8AC3E}">
        <p14:creationId xmlns:p14="http://schemas.microsoft.com/office/powerpoint/2010/main" val="2705003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1635"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379412" y="685800"/>
            <a:ext cx="9677400" cy="5638800"/>
          </a:xfrm>
          <a:prstGeom prst="rect">
            <a:avLst/>
          </a:prstGeom>
          <a:noFill/>
        </p:spPr>
        <p:txBody>
          <a:bodyPr wrap="square" rtlCol="0">
            <a:noAutofit/>
          </a:bodyPr>
          <a:lstStyle/>
          <a:p>
            <a:pPr algn="just" rtl="1">
              <a:lnSpc>
                <a:spcPct val="200000"/>
              </a:lnSpc>
            </a:pPr>
            <a:r>
              <a:rPr lang="ar-SA" sz="2000" dirty="0">
                <a:solidFill>
                  <a:srgbClr val="00B0F0"/>
                </a:solidFill>
                <a:cs typeface="2  Titr" panose="00000700000000000000" pitchFamily="2" charset="-78"/>
              </a:rPr>
              <a:t>یک تکلیف مفید و سودمند دارای ویژگی­هایی هست که عبارت‌اند از:</a:t>
            </a:r>
            <a:endParaRPr lang="en-US" sz="2000" dirty="0">
              <a:solidFill>
                <a:srgbClr val="00B0F0"/>
              </a:solidFill>
              <a:cs typeface="2  Titr" panose="00000700000000000000" pitchFamily="2" charset="-78"/>
            </a:endParaRPr>
          </a:p>
          <a:p>
            <a:pPr algn="just" rtl="1">
              <a:lnSpc>
                <a:spcPct val="200000"/>
              </a:lnSpc>
            </a:pPr>
            <a:r>
              <a:rPr lang="fa-IR" dirty="0" smtClean="0">
                <a:solidFill>
                  <a:schemeClr val="tx2"/>
                </a:solidFill>
                <a:cs typeface="2  Titr" panose="00000700000000000000" pitchFamily="2" charset="-78"/>
              </a:rPr>
              <a:t>- </a:t>
            </a:r>
            <a:r>
              <a:rPr lang="ar-SA" dirty="0" smtClean="0">
                <a:solidFill>
                  <a:schemeClr val="tx2"/>
                </a:solidFill>
                <a:cs typeface="2  Titr" panose="00000700000000000000" pitchFamily="2" charset="-78"/>
              </a:rPr>
              <a:t>تثبیت آموخته­ها</a:t>
            </a:r>
            <a:r>
              <a:rPr lang="fa-IR" dirty="0">
                <a:solidFill>
                  <a:schemeClr val="tx2"/>
                </a:solidFill>
                <a:cs typeface="2  Titr" panose="00000700000000000000" pitchFamily="2" charset="-78"/>
              </a:rPr>
              <a:t> </a:t>
            </a:r>
            <a:r>
              <a:rPr lang="fa-IR" dirty="0" smtClean="0">
                <a:solidFill>
                  <a:schemeClr val="tx2"/>
                </a:solidFill>
                <a:cs typeface="2  Titr" panose="00000700000000000000" pitchFamily="2" charset="-78"/>
              </a:rPr>
              <a:t>                                                                       - پرورش </a:t>
            </a:r>
            <a:r>
              <a:rPr lang="fa-IR" dirty="0">
                <a:solidFill>
                  <a:schemeClr val="tx2"/>
                </a:solidFill>
                <a:cs typeface="2  Titr" panose="00000700000000000000" pitchFamily="2" charset="-78"/>
              </a:rPr>
              <a:t>ابتکار و خلاقیت</a:t>
            </a:r>
          </a:p>
          <a:p>
            <a:pPr marL="285750" indent="-285750" algn="just" rtl="1">
              <a:lnSpc>
                <a:spcPct val="200000"/>
              </a:lnSpc>
              <a:buFontTx/>
              <a:buChar char="-"/>
            </a:pPr>
            <a:r>
              <a:rPr lang="fa-IR" dirty="0" smtClean="0">
                <a:solidFill>
                  <a:schemeClr val="tx2"/>
                </a:solidFill>
                <a:cs typeface="2  Titr" panose="00000700000000000000" pitchFamily="2" charset="-78"/>
              </a:rPr>
              <a:t>کاربردی </a:t>
            </a:r>
            <a:r>
              <a:rPr lang="fa-IR" dirty="0">
                <a:solidFill>
                  <a:schemeClr val="tx2"/>
                </a:solidFill>
                <a:cs typeface="2  Titr" panose="00000700000000000000" pitchFamily="2" charset="-78"/>
              </a:rPr>
              <a:t>نمودن مطالب </a:t>
            </a:r>
            <a:r>
              <a:rPr lang="fa-IR" dirty="0" smtClean="0">
                <a:solidFill>
                  <a:schemeClr val="tx2"/>
                </a:solidFill>
                <a:cs typeface="2  Titr" panose="00000700000000000000" pitchFamily="2" charset="-78"/>
              </a:rPr>
              <a:t>درسی                                            - استفاده </a:t>
            </a:r>
            <a:r>
              <a:rPr lang="fa-IR" dirty="0">
                <a:solidFill>
                  <a:schemeClr val="tx2"/>
                </a:solidFill>
                <a:cs typeface="2  Titr" panose="00000700000000000000" pitchFamily="2" charset="-78"/>
              </a:rPr>
              <a:t>از نتایج آن در </a:t>
            </a:r>
            <a:r>
              <a:rPr lang="fa-IR" dirty="0" smtClean="0">
                <a:solidFill>
                  <a:schemeClr val="tx2"/>
                </a:solidFill>
                <a:cs typeface="2  Titr" panose="00000700000000000000" pitchFamily="2" charset="-78"/>
              </a:rPr>
              <a:t>ارزشیابی</a:t>
            </a:r>
          </a:p>
          <a:p>
            <a:pPr algn="just" rtl="1">
              <a:lnSpc>
                <a:spcPct val="200000"/>
              </a:lnSpc>
            </a:pPr>
            <a:endParaRPr lang="fa-IR" dirty="0" smtClean="0">
              <a:solidFill>
                <a:schemeClr val="tx2"/>
              </a:solidFill>
              <a:cs typeface="2  Titr" panose="00000700000000000000" pitchFamily="2" charset="-78"/>
            </a:endParaRPr>
          </a:p>
          <a:p>
            <a:pPr algn="just" rtl="1">
              <a:lnSpc>
                <a:spcPct val="200000"/>
              </a:lnSpc>
            </a:pPr>
            <a:r>
              <a:rPr lang="fa-IR" dirty="0">
                <a:solidFill>
                  <a:srgbClr val="00B0F0"/>
                </a:solidFill>
                <a:cs typeface="2  Titr" panose="00000700000000000000" pitchFamily="2" charset="-78"/>
              </a:rPr>
              <a:t>در تعیین تکلیف برای دانش‌آموزان معلم باید تلاش کند، تکلیف ارائه‌شده علاوه بر موارد فوق از ویژگی‌های زیر نیز برخوردار باشد</a:t>
            </a:r>
            <a:r>
              <a:rPr lang="fa-IR" dirty="0" smtClean="0">
                <a:solidFill>
                  <a:srgbClr val="00B0F0"/>
                </a:solidFill>
                <a:cs typeface="2  Titr" panose="00000700000000000000" pitchFamily="2" charset="-78"/>
              </a:rPr>
              <a:t>:</a:t>
            </a:r>
            <a:endParaRPr lang="fa-IR" dirty="0">
              <a:solidFill>
                <a:srgbClr val="00B0F0"/>
              </a:solidFill>
              <a:cs typeface="2  Titr" panose="00000700000000000000" pitchFamily="2" charset="-78"/>
            </a:endParaRPr>
          </a:p>
          <a:p>
            <a:pPr algn="just" rtl="1">
              <a:lnSpc>
                <a:spcPct val="200000"/>
              </a:lnSpc>
            </a:pPr>
            <a:r>
              <a:rPr lang="fa-IR" dirty="0" smtClean="0">
                <a:solidFill>
                  <a:schemeClr val="tx2"/>
                </a:solidFill>
                <a:cs typeface="2  Titr" panose="00000700000000000000" pitchFamily="2" charset="-78"/>
              </a:rPr>
              <a:t>-  ابزارهای </a:t>
            </a:r>
            <a:r>
              <a:rPr lang="fa-IR" dirty="0">
                <a:solidFill>
                  <a:schemeClr val="tx2"/>
                </a:solidFill>
                <a:cs typeface="2  Titr" panose="00000700000000000000" pitchFamily="2" charset="-78"/>
              </a:rPr>
              <a:t>لازم جهت انجام آن موجود باشد</a:t>
            </a:r>
            <a:r>
              <a:rPr lang="fa-IR" dirty="0" smtClean="0">
                <a:solidFill>
                  <a:schemeClr val="tx2"/>
                </a:solidFill>
                <a:cs typeface="2  Titr" panose="00000700000000000000" pitchFamily="2" charset="-78"/>
              </a:rPr>
              <a:t>.                                    - قابل </a:t>
            </a:r>
            <a:r>
              <a:rPr lang="fa-IR" dirty="0">
                <a:solidFill>
                  <a:schemeClr val="tx2"/>
                </a:solidFill>
                <a:cs typeface="2  Titr" panose="00000700000000000000" pitchFamily="2" charset="-78"/>
              </a:rPr>
              <a:t>انعطاف باشد.</a:t>
            </a:r>
          </a:p>
          <a:p>
            <a:pPr algn="just" rtl="1">
              <a:lnSpc>
                <a:spcPct val="200000"/>
              </a:lnSpc>
            </a:pPr>
            <a:r>
              <a:rPr lang="fa-IR" dirty="0" smtClean="0">
                <a:solidFill>
                  <a:schemeClr val="tx2"/>
                </a:solidFill>
                <a:cs typeface="2  Titr" panose="00000700000000000000" pitchFamily="2" charset="-78"/>
              </a:rPr>
              <a:t>- قابل </a:t>
            </a:r>
            <a:r>
              <a:rPr lang="fa-IR" dirty="0">
                <a:solidFill>
                  <a:schemeClr val="tx2"/>
                </a:solidFill>
                <a:cs typeface="2  Titr" panose="00000700000000000000" pitchFamily="2" charset="-78"/>
              </a:rPr>
              <a:t>اجرا در زمان موردنظر باشد</a:t>
            </a:r>
            <a:r>
              <a:rPr lang="fa-IR" dirty="0" smtClean="0">
                <a:solidFill>
                  <a:schemeClr val="tx2"/>
                </a:solidFill>
                <a:cs typeface="2  Titr" panose="00000700000000000000" pitchFamily="2" charset="-78"/>
              </a:rPr>
              <a:t>.                                                     - انگیزه </a:t>
            </a:r>
            <a:r>
              <a:rPr lang="fa-IR" dirty="0">
                <a:solidFill>
                  <a:schemeClr val="tx2"/>
                </a:solidFill>
                <a:cs typeface="2  Titr" panose="00000700000000000000" pitchFamily="2" charset="-78"/>
              </a:rPr>
              <a:t>را تقویت کند.</a:t>
            </a:r>
          </a:p>
          <a:p>
            <a:pPr algn="just" rtl="1">
              <a:lnSpc>
                <a:spcPct val="200000"/>
              </a:lnSpc>
            </a:pPr>
            <a:r>
              <a:rPr lang="fa-IR" dirty="0" smtClean="0">
                <a:solidFill>
                  <a:schemeClr val="tx2"/>
                </a:solidFill>
                <a:cs typeface="2  Titr" panose="00000700000000000000" pitchFamily="2" charset="-78"/>
              </a:rPr>
              <a:t>- منظم </a:t>
            </a:r>
            <a:r>
              <a:rPr lang="fa-IR" dirty="0">
                <a:solidFill>
                  <a:schemeClr val="tx2"/>
                </a:solidFill>
                <a:cs typeface="2  Titr" panose="00000700000000000000" pitchFamily="2" charset="-78"/>
              </a:rPr>
              <a:t>بودن را تقویت کند</a:t>
            </a:r>
            <a:r>
              <a:rPr lang="fa-IR" dirty="0" smtClean="0">
                <a:solidFill>
                  <a:schemeClr val="tx2"/>
                </a:solidFill>
                <a:cs typeface="2  Titr" panose="00000700000000000000" pitchFamily="2" charset="-78"/>
              </a:rPr>
              <a:t>.                                                                    - متناسب </a:t>
            </a:r>
            <a:r>
              <a:rPr lang="fa-IR" dirty="0">
                <a:solidFill>
                  <a:schemeClr val="tx2"/>
                </a:solidFill>
                <a:cs typeface="2  Titr" panose="00000700000000000000" pitchFamily="2" charset="-78"/>
              </a:rPr>
              <a:t>با دانش‌آموزان پایه‌ی موردنظر باشد.</a:t>
            </a:r>
          </a:p>
          <a:p>
            <a:pPr algn="just" rtl="1">
              <a:lnSpc>
                <a:spcPct val="200000"/>
              </a:lnSpc>
            </a:pPr>
            <a:r>
              <a:rPr lang="fa-IR" dirty="0" smtClean="0">
                <a:solidFill>
                  <a:schemeClr val="tx2"/>
                </a:solidFill>
                <a:cs typeface="2  Titr" panose="00000700000000000000" pitchFamily="2" charset="-78"/>
              </a:rPr>
              <a:t>- تکلیف </a:t>
            </a:r>
            <a:r>
              <a:rPr lang="fa-IR" dirty="0">
                <a:solidFill>
                  <a:schemeClr val="tx2"/>
                </a:solidFill>
                <a:cs typeface="2  Titr" panose="00000700000000000000" pitchFamily="2" charset="-78"/>
              </a:rPr>
              <a:t>را خود دانش‌آموزان انجام دهند </a:t>
            </a:r>
          </a:p>
          <a:p>
            <a:pPr algn="just" rtl="1">
              <a:lnSpc>
                <a:spcPct val="200000"/>
              </a:lnSpc>
            </a:pPr>
            <a:endParaRPr lang="fa-IR" dirty="0" smtClean="0">
              <a:solidFill>
                <a:schemeClr val="tx2"/>
              </a:solidFill>
              <a:cs typeface="2  Titr" panose="00000700000000000000" pitchFamily="2" charset="-78"/>
            </a:endParaRPr>
          </a:p>
          <a:p>
            <a:pPr algn="just" rtl="1">
              <a:lnSpc>
                <a:spcPct val="200000"/>
              </a:lnSpc>
            </a:pPr>
            <a:endParaRPr lang="en-US" dirty="0">
              <a:solidFill>
                <a:schemeClr val="tx2"/>
              </a:solidFill>
              <a:cs typeface="2  Titr" panose="00000700000000000000" pitchFamily="2" charset="-78"/>
            </a:endParaRPr>
          </a:p>
        </p:txBody>
      </p:sp>
      <p:sp>
        <p:nvSpPr>
          <p:cNvPr id="10" name="Rectangle 9"/>
          <p:cNvSpPr/>
          <p:nvPr/>
        </p:nvSpPr>
        <p:spPr>
          <a:xfrm>
            <a:off x="10537029" y="43942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ویژگی‌های تکلیف سودمند‌‌</a:t>
            </a:r>
          </a:p>
        </p:txBody>
      </p:sp>
      <p:sp>
        <p:nvSpPr>
          <p:cNvPr id="11" name="Rectangle 10"/>
          <p:cNvSpPr/>
          <p:nvPr/>
        </p:nvSpPr>
        <p:spPr>
          <a:xfrm>
            <a:off x="10661635" y="51816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اثرات ارائه‌ی تکالیف </a:t>
            </a:r>
          </a:p>
        </p:txBody>
      </p:sp>
    </p:spTree>
    <p:extLst>
      <p:ext uri="{BB962C8B-B14F-4D97-AF65-F5344CB8AC3E}">
        <p14:creationId xmlns:p14="http://schemas.microsoft.com/office/powerpoint/2010/main" val="957196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7524" y="4064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2" y="1219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مفهوم تکلیف</a:t>
            </a:r>
            <a:endParaRPr lang="en-US" dirty="0">
              <a:cs typeface="B Titr" panose="00000700000000000000" pitchFamily="2" charset="-78"/>
            </a:endParaRPr>
          </a:p>
        </p:txBody>
      </p:sp>
      <p:sp>
        <p:nvSpPr>
          <p:cNvPr id="4" name="Rectangle 3"/>
          <p:cNvSpPr/>
          <p:nvPr/>
        </p:nvSpPr>
        <p:spPr>
          <a:xfrm>
            <a:off x="10663227" y="2032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نکات ضروری در تعیین تکلیف</a:t>
            </a:r>
            <a:endParaRPr lang="en-US" dirty="0">
              <a:cs typeface="B Titr" panose="00000700000000000000" pitchFamily="2" charset="-78"/>
            </a:endParaRPr>
          </a:p>
        </p:txBody>
      </p:sp>
      <p:sp>
        <p:nvSpPr>
          <p:cNvPr id="5" name="Rectangle 4"/>
          <p:cNvSpPr/>
          <p:nvPr/>
        </p:nvSpPr>
        <p:spPr>
          <a:xfrm>
            <a:off x="10663227" y="2819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تکالیف</a:t>
            </a:r>
            <a:endParaRPr lang="en-US" dirty="0">
              <a:cs typeface="B Titr" panose="00000700000000000000" pitchFamily="2" charset="-78"/>
            </a:endParaRPr>
          </a:p>
        </p:txBody>
      </p:sp>
      <p:sp>
        <p:nvSpPr>
          <p:cNvPr id="6" name="Rectangle 5"/>
          <p:cNvSpPr/>
          <p:nvPr/>
        </p:nvSpPr>
        <p:spPr>
          <a:xfrm>
            <a:off x="10663227" y="36068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sz="1400" dirty="0">
                <a:cs typeface="B Titr" panose="00000700000000000000" pitchFamily="2" charset="-78"/>
              </a:rPr>
              <a:t>عوامل مؤثر بر اثرات تکلیف درسی‌‌</a:t>
            </a:r>
          </a:p>
        </p:txBody>
      </p:sp>
      <p:sp>
        <p:nvSpPr>
          <p:cNvPr id="13" name="TextBox 12"/>
          <p:cNvSpPr txBox="1"/>
          <p:nvPr/>
        </p:nvSpPr>
        <p:spPr>
          <a:xfrm>
            <a:off x="836612" y="685800"/>
            <a:ext cx="9220200" cy="5638800"/>
          </a:xfrm>
          <a:prstGeom prst="rect">
            <a:avLst/>
          </a:prstGeom>
          <a:noFill/>
        </p:spPr>
        <p:txBody>
          <a:bodyPr wrap="square" rtlCol="0">
            <a:noAutofit/>
          </a:bodyPr>
          <a:lstStyle/>
          <a:p>
            <a:pPr lvl="0" algn="just" rtl="1">
              <a:lnSpc>
                <a:spcPct val="20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
        <p:nvSpPr>
          <p:cNvPr id="10" name="Rectangle 9"/>
          <p:cNvSpPr/>
          <p:nvPr/>
        </p:nvSpPr>
        <p:spPr>
          <a:xfrm>
            <a:off x="10666412" y="4394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cs typeface="B Titr" panose="00000700000000000000" pitchFamily="2" charset="-78"/>
              </a:rPr>
              <a:t>ویژگی‌های تکلیف سودمند‌‌</a:t>
            </a:r>
          </a:p>
        </p:txBody>
      </p:sp>
      <p:sp>
        <p:nvSpPr>
          <p:cNvPr id="11" name="Rectangle 10"/>
          <p:cNvSpPr/>
          <p:nvPr/>
        </p:nvSpPr>
        <p:spPr>
          <a:xfrm>
            <a:off x="10537029" y="51816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اثرات </a:t>
            </a:r>
            <a:r>
              <a:rPr lang="fa-IR" dirty="0">
                <a:solidFill>
                  <a:schemeClr val="tx1"/>
                </a:solidFill>
                <a:cs typeface="B Titr" panose="00000700000000000000" pitchFamily="2" charset="-78"/>
              </a:rPr>
              <a:t>ارائه‌ی تکالیف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685800"/>
            <a:ext cx="8458200" cy="5619750"/>
          </a:xfrm>
          <a:prstGeom prst="rect">
            <a:avLst/>
          </a:prstGeom>
        </p:spPr>
      </p:pic>
      <p:sp>
        <p:nvSpPr>
          <p:cNvPr id="12" name="Rectangle 11"/>
          <p:cNvSpPr/>
          <p:nvPr/>
        </p:nvSpPr>
        <p:spPr>
          <a:xfrm>
            <a:off x="6004722" y="749300"/>
            <a:ext cx="1020758" cy="54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Return 13">
            <a:hlinkClick r:id="rId3" action="ppaction://hlinksldjump" highlightClick="1"/>
          </p:cNvPr>
          <p:cNvSpPr/>
          <p:nvPr/>
        </p:nvSpPr>
        <p:spPr>
          <a:xfrm>
            <a:off x="11294430" y="607695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Action Button: Home 14">
            <a:hlinkClick r:id="rId4" action="ppaction://hlinksldjump" highlightClick="1"/>
          </p:cNvPr>
          <p:cNvSpPr/>
          <p:nvPr/>
        </p:nvSpPr>
        <p:spPr>
          <a:xfrm>
            <a:off x="10684830" y="607695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66839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wolf\Downloads\snus-murka-frame-flor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41923" y="-2484499"/>
            <a:ext cx="6307251" cy="11660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751012" y="2743200"/>
            <a:ext cx="97536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rtl="1"/>
            <a:r>
              <a:rPr lang="fa-IR" sz="4800" dirty="0" smtClean="0">
                <a:effectLst>
                  <a:outerShdw blurRad="50800" dist="38100" dir="18900000" algn="bl" rotWithShape="0">
                    <a:prstClr val="black">
                      <a:alpha val="40000"/>
                    </a:prstClr>
                  </a:outerShdw>
                  <a:reflection blurRad="6350" stA="50000" endA="300" endPos="50000" dist="60007" dir="5400000" sy="-100000" algn="bl" rotWithShape="0"/>
                </a:effectLst>
                <a:cs typeface="B Titr" panose="00000700000000000000" pitchFamily="2" charset="-78"/>
              </a:rPr>
              <a:t>با سپاس فراوان از توجه شما</a:t>
            </a:r>
            <a:endParaRPr lang="en-US" sz="4800" dirty="0">
              <a:effectLst>
                <a:outerShdw blurRad="50800" dist="38100" dir="18900000" algn="bl" rotWithShape="0">
                  <a:prstClr val="black">
                    <a:alpha val="40000"/>
                  </a:prstClr>
                </a:outerShdw>
                <a:reflection blurRad="6350" stA="50000" endA="300" endPos="50000" dist="60007" dir="5400000" sy="-100000" algn="bl" rotWithShape="0"/>
              </a:effectLst>
              <a:cs typeface="B Titr" panose="00000700000000000000" pitchFamily="2" charset="-78"/>
            </a:endParaRPr>
          </a:p>
        </p:txBody>
      </p:sp>
      <p:pic>
        <p:nvPicPr>
          <p:cNvPr id="4" name="Picture 3" descr="Related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6000" l="10000" r="90000">
                        <a14:foregroundMark x1="54333" y1="41000" x2="54833" y2="42250"/>
                        <a14:backgroundMark x1="54667" y1="42000" x2="54667" y2="43750"/>
                        <a14:backgroundMark x1="54333" y1="45250" x2="53167" y2="40750"/>
                        <a14:backgroundMark x1="60667" y1="32000" x2="60667" y2="29500"/>
                        <a14:backgroundMark x1="70500" y1="39000" x2="70500" y2="36250"/>
                        <a14:backgroundMark x1="60333" y1="54500" x2="59833" y2="54500"/>
                      </a14:backgroundRemoval>
                    </a14:imgEffect>
                  </a14:imgLayer>
                </a14:imgProps>
              </a:ext>
              <a:ext uri="{28A0092B-C50C-407E-A947-70E740481C1C}">
                <a14:useLocalDpi xmlns:a14="http://schemas.microsoft.com/office/drawing/2010/main" val="0"/>
              </a:ext>
            </a:extLst>
          </a:blip>
          <a:srcRect l="39491" t="7315" r="19499"/>
          <a:stretch/>
        </p:blipFill>
        <p:spPr bwMode="auto">
          <a:xfrm>
            <a:off x="836612" y="609600"/>
            <a:ext cx="3096345" cy="466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66649"/>
      </p:ext>
    </p:extLst>
  </p:cSld>
  <p:clrMapOvr>
    <a:masterClrMapping/>
  </p:clrMapOvr>
  <mc:AlternateContent xmlns:mc="http://schemas.openxmlformats.org/markup-compatibility/2006" xmlns:p14="http://schemas.microsoft.com/office/powerpoint/2010/main">
    <mc:Choice Requires="p14">
      <p:transition spd="slow" p14:dur="5250">
        <p14:honeycomb/>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13" name="TextBox 12"/>
          <p:cNvSpPr txBox="1"/>
          <p:nvPr/>
        </p:nvSpPr>
        <p:spPr>
          <a:xfrm>
            <a:off x="628642" y="520700"/>
            <a:ext cx="9906000" cy="6019800"/>
          </a:xfrm>
          <a:prstGeom prst="rect">
            <a:avLst/>
          </a:prstGeom>
          <a:noFill/>
        </p:spPr>
        <p:txBody>
          <a:bodyPr wrap="square" rtlCol="0">
            <a:noAutofit/>
          </a:bodyPr>
          <a:lstStyle/>
          <a:p>
            <a:pPr algn="just" rtl="1">
              <a:lnSpc>
                <a:spcPct val="250000"/>
              </a:lnSpc>
            </a:pPr>
            <a:endParaRPr lang="fa-IR" b="1" dirty="0" smtClean="0">
              <a:solidFill>
                <a:schemeClr val="tx2"/>
              </a:solidFill>
              <a:cs typeface="2  Titr" panose="00000700000000000000" pitchFamily="2" charset="-78"/>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12" y="685800"/>
            <a:ext cx="7391400" cy="4861222"/>
          </a:xfrm>
          <a:prstGeom prst="rect">
            <a:avLst/>
          </a:prstGeom>
        </p:spPr>
      </p:pic>
    </p:spTree>
    <p:extLst>
      <p:ext uri="{BB962C8B-B14F-4D97-AF65-F5344CB8AC3E}">
        <p14:creationId xmlns:p14="http://schemas.microsoft.com/office/powerpoint/2010/main" val="15539788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664819" y="1536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مکاتب فلسفی</a:t>
            </a:r>
            <a:endParaRPr lang="en-US" dirty="0">
              <a:solidFill>
                <a:schemeClr val="bg1"/>
              </a:solidFill>
              <a:cs typeface="B Titr" panose="00000700000000000000" pitchFamily="2" charset="-78"/>
            </a:endParaRPr>
          </a:p>
        </p:txBody>
      </p:sp>
      <p:sp>
        <p:nvSpPr>
          <p:cNvPr id="4" name="Rectangle 3"/>
          <p:cNvSpPr/>
          <p:nvPr/>
        </p:nvSpPr>
        <p:spPr>
          <a:xfrm>
            <a:off x="10664818" y="23622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5" name="Rectangle 4"/>
          <p:cNvSpPr/>
          <p:nvPr/>
        </p:nvSpPr>
        <p:spPr>
          <a:xfrm>
            <a:off x="10637830" y="31877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bg1"/>
                </a:solidFill>
                <a:cs typeface="B Titr" panose="00000700000000000000" pitchFamily="2" charset="-78"/>
              </a:rPr>
              <a:t>انواع فلسفه تعلیم و </a:t>
            </a:r>
            <a:r>
              <a:rPr lang="fa-IR" dirty="0" smtClean="0">
                <a:solidFill>
                  <a:schemeClr val="bg1"/>
                </a:solidFill>
                <a:cs typeface="B Titr" panose="00000700000000000000" pitchFamily="2" charset="-78"/>
              </a:rPr>
              <a:t>تربیت</a:t>
            </a:r>
            <a:endParaRPr lang="en-US" dirty="0">
              <a:solidFill>
                <a:schemeClr val="bg1"/>
              </a:solidFill>
              <a:cs typeface="B Titr" panose="00000700000000000000" pitchFamily="2" charset="-78"/>
            </a:endParaRPr>
          </a:p>
        </p:txBody>
      </p:sp>
      <p:sp>
        <p:nvSpPr>
          <p:cNvPr id="6" name="Rectangle 5"/>
          <p:cNvSpPr/>
          <p:nvPr/>
        </p:nvSpPr>
        <p:spPr>
          <a:xfrm>
            <a:off x="10439401" y="40386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نظریه های </a:t>
            </a:r>
            <a:r>
              <a:rPr lang="fa-IR" dirty="0" smtClean="0">
                <a:solidFill>
                  <a:schemeClr val="tx1"/>
                </a:solidFill>
                <a:cs typeface="B Titr" panose="00000700000000000000" pitchFamily="2" charset="-78"/>
              </a:rPr>
              <a:t>یادگیری</a:t>
            </a:r>
            <a:endParaRPr lang="en-US" dirty="0">
              <a:solidFill>
                <a:schemeClr val="tx1"/>
              </a:solidFill>
              <a:cs typeface="B Titr" panose="00000700000000000000" pitchFamily="2" charset="-78"/>
            </a:endParaRPr>
          </a:p>
        </p:txBody>
      </p:sp>
      <p:sp>
        <p:nvSpPr>
          <p:cNvPr id="8" name="Action Button: Return 7">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6A3A20"/>
              </a:solidFill>
            </a:endParaRPr>
          </a:p>
        </p:txBody>
      </p:sp>
      <p:sp>
        <p:nvSpPr>
          <p:cNvPr id="9" name="Action Button: Home 8">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6A3A20"/>
              </a:solidFill>
            </a:endParaRPr>
          </a:p>
        </p:txBody>
      </p:sp>
      <p:sp>
        <p:nvSpPr>
          <p:cNvPr id="13" name="TextBox 12"/>
          <p:cNvSpPr txBox="1"/>
          <p:nvPr/>
        </p:nvSpPr>
        <p:spPr>
          <a:xfrm>
            <a:off x="544513" y="520700"/>
            <a:ext cx="9906000" cy="6019800"/>
          </a:xfrm>
          <a:prstGeom prst="rect">
            <a:avLst/>
          </a:prstGeom>
          <a:noFill/>
        </p:spPr>
        <p:txBody>
          <a:bodyPr wrap="square" rtlCol="0">
            <a:noAutofit/>
          </a:bodyPr>
          <a:lstStyle/>
          <a:p>
            <a:pPr algn="just" rtl="1">
              <a:lnSpc>
                <a:spcPct val="250000"/>
              </a:lnSpc>
            </a:pPr>
            <a:r>
              <a:rPr lang="fa-IR" sz="2000" b="1" dirty="0" smtClean="0">
                <a:solidFill>
                  <a:srgbClr val="FF0000"/>
                </a:solidFill>
                <a:cs typeface="2  Titr" panose="00000700000000000000" pitchFamily="2" charset="-78"/>
              </a:rPr>
              <a:t>نظریه ی آموزش ترغیبی:</a:t>
            </a:r>
            <a:endParaRPr lang="fa-IR" b="1" dirty="0" smtClean="0">
              <a:solidFill>
                <a:schemeClr val="tx2"/>
              </a:solidFill>
              <a:cs typeface="2  Titr" panose="00000700000000000000" pitchFamily="2" charset="-78"/>
            </a:endParaRPr>
          </a:p>
          <a:p>
            <a:pPr algn="just" rtl="1">
              <a:lnSpc>
                <a:spcPct val="200000"/>
              </a:lnSpc>
            </a:pPr>
            <a:r>
              <a:rPr lang="fa-IR" b="1" dirty="0" smtClean="0">
                <a:solidFill>
                  <a:schemeClr val="tx2"/>
                </a:solidFill>
                <a:cs typeface="2  Titr" panose="00000700000000000000" pitchFamily="2" charset="-78"/>
              </a:rPr>
              <a:t>نظریه ی آموزش ترغیبی مجموعه ای از مفروضات است که درصدد توضیح و تبیین پدیده ها و فراهم آوردن ابزاری برای دعوت کردن افراد است تا استعداد و ظرفیت های وجودی نسبتاً نامحدود خود را در همه ی حوزه های ارزشمند انسانی بشناسند. هدف این نظریه مخاطب قرار دادن کل طبیعت وجودی بشر و فرصت های پیش روی آنها و همچنین تبدیل زندگی به تجربه ای شاد رضایت بخش و غنی است.</a:t>
            </a:r>
          </a:p>
          <a:p>
            <a:pPr algn="r" rtl="1">
              <a:lnSpc>
                <a:spcPct val="200000"/>
              </a:lnSpc>
            </a:pPr>
            <a:r>
              <a:rPr lang="fa-IR" b="1" dirty="0" smtClean="0">
                <a:solidFill>
                  <a:schemeClr val="tx2"/>
                </a:solidFill>
                <a:cs typeface="2  Titr" panose="00000700000000000000" pitchFamily="2" charset="-78"/>
              </a:rPr>
              <a:t>نظریه ی آموزش ترغیبی مبتنی بر پنج فرض بنیادین است : </a:t>
            </a:r>
          </a:p>
          <a:p>
            <a:pPr algn="r" rtl="1">
              <a:lnSpc>
                <a:spcPct val="200000"/>
              </a:lnSpc>
            </a:pPr>
            <a:r>
              <a:rPr lang="fa-IR" b="1" dirty="0" smtClean="0">
                <a:solidFill>
                  <a:schemeClr val="tx2"/>
                </a:solidFill>
                <a:cs typeface="2  Titr" panose="00000700000000000000" pitchFamily="2" charset="-78"/>
              </a:rPr>
              <a:t>احترام، اعتماد، مراقبت، خوش بینی و تعمد.</a:t>
            </a:r>
          </a:p>
          <a:p>
            <a:pPr algn="r" rtl="1">
              <a:lnSpc>
                <a:spcPct val="200000"/>
              </a:lnSpc>
            </a:pPr>
            <a:r>
              <a:rPr lang="fa-IR" b="1" dirty="0" smtClean="0">
                <a:solidFill>
                  <a:schemeClr val="tx2"/>
                </a:solidFill>
                <a:cs typeface="2  Titr" panose="00000700000000000000" pitchFamily="2" charset="-78"/>
              </a:rPr>
              <a:t>آموزش ترغیبی دارای 4 سطح عملکردی است:</a:t>
            </a:r>
          </a:p>
          <a:p>
            <a:pPr algn="r" rtl="1">
              <a:lnSpc>
                <a:spcPct val="200000"/>
              </a:lnSpc>
            </a:pPr>
            <a:r>
              <a:rPr lang="fa-IR" b="1" dirty="0">
                <a:solidFill>
                  <a:schemeClr val="tx2"/>
                </a:solidFill>
                <a:cs typeface="2  Titr" panose="00000700000000000000" pitchFamily="2" charset="-78"/>
              </a:rPr>
              <a:t>ترغیب تعمدی، ترغیب غیرتعمدی، دلسردی غیرتعمدی و دلسردی </a:t>
            </a:r>
            <a:r>
              <a:rPr lang="fa-IR" b="1" dirty="0" smtClean="0">
                <a:solidFill>
                  <a:schemeClr val="tx2"/>
                </a:solidFill>
                <a:cs typeface="2  Titr" panose="00000700000000000000" pitchFamily="2" charset="-78"/>
              </a:rPr>
              <a:t>تعمدی.</a:t>
            </a:r>
          </a:p>
        </p:txBody>
      </p:sp>
    </p:spTree>
    <p:extLst>
      <p:ext uri="{BB962C8B-B14F-4D97-AF65-F5344CB8AC3E}">
        <p14:creationId xmlns:p14="http://schemas.microsoft.com/office/powerpoint/2010/main" val="4096308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8612" y="1600200"/>
            <a:ext cx="9525000" cy="3139321"/>
          </a:xfrm>
          <a:prstGeom prst="rect">
            <a:avLst/>
          </a:prstGeom>
          <a:noFill/>
        </p:spPr>
        <p:txBody>
          <a:bodyPr wrap="square" rtlCol="0">
            <a:spAutoFit/>
          </a:bodyPr>
          <a:lstStyle/>
          <a:p>
            <a:pPr algn="ctr" rtl="1">
              <a:lnSpc>
                <a:spcPct val="300000"/>
              </a:lnSpc>
            </a:pPr>
            <a:r>
              <a:rPr lang="fa-IR" sz="3600" dirty="0" smtClean="0">
                <a:solidFill>
                  <a:schemeClr val="tx2"/>
                </a:solidFill>
                <a:cs typeface="2  Sina" panose="00000700000000000000" pitchFamily="2" charset="-78"/>
              </a:rPr>
              <a:t>فصل دو</a:t>
            </a:r>
          </a:p>
          <a:p>
            <a:pPr algn="ctr" rtl="1">
              <a:lnSpc>
                <a:spcPct val="300000"/>
              </a:lnSpc>
            </a:pPr>
            <a:r>
              <a:rPr lang="fa-IR" sz="3600" dirty="0" smtClean="0">
                <a:solidFill>
                  <a:srgbClr val="0070C0"/>
                </a:solidFill>
                <a:cs typeface="2  Sina" panose="00000700000000000000" pitchFamily="2" charset="-78"/>
              </a:rPr>
              <a:t>طراحی آموزشی و طرح درس</a:t>
            </a:r>
            <a:endParaRPr lang="en-US" sz="3600" dirty="0">
              <a:solidFill>
                <a:srgbClr val="0070C0"/>
              </a:solidFill>
              <a:cs typeface="2  Sina" panose="00000700000000000000" pitchFamily="2" charset="-78"/>
            </a:endParaRPr>
          </a:p>
        </p:txBody>
      </p:sp>
    </p:spTree>
    <p:extLst>
      <p:ext uri="{BB962C8B-B14F-4D97-AF65-F5344CB8AC3E}">
        <p14:creationId xmlns:p14="http://schemas.microsoft.com/office/powerpoint/2010/main" val="862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012" y="304800"/>
            <a:ext cx="7772400" cy="6257290"/>
          </a:xfrm>
          <a:prstGeom prst="rect">
            <a:avLst/>
          </a:prstGeom>
        </p:spPr>
      </p:pic>
    </p:spTree>
    <p:extLst>
      <p:ext uri="{BB962C8B-B14F-4D97-AF65-F5344CB8AC3E}">
        <p14:creationId xmlns:p14="http://schemas.microsoft.com/office/powerpoint/2010/main" val="1603548743"/>
      </p:ext>
    </p:extLst>
  </p:cSld>
  <p:clrMapOvr>
    <a:masterClrMapping/>
  </p:clrMapOvr>
  <mc:AlternateContent xmlns:mc="http://schemas.openxmlformats.org/markup-compatibility/2006" xmlns:p14="http://schemas.microsoft.com/office/powerpoint/2010/main">
    <mc:Choice Requires="p14">
      <p:transition spd="slow" p14:dur="4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9812" y="-26504"/>
            <a:ext cx="5854115" cy="6858000"/>
          </a:xfrm>
          <a:prstGeom prst="rect">
            <a:avLst/>
          </a:prstGeom>
        </p:spPr>
      </p:pic>
    </p:spTree>
    <p:extLst>
      <p:ext uri="{BB962C8B-B14F-4D97-AF65-F5344CB8AC3E}">
        <p14:creationId xmlns:p14="http://schemas.microsoft.com/office/powerpoint/2010/main" val="40396075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7923212" y="1143000"/>
            <a:ext cx="3581400" cy="46482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دو:</a:t>
            </a:r>
          </a:p>
          <a:p>
            <a:pPr algn="ctr">
              <a:lnSpc>
                <a:spcPct val="200000"/>
              </a:lnSpc>
            </a:pPr>
            <a:r>
              <a:rPr lang="fa-IR" sz="2400" dirty="0" smtClean="0">
                <a:solidFill>
                  <a:srgbClr val="002060"/>
                </a:solidFill>
                <a:cs typeface="2  Titr" panose="00000700000000000000" pitchFamily="2" charset="-78"/>
              </a:rPr>
              <a:t>طراحی آموزش </a:t>
            </a:r>
          </a:p>
          <a:p>
            <a:pPr algn="ctr">
              <a:lnSpc>
                <a:spcPct val="200000"/>
              </a:lnSpc>
            </a:pPr>
            <a:r>
              <a:rPr lang="fa-IR" sz="2400" dirty="0" smtClean="0">
                <a:solidFill>
                  <a:srgbClr val="002060"/>
                </a:solidFill>
                <a:cs typeface="2  Titr" panose="00000700000000000000" pitchFamily="2" charset="-78"/>
              </a:rPr>
              <a:t>و </a:t>
            </a:r>
          </a:p>
          <a:p>
            <a:pPr algn="ctr">
              <a:lnSpc>
                <a:spcPct val="200000"/>
              </a:lnSpc>
            </a:pPr>
            <a:r>
              <a:rPr lang="fa-IR" sz="2400" dirty="0" smtClean="0">
                <a:solidFill>
                  <a:srgbClr val="002060"/>
                </a:solidFill>
                <a:cs typeface="2  Titr" panose="00000700000000000000" pitchFamily="2" charset="-78"/>
              </a:rPr>
              <a:t>طرح درس</a:t>
            </a:r>
            <a:endParaRPr lang="fa-IR" sz="2000" dirty="0">
              <a:solidFill>
                <a:srgbClr val="002060"/>
              </a:solidFill>
              <a:cs typeface="2  Titr" panose="00000700000000000000" pitchFamily="2" charset="-78"/>
            </a:endParaRPr>
          </a:p>
        </p:txBody>
      </p:sp>
      <p:sp>
        <p:nvSpPr>
          <p:cNvPr id="3" name="Rounded Rectangle 2"/>
          <p:cNvSpPr/>
          <p:nvPr/>
        </p:nvSpPr>
        <p:spPr>
          <a:xfrm>
            <a:off x="5332412" y="6096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برنامه ی </a:t>
            </a:r>
            <a:r>
              <a:rPr lang="fa-IR" sz="2000" dirty="0">
                <a:solidFill>
                  <a:srgbClr val="C00000"/>
                </a:solidFill>
                <a:cs typeface="2  Sina" panose="00000700000000000000" pitchFamily="2" charset="-78"/>
              </a:rPr>
              <a:t>درسی</a:t>
            </a:r>
            <a:endParaRPr lang="en-US" sz="2000" dirty="0">
              <a:solidFill>
                <a:srgbClr val="C00000"/>
              </a:solidFill>
              <a:cs typeface="2  Sina" panose="00000700000000000000" pitchFamily="2" charset="-78"/>
            </a:endParaRPr>
          </a:p>
        </p:txBody>
      </p:sp>
      <p:sp>
        <p:nvSpPr>
          <p:cNvPr id="4" name="Rounded Rectangle 3"/>
          <p:cNvSpPr/>
          <p:nvPr/>
        </p:nvSpPr>
        <p:spPr>
          <a:xfrm>
            <a:off x="5372100" y="15621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برنامه ریزی </a:t>
            </a:r>
            <a:r>
              <a:rPr lang="fa-IR" sz="2000" dirty="0">
                <a:solidFill>
                  <a:srgbClr val="C00000"/>
                </a:solidFill>
                <a:cs typeface="2  Sina" panose="00000700000000000000" pitchFamily="2" charset="-78"/>
              </a:rPr>
              <a:t>درسی</a:t>
            </a:r>
            <a:endParaRPr lang="en-US" sz="2000" dirty="0">
              <a:solidFill>
                <a:srgbClr val="C00000"/>
              </a:solidFill>
              <a:cs typeface="2  Sina" panose="00000700000000000000" pitchFamily="2" charset="-78"/>
            </a:endParaRPr>
          </a:p>
        </p:txBody>
      </p:sp>
      <p:sp>
        <p:nvSpPr>
          <p:cNvPr id="5" name="Rounded Rectangle 4"/>
          <p:cNvSpPr/>
          <p:nvPr/>
        </p:nvSpPr>
        <p:spPr>
          <a:xfrm>
            <a:off x="5372100" y="25146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آموزش</a:t>
            </a:r>
            <a:endParaRPr lang="en-US" sz="2000" dirty="0">
              <a:solidFill>
                <a:srgbClr val="C00000"/>
              </a:solidFill>
              <a:cs typeface="2  Sina" panose="00000700000000000000" pitchFamily="2" charset="-78"/>
            </a:endParaRPr>
          </a:p>
        </p:txBody>
      </p:sp>
      <p:sp>
        <p:nvSpPr>
          <p:cNvPr id="6" name="Rounded Rectangle 5"/>
          <p:cNvSpPr/>
          <p:nvPr/>
        </p:nvSpPr>
        <p:spPr>
          <a:xfrm>
            <a:off x="5372100" y="34671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طراحی آموزشی</a:t>
            </a:r>
            <a:endParaRPr lang="en-US" sz="2000" dirty="0">
              <a:solidFill>
                <a:srgbClr val="C00000"/>
              </a:solidFill>
              <a:cs typeface="2  Sina" panose="00000700000000000000" pitchFamily="2" charset="-78"/>
            </a:endParaRPr>
          </a:p>
        </p:txBody>
      </p:sp>
      <p:sp>
        <p:nvSpPr>
          <p:cNvPr id="7" name="Rounded Rectangle 6"/>
          <p:cNvSpPr/>
          <p:nvPr/>
        </p:nvSpPr>
        <p:spPr>
          <a:xfrm>
            <a:off x="5372100" y="44196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عناصر طراحی آموزشی</a:t>
            </a:r>
            <a:endParaRPr lang="en-US" sz="2000" dirty="0">
              <a:solidFill>
                <a:srgbClr val="C00000"/>
              </a:solidFill>
              <a:cs typeface="2  Sina" panose="00000700000000000000" pitchFamily="2" charset="-78"/>
            </a:endParaRPr>
          </a:p>
        </p:txBody>
      </p:sp>
      <p:sp>
        <p:nvSpPr>
          <p:cNvPr id="8" name="Rounded Rectangle 7"/>
          <p:cNvSpPr/>
          <p:nvPr/>
        </p:nvSpPr>
        <p:spPr>
          <a:xfrm>
            <a:off x="5372100" y="53721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طرح درس</a:t>
            </a:r>
            <a:endParaRPr lang="en-US" sz="2000" dirty="0">
              <a:solidFill>
                <a:srgbClr val="C00000"/>
              </a:solidFill>
              <a:cs typeface="2  Sina" panose="00000700000000000000" pitchFamily="2" charset="-78"/>
            </a:endParaRPr>
          </a:p>
        </p:txBody>
      </p:sp>
      <p:sp>
        <p:nvSpPr>
          <p:cNvPr id="9" name="Rounded Rectangle 8"/>
          <p:cNvSpPr/>
          <p:nvPr/>
        </p:nvSpPr>
        <p:spPr>
          <a:xfrm>
            <a:off x="1370012" y="19431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انواع طرح درس</a:t>
            </a:r>
            <a:endParaRPr lang="en-US" sz="2000" dirty="0">
              <a:solidFill>
                <a:srgbClr val="C00000"/>
              </a:solidFill>
              <a:cs typeface="2  Sina" panose="00000700000000000000" pitchFamily="2" charset="-78"/>
            </a:endParaRPr>
          </a:p>
        </p:txBody>
      </p:sp>
      <p:sp>
        <p:nvSpPr>
          <p:cNvPr id="10" name="Rounded Rectangle 9"/>
          <p:cNvSpPr/>
          <p:nvPr/>
        </p:nvSpPr>
        <p:spPr>
          <a:xfrm>
            <a:off x="1370012" y="28956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کارکردهای طرح درس</a:t>
            </a:r>
            <a:endParaRPr lang="en-US" sz="2000" dirty="0">
              <a:solidFill>
                <a:srgbClr val="C00000"/>
              </a:solidFill>
              <a:cs typeface="2  Sina" panose="00000700000000000000" pitchFamily="2" charset="-78"/>
            </a:endParaRPr>
          </a:p>
        </p:txBody>
      </p:sp>
      <p:sp>
        <p:nvSpPr>
          <p:cNvPr id="11" name="Rounded Rectangle 10"/>
          <p:cNvSpPr/>
          <p:nvPr/>
        </p:nvSpPr>
        <p:spPr>
          <a:xfrm>
            <a:off x="1406524" y="3848100"/>
            <a:ext cx="2362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مؤلفه های </a:t>
            </a:r>
            <a:r>
              <a:rPr lang="fa-IR" sz="2000" dirty="0">
                <a:solidFill>
                  <a:srgbClr val="C00000"/>
                </a:solidFill>
                <a:cs typeface="2  Sina" panose="00000700000000000000" pitchFamily="2" charset="-78"/>
              </a:rPr>
              <a:t>ضروری طرح درس</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257288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2105" y="2921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برنامه درسی</a:t>
            </a:r>
            <a:endParaRPr lang="en-US" sz="1600" dirty="0">
              <a:solidFill>
                <a:schemeClr val="tx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r"/>
            <a:r>
              <a:rPr lang="fa-IR" sz="2000" dirty="0">
                <a:solidFill>
                  <a:srgbClr val="C00000"/>
                </a:solidFill>
                <a:cs typeface="B Titr" panose="00000700000000000000" pitchFamily="2" charset="-78"/>
              </a:rPr>
              <a:t>برنامه ی </a:t>
            </a:r>
            <a:r>
              <a:rPr lang="fa-IR" sz="2000" dirty="0" smtClean="0">
                <a:solidFill>
                  <a:srgbClr val="C00000"/>
                </a:solidFill>
                <a:cs typeface="B Titr" panose="00000700000000000000" pitchFamily="2" charset="-78"/>
              </a:rPr>
              <a:t>درسی:</a:t>
            </a:r>
          </a:p>
          <a:p>
            <a:pPr algn="r"/>
            <a:endParaRPr lang="fa-IR" sz="2000" dirty="0" smtClean="0">
              <a:solidFill>
                <a:srgbClr val="C00000"/>
              </a:solidFill>
              <a:cs typeface="B Titr" panose="00000700000000000000" pitchFamily="2" charset="-78"/>
            </a:endParaRPr>
          </a:p>
          <a:p>
            <a:pPr algn="just" rtl="1">
              <a:lnSpc>
                <a:spcPct val="200000"/>
              </a:lnSpc>
            </a:pPr>
            <a:r>
              <a:rPr lang="fa-IR" dirty="0" smtClean="0">
                <a:solidFill>
                  <a:schemeClr val="tx2"/>
                </a:solidFill>
                <a:cs typeface="B Titr" panose="00000700000000000000" pitchFamily="2" charset="-78"/>
              </a:rPr>
              <a:t>تدریس، </a:t>
            </a:r>
            <a:r>
              <a:rPr lang="fa-IR" dirty="0">
                <a:solidFill>
                  <a:schemeClr val="tx2"/>
                </a:solidFill>
                <a:cs typeface="B Titr" panose="00000700000000000000" pitchFamily="2" charset="-78"/>
              </a:rPr>
              <a:t>یک سلسله </a:t>
            </a:r>
            <a:r>
              <a:rPr lang="fa-IR" dirty="0" smtClean="0">
                <a:solidFill>
                  <a:schemeClr val="tx2"/>
                </a:solidFill>
                <a:cs typeface="B Titr" panose="00000700000000000000" pitchFamily="2" charset="-78"/>
              </a:rPr>
              <a:t>فعالیت های </a:t>
            </a:r>
            <a:r>
              <a:rPr lang="fa-IR" dirty="0">
                <a:solidFill>
                  <a:schemeClr val="tx2"/>
                </a:solidFill>
                <a:cs typeface="B Titr" panose="00000700000000000000" pitchFamily="2" charset="-78"/>
              </a:rPr>
              <a:t>منظم، </a:t>
            </a:r>
            <a:r>
              <a:rPr lang="fa-IR" dirty="0" smtClean="0">
                <a:solidFill>
                  <a:schemeClr val="tx2"/>
                </a:solidFill>
                <a:cs typeface="B Titr" panose="00000700000000000000" pitchFamily="2" charset="-78"/>
              </a:rPr>
              <a:t>هدف مدار </a:t>
            </a:r>
            <a:r>
              <a:rPr lang="fa-IR" dirty="0">
                <a:solidFill>
                  <a:schemeClr val="tx2"/>
                </a:solidFill>
                <a:cs typeface="B Titr" panose="00000700000000000000" pitchFamily="2" charset="-78"/>
              </a:rPr>
              <a:t>و از پیش </a:t>
            </a:r>
            <a:r>
              <a:rPr lang="fa-IR" dirty="0" smtClean="0">
                <a:solidFill>
                  <a:schemeClr val="tx2"/>
                </a:solidFill>
                <a:cs typeface="B Titr" panose="00000700000000000000" pitchFamily="2" charset="-78"/>
              </a:rPr>
              <a:t>طراحی شده </a:t>
            </a:r>
            <a:r>
              <a:rPr lang="fa-IR" dirty="0">
                <a:solidFill>
                  <a:schemeClr val="tx2"/>
                </a:solidFill>
                <a:cs typeface="B Titr" panose="00000700000000000000" pitchFamily="2" charset="-78"/>
              </a:rPr>
              <a:t>بین معلم </a:t>
            </a:r>
            <a:r>
              <a:rPr lang="fa-IR" dirty="0" smtClean="0">
                <a:solidFill>
                  <a:schemeClr val="tx2"/>
                </a:solidFill>
                <a:cs typeface="B Titr" panose="00000700000000000000" pitchFamily="2" charset="-78"/>
              </a:rPr>
              <a:t>و دانش آموز </a:t>
            </a:r>
            <a:r>
              <a:rPr lang="fa-IR" dirty="0">
                <a:solidFill>
                  <a:schemeClr val="tx2"/>
                </a:solidFill>
                <a:cs typeface="B Titr" panose="00000700000000000000" pitchFamily="2" charset="-78"/>
              </a:rPr>
              <a:t>است و هدفش تسهیل یادگیری و ایجاد شرایط مطلوب یادگیری از سوی </a:t>
            </a:r>
            <a:r>
              <a:rPr lang="fa-IR" dirty="0" smtClean="0">
                <a:solidFill>
                  <a:schemeClr val="tx2"/>
                </a:solidFill>
                <a:cs typeface="B Titr" panose="00000700000000000000" pitchFamily="2" charset="-78"/>
              </a:rPr>
              <a:t>معلم است. این </a:t>
            </a:r>
            <a:r>
              <a:rPr lang="fa-IR" dirty="0">
                <a:solidFill>
                  <a:schemeClr val="tx2"/>
                </a:solidFill>
                <a:cs typeface="B Titr" panose="00000700000000000000" pitchFamily="2" charset="-78"/>
              </a:rPr>
              <a:t>تعریف از تدریس معادل تعریف آموزش </a:t>
            </a:r>
            <a:r>
              <a:rPr lang="fa-IR" dirty="0" smtClean="0">
                <a:solidFill>
                  <a:schemeClr val="tx2"/>
                </a:solidFill>
                <a:cs typeface="B Titr" panose="00000700000000000000" pitchFamily="2" charset="-78"/>
              </a:rPr>
              <a:t>رسمی </a:t>
            </a:r>
            <a:r>
              <a:rPr lang="fa-IR" dirty="0">
                <a:solidFill>
                  <a:schemeClr val="tx2"/>
                </a:solidFill>
                <a:cs typeface="B Titr" panose="00000700000000000000" pitchFamily="2" charset="-78"/>
              </a:rPr>
              <a:t>یا </a:t>
            </a:r>
            <a:r>
              <a:rPr lang="fa-IR" dirty="0" smtClean="0">
                <a:solidFill>
                  <a:schemeClr val="tx2"/>
                </a:solidFill>
                <a:cs typeface="B Titr" panose="00000700000000000000" pitchFamily="2" charset="-78"/>
              </a:rPr>
              <a:t>آموزش کلاسی می باشد</a:t>
            </a:r>
            <a:r>
              <a:rPr lang="fa-IR" dirty="0">
                <a:solidFill>
                  <a:schemeClr val="tx2"/>
                </a:solidFill>
                <a:cs typeface="B Titr" panose="00000700000000000000" pitchFamily="2" charset="-78"/>
              </a:rPr>
              <a:t>. آموزشی که در کلاس درس </a:t>
            </a:r>
            <a:r>
              <a:rPr lang="fa-IR" dirty="0" smtClean="0">
                <a:solidFill>
                  <a:schemeClr val="tx2"/>
                </a:solidFill>
                <a:cs typeface="B Titr" panose="00000700000000000000" pitchFamily="2" charset="-78"/>
              </a:rPr>
              <a:t>به صورت </a:t>
            </a:r>
            <a:r>
              <a:rPr lang="fa-IR" dirty="0">
                <a:solidFill>
                  <a:schemeClr val="tx2"/>
                </a:solidFill>
                <a:cs typeface="B Titr" panose="00000700000000000000" pitchFamily="2" charset="-78"/>
              </a:rPr>
              <a:t>رسمی صورت </a:t>
            </a:r>
            <a:r>
              <a:rPr lang="fa-IR" dirty="0" smtClean="0">
                <a:solidFill>
                  <a:schemeClr val="tx2"/>
                </a:solidFill>
                <a:cs typeface="B Titr" panose="00000700000000000000" pitchFamily="2" charset="-78"/>
              </a:rPr>
              <a:t>می گیرد</a:t>
            </a:r>
            <a:r>
              <a:rPr lang="fa-IR" dirty="0">
                <a:solidFill>
                  <a:schemeClr val="tx2"/>
                </a:solidFill>
                <a:cs typeface="B Titr" panose="00000700000000000000" pitchFamily="2" charset="-78"/>
              </a:rPr>
              <a:t>، عبارت </a:t>
            </a:r>
            <a:r>
              <a:rPr lang="fa-IR" dirty="0" smtClean="0">
                <a:solidFill>
                  <a:schemeClr val="tx2"/>
                </a:solidFill>
                <a:cs typeface="B Titr" panose="00000700000000000000" pitchFamily="2" charset="-78"/>
              </a:rPr>
              <a:t>از فعالیت هایی </a:t>
            </a:r>
            <a:r>
              <a:rPr lang="fa-IR" dirty="0">
                <a:solidFill>
                  <a:schemeClr val="tx2"/>
                </a:solidFill>
                <a:cs typeface="B Titr" panose="00000700000000000000" pitchFamily="2" charset="-78"/>
              </a:rPr>
              <a:t>است که </a:t>
            </a:r>
            <a:r>
              <a:rPr lang="fa-IR" dirty="0" smtClean="0">
                <a:solidFill>
                  <a:schemeClr val="tx2"/>
                </a:solidFill>
                <a:cs typeface="B Titr" panose="00000700000000000000" pitchFamily="2" charset="-78"/>
              </a:rPr>
              <a:t>به منظور </a:t>
            </a:r>
            <a:r>
              <a:rPr lang="fa-IR" dirty="0">
                <a:solidFill>
                  <a:schemeClr val="tx2"/>
                </a:solidFill>
                <a:cs typeface="B Titr" panose="00000700000000000000" pitchFamily="2" charset="-78"/>
              </a:rPr>
              <a:t>ایجاد یادگیری در یادگیرنده، از جانب معلم </a:t>
            </a:r>
            <a:r>
              <a:rPr lang="fa-IR" dirty="0" smtClean="0">
                <a:solidFill>
                  <a:schemeClr val="tx2"/>
                </a:solidFill>
                <a:cs typeface="B Titr" panose="00000700000000000000" pitchFamily="2" charset="-78"/>
              </a:rPr>
              <a:t>طرح ریزی می شود و </a:t>
            </a:r>
            <a:r>
              <a:rPr lang="fa-IR" dirty="0">
                <a:solidFill>
                  <a:schemeClr val="tx2"/>
                </a:solidFill>
                <a:cs typeface="B Titr" panose="00000700000000000000" pitchFamily="2" charset="-78"/>
              </a:rPr>
              <a:t>بین معلم و یادگیرندگان، به کنش متقابل جریان </a:t>
            </a:r>
            <a:r>
              <a:rPr lang="fa-IR" dirty="0" smtClean="0">
                <a:solidFill>
                  <a:schemeClr val="tx2"/>
                </a:solidFill>
                <a:cs typeface="B Titr" panose="00000700000000000000" pitchFamily="2" charset="-78"/>
              </a:rPr>
              <a:t>می یابد. </a:t>
            </a:r>
          </a:p>
          <a:p>
            <a:pPr algn="just" rtl="1">
              <a:lnSpc>
                <a:spcPct val="200000"/>
              </a:lnSpc>
            </a:pPr>
            <a:r>
              <a:rPr lang="fa-IR" dirty="0">
                <a:solidFill>
                  <a:schemeClr val="tx2"/>
                </a:solidFill>
                <a:cs typeface="B Titr" panose="00000700000000000000" pitchFamily="2" charset="-78"/>
              </a:rPr>
              <a:t>آموزش مؤثر </a:t>
            </a:r>
            <a:r>
              <a:rPr lang="fa-IR" dirty="0" smtClean="0">
                <a:solidFill>
                  <a:schemeClr val="tx2"/>
                </a:solidFill>
                <a:cs typeface="B Titr" panose="00000700000000000000" pitchFamily="2" charset="-78"/>
              </a:rPr>
              <a:t>و سودمند </a:t>
            </a:r>
            <a:r>
              <a:rPr lang="fa-IR" dirty="0">
                <a:solidFill>
                  <a:schemeClr val="tx2"/>
                </a:solidFill>
                <a:cs typeface="B Titr" panose="00000700000000000000" pitchFamily="2" charset="-78"/>
              </a:rPr>
              <a:t>نیازمند طرح و برنامه است. بدون داشتن یک طرح آموزشی هیچ </a:t>
            </a:r>
            <a:r>
              <a:rPr lang="fa-IR" dirty="0" smtClean="0">
                <a:solidFill>
                  <a:schemeClr val="tx2"/>
                </a:solidFill>
                <a:cs typeface="B Titr" panose="00000700000000000000" pitchFamily="2" charset="-78"/>
              </a:rPr>
              <a:t>مداخله ی آموزشی به </a:t>
            </a:r>
            <a:r>
              <a:rPr lang="fa-IR" dirty="0">
                <a:solidFill>
                  <a:schemeClr val="tx2"/>
                </a:solidFill>
                <a:cs typeface="B Titr" panose="00000700000000000000" pitchFamily="2" charset="-78"/>
              </a:rPr>
              <a:t>اهداف </a:t>
            </a:r>
            <a:r>
              <a:rPr lang="fa-IR" dirty="0" smtClean="0">
                <a:solidFill>
                  <a:schemeClr val="tx2"/>
                </a:solidFill>
                <a:cs typeface="B Titr" panose="00000700000000000000" pitchFamily="2" charset="-78"/>
              </a:rPr>
              <a:t>مورد نظر </a:t>
            </a:r>
            <a:r>
              <a:rPr lang="fa-IR" dirty="0">
                <a:solidFill>
                  <a:schemeClr val="tx2"/>
                </a:solidFill>
                <a:cs typeface="B Titr" panose="00000700000000000000" pitchFamily="2" charset="-78"/>
              </a:rPr>
              <a:t>خود </a:t>
            </a:r>
            <a:r>
              <a:rPr lang="fa-IR" dirty="0" smtClean="0">
                <a:solidFill>
                  <a:schemeClr val="tx2"/>
                </a:solidFill>
                <a:cs typeface="B Titr" panose="00000700000000000000" pitchFamily="2" charset="-78"/>
              </a:rPr>
              <a:t>نمی رسد</a:t>
            </a:r>
            <a:r>
              <a:rPr lang="fa-IR" dirty="0">
                <a:solidFill>
                  <a:schemeClr val="tx2"/>
                </a:solidFill>
                <a:cs typeface="B Titr" panose="00000700000000000000" pitchFamily="2" charset="-78"/>
              </a:rPr>
              <a:t>.</a:t>
            </a:r>
            <a:endParaRPr lang="en-US" dirty="0" smtClean="0">
              <a:solidFill>
                <a:schemeClr val="tx2"/>
              </a:solidFill>
              <a:cs typeface="B Titr" panose="00000700000000000000" pitchFamily="2" charset="-78"/>
            </a:endParaRPr>
          </a:p>
        </p:txBody>
      </p:sp>
      <p:sp>
        <p:nvSpPr>
          <p:cNvPr id="10" name="Rectangle 9"/>
          <p:cNvSpPr/>
          <p:nvPr/>
        </p:nvSpPr>
        <p:spPr>
          <a:xfrm>
            <a:off x="10661641" y="3625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طرح درس</a:t>
            </a:r>
            <a:endParaRPr lang="en-US" sz="1600" dirty="0">
              <a:solidFill>
                <a:schemeClr val="bg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47352" y="1625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41016" y="22923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1381653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52105" y="2921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برنامه درسی</a:t>
            </a:r>
            <a:endParaRPr lang="en-US" sz="1600" dirty="0">
              <a:solidFill>
                <a:schemeClr val="tx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r"/>
            <a:r>
              <a:rPr lang="fa-IR" sz="2000" dirty="0">
                <a:solidFill>
                  <a:srgbClr val="C00000"/>
                </a:solidFill>
                <a:cs typeface="B Titr" panose="00000700000000000000" pitchFamily="2" charset="-78"/>
              </a:rPr>
              <a:t>برنامه ی </a:t>
            </a:r>
            <a:r>
              <a:rPr lang="fa-IR" sz="2000" dirty="0" smtClean="0">
                <a:solidFill>
                  <a:srgbClr val="C00000"/>
                </a:solidFill>
                <a:cs typeface="B Titr" panose="00000700000000000000" pitchFamily="2" charset="-78"/>
              </a:rPr>
              <a:t>درسی:</a:t>
            </a:r>
          </a:p>
          <a:p>
            <a:pPr algn="r"/>
            <a:endParaRPr lang="fa-IR" sz="2000" dirty="0" smtClean="0">
              <a:solidFill>
                <a:srgbClr val="C00000"/>
              </a:solidFill>
              <a:cs typeface="B Titr" panose="00000700000000000000" pitchFamily="2" charset="-78"/>
            </a:endParaRPr>
          </a:p>
          <a:p>
            <a:pPr algn="just" rtl="1">
              <a:lnSpc>
                <a:spcPct val="200000"/>
              </a:lnSpc>
            </a:pP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درسی یک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کلی و عمومی در ارتباط با محتوای آموزشی است و </a:t>
            </a:r>
            <a:r>
              <a:rPr lang="fa-IR" dirty="0" smtClean="0">
                <a:solidFill>
                  <a:schemeClr val="tx2"/>
                </a:solidFill>
                <a:cs typeface="B Titr" panose="00000700000000000000" pitchFamily="2" charset="-78"/>
              </a:rPr>
              <a:t>توسط مدارس </a:t>
            </a:r>
            <a:r>
              <a:rPr lang="fa-IR" dirty="0">
                <a:solidFill>
                  <a:schemeClr val="tx2"/>
                </a:solidFill>
                <a:cs typeface="B Titr" panose="00000700000000000000" pitchFamily="2" charset="-78"/>
              </a:rPr>
              <a:t>به </a:t>
            </a:r>
            <a:r>
              <a:rPr lang="fa-IR" dirty="0" smtClean="0">
                <a:solidFill>
                  <a:schemeClr val="tx2"/>
                </a:solidFill>
                <a:cs typeface="B Titr" panose="00000700000000000000" pitchFamily="2" charset="-78"/>
              </a:rPr>
              <a:t>دانش آموزان </a:t>
            </a:r>
            <a:r>
              <a:rPr lang="fa-IR" dirty="0">
                <a:solidFill>
                  <a:schemeClr val="tx2"/>
                </a:solidFill>
                <a:cs typeface="B Titr" panose="00000700000000000000" pitchFamily="2" charset="-78"/>
              </a:rPr>
              <a:t>ارائه </a:t>
            </a:r>
            <a:r>
              <a:rPr lang="fa-IR" dirty="0" smtClean="0">
                <a:solidFill>
                  <a:schemeClr val="tx2"/>
                </a:solidFill>
                <a:cs typeface="B Titr" panose="00000700000000000000" pitchFamily="2" charset="-78"/>
              </a:rPr>
              <a:t>می گردد </a:t>
            </a:r>
            <a:r>
              <a:rPr lang="fa-IR" dirty="0">
                <a:solidFill>
                  <a:schemeClr val="tx2"/>
                </a:solidFill>
                <a:cs typeface="B Titr" panose="00000700000000000000" pitchFamily="2" charset="-78"/>
              </a:rPr>
              <a:t>تا در </a:t>
            </a:r>
            <a:r>
              <a:rPr lang="fa-IR" dirty="0" smtClean="0">
                <a:solidFill>
                  <a:schemeClr val="tx2"/>
                </a:solidFill>
                <a:cs typeface="B Titr" panose="00000700000000000000" pitchFamily="2" charset="-78"/>
              </a:rPr>
              <a:t>سایه ی </a:t>
            </a:r>
            <a:r>
              <a:rPr lang="fa-IR" dirty="0">
                <a:solidFill>
                  <a:schemeClr val="tx2"/>
                </a:solidFill>
                <a:cs typeface="B Titr" panose="00000700000000000000" pitchFamily="2" charset="-78"/>
              </a:rPr>
              <a:t>آن یادگیرندگان قادر شوند </a:t>
            </a:r>
            <a:r>
              <a:rPr lang="fa-IR" dirty="0" smtClean="0">
                <a:solidFill>
                  <a:schemeClr val="tx2"/>
                </a:solidFill>
                <a:cs typeface="B Titr" panose="00000700000000000000" pitchFamily="2" charset="-78"/>
              </a:rPr>
              <a:t>صلاحیت های لازم </a:t>
            </a:r>
            <a:r>
              <a:rPr lang="fa-IR" dirty="0">
                <a:solidFill>
                  <a:schemeClr val="tx2"/>
                </a:solidFill>
                <a:cs typeface="B Titr" panose="00000700000000000000" pitchFamily="2" charset="-78"/>
              </a:rPr>
              <a:t>را در خود به وجود آورند و برای ورود به </a:t>
            </a:r>
            <a:r>
              <a:rPr lang="fa-IR" dirty="0" smtClean="0">
                <a:solidFill>
                  <a:schemeClr val="tx2"/>
                </a:solidFill>
                <a:cs typeface="B Titr" panose="00000700000000000000" pitchFamily="2" charset="-78"/>
              </a:rPr>
              <a:t>حوزه های </a:t>
            </a:r>
            <a:r>
              <a:rPr lang="fa-IR" dirty="0">
                <a:solidFill>
                  <a:schemeClr val="tx2"/>
                </a:solidFill>
                <a:cs typeface="B Titr" panose="00000700000000000000" pitchFamily="2" charset="-78"/>
              </a:rPr>
              <a:t>فنی و </a:t>
            </a:r>
            <a:r>
              <a:rPr lang="fa-IR" dirty="0" smtClean="0">
                <a:solidFill>
                  <a:schemeClr val="tx2"/>
                </a:solidFill>
                <a:cs typeface="B Titr" panose="00000700000000000000" pitchFamily="2" charset="-78"/>
              </a:rPr>
              <a:t>حرف های </a:t>
            </a:r>
            <a:r>
              <a:rPr lang="fa-IR" dirty="0">
                <a:solidFill>
                  <a:schemeClr val="tx2"/>
                </a:solidFill>
                <a:cs typeface="B Titr" panose="00000700000000000000" pitchFamily="2" charset="-78"/>
              </a:rPr>
              <a:t>خاص آماده شوند.</a:t>
            </a:r>
          </a:p>
          <a:p>
            <a:pPr algn="just" rtl="1">
              <a:lnSpc>
                <a:spcPct val="200000"/>
              </a:lnSpc>
            </a:pP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درسی، در واقع همان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آموزشی پیشنهادی است که بیانگر کشاندن </a:t>
            </a:r>
            <a:r>
              <a:rPr lang="fa-IR" dirty="0" smtClean="0">
                <a:solidFill>
                  <a:schemeClr val="tx2"/>
                </a:solidFill>
                <a:cs typeface="B Titr" panose="00000700000000000000" pitchFamily="2" charset="-78"/>
              </a:rPr>
              <a:t>یادگیرنده به </a:t>
            </a:r>
            <a:r>
              <a:rPr lang="fa-IR" dirty="0">
                <a:solidFill>
                  <a:schemeClr val="tx2"/>
                </a:solidFill>
                <a:cs typeface="B Titr" panose="00000700000000000000" pitchFamily="2" charset="-78"/>
              </a:rPr>
              <a:t>سویی است که برای رشد وی ترجیح داده شده است و </a:t>
            </a:r>
            <a:r>
              <a:rPr lang="fa-IR" dirty="0" smtClean="0">
                <a:solidFill>
                  <a:schemeClr val="tx2"/>
                </a:solidFill>
                <a:cs typeface="B Titr" panose="00000700000000000000" pitchFamily="2" charset="-78"/>
              </a:rPr>
              <a:t>تکیه بر </a:t>
            </a:r>
            <a:r>
              <a:rPr lang="fa-IR" dirty="0">
                <a:solidFill>
                  <a:schemeClr val="tx2"/>
                </a:solidFill>
                <a:cs typeface="B Titr" panose="00000700000000000000" pitchFamily="2" charset="-78"/>
              </a:rPr>
              <a:t>نظام </a:t>
            </a:r>
            <a:r>
              <a:rPr lang="fa-IR" dirty="0" smtClean="0">
                <a:solidFill>
                  <a:schemeClr val="tx2"/>
                </a:solidFill>
                <a:cs typeface="B Titr" panose="00000700000000000000" pitchFamily="2" charset="-78"/>
              </a:rPr>
              <a:t>ارزش ها </a:t>
            </a:r>
            <a:r>
              <a:rPr lang="fa-IR" dirty="0">
                <a:solidFill>
                  <a:schemeClr val="tx2"/>
                </a:solidFill>
                <a:cs typeface="B Titr" panose="00000700000000000000" pitchFamily="2" charset="-78"/>
              </a:rPr>
              <a:t>دارد. </a:t>
            </a:r>
            <a:r>
              <a:rPr lang="fa-IR" dirty="0" smtClean="0">
                <a:solidFill>
                  <a:schemeClr val="tx2"/>
                </a:solidFill>
                <a:cs typeface="B Titr" panose="00000700000000000000" pitchFamily="2" charset="-78"/>
              </a:rPr>
              <a:t>برنامه ی درسی وسیله ای </a:t>
            </a:r>
            <a:r>
              <a:rPr lang="fa-IR" dirty="0">
                <a:solidFill>
                  <a:schemeClr val="tx2"/>
                </a:solidFill>
                <a:cs typeface="B Titr" panose="00000700000000000000" pitchFamily="2" charset="-78"/>
              </a:rPr>
              <a:t>برای رسیدن به </a:t>
            </a:r>
            <a:r>
              <a:rPr lang="fa-IR" dirty="0" smtClean="0">
                <a:solidFill>
                  <a:schemeClr val="tx2"/>
                </a:solidFill>
                <a:cs typeface="B Titr" panose="00000700000000000000" pitchFamily="2" charset="-78"/>
              </a:rPr>
              <a:t>آرمان ها</a:t>
            </a:r>
            <a:r>
              <a:rPr lang="fa-IR" dirty="0">
                <a:solidFill>
                  <a:schemeClr val="tx2"/>
                </a:solidFill>
                <a:cs typeface="B Titr" panose="00000700000000000000" pitchFamily="2" charset="-78"/>
              </a:rPr>
              <a:t>، تحقق </a:t>
            </a:r>
            <a:r>
              <a:rPr lang="fa-IR" dirty="0" smtClean="0">
                <a:solidFill>
                  <a:schemeClr val="tx2"/>
                </a:solidFill>
                <a:cs typeface="B Titr" panose="00000700000000000000" pitchFamily="2" charset="-78"/>
              </a:rPr>
              <a:t>هدف ها </a:t>
            </a:r>
            <a:r>
              <a:rPr lang="fa-IR" dirty="0">
                <a:solidFill>
                  <a:schemeClr val="tx2"/>
                </a:solidFill>
                <a:cs typeface="B Titr" panose="00000700000000000000" pitchFamily="2" charset="-78"/>
              </a:rPr>
              <a:t>و </a:t>
            </a:r>
            <a:r>
              <a:rPr lang="fa-IR" dirty="0" smtClean="0">
                <a:solidFill>
                  <a:schemeClr val="tx2"/>
                </a:solidFill>
                <a:cs typeface="B Titr" panose="00000700000000000000" pitchFamily="2" charset="-78"/>
              </a:rPr>
              <a:t>انجام دادن </a:t>
            </a:r>
            <a:r>
              <a:rPr lang="fa-IR" dirty="0">
                <a:solidFill>
                  <a:schemeClr val="tx2"/>
                </a:solidFill>
                <a:cs typeface="B Titr" panose="00000700000000000000" pitchFamily="2" charset="-78"/>
              </a:rPr>
              <a:t>مقاصد تربیتی </a:t>
            </a:r>
            <a:r>
              <a:rPr lang="fa-IR" dirty="0" smtClean="0">
                <a:solidFill>
                  <a:schemeClr val="tx2"/>
                </a:solidFill>
                <a:cs typeface="B Titr" panose="00000700000000000000" pitchFamily="2" charset="-78"/>
              </a:rPr>
              <a:t>است.</a:t>
            </a:r>
            <a:endParaRPr lang="en-US" dirty="0" smtClean="0">
              <a:solidFill>
                <a:schemeClr val="tx2"/>
              </a:solidFill>
              <a:cs typeface="B Titr" panose="00000700000000000000" pitchFamily="2" charset="-78"/>
            </a:endParaRPr>
          </a:p>
        </p:txBody>
      </p:sp>
      <p:sp>
        <p:nvSpPr>
          <p:cNvPr id="10" name="Rectangle 9"/>
          <p:cNvSpPr/>
          <p:nvPr/>
        </p:nvSpPr>
        <p:spPr>
          <a:xfrm>
            <a:off x="10661641" y="3625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طرح درس</a:t>
            </a:r>
            <a:endParaRPr lang="en-US" sz="1600" dirty="0">
              <a:solidFill>
                <a:schemeClr val="bg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47352" y="1625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41016" y="22923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14017629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4" y="3048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519133" y="584200"/>
            <a:ext cx="9909954" cy="5867400"/>
          </a:xfrm>
          <a:prstGeom prst="rect">
            <a:avLst/>
          </a:prstGeom>
          <a:noFill/>
        </p:spPr>
        <p:txBody>
          <a:bodyPr wrap="square" rtlCol="0">
            <a:noAutofit/>
          </a:bodyPr>
          <a:lstStyle/>
          <a:p>
            <a:pPr algn="r"/>
            <a:r>
              <a:rPr lang="fa-IR" sz="2000" dirty="0">
                <a:solidFill>
                  <a:srgbClr val="C00000"/>
                </a:solidFill>
                <a:cs typeface="B Titr" panose="00000700000000000000" pitchFamily="2" charset="-78"/>
              </a:rPr>
              <a:t>برنامه ی </a:t>
            </a:r>
            <a:r>
              <a:rPr lang="fa-IR" sz="2000" dirty="0" smtClean="0">
                <a:solidFill>
                  <a:srgbClr val="C00000"/>
                </a:solidFill>
                <a:cs typeface="B Titr" panose="00000700000000000000" pitchFamily="2" charset="-78"/>
              </a:rPr>
              <a:t>ریزی درسی:</a:t>
            </a:r>
          </a:p>
          <a:p>
            <a:pPr algn="just" rtl="1">
              <a:lnSpc>
                <a:spcPct val="200000"/>
              </a:lnSpc>
            </a:pPr>
            <a:r>
              <a:rPr lang="fa-IR" dirty="0">
                <a:solidFill>
                  <a:schemeClr val="tx2"/>
                </a:solidFill>
                <a:cs typeface="B Titr" panose="00000700000000000000" pitchFamily="2" charset="-78"/>
              </a:rPr>
              <a:t>برای </a:t>
            </a:r>
            <a:r>
              <a:rPr lang="fa-IR" dirty="0" smtClean="0">
                <a:solidFill>
                  <a:schemeClr val="tx2"/>
                </a:solidFill>
                <a:cs typeface="B Titr" panose="00000700000000000000" pitchFamily="2" charset="-78"/>
              </a:rPr>
              <a:t>انجام دادن </a:t>
            </a:r>
            <a:r>
              <a:rPr lang="fa-IR" dirty="0">
                <a:solidFill>
                  <a:schemeClr val="tx2"/>
                </a:solidFill>
                <a:cs typeface="B Titr" panose="00000700000000000000" pitchFamily="2" charset="-78"/>
              </a:rPr>
              <a:t>هر فعالیتی، طرح یا </a:t>
            </a:r>
            <a:r>
              <a:rPr lang="fa-IR" dirty="0" smtClean="0">
                <a:solidFill>
                  <a:schemeClr val="tx2"/>
                </a:solidFill>
                <a:cs typeface="B Titr" panose="00000700000000000000" pitchFamily="2" charset="-78"/>
              </a:rPr>
              <a:t>نقشه ای </a:t>
            </a:r>
            <a:r>
              <a:rPr lang="fa-IR" dirty="0">
                <a:solidFill>
                  <a:schemeClr val="tx2"/>
                </a:solidFill>
                <a:cs typeface="B Titr" panose="00000700000000000000" pitchFamily="2" charset="-78"/>
              </a:rPr>
              <a:t>لازم است تا مراحل و اقدامات اجرایی، در </a:t>
            </a:r>
            <a:r>
              <a:rPr lang="fa-IR" dirty="0" smtClean="0">
                <a:solidFill>
                  <a:schemeClr val="tx2"/>
                </a:solidFill>
                <a:cs typeface="B Titr" panose="00000700000000000000" pitchFamily="2" charset="-78"/>
              </a:rPr>
              <a:t>آن به خوبی </a:t>
            </a:r>
            <a:r>
              <a:rPr lang="fa-IR" dirty="0">
                <a:solidFill>
                  <a:schemeClr val="tx2"/>
                </a:solidFill>
                <a:cs typeface="B Titr" panose="00000700000000000000" pitchFamily="2" charset="-78"/>
              </a:rPr>
              <a:t>مشخص شوند. هر کار </a:t>
            </a:r>
            <a:r>
              <a:rPr lang="fa-IR" dirty="0" smtClean="0">
                <a:solidFill>
                  <a:schemeClr val="tx2"/>
                </a:solidFill>
                <a:cs typeface="B Titr" panose="00000700000000000000" pitchFamily="2" charset="-78"/>
              </a:rPr>
              <a:t>هدف مندی</a:t>
            </a:r>
            <a:r>
              <a:rPr lang="fa-IR" dirty="0">
                <a:solidFill>
                  <a:schemeClr val="tx2"/>
                </a:solidFill>
                <a:cs typeface="B Titr" panose="00000700000000000000" pitchFamily="2" charset="-78"/>
              </a:rPr>
              <a:t>، الزاماً به </a:t>
            </a:r>
            <a:r>
              <a:rPr lang="fa-IR" dirty="0" smtClean="0">
                <a:solidFill>
                  <a:schemeClr val="tx2"/>
                </a:solidFill>
                <a:cs typeface="B Titr" panose="00000700000000000000" pitchFamily="2" charset="-78"/>
              </a:rPr>
              <a:t>برنامه ریزی </a:t>
            </a:r>
            <a:r>
              <a:rPr lang="fa-IR" dirty="0">
                <a:solidFill>
                  <a:schemeClr val="tx2"/>
                </a:solidFill>
                <a:cs typeface="B Titr" panose="00000700000000000000" pitchFamily="2" charset="-78"/>
              </a:rPr>
              <a:t>صحیحی همراه با </a:t>
            </a:r>
            <a:r>
              <a:rPr lang="fa-IR" dirty="0" smtClean="0">
                <a:solidFill>
                  <a:schemeClr val="tx2"/>
                </a:solidFill>
                <a:cs typeface="B Titr" panose="00000700000000000000" pitchFamily="2" charset="-78"/>
              </a:rPr>
              <a:t>ملاحظه ی همه ی </a:t>
            </a:r>
            <a:r>
              <a:rPr lang="fa-IR" dirty="0">
                <a:solidFill>
                  <a:schemeClr val="tx2"/>
                </a:solidFill>
                <a:cs typeface="B Titr" panose="00000700000000000000" pitchFamily="2" charset="-78"/>
              </a:rPr>
              <a:t>جوانب آن نیاز دارد.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درسی نیز برای اثربخش بودن مستلزم </a:t>
            </a:r>
            <a:r>
              <a:rPr lang="fa-IR" dirty="0" smtClean="0">
                <a:solidFill>
                  <a:schemeClr val="tx2"/>
                </a:solidFill>
                <a:cs typeface="B Titr" panose="00000700000000000000" pitchFamily="2" charset="-78"/>
              </a:rPr>
              <a:t>برنامه ریزی </a:t>
            </a:r>
            <a:r>
              <a:rPr lang="fa-IR" dirty="0">
                <a:solidFill>
                  <a:schemeClr val="tx2"/>
                </a:solidFill>
                <a:cs typeface="B Titr" panose="00000700000000000000" pitchFamily="2" charset="-78"/>
              </a:rPr>
              <a:t>است.</a:t>
            </a:r>
          </a:p>
          <a:p>
            <a:pPr algn="just" rtl="1">
              <a:lnSpc>
                <a:spcPct val="200000"/>
              </a:lnSpc>
            </a:pPr>
            <a:r>
              <a:rPr lang="fa-IR" dirty="0" smtClean="0">
                <a:solidFill>
                  <a:schemeClr val="tx2"/>
                </a:solidFill>
                <a:cs typeface="B Titr" panose="00000700000000000000" pitchFamily="2" charset="-78"/>
              </a:rPr>
              <a:t>برنامه ریزی </a:t>
            </a:r>
            <a:r>
              <a:rPr lang="fa-IR" dirty="0">
                <a:solidFill>
                  <a:schemeClr val="tx2"/>
                </a:solidFill>
                <a:cs typeface="B Titr" panose="00000700000000000000" pitchFamily="2" charset="-78"/>
              </a:rPr>
              <a:t>درسی یکی از </a:t>
            </a:r>
            <a:r>
              <a:rPr lang="fa-IR" dirty="0" smtClean="0">
                <a:solidFill>
                  <a:schemeClr val="tx2"/>
                </a:solidFill>
                <a:cs typeface="B Titr" panose="00000700000000000000" pitchFamily="2" charset="-78"/>
              </a:rPr>
              <a:t>مهم ترین شاخه های </a:t>
            </a:r>
            <a:r>
              <a:rPr lang="fa-IR" dirty="0">
                <a:solidFill>
                  <a:schemeClr val="tx2"/>
                </a:solidFill>
                <a:cs typeface="B Titr" panose="00000700000000000000" pitchFamily="2" charset="-78"/>
              </a:rPr>
              <a:t>مطالعات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درسی است. </a:t>
            </a:r>
            <a:r>
              <a:rPr lang="fa-IR" dirty="0" smtClean="0">
                <a:solidFill>
                  <a:schemeClr val="tx2"/>
                </a:solidFill>
                <a:cs typeface="B Titr" panose="00000700000000000000" pitchFamily="2" charset="-78"/>
              </a:rPr>
              <a:t>برنامه ریزی </a:t>
            </a:r>
            <a:r>
              <a:rPr lang="fa-IR" dirty="0">
                <a:solidFill>
                  <a:schemeClr val="tx2"/>
                </a:solidFill>
                <a:cs typeface="B Titr" panose="00000700000000000000" pitchFamily="2" charset="-78"/>
              </a:rPr>
              <a:t>درسی را </a:t>
            </a:r>
            <a:r>
              <a:rPr lang="fa-IR" dirty="0" smtClean="0">
                <a:solidFill>
                  <a:schemeClr val="tx2"/>
                </a:solidFill>
                <a:cs typeface="B Titr" panose="00000700000000000000" pitchFamily="2" charset="-78"/>
              </a:rPr>
              <a:t>برنامه ریزی فرصت های </a:t>
            </a:r>
            <a:r>
              <a:rPr lang="fa-IR" dirty="0">
                <a:solidFill>
                  <a:schemeClr val="tx2"/>
                </a:solidFill>
                <a:cs typeface="B Titr" panose="00000700000000000000" pitchFamily="2" charset="-78"/>
              </a:rPr>
              <a:t>یادگیری جهت </a:t>
            </a:r>
            <a:r>
              <a:rPr lang="fa-IR" dirty="0" smtClean="0">
                <a:solidFill>
                  <a:schemeClr val="tx2"/>
                </a:solidFill>
                <a:cs typeface="B Titr" panose="00000700000000000000" pitchFamily="2" charset="-78"/>
              </a:rPr>
              <a:t>ایجاد تغییرات خواسته شده </a:t>
            </a:r>
            <a:r>
              <a:rPr lang="fa-IR" dirty="0">
                <a:solidFill>
                  <a:schemeClr val="tx2"/>
                </a:solidFill>
                <a:cs typeface="B Titr" panose="00000700000000000000" pitchFamily="2" charset="-78"/>
              </a:rPr>
              <a:t>در </a:t>
            </a:r>
            <a:r>
              <a:rPr lang="fa-IR" dirty="0" smtClean="0">
                <a:solidFill>
                  <a:schemeClr val="tx2"/>
                </a:solidFill>
                <a:cs typeface="B Titr" panose="00000700000000000000" pitchFamily="2" charset="-78"/>
              </a:rPr>
              <a:t>دانش آموزان </a:t>
            </a:r>
            <a:r>
              <a:rPr lang="fa-IR" dirty="0">
                <a:solidFill>
                  <a:schemeClr val="tx2"/>
                </a:solidFill>
                <a:cs typeface="B Titr" panose="00000700000000000000" pitchFamily="2" charset="-78"/>
              </a:rPr>
              <a:t>و ارزیابی میزان ایجاد این تغییرات تعریف کرده اند.  </a:t>
            </a:r>
            <a:r>
              <a:rPr lang="fa-IR" dirty="0" smtClean="0">
                <a:solidFill>
                  <a:schemeClr val="tx2"/>
                </a:solidFill>
                <a:cs typeface="B Titr" panose="00000700000000000000" pitchFamily="2" charset="-78"/>
              </a:rPr>
              <a:t>برنامه ریزی </a:t>
            </a:r>
            <a:r>
              <a:rPr lang="fa-IR" dirty="0">
                <a:solidFill>
                  <a:schemeClr val="tx2"/>
                </a:solidFill>
                <a:cs typeface="B Titr" panose="00000700000000000000" pitchFamily="2" charset="-78"/>
              </a:rPr>
              <a:t>درسی ازلحاظ مفهومی اشاره به یک فرآیند دارد </a:t>
            </a:r>
            <a:r>
              <a:rPr lang="fa-IR" dirty="0" smtClean="0">
                <a:solidFill>
                  <a:schemeClr val="tx2"/>
                </a:solidFill>
                <a:cs typeface="B Titr" panose="00000700000000000000" pitchFamily="2" charset="-78"/>
              </a:rPr>
              <a:t>که حاصل </a:t>
            </a:r>
            <a:r>
              <a:rPr lang="fa-IR" dirty="0">
                <a:solidFill>
                  <a:schemeClr val="tx2"/>
                </a:solidFill>
                <a:cs typeface="B Titr" panose="00000700000000000000" pitchFamily="2" charset="-78"/>
              </a:rPr>
              <a:t>یا </a:t>
            </a:r>
            <a:r>
              <a:rPr lang="fa-IR" dirty="0" smtClean="0">
                <a:solidFill>
                  <a:schemeClr val="tx2"/>
                </a:solidFill>
                <a:cs typeface="B Titr" panose="00000700000000000000" pitchFamily="2" charset="-78"/>
              </a:rPr>
              <a:t>نتیجه ی </a:t>
            </a:r>
            <a:r>
              <a:rPr lang="fa-IR" dirty="0">
                <a:solidFill>
                  <a:schemeClr val="tx2"/>
                </a:solidFill>
                <a:cs typeface="B Titr" panose="00000700000000000000" pitchFamily="2" charset="-78"/>
              </a:rPr>
              <a:t>آن،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درسی است.</a:t>
            </a:r>
            <a:endParaRPr lang="fa-IR" sz="2000" dirty="0" smtClean="0">
              <a:solidFill>
                <a:srgbClr val="C00000"/>
              </a:solidFill>
              <a:cs typeface="B Titr" panose="00000700000000000000" pitchFamily="2" charset="-78"/>
            </a:endParaRPr>
          </a:p>
        </p:txBody>
      </p:sp>
      <p:sp>
        <p:nvSpPr>
          <p:cNvPr id="10" name="Rectangle 9"/>
          <p:cNvSpPr/>
          <p:nvPr/>
        </p:nvSpPr>
        <p:spPr>
          <a:xfrm>
            <a:off x="10661641" y="3625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طرح درس</a:t>
            </a:r>
            <a:endParaRPr lang="en-US" sz="1600" dirty="0">
              <a:solidFill>
                <a:schemeClr val="bg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575931" y="97155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برنامه ریزی درسی</a:t>
            </a:r>
            <a:endParaRPr lang="en-US" sz="1600" dirty="0">
              <a:solidFill>
                <a:schemeClr val="tx1"/>
              </a:solidFill>
              <a:cs typeface="B Titr" panose="00000700000000000000" pitchFamily="2" charset="-78"/>
            </a:endParaRPr>
          </a:p>
        </p:txBody>
      </p:sp>
      <p:sp>
        <p:nvSpPr>
          <p:cNvPr id="16" name="Rectangle 15"/>
          <p:cNvSpPr/>
          <p:nvPr/>
        </p:nvSpPr>
        <p:spPr>
          <a:xfrm>
            <a:off x="10647352" y="1625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41016" y="22923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12" y="4292600"/>
            <a:ext cx="3352800" cy="2609850"/>
          </a:xfrm>
          <a:prstGeom prst="rect">
            <a:avLst/>
          </a:prstGeom>
        </p:spPr>
      </p:pic>
      <p:sp>
        <p:nvSpPr>
          <p:cNvPr id="4" name="TextBox 3"/>
          <p:cNvSpPr txBox="1"/>
          <p:nvPr/>
        </p:nvSpPr>
        <p:spPr>
          <a:xfrm>
            <a:off x="519133" y="5361573"/>
            <a:ext cx="2755879" cy="369332"/>
          </a:xfrm>
          <a:prstGeom prst="rect">
            <a:avLst/>
          </a:prstGeom>
          <a:noFill/>
        </p:spPr>
        <p:txBody>
          <a:bodyPr wrap="square" rtlCol="0">
            <a:spAutoFit/>
          </a:bodyPr>
          <a:lstStyle/>
          <a:p>
            <a:r>
              <a:rPr lang="fa-IR" dirty="0" smtClean="0">
                <a:solidFill>
                  <a:srgbClr val="FF0000"/>
                </a:solidFill>
                <a:cs typeface="B Titr" panose="00000700000000000000" pitchFamily="2" charset="-78"/>
              </a:rPr>
              <a:t>چرخه ی برنامه ریزی درسی</a:t>
            </a:r>
            <a:endParaRPr lang="en-US" dirty="0">
              <a:solidFill>
                <a:srgbClr val="FF0000"/>
              </a:solidFill>
              <a:cs typeface="B Titr" panose="00000700000000000000" pitchFamily="2" charset="-78"/>
            </a:endParaRPr>
          </a:p>
        </p:txBody>
      </p:sp>
      <p:sp>
        <p:nvSpPr>
          <p:cNvPr id="5" name="Right Arrow 4"/>
          <p:cNvSpPr/>
          <p:nvPr/>
        </p:nvSpPr>
        <p:spPr>
          <a:xfrm>
            <a:off x="2935685" y="5385886"/>
            <a:ext cx="762000" cy="320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976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r"/>
            <a:r>
              <a:rPr lang="fa-IR" sz="2000" dirty="0" smtClean="0">
                <a:solidFill>
                  <a:srgbClr val="C00000"/>
                </a:solidFill>
                <a:cs typeface="B Titr" panose="00000700000000000000" pitchFamily="2" charset="-78"/>
              </a:rPr>
              <a:t>آموزش:</a:t>
            </a:r>
          </a:p>
          <a:p>
            <a:pPr algn="r"/>
            <a:endParaRPr lang="fa-IR" sz="2000" dirty="0" smtClean="0">
              <a:solidFill>
                <a:srgbClr val="C00000"/>
              </a:solidFill>
              <a:cs typeface="B Titr" panose="00000700000000000000" pitchFamily="2" charset="-78"/>
            </a:endParaRPr>
          </a:p>
          <a:p>
            <a:pPr algn="just" rtl="1">
              <a:lnSpc>
                <a:spcPct val="200000"/>
              </a:lnSpc>
            </a:pPr>
            <a:r>
              <a:rPr lang="fa-IR" dirty="0">
                <a:solidFill>
                  <a:schemeClr val="tx2"/>
                </a:solidFill>
                <a:cs typeface="B Titr" panose="00000700000000000000" pitchFamily="2" charset="-78"/>
              </a:rPr>
              <a:t>سیف دو تعریف برای آموزش ارائه کرده است:</a:t>
            </a:r>
          </a:p>
          <a:p>
            <a:pPr marL="285750" indent="-285750" algn="just" rtl="1">
              <a:lnSpc>
                <a:spcPct val="200000"/>
              </a:lnSpc>
              <a:buFontTx/>
              <a:buChar char="-"/>
            </a:pPr>
            <a:r>
              <a:rPr lang="fa-IR" dirty="0" smtClean="0">
                <a:solidFill>
                  <a:schemeClr val="tx2"/>
                </a:solidFill>
                <a:cs typeface="B Titr" panose="00000700000000000000" pitchFamily="2" charset="-78"/>
              </a:rPr>
              <a:t>آموزش</a:t>
            </a:r>
            <a:r>
              <a:rPr lang="fa-IR" dirty="0">
                <a:solidFill>
                  <a:schemeClr val="tx2"/>
                </a:solidFill>
                <a:cs typeface="B Titr" panose="00000700000000000000" pitchFamily="2" charset="-78"/>
              </a:rPr>
              <a:t>، عبارت از </a:t>
            </a:r>
            <a:r>
              <a:rPr lang="fa-IR" dirty="0" smtClean="0">
                <a:solidFill>
                  <a:schemeClr val="tx2"/>
                </a:solidFill>
                <a:cs typeface="B Titr" panose="00000700000000000000" pitchFamily="2" charset="-78"/>
              </a:rPr>
              <a:t>فعالیت هایی </a:t>
            </a:r>
            <a:r>
              <a:rPr lang="fa-IR" dirty="0">
                <a:solidFill>
                  <a:schemeClr val="tx2"/>
                </a:solidFill>
                <a:cs typeface="B Titr" panose="00000700000000000000" pitchFamily="2" charset="-78"/>
              </a:rPr>
              <a:t>است که </a:t>
            </a:r>
            <a:r>
              <a:rPr lang="fa-IR" dirty="0" smtClean="0">
                <a:solidFill>
                  <a:schemeClr val="tx2"/>
                </a:solidFill>
                <a:cs typeface="B Titr" panose="00000700000000000000" pitchFamily="2" charset="-78"/>
              </a:rPr>
              <a:t>به منظور </a:t>
            </a:r>
            <a:r>
              <a:rPr lang="fa-IR" dirty="0">
                <a:solidFill>
                  <a:schemeClr val="tx2"/>
                </a:solidFill>
                <a:cs typeface="B Titr" panose="00000700000000000000" pitchFamily="2" charset="-78"/>
              </a:rPr>
              <a:t>ایجاد یادگیری در یادگیرنده، از </a:t>
            </a:r>
            <a:r>
              <a:rPr lang="fa-IR" dirty="0" smtClean="0">
                <a:solidFill>
                  <a:schemeClr val="tx2"/>
                </a:solidFill>
                <a:cs typeface="B Titr" panose="00000700000000000000" pitchFamily="2" charset="-78"/>
              </a:rPr>
              <a:t>جانب معلم طرح ریزی می شود </a:t>
            </a:r>
            <a:r>
              <a:rPr lang="fa-IR" dirty="0">
                <a:solidFill>
                  <a:schemeClr val="tx2"/>
                </a:solidFill>
                <a:cs typeface="B Titr" panose="00000700000000000000" pitchFamily="2" charset="-78"/>
              </a:rPr>
              <a:t>و بین معلم و یک یا چند یادگیرنده، به کنش متقابل </a:t>
            </a:r>
            <a:r>
              <a:rPr lang="fa-IR" dirty="0" smtClean="0">
                <a:solidFill>
                  <a:schemeClr val="tx2"/>
                </a:solidFill>
                <a:cs typeface="B Titr" panose="00000700000000000000" pitchFamily="2" charset="-78"/>
              </a:rPr>
              <a:t>جریان می یابد.</a:t>
            </a:r>
          </a:p>
          <a:p>
            <a:pPr marL="285750" indent="-285750" algn="just" rtl="1">
              <a:lnSpc>
                <a:spcPct val="200000"/>
              </a:lnSpc>
              <a:buFontTx/>
              <a:buChar char="-"/>
            </a:pPr>
            <a:r>
              <a:rPr lang="fa-IR" dirty="0">
                <a:solidFill>
                  <a:schemeClr val="tx2"/>
                </a:solidFill>
                <a:cs typeface="B Titr" panose="00000700000000000000" pitchFamily="2" charset="-78"/>
              </a:rPr>
              <a:t>آموزش، به هرگونه فعالیت یا تدبیر از پیش </a:t>
            </a:r>
            <a:r>
              <a:rPr lang="fa-IR" dirty="0" smtClean="0">
                <a:solidFill>
                  <a:schemeClr val="tx2"/>
                </a:solidFill>
                <a:cs typeface="B Titr" panose="00000700000000000000" pitchFamily="2" charset="-78"/>
              </a:rPr>
              <a:t>طراحی شده ای </a:t>
            </a:r>
            <a:r>
              <a:rPr lang="fa-IR" dirty="0">
                <a:solidFill>
                  <a:schemeClr val="tx2"/>
                </a:solidFill>
                <a:cs typeface="B Titr" panose="00000700000000000000" pitchFamily="2" charset="-78"/>
              </a:rPr>
              <a:t>گفته </a:t>
            </a:r>
            <a:r>
              <a:rPr lang="fa-IR" dirty="0" smtClean="0">
                <a:solidFill>
                  <a:schemeClr val="tx2"/>
                </a:solidFill>
                <a:cs typeface="B Titr" panose="00000700000000000000" pitchFamily="2" charset="-78"/>
              </a:rPr>
              <a:t>می شود </a:t>
            </a:r>
            <a:r>
              <a:rPr lang="fa-IR" dirty="0">
                <a:solidFill>
                  <a:schemeClr val="tx2"/>
                </a:solidFill>
                <a:cs typeface="B Titr" panose="00000700000000000000" pitchFamily="2" charset="-78"/>
              </a:rPr>
              <a:t>که هدف </a:t>
            </a:r>
            <a:r>
              <a:rPr lang="fa-IR" dirty="0" smtClean="0">
                <a:solidFill>
                  <a:schemeClr val="tx2"/>
                </a:solidFill>
                <a:cs typeface="B Titr" panose="00000700000000000000" pitchFamily="2" charset="-78"/>
              </a:rPr>
              <a:t>آن ایجاد </a:t>
            </a:r>
            <a:r>
              <a:rPr lang="fa-IR" dirty="0">
                <a:solidFill>
                  <a:schemeClr val="tx2"/>
                </a:solidFill>
                <a:cs typeface="B Titr" panose="00000700000000000000" pitchFamily="2" charset="-78"/>
              </a:rPr>
              <a:t>یادگیری در یادگیرندگان است.</a:t>
            </a:r>
          </a:p>
          <a:p>
            <a:pPr algn="just" rtl="1">
              <a:lnSpc>
                <a:spcPct val="200000"/>
              </a:lnSpc>
            </a:pPr>
            <a:endParaRPr lang="en-US" dirty="0" smtClean="0">
              <a:solidFill>
                <a:schemeClr val="tx2"/>
              </a:solidFill>
              <a:cs typeface="B Titr" panose="00000700000000000000" pitchFamily="2" charset="-78"/>
            </a:endParaRPr>
          </a:p>
        </p:txBody>
      </p:sp>
      <p:sp>
        <p:nvSpPr>
          <p:cNvPr id="10" name="Rectangle 9"/>
          <p:cNvSpPr/>
          <p:nvPr/>
        </p:nvSpPr>
        <p:spPr>
          <a:xfrm>
            <a:off x="10661641" y="3625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طرح درس</a:t>
            </a:r>
            <a:endParaRPr lang="en-US" sz="1600" dirty="0">
              <a:solidFill>
                <a:schemeClr val="bg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452105" y="16510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آموزش</a:t>
            </a:r>
            <a:endParaRPr lang="en-US" sz="1600" dirty="0">
              <a:solidFill>
                <a:schemeClr val="tx1"/>
              </a:solidFill>
              <a:cs typeface="B Titr" panose="00000700000000000000" pitchFamily="2" charset="-78"/>
            </a:endParaRPr>
          </a:p>
        </p:txBody>
      </p:sp>
      <p:sp>
        <p:nvSpPr>
          <p:cNvPr id="17" name="Rectangle 16"/>
          <p:cNvSpPr/>
          <p:nvPr/>
        </p:nvSpPr>
        <p:spPr>
          <a:xfrm>
            <a:off x="10641016" y="22923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4291474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r"/>
            <a:r>
              <a:rPr lang="fa-IR" sz="2000" dirty="0" smtClean="0">
                <a:solidFill>
                  <a:srgbClr val="C00000"/>
                </a:solidFill>
                <a:cs typeface="B Titr" panose="00000700000000000000" pitchFamily="2" charset="-78"/>
              </a:rPr>
              <a:t>طراحی آموزشی:</a:t>
            </a:r>
          </a:p>
          <a:p>
            <a:pPr algn="r"/>
            <a:endParaRPr lang="fa-IR" sz="2000" dirty="0" smtClean="0">
              <a:solidFill>
                <a:srgbClr val="C00000"/>
              </a:solidFill>
              <a:cs typeface="B Titr" panose="00000700000000000000" pitchFamily="2" charset="-78"/>
            </a:endParaRPr>
          </a:p>
          <a:p>
            <a:pPr algn="just" rtl="1">
              <a:lnSpc>
                <a:spcPct val="250000"/>
              </a:lnSpc>
            </a:pPr>
            <a:r>
              <a:rPr lang="fa-IR" dirty="0">
                <a:solidFill>
                  <a:schemeClr val="tx2"/>
                </a:solidFill>
                <a:cs typeface="B Titr" panose="00000700000000000000" pitchFamily="2" charset="-78"/>
              </a:rPr>
              <a:t> طراحی آموزشی فرآیند </a:t>
            </a:r>
            <a:r>
              <a:rPr lang="fa-IR" dirty="0" smtClean="0">
                <a:solidFill>
                  <a:schemeClr val="tx2"/>
                </a:solidFill>
                <a:cs typeface="B Titr" panose="00000700000000000000" pitchFamily="2" charset="-78"/>
              </a:rPr>
              <a:t>پیش بینی روش ها </a:t>
            </a:r>
            <a:r>
              <a:rPr lang="fa-IR" dirty="0">
                <a:solidFill>
                  <a:schemeClr val="tx2"/>
                </a:solidFill>
                <a:cs typeface="B Titr" panose="00000700000000000000" pitchFamily="2" charset="-78"/>
              </a:rPr>
              <a:t>براساس اهداف در شرایط خاص </a:t>
            </a:r>
            <a:r>
              <a:rPr lang="fa-IR" dirty="0" smtClean="0">
                <a:solidFill>
                  <a:schemeClr val="tx2"/>
                </a:solidFill>
                <a:cs typeface="B Titr" panose="00000700000000000000" pitchFamily="2" charset="-78"/>
              </a:rPr>
              <a:t>است. در </a:t>
            </a:r>
            <a:r>
              <a:rPr lang="fa-IR" dirty="0">
                <a:solidFill>
                  <a:schemeClr val="tx2"/>
                </a:solidFill>
                <a:cs typeface="B Titr" panose="00000700000000000000" pitchFamily="2" charset="-78"/>
              </a:rPr>
              <a:t>طراحی آموزشی </a:t>
            </a:r>
            <a:r>
              <a:rPr lang="fa-IR" dirty="0" smtClean="0">
                <a:solidFill>
                  <a:schemeClr val="tx2"/>
                </a:solidFill>
                <a:cs typeface="B Titr" panose="00000700000000000000" pitchFamily="2" charset="-78"/>
              </a:rPr>
              <a:t>فعالیت هایی </a:t>
            </a:r>
            <a:r>
              <a:rPr lang="fa-IR" dirty="0">
                <a:solidFill>
                  <a:schemeClr val="tx2"/>
                </a:solidFill>
                <a:cs typeface="B Titr" panose="00000700000000000000" pitchFamily="2" charset="-78"/>
              </a:rPr>
              <a:t>از قبیل تعیین هدف، گزینش محتوا </a:t>
            </a:r>
            <a:r>
              <a:rPr lang="fa-IR" dirty="0" smtClean="0">
                <a:solidFill>
                  <a:schemeClr val="tx2"/>
                </a:solidFill>
                <a:cs typeface="B Titr" panose="00000700000000000000" pitchFamily="2" charset="-78"/>
              </a:rPr>
              <a:t>و رسانه ها </a:t>
            </a:r>
            <a:r>
              <a:rPr lang="fa-IR" dirty="0">
                <a:solidFill>
                  <a:schemeClr val="tx2"/>
                </a:solidFill>
                <a:cs typeface="B Titr" panose="00000700000000000000" pitchFamily="2" charset="-78"/>
              </a:rPr>
              <a:t>و تعیین نظام ارزشیابی انجام </a:t>
            </a:r>
            <a:r>
              <a:rPr lang="fa-IR" dirty="0" smtClean="0">
                <a:solidFill>
                  <a:schemeClr val="tx2"/>
                </a:solidFill>
                <a:cs typeface="B Titr" panose="00000700000000000000" pitchFamily="2" charset="-78"/>
              </a:rPr>
              <a:t>می شود</a:t>
            </a:r>
            <a:r>
              <a:rPr lang="fa-IR" dirty="0">
                <a:solidFill>
                  <a:schemeClr val="tx2"/>
                </a:solidFill>
                <a:cs typeface="B Titr" panose="00000700000000000000" pitchFamily="2" charset="-78"/>
              </a:rPr>
              <a:t>. </a:t>
            </a:r>
            <a:endParaRPr lang="fa-IR" dirty="0" smtClean="0">
              <a:solidFill>
                <a:schemeClr val="tx2"/>
              </a:solidFill>
              <a:cs typeface="B Titr" panose="00000700000000000000" pitchFamily="2" charset="-78"/>
            </a:endParaRPr>
          </a:p>
          <a:p>
            <a:pPr algn="just" rtl="1">
              <a:lnSpc>
                <a:spcPct val="250000"/>
              </a:lnSpc>
            </a:pPr>
            <a:r>
              <a:rPr lang="fa-IR" dirty="0">
                <a:solidFill>
                  <a:schemeClr val="tx2"/>
                </a:solidFill>
                <a:cs typeface="B Titr" panose="00000700000000000000" pitchFamily="2" charset="-78"/>
              </a:rPr>
              <a:t>هدف از طراحی آموزشی، </a:t>
            </a:r>
            <a:r>
              <a:rPr lang="fa-IR" dirty="0" smtClean="0">
                <a:solidFill>
                  <a:schemeClr val="tx2"/>
                </a:solidFill>
                <a:cs typeface="B Titr" panose="00000700000000000000" pitchFamily="2" charset="-78"/>
              </a:rPr>
              <a:t>فراهم کردن </a:t>
            </a:r>
            <a:r>
              <a:rPr lang="fa-IR" dirty="0">
                <a:solidFill>
                  <a:schemeClr val="tx2"/>
                </a:solidFill>
                <a:cs typeface="B Titr" panose="00000700000000000000" pitchFamily="2" charset="-78"/>
              </a:rPr>
              <a:t>امکانات یادگیری است؛ زیرا انتخاب </a:t>
            </a:r>
            <a:r>
              <a:rPr lang="fa-IR" dirty="0" smtClean="0">
                <a:solidFill>
                  <a:schemeClr val="tx2"/>
                </a:solidFill>
                <a:cs typeface="B Titr" panose="00000700000000000000" pitchFamily="2" charset="-78"/>
              </a:rPr>
              <a:t>فعالیت های یادگیری </a:t>
            </a:r>
            <a:r>
              <a:rPr lang="fa-IR" dirty="0">
                <a:solidFill>
                  <a:schemeClr val="tx2"/>
                </a:solidFill>
                <a:cs typeface="B Titr" panose="00000700000000000000" pitchFamily="2" charset="-78"/>
              </a:rPr>
              <a:t>مؤثر و مناسب، عامل مهمی در فرآیند طراحی یک درس محسوب </a:t>
            </a:r>
            <a:r>
              <a:rPr lang="fa-IR" dirty="0" smtClean="0">
                <a:solidFill>
                  <a:schemeClr val="tx2"/>
                </a:solidFill>
                <a:cs typeface="B Titr" panose="00000700000000000000" pitchFamily="2" charset="-78"/>
              </a:rPr>
              <a:t>می شود</a:t>
            </a:r>
            <a:r>
              <a:rPr lang="fa-IR" dirty="0">
                <a:solidFill>
                  <a:schemeClr val="tx2"/>
                </a:solidFill>
                <a:cs typeface="B Titr" panose="00000700000000000000" pitchFamily="2" charset="-78"/>
              </a:rPr>
              <a:t>. قبل </a:t>
            </a:r>
            <a:r>
              <a:rPr lang="fa-IR" dirty="0" smtClean="0">
                <a:solidFill>
                  <a:schemeClr val="tx2"/>
                </a:solidFill>
                <a:cs typeface="B Titr" panose="00000700000000000000" pitchFamily="2" charset="-78"/>
              </a:rPr>
              <a:t>از شروع </a:t>
            </a:r>
            <a:r>
              <a:rPr lang="fa-IR" dirty="0">
                <a:solidFill>
                  <a:schemeClr val="tx2"/>
                </a:solidFill>
                <a:cs typeface="B Titr" panose="00000700000000000000" pitchFamily="2" charset="-78"/>
              </a:rPr>
              <a:t>آموزش، معلم باید </a:t>
            </a:r>
            <a:r>
              <a:rPr lang="fa-IR" dirty="0" smtClean="0">
                <a:solidFill>
                  <a:schemeClr val="tx2"/>
                </a:solidFill>
                <a:cs typeface="B Titr" panose="00000700000000000000" pitchFamily="2" charset="-78"/>
              </a:rPr>
              <a:t>همه چیز </a:t>
            </a:r>
            <a:r>
              <a:rPr lang="fa-IR" dirty="0">
                <a:solidFill>
                  <a:schemeClr val="tx2"/>
                </a:solidFill>
                <a:cs typeface="B Titr" panose="00000700000000000000" pitchFamily="2" charset="-78"/>
              </a:rPr>
              <a:t>را </a:t>
            </a:r>
            <a:r>
              <a:rPr lang="fa-IR" dirty="0" smtClean="0">
                <a:solidFill>
                  <a:schemeClr val="tx2"/>
                </a:solidFill>
                <a:cs typeface="B Titr" panose="00000700000000000000" pitchFamily="2" charset="-78"/>
              </a:rPr>
              <a:t>پیش بینی </a:t>
            </a:r>
            <a:r>
              <a:rPr lang="fa-IR" dirty="0">
                <a:solidFill>
                  <a:schemeClr val="tx2"/>
                </a:solidFill>
                <a:cs typeface="B Titr" panose="00000700000000000000" pitchFamily="2" charset="-78"/>
              </a:rPr>
              <a:t>و آماده کند و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خود را بنویسد؛ اما </a:t>
            </a:r>
            <a:r>
              <a:rPr lang="fa-IR" dirty="0" smtClean="0">
                <a:solidFill>
                  <a:schemeClr val="tx2"/>
                </a:solidFill>
                <a:cs typeface="B Titr" panose="00000700000000000000" pitchFamily="2" charset="-78"/>
              </a:rPr>
              <a:t>با توجه </a:t>
            </a:r>
            <a:r>
              <a:rPr lang="fa-IR" dirty="0">
                <a:solidFill>
                  <a:schemeClr val="tx2"/>
                </a:solidFill>
                <a:cs typeface="B Titr" panose="00000700000000000000" pitchFamily="2" charset="-78"/>
              </a:rPr>
              <a:t>به اینکه فرآیند تدریس، </a:t>
            </a:r>
            <a:r>
              <a:rPr lang="fa-IR" dirty="0" smtClean="0">
                <a:solidFill>
                  <a:schemeClr val="tx2"/>
                </a:solidFill>
                <a:cs typeface="B Titr" panose="00000700000000000000" pitchFamily="2" charset="-78"/>
              </a:rPr>
              <a:t>هیچ گاه نمی تواند </a:t>
            </a:r>
            <a:r>
              <a:rPr lang="fa-IR" dirty="0">
                <a:solidFill>
                  <a:schemeClr val="tx2"/>
                </a:solidFill>
                <a:cs typeface="B Titr" panose="00000700000000000000" pitchFamily="2" charset="-78"/>
              </a:rPr>
              <a:t>کامل باشد، </a:t>
            </a:r>
            <a:r>
              <a:rPr lang="fa-IR" dirty="0" smtClean="0">
                <a:solidFill>
                  <a:schemeClr val="tx2"/>
                </a:solidFill>
                <a:cs typeface="B Titr" panose="00000700000000000000" pitchFamily="2" charset="-78"/>
              </a:rPr>
              <a:t>برنامه های طراحی شده باید انعطاف پذیر</a:t>
            </a:r>
            <a:r>
              <a:rPr lang="fa-IR" dirty="0">
                <a:solidFill>
                  <a:schemeClr val="tx2"/>
                </a:solidFill>
                <a:cs typeface="B Titr" panose="00000700000000000000" pitchFamily="2" charset="-78"/>
              </a:rPr>
              <a:t>، مرتب و </a:t>
            </a:r>
            <a:r>
              <a:rPr lang="fa-IR" dirty="0" smtClean="0">
                <a:solidFill>
                  <a:schemeClr val="tx2"/>
                </a:solidFill>
                <a:cs typeface="B Titr" panose="00000700000000000000" pitchFamily="2" charset="-78"/>
              </a:rPr>
              <a:t>به روز </a:t>
            </a:r>
            <a:r>
              <a:rPr lang="fa-IR" dirty="0">
                <a:solidFill>
                  <a:schemeClr val="tx2"/>
                </a:solidFill>
                <a:cs typeface="B Titr" panose="00000700000000000000" pitchFamily="2" charset="-78"/>
              </a:rPr>
              <a:t>گردند. یک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آموزشی خوب باید به نحوی نوشته شود </a:t>
            </a:r>
            <a:r>
              <a:rPr lang="fa-IR" dirty="0" smtClean="0">
                <a:solidFill>
                  <a:schemeClr val="tx2"/>
                </a:solidFill>
                <a:cs typeface="B Titr" panose="00000700000000000000" pitchFamily="2" charset="-78"/>
              </a:rPr>
              <a:t>که دستیابی </a:t>
            </a:r>
            <a:r>
              <a:rPr lang="fa-IR" dirty="0">
                <a:solidFill>
                  <a:schemeClr val="tx2"/>
                </a:solidFill>
                <a:cs typeface="B Titr" panose="00000700000000000000" pitchFamily="2" charset="-78"/>
              </a:rPr>
              <a:t>به قابلیت و صلاحیت </a:t>
            </a:r>
            <a:r>
              <a:rPr lang="fa-IR" dirty="0" smtClean="0">
                <a:solidFill>
                  <a:schemeClr val="tx2"/>
                </a:solidFill>
                <a:cs typeface="B Titr" panose="00000700000000000000" pitchFamily="2" charset="-78"/>
              </a:rPr>
              <a:t>مورد نظر </a:t>
            </a:r>
            <a:r>
              <a:rPr lang="fa-IR" dirty="0">
                <a:solidFill>
                  <a:schemeClr val="tx2"/>
                </a:solidFill>
                <a:cs typeface="B Titr" panose="00000700000000000000" pitchFamily="2" charset="-78"/>
              </a:rPr>
              <a:t>را تضمین کند.</a:t>
            </a:r>
            <a:endParaRPr lang="en-US" dirty="0" smtClean="0">
              <a:solidFill>
                <a:schemeClr val="tx2"/>
              </a:solidFill>
              <a:cs typeface="B Titr" panose="00000700000000000000" pitchFamily="2" charset="-78"/>
            </a:endParaRPr>
          </a:p>
        </p:txBody>
      </p:sp>
      <p:sp>
        <p:nvSpPr>
          <p:cNvPr id="10" name="Rectangle 9"/>
          <p:cNvSpPr/>
          <p:nvPr/>
        </p:nvSpPr>
        <p:spPr>
          <a:xfrm>
            <a:off x="10661641" y="3625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طرح درس</a:t>
            </a:r>
            <a:endParaRPr lang="en-US" sz="1600" dirty="0">
              <a:solidFill>
                <a:schemeClr val="bg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452105" y="230505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طراحی آموزشی</a:t>
            </a:r>
            <a:endParaRPr lang="en-US" sz="1600" dirty="0">
              <a:solidFill>
                <a:schemeClr val="tx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84985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r"/>
            <a:r>
              <a:rPr lang="fa-IR" sz="2000" dirty="0" smtClean="0">
                <a:solidFill>
                  <a:srgbClr val="C00000"/>
                </a:solidFill>
                <a:cs typeface="B Titr" panose="00000700000000000000" pitchFamily="2" charset="-78"/>
              </a:rPr>
              <a:t>عناصر طراحی آموزشی:</a:t>
            </a:r>
          </a:p>
          <a:p>
            <a:pPr algn="r"/>
            <a:endParaRPr lang="fa-IR" sz="2000" dirty="0" smtClean="0">
              <a:solidFill>
                <a:srgbClr val="C00000"/>
              </a:solidFill>
              <a:cs typeface="B Titr" panose="00000700000000000000" pitchFamily="2" charset="-78"/>
            </a:endParaRPr>
          </a:p>
          <a:p>
            <a:pPr algn="just" rtl="1">
              <a:lnSpc>
                <a:spcPct val="250000"/>
              </a:lnSpc>
            </a:pPr>
            <a:r>
              <a:rPr lang="fa-IR" dirty="0">
                <a:solidFill>
                  <a:schemeClr val="tx2"/>
                </a:solidFill>
                <a:cs typeface="B Titr" panose="00000700000000000000" pitchFamily="2" charset="-78"/>
              </a:rPr>
              <a:t> طراحی آموزشی </a:t>
            </a:r>
            <a:r>
              <a:rPr lang="fa-IR" dirty="0" smtClean="0">
                <a:solidFill>
                  <a:schemeClr val="tx2"/>
                </a:solidFill>
                <a:cs typeface="B Titr" panose="00000700000000000000" pitchFamily="2" charset="-78"/>
              </a:rPr>
              <a:t>معمولاً  </a:t>
            </a:r>
            <a:r>
              <a:rPr lang="fa-IR" dirty="0">
                <a:solidFill>
                  <a:schemeClr val="tx2"/>
                </a:solidFill>
                <a:cs typeface="B Titr" panose="00000700000000000000" pitchFamily="2" charset="-78"/>
              </a:rPr>
              <a:t>از رویکردی سیستمی و خطی بهره </a:t>
            </a:r>
            <a:r>
              <a:rPr lang="fa-IR" dirty="0" smtClean="0">
                <a:solidFill>
                  <a:schemeClr val="tx2"/>
                </a:solidFill>
                <a:cs typeface="B Titr" panose="00000700000000000000" pitchFamily="2" charset="-78"/>
              </a:rPr>
              <a:t>می گیرد</a:t>
            </a:r>
            <a:r>
              <a:rPr lang="fa-IR" dirty="0">
                <a:solidFill>
                  <a:schemeClr val="tx2"/>
                </a:solidFill>
                <a:cs typeface="B Titr" panose="00000700000000000000" pitchFamily="2" charset="-78"/>
              </a:rPr>
              <a:t>، بدین معنی </a:t>
            </a:r>
            <a:r>
              <a:rPr lang="fa-IR" dirty="0" smtClean="0">
                <a:solidFill>
                  <a:schemeClr val="tx2"/>
                </a:solidFill>
                <a:cs typeface="B Titr" panose="00000700000000000000" pitchFamily="2" charset="-78"/>
              </a:rPr>
              <a:t>که مراحل </a:t>
            </a:r>
            <a:r>
              <a:rPr lang="fa-IR" dirty="0">
                <a:solidFill>
                  <a:schemeClr val="tx2"/>
                </a:solidFill>
                <a:cs typeface="B Titr" panose="00000700000000000000" pitchFamily="2" charset="-78"/>
              </a:rPr>
              <a:t>و </a:t>
            </a:r>
            <a:r>
              <a:rPr lang="fa-IR" dirty="0" smtClean="0">
                <a:solidFill>
                  <a:schemeClr val="tx2"/>
                </a:solidFill>
                <a:cs typeface="B Titr" panose="00000700000000000000" pitchFamily="2" charset="-78"/>
              </a:rPr>
              <a:t>گام هایی </a:t>
            </a:r>
            <a:r>
              <a:rPr lang="fa-IR" dirty="0">
                <a:solidFill>
                  <a:schemeClr val="tx2"/>
                </a:solidFill>
                <a:cs typeface="B Titr" panose="00000700000000000000" pitchFamily="2" charset="-78"/>
              </a:rPr>
              <a:t>که در الگو </a:t>
            </a:r>
            <a:r>
              <a:rPr lang="fa-IR" dirty="0" smtClean="0">
                <a:solidFill>
                  <a:schemeClr val="tx2"/>
                </a:solidFill>
                <a:cs typeface="B Titr" panose="00000700000000000000" pitchFamily="2" charset="-78"/>
              </a:rPr>
              <a:t>می آیند </a:t>
            </a:r>
            <a:r>
              <a:rPr lang="fa-IR" dirty="0">
                <a:solidFill>
                  <a:schemeClr val="tx2"/>
                </a:solidFill>
                <a:cs typeface="B Titr" panose="00000700000000000000" pitchFamily="2" charset="-78"/>
              </a:rPr>
              <a:t>در ارتباط متقابل با همدیگر هستند و برهم </a:t>
            </a:r>
            <a:r>
              <a:rPr lang="fa-IR" dirty="0" smtClean="0">
                <a:solidFill>
                  <a:schemeClr val="tx2"/>
                </a:solidFill>
                <a:cs typeface="B Titr" panose="00000700000000000000" pitchFamily="2" charset="-78"/>
              </a:rPr>
              <a:t>تأثیر می گذارند </a:t>
            </a:r>
            <a:r>
              <a:rPr lang="fa-IR" dirty="0">
                <a:solidFill>
                  <a:schemeClr val="tx2"/>
                </a:solidFill>
                <a:cs typeface="B Titr" panose="00000700000000000000" pitchFamily="2" charset="-78"/>
              </a:rPr>
              <a:t>و از هم تأثیر </a:t>
            </a:r>
            <a:r>
              <a:rPr lang="fa-IR" dirty="0" smtClean="0">
                <a:solidFill>
                  <a:schemeClr val="tx2"/>
                </a:solidFill>
                <a:cs typeface="B Titr" panose="00000700000000000000" pitchFamily="2" charset="-78"/>
              </a:rPr>
              <a:t>می پذیرند</a:t>
            </a:r>
            <a:r>
              <a:rPr lang="fa-IR" dirty="0">
                <a:solidFill>
                  <a:schemeClr val="tx2"/>
                </a:solidFill>
                <a:cs typeface="B Titr" panose="00000700000000000000" pitchFamily="2" charset="-78"/>
              </a:rPr>
              <a:t>. </a:t>
            </a:r>
            <a:r>
              <a:rPr lang="fa-IR" dirty="0" smtClean="0">
                <a:solidFill>
                  <a:schemeClr val="tx2"/>
                </a:solidFill>
                <a:cs typeface="B Titr" panose="00000700000000000000" pitchFamily="2" charset="-78"/>
              </a:rPr>
              <a:t>گام های </a:t>
            </a:r>
            <a:r>
              <a:rPr lang="fa-IR" dirty="0">
                <a:solidFill>
                  <a:schemeClr val="tx2"/>
                </a:solidFill>
                <a:cs typeface="B Titr" panose="00000700000000000000" pitchFamily="2" charset="-78"/>
              </a:rPr>
              <a:t>اصلی طراحی آموزشی بر محور یاددهی </a:t>
            </a:r>
            <a:r>
              <a:rPr lang="fa-IR" dirty="0" smtClean="0">
                <a:solidFill>
                  <a:schemeClr val="tx2"/>
                </a:solidFill>
                <a:cs typeface="B Titr" panose="00000700000000000000" pitchFamily="2" charset="-78"/>
              </a:rPr>
              <a:t>– یادگیری </a:t>
            </a:r>
            <a:r>
              <a:rPr lang="fa-IR" dirty="0">
                <a:solidFill>
                  <a:schemeClr val="tx2"/>
                </a:solidFill>
                <a:cs typeface="B Titr" panose="00000700000000000000" pitchFamily="2" charset="-78"/>
              </a:rPr>
              <a:t>قرار دارند و عناصری چون نیازها، ایجاد و حفظ انگیزه در یادگیرندگان، </a:t>
            </a:r>
            <a:r>
              <a:rPr lang="fa-IR" dirty="0" smtClean="0">
                <a:solidFill>
                  <a:schemeClr val="tx2"/>
                </a:solidFill>
                <a:cs typeface="B Titr" panose="00000700000000000000" pitchFamily="2" charset="-78"/>
              </a:rPr>
              <a:t>گروه بندی یادگیرندگان</a:t>
            </a:r>
            <a:r>
              <a:rPr lang="fa-IR" dirty="0">
                <a:solidFill>
                  <a:schemeClr val="tx2"/>
                </a:solidFill>
                <a:cs typeface="B Titr" panose="00000700000000000000" pitchFamily="2" charset="-78"/>
              </a:rPr>
              <a:t>، </a:t>
            </a:r>
            <a:r>
              <a:rPr lang="fa-IR" dirty="0" smtClean="0">
                <a:solidFill>
                  <a:schemeClr val="tx2"/>
                </a:solidFill>
                <a:cs typeface="B Titr" panose="00000700000000000000" pitchFamily="2" charset="-78"/>
              </a:rPr>
              <a:t>هدف های </a:t>
            </a:r>
            <a:r>
              <a:rPr lang="fa-IR" dirty="0">
                <a:solidFill>
                  <a:schemeClr val="tx2"/>
                </a:solidFill>
                <a:cs typeface="B Titr" panose="00000700000000000000" pitchFamily="2" charset="-78"/>
              </a:rPr>
              <a:t>آموزشی، انتخاب و سازماندهی محتوا، انتخاب الگو و </a:t>
            </a:r>
            <a:r>
              <a:rPr lang="fa-IR" dirty="0" smtClean="0">
                <a:solidFill>
                  <a:schemeClr val="tx2"/>
                </a:solidFill>
                <a:cs typeface="B Titr" panose="00000700000000000000" pitchFamily="2" charset="-78"/>
              </a:rPr>
              <a:t>روش های تدریس</a:t>
            </a:r>
            <a:r>
              <a:rPr lang="fa-IR" dirty="0">
                <a:solidFill>
                  <a:schemeClr val="tx2"/>
                </a:solidFill>
                <a:cs typeface="B Titr" panose="00000700000000000000" pitchFamily="2" charset="-78"/>
              </a:rPr>
              <a:t>، سازماندهی تجارب یادگیری، انتخاب و کاربرد ابزار و </a:t>
            </a:r>
            <a:r>
              <a:rPr lang="fa-IR" dirty="0" smtClean="0">
                <a:solidFill>
                  <a:schemeClr val="tx2"/>
                </a:solidFill>
                <a:cs typeface="B Titr" panose="00000700000000000000" pitchFamily="2" charset="-78"/>
              </a:rPr>
              <a:t>رسانه های </a:t>
            </a:r>
            <a:r>
              <a:rPr lang="fa-IR" dirty="0">
                <a:solidFill>
                  <a:schemeClr val="tx2"/>
                </a:solidFill>
                <a:cs typeface="B Titr" panose="00000700000000000000" pitchFamily="2" charset="-78"/>
              </a:rPr>
              <a:t>آموزشی و </a:t>
            </a:r>
            <a:r>
              <a:rPr lang="fa-IR" dirty="0" smtClean="0">
                <a:solidFill>
                  <a:schemeClr val="tx2"/>
                </a:solidFill>
                <a:cs typeface="B Titr" panose="00000700000000000000" pitchFamily="2" charset="-78"/>
              </a:rPr>
              <a:t>نهایتاً ارزشیابی </a:t>
            </a:r>
            <a:r>
              <a:rPr lang="fa-IR" dirty="0">
                <a:solidFill>
                  <a:schemeClr val="tx2"/>
                </a:solidFill>
                <a:cs typeface="B Titr" panose="00000700000000000000" pitchFamily="2" charset="-78"/>
              </a:rPr>
              <a:t>آموزشی را در بر </a:t>
            </a:r>
            <a:r>
              <a:rPr lang="fa-IR" dirty="0" smtClean="0">
                <a:solidFill>
                  <a:schemeClr val="tx2"/>
                </a:solidFill>
                <a:cs typeface="B Titr" panose="00000700000000000000" pitchFamily="2" charset="-78"/>
              </a:rPr>
              <a:t>می گیرند</a:t>
            </a:r>
            <a:r>
              <a:rPr lang="fa-IR" dirty="0">
                <a:solidFill>
                  <a:schemeClr val="tx2"/>
                </a:solidFill>
                <a:cs typeface="B Titr" panose="00000700000000000000" pitchFamily="2" charset="-78"/>
              </a:rPr>
              <a:t>. این </a:t>
            </a:r>
            <a:r>
              <a:rPr lang="fa-IR" dirty="0" smtClean="0">
                <a:solidFill>
                  <a:schemeClr val="tx2"/>
                </a:solidFill>
                <a:cs typeface="B Titr" panose="00000700000000000000" pitchFamily="2" charset="-78"/>
              </a:rPr>
              <a:t>فعالیت ها </a:t>
            </a:r>
            <a:r>
              <a:rPr lang="fa-IR" dirty="0">
                <a:solidFill>
                  <a:schemeClr val="tx2"/>
                </a:solidFill>
                <a:cs typeface="B Titr" panose="00000700000000000000" pitchFamily="2" charset="-78"/>
              </a:rPr>
              <a:t>برحسب شرایط، امکانات و </a:t>
            </a:r>
            <a:r>
              <a:rPr lang="fa-IR" dirty="0" smtClean="0">
                <a:solidFill>
                  <a:schemeClr val="tx2"/>
                </a:solidFill>
                <a:cs typeface="B Titr" panose="00000700000000000000" pitchFamily="2" charset="-78"/>
              </a:rPr>
              <a:t>ویژگی های یادگیرندگان</a:t>
            </a:r>
            <a:r>
              <a:rPr lang="fa-IR" dirty="0">
                <a:solidFill>
                  <a:schemeClr val="tx2"/>
                </a:solidFill>
                <a:cs typeface="B Titr" panose="00000700000000000000" pitchFamily="2" charset="-78"/>
              </a:rPr>
              <a:t>، توسط یاددهنده در طراحی آموزشی تعیین </a:t>
            </a:r>
            <a:r>
              <a:rPr lang="fa-IR" dirty="0" smtClean="0">
                <a:solidFill>
                  <a:schemeClr val="tx2"/>
                </a:solidFill>
                <a:cs typeface="B Titr" panose="00000700000000000000" pitchFamily="2" charset="-78"/>
              </a:rPr>
              <a:t>می شوند </a:t>
            </a:r>
            <a:r>
              <a:rPr lang="fa-IR" dirty="0">
                <a:solidFill>
                  <a:schemeClr val="tx2"/>
                </a:solidFill>
                <a:cs typeface="B Titr" panose="00000700000000000000" pitchFamily="2" charset="-78"/>
              </a:rPr>
              <a:t>تا تحقق </a:t>
            </a:r>
            <a:r>
              <a:rPr lang="fa-IR" dirty="0" smtClean="0">
                <a:solidFill>
                  <a:schemeClr val="tx2"/>
                </a:solidFill>
                <a:cs typeface="B Titr" panose="00000700000000000000" pitchFamily="2" charset="-78"/>
              </a:rPr>
              <a:t>هدف های آموزشی </a:t>
            </a:r>
            <a:r>
              <a:rPr lang="fa-IR" dirty="0">
                <a:solidFill>
                  <a:schemeClr val="tx2"/>
                </a:solidFill>
                <a:cs typeface="B Titr" panose="00000700000000000000" pitchFamily="2" charset="-78"/>
              </a:rPr>
              <a:t>موردنظر، </a:t>
            </a:r>
            <a:r>
              <a:rPr lang="fa-IR" dirty="0" smtClean="0">
                <a:solidFill>
                  <a:schemeClr val="tx2"/>
                </a:solidFill>
                <a:cs typeface="B Titr" panose="00000700000000000000" pitchFamily="2" charset="-78"/>
              </a:rPr>
              <a:t>سهل تر</a:t>
            </a:r>
            <a:r>
              <a:rPr lang="fa-IR" dirty="0">
                <a:solidFill>
                  <a:schemeClr val="tx2"/>
                </a:solidFill>
                <a:cs typeface="B Titr" panose="00000700000000000000" pitchFamily="2" charset="-78"/>
              </a:rPr>
              <a:t>، </a:t>
            </a:r>
            <a:r>
              <a:rPr lang="fa-IR" dirty="0" smtClean="0">
                <a:solidFill>
                  <a:schemeClr val="tx2"/>
                </a:solidFill>
                <a:cs typeface="B Titr" panose="00000700000000000000" pitchFamily="2" charset="-78"/>
              </a:rPr>
              <a:t>سریع تر </a:t>
            </a:r>
            <a:r>
              <a:rPr lang="fa-IR" dirty="0">
                <a:solidFill>
                  <a:schemeClr val="tx2"/>
                </a:solidFill>
                <a:cs typeface="B Titr" panose="00000700000000000000" pitchFamily="2" charset="-78"/>
              </a:rPr>
              <a:t>و </a:t>
            </a:r>
            <a:r>
              <a:rPr lang="fa-IR" dirty="0" smtClean="0">
                <a:solidFill>
                  <a:schemeClr val="tx2"/>
                </a:solidFill>
                <a:cs typeface="B Titr" panose="00000700000000000000" pitchFamily="2" charset="-78"/>
              </a:rPr>
              <a:t>صحی حتر صورت گیرد.</a:t>
            </a:r>
            <a:endParaRPr lang="en-US" dirty="0" smtClean="0">
              <a:solidFill>
                <a:schemeClr val="tx2"/>
              </a:solidFill>
              <a:cs typeface="B Titr" panose="00000700000000000000" pitchFamily="2" charset="-78"/>
            </a:endParaRPr>
          </a:p>
        </p:txBody>
      </p:sp>
      <p:sp>
        <p:nvSpPr>
          <p:cNvPr id="10" name="Rectangle 9"/>
          <p:cNvSpPr/>
          <p:nvPr/>
        </p:nvSpPr>
        <p:spPr>
          <a:xfrm>
            <a:off x="10661641" y="3625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طرح درس</a:t>
            </a:r>
            <a:endParaRPr lang="en-US" sz="1600" dirty="0">
              <a:solidFill>
                <a:schemeClr val="bg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3942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452105" y="29718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عناصر طراحی آموزشی</a:t>
            </a:r>
            <a:endParaRPr lang="en-US" sz="1600" dirty="0">
              <a:solidFill>
                <a:schemeClr val="tx1"/>
              </a:solidFill>
              <a:cs typeface="B Titr" panose="00000700000000000000" pitchFamily="2" charset="-78"/>
            </a:endParaRPr>
          </a:p>
        </p:txBody>
      </p:sp>
    </p:spTree>
    <p:extLst>
      <p:ext uri="{BB962C8B-B14F-4D97-AF65-F5344CB8AC3E}">
        <p14:creationId xmlns:p14="http://schemas.microsoft.com/office/powerpoint/2010/main" val="3825686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r"/>
            <a:r>
              <a:rPr lang="fa-IR" sz="2000" dirty="0" smtClean="0">
                <a:solidFill>
                  <a:srgbClr val="C00000"/>
                </a:solidFill>
                <a:cs typeface="B Titr" panose="00000700000000000000" pitchFamily="2" charset="-78"/>
              </a:rPr>
              <a:t>طرح درس:</a:t>
            </a:r>
          </a:p>
          <a:p>
            <a:pPr algn="r"/>
            <a:endParaRPr lang="fa-IR" sz="2000" dirty="0" smtClean="0">
              <a:solidFill>
                <a:srgbClr val="C00000"/>
              </a:solidFill>
              <a:cs typeface="B Titr" panose="00000700000000000000" pitchFamily="2" charset="-78"/>
            </a:endParaRPr>
          </a:p>
          <a:p>
            <a:pPr algn="just" rtl="1">
              <a:lnSpc>
                <a:spcPct val="250000"/>
              </a:lnSpc>
            </a:pPr>
            <a:r>
              <a:rPr lang="fa-IR" dirty="0">
                <a:solidFill>
                  <a:schemeClr val="tx2"/>
                </a:solidFill>
                <a:cs typeface="B Titr" panose="00000700000000000000" pitchFamily="2" charset="-78"/>
              </a:rPr>
              <a:t> طرح درس اساس آموزش را تشکیل </a:t>
            </a:r>
            <a:r>
              <a:rPr lang="fa-IR" dirty="0" smtClean="0">
                <a:solidFill>
                  <a:schemeClr val="tx2"/>
                </a:solidFill>
                <a:cs typeface="B Titr" panose="00000700000000000000" pitchFamily="2" charset="-78"/>
              </a:rPr>
              <a:t>می دهد</a:t>
            </a:r>
            <a:r>
              <a:rPr lang="fa-IR" dirty="0">
                <a:solidFill>
                  <a:schemeClr val="tx2"/>
                </a:solidFill>
                <a:cs typeface="B Titr" panose="00000700000000000000" pitchFamily="2" charset="-78"/>
              </a:rPr>
              <a:t>؛ زیرا طرح درس، طرح آموزش است و </a:t>
            </a:r>
            <a:r>
              <a:rPr lang="fa-IR" dirty="0" smtClean="0">
                <a:solidFill>
                  <a:schemeClr val="tx2"/>
                </a:solidFill>
                <a:cs typeface="B Titr" panose="00000700000000000000" pitchFamily="2" charset="-78"/>
              </a:rPr>
              <a:t>در شکل </a:t>
            </a:r>
            <a:r>
              <a:rPr lang="fa-IR" dirty="0">
                <a:solidFill>
                  <a:schemeClr val="tx2"/>
                </a:solidFill>
                <a:cs typeface="B Titr" panose="00000700000000000000" pitchFamily="2" charset="-78"/>
              </a:rPr>
              <a:t>بخشیدن به یادگیری نقش اساسی دارد. اگر قرار است آموزش مبتنی بر اصول </a:t>
            </a:r>
            <a:r>
              <a:rPr lang="fa-IR" dirty="0" smtClean="0">
                <a:solidFill>
                  <a:schemeClr val="tx2"/>
                </a:solidFill>
                <a:cs typeface="B Titr" panose="00000700000000000000" pitchFamily="2" charset="-78"/>
              </a:rPr>
              <a:t>علمی باشد</a:t>
            </a:r>
            <a:r>
              <a:rPr lang="fa-IR" dirty="0">
                <a:solidFill>
                  <a:schemeClr val="tx2"/>
                </a:solidFill>
                <a:cs typeface="B Titr" panose="00000700000000000000" pitchFamily="2" charset="-78"/>
              </a:rPr>
              <a:t>، لازم است از طرحی دقیق که بر اساس اصول علمی </a:t>
            </a:r>
            <a:r>
              <a:rPr lang="fa-IR" dirty="0" smtClean="0">
                <a:solidFill>
                  <a:schemeClr val="tx2"/>
                </a:solidFill>
                <a:cs typeface="B Titr" panose="00000700000000000000" pitchFamily="2" charset="-78"/>
              </a:rPr>
              <a:t>تنظیم شده</a:t>
            </a:r>
            <a:r>
              <a:rPr lang="fa-IR" dirty="0">
                <a:solidFill>
                  <a:schemeClr val="tx2"/>
                </a:solidFill>
                <a:cs typeface="B Titr" panose="00000700000000000000" pitchFamily="2" charset="-78"/>
              </a:rPr>
              <a:t>، برخوردار باشد</a:t>
            </a:r>
            <a:r>
              <a:rPr lang="fa-IR" dirty="0" smtClean="0">
                <a:solidFill>
                  <a:schemeClr val="tx2"/>
                </a:solidFill>
                <a:cs typeface="B Titr" panose="00000700000000000000" pitchFamily="2" charset="-78"/>
              </a:rPr>
              <a:t>.</a:t>
            </a:r>
          </a:p>
          <a:p>
            <a:pPr algn="just" rtl="1">
              <a:lnSpc>
                <a:spcPct val="250000"/>
              </a:lnSpc>
            </a:pPr>
            <a:r>
              <a:rPr lang="fa-IR" dirty="0">
                <a:solidFill>
                  <a:schemeClr val="tx2"/>
                </a:solidFill>
                <a:cs typeface="B Titr" panose="00000700000000000000" pitchFamily="2" charset="-78"/>
              </a:rPr>
              <a:t>معلم </a:t>
            </a:r>
            <a:r>
              <a:rPr lang="fa-IR" dirty="0" smtClean="0">
                <a:solidFill>
                  <a:schemeClr val="tx2"/>
                </a:solidFill>
                <a:cs typeface="B Titr" panose="00000700000000000000" pitchFamily="2" charset="-78"/>
              </a:rPr>
              <a:t>به عنوان برنامه ریز </a:t>
            </a:r>
            <a:r>
              <a:rPr lang="fa-IR" dirty="0">
                <a:solidFill>
                  <a:schemeClr val="tx2"/>
                </a:solidFill>
                <a:cs typeface="B Titr" panose="00000700000000000000" pitchFamily="2" charset="-78"/>
              </a:rPr>
              <a:t>درسی، قبل از آموزش هر درس باید محصول تفکر خود </a:t>
            </a:r>
            <a:r>
              <a:rPr lang="fa-IR" dirty="0" smtClean="0">
                <a:solidFill>
                  <a:schemeClr val="tx2"/>
                </a:solidFill>
                <a:cs typeface="B Titr" panose="00000700000000000000" pitchFamily="2" charset="-78"/>
              </a:rPr>
              <a:t>از جنبه های </a:t>
            </a:r>
            <a:r>
              <a:rPr lang="fa-IR" dirty="0">
                <a:solidFill>
                  <a:schemeClr val="tx2"/>
                </a:solidFill>
                <a:cs typeface="B Titr" panose="00000700000000000000" pitchFamily="2" charset="-78"/>
              </a:rPr>
              <a:t>مختلف آموزشِ </a:t>
            </a:r>
            <a:r>
              <a:rPr lang="fa-IR" dirty="0" smtClean="0">
                <a:solidFill>
                  <a:schemeClr val="tx2"/>
                </a:solidFill>
                <a:cs typeface="B Titr" panose="00000700000000000000" pitchFamily="2" charset="-78"/>
              </a:rPr>
              <a:t>مورد نظر </a:t>
            </a:r>
            <a:r>
              <a:rPr lang="fa-IR" dirty="0">
                <a:solidFill>
                  <a:schemeClr val="tx2"/>
                </a:solidFill>
                <a:cs typeface="B Titr" panose="00000700000000000000" pitchFamily="2" charset="-78"/>
              </a:rPr>
              <a:t>و </a:t>
            </a:r>
            <a:r>
              <a:rPr lang="fa-IR" dirty="0" smtClean="0">
                <a:solidFill>
                  <a:schemeClr val="tx2"/>
                </a:solidFill>
                <a:cs typeface="B Titr" panose="00000700000000000000" pitchFamily="2" charset="-78"/>
              </a:rPr>
              <a:t>تصمیم گیری </a:t>
            </a:r>
            <a:r>
              <a:rPr lang="fa-IR" dirty="0">
                <a:solidFill>
                  <a:schemeClr val="tx2"/>
                </a:solidFill>
                <a:cs typeface="B Titr" panose="00000700000000000000" pitchFamily="2" charset="-78"/>
              </a:rPr>
              <a:t>در مورد عناصر </a:t>
            </a:r>
            <a:r>
              <a:rPr lang="fa-IR" dirty="0" smtClean="0">
                <a:solidFill>
                  <a:schemeClr val="tx2"/>
                </a:solidFill>
                <a:cs typeface="B Titr" panose="00000700000000000000" pitchFamily="2" charset="-78"/>
              </a:rPr>
              <a:t>برنامه ی </a:t>
            </a:r>
            <a:r>
              <a:rPr lang="fa-IR" dirty="0">
                <a:solidFill>
                  <a:schemeClr val="tx2"/>
                </a:solidFill>
                <a:cs typeface="B Titr" panose="00000700000000000000" pitchFamily="2" charset="-78"/>
              </a:rPr>
              <a:t>درسی را در </a:t>
            </a:r>
            <a:r>
              <a:rPr lang="fa-IR" dirty="0" smtClean="0">
                <a:solidFill>
                  <a:schemeClr val="tx2"/>
                </a:solidFill>
                <a:cs typeface="B Titr" panose="00000700000000000000" pitchFamily="2" charset="-78"/>
              </a:rPr>
              <a:t>قالب طرح </a:t>
            </a:r>
            <a:r>
              <a:rPr lang="fa-IR" dirty="0">
                <a:solidFill>
                  <a:schemeClr val="tx2"/>
                </a:solidFill>
                <a:cs typeface="B Titr" panose="00000700000000000000" pitchFamily="2" charset="-78"/>
              </a:rPr>
              <a:t>درس تنظیم کند. طرح درس چارچوب کاری معلم را معین </a:t>
            </a:r>
            <a:r>
              <a:rPr lang="fa-IR" dirty="0" smtClean="0">
                <a:solidFill>
                  <a:schemeClr val="tx2"/>
                </a:solidFill>
                <a:cs typeface="B Titr" panose="00000700000000000000" pitchFamily="2" charset="-78"/>
              </a:rPr>
              <a:t>می کند</a:t>
            </a:r>
            <a:r>
              <a:rPr lang="fa-IR" dirty="0">
                <a:solidFill>
                  <a:schemeClr val="tx2"/>
                </a:solidFill>
                <a:cs typeface="B Titr" panose="00000700000000000000" pitchFamily="2" charset="-78"/>
              </a:rPr>
              <a:t>.</a:t>
            </a:r>
            <a:endParaRPr lang="en-US" dirty="0" smtClean="0">
              <a:solidFill>
                <a:schemeClr val="tx2"/>
              </a:solidFill>
              <a:cs typeface="B Titr" panose="00000700000000000000" pitchFamily="2" charset="-78"/>
            </a:endParaRPr>
          </a:p>
        </p:txBody>
      </p:sp>
      <p:sp>
        <p:nvSpPr>
          <p:cNvPr id="10" name="Rectangle 9"/>
          <p:cNvSpPr/>
          <p:nvPr/>
        </p:nvSpPr>
        <p:spPr>
          <a:xfrm>
            <a:off x="10463220" y="361315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tx1"/>
                </a:solidFill>
                <a:cs typeface="B Titr" panose="00000700000000000000" pitchFamily="2" charset="-78"/>
              </a:rPr>
              <a:t>طرح درس</a:t>
            </a:r>
            <a:endParaRPr lang="en-US" dirty="0">
              <a:solidFill>
                <a:schemeClr val="tx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6005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2772922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684212" y="533400"/>
            <a:ext cx="9677400" cy="5867400"/>
          </a:xfrm>
          <a:prstGeom prst="rect">
            <a:avLst/>
          </a:prstGeom>
          <a:noFill/>
        </p:spPr>
        <p:txBody>
          <a:bodyPr wrap="square" rtlCol="0">
            <a:noAutofit/>
          </a:bodyPr>
          <a:lstStyle/>
          <a:p>
            <a:pPr algn="just" rtl="1"/>
            <a:r>
              <a:rPr lang="fa-IR" sz="2000" dirty="0" smtClean="0">
                <a:solidFill>
                  <a:srgbClr val="C00000"/>
                </a:solidFill>
                <a:cs typeface="B Titr" panose="00000700000000000000" pitchFamily="2" charset="-78"/>
              </a:rPr>
              <a:t>هدف از طرح درس:</a:t>
            </a:r>
          </a:p>
          <a:p>
            <a:pPr algn="just" rtl="1"/>
            <a:endParaRPr lang="fa-IR" sz="2000" dirty="0" smtClean="0">
              <a:solidFill>
                <a:srgbClr val="C00000"/>
              </a:solidFill>
              <a:cs typeface="B Titr" panose="00000700000000000000" pitchFamily="2" charset="-78"/>
            </a:endParaRPr>
          </a:p>
          <a:p>
            <a:pPr algn="just" rtl="1">
              <a:lnSpc>
                <a:spcPct val="200000"/>
              </a:lnSpc>
            </a:pPr>
            <a:r>
              <a:rPr lang="fa-IR" sz="2000" dirty="0">
                <a:solidFill>
                  <a:schemeClr val="tx2"/>
                </a:solidFill>
                <a:cs typeface="B Titr" panose="00000700000000000000" pitchFamily="2" charset="-78"/>
              </a:rPr>
              <a:t>هدف از </a:t>
            </a:r>
            <a:r>
              <a:rPr lang="fa-IR" sz="2000" dirty="0" smtClean="0">
                <a:solidFill>
                  <a:schemeClr val="tx2"/>
                </a:solidFill>
                <a:cs typeface="B Titr" panose="00000700000000000000" pitchFamily="2" charset="-78"/>
              </a:rPr>
              <a:t>طرح درس</a:t>
            </a:r>
            <a:r>
              <a:rPr lang="fa-IR" sz="2000" dirty="0">
                <a:solidFill>
                  <a:schemeClr val="tx2"/>
                </a:solidFill>
                <a:cs typeface="B Titr" panose="00000700000000000000" pitchFamily="2" charset="-78"/>
              </a:rPr>
              <a:t>، </a:t>
            </a:r>
            <a:r>
              <a:rPr lang="fa-IR" sz="2000" dirty="0" smtClean="0">
                <a:solidFill>
                  <a:schemeClr val="tx2"/>
                </a:solidFill>
                <a:cs typeface="B Titr" panose="00000700000000000000" pitchFamily="2" charset="-78"/>
              </a:rPr>
              <a:t>استفاده ی </a:t>
            </a:r>
            <a:r>
              <a:rPr lang="fa-IR" sz="2000" dirty="0">
                <a:solidFill>
                  <a:schemeClr val="tx2"/>
                </a:solidFill>
                <a:cs typeface="B Titr" panose="00000700000000000000" pitchFamily="2" charset="-78"/>
              </a:rPr>
              <a:t>بهینه از زمان، </a:t>
            </a:r>
            <a:r>
              <a:rPr lang="fa-IR" sz="2000" dirty="0" smtClean="0">
                <a:solidFill>
                  <a:schemeClr val="tx2"/>
                </a:solidFill>
                <a:cs typeface="B Titr" panose="00000700000000000000" pitchFamily="2" charset="-78"/>
              </a:rPr>
              <a:t>تصمیم گیری </a:t>
            </a:r>
            <a:r>
              <a:rPr lang="fa-IR" sz="2000" dirty="0">
                <a:solidFill>
                  <a:schemeClr val="tx2"/>
                </a:solidFill>
                <a:cs typeface="B Titr" panose="00000700000000000000" pitchFamily="2" charset="-78"/>
              </a:rPr>
              <a:t>در مورد مضمون و مراحل تدریس و </a:t>
            </a:r>
            <a:r>
              <a:rPr lang="fa-IR" sz="2000" dirty="0" smtClean="0">
                <a:solidFill>
                  <a:schemeClr val="tx2"/>
                </a:solidFill>
                <a:cs typeface="B Titr" panose="00000700000000000000" pitchFamily="2" charset="-78"/>
              </a:rPr>
              <a:t>ایجاد شرایط </a:t>
            </a:r>
            <a:r>
              <a:rPr lang="fa-IR" sz="2000" dirty="0">
                <a:solidFill>
                  <a:schemeClr val="tx2"/>
                </a:solidFill>
                <a:cs typeface="B Titr" panose="00000700000000000000" pitchFamily="2" charset="-78"/>
              </a:rPr>
              <a:t>لازم و شکل بخشیدن به یادگیری است. طرح درس ساختاری سازمان یافته برای تدریس و </a:t>
            </a:r>
            <a:r>
              <a:rPr lang="fa-IR" sz="2000" dirty="0" smtClean="0">
                <a:solidFill>
                  <a:schemeClr val="tx2"/>
                </a:solidFill>
                <a:cs typeface="B Titr" panose="00000700000000000000" pitchFamily="2" charset="-78"/>
              </a:rPr>
              <a:t>نقش های </a:t>
            </a:r>
            <a:r>
              <a:rPr lang="fa-IR" sz="2000" dirty="0">
                <a:solidFill>
                  <a:schemeClr val="tx2"/>
                </a:solidFill>
                <a:cs typeface="B Titr" panose="00000700000000000000" pitchFamily="2" charset="-78"/>
              </a:rPr>
              <a:t>کلی </a:t>
            </a:r>
            <a:r>
              <a:rPr lang="fa-IR" sz="2000" dirty="0" smtClean="0">
                <a:solidFill>
                  <a:schemeClr val="tx2"/>
                </a:solidFill>
                <a:cs typeface="B Titr" panose="00000700000000000000" pitchFamily="2" charset="-78"/>
              </a:rPr>
              <a:t>برای </a:t>
            </a:r>
            <a:r>
              <a:rPr lang="fa-IR" sz="2000" dirty="0">
                <a:solidFill>
                  <a:schemeClr val="tx2"/>
                </a:solidFill>
                <a:cs typeface="B Titr" panose="00000700000000000000" pitchFamily="2" charset="-78"/>
              </a:rPr>
              <a:t>هدایت </a:t>
            </a:r>
            <a:r>
              <a:rPr lang="fa-IR" sz="2000" dirty="0" smtClean="0">
                <a:solidFill>
                  <a:schemeClr val="tx2"/>
                </a:solidFill>
                <a:cs typeface="B Titr" panose="00000700000000000000" pitchFamily="2" charset="-78"/>
              </a:rPr>
              <a:t>فعالیت های </a:t>
            </a:r>
            <a:r>
              <a:rPr lang="fa-IR" sz="2000" dirty="0">
                <a:solidFill>
                  <a:schemeClr val="tx2"/>
                </a:solidFill>
                <a:cs typeface="B Titr" panose="00000700000000000000" pitchFamily="2" charset="-78"/>
              </a:rPr>
              <a:t>آموزشی است و در آن مفاهیم، </a:t>
            </a:r>
            <a:r>
              <a:rPr lang="fa-IR" sz="2000" dirty="0" smtClean="0">
                <a:solidFill>
                  <a:schemeClr val="tx2"/>
                </a:solidFill>
                <a:cs typeface="B Titr" panose="00000700000000000000" pitchFamily="2" charset="-78"/>
              </a:rPr>
              <a:t>اهداف، فرصت های </a:t>
            </a:r>
            <a:r>
              <a:rPr lang="fa-IR" sz="2000" dirty="0">
                <a:solidFill>
                  <a:schemeClr val="tx2"/>
                </a:solidFill>
                <a:cs typeface="B Titr" panose="00000700000000000000" pitchFamily="2" charset="-78"/>
              </a:rPr>
              <a:t>آموزشی و </a:t>
            </a:r>
            <a:r>
              <a:rPr lang="fa-IR" sz="2000" dirty="0" smtClean="0">
                <a:solidFill>
                  <a:schemeClr val="tx2"/>
                </a:solidFill>
                <a:cs typeface="B Titr" panose="00000700000000000000" pitchFamily="2" charset="-78"/>
              </a:rPr>
              <a:t>روش های </a:t>
            </a:r>
            <a:r>
              <a:rPr lang="fa-IR" sz="2000" dirty="0">
                <a:solidFill>
                  <a:schemeClr val="tx2"/>
                </a:solidFill>
                <a:cs typeface="B Titr" panose="00000700000000000000" pitchFamily="2" charset="-78"/>
              </a:rPr>
              <a:t>ارزشیابی یک درسِ مشخص بیان </a:t>
            </a:r>
            <a:r>
              <a:rPr lang="fa-IR" sz="2000" dirty="0" smtClean="0">
                <a:solidFill>
                  <a:schemeClr val="tx2"/>
                </a:solidFill>
                <a:cs typeface="B Titr" panose="00000700000000000000" pitchFamily="2" charset="-78"/>
              </a:rPr>
              <a:t>می شود</a:t>
            </a:r>
            <a:r>
              <a:rPr lang="fa-IR" sz="2000" dirty="0">
                <a:solidFill>
                  <a:schemeClr val="tx2"/>
                </a:solidFill>
                <a:cs typeface="B Titr" panose="00000700000000000000" pitchFamily="2" charset="-78"/>
              </a:rPr>
              <a:t>. معلم با </a:t>
            </a:r>
            <a:r>
              <a:rPr lang="fa-IR" sz="2000" dirty="0" smtClean="0">
                <a:solidFill>
                  <a:schemeClr val="tx2"/>
                </a:solidFill>
                <a:cs typeface="B Titr" panose="00000700000000000000" pitchFamily="2" charset="-78"/>
              </a:rPr>
              <a:t>کمک طرح </a:t>
            </a:r>
            <a:r>
              <a:rPr lang="fa-IR" sz="2000" dirty="0">
                <a:solidFill>
                  <a:schemeClr val="tx2"/>
                </a:solidFill>
                <a:cs typeface="B Titr" panose="00000700000000000000" pitchFamily="2" charset="-78"/>
              </a:rPr>
              <a:t>درس </a:t>
            </a:r>
            <a:r>
              <a:rPr lang="fa-IR" sz="2000" dirty="0" smtClean="0">
                <a:solidFill>
                  <a:schemeClr val="tx2"/>
                </a:solidFill>
                <a:cs typeface="B Titr" panose="00000700000000000000" pitchFamily="2" charset="-78"/>
              </a:rPr>
              <a:t>می تواند فعالیت های </a:t>
            </a:r>
            <a:r>
              <a:rPr lang="fa-IR" sz="2000" dirty="0">
                <a:solidFill>
                  <a:schemeClr val="tx2"/>
                </a:solidFill>
                <a:cs typeface="B Titr" panose="00000700000000000000" pitchFamily="2" charset="-78"/>
              </a:rPr>
              <a:t>ضروری آموزشی را به ترتیب و در مراحل و </a:t>
            </a:r>
            <a:r>
              <a:rPr lang="fa-IR" sz="2000" dirty="0" smtClean="0">
                <a:solidFill>
                  <a:schemeClr val="tx2"/>
                </a:solidFill>
                <a:cs typeface="B Titr" panose="00000700000000000000" pitchFamily="2" charset="-78"/>
              </a:rPr>
              <a:t>زمان های مشخص </a:t>
            </a:r>
            <a:r>
              <a:rPr lang="fa-IR" sz="2000" dirty="0">
                <a:solidFill>
                  <a:schemeClr val="tx2"/>
                </a:solidFill>
                <a:cs typeface="B Titr" panose="00000700000000000000" pitchFamily="2" charset="-78"/>
              </a:rPr>
              <a:t>و به </a:t>
            </a:r>
            <a:r>
              <a:rPr lang="fa-IR" sz="2000" dirty="0" smtClean="0">
                <a:solidFill>
                  <a:schemeClr val="tx2"/>
                </a:solidFill>
                <a:cs typeface="B Titr" panose="00000700000000000000" pitchFamily="2" charset="-78"/>
              </a:rPr>
              <a:t>شیوه ای </a:t>
            </a:r>
            <a:r>
              <a:rPr lang="fa-IR" sz="2000" dirty="0">
                <a:solidFill>
                  <a:schemeClr val="tx2"/>
                </a:solidFill>
                <a:cs typeface="B Titr" panose="00000700000000000000" pitchFamily="2" charset="-78"/>
              </a:rPr>
              <a:t>منطقی پیش ببرد.</a:t>
            </a:r>
            <a:endParaRPr lang="fa-IR" sz="2000" dirty="0" smtClean="0">
              <a:solidFill>
                <a:schemeClr val="tx2"/>
              </a:solidFill>
              <a:cs typeface="B Titr" panose="00000700000000000000" pitchFamily="2" charset="-78"/>
            </a:endParaRPr>
          </a:p>
        </p:txBody>
      </p:sp>
      <p:sp>
        <p:nvSpPr>
          <p:cNvPr id="10" name="Rectangle 9"/>
          <p:cNvSpPr/>
          <p:nvPr/>
        </p:nvSpPr>
        <p:spPr>
          <a:xfrm>
            <a:off x="10463220" y="361315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tx1"/>
                </a:solidFill>
                <a:cs typeface="B Titr" panose="00000700000000000000" pitchFamily="2" charset="-78"/>
              </a:rPr>
              <a:t>طرح درس</a:t>
            </a:r>
            <a:endParaRPr lang="en-US" dirty="0">
              <a:solidFill>
                <a:schemeClr val="tx1"/>
              </a:solidFill>
              <a:cs typeface="B Titr" panose="00000700000000000000" pitchFamily="2" charset="-78"/>
            </a:endParaRPr>
          </a:p>
        </p:txBody>
      </p:sp>
      <p:sp>
        <p:nvSpPr>
          <p:cNvPr id="11" name="Rectangle 10"/>
          <p:cNvSpPr/>
          <p:nvPr/>
        </p:nvSpPr>
        <p:spPr>
          <a:xfrm>
            <a:off x="10641015"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6005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23672291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Card 2"/>
          <p:cNvSpPr/>
          <p:nvPr/>
        </p:nvSpPr>
        <p:spPr>
          <a:xfrm>
            <a:off x="441324" y="2053566"/>
            <a:ext cx="30480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2  Koodak" panose="00000700000000000000" pitchFamily="2" charset="-78"/>
              </a:rPr>
              <a:t>اهداف آموزشی</a:t>
            </a:r>
            <a:endParaRPr lang="en-US" sz="2400" dirty="0">
              <a:solidFill>
                <a:schemeClr val="tx1"/>
              </a:solidFill>
              <a:cs typeface="2  Koodak" panose="00000700000000000000" pitchFamily="2" charset="-78"/>
            </a:endParaRPr>
          </a:p>
        </p:txBody>
      </p:sp>
      <p:sp>
        <p:nvSpPr>
          <p:cNvPr id="4" name="Flowchart: Card 3"/>
          <p:cNvSpPr/>
          <p:nvPr/>
        </p:nvSpPr>
        <p:spPr>
          <a:xfrm>
            <a:off x="4625974" y="2043154"/>
            <a:ext cx="2819400" cy="865145"/>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2  Koodak" panose="00000700000000000000" pitchFamily="2" charset="-78"/>
              </a:rPr>
              <a:t>طراحی </a:t>
            </a:r>
            <a:r>
              <a:rPr lang="fa-IR" sz="2400" dirty="0" smtClean="0">
                <a:solidFill>
                  <a:schemeClr val="tx1"/>
                </a:solidFill>
                <a:cs typeface="2  Koodak" panose="00000700000000000000" pitchFamily="2" charset="-78"/>
              </a:rPr>
              <a:t>آموزشی</a:t>
            </a:r>
          </a:p>
          <a:p>
            <a:pPr algn="ctr"/>
            <a:r>
              <a:rPr lang="fa-IR" sz="2400" dirty="0" smtClean="0">
                <a:solidFill>
                  <a:schemeClr val="tx1"/>
                </a:solidFill>
                <a:cs typeface="2  Koodak" panose="00000700000000000000" pitchFamily="2" charset="-78"/>
              </a:rPr>
              <a:t> </a:t>
            </a:r>
            <a:r>
              <a:rPr lang="fa-IR" sz="2400" dirty="0">
                <a:solidFill>
                  <a:schemeClr val="tx1"/>
                </a:solidFill>
                <a:cs typeface="2  Koodak" panose="00000700000000000000" pitchFamily="2" charset="-78"/>
              </a:rPr>
              <a:t>و طرح درس</a:t>
            </a:r>
            <a:endParaRPr lang="en-US" sz="2400" dirty="0">
              <a:solidFill>
                <a:schemeClr val="tx1"/>
              </a:solidFill>
              <a:cs typeface="2  Koodak" panose="00000700000000000000" pitchFamily="2" charset="-78"/>
            </a:endParaRPr>
          </a:p>
        </p:txBody>
      </p:sp>
      <p:sp>
        <p:nvSpPr>
          <p:cNvPr id="5" name="Flowchart: Card 4"/>
          <p:cNvSpPr/>
          <p:nvPr/>
        </p:nvSpPr>
        <p:spPr>
          <a:xfrm>
            <a:off x="428227" y="3088777"/>
            <a:ext cx="3036888"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2  Koodak" panose="00000700000000000000" pitchFamily="2" charset="-78"/>
              </a:rPr>
              <a:t>رسانه</a:t>
            </a:r>
            <a:r>
              <a:rPr lang="fa-IR" sz="2400" dirty="0" smtClean="0">
                <a:solidFill>
                  <a:schemeClr val="tx1"/>
                </a:solidFill>
                <a:cs typeface="2  Titr" panose="00000700000000000000" pitchFamily="2" charset="-78"/>
              </a:rPr>
              <a:t> </a:t>
            </a:r>
            <a:r>
              <a:rPr lang="fa-IR" sz="2400" dirty="0">
                <a:solidFill>
                  <a:schemeClr val="tx1"/>
                </a:solidFill>
                <a:cs typeface="2  Koodak" panose="00000700000000000000" pitchFamily="2" charset="-78"/>
              </a:rPr>
              <a:t>های آموزشی</a:t>
            </a:r>
            <a:endParaRPr lang="en-US" sz="2400" dirty="0">
              <a:solidFill>
                <a:schemeClr val="tx1"/>
              </a:solidFill>
              <a:cs typeface="2  Koodak" panose="00000700000000000000" pitchFamily="2" charset="-78"/>
            </a:endParaRPr>
          </a:p>
        </p:txBody>
      </p:sp>
      <p:sp>
        <p:nvSpPr>
          <p:cNvPr id="6" name="Flowchart: Card 5"/>
          <p:cNvSpPr/>
          <p:nvPr/>
        </p:nvSpPr>
        <p:spPr>
          <a:xfrm>
            <a:off x="4652962" y="3111501"/>
            <a:ext cx="28194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2  Koodak" panose="00000700000000000000" pitchFamily="2" charset="-78"/>
              </a:rPr>
              <a:t>روش های تدریس</a:t>
            </a:r>
            <a:endParaRPr lang="en-US" sz="2400" dirty="0">
              <a:solidFill>
                <a:schemeClr val="tx1"/>
              </a:solidFill>
              <a:cs typeface="2  Koodak" panose="00000700000000000000" pitchFamily="2" charset="-78"/>
            </a:endParaRPr>
          </a:p>
        </p:txBody>
      </p:sp>
      <p:sp>
        <p:nvSpPr>
          <p:cNvPr id="7" name="Flowchart: Card 6"/>
          <p:cNvSpPr/>
          <p:nvPr/>
        </p:nvSpPr>
        <p:spPr>
          <a:xfrm>
            <a:off x="439339" y="4152200"/>
            <a:ext cx="3036888"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2  Koodak" panose="00000700000000000000" pitchFamily="2" charset="-78"/>
              </a:rPr>
              <a:t>ایجاد انگیزه</a:t>
            </a:r>
            <a:endParaRPr lang="en-US" sz="2400" dirty="0">
              <a:solidFill>
                <a:schemeClr val="tx1"/>
              </a:solidFill>
              <a:cs typeface="2  Koodak" panose="00000700000000000000" pitchFamily="2" charset="-78"/>
            </a:endParaRPr>
          </a:p>
        </p:txBody>
      </p:sp>
      <p:sp>
        <p:nvSpPr>
          <p:cNvPr id="8" name="Flowchart: Card 7"/>
          <p:cNvSpPr/>
          <p:nvPr/>
        </p:nvSpPr>
        <p:spPr>
          <a:xfrm>
            <a:off x="4639468" y="4152903"/>
            <a:ext cx="28194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2  Koodak" panose="00000700000000000000" pitchFamily="2" charset="-78"/>
              </a:rPr>
              <a:t>گروه بندی دانش آموزان</a:t>
            </a:r>
            <a:endParaRPr lang="en-US" sz="2400" dirty="0">
              <a:solidFill>
                <a:schemeClr val="tx1"/>
              </a:solidFill>
              <a:cs typeface="2  Koodak" panose="00000700000000000000" pitchFamily="2" charset="-78"/>
            </a:endParaRPr>
          </a:p>
        </p:txBody>
      </p:sp>
      <p:sp>
        <p:nvSpPr>
          <p:cNvPr id="9" name="Flowchart: Card 8"/>
          <p:cNvSpPr/>
          <p:nvPr/>
        </p:nvSpPr>
        <p:spPr>
          <a:xfrm>
            <a:off x="417115" y="5228323"/>
            <a:ext cx="30480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2  Koodak" panose="00000700000000000000" pitchFamily="2" charset="-78"/>
              </a:rPr>
              <a:t>تکالیف درسی</a:t>
            </a:r>
            <a:endParaRPr lang="en-US" sz="2400" dirty="0">
              <a:solidFill>
                <a:schemeClr val="tx1"/>
              </a:solidFill>
              <a:cs typeface="2  Koodak" panose="00000700000000000000" pitchFamily="2" charset="-78"/>
            </a:endParaRPr>
          </a:p>
        </p:txBody>
      </p:sp>
      <p:sp>
        <p:nvSpPr>
          <p:cNvPr id="10" name="Flowchart: Card 9"/>
          <p:cNvSpPr/>
          <p:nvPr/>
        </p:nvSpPr>
        <p:spPr>
          <a:xfrm>
            <a:off x="4639468" y="5228323"/>
            <a:ext cx="2832894"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a:solidFill>
                  <a:schemeClr val="tx1"/>
                </a:solidFill>
                <a:cs typeface="2  Koodak" panose="00000700000000000000" pitchFamily="2" charset="-78"/>
              </a:rPr>
              <a:t>ارزشیابی پیشرفت تحصیلی</a:t>
            </a:r>
          </a:p>
        </p:txBody>
      </p:sp>
      <p:sp>
        <p:nvSpPr>
          <p:cNvPr id="11" name="Down Arrow Callout 10"/>
          <p:cNvSpPr/>
          <p:nvPr/>
        </p:nvSpPr>
        <p:spPr>
          <a:xfrm>
            <a:off x="2360612" y="337870"/>
            <a:ext cx="7772400" cy="1338529"/>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300000"/>
              </a:lnSpc>
            </a:pPr>
            <a:endParaRPr lang="en-US" dirty="0">
              <a:solidFill>
                <a:srgbClr val="FFFF00"/>
              </a:solidFill>
              <a:cs typeface="2  Sina" panose="00000700000000000000" pitchFamily="2" charset="-78"/>
            </a:endParaRPr>
          </a:p>
        </p:txBody>
      </p:sp>
      <p:sp>
        <p:nvSpPr>
          <p:cNvPr id="12" name="Flowchart: Card 11"/>
          <p:cNvSpPr/>
          <p:nvPr/>
        </p:nvSpPr>
        <p:spPr>
          <a:xfrm>
            <a:off x="8456612" y="2056708"/>
            <a:ext cx="28194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2  Koodak" panose="00000700000000000000" pitchFamily="2" charset="-78"/>
              </a:rPr>
              <a:t>فلسفه تعلیم و تربیت </a:t>
            </a:r>
          </a:p>
          <a:p>
            <a:pPr algn="ctr"/>
            <a:r>
              <a:rPr lang="fa-IR" sz="2400" dirty="0">
                <a:solidFill>
                  <a:schemeClr val="tx1"/>
                </a:solidFill>
                <a:cs typeface="2  Koodak" panose="00000700000000000000" pitchFamily="2" charset="-78"/>
              </a:rPr>
              <a:t>و نظریه های </a:t>
            </a:r>
            <a:r>
              <a:rPr lang="fa-IR" sz="2400" dirty="0" smtClean="0">
                <a:solidFill>
                  <a:schemeClr val="tx1"/>
                </a:solidFill>
                <a:cs typeface="2  Koodak" panose="00000700000000000000" pitchFamily="2" charset="-78"/>
              </a:rPr>
              <a:t>یادگیری</a:t>
            </a:r>
            <a:endParaRPr lang="en-US" sz="2400" dirty="0">
              <a:solidFill>
                <a:schemeClr val="tx1"/>
              </a:solidFill>
              <a:cs typeface="2  Koodak" panose="00000700000000000000" pitchFamily="2" charset="-78"/>
            </a:endParaRPr>
          </a:p>
        </p:txBody>
      </p:sp>
      <p:sp>
        <p:nvSpPr>
          <p:cNvPr id="13" name="Flowchart: Card 12"/>
          <p:cNvSpPr/>
          <p:nvPr/>
        </p:nvSpPr>
        <p:spPr>
          <a:xfrm>
            <a:off x="8456612" y="3129735"/>
            <a:ext cx="28194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2  Koodak" panose="00000700000000000000" pitchFamily="2" charset="-78"/>
              </a:rPr>
              <a:t>راهبردها </a:t>
            </a:r>
            <a:endParaRPr lang="fa-IR" sz="2400" dirty="0" smtClean="0">
              <a:solidFill>
                <a:schemeClr val="tx1"/>
              </a:solidFill>
              <a:cs typeface="2  Koodak" panose="00000700000000000000" pitchFamily="2" charset="-78"/>
            </a:endParaRPr>
          </a:p>
          <a:p>
            <a:pPr algn="ctr"/>
            <a:r>
              <a:rPr lang="fa-IR" sz="2400" dirty="0" smtClean="0">
                <a:solidFill>
                  <a:schemeClr val="tx1"/>
                </a:solidFill>
                <a:cs typeface="2  Koodak" panose="00000700000000000000" pitchFamily="2" charset="-78"/>
              </a:rPr>
              <a:t>و </a:t>
            </a:r>
            <a:r>
              <a:rPr lang="fa-IR" sz="2400" dirty="0">
                <a:solidFill>
                  <a:schemeClr val="tx1"/>
                </a:solidFill>
                <a:cs typeface="2  Koodak" panose="00000700000000000000" pitchFamily="2" charset="-78"/>
              </a:rPr>
              <a:t>الگوهای تدریس</a:t>
            </a:r>
            <a:endParaRPr lang="en-US" sz="2400" dirty="0">
              <a:solidFill>
                <a:schemeClr val="tx1"/>
              </a:solidFill>
              <a:cs typeface="2  Koodak" panose="00000700000000000000" pitchFamily="2" charset="-78"/>
            </a:endParaRPr>
          </a:p>
        </p:txBody>
      </p:sp>
      <p:sp>
        <p:nvSpPr>
          <p:cNvPr id="14" name="Flowchart: Card 13"/>
          <p:cNvSpPr/>
          <p:nvPr/>
        </p:nvSpPr>
        <p:spPr>
          <a:xfrm>
            <a:off x="8456612" y="4205155"/>
            <a:ext cx="2819400"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2  Koodak" panose="00000700000000000000" pitchFamily="2" charset="-78"/>
              </a:rPr>
              <a:t>ارزشیابی آغازین</a:t>
            </a:r>
            <a:endParaRPr lang="en-US" sz="2400" dirty="0">
              <a:solidFill>
                <a:schemeClr val="tx1"/>
              </a:solidFill>
              <a:cs typeface="2  Koodak" panose="00000700000000000000" pitchFamily="2" charset="-78"/>
            </a:endParaRPr>
          </a:p>
        </p:txBody>
      </p:sp>
      <p:sp>
        <p:nvSpPr>
          <p:cNvPr id="15" name="Flowchart: Card 14"/>
          <p:cNvSpPr/>
          <p:nvPr/>
        </p:nvSpPr>
        <p:spPr>
          <a:xfrm>
            <a:off x="8443118" y="5280575"/>
            <a:ext cx="2846388" cy="838200"/>
          </a:xfrm>
          <a:prstGeom prst="flowChartPunchedCar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cs typeface="2  Koodak" panose="00000700000000000000" pitchFamily="2" charset="-78"/>
              </a:rPr>
              <a:t>جمع بندی درس</a:t>
            </a:r>
            <a:endParaRPr lang="en-US" sz="2400" dirty="0">
              <a:solidFill>
                <a:schemeClr val="tx1"/>
              </a:solidFill>
              <a:cs typeface="2  Koodak" panose="00000700000000000000" pitchFamily="2" charset="-78"/>
            </a:endParaRPr>
          </a:p>
        </p:txBody>
      </p:sp>
      <p:sp>
        <p:nvSpPr>
          <p:cNvPr id="16" name="TextBox 15"/>
          <p:cNvSpPr txBox="1"/>
          <p:nvPr/>
        </p:nvSpPr>
        <p:spPr>
          <a:xfrm>
            <a:off x="3122612" y="524483"/>
            <a:ext cx="7225506" cy="461665"/>
          </a:xfrm>
          <a:prstGeom prst="rect">
            <a:avLst/>
          </a:prstGeom>
          <a:noFill/>
        </p:spPr>
        <p:txBody>
          <a:bodyPr wrap="square" rtlCol="0">
            <a:spAutoFit/>
          </a:bodyPr>
          <a:lstStyle/>
          <a:p>
            <a:r>
              <a:rPr lang="fa-IR" sz="2400" dirty="0" smtClean="0">
                <a:solidFill>
                  <a:srgbClr val="FFFF00"/>
                </a:solidFill>
                <a:cs typeface="2  Titr" panose="00000700000000000000" pitchFamily="2" charset="-78"/>
              </a:rPr>
              <a:t>آنچه که در این کتاب از منظر خواندگان خواهد گذشت:</a:t>
            </a:r>
            <a:endParaRPr lang="en-US" sz="2400" dirty="0">
              <a:solidFill>
                <a:srgbClr val="FFFF00"/>
              </a:solidFill>
              <a:cs typeface="2  Titr" panose="00000700000000000000" pitchFamily="2" charset="-78"/>
            </a:endParaRPr>
          </a:p>
        </p:txBody>
      </p:sp>
      <p:sp>
        <p:nvSpPr>
          <p:cNvPr id="18" name="Flowchart: Connector 17">
            <a:hlinkClick r:id="rId2" action="ppaction://hlinksldjump"/>
          </p:cNvPr>
          <p:cNvSpPr/>
          <p:nvPr/>
        </p:nvSpPr>
        <p:spPr>
          <a:xfrm>
            <a:off x="11303396" y="2254227"/>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2"/>
                </a:solidFill>
                <a:cs typeface="2  Titr" panose="00000700000000000000" pitchFamily="2" charset="-78"/>
              </a:rPr>
              <a:t>1</a:t>
            </a:r>
            <a:endParaRPr lang="en-US" sz="2800" dirty="0">
              <a:solidFill>
                <a:schemeClr val="tx2"/>
              </a:solidFill>
              <a:cs typeface="2  Titr" panose="00000700000000000000" pitchFamily="2" charset="-78"/>
            </a:endParaRPr>
          </a:p>
        </p:txBody>
      </p:sp>
      <p:sp>
        <p:nvSpPr>
          <p:cNvPr id="20" name="Flowchart: Connector 19">
            <a:hlinkClick r:id="rId3" action="ppaction://hlinksldjump"/>
          </p:cNvPr>
          <p:cNvSpPr/>
          <p:nvPr/>
        </p:nvSpPr>
        <p:spPr>
          <a:xfrm>
            <a:off x="11308952" y="3267434"/>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2"/>
                </a:solidFill>
                <a:cs typeface="2  Titr" panose="00000700000000000000" pitchFamily="2" charset="-78"/>
              </a:rPr>
              <a:t>4</a:t>
            </a:r>
            <a:endParaRPr lang="en-US" sz="2800" dirty="0">
              <a:solidFill>
                <a:schemeClr val="tx2"/>
              </a:solidFill>
              <a:cs typeface="2  Titr" panose="00000700000000000000" pitchFamily="2" charset="-78"/>
            </a:endParaRPr>
          </a:p>
        </p:txBody>
      </p:sp>
      <p:sp>
        <p:nvSpPr>
          <p:cNvPr id="21" name="Flowchart: Connector 20">
            <a:hlinkClick r:id="rId4" action="ppaction://hlinksldjump"/>
          </p:cNvPr>
          <p:cNvSpPr/>
          <p:nvPr/>
        </p:nvSpPr>
        <p:spPr>
          <a:xfrm>
            <a:off x="11303396" y="4311790"/>
            <a:ext cx="519906" cy="53242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2"/>
                </a:solidFill>
                <a:cs typeface="2  Titr" panose="00000700000000000000" pitchFamily="2" charset="-78"/>
              </a:rPr>
              <a:t>7</a:t>
            </a:r>
            <a:endParaRPr lang="en-US" sz="2800" dirty="0">
              <a:solidFill>
                <a:schemeClr val="tx2"/>
              </a:solidFill>
              <a:cs typeface="2  Titr" panose="00000700000000000000" pitchFamily="2" charset="-78"/>
            </a:endParaRPr>
          </a:p>
        </p:txBody>
      </p:sp>
      <p:sp>
        <p:nvSpPr>
          <p:cNvPr id="22" name="Flowchart: Connector 21">
            <a:hlinkClick r:id="rId5" action="ppaction://hlinksldjump"/>
          </p:cNvPr>
          <p:cNvSpPr/>
          <p:nvPr/>
        </p:nvSpPr>
        <p:spPr>
          <a:xfrm>
            <a:off x="11276012" y="5462787"/>
            <a:ext cx="552846" cy="65598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2"/>
                </a:solidFill>
                <a:cs typeface="2  Titr" panose="00000700000000000000" pitchFamily="2" charset="-78"/>
                <a:hlinkClick r:id="rId5" action="ppaction://hlinksldjump"/>
              </a:rPr>
              <a:t>10</a:t>
            </a:r>
            <a:endParaRPr lang="en-US" dirty="0">
              <a:solidFill>
                <a:schemeClr val="tx2"/>
              </a:solidFill>
              <a:cs typeface="2  Titr" panose="00000700000000000000" pitchFamily="2" charset="-78"/>
            </a:endParaRPr>
          </a:p>
        </p:txBody>
      </p:sp>
      <p:sp>
        <p:nvSpPr>
          <p:cNvPr id="23" name="Flowchart: Connector 22">
            <a:hlinkClick r:id="rId6" action="ppaction://hlinksldjump"/>
          </p:cNvPr>
          <p:cNvSpPr/>
          <p:nvPr/>
        </p:nvSpPr>
        <p:spPr>
          <a:xfrm>
            <a:off x="7472362" y="2207340"/>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2"/>
                </a:solidFill>
                <a:cs typeface="2  Titr" panose="00000700000000000000" pitchFamily="2" charset="-78"/>
              </a:rPr>
              <a:t>2</a:t>
            </a:r>
            <a:endParaRPr lang="en-US" sz="2800" dirty="0">
              <a:solidFill>
                <a:schemeClr val="tx2"/>
              </a:solidFill>
              <a:cs typeface="2  Titr" panose="00000700000000000000" pitchFamily="2" charset="-78"/>
            </a:endParaRPr>
          </a:p>
        </p:txBody>
      </p:sp>
      <p:sp>
        <p:nvSpPr>
          <p:cNvPr id="24" name="Flowchart: Connector 23">
            <a:hlinkClick r:id="rId7" action="ppaction://hlinksldjump"/>
          </p:cNvPr>
          <p:cNvSpPr/>
          <p:nvPr/>
        </p:nvSpPr>
        <p:spPr>
          <a:xfrm>
            <a:off x="7472362" y="3254104"/>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2"/>
                </a:solidFill>
                <a:cs typeface="2  Titr" panose="00000700000000000000" pitchFamily="2" charset="-78"/>
              </a:rPr>
              <a:t>5</a:t>
            </a:r>
            <a:endParaRPr lang="en-US" sz="2800" dirty="0">
              <a:solidFill>
                <a:schemeClr val="tx2"/>
              </a:solidFill>
              <a:cs typeface="2  Titr" panose="00000700000000000000" pitchFamily="2" charset="-78"/>
            </a:endParaRPr>
          </a:p>
        </p:txBody>
      </p:sp>
      <p:sp>
        <p:nvSpPr>
          <p:cNvPr id="25" name="Flowchart: Connector 24">
            <a:hlinkClick r:id="rId8" action="ppaction://hlinksldjump"/>
          </p:cNvPr>
          <p:cNvSpPr/>
          <p:nvPr/>
        </p:nvSpPr>
        <p:spPr>
          <a:xfrm>
            <a:off x="7458868" y="4298388"/>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2"/>
                </a:solidFill>
                <a:cs typeface="2  Titr" panose="00000700000000000000" pitchFamily="2" charset="-78"/>
              </a:rPr>
              <a:t>8</a:t>
            </a:r>
            <a:endParaRPr lang="en-US" sz="2800" dirty="0">
              <a:solidFill>
                <a:schemeClr val="tx2"/>
              </a:solidFill>
              <a:cs typeface="2  Titr" panose="00000700000000000000" pitchFamily="2" charset="-78"/>
            </a:endParaRPr>
          </a:p>
        </p:txBody>
      </p:sp>
      <p:sp>
        <p:nvSpPr>
          <p:cNvPr id="26" name="Flowchart: Connector 25">
            <a:hlinkClick r:id="rId9" action="ppaction://hlinksldjump"/>
          </p:cNvPr>
          <p:cNvSpPr/>
          <p:nvPr/>
        </p:nvSpPr>
        <p:spPr>
          <a:xfrm>
            <a:off x="7489028" y="5426763"/>
            <a:ext cx="586584" cy="51683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2"/>
                </a:solidFill>
                <a:cs typeface="2  Titr" panose="00000700000000000000" pitchFamily="2" charset="-78"/>
                <a:hlinkClick r:id="rId9" action="ppaction://hlinksldjump"/>
              </a:rPr>
              <a:t>11</a:t>
            </a:r>
            <a:endParaRPr lang="en-US" dirty="0">
              <a:solidFill>
                <a:schemeClr val="tx2"/>
              </a:solidFill>
              <a:cs typeface="2  Titr" panose="00000700000000000000" pitchFamily="2" charset="-78"/>
            </a:endParaRPr>
          </a:p>
        </p:txBody>
      </p:sp>
      <p:sp>
        <p:nvSpPr>
          <p:cNvPr id="27" name="Flowchart: Connector 26">
            <a:hlinkClick r:id="rId10" action="ppaction://hlinksldjump"/>
          </p:cNvPr>
          <p:cNvSpPr/>
          <p:nvPr/>
        </p:nvSpPr>
        <p:spPr>
          <a:xfrm>
            <a:off x="3513532" y="2228827"/>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2"/>
                </a:solidFill>
                <a:cs typeface="2  Titr" panose="00000700000000000000" pitchFamily="2" charset="-78"/>
              </a:rPr>
              <a:t>3</a:t>
            </a:r>
            <a:endParaRPr lang="en-US" dirty="0">
              <a:solidFill>
                <a:schemeClr val="tx2"/>
              </a:solidFill>
              <a:cs typeface="2  Titr" panose="00000700000000000000" pitchFamily="2" charset="-78"/>
            </a:endParaRPr>
          </a:p>
        </p:txBody>
      </p:sp>
      <p:sp>
        <p:nvSpPr>
          <p:cNvPr id="28" name="Flowchart: Connector 27">
            <a:hlinkClick r:id="rId11" action="ppaction://hlinksldjump"/>
          </p:cNvPr>
          <p:cNvSpPr/>
          <p:nvPr/>
        </p:nvSpPr>
        <p:spPr>
          <a:xfrm>
            <a:off x="3513532" y="3223671"/>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2"/>
                </a:solidFill>
                <a:cs typeface="2  Titr" panose="00000700000000000000" pitchFamily="2" charset="-78"/>
              </a:rPr>
              <a:t>6</a:t>
            </a:r>
            <a:endParaRPr lang="en-US" sz="2800" dirty="0">
              <a:solidFill>
                <a:schemeClr val="tx2"/>
              </a:solidFill>
              <a:cs typeface="2  Titr" panose="00000700000000000000" pitchFamily="2" charset="-78"/>
            </a:endParaRPr>
          </a:p>
        </p:txBody>
      </p:sp>
      <p:sp>
        <p:nvSpPr>
          <p:cNvPr id="29" name="Flowchart: Connector 28">
            <a:hlinkClick r:id="rId12" action="ppaction://hlinksldjump"/>
          </p:cNvPr>
          <p:cNvSpPr/>
          <p:nvPr/>
        </p:nvSpPr>
        <p:spPr>
          <a:xfrm>
            <a:off x="3502816" y="4311791"/>
            <a:ext cx="519906" cy="54582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2"/>
                </a:solidFill>
                <a:cs typeface="2  Titr" panose="00000700000000000000" pitchFamily="2" charset="-78"/>
              </a:rPr>
              <a:t>9</a:t>
            </a:r>
            <a:endParaRPr lang="en-US" sz="2800" dirty="0">
              <a:solidFill>
                <a:schemeClr val="tx2"/>
              </a:solidFill>
              <a:cs typeface="2  Titr" panose="00000700000000000000" pitchFamily="2" charset="-78"/>
            </a:endParaRPr>
          </a:p>
        </p:txBody>
      </p:sp>
      <p:sp>
        <p:nvSpPr>
          <p:cNvPr id="30" name="Flowchart: Connector 29">
            <a:hlinkClick r:id="rId13" action="ppaction://hlinksldjump"/>
          </p:cNvPr>
          <p:cNvSpPr/>
          <p:nvPr/>
        </p:nvSpPr>
        <p:spPr>
          <a:xfrm>
            <a:off x="3502816" y="5374511"/>
            <a:ext cx="583806" cy="569089"/>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u="sng" dirty="0">
                <a:solidFill>
                  <a:schemeClr val="tx2"/>
                </a:solidFill>
                <a:cs typeface="2  Titr" panose="00000700000000000000" pitchFamily="2" charset="-78"/>
                <a:hlinkClick r:id="rId13" action="ppaction://hlinksldjump"/>
              </a:rPr>
              <a:t>12</a:t>
            </a:r>
            <a:endParaRPr lang="en-US" u="sng" dirty="0">
              <a:solidFill>
                <a:schemeClr val="tx2"/>
              </a:solidFill>
              <a:cs typeface="2  Titr" panose="00000700000000000000" pitchFamily="2" charset="-78"/>
            </a:endParaRPr>
          </a:p>
        </p:txBody>
      </p:sp>
      <p:sp>
        <p:nvSpPr>
          <p:cNvPr id="38" name="TextBox 37"/>
          <p:cNvSpPr txBox="1"/>
          <p:nvPr/>
        </p:nvSpPr>
        <p:spPr>
          <a:xfrm>
            <a:off x="1522412" y="6400800"/>
            <a:ext cx="9220200" cy="369332"/>
          </a:xfrm>
          <a:prstGeom prst="rect">
            <a:avLst/>
          </a:prstGeom>
          <a:solidFill>
            <a:schemeClr val="bg1">
              <a:lumMod val="95000"/>
            </a:schemeClr>
          </a:solidFill>
        </p:spPr>
        <p:txBody>
          <a:bodyPr wrap="square" rtlCol="0">
            <a:spAutoFit/>
          </a:bodyPr>
          <a:lstStyle/>
          <a:p>
            <a:pPr algn="ctr"/>
            <a:r>
              <a:rPr lang="fa-IR" dirty="0" smtClean="0">
                <a:solidFill>
                  <a:srgbClr val="FF0000"/>
                </a:solidFill>
                <a:cs typeface="2  Titr" panose="00000700000000000000" pitchFamily="2" charset="-78"/>
              </a:rPr>
              <a:t>با کلیک بر روی شماره هر فصل، می توانید به محتوای آن فصل دسترسی پیدا کنید.</a:t>
            </a:r>
            <a:endParaRPr lang="en-US" dirty="0">
              <a:solidFill>
                <a:srgbClr val="FF0000"/>
              </a:solidFill>
              <a:cs typeface="2  Titr" panose="00000700000000000000" pitchFamily="2" charset="-78"/>
            </a:endParaRPr>
          </a:p>
        </p:txBody>
      </p:sp>
    </p:spTree>
    <p:extLst>
      <p:ext uri="{BB962C8B-B14F-4D97-AF65-F5344CB8AC3E}">
        <p14:creationId xmlns:p14="http://schemas.microsoft.com/office/powerpoint/2010/main" val="61889647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1"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1000" fill="hold"/>
                                        <p:tgtEl>
                                          <p:spTgt spid="38"/>
                                        </p:tgtEl>
                                        <p:attrNameLst>
                                          <p:attrName>ppt_w</p:attrName>
                                        </p:attrNameLst>
                                      </p:cBhvr>
                                      <p:tavLst>
                                        <p:tav tm="0">
                                          <p:val>
                                            <p:strVal val="#ppt_w*0.70"/>
                                          </p:val>
                                        </p:tav>
                                        <p:tav tm="100000">
                                          <p:val>
                                            <p:strVal val="#ppt_w"/>
                                          </p:val>
                                        </p:tav>
                                      </p:tavLst>
                                    </p:anim>
                                    <p:anim calcmode="lin" valueType="num">
                                      <p:cBhvr>
                                        <p:cTn id="13" dur="1000" fill="hold"/>
                                        <p:tgtEl>
                                          <p:spTgt spid="38"/>
                                        </p:tgtEl>
                                        <p:attrNameLst>
                                          <p:attrName>ppt_h</p:attrName>
                                        </p:attrNameLst>
                                      </p:cBhvr>
                                      <p:tavLst>
                                        <p:tav tm="0">
                                          <p:val>
                                            <p:strVal val="#ppt_h"/>
                                          </p:val>
                                        </p:tav>
                                        <p:tav tm="100000">
                                          <p:val>
                                            <p:strVal val="#ppt_h"/>
                                          </p:val>
                                        </p:tav>
                                      </p:tavLst>
                                    </p:anim>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762800" y="355600"/>
            <a:ext cx="9677400" cy="6197600"/>
          </a:xfrm>
          <a:prstGeom prst="rect">
            <a:avLst/>
          </a:prstGeom>
          <a:noFill/>
        </p:spPr>
        <p:txBody>
          <a:bodyPr wrap="square" rtlCol="0">
            <a:noAutofit/>
          </a:bodyPr>
          <a:lstStyle/>
          <a:p>
            <a:pPr algn="just" rtl="1"/>
            <a:r>
              <a:rPr lang="fa-IR" sz="2000" dirty="0" smtClean="0">
                <a:solidFill>
                  <a:srgbClr val="C00000"/>
                </a:solidFill>
                <a:cs typeface="B Titr" panose="00000700000000000000" pitchFamily="2" charset="-78"/>
              </a:rPr>
              <a:t>انواع طرح درس:</a:t>
            </a:r>
          </a:p>
          <a:p>
            <a:pPr algn="just" rtl="1"/>
            <a:endParaRPr lang="fa-IR" sz="2000" dirty="0" smtClean="0">
              <a:solidFill>
                <a:srgbClr val="C00000"/>
              </a:solidFill>
              <a:cs typeface="B Titr" panose="00000700000000000000" pitchFamily="2" charset="-78"/>
            </a:endParaRPr>
          </a:p>
          <a:p>
            <a:pPr algn="just" rtl="1">
              <a:lnSpc>
                <a:spcPct val="200000"/>
              </a:lnSpc>
            </a:pPr>
            <a:r>
              <a:rPr lang="fa-IR" sz="2000" dirty="0">
                <a:solidFill>
                  <a:schemeClr val="tx2"/>
                </a:solidFill>
                <a:cs typeface="B Titr" panose="00000700000000000000" pitchFamily="2" charset="-78"/>
              </a:rPr>
              <a:t>طرح درس از نظر کلیت </a:t>
            </a:r>
            <a:r>
              <a:rPr lang="fa-IR" sz="2000" dirty="0" smtClean="0">
                <a:solidFill>
                  <a:schemeClr val="tx2"/>
                </a:solidFill>
                <a:cs typeface="B Titr" panose="00000700000000000000" pitchFamily="2" charset="-78"/>
              </a:rPr>
              <a:t>می تواند </a:t>
            </a:r>
            <a:r>
              <a:rPr lang="fa-IR" sz="2000" dirty="0">
                <a:solidFill>
                  <a:schemeClr val="tx2"/>
                </a:solidFill>
                <a:cs typeface="B Titr" panose="00000700000000000000" pitchFamily="2" charset="-78"/>
              </a:rPr>
              <a:t>در دو حالت </a:t>
            </a:r>
            <a:r>
              <a:rPr lang="fa-IR" sz="2000" u="sng" dirty="0">
                <a:solidFill>
                  <a:schemeClr val="tx2"/>
                </a:solidFill>
                <a:cs typeface="B Titr" panose="00000700000000000000" pitchFamily="2" charset="-78"/>
              </a:rPr>
              <a:t>طرح درس کلی</a:t>
            </a:r>
            <a:r>
              <a:rPr lang="fa-IR" sz="2000" dirty="0">
                <a:solidFill>
                  <a:schemeClr val="tx2"/>
                </a:solidFill>
                <a:cs typeface="B Titr" panose="00000700000000000000" pitchFamily="2" charset="-78"/>
              </a:rPr>
              <a:t> و </a:t>
            </a:r>
            <a:r>
              <a:rPr lang="fa-IR" sz="2000" u="sng" dirty="0">
                <a:solidFill>
                  <a:schemeClr val="tx2"/>
                </a:solidFill>
                <a:cs typeface="B Titr" panose="00000700000000000000" pitchFamily="2" charset="-78"/>
              </a:rPr>
              <a:t>طرح درس روزانه </a:t>
            </a:r>
            <a:r>
              <a:rPr lang="fa-IR" sz="2000" dirty="0" smtClean="0">
                <a:solidFill>
                  <a:schemeClr val="tx2"/>
                </a:solidFill>
                <a:cs typeface="B Titr" panose="00000700000000000000" pitchFamily="2" charset="-78"/>
              </a:rPr>
              <a:t>تنظیم گردد.</a:t>
            </a:r>
          </a:p>
          <a:p>
            <a:pPr algn="just" rtl="1">
              <a:lnSpc>
                <a:spcPct val="200000"/>
              </a:lnSpc>
            </a:pPr>
            <a:r>
              <a:rPr lang="fa-IR" sz="2000" dirty="0">
                <a:solidFill>
                  <a:srgbClr val="0070C0"/>
                </a:solidFill>
                <a:cs typeface="B Titr" panose="00000700000000000000" pitchFamily="2" charset="-78"/>
              </a:rPr>
              <a:t>طرح درس کلی </a:t>
            </a:r>
            <a:r>
              <a:rPr lang="fa-IR" sz="2000" dirty="0" smtClean="0">
                <a:solidFill>
                  <a:srgbClr val="0070C0"/>
                </a:solidFill>
                <a:cs typeface="B Titr" panose="00000700000000000000" pitchFamily="2" charset="-78"/>
              </a:rPr>
              <a:t>(سالانه</a:t>
            </a:r>
            <a:r>
              <a:rPr lang="fa-IR" sz="2000" dirty="0">
                <a:solidFill>
                  <a:srgbClr val="0070C0"/>
                </a:solidFill>
                <a:cs typeface="B Titr" panose="00000700000000000000" pitchFamily="2" charset="-78"/>
              </a:rPr>
              <a:t>، ترمی یا </a:t>
            </a:r>
            <a:r>
              <a:rPr lang="fa-IR" sz="2000" dirty="0" smtClean="0">
                <a:solidFill>
                  <a:srgbClr val="0070C0"/>
                </a:solidFill>
                <a:cs typeface="B Titr" panose="00000700000000000000" pitchFamily="2" charset="-78"/>
              </a:rPr>
              <a:t>نیمسالی):</a:t>
            </a:r>
          </a:p>
          <a:p>
            <a:pPr algn="just" rtl="1">
              <a:lnSpc>
                <a:spcPct val="200000"/>
              </a:lnSpc>
            </a:pPr>
            <a:r>
              <a:rPr lang="fa-IR" sz="2000" dirty="0">
                <a:solidFill>
                  <a:schemeClr val="tx2"/>
                </a:solidFill>
                <a:cs typeface="B Titr" panose="00000700000000000000" pitchFamily="2" charset="-78"/>
              </a:rPr>
              <a:t>در طرح درس کلی یک معلم باید بداند، در یک موضوع درسی مانند ریاضی در </a:t>
            </a:r>
            <a:r>
              <a:rPr lang="fa-IR" sz="2000" dirty="0" smtClean="0">
                <a:solidFill>
                  <a:schemeClr val="tx2"/>
                </a:solidFill>
                <a:cs typeface="B Titr" panose="00000700000000000000" pitchFamily="2" charset="-78"/>
              </a:rPr>
              <a:t>یک پایه ی تحصیلی </a:t>
            </a:r>
            <a:r>
              <a:rPr lang="fa-IR" sz="2000" dirty="0">
                <a:solidFill>
                  <a:schemeClr val="tx2"/>
                </a:solidFill>
                <a:cs typeface="B Titr" panose="00000700000000000000" pitchFamily="2" charset="-78"/>
              </a:rPr>
              <a:t>چه مفاهیمی را آموزش خواهد داد، آموزش در چه </a:t>
            </a:r>
            <a:r>
              <a:rPr lang="fa-IR" sz="2000" dirty="0" smtClean="0">
                <a:solidFill>
                  <a:schemeClr val="tx2"/>
                </a:solidFill>
                <a:cs typeface="B Titr" panose="00000700000000000000" pitchFamily="2" charset="-78"/>
              </a:rPr>
              <a:t>مدت زمانی </a:t>
            </a:r>
            <a:r>
              <a:rPr lang="fa-IR" sz="2000" dirty="0">
                <a:solidFill>
                  <a:schemeClr val="tx2"/>
                </a:solidFill>
                <a:cs typeface="B Titr" panose="00000700000000000000" pitchFamily="2" charset="-78"/>
              </a:rPr>
              <a:t>و طی چند </a:t>
            </a:r>
            <a:r>
              <a:rPr lang="fa-IR" sz="2000" dirty="0" smtClean="0">
                <a:solidFill>
                  <a:schemeClr val="tx2"/>
                </a:solidFill>
                <a:cs typeface="B Titr" panose="00000700000000000000" pitchFamily="2" charset="-78"/>
              </a:rPr>
              <a:t>جلسه طول </a:t>
            </a:r>
            <a:r>
              <a:rPr lang="fa-IR" sz="2000" dirty="0">
                <a:solidFill>
                  <a:schemeClr val="tx2"/>
                </a:solidFill>
                <a:cs typeface="B Titr" panose="00000700000000000000" pitchFamily="2" charset="-78"/>
              </a:rPr>
              <a:t>خواهد کشید. </a:t>
            </a:r>
            <a:r>
              <a:rPr lang="fa-IR" sz="2000" dirty="0" smtClean="0">
                <a:solidFill>
                  <a:schemeClr val="tx2"/>
                </a:solidFill>
                <a:cs typeface="B Titr" panose="00000700000000000000" pitchFamily="2" charset="-78"/>
              </a:rPr>
              <a:t>پیش نیازهای </a:t>
            </a:r>
            <a:r>
              <a:rPr lang="fa-IR" sz="2000" dirty="0">
                <a:solidFill>
                  <a:schemeClr val="tx2"/>
                </a:solidFill>
                <a:cs typeface="B Titr" panose="00000700000000000000" pitchFamily="2" charset="-78"/>
              </a:rPr>
              <a:t>لازم چه مفاهیمی هستند. به چه ابزارهای آموزشی نیاز </a:t>
            </a:r>
            <a:r>
              <a:rPr lang="fa-IR" sz="2000" dirty="0" smtClean="0">
                <a:solidFill>
                  <a:schemeClr val="tx2"/>
                </a:solidFill>
                <a:cs typeface="B Titr" panose="00000700000000000000" pitchFamily="2" charset="-78"/>
              </a:rPr>
              <a:t>پیدا خواهد </a:t>
            </a:r>
            <a:r>
              <a:rPr lang="fa-IR" sz="2000" dirty="0">
                <a:solidFill>
                  <a:schemeClr val="tx2"/>
                </a:solidFill>
                <a:cs typeface="B Titr" panose="00000700000000000000" pitchFamily="2" charset="-78"/>
              </a:rPr>
              <a:t>کرد و امکانات مدرسه ازنظر تجهیزات و ابزارهای آموزشی تا چه حدود است. پس </a:t>
            </a:r>
            <a:r>
              <a:rPr lang="fa-IR" sz="2000" dirty="0" smtClean="0">
                <a:solidFill>
                  <a:schemeClr val="tx2"/>
                </a:solidFill>
                <a:cs typeface="B Titr" panose="00000700000000000000" pitchFamily="2" charset="-78"/>
              </a:rPr>
              <a:t>از مشخص شدن </a:t>
            </a:r>
            <a:r>
              <a:rPr lang="fa-IR" sz="2000" dirty="0">
                <a:solidFill>
                  <a:schemeClr val="tx2"/>
                </a:solidFill>
                <a:cs typeface="B Titr" panose="00000700000000000000" pitchFamily="2" charset="-78"/>
              </a:rPr>
              <a:t>پاسخ سؤالات ذکرشده و با توجه به تعطیلات رسمی و تعداد جلسات مربوط </a:t>
            </a:r>
            <a:r>
              <a:rPr lang="fa-IR" sz="2000" dirty="0" smtClean="0">
                <a:solidFill>
                  <a:schemeClr val="tx2"/>
                </a:solidFill>
                <a:cs typeface="B Titr" panose="00000700000000000000" pitchFamily="2" charset="-78"/>
              </a:rPr>
              <a:t>به ارزشیابی </a:t>
            </a:r>
            <a:r>
              <a:rPr lang="fa-IR" sz="2000" dirty="0">
                <a:solidFill>
                  <a:schemeClr val="tx2"/>
                </a:solidFill>
                <a:cs typeface="B Titr" panose="00000700000000000000" pitchFamily="2" charset="-78"/>
              </a:rPr>
              <a:t>که معلم جهت بررسی تحقق انتظارات آموزشی انجام </a:t>
            </a:r>
            <a:r>
              <a:rPr lang="fa-IR" sz="2000" dirty="0" smtClean="0">
                <a:solidFill>
                  <a:schemeClr val="tx2"/>
                </a:solidFill>
                <a:cs typeface="B Titr" panose="00000700000000000000" pitchFamily="2" charset="-78"/>
              </a:rPr>
              <a:t>می دهد</a:t>
            </a:r>
            <a:r>
              <a:rPr lang="fa-IR" sz="2000" dirty="0">
                <a:solidFill>
                  <a:schemeClr val="tx2"/>
                </a:solidFill>
                <a:cs typeface="B Titr" panose="00000700000000000000" pitchFamily="2" charset="-78"/>
              </a:rPr>
              <a:t>، مفاهیم را با توجه </a:t>
            </a:r>
            <a:r>
              <a:rPr lang="fa-IR" sz="2000" dirty="0" smtClean="0">
                <a:solidFill>
                  <a:schemeClr val="tx2"/>
                </a:solidFill>
                <a:cs typeface="B Titr" panose="00000700000000000000" pitchFamily="2" charset="-78"/>
              </a:rPr>
              <a:t>به حجم </a:t>
            </a:r>
            <a:r>
              <a:rPr lang="fa-IR" sz="2000" dirty="0">
                <a:solidFill>
                  <a:schemeClr val="tx2"/>
                </a:solidFill>
                <a:cs typeface="B Titr" panose="00000700000000000000" pitchFamily="2" charset="-78"/>
              </a:rPr>
              <a:t>و </a:t>
            </a:r>
            <a:r>
              <a:rPr lang="fa-IR" sz="2000" dirty="0" smtClean="0">
                <a:solidFill>
                  <a:schemeClr val="tx2"/>
                </a:solidFill>
                <a:cs typeface="B Titr" panose="00000700000000000000" pitchFamily="2" charset="-78"/>
              </a:rPr>
              <a:t>فعالیتهای </a:t>
            </a:r>
            <a:r>
              <a:rPr lang="fa-IR" sz="2000" dirty="0">
                <a:solidFill>
                  <a:schemeClr val="tx2"/>
                </a:solidFill>
                <a:cs typeface="B Titr" panose="00000700000000000000" pitchFamily="2" charset="-78"/>
              </a:rPr>
              <a:t>موردنیاز برای آموزش آنها به تعداد جلسات درسی </a:t>
            </a:r>
            <a:r>
              <a:rPr lang="fa-IR" sz="2000" dirty="0" smtClean="0">
                <a:solidFill>
                  <a:schemeClr val="tx2"/>
                </a:solidFill>
                <a:cs typeface="B Titr" panose="00000700000000000000" pitchFamily="2" charset="-78"/>
              </a:rPr>
              <a:t>تقسیم می کند </a:t>
            </a:r>
            <a:r>
              <a:rPr lang="fa-IR" sz="2000" dirty="0">
                <a:solidFill>
                  <a:schemeClr val="tx2"/>
                </a:solidFill>
                <a:cs typeface="B Titr" panose="00000700000000000000" pitchFamily="2" charset="-78"/>
              </a:rPr>
              <a:t>و </a:t>
            </a:r>
            <a:r>
              <a:rPr lang="fa-IR" sz="2000" dirty="0" smtClean="0">
                <a:solidFill>
                  <a:schemeClr val="tx2"/>
                </a:solidFill>
                <a:cs typeface="B Titr" panose="00000700000000000000" pitchFamily="2" charset="-78"/>
              </a:rPr>
              <a:t>به این </a:t>
            </a:r>
            <a:r>
              <a:rPr lang="fa-IR" sz="2000" dirty="0">
                <a:solidFill>
                  <a:schemeClr val="tx2"/>
                </a:solidFill>
                <a:cs typeface="B Titr" panose="00000700000000000000" pitchFamily="2" charset="-78"/>
              </a:rPr>
              <a:t>وسیله طرح درس کلی یا </a:t>
            </a:r>
            <a:r>
              <a:rPr lang="fa-IR" sz="2000" dirty="0" smtClean="0">
                <a:solidFill>
                  <a:schemeClr val="tx2"/>
                </a:solidFill>
                <a:cs typeface="B Titr" panose="00000700000000000000" pitchFamily="2" charset="-78"/>
              </a:rPr>
              <a:t>سالانه ی </a:t>
            </a:r>
            <a:r>
              <a:rPr lang="fa-IR" sz="2000" dirty="0">
                <a:solidFill>
                  <a:schemeClr val="tx2"/>
                </a:solidFill>
                <a:cs typeface="B Titr" panose="00000700000000000000" pitchFamily="2" charset="-78"/>
              </a:rPr>
              <a:t>خود را مشخص </a:t>
            </a:r>
            <a:r>
              <a:rPr lang="fa-IR" sz="2000" dirty="0" smtClean="0">
                <a:solidFill>
                  <a:schemeClr val="tx2"/>
                </a:solidFill>
                <a:cs typeface="B Titr" panose="00000700000000000000" pitchFamily="2" charset="-78"/>
              </a:rPr>
              <a:t>می کند.</a:t>
            </a:r>
          </a:p>
        </p:txBody>
      </p:sp>
      <p:sp>
        <p:nvSpPr>
          <p:cNvPr id="10" name="Rectangle 9"/>
          <p:cNvSpPr/>
          <p:nvPr/>
        </p:nvSpPr>
        <p:spPr>
          <a:xfrm>
            <a:off x="10641014" y="36131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طرح درس</a:t>
            </a:r>
            <a:endParaRPr lang="en-US" dirty="0">
              <a:solidFill>
                <a:schemeClr val="bg1"/>
              </a:solidFill>
              <a:cs typeface="B Titr" panose="00000700000000000000" pitchFamily="2" charset="-78"/>
            </a:endParaRPr>
          </a:p>
        </p:txBody>
      </p:sp>
      <p:sp>
        <p:nvSpPr>
          <p:cNvPr id="11" name="Rectangle 10"/>
          <p:cNvSpPr/>
          <p:nvPr/>
        </p:nvSpPr>
        <p:spPr>
          <a:xfrm>
            <a:off x="10488620" y="42926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انواع طرح درس</a:t>
            </a:r>
            <a:endParaRPr lang="en-US" sz="1600" dirty="0">
              <a:solidFill>
                <a:schemeClr val="tx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6005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3673359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762800" y="355600"/>
            <a:ext cx="9677400" cy="6197600"/>
          </a:xfrm>
          <a:prstGeom prst="rect">
            <a:avLst/>
          </a:prstGeom>
          <a:noFill/>
        </p:spPr>
        <p:txBody>
          <a:bodyPr wrap="square" rtlCol="0">
            <a:noAutofit/>
          </a:bodyPr>
          <a:lstStyle/>
          <a:p>
            <a:pPr algn="just" rtl="1"/>
            <a:r>
              <a:rPr lang="fa-IR" sz="2000" dirty="0" smtClean="0">
                <a:solidFill>
                  <a:srgbClr val="C00000"/>
                </a:solidFill>
                <a:cs typeface="B Titr" panose="00000700000000000000" pitchFamily="2" charset="-78"/>
              </a:rPr>
              <a:t>انواع طرح درس:</a:t>
            </a:r>
          </a:p>
          <a:p>
            <a:pPr algn="just" rtl="1"/>
            <a:endParaRPr lang="fa-IR" sz="2000" dirty="0" smtClean="0">
              <a:solidFill>
                <a:srgbClr val="C00000"/>
              </a:solidFill>
              <a:cs typeface="B Titr" panose="00000700000000000000" pitchFamily="2" charset="-78"/>
            </a:endParaRPr>
          </a:p>
          <a:p>
            <a:pPr algn="just" rtl="1">
              <a:lnSpc>
                <a:spcPct val="200000"/>
              </a:lnSpc>
            </a:pPr>
            <a:r>
              <a:rPr lang="fa-IR" sz="2000" dirty="0">
                <a:solidFill>
                  <a:srgbClr val="0070C0"/>
                </a:solidFill>
                <a:cs typeface="B Titr" panose="00000700000000000000" pitchFamily="2" charset="-78"/>
              </a:rPr>
              <a:t>طرح درس </a:t>
            </a:r>
            <a:r>
              <a:rPr lang="fa-IR" sz="2000" dirty="0" smtClean="0">
                <a:solidFill>
                  <a:srgbClr val="0070C0"/>
                </a:solidFill>
                <a:cs typeface="B Titr" panose="00000700000000000000" pitchFamily="2" charset="-78"/>
              </a:rPr>
              <a:t>روزانه:</a:t>
            </a:r>
          </a:p>
          <a:p>
            <a:pPr algn="just" rtl="1">
              <a:lnSpc>
                <a:spcPct val="200000"/>
              </a:lnSpc>
            </a:pPr>
            <a:r>
              <a:rPr lang="fa-IR" sz="2000" dirty="0">
                <a:solidFill>
                  <a:schemeClr val="tx2"/>
                </a:solidFill>
                <a:cs typeface="B Titr" panose="00000700000000000000" pitchFamily="2" charset="-78"/>
              </a:rPr>
              <a:t>طرح درس روزانه، شامل </a:t>
            </a:r>
            <a:r>
              <a:rPr lang="fa-IR" sz="2000" dirty="0" smtClean="0">
                <a:solidFill>
                  <a:schemeClr val="tx2"/>
                </a:solidFill>
                <a:cs typeface="B Titr" panose="00000700000000000000" pitchFamily="2" charset="-78"/>
              </a:rPr>
              <a:t>پیش بینی </a:t>
            </a:r>
            <a:r>
              <a:rPr lang="fa-IR" sz="2000" dirty="0">
                <a:solidFill>
                  <a:schemeClr val="tx2"/>
                </a:solidFill>
                <a:cs typeface="B Titr" panose="00000700000000000000" pitchFamily="2" charset="-78"/>
              </a:rPr>
              <a:t>مجموعه </a:t>
            </a:r>
            <a:r>
              <a:rPr lang="fa-IR" sz="2000" dirty="0" smtClean="0">
                <a:solidFill>
                  <a:schemeClr val="tx2"/>
                </a:solidFill>
                <a:cs typeface="B Titr" panose="00000700000000000000" pitchFamily="2" charset="-78"/>
              </a:rPr>
              <a:t>فعالیت هایی </a:t>
            </a:r>
            <a:r>
              <a:rPr lang="fa-IR" sz="2000" dirty="0">
                <a:solidFill>
                  <a:schemeClr val="tx2"/>
                </a:solidFill>
                <a:cs typeface="B Titr" panose="00000700000000000000" pitchFamily="2" charset="-78"/>
              </a:rPr>
              <a:t>است که معلم از پیش </a:t>
            </a:r>
            <a:r>
              <a:rPr lang="fa-IR" sz="2000" dirty="0" smtClean="0">
                <a:solidFill>
                  <a:schemeClr val="tx2"/>
                </a:solidFill>
                <a:cs typeface="B Titr" panose="00000700000000000000" pitchFamily="2" charset="-78"/>
              </a:rPr>
              <a:t>برای رسیدن </a:t>
            </a:r>
            <a:r>
              <a:rPr lang="fa-IR" sz="2000" dirty="0">
                <a:solidFill>
                  <a:schemeClr val="tx2"/>
                </a:solidFill>
                <a:cs typeface="B Titr" panose="00000700000000000000" pitchFamily="2" charset="-78"/>
              </a:rPr>
              <a:t>به یک یا چند هدف آموزشی در یک جلسه تدریس، تدارک </a:t>
            </a:r>
            <a:r>
              <a:rPr lang="fa-IR" sz="2000" dirty="0" smtClean="0">
                <a:solidFill>
                  <a:schemeClr val="tx2"/>
                </a:solidFill>
                <a:cs typeface="B Titr" panose="00000700000000000000" pitchFamily="2" charset="-78"/>
              </a:rPr>
              <a:t>می بیند</a:t>
            </a:r>
            <a:r>
              <a:rPr lang="fa-IR" sz="2000" dirty="0">
                <a:solidFill>
                  <a:schemeClr val="tx2"/>
                </a:solidFill>
                <a:cs typeface="B Titr" panose="00000700000000000000" pitchFamily="2" charset="-78"/>
              </a:rPr>
              <a:t>. طرح </a:t>
            </a:r>
            <a:r>
              <a:rPr lang="fa-IR" sz="2000" dirty="0" smtClean="0">
                <a:solidFill>
                  <a:schemeClr val="tx2"/>
                </a:solidFill>
                <a:cs typeface="B Titr" panose="00000700000000000000" pitchFamily="2" charset="-78"/>
              </a:rPr>
              <a:t>درس جلسات </a:t>
            </a:r>
            <a:r>
              <a:rPr lang="fa-IR" sz="2000" dirty="0">
                <a:solidFill>
                  <a:schemeClr val="tx2"/>
                </a:solidFill>
                <a:cs typeface="B Titr" panose="00000700000000000000" pitchFamily="2" charset="-78"/>
              </a:rPr>
              <a:t>آموزشی سبب </a:t>
            </a:r>
            <a:r>
              <a:rPr lang="fa-IR" sz="2000" dirty="0" smtClean="0">
                <a:solidFill>
                  <a:schemeClr val="tx2"/>
                </a:solidFill>
                <a:cs typeface="B Titr" panose="00000700000000000000" pitchFamily="2" charset="-78"/>
              </a:rPr>
              <a:t>می شود </a:t>
            </a:r>
            <a:r>
              <a:rPr lang="fa-IR" sz="2000" dirty="0">
                <a:solidFill>
                  <a:schemeClr val="tx2"/>
                </a:solidFill>
                <a:cs typeface="B Titr" panose="00000700000000000000" pitchFamily="2" charset="-78"/>
              </a:rPr>
              <a:t>که معلم </a:t>
            </a:r>
            <a:r>
              <a:rPr lang="fa-IR" sz="2000" dirty="0" smtClean="0">
                <a:solidFill>
                  <a:schemeClr val="tx2"/>
                </a:solidFill>
                <a:cs typeface="B Titr" panose="00000700000000000000" pitchFamily="2" charset="-78"/>
              </a:rPr>
              <a:t>فعالیت های </a:t>
            </a:r>
            <a:r>
              <a:rPr lang="fa-IR" sz="2000" dirty="0">
                <a:solidFill>
                  <a:schemeClr val="tx2"/>
                </a:solidFill>
                <a:cs typeface="B Titr" panose="00000700000000000000" pitchFamily="2" charset="-78"/>
              </a:rPr>
              <a:t>آموزشی را به ترتیب و یکی بعد </a:t>
            </a:r>
            <a:r>
              <a:rPr lang="fa-IR" sz="2000" dirty="0" smtClean="0">
                <a:solidFill>
                  <a:schemeClr val="tx2"/>
                </a:solidFill>
                <a:cs typeface="B Titr" panose="00000700000000000000" pitchFamily="2" charset="-78"/>
              </a:rPr>
              <a:t>از دیگری </a:t>
            </a:r>
            <a:r>
              <a:rPr lang="fa-IR" sz="2000" dirty="0">
                <a:solidFill>
                  <a:schemeClr val="tx2"/>
                </a:solidFill>
                <a:cs typeface="B Titr" panose="00000700000000000000" pitchFamily="2" charset="-78"/>
              </a:rPr>
              <a:t>در مراحل و </a:t>
            </a:r>
            <a:r>
              <a:rPr lang="fa-IR" sz="2000" dirty="0" smtClean="0">
                <a:solidFill>
                  <a:schemeClr val="tx2"/>
                </a:solidFill>
                <a:cs typeface="B Titr" panose="00000700000000000000" pitchFamily="2" charset="-78"/>
              </a:rPr>
              <a:t>زمان های </a:t>
            </a:r>
            <a:r>
              <a:rPr lang="fa-IR" sz="2000" dirty="0">
                <a:solidFill>
                  <a:schemeClr val="tx2"/>
                </a:solidFill>
                <a:cs typeface="B Titr" panose="00000700000000000000" pitchFamily="2" charset="-78"/>
              </a:rPr>
              <a:t>مشخص و به </a:t>
            </a:r>
            <a:r>
              <a:rPr lang="fa-IR" sz="2000" dirty="0" smtClean="0">
                <a:solidFill>
                  <a:schemeClr val="tx2"/>
                </a:solidFill>
                <a:cs typeface="B Titr" panose="00000700000000000000" pitchFamily="2" charset="-78"/>
              </a:rPr>
              <a:t>شیوه ای </a:t>
            </a:r>
            <a:r>
              <a:rPr lang="fa-IR" sz="2000" dirty="0">
                <a:solidFill>
                  <a:schemeClr val="tx2"/>
                </a:solidFill>
                <a:cs typeface="B Titr" panose="00000700000000000000" pitchFamily="2" charset="-78"/>
              </a:rPr>
              <a:t>منطقی اجرا کند و نتایج حاصل از آن </a:t>
            </a:r>
            <a:r>
              <a:rPr lang="fa-IR" sz="2000" dirty="0" smtClean="0">
                <a:solidFill>
                  <a:schemeClr val="tx2"/>
                </a:solidFill>
                <a:cs typeface="B Titr" panose="00000700000000000000" pitchFamily="2" charset="-78"/>
              </a:rPr>
              <a:t>را برای </a:t>
            </a:r>
            <a:r>
              <a:rPr lang="fa-IR" sz="2000" dirty="0">
                <a:solidFill>
                  <a:schemeClr val="tx2"/>
                </a:solidFill>
                <a:cs typeface="B Titr" panose="00000700000000000000" pitchFamily="2" charset="-78"/>
              </a:rPr>
              <a:t>تدریس در مراحل بعدی آموزش، </a:t>
            </a:r>
            <a:r>
              <a:rPr lang="fa-IR" sz="2000" dirty="0" smtClean="0">
                <a:solidFill>
                  <a:schemeClr val="tx2"/>
                </a:solidFill>
                <a:cs typeface="B Titr" panose="00000700000000000000" pitchFamily="2" charset="-78"/>
              </a:rPr>
              <a:t>مورد استفاده </a:t>
            </a:r>
            <a:r>
              <a:rPr lang="fa-IR" sz="2000" dirty="0">
                <a:solidFill>
                  <a:schemeClr val="tx2"/>
                </a:solidFill>
                <a:cs typeface="B Titr" panose="00000700000000000000" pitchFamily="2" charset="-78"/>
              </a:rPr>
              <a:t>قرار دهد. در واقع طراحی هر </a:t>
            </a:r>
            <a:r>
              <a:rPr lang="fa-IR" sz="2000" dirty="0" smtClean="0">
                <a:solidFill>
                  <a:schemeClr val="tx2"/>
                </a:solidFill>
                <a:cs typeface="B Titr" panose="00000700000000000000" pitchFamily="2" charset="-78"/>
              </a:rPr>
              <a:t>جلسه ی آموزشی</a:t>
            </a:r>
            <a:r>
              <a:rPr lang="fa-IR" sz="2000" dirty="0">
                <a:solidFill>
                  <a:schemeClr val="tx2"/>
                </a:solidFill>
                <a:cs typeface="B Titr" panose="00000700000000000000" pitchFamily="2" charset="-78"/>
              </a:rPr>
              <a:t>، </a:t>
            </a:r>
            <a:r>
              <a:rPr lang="fa-IR" sz="2000" dirty="0" smtClean="0">
                <a:solidFill>
                  <a:schemeClr val="tx2"/>
                </a:solidFill>
                <a:cs typeface="B Titr" panose="00000700000000000000" pitchFamily="2" charset="-78"/>
              </a:rPr>
              <a:t>سازمانده ی </a:t>
            </a:r>
            <a:r>
              <a:rPr lang="fa-IR" sz="2000" dirty="0">
                <a:solidFill>
                  <a:schemeClr val="tx2"/>
                </a:solidFill>
                <a:cs typeface="B Titr" panose="00000700000000000000" pitchFamily="2" charset="-78"/>
              </a:rPr>
              <a:t>و ارزیابی دائمی جریان </a:t>
            </a:r>
            <a:r>
              <a:rPr lang="fa-IR" sz="2000" dirty="0" smtClean="0">
                <a:solidFill>
                  <a:schemeClr val="tx2"/>
                </a:solidFill>
                <a:cs typeface="B Titr" panose="00000700000000000000" pitchFamily="2" charset="-78"/>
              </a:rPr>
              <a:t>فعالیت های </a:t>
            </a:r>
            <a:r>
              <a:rPr lang="fa-IR" sz="2000" dirty="0">
                <a:solidFill>
                  <a:schemeClr val="tx2"/>
                </a:solidFill>
                <a:cs typeface="B Titr" panose="00000700000000000000" pitchFamily="2" charset="-78"/>
              </a:rPr>
              <a:t>یاددهی یادگیری را سبب -</a:t>
            </a:r>
          </a:p>
          <a:p>
            <a:pPr algn="just" rtl="1">
              <a:lnSpc>
                <a:spcPct val="200000"/>
              </a:lnSpc>
            </a:pPr>
            <a:r>
              <a:rPr lang="fa-IR" sz="2000" dirty="0" smtClean="0">
                <a:solidFill>
                  <a:schemeClr val="tx2"/>
                </a:solidFill>
                <a:cs typeface="B Titr" panose="00000700000000000000" pitchFamily="2" charset="-78"/>
              </a:rPr>
              <a:t>می شود</a:t>
            </a:r>
            <a:r>
              <a:rPr lang="fa-IR" sz="2000" dirty="0">
                <a:solidFill>
                  <a:schemeClr val="tx2"/>
                </a:solidFill>
                <a:cs typeface="B Titr" panose="00000700000000000000" pitchFamily="2" charset="-78"/>
              </a:rPr>
              <a:t>.</a:t>
            </a:r>
            <a:endParaRPr lang="fa-IR" sz="2000" dirty="0" smtClean="0">
              <a:solidFill>
                <a:schemeClr val="tx2"/>
              </a:solidFill>
              <a:cs typeface="B Titr" panose="00000700000000000000" pitchFamily="2" charset="-78"/>
            </a:endParaRPr>
          </a:p>
        </p:txBody>
      </p:sp>
      <p:sp>
        <p:nvSpPr>
          <p:cNvPr id="10" name="Rectangle 9"/>
          <p:cNvSpPr/>
          <p:nvPr/>
        </p:nvSpPr>
        <p:spPr>
          <a:xfrm>
            <a:off x="10641014" y="36131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طرح درس</a:t>
            </a:r>
            <a:endParaRPr lang="en-US" dirty="0">
              <a:solidFill>
                <a:schemeClr val="bg1"/>
              </a:solidFill>
              <a:cs typeface="B Titr" panose="00000700000000000000" pitchFamily="2" charset="-78"/>
            </a:endParaRPr>
          </a:p>
        </p:txBody>
      </p:sp>
      <p:sp>
        <p:nvSpPr>
          <p:cNvPr id="11" name="Rectangle 10"/>
          <p:cNvSpPr/>
          <p:nvPr/>
        </p:nvSpPr>
        <p:spPr>
          <a:xfrm>
            <a:off x="10488620" y="42926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انواع طرح درس</a:t>
            </a:r>
            <a:endParaRPr lang="en-US" sz="1600" dirty="0">
              <a:solidFill>
                <a:schemeClr val="tx1"/>
              </a:solidFill>
              <a:cs typeface="B Titr" panose="00000700000000000000" pitchFamily="2" charset="-78"/>
            </a:endParaRPr>
          </a:p>
        </p:txBody>
      </p:sp>
      <p:sp>
        <p:nvSpPr>
          <p:cNvPr id="12" name="Rectangle 11"/>
          <p:cNvSpPr/>
          <p:nvPr/>
        </p:nvSpPr>
        <p:spPr>
          <a:xfrm>
            <a:off x="10650541" y="4972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6005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3468373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13" name="TextBox 12"/>
          <p:cNvSpPr txBox="1"/>
          <p:nvPr/>
        </p:nvSpPr>
        <p:spPr>
          <a:xfrm>
            <a:off x="762800" y="355600"/>
            <a:ext cx="9677400" cy="6197600"/>
          </a:xfrm>
          <a:prstGeom prst="rect">
            <a:avLst/>
          </a:prstGeom>
          <a:noFill/>
        </p:spPr>
        <p:txBody>
          <a:bodyPr wrap="square" rtlCol="0">
            <a:noAutofit/>
          </a:bodyPr>
          <a:lstStyle/>
          <a:p>
            <a:pPr algn="just" rtl="1"/>
            <a:r>
              <a:rPr lang="fa-IR" sz="2000" dirty="0" smtClean="0">
                <a:solidFill>
                  <a:srgbClr val="C00000"/>
                </a:solidFill>
                <a:cs typeface="B Titr" panose="00000700000000000000" pitchFamily="2" charset="-78"/>
              </a:rPr>
              <a:t>کارکردهای طرح درس:</a:t>
            </a:r>
          </a:p>
          <a:p>
            <a:pPr algn="just" rtl="1"/>
            <a:endParaRPr lang="fa-IR" sz="2000" dirty="0" smtClean="0">
              <a:solidFill>
                <a:srgbClr val="C00000"/>
              </a:solidFill>
              <a:cs typeface="B Titr" panose="00000700000000000000" pitchFamily="2" charset="-78"/>
            </a:endParaRPr>
          </a:p>
          <a:p>
            <a:pPr algn="just" rtl="1">
              <a:lnSpc>
                <a:spcPct val="200000"/>
              </a:lnSpc>
            </a:pPr>
            <a:r>
              <a:rPr lang="fa-IR" sz="2000" dirty="0">
                <a:solidFill>
                  <a:schemeClr val="tx2"/>
                </a:solidFill>
                <a:cs typeface="B Titr" panose="00000700000000000000" pitchFamily="2" charset="-78"/>
              </a:rPr>
              <a:t>با داشتن طرح درس، تدریس معلم بر اساس </a:t>
            </a:r>
            <a:r>
              <a:rPr lang="fa-IR" sz="2000" dirty="0" smtClean="0">
                <a:solidFill>
                  <a:schemeClr val="tx2"/>
                </a:solidFill>
                <a:cs typeface="B Titr" panose="00000700000000000000" pitchFamily="2" charset="-78"/>
              </a:rPr>
              <a:t>برنامه ای </a:t>
            </a:r>
            <a:r>
              <a:rPr lang="fa-IR" sz="2000" dirty="0">
                <a:solidFill>
                  <a:schemeClr val="tx2"/>
                </a:solidFill>
                <a:cs typeface="B Titr" panose="00000700000000000000" pitchFamily="2" charset="-78"/>
              </a:rPr>
              <a:t>منظم و از پیش </a:t>
            </a:r>
            <a:r>
              <a:rPr lang="fa-IR" sz="2000" dirty="0" smtClean="0">
                <a:solidFill>
                  <a:schemeClr val="tx2"/>
                </a:solidFill>
                <a:cs typeface="B Titr" panose="00000700000000000000" pitchFamily="2" charset="-78"/>
              </a:rPr>
              <a:t>تعیی نشده انجام می شود</a:t>
            </a:r>
            <a:r>
              <a:rPr lang="fa-IR" sz="2000" dirty="0">
                <a:solidFill>
                  <a:schemeClr val="tx2"/>
                </a:solidFill>
                <a:cs typeface="B Titr" panose="00000700000000000000" pitchFamily="2" charset="-78"/>
              </a:rPr>
              <a:t>؛ </a:t>
            </a:r>
            <a:r>
              <a:rPr lang="fa-IR" sz="2000" dirty="0" smtClean="0">
                <a:solidFill>
                  <a:schemeClr val="tx2"/>
                </a:solidFill>
                <a:cs typeface="B Titr" panose="00000700000000000000" pitchFamily="2" charset="-78"/>
              </a:rPr>
              <a:t>ازاین رو </a:t>
            </a:r>
            <a:r>
              <a:rPr lang="fa-IR" sz="2000" dirty="0">
                <a:solidFill>
                  <a:schemeClr val="tx2"/>
                </a:solidFill>
                <a:cs typeface="B Titr" panose="00000700000000000000" pitchFamily="2" charset="-78"/>
              </a:rPr>
              <a:t>داشتن طرح درس خوب ضمن کاهش استرس معلم به ایجاد فضای </a:t>
            </a:r>
            <a:r>
              <a:rPr lang="fa-IR" sz="2000" dirty="0" smtClean="0">
                <a:solidFill>
                  <a:schemeClr val="tx2"/>
                </a:solidFill>
                <a:cs typeface="B Titr" panose="00000700000000000000" pitchFamily="2" charset="-78"/>
              </a:rPr>
              <a:t>آرام کلاس </a:t>
            </a:r>
            <a:r>
              <a:rPr lang="fa-IR" sz="2000" dirty="0">
                <a:solidFill>
                  <a:schemeClr val="tx2"/>
                </a:solidFill>
                <a:cs typeface="B Titr" panose="00000700000000000000" pitchFamily="2" charset="-78"/>
              </a:rPr>
              <a:t>کمک </a:t>
            </a:r>
            <a:r>
              <a:rPr lang="fa-IR" sz="2000" dirty="0" smtClean="0">
                <a:solidFill>
                  <a:schemeClr val="tx2"/>
                </a:solidFill>
                <a:cs typeface="B Titr" panose="00000700000000000000" pitchFamily="2" charset="-78"/>
              </a:rPr>
              <a:t>می کند</a:t>
            </a:r>
            <a:r>
              <a:rPr lang="fa-IR" sz="2000" dirty="0">
                <a:solidFill>
                  <a:schemeClr val="tx2"/>
                </a:solidFill>
                <a:cs typeface="B Titr" panose="00000700000000000000" pitchFamily="2" charset="-78"/>
              </a:rPr>
              <a:t>. این فضا موجب بالا رفتن بهداشت روانی کودکان </a:t>
            </a:r>
            <a:r>
              <a:rPr lang="fa-IR" sz="2000" dirty="0" smtClean="0">
                <a:solidFill>
                  <a:schemeClr val="tx2"/>
                </a:solidFill>
                <a:cs typeface="B Titr" panose="00000700000000000000" pitchFamily="2" charset="-78"/>
              </a:rPr>
              <a:t>می شود </a:t>
            </a:r>
            <a:r>
              <a:rPr lang="fa-IR" sz="2000" dirty="0">
                <a:solidFill>
                  <a:schemeClr val="tx2"/>
                </a:solidFill>
                <a:cs typeface="B Titr" panose="00000700000000000000" pitchFamily="2" charset="-78"/>
              </a:rPr>
              <a:t>و </a:t>
            </a:r>
            <a:r>
              <a:rPr lang="fa-IR" sz="2000" dirty="0" smtClean="0">
                <a:solidFill>
                  <a:schemeClr val="tx2"/>
                </a:solidFill>
                <a:cs typeface="B Titr" panose="00000700000000000000" pitchFamily="2" charset="-78"/>
              </a:rPr>
              <a:t>یادگیری راحت تر </a:t>
            </a:r>
            <a:r>
              <a:rPr lang="fa-IR" sz="2000" dirty="0">
                <a:solidFill>
                  <a:schemeClr val="tx2"/>
                </a:solidFill>
                <a:cs typeface="B Titr" panose="00000700000000000000" pitchFamily="2" charset="-78"/>
              </a:rPr>
              <a:t>انجام </a:t>
            </a:r>
            <a:r>
              <a:rPr lang="fa-IR" sz="2000" dirty="0" smtClean="0">
                <a:solidFill>
                  <a:schemeClr val="tx2"/>
                </a:solidFill>
                <a:cs typeface="B Titr" panose="00000700000000000000" pitchFamily="2" charset="-78"/>
              </a:rPr>
              <a:t>می گیرد </a:t>
            </a:r>
            <a:r>
              <a:rPr lang="fa-IR" sz="2000" dirty="0">
                <a:solidFill>
                  <a:schemeClr val="tx2"/>
                </a:solidFill>
                <a:cs typeface="B Titr" panose="00000700000000000000" pitchFamily="2" charset="-78"/>
              </a:rPr>
              <a:t>و </a:t>
            </a:r>
            <a:r>
              <a:rPr lang="fa-IR" sz="2000" dirty="0" smtClean="0">
                <a:solidFill>
                  <a:schemeClr val="tx2"/>
                </a:solidFill>
                <a:cs typeface="B Titr" panose="00000700000000000000" pitchFamily="2" charset="-78"/>
              </a:rPr>
              <a:t>همچنین </a:t>
            </a:r>
            <a:r>
              <a:rPr lang="fa-IR" sz="2000" dirty="0">
                <a:solidFill>
                  <a:schemeClr val="tx2"/>
                </a:solidFill>
                <a:cs typeface="B Titr" panose="00000700000000000000" pitchFamily="2" charset="-78"/>
              </a:rPr>
              <a:t>با جلوگیری از انجام کارهای تکراری و </a:t>
            </a:r>
            <a:r>
              <a:rPr lang="fa-IR" sz="2000" dirty="0" smtClean="0">
                <a:solidFill>
                  <a:schemeClr val="tx2"/>
                </a:solidFill>
                <a:cs typeface="B Titr" panose="00000700000000000000" pitchFamily="2" charset="-78"/>
              </a:rPr>
              <a:t>دوباره کاری</a:t>
            </a:r>
            <a:r>
              <a:rPr lang="fa-IR" sz="2000" dirty="0">
                <a:solidFill>
                  <a:schemeClr val="tx2"/>
                </a:solidFill>
                <a:cs typeface="B Titr" panose="00000700000000000000" pitchFamily="2" charset="-78"/>
              </a:rPr>
              <a:t>، </a:t>
            </a:r>
            <a:r>
              <a:rPr lang="fa-IR" sz="2000" dirty="0" smtClean="0">
                <a:solidFill>
                  <a:schemeClr val="tx2"/>
                </a:solidFill>
                <a:cs typeface="B Titr" panose="00000700000000000000" pitchFamily="2" charset="-78"/>
              </a:rPr>
              <a:t>از خستگی </a:t>
            </a:r>
            <a:r>
              <a:rPr lang="fa-IR" sz="2000" dirty="0">
                <a:solidFill>
                  <a:schemeClr val="tx2"/>
                </a:solidFill>
                <a:cs typeface="B Titr" panose="00000700000000000000" pitchFamily="2" charset="-78"/>
              </a:rPr>
              <a:t>معلم </a:t>
            </a:r>
            <a:r>
              <a:rPr lang="fa-IR" sz="2000" dirty="0" smtClean="0">
                <a:solidFill>
                  <a:schemeClr val="tx2"/>
                </a:solidFill>
                <a:cs typeface="B Titr" panose="00000700000000000000" pitchFamily="2" charset="-78"/>
              </a:rPr>
              <a:t>می کاهد </a:t>
            </a:r>
            <a:r>
              <a:rPr lang="fa-IR" sz="2000" dirty="0">
                <a:solidFill>
                  <a:schemeClr val="tx2"/>
                </a:solidFill>
                <a:cs typeface="B Titr" panose="00000700000000000000" pitchFamily="2" charset="-78"/>
              </a:rPr>
              <a:t>و بر سلامتی روحی او نیز </a:t>
            </a:r>
            <a:r>
              <a:rPr lang="fa-IR" sz="2000" dirty="0" smtClean="0">
                <a:solidFill>
                  <a:schemeClr val="tx2"/>
                </a:solidFill>
                <a:cs typeface="B Titr" panose="00000700000000000000" pitchFamily="2" charset="-78"/>
              </a:rPr>
              <a:t>می افزاید. </a:t>
            </a:r>
          </a:p>
          <a:p>
            <a:pPr algn="just" rtl="1">
              <a:lnSpc>
                <a:spcPct val="200000"/>
              </a:lnSpc>
            </a:pPr>
            <a:r>
              <a:rPr lang="fa-IR" sz="2000" dirty="0" smtClean="0">
                <a:solidFill>
                  <a:schemeClr val="tx2"/>
                </a:solidFill>
                <a:cs typeface="B Titr" panose="00000700000000000000" pitchFamily="2" charset="-78"/>
              </a:rPr>
              <a:t>طرح </a:t>
            </a:r>
            <a:r>
              <a:rPr lang="fa-IR" sz="2000" dirty="0">
                <a:solidFill>
                  <a:schemeClr val="tx2"/>
                </a:solidFill>
                <a:cs typeface="B Titr" panose="00000700000000000000" pitchFamily="2" charset="-78"/>
              </a:rPr>
              <a:t>درس، معلم </a:t>
            </a:r>
            <a:r>
              <a:rPr lang="fa-IR" sz="2000" dirty="0" smtClean="0">
                <a:solidFill>
                  <a:schemeClr val="tx2"/>
                </a:solidFill>
                <a:cs typeface="B Titr" panose="00000700000000000000" pitchFamily="2" charset="-78"/>
              </a:rPr>
              <a:t>را قادر می سازد </a:t>
            </a:r>
            <a:r>
              <a:rPr lang="fa-IR" sz="2000" dirty="0">
                <a:solidFill>
                  <a:schemeClr val="tx2"/>
                </a:solidFill>
                <a:cs typeface="B Titr" panose="00000700000000000000" pitchFamily="2" charset="-78"/>
              </a:rPr>
              <a:t>که در طول </a:t>
            </a:r>
            <a:r>
              <a:rPr lang="fa-IR" sz="2000" dirty="0" smtClean="0">
                <a:solidFill>
                  <a:schemeClr val="tx2"/>
                </a:solidFill>
                <a:cs typeface="B Titr" panose="00000700000000000000" pitchFamily="2" charset="-78"/>
              </a:rPr>
              <a:t>دوره ی </a:t>
            </a:r>
            <a:r>
              <a:rPr lang="fa-IR" sz="2000" dirty="0">
                <a:solidFill>
                  <a:schemeClr val="tx2"/>
                </a:solidFill>
                <a:cs typeface="B Titr" panose="00000700000000000000" pitchFamily="2" charset="-78"/>
              </a:rPr>
              <a:t>آموزشی خود </a:t>
            </a:r>
            <a:r>
              <a:rPr lang="fa-IR" sz="2000" dirty="0" smtClean="0">
                <a:solidFill>
                  <a:schemeClr val="tx2"/>
                </a:solidFill>
                <a:cs typeface="B Titr" panose="00000700000000000000" pitchFamily="2" charset="-78"/>
              </a:rPr>
              <a:t>به دقت </a:t>
            </a:r>
            <a:r>
              <a:rPr lang="fa-IR" sz="2000" dirty="0">
                <a:solidFill>
                  <a:schemeClr val="tx2"/>
                </a:solidFill>
                <a:cs typeface="B Titr" panose="00000700000000000000" pitchFamily="2" charset="-78"/>
              </a:rPr>
              <a:t>در مورد </a:t>
            </a:r>
            <a:r>
              <a:rPr lang="fa-IR" sz="2000" dirty="0" smtClean="0">
                <a:solidFill>
                  <a:schemeClr val="tx2"/>
                </a:solidFill>
                <a:cs typeface="B Titr" panose="00000700000000000000" pitchFamily="2" charset="-78"/>
              </a:rPr>
              <a:t>همه چیز </a:t>
            </a:r>
            <a:r>
              <a:rPr lang="fa-IR" sz="2000" dirty="0">
                <a:solidFill>
                  <a:schemeClr val="tx2"/>
                </a:solidFill>
                <a:cs typeface="B Titr" panose="00000700000000000000" pitchFamily="2" charset="-78"/>
              </a:rPr>
              <a:t>فکر کند. یک </a:t>
            </a:r>
            <a:r>
              <a:rPr lang="fa-IR" sz="2000" dirty="0" smtClean="0">
                <a:solidFill>
                  <a:schemeClr val="tx2"/>
                </a:solidFill>
                <a:cs typeface="B Titr" panose="00000700000000000000" pitchFamily="2" charset="-78"/>
              </a:rPr>
              <a:t>طرح درس </a:t>
            </a:r>
            <a:r>
              <a:rPr lang="fa-IR" sz="2000" dirty="0">
                <a:solidFill>
                  <a:schemeClr val="tx2"/>
                </a:solidFill>
                <a:cs typeface="B Titr" panose="00000700000000000000" pitchFamily="2" charset="-78"/>
              </a:rPr>
              <a:t>خوب در تنظیم و انتخاب منابع </a:t>
            </a:r>
            <a:r>
              <a:rPr lang="fa-IR" sz="2000" dirty="0" smtClean="0">
                <a:solidFill>
                  <a:schemeClr val="tx2"/>
                </a:solidFill>
                <a:cs typeface="B Titr" panose="00000700000000000000" pitchFamily="2" charset="-78"/>
              </a:rPr>
              <a:t>مورد نیاز</a:t>
            </a:r>
            <a:r>
              <a:rPr lang="fa-IR" sz="2000" dirty="0">
                <a:solidFill>
                  <a:schemeClr val="tx2"/>
                </a:solidFill>
                <a:cs typeface="B Titr" panose="00000700000000000000" pitchFamily="2" charset="-78"/>
              </a:rPr>
              <a:t>، کمک بزرگی محسوب </a:t>
            </a:r>
            <a:r>
              <a:rPr lang="fa-IR" sz="2000" dirty="0" smtClean="0">
                <a:solidFill>
                  <a:schemeClr val="tx2"/>
                </a:solidFill>
                <a:cs typeface="B Titr" panose="00000700000000000000" pitchFamily="2" charset="-78"/>
              </a:rPr>
              <a:t>می شود.</a:t>
            </a:r>
          </a:p>
        </p:txBody>
      </p:sp>
      <p:sp>
        <p:nvSpPr>
          <p:cNvPr id="10" name="Rectangle 9"/>
          <p:cNvSpPr/>
          <p:nvPr/>
        </p:nvSpPr>
        <p:spPr>
          <a:xfrm>
            <a:off x="10641014" y="36131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طرح درس</a:t>
            </a:r>
            <a:endParaRPr lang="en-US" dirty="0">
              <a:solidFill>
                <a:schemeClr val="bg1"/>
              </a:solidFill>
              <a:cs typeface="B Titr" panose="00000700000000000000" pitchFamily="2" charset="-78"/>
            </a:endParaRPr>
          </a:p>
        </p:txBody>
      </p:sp>
      <p:sp>
        <p:nvSpPr>
          <p:cNvPr id="11" name="Rectangle 10"/>
          <p:cNvSpPr/>
          <p:nvPr/>
        </p:nvSpPr>
        <p:spPr>
          <a:xfrm>
            <a:off x="10641014"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502116" y="495935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کارکردهای طرح درس</a:t>
            </a:r>
            <a:endParaRPr lang="en-US" sz="1600" dirty="0">
              <a:solidFill>
                <a:schemeClr val="tx1"/>
              </a:solidFill>
              <a:cs typeface="B Titr" panose="00000700000000000000" pitchFamily="2" charset="-78"/>
            </a:endParaRPr>
          </a:p>
        </p:txBody>
      </p:sp>
      <p:sp>
        <p:nvSpPr>
          <p:cNvPr id="14" name="Rectangle 13"/>
          <p:cNvSpPr/>
          <p:nvPr/>
        </p:nvSpPr>
        <p:spPr>
          <a:xfrm>
            <a:off x="10668004" y="56515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مولفه های ضروری طرح درس</a:t>
            </a:r>
            <a:endParaRPr lang="en-US" sz="1600" dirty="0">
              <a:solidFill>
                <a:schemeClr val="bg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6005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64873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52128" y="2794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درسی</a:t>
            </a:r>
            <a:endParaRPr lang="en-US" sz="1600" dirty="0">
              <a:solidFill>
                <a:schemeClr val="bg1"/>
              </a:solidFill>
              <a:cs typeface="B Titr" panose="00000700000000000000" pitchFamily="2" charset="-78"/>
            </a:endParaRPr>
          </a:p>
        </p:txBody>
      </p:sp>
      <p:sp>
        <p:nvSpPr>
          <p:cNvPr id="8" name="Action Button: Return 7">
            <a:hlinkClick r:id="rId2" action="ppaction://hlinksldjump" highlightClick="1"/>
          </p:cNvPr>
          <p:cNvSpPr/>
          <p:nvPr/>
        </p:nvSpPr>
        <p:spPr>
          <a:xfrm>
            <a:off x="11655425" y="64008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Home 8">
            <a:hlinkClick r:id="rId3" action="ppaction://hlinksldjump" highlightClick="1"/>
          </p:cNvPr>
          <p:cNvSpPr/>
          <p:nvPr/>
        </p:nvSpPr>
        <p:spPr>
          <a:xfrm>
            <a:off x="10679116" y="64008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742160" y="396875"/>
            <a:ext cx="9677400" cy="6197600"/>
          </a:xfrm>
          <a:prstGeom prst="rect">
            <a:avLst/>
          </a:prstGeom>
          <a:noFill/>
        </p:spPr>
        <p:txBody>
          <a:bodyPr wrap="square" rtlCol="0">
            <a:noAutofit/>
          </a:bodyPr>
          <a:lstStyle/>
          <a:p>
            <a:pPr algn="just" rtl="1"/>
            <a:r>
              <a:rPr lang="fa-IR" sz="2000" dirty="0">
                <a:solidFill>
                  <a:srgbClr val="C00000"/>
                </a:solidFill>
                <a:cs typeface="B Titr" panose="00000700000000000000" pitchFamily="2" charset="-78"/>
              </a:rPr>
              <a:t>مولفه های ضروری طرح </a:t>
            </a:r>
            <a:r>
              <a:rPr lang="fa-IR" sz="2000" dirty="0" smtClean="0">
                <a:solidFill>
                  <a:srgbClr val="C00000"/>
                </a:solidFill>
                <a:cs typeface="B Titr" panose="00000700000000000000" pitchFamily="2" charset="-78"/>
              </a:rPr>
              <a:t>درس:</a:t>
            </a:r>
          </a:p>
          <a:p>
            <a:pPr algn="just" rtl="1"/>
            <a:endParaRPr lang="fa-IR" sz="2000" dirty="0" smtClean="0">
              <a:solidFill>
                <a:srgbClr val="C00000"/>
              </a:solidFill>
              <a:cs typeface="B Titr" panose="00000700000000000000" pitchFamily="2" charset="-78"/>
            </a:endParaRPr>
          </a:p>
          <a:p>
            <a:pPr algn="just" rtl="1">
              <a:lnSpc>
                <a:spcPct val="200000"/>
              </a:lnSpc>
            </a:pPr>
            <a:r>
              <a:rPr lang="fa-IR" sz="2000" dirty="0">
                <a:solidFill>
                  <a:schemeClr val="tx2"/>
                </a:solidFill>
                <a:cs typeface="B Titr" panose="00000700000000000000" pitchFamily="2" charset="-78"/>
              </a:rPr>
              <a:t>طرح درس شامل </a:t>
            </a:r>
            <a:r>
              <a:rPr lang="fa-IR" sz="2000" dirty="0" smtClean="0">
                <a:solidFill>
                  <a:schemeClr val="tx2"/>
                </a:solidFill>
                <a:cs typeface="B Titr" panose="00000700000000000000" pitchFamily="2" charset="-78"/>
              </a:rPr>
              <a:t>مؤلفه های </a:t>
            </a:r>
            <a:r>
              <a:rPr lang="fa-IR" sz="2000" dirty="0">
                <a:solidFill>
                  <a:schemeClr val="tx2"/>
                </a:solidFill>
                <a:cs typeface="B Titr" panose="00000700000000000000" pitchFamily="2" charset="-78"/>
              </a:rPr>
              <a:t>مختلفی است که به یکدیگر وابسته بوده و تأثیر متقابل بر </a:t>
            </a:r>
            <a:r>
              <a:rPr lang="fa-IR" sz="2000" dirty="0" smtClean="0">
                <a:solidFill>
                  <a:schemeClr val="tx2"/>
                </a:solidFill>
                <a:cs typeface="B Titr" panose="00000700000000000000" pitchFamily="2" charset="-78"/>
              </a:rPr>
              <a:t>هم دارند</a:t>
            </a:r>
            <a:r>
              <a:rPr lang="fa-IR" sz="2000" dirty="0">
                <a:solidFill>
                  <a:schemeClr val="tx2"/>
                </a:solidFill>
                <a:cs typeface="B Titr" panose="00000700000000000000" pitchFamily="2" charset="-78"/>
              </a:rPr>
              <a:t>، </a:t>
            </a:r>
            <a:r>
              <a:rPr lang="fa-IR" sz="2000" dirty="0" smtClean="0">
                <a:solidFill>
                  <a:schemeClr val="tx2"/>
                </a:solidFill>
                <a:cs typeface="B Titr" panose="00000700000000000000" pitchFamily="2" charset="-78"/>
              </a:rPr>
              <a:t>به طوریکه </a:t>
            </a:r>
            <a:r>
              <a:rPr lang="fa-IR" sz="2000" dirty="0">
                <a:solidFill>
                  <a:schemeClr val="tx2"/>
                </a:solidFill>
                <a:cs typeface="B Titr" panose="00000700000000000000" pitchFamily="2" charset="-78"/>
              </a:rPr>
              <a:t>تغییر یک مؤلفه </a:t>
            </a:r>
            <a:r>
              <a:rPr lang="fa-IR" sz="2000" dirty="0" smtClean="0">
                <a:solidFill>
                  <a:schemeClr val="tx2"/>
                </a:solidFill>
                <a:cs typeface="B Titr" panose="00000700000000000000" pitchFamily="2" charset="-78"/>
              </a:rPr>
              <a:t>می تواند مؤلفه های </a:t>
            </a:r>
            <a:r>
              <a:rPr lang="fa-IR" sz="2000" dirty="0">
                <a:solidFill>
                  <a:schemeClr val="tx2"/>
                </a:solidFill>
                <a:cs typeface="B Titr" panose="00000700000000000000" pitchFamily="2" charset="-78"/>
              </a:rPr>
              <a:t>دیگر را تحت تأثیر قرار دهد. دقت </a:t>
            </a:r>
            <a:r>
              <a:rPr lang="fa-IR" sz="2000" dirty="0" smtClean="0">
                <a:solidFill>
                  <a:schemeClr val="tx2"/>
                </a:solidFill>
                <a:cs typeface="B Titr" panose="00000700000000000000" pitchFamily="2" charset="-78"/>
              </a:rPr>
              <a:t>در تنظیم </a:t>
            </a:r>
            <a:r>
              <a:rPr lang="fa-IR" sz="2000" dirty="0">
                <a:solidFill>
                  <a:schemeClr val="tx2"/>
                </a:solidFill>
                <a:cs typeface="B Titr" panose="00000700000000000000" pitchFamily="2" charset="-78"/>
              </a:rPr>
              <a:t>آنها که در </a:t>
            </a:r>
            <a:r>
              <a:rPr lang="fa-IR" sz="2000" dirty="0" smtClean="0">
                <a:solidFill>
                  <a:schemeClr val="tx2"/>
                </a:solidFill>
                <a:cs typeface="B Titr" panose="00000700000000000000" pitchFamily="2" charset="-78"/>
              </a:rPr>
              <a:t>فصل های </a:t>
            </a:r>
            <a:r>
              <a:rPr lang="fa-IR" sz="2000" dirty="0">
                <a:solidFill>
                  <a:schemeClr val="tx2"/>
                </a:solidFill>
                <a:cs typeface="B Titr" panose="00000700000000000000" pitchFamily="2" charset="-78"/>
              </a:rPr>
              <a:t>بعدی </a:t>
            </a:r>
            <a:r>
              <a:rPr lang="fa-IR" sz="2000" dirty="0" smtClean="0">
                <a:solidFill>
                  <a:schemeClr val="tx2"/>
                </a:solidFill>
                <a:cs typeface="B Titr" panose="00000700000000000000" pitchFamily="2" charset="-78"/>
              </a:rPr>
              <a:t>به تفصیل </a:t>
            </a:r>
            <a:r>
              <a:rPr lang="fa-IR" sz="2000" dirty="0">
                <a:solidFill>
                  <a:schemeClr val="tx2"/>
                </a:solidFill>
                <a:cs typeface="B Titr" panose="00000700000000000000" pitchFamily="2" charset="-78"/>
              </a:rPr>
              <a:t>توضیح داده خواهند شد، برای تدوین یک </a:t>
            </a:r>
            <a:r>
              <a:rPr lang="fa-IR" sz="2000" dirty="0" smtClean="0">
                <a:solidFill>
                  <a:schemeClr val="tx2"/>
                </a:solidFill>
                <a:cs typeface="B Titr" panose="00000700000000000000" pitchFamily="2" charset="-78"/>
              </a:rPr>
              <a:t>طرح درس </a:t>
            </a:r>
            <a:r>
              <a:rPr lang="fa-IR" sz="2000" dirty="0">
                <a:solidFill>
                  <a:schemeClr val="tx2"/>
                </a:solidFill>
                <a:cs typeface="B Titr" panose="00000700000000000000" pitchFamily="2" charset="-78"/>
              </a:rPr>
              <a:t>خوب، لازم و ضروری است</a:t>
            </a:r>
            <a:r>
              <a:rPr lang="fa-IR" sz="2000" dirty="0" smtClean="0">
                <a:solidFill>
                  <a:schemeClr val="tx2"/>
                </a:solidFill>
                <a:cs typeface="B Titr" panose="00000700000000000000" pitchFamily="2" charset="-78"/>
              </a:rPr>
              <a:t>:</a:t>
            </a:r>
          </a:p>
          <a:p>
            <a:pPr algn="just" rtl="1">
              <a:lnSpc>
                <a:spcPct val="200000"/>
              </a:lnSpc>
            </a:pPr>
            <a:r>
              <a:rPr lang="fa-IR" sz="2000" dirty="0" smtClean="0">
                <a:solidFill>
                  <a:schemeClr val="tx2"/>
                </a:solidFill>
                <a:cs typeface="B Titr" panose="00000700000000000000" pitchFamily="2" charset="-78"/>
              </a:rPr>
              <a:t>اهداف آموزشی – الگوهای آموزشی – روش های تدریس – رسانه های آموزشی – ارزشیابی آغازین – گروه بندی – ایجاد انگیزه – جمع بندی درس – ارزشیابی – تکالیف درسی.</a:t>
            </a:r>
          </a:p>
          <a:p>
            <a:pPr algn="just" rtl="1">
              <a:lnSpc>
                <a:spcPct val="200000"/>
              </a:lnSpc>
            </a:pPr>
            <a:endParaRPr lang="fa-IR" sz="2000" dirty="0" smtClean="0">
              <a:solidFill>
                <a:schemeClr val="tx2"/>
              </a:solidFill>
              <a:cs typeface="B Titr" panose="00000700000000000000" pitchFamily="2" charset="-78"/>
            </a:endParaRPr>
          </a:p>
        </p:txBody>
      </p:sp>
      <p:sp>
        <p:nvSpPr>
          <p:cNvPr id="10" name="Rectangle 9"/>
          <p:cNvSpPr/>
          <p:nvPr/>
        </p:nvSpPr>
        <p:spPr>
          <a:xfrm>
            <a:off x="10641014" y="36131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طرح درس</a:t>
            </a:r>
            <a:endParaRPr lang="en-US" dirty="0">
              <a:solidFill>
                <a:schemeClr val="bg1"/>
              </a:solidFill>
              <a:cs typeface="B Titr" panose="00000700000000000000" pitchFamily="2" charset="-78"/>
            </a:endParaRPr>
          </a:p>
        </p:txBody>
      </p:sp>
      <p:sp>
        <p:nvSpPr>
          <p:cNvPr id="11" name="Rectangle 10"/>
          <p:cNvSpPr/>
          <p:nvPr/>
        </p:nvSpPr>
        <p:spPr>
          <a:xfrm>
            <a:off x="10641014" y="42926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انواع طرح درس</a:t>
            </a:r>
            <a:endParaRPr lang="en-US" sz="1600" dirty="0">
              <a:solidFill>
                <a:schemeClr val="bg1"/>
              </a:solidFill>
              <a:cs typeface="B Titr" panose="00000700000000000000" pitchFamily="2" charset="-78"/>
            </a:endParaRPr>
          </a:p>
        </p:txBody>
      </p:sp>
      <p:sp>
        <p:nvSpPr>
          <p:cNvPr id="12" name="Rectangle 11"/>
          <p:cNvSpPr/>
          <p:nvPr/>
        </p:nvSpPr>
        <p:spPr>
          <a:xfrm>
            <a:off x="10668003" y="49593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کارکردهای طرح درس</a:t>
            </a:r>
            <a:endParaRPr lang="en-US" sz="1600" dirty="0">
              <a:solidFill>
                <a:schemeClr val="bg1"/>
              </a:solidFill>
              <a:cs typeface="B Titr" panose="00000700000000000000" pitchFamily="2" charset="-78"/>
            </a:endParaRPr>
          </a:p>
        </p:txBody>
      </p:sp>
      <p:sp>
        <p:nvSpPr>
          <p:cNvPr id="14" name="Rectangle 13"/>
          <p:cNvSpPr/>
          <p:nvPr/>
        </p:nvSpPr>
        <p:spPr>
          <a:xfrm>
            <a:off x="10452105" y="5638800"/>
            <a:ext cx="1520821" cy="558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tx1"/>
                </a:solidFill>
                <a:cs typeface="B Titr" panose="00000700000000000000" pitchFamily="2" charset="-78"/>
              </a:rPr>
              <a:t>مولفه های ضروری طرح درس</a:t>
            </a:r>
            <a:endParaRPr lang="en-US" sz="1600" dirty="0">
              <a:solidFill>
                <a:schemeClr val="tx1"/>
              </a:solidFill>
              <a:cs typeface="B Titr" panose="00000700000000000000" pitchFamily="2" charset="-78"/>
            </a:endParaRPr>
          </a:p>
        </p:txBody>
      </p:sp>
      <p:sp>
        <p:nvSpPr>
          <p:cNvPr id="15" name="Rectangle 14"/>
          <p:cNvSpPr/>
          <p:nvPr/>
        </p:nvSpPr>
        <p:spPr>
          <a:xfrm>
            <a:off x="10661642" y="9588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برنامه ریزی درسی</a:t>
            </a:r>
            <a:endParaRPr lang="en-US" sz="1600" dirty="0">
              <a:solidFill>
                <a:schemeClr val="bg1"/>
              </a:solidFill>
              <a:cs typeface="B Titr" panose="00000700000000000000" pitchFamily="2" charset="-78"/>
            </a:endParaRPr>
          </a:p>
        </p:txBody>
      </p:sp>
      <p:sp>
        <p:nvSpPr>
          <p:cNvPr id="16" name="Rectangle 15"/>
          <p:cNvSpPr/>
          <p:nvPr/>
        </p:nvSpPr>
        <p:spPr>
          <a:xfrm>
            <a:off x="10652127" y="1666875"/>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آموزش</a:t>
            </a:r>
            <a:endParaRPr lang="en-US" sz="1600" dirty="0">
              <a:solidFill>
                <a:schemeClr val="bg1"/>
              </a:solidFill>
              <a:cs typeface="B Titr" panose="00000700000000000000" pitchFamily="2" charset="-78"/>
            </a:endParaRPr>
          </a:p>
        </p:txBody>
      </p:sp>
      <p:sp>
        <p:nvSpPr>
          <p:cNvPr id="17" name="Rectangle 16"/>
          <p:cNvSpPr/>
          <p:nvPr/>
        </p:nvSpPr>
        <p:spPr>
          <a:xfrm>
            <a:off x="10660057" y="230505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طراحی آموزشی</a:t>
            </a:r>
            <a:endParaRPr lang="en-US" sz="1600" dirty="0">
              <a:solidFill>
                <a:schemeClr val="bg1"/>
              </a:solidFill>
              <a:cs typeface="B Titr" panose="00000700000000000000" pitchFamily="2" charset="-78"/>
            </a:endParaRPr>
          </a:p>
        </p:txBody>
      </p:sp>
      <p:sp>
        <p:nvSpPr>
          <p:cNvPr id="18" name="Rectangle 17"/>
          <p:cNvSpPr/>
          <p:nvPr/>
        </p:nvSpPr>
        <p:spPr>
          <a:xfrm>
            <a:off x="10668004" y="2959100"/>
            <a:ext cx="1520821" cy="558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dirty="0" smtClean="0">
                <a:solidFill>
                  <a:schemeClr val="bg1"/>
                </a:solidFill>
                <a:cs typeface="B Titr" panose="00000700000000000000" pitchFamily="2" charset="-78"/>
              </a:rPr>
              <a:t>عناصر طراحی آموزشی</a:t>
            </a:r>
            <a:endParaRPr lang="en-US" sz="1600" dirty="0">
              <a:solidFill>
                <a:schemeClr val="bg1"/>
              </a:solidFill>
              <a:cs typeface="B Titr" panose="00000700000000000000" pitchFamily="2" charset="-78"/>
            </a:endParaRPr>
          </a:p>
        </p:txBody>
      </p:sp>
    </p:spTree>
    <p:extLst>
      <p:ext uri="{BB962C8B-B14F-4D97-AF65-F5344CB8AC3E}">
        <p14:creationId xmlns:p14="http://schemas.microsoft.com/office/powerpoint/2010/main" val="2968343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8612" y="1600200"/>
            <a:ext cx="9525000" cy="3139321"/>
          </a:xfrm>
          <a:prstGeom prst="rect">
            <a:avLst/>
          </a:prstGeom>
          <a:noFill/>
        </p:spPr>
        <p:txBody>
          <a:bodyPr wrap="square" rtlCol="0">
            <a:spAutoFit/>
          </a:bodyPr>
          <a:lstStyle/>
          <a:p>
            <a:pPr algn="ctr" rtl="1">
              <a:lnSpc>
                <a:spcPct val="300000"/>
              </a:lnSpc>
            </a:pPr>
            <a:r>
              <a:rPr lang="fa-IR" sz="3600" dirty="0" smtClean="0">
                <a:solidFill>
                  <a:schemeClr val="tx2"/>
                </a:solidFill>
                <a:cs typeface="2  Sina" panose="00000700000000000000" pitchFamily="2" charset="-78"/>
              </a:rPr>
              <a:t>فصل سه</a:t>
            </a:r>
          </a:p>
          <a:p>
            <a:pPr algn="ctr" rtl="1">
              <a:lnSpc>
                <a:spcPct val="300000"/>
              </a:lnSpc>
            </a:pPr>
            <a:r>
              <a:rPr lang="fa-IR" sz="3600" dirty="0" smtClean="0">
                <a:solidFill>
                  <a:srgbClr val="0070C0"/>
                </a:solidFill>
                <a:cs typeface="2  Sina" panose="00000700000000000000" pitchFamily="2" charset="-78"/>
              </a:rPr>
              <a:t>اهداف آموزشی</a:t>
            </a:r>
            <a:endParaRPr lang="en-US" sz="3600" dirty="0">
              <a:solidFill>
                <a:srgbClr val="0070C0"/>
              </a:solidFill>
              <a:cs typeface="2  Sina" panose="00000700000000000000" pitchFamily="2" charset="-78"/>
            </a:endParaRPr>
          </a:p>
        </p:txBody>
      </p:sp>
    </p:spTree>
    <p:extLst>
      <p:ext uri="{BB962C8B-B14F-4D97-AF65-F5344CB8AC3E}">
        <p14:creationId xmlns:p14="http://schemas.microsoft.com/office/powerpoint/2010/main" val="291413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2612" y="0"/>
            <a:ext cx="6324600" cy="6858000"/>
          </a:xfrm>
          <a:prstGeom prst="rect">
            <a:avLst/>
          </a:prstGeom>
        </p:spPr>
      </p:pic>
    </p:spTree>
    <p:extLst>
      <p:ext uri="{BB962C8B-B14F-4D97-AF65-F5344CB8AC3E}">
        <p14:creationId xmlns:p14="http://schemas.microsoft.com/office/powerpoint/2010/main" val="2529209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7923212" y="1143000"/>
            <a:ext cx="3581400" cy="46482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سه:</a:t>
            </a:r>
          </a:p>
          <a:p>
            <a:pPr algn="ctr">
              <a:lnSpc>
                <a:spcPct val="200000"/>
              </a:lnSpc>
            </a:pPr>
            <a:r>
              <a:rPr lang="fa-IR" sz="2400" dirty="0" smtClean="0">
                <a:solidFill>
                  <a:srgbClr val="002060"/>
                </a:solidFill>
                <a:cs typeface="2  Titr" panose="00000700000000000000" pitchFamily="2" charset="-78"/>
              </a:rPr>
              <a:t>اهداف آموزشی</a:t>
            </a:r>
            <a:endParaRPr lang="fa-IR" sz="2000" dirty="0">
              <a:solidFill>
                <a:srgbClr val="002060"/>
              </a:solidFill>
              <a:cs typeface="2  Titr" panose="00000700000000000000" pitchFamily="2" charset="-78"/>
            </a:endParaRPr>
          </a:p>
        </p:txBody>
      </p:sp>
      <p:sp>
        <p:nvSpPr>
          <p:cNvPr id="3" name="Rounded Rectangle 2"/>
          <p:cNvSpPr/>
          <p:nvPr/>
        </p:nvSpPr>
        <p:spPr>
          <a:xfrm>
            <a:off x="5332412" y="1295400"/>
            <a:ext cx="2362200" cy="1219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a:solidFill>
                  <a:srgbClr val="C00000"/>
                </a:solidFill>
                <a:cs typeface="2  Koodak" panose="00000700000000000000" pitchFamily="2" charset="-78"/>
              </a:rPr>
              <a:t>ضرورت تعیین و تنظیم </a:t>
            </a:r>
            <a:r>
              <a:rPr lang="fa-IR" sz="2000" dirty="0" smtClean="0">
                <a:solidFill>
                  <a:srgbClr val="C00000"/>
                </a:solidFill>
                <a:cs typeface="2  Koodak" panose="00000700000000000000" pitchFamily="2" charset="-78"/>
              </a:rPr>
              <a:t>هدف های </a:t>
            </a:r>
            <a:r>
              <a:rPr lang="fa-IR" sz="2000" dirty="0">
                <a:solidFill>
                  <a:srgbClr val="C00000"/>
                </a:solidFill>
                <a:cs typeface="2  Koodak" panose="00000700000000000000" pitchFamily="2" charset="-78"/>
              </a:rPr>
              <a:t>آموزشی</a:t>
            </a:r>
            <a:endParaRPr lang="en-US" sz="2000" dirty="0">
              <a:solidFill>
                <a:srgbClr val="C00000"/>
              </a:solidFill>
              <a:cs typeface="2  Koodak" panose="00000700000000000000" pitchFamily="2" charset="-78"/>
            </a:endParaRPr>
          </a:p>
        </p:txBody>
      </p:sp>
      <p:sp>
        <p:nvSpPr>
          <p:cNvPr id="12" name="Rounded Rectangle 11"/>
          <p:cNvSpPr/>
          <p:nvPr/>
        </p:nvSpPr>
        <p:spPr>
          <a:xfrm>
            <a:off x="5332412" y="2800350"/>
            <a:ext cx="2362200" cy="1219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a:solidFill>
                  <a:srgbClr val="C00000"/>
                </a:solidFill>
                <a:cs typeface="2  Koodak" panose="00000700000000000000" pitchFamily="2" charset="-78"/>
              </a:rPr>
              <a:t>سطوح مختلف </a:t>
            </a:r>
            <a:endParaRPr lang="fa-IR" sz="2000" dirty="0" smtClean="0">
              <a:solidFill>
                <a:srgbClr val="C00000"/>
              </a:solidFill>
              <a:cs typeface="2  Koodak" panose="00000700000000000000" pitchFamily="2" charset="-78"/>
            </a:endParaRPr>
          </a:p>
          <a:p>
            <a:pPr algn="ctr">
              <a:lnSpc>
                <a:spcPct val="150000"/>
              </a:lnSpc>
            </a:pPr>
            <a:r>
              <a:rPr lang="fa-IR" sz="2000" dirty="0" smtClean="0">
                <a:solidFill>
                  <a:srgbClr val="C00000"/>
                </a:solidFill>
                <a:cs typeface="2  Koodak" panose="00000700000000000000" pitchFamily="2" charset="-78"/>
              </a:rPr>
              <a:t>اهداف </a:t>
            </a:r>
            <a:r>
              <a:rPr lang="fa-IR" sz="2000" dirty="0">
                <a:solidFill>
                  <a:srgbClr val="C00000"/>
                </a:solidFill>
                <a:cs typeface="2  Koodak" panose="00000700000000000000" pitchFamily="2" charset="-78"/>
              </a:rPr>
              <a:t>آموزشی</a:t>
            </a:r>
            <a:endParaRPr lang="en-US" sz="2000" dirty="0">
              <a:solidFill>
                <a:srgbClr val="C00000"/>
              </a:solidFill>
              <a:cs typeface="2  Koodak" panose="00000700000000000000" pitchFamily="2" charset="-78"/>
            </a:endParaRPr>
          </a:p>
        </p:txBody>
      </p:sp>
      <p:sp>
        <p:nvSpPr>
          <p:cNvPr id="13" name="Rounded Rectangle 12"/>
          <p:cNvSpPr/>
          <p:nvPr/>
        </p:nvSpPr>
        <p:spPr>
          <a:xfrm>
            <a:off x="5332412" y="4495800"/>
            <a:ext cx="2362200" cy="1219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000" dirty="0" smtClean="0">
                <a:solidFill>
                  <a:srgbClr val="C00000"/>
                </a:solidFill>
                <a:cs typeface="2  Koodak" panose="00000700000000000000" pitchFamily="2" charset="-78"/>
              </a:rPr>
              <a:t>طبقه بندی </a:t>
            </a:r>
          </a:p>
          <a:p>
            <a:pPr algn="ctr">
              <a:lnSpc>
                <a:spcPct val="150000"/>
              </a:lnSpc>
            </a:pPr>
            <a:r>
              <a:rPr lang="fa-IR" sz="2000" dirty="0" smtClean="0">
                <a:solidFill>
                  <a:srgbClr val="C00000"/>
                </a:solidFill>
                <a:cs typeface="2  Koodak" panose="00000700000000000000" pitchFamily="2" charset="-78"/>
              </a:rPr>
              <a:t>هدف های آموزشی</a:t>
            </a:r>
            <a:endParaRPr lang="en-US" sz="2000" dirty="0">
              <a:solidFill>
                <a:srgbClr val="C00000"/>
              </a:solidFill>
              <a:cs typeface="2  Koodak" panose="00000700000000000000" pitchFamily="2" charset="-78"/>
            </a:endParaRPr>
          </a:p>
        </p:txBody>
      </p:sp>
    </p:spTree>
    <p:extLst>
      <p:ext uri="{BB962C8B-B14F-4D97-AF65-F5344CB8AC3E}">
        <p14:creationId xmlns:p14="http://schemas.microsoft.com/office/powerpoint/2010/main" val="1458603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5" y="6858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438606" y="1536700"/>
            <a:ext cx="17216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ضرورت تعیین و تنظیم اهداف آموزشی</a:t>
            </a:r>
            <a:endParaRPr lang="en-US" dirty="0">
              <a:cs typeface="B Titr" panose="00000700000000000000" pitchFamily="2" charset="-78"/>
            </a:endParaRPr>
          </a:p>
        </p:txBody>
      </p:sp>
      <p:sp>
        <p:nvSpPr>
          <p:cNvPr id="5" name="Rectangle 4"/>
          <p:cNvSpPr/>
          <p:nvPr/>
        </p:nvSpPr>
        <p:spPr>
          <a:xfrm>
            <a:off x="10438606" y="2667000"/>
            <a:ext cx="17216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سطوح مختلف اهداف آموزشی</a:t>
            </a:r>
            <a:endParaRPr lang="en-US" dirty="0">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684212" y="533400"/>
            <a:ext cx="9677400" cy="5715000"/>
          </a:xfrm>
          <a:prstGeom prst="rect">
            <a:avLst/>
          </a:prstGeom>
          <a:noFill/>
        </p:spPr>
        <p:txBody>
          <a:bodyPr wrap="square" rtlCol="0">
            <a:noAutofit/>
          </a:bodyPr>
          <a:lstStyle/>
          <a:p>
            <a:pPr lvl="0" algn="just"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دلیل وجودی هر نظام آموزشی تحقق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آن نظام است. اگر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های موردنظر به درستی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تحلیل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اولویت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روشنی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تعیین و تصریح نشده باشند، امکان حرکت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فعالیت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صحیح و درنهایت تحقق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در درون آن نظام غیرممکن خواهد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بود؛ زیرا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 اساس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است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برنامه ریزی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برنامه ریزی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درسی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فعالیت درون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نظام آموزشی شکل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گیرد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اگر اهداف آموزشی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تعیین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نشوند و یا مبهم باشند،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هیچ مبنای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معتبری برای طراحی و انتخاب محتوا، وسایل آموزشی،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تدریس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ارزشیابی 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دست نخواهد بود؛ بنابراین معلمان نیاز دارند اهداف آموزشی را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آن چنان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تعیین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تعریف کنند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ابهامی در انجام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یاددهی یادگیری وجود نداشته باشد و از آن برای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ارتقای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کیفیت آموزشی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نحوه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ارزشیابی خود استفاده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کنند.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424567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338992" y="15367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ضرورت تعیین و تنظیم اهداف آموزشی</a:t>
            </a:r>
            <a:endParaRPr lang="en-US" dirty="0">
              <a:solidFill>
                <a:schemeClr val="tx1"/>
              </a:solidFill>
              <a:cs typeface="B Titr" panose="00000700000000000000" pitchFamily="2" charset="-78"/>
            </a:endParaRPr>
          </a:p>
        </p:txBody>
      </p:sp>
      <p:sp>
        <p:nvSpPr>
          <p:cNvPr id="5" name="Rectangle 4"/>
          <p:cNvSpPr/>
          <p:nvPr/>
        </p:nvSpPr>
        <p:spPr>
          <a:xfrm>
            <a:off x="10438606" y="2667000"/>
            <a:ext cx="17216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سطوح مختلف اهداف آموزشی</a:t>
            </a:r>
            <a:endParaRPr lang="en-US" dirty="0">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912812" y="533400"/>
            <a:ext cx="9067800" cy="5181600"/>
          </a:xfrm>
          <a:prstGeom prst="rect">
            <a:avLst/>
          </a:prstGeom>
          <a:noFill/>
        </p:spPr>
        <p:txBody>
          <a:bodyPr wrap="square" rtlCol="0">
            <a:noAutofit/>
          </a:bodyPr>
          <a:lstStyle/>
          <a:p>
            <a:pPr lvl="0" algn="just" rtl="1">
              <a:lnSpc>
                <a:spcPct val="25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به عنوان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برون</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مورد انتظار تدریس تعریف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در تدریس،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رسیدن به برون داد یادگیری و دریافت روشن آنچه یاد داده می شود، دارای اهمیت بسزایی است. اگر معلم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تصور یا دید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کاملاً روشنی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هدف آموزشی داشته باشد، آنگاه محقق ساختن 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دید، ساده 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خواهد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بود. با توجه به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موضوع اهداف آموزشی را « انتظارات آموزشی» یا « نتایج یادگیری» می نامند.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39441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338992" y="26670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سطوح مختلف اهداف آموزشی</a:t>
            </a:r>
            <a:endParaRPr lang="en-US" dirty="0">
              <a:solidFill>
                <a:schemeClr val="tx1"/>
              </a:solidFill>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912812" y="533400"/>
            <a:ext cx="9067800" cy="6019800"/>
          </a:xfrm>
          <a:prstGeom prst="rect">
            <a:avLst/>
          </a:prstGeom>
          <a:noFill/>
        </p:spPr>
        <p:txBody>
          <a:bodyPr wrap="square" rtlCol="0">
            <a:noAutofit/>
          </a:bodyPr>
          <a:lstStyle/>
          <a:p>
            <a:pPr lvl="0" algn="ctr" rtl="1">
              <a:lnSpc>
                <a:spcPct val="25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اهداف آموزشی در سه سطح کلی، جزئی و رفتاری و در سه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حیطه ی شناختی،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عاطفی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روانی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حرکتی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تدوین می شوند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تغییراتی را که در اثر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تعلیم و تربیت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ذهن ایجاد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 و ماهیت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آن دانش و معلومات است،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شناختی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قرار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داده اند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آنچه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ارزش ها</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نگرش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احساسات مربوط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عاطفی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(نگرش)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آنچه با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مهارت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حرکتی ارتباط پیدا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حیطه ی روانی – حرکتی(مهارت) جای داده اند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ارتباط </a:t>
            </a:r>
            <a:r>
              <a:rPr lang="fa-IR" dirty="0">
                <a:solidFill>
                  <a:srgbClr val="0070C0"/>
                </a:solidFill>
                <a:latin typeface="Calibri" panose="020F0502020204030204" pitchFamily="34" charset="0"/>
                <a:ea typeface="Calibri" panose="020F0502020204030204" pitchFamily="34" charset="0"/>
                <a:cs typeface="2  Titr" panose="00000700000000000000" pitchFamily="2" charset="-78"/>
              </a:rPr>
              <a:t>بین سطوح مختلف در شکل </a:t>
            </a: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زیر نشان </a:t>
            </a:r>
            <a:r>
              <a:rPr lang="fa-IR" dirty="0">
                <a:solidFill>
                  <a:srgbClr val="0070C0"/>
                </a:solidFill>
                <a:latin typeface="Calibri" panose="020F0502020204030204" pitchFamily="34" charset="0"/>
                <a:ea typeface="Calibri" panose="020F0502020204030204" pitchFamily="34" charset="0"/>
                <a:cs typeface="2  Titr" panose="00000700000000000000" pitchFamily="2" charset="-78"/>
              </a:rPr>
              <a:t>داده شده </a:t>
            </a: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است</a:t>
            </a:r>
          </a:p>
          <a:p>
            <a:pPr lvl="0" algn="ctr" rtl="1">
              <a:lnSpc>
                <a:spcPct val="250000"/>
              </a:lnSpc>
              <a:spcAft>
                <a:spcPts val="800"/>
              </a:spcAft>
            </a:pPr>
            <a:endPar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305" y="3975100"/>
            <a:ext cx="4552950" cy="2578100"/>
          </a:xfrm>
          <a:prstGeom prst="rect">
            <a:avLst/>
          </a:prstGeom>
        </p:spPr>
      </p:pic>
    </p:spTree>
    <p:extLst>
      <p:ext uri="{BB962C8B-B14F-4D97-AF65-F5344CB8AC3E}">
        <p14:creationId xmlns:p14="http://schemas.microsoft.com/office/powerpoint/2010/main" val="177394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0012" y="1676400"/>
            <a:ext cx="9525000" cy="2800767"/>
          </a:xfrm>
          <a:prstGeom prst="rect">
            <a:avLst/>
          </a:prstGeom>
          <a:noFill/>
        </p:spPr>
        <p:txBody>
          <a:bodyPr wrap="square" rtlCol="0">
            <a:spAutoFit/>
          </a:bodyPr>
          <a:lstStyle/>
          <a:p>
            <a:pPr algn="ctr" rtl="1">
              <a:lnSpc>
                <a:spcPct val="300000"/>
              </a:lnSpc>
            </a:pPr>
            <a:r>
              <a:rPr lang="fa-IR" sz="3200" dirty="0" smtClean="0">
                <a:solidFill>
                  <a:schemeClr val="tx2"/>
                </a:solidFill>
                <a:cs typeface="2  Sina" panose="00000700000000000000" pitchFamily="2" charset="-78"/>
              </a:rPr>
              <a:t>فصل یک</a:t>
            </a:r>
          </a:p>
          <a:p>
            <a:pPr algn="ctr" rtl="1">
              <a:lnSpc>
                <a:spcPct val="300000"/>
              </a:lnSpc>
            </a:pPr>
            <a:r>
              <a:rPr lang="fa-IR" sz="3200" dirty="0" smtClean="0">
                <a:solidFill>
                  <a:srgbClr val="0070C0"/>
                </a:solidFill>
                <a:cs typeface="2  Sina" panose="00000700000000000000" pitchFamily="2" charset="-78"/>
              </a:rPr>
              <a:t>فلسفه تعلیم و تربیت و نظریه های یادگیری</a:t>
            </a:r>
            <a:endParaRPr lang="en-US" sz="3200" dirty="0">
              <a:solidFill>
                <a:srgbClr val="0070C0"/>
              </a:solidFill>
              <a:cs typeface="2  Sina" panose="00000700000000000000" pitchFamily="2" charset="-78"/>
            </a:endParaRPr>
          </a:p>
        </p:txBody>
      </p:sp>
    </p:spTree>
    <p:extLst>
      <p:ext uri="{BB962C8B-B14F-4D97-AF65-F5344CB8AC3E}">
        <p14:creationId xmlns:p14="http://schemas.microsoft.com/office/powerpoint/2010/main" val="4445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338992" y="26670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سطوح مختلف اهداف آموزشی</a:t>
            </a:r>
            <a:endParaRPr lang="en-US" dirty="0">
              <a:solidFill>
                <a:schemeClr val="tx1"/>
              </a:solidFill>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912812" y="533400"/>
            <a:ext cx="9067800" cy="6019800"/>
          </a:xfrm>
          <a:prstGeom prst="rect">
            <a:avLst/>
          </a:prstGeom>
          <a:noFill/>
        </p:spPr>
        <p:txBody>
          <a:bodyPr wrap="square" rtlCol="0">
            <a:noAutofit/>
          </a:bodyPr>
          <a:lstStyle/>
          <a:p>
            <a:pPr lvl="0" algn="ctr"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اهداف کلی</a:t>
            </a:r>
          </a:p>
          <a:p>
            <a:pPr lvl="0" algn="just" rtl="1">
              <a:lnSpc>
                <a:spcPct val="250000"/>
              </a:lnSpc>
              <a:spcAft>
                <a:spcPts val="800"/>
              </a:spcAft>
            </a:pP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اهداف کلی آموزشی اهدافی هستند که در پایان یک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دوره 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باید تحقق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یابند. اهداف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کلی همانطور که از نام آنها پیداست کلی بوده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قابل مشاهده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اندازه گیری نیستند. این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دسته از اهداف نتایج مورد انتظار برای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فراگیران،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پس از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ارائه 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آموزش یک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موضوع هستند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عبارت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کلی مطرح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با توجه به اهداف کلی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 اهداف جزئی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رفتاری را مشخص کرد و به آنها جهت داد و هماهنگی لازم را با آنها ایجاد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کرد.</a:t>
            </a:r>
          </a:p>
        </p:txBody>
      </p:sp>
    </p:spTree>
    <p:extLst>
      <p:ext uri="{BB962C8B-B14F-4D97-AF65-F5344CB8AC3E}">
        <p14:creationId xmlns:p14="http://schemas.microsoft.com/office/powerpoint/2010/main" val="36024271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338992" y="26670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سطوح مختلف اهداف آموزشی</a:t>
            </a:r>
            <a:endParaRPr lang="en-US" dirty="0">
              <a:solidFill>
                <a:schemeClr val="tx1"/>
              </a:solidFill>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836612" y="387350"/>
            <a:ext cx="9067800" cy="6019800"/>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اهداف جزئی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(واسطه ای</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 اجرایی،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مرحله ای)</a:t>
            </a:r>
          </a:p>
          <a:p>
            <a:pPr lvl="0" algn="just" rtl="1">
              <a:lnSpc>
                <a:spcPct val="250000"/>
              </a:lnSpc>
              <a:spcAft>
                <a:spcPts val="800"/>
              </a:spcAft>
            </a:pP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هدف جزئی نسبت به هدف کلی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جنبه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عملی بیشتری دارد. دقت در نوشتن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جزئی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تنظیم درست توالی آن موجب نظم بیشتر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جزئی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یا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مرحله 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از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کلی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محدود تر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نسبت به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جامعیت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شمول بیشتری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دارند. در طرح درس لزومی به نوشتن اهداف جزئی نیست ولی نوشتن آنها که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 اساس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عناوین فرعی درس نوشته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به نوشتن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کمک خواهد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کرد.</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663634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338992" y="26670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سطوح مختلف اهداف آموزشی</a:t>
            </a:r>
            <a:endParaRPr lang="en-US" dirty="0">
              <a:solidFill>
                <a:schemeClr val="tx1"/>
              </a:solidFill>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836612" y="387350"/>
            <a:ext cx="9067800" cy="6019800"/>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اهداف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رفتاری(انتظارات عملکردی-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اهداف عینی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–هدف های  دقیق آموزشی</a:t>
            </a:r>
            <a:endPar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نوع رفتار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قابلیت هایی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را که انتظار داریم فراگیر پس از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یادگیری مطلبی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خاص به آنها برسد، مشخص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بر اساس آنها مواد آموزشی و روش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تدریس مناسب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انتخاب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این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با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واضح ترین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عبارات و با دقت، مقصد آموزشی معلم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 برحسب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قابل اندازه گیری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یا به اصلح عملکرد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بیان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از سویی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دانش آموزان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کمک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تا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خود را برای رسیدن به مقصود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طور دقیق انتخاب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کنند.</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6662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338992" y="26670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سطوح مختلف اهداف آموزشی</a:t>
            </a:r>
            <a:endParaRPr lang="en-US" dirty="0">
              <a:solidFill>
                <a:schemeClr val="tx1"/>
              </a:solidFill>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836612" y="387350"/>
            <a:ext cx="9067800" cy="6019800"/>
          </a:xfrm>
          <a:prstGeom prst="rect">
            <a:avLst/>
          </a:prstGeom>
          <a:noFill/>
        </p:spPr>
        <p:txBody>
          <a:bodyPr wrap="square" rtlCol="0">
            <a:noAutofit/>
          </a:bodyPr>
          <a:lstStyle/>
          <a:p>
            <a:pPr lvl="0" algn="just"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جزئی اگرچه مراحل رسیدن به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کلی را مشخص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در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مقایسه با 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کلی هستند و برای اینکه در جریان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تحقق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یابند، باید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عینی آموزشی یعنی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تجزیه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شوند.</a:t>
            </a:r>
          </a:p>
          <a:p>
            <a:pPr lvl="0" algn="just"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باید قابل وصول، قابل مشاهده و قابل ارزیابی باشند، به همین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جهت این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اهداف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جمله هایی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نوشته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که دارای افعال رفتاری هستند و معلم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با مشاهده 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آن رفتار، میزان کسب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را مشخص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5775072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338992" y="2667000"/>
            <a:ext cx="1721640" cy="9144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سطوح مختلف اهداف آموزشی</a:t>
            </a:r>
            <a:endParaRPr lang="en-US" dirty="0">
              <a:solidFill>
                <a:schemeClr val="tx1"/>
              </a:solidFill>
              <a:cs typeface="B Titr" panose="00000700000000000000" pitchFamily="2" charset="-78"/>
            </a:endParaRPr>
          </a:p>
        </p:txBody>
      </p:sp>
      <p:sp>
        <p:nvSpPr>
          <p:cNvPr id="6" name="Rectangle 5"/>
          <p:cNvSpPr/>
          <p:nvPr/>
        </p:nvSpPr>
        <p:spPr>
          <a:xfrm>
            <a:off x="10411618" y="3797300"/>
            <a:ext cx="1748628"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طبقه بندی </a:t>
            </a:r>
          </a:p>
          <a:p>
            <a:pPr algn="ctr"/>
            <a:r>
              <a:rPr lang="fa-IR" dirty="0" smtClean="0">
                <a:cs typeface="B Titr" panose="00000700000000000000" pitchFamily="2" charset="-78"/>
              </a:rPr>
              <a:t>هدف های آموزشی</a:t>
            </a:r>
            <a:endParaRPr lang="en-US" dirty="0">
              <a:cs typeface="B Titr" panose="00000700000000000000" pitchFamily="2" charset="-78"/>
            </a:endParaRPr>
          </a:p>
        </p:txBody>
      </p:sp>
      <p:sp>
        <p:nvSpPr>
          <p:cNvPr id="13" name="TextBox 12"/>
          <p:cNvSpPr txBox="1"/>
          <p:nvPr/>
        </p:nvSpPr>
        <p:spPr>
          <a:xfrm>
            <a:off x="303212" y="0"/>
            <a:ext cx="9753600" cy="6019800"/>
          </a:xfrm>
          <a:prstGeom prst="rect">
            <a:avLst/>
          </a:prstGeom>
          <a:noFill/>
        </p:spPr>
        <p:txBody>
          <a:bodyPr wrap="square" rtlCol="0">
            <a:noAutofit/>
          </a:bodyPr>
          <a:lstStyle/>
          <a:p>
            <a:pPr lvl="0" algn="ctr" rtl="1">
              <a:lnSpc>
                <a:spcPct val="250000"/>
              </a:lnSpc>
              <a:spcAft>
                <a:spcPts val="800"/>
              </a:spcAft>
            </a:pPr>
            <a:r>
              <a:rPr lang="fa-IR" sz="2000" dirty="0">
                <a:solidFill>
                  <a:srgbClr val="00B0F0"/>
                </a:solidFill>
                <a:latin typeface="Calibri" panose="020F0502020204030204" pitchFamily="34" charset="0"/>
                <a:ea typeface="Calibri" panose="020F0502020204030204" pitchFamily="34" charset="0"/>
                <a:cs typeface="2  Titr" panose="00000700000000000000" pitchFamily="2" charset="-78"/>
              </a:rPr>
              <a:t>فواید استفاده از اهداف </a:t>
            </a:r>
            <a:r>
              <a:rPr lang="fa-IR" sz="2000" dirty="0" smtClean="0">
                <a:solidFill>
                  <a:srgbClr val="00B0F0"/>
                </a:solidFill>
                <a:latin typeface="Calibri" panose="020F0502020204030204" pitchFamily="34" charset="0"/>
                <a:ea typeface="Calibri" panose="020F0502020204030204" pitchFamily="34" charset="0"/>
                <a:cs typeface="2  Titr" panose="00000700000000000000" pitchFamily="2" charset="-78"/>
              </a:rPr>
              <a:t>رفتاری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یکی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ویژگی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مهم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کاربرد افعال صریح در آنها و بیان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آنها برحسب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عملکرد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قابل اندازه 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یادگیرنده است. این ویژگيی دارای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فایده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زیراست:</a:t>
            </a:r>
          </a:p>
          <a:p>
            <a:pPr lvl="0" algn="just" rtl="1">
              <a:lnSpc>
                <a:spcPct val="1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بیان اهداف آموزشی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عملکرد یادگیرنده، اجرای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برای معلمان و 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آسان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سازد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1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کاربرد دیگر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سهولت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اندازه گیری آموخته های 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a:t>
            </a:r>
          </a:p>
          <a:p>
            <a:pPr marL="285750" lvl="0" indent="-285750" algn="just" rtl="1">
              <a:lnSpc>
                <a:spcPct val="150000"/>
              </a:lnSpc>
              <a:spcAft>
                <a:spcPts val="800"/>
              </a:spcAft>
              <a:buFontTx/>
              <a:buChar char="-"/>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اهداف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کمک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تا بدانند در پایان آموزش از آنها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چه انتظاراتی می رود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چه چیزهایی را باید یاد گرفته باشند</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1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رفتاری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قضاوت اثربخشی برنامه آموزشی کمک کنند.</a:t>
            </a:r>
          </a:p>
          <a:p>
            <a:pPr lvl="0" algn="just" rtl="1">
              <a:lnSpc>
                <a:spcPct val="1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اهداف رفتاری در انتخاب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کارگیری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تدریس</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محتوی آموزشی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وسایل و ابزارهای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روش ارزشیابی مناسب به معلمان کمک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1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اهداف رفتاری مستندات لازم در صورت تحقق هدف را در اختیار معلم قرار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2264420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13" name="TextBox 12"/>
          <p:cNvSpPr txBox="1"/>
          <p:nvPr/>
        </p:nvSpPr>
        <p:spPr>
          <a:xfrm>
            <a:off x="303212" y="304800"/>
            <a:ext cx="9753600" cy="6096000"/>
          </a:xfrm>
          <a:prstGeom prst="rect">
            <a:avLst/>
          </a:prstGeom>
          <a:noFill/>
        </p:spPr>
        <p:txBody>
          <a:bodyPr wrap="square" rtlCol="0">
            <a:noAutofit/>
          </a:bodyPr>
          <a:lstStyle/>
          <a:p>
            <a:pPr lvl="0" algn="just"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طبقه بندی هدف های آموزشی:</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3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بسیار متنوع هستند. برای سهولت مطالعه آنها را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گونه های مختلف طبقه بندی کردها 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معروفترین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طبقه بندی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وسیله ی گروه ی از متخصصان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 و ارزشیابی پیشرفت تحصیلی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تهیه شده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به نام بلوم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سرپرستی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این گروه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به عهده داشت، معروف گشته است. در این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طبقه بندی 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ابتدا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سه حیطه حوزه</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کلی) 1-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2-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عاطفی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3-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روانی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 حرکتی تقسیم شده اند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هر حوزه نیز دارای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طبقه بندی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مخصوص به خود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باشد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688974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13" name="TextBox 12"/>
          <p:cNvSpPr txBox="1"/>
          <p:nvPr/>
        </p:nvSpPr>
        <p:spPr>
          <a:xfrm>
            <a:off x="303212" y="304800"/>
            <a:ext cx="9753600" cy="6096000"/>
          </a:xfrm>
          <a:prstGeom prst="rect">
            <a:avLst/>
          </a:prstGeom>
          <a:noFill/>
        </p:spPr>
        <p:txBody>
          <a:bodyPr wrap="square" rtlCol="0">
            <a:noAutofit/>
          </a:bodyPr>
          <a:lstStyle/>
          <a:p>
            <a:pPr lvl="0" algn="just"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حیطه شناختی:</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طورکلی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آموختن مطالب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پیداکردن شناخت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درباره ی آنها مربوط 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این حیطه شامل آن دسته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است که مستلزم بازشناسی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یادآوری آموخته ها می باشد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جریان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با فعالیت ذهنی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فکری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سروکار دارند مربوط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 های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به پیدایش توانایی های ذهنی منتهی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گردند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در این حیطه، عامل فهمیدن نقش اصلی را برعهده دارد.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شناختی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 آنچه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باید بداند و بفهمد، سروکار دارد.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آموخته های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 اساس سلسله مراتب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آسان به مشکل، از عینی و ساده به انتزاعی و پیچیده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طبقه بندی می شوند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هر طبقه از آن مستلزم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توانایی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طبقات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پایین تر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و شامل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شش طبقه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اصلی است.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روابط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میان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طبقه های شش گانه 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در شکل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نشان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داده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شده اند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192045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13" name="TextBox 12"/>
          <p:cNvSpPr txBox="1"/>
          <p:nvPr/>
        </p:nvSpPr>
        <p:spPr>
          <a:xfrm>
            <a:off x="571898" y="228600"/>
            <a:ext cx="9753600" cy="6096000"/>
          </a:xfrm>
          <a:prstGeom prst="rect">
            <a:avLst/>
          </a:prstGeom>
          <a:noFill/>
        </p:spPr>
        <p:txBody>
          <a:bodyPr wrap="square" rtlCol="0">
            <a:noAutofit/>
          </a:bodyPr>
          <a:lstStyle/>
          <a:p>
            <a:pPr lvl="0" algn="ctr"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طبقه بندی هدف های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آموزشی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(حیطه ی شناختی)</a:t>
            </a:r>
          </a:p>
          <a:p>
            <a:pPr lvl="0" algn="ctr" rtl="1">
              <a:lnSpc>
                <a:spcPct val="250000"/>
              </a:lnSpc>
              <a:spcAft>
                <a:spcPts val="800"/>
              </a:spcAft>
            </a:pP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010" y="1057274"/>
            <a:ext cx="7696200" cy="5114925"/>
          </a:xfrm>
          <a:prstGeom prst="rect">
            <a:avLst/>
          </a:prstGeom>
        </p:spPr>
      </p:pic>
    </p:spTree>
    <p:extLst>
      <p:ext uri="{BB962C8B-B14F-4D97-AF65-F5344CB8AC3E}">
        <p14:creationId xmlns:p14="http://schemas.microsoft.com/office/powerpoint/2010/main" val="227396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13" name="TextBox 12"/>
          <p:cNvSpPr txBox="1"/>
          <p:nvPr/>
        </p:nvSpPr>
        <p:spPr>
          <a:xfrm>
            <a:off x="303212" y="304800"/>
            <a:ext cx="9753600" cy="6096000"/>
          </a:xfrm>
          <a:prstGeom prst="rect">
            <a:avLst/>
          </a:prstGeom>
          <a:noFill/>
        </p:spPr>
        <p:txBody>
          <a:bodyPr wrap="square" rtlCol="0">
            <a:noAutofit/>
          </a:bodyPr>
          <a:lstStyle/>
          <a:p>
            <a:pPr lvl="0" algn="just"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حیطه ی عاطفی:</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عاطفی شامل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که تغییرات حاصل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علایق</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احساسات،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ارزش ها، عواطف</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نگرش ها</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ارزش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نیز رشد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ارج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شناسی و سازگاری را نشان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اهداف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عاطفی، رفتارهای آدمی را هدایت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معلمان ضمن آموزش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حیطه ی شناختی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چه مستقیم و چه غیرمستقیم در آموزش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عاطفی نیز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کوشند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برای مثال وقتی معلم از این بابت نگران است که یکی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علقه 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درس اجتماعی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نشان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نمی دهد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نگرانی او در رابطه با مشکل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عاطفی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مربوط 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با این وجود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چون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غالباً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محتوای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برنامه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درسی 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حیطه ی شناختی تشکیل می دهند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کاربرد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عاطفی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اندازه 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شهرت نیافته است.</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388594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13" name="TextBox 12"/>
          <p:cNvSpPr txBox="1"/>
          <p:nvPr/>
        </p:nvSpPr>
        <p:spPr>
          <a:xfrm>
            <a:off x="303212" y="304800"/>
            <a:ext cx="9753600" cy="6096000"/>
          </a:xfrm>
          <a:prstGeom prst="rect">
            <a:avLst/>
          </a:prstGeom>
          <a:noFill/>
        </p:spPr>
        <p:txBody>
          <a:bodyPr wrap="square" rtlCol="0">
            <a:noAutofit/>
          </a:bodyPr>
          <a:lstStyle/>
          <a:p>
            <a:pPr lvl="0" algn="ctr"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طبقه بندی هدف های آموزشی(حیطه ی عاطفی)</a:t>
            </a:r>
          </a:p>
          <a:p>
            <a:pPr lvl="0" algn="ctr" rtl="1">
              <a:lnSpc>
                <a:spcPct val="250000"/>
              </a:lnSpc>
              <a:spcAft>
                <a:spcPts val="800"/>
              </a:spcAft>
            </a:pP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285" y="1066800"/>
            <a:ext cx="7010400" cy="4987337"/>
          </a:xfrm>
          <a:prstGeom prst="rect">
            <a:avLst/>
          </a:prstGeom>
        </p:spPr>
      </p:pic>
      <p:sp>
        <p:nvSpPr>
          <p:cNvPr id="7" name="Rectangle 6"/>
          <p:cNvSpPr/>
          <p:nvPr/>
        </p:nvSpPr>
        <p:spPr>
          <a:xfrm>
            <a:off x="4113212" y="4629150"/>
            <a:ext cx="53340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667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212" y="0"/>
            <a:ext cx="6858000" cy="6848061"/>
          </a:xfrm>
          <a:prstGeom prst="rect">
            <a:avLst/>
          </a:prstGeom>
        </p:spPr>
      </p:pic>
    </p:spTree>
    <p:extLst>
      <p:ext uri="{BB962C8B-B14F-4D97-AF65-F5344CB8AC3E}">
        <p14:creationId xmlns:p14="http://schemas.microsoft.com/office/powerpoint/2010/main" val="1146026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13" name="TextBox 12"/>
          <p:cNvSpPr txBox="1"/>
          <p:nvPr/>
        </p:nvSpPr>
        <p:spPr>
          <a:xfrm>
            <a:off x="303212" y="304800"/>
            <a:ext cx="9753600" cy="6096000"/>
          </a:xfrm>
          <a:prstGeom prst="rect">
            <a:avLst/>
          </a:prstGeom>
          <a:noFill/>
        </p:spPr>
        <p:txBody>
          <a:bodyPr wrap="square" rtlCol="0">
            <a:noAutofit/>
          </a:bodyPr>
          <a:lstStyle/>
          <a:p>
            <a:pPr lvl="0" algn="just"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حیطه ی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روانی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 حرکتی: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اهداف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حیطه ی روانی - حرکتی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حرکات و اعمال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ماهرانه 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که نیازمند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زمان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بدنی و روانی هستند را شامل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به سخن دیگر، هر فعالیتی که علوه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بر جنبه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روانی دارای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جنبه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جسمانی نیز باشد، در این حوزه جای دارد. تفاوت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این حیطه باهدف های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در این است 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حیطه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شناختی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صرفاً به 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ذهنی ختم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اما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حیطه ی روانی -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حرکتی مانند نوشتن،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صحبت کردن</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دویدن، دقت، ظرافت و سرعت هم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ذهنی و عاطفی و هم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فعالیت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جسمی نیاز دارند.</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478217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6" y="654050"/>
            <a:ext cx="1735931"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452897" y="15462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ضرورت تعیین و تنظیم اهداف آموزشی</a:t>
            </a:r>
            <a:endParaRPr lang="en-US" dirty="0">
              <a:solidFill>
                <a:schemeClr val="bg1"/>
              </a:solidFill>
              <a:cs typeface="B Titr" panose="00000700000000000000" pitchFamily="2" charset="-78"/>
            </a:endParaRPr>
          </a:p>
        </p:txBody>
      </p:sp>
      <p:sp>
        <p:nvSpPr>
          <p:cNvPr id="5" name="Rectangle 4"/>
          <p:cNvSpPr/>
          <p:nvPr/>
        </p:nvSpPr>
        <p:spPr>
          <a:xfrm>
            <a:off x="10467185" y="2676525"/>
            <a:ext cx="1721640" cy="9144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سطوح مختلف اهداف آموزشی</a:t>
            </a:r>
            <a:endParaRPr lang="en-US" dirty="0">
              <a:solidFill>
                <a:schemeClr val="bg1"/>
              </a:solidFill>
              <a:cs typeface="B Titr" panose="00000700000000000000" pitchFamily="2" charset="-78"/>
            </a:endParaRPr>
          </a:p>
        </p:txBody>
      </p:sp>
      <p:sp>
        <p:nvSpPr>
          <p:cNvPr id="6" name="Rectangle 5"/>
          <p:cNvSpPr/>
          <p:nvPr/>
        </p:nvSpPr>
        <p:spPr>
          <a:xfrm>
            <a:off x="10325498" y="3797300"/>
            <a:ext cx="1748628" cy="9906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طبقه بندی </a:t>
            </a:r>
          </a:p>
          <a:p>
            <a:pPr algn="ctr"/>
            <a:r>
              <a:rPr lang="fa-IR" dirty="0" smtClean="0">
                <a:solidFill>
                  <a:schemeClr val="tx1"/>
                </a:solidFill>
                <a:cs typeface="B Titr" panose="00000700000000000000" pitchFamily="2" charset="-78"/>
              </a:rPr>
              <a:t>هدف های آموزشی</a:t>
            </a:r>
            <a:endParaRPr lang="en-US" dirty="0">
              <a:solidFill>
                <a:schemeClr val="tx1"/>
              </a:solidFill>
              <a:cs typeface="B Titr" panose="00000700000000000000" pitchFamily="2" charset="-78"/>
            </a:endParaRPr>
          </a:p>
        </p:txBody>
      </p:sp>
      <p:sp>
        <p:nvSpPr>
          <p:cNvPr id="8" name="Action Button: Return 7">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Home 8">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303212" y="304800"/>
            <a:ext cx="9753600" cy="6096000"/>
          </a:xfrm>
          <a:prstGeom prst="rect">
            <a:avLst/>
          </a:prstGeom>
          <a:noFill/>
        </p:spPr>
        <p:txBody>
          <a:bodyPr wrap="square" rtlCol="0">
            <a:noAutofit/>
          </a:bodyPr>
          <a:lstStyle/>
          <a:p>
            <a:pPr lvl="0" algn="ctr"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طبقه بندی هدف های آموزشی(حیطه ی روانی – حرکتی)</a:t>
            </a:r>
          </a:p>
        </p:txBody>
      </p:sp>
      <p:sp>
        <p:nvSpPr>
          <p:cNvPr id="7" name="Rectangle 6"/>
          <p:cNvSpPr/>
          <p:nvPr/>
        </p:nvSpPr>
        <p:spPr>
          <a:xfrm>
            <a:off x="4113212" y="4629150"/>
            <a:ext cx="533400" cy="317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612" y="1114565"/>
            <a:ext cx="7491413" cy="4952719"/>
          </a:xfrm>
          <a:prstGeom prst="rect">
            <a:avLst/>
          </a:prstGeom>
        </p:spPr>
      </p:pic>
    </p:spTree>
    <p:extLst>
      <p:ext uri="{BB962C8B-B14F-4D97-AF65-F5344CB8AC3E}">
        <p14:creationId xmlns:p14="http://schemas.microsoft.com/office/powerpoint/2010/main" val="522313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98612" y="1600200"/>
            <a:ext cx="9525000" cy="3139321"/>
          </a:xfrm>
          <a:prstGeom prst="rect">
            <a:avLst/>
          </a:prstGeom>
          <a:noFill/>
        </p:spPr>
        <p:txBody>
          <a:bodyPr wrap="square" rtlCol="0">
            <a:spAutoFit/>
          </a:bodyPr>
          <a:lstStyle/>
          <a:p>
            <a:pPr algn="ctr" rtl="1">
              <a:lnSpc>
                <a:spcPct val="300000"/>
              </a:lnSpc>
            </a:pPr>
            <a:r>
              <a:rPr lang="fa-IR" sz="3600" dirty="0" smtClean="0">
                <a:solidFill>
                  <a:schemeClr val="tx2"/>
                </a:solidFill>
                <a:cs typeface="2  Sina" panose="00000700000000000000" pitchFamily="2" charset="-78"/>
              </a:rPr>
              <a:t>فصل چهار</a:t>
            </a:r>
          </a:p>
          <a:p>
            <a:pPr algn="ctr" rtl="1">
              <a:lnSpc>
                <a:spcPct val="300000"/>
              </a:lnSpc>
            </a:pPr>
            <a:r>
              <a:rPr lang="fa-IR" sz="3600" dirty="0" smtClean="0">
                <a:solidFill>
                  <a:srgbClr val="0070C0"/>
                </a:solidFill>
                <a:cs typeface="2  Sina" panose="00000700000000000000" pitchFamily="2" charset="-78"/>
              </a:rPr>
              <a:t>راهبردها و الگوهای تدریس</a:t>
            </a:r>
            <a:endParaRPr lang="en-US" sz="3600" dirty="0">
              <a:solidFill>
                <a:srgbClr val="0070C0"/>
              </a:solidFill>
              <a:cs typeface="2  Sina" panose="00000700000000000000" pitchFamily="2" charset="-78"/>
            </a:endParaRPr>
          </a:p>
        </p:txBody>
      </p:sp>
    </p:spTree>
    <p:extLst>
      <p:ext uri="{BB962C8B-B14F-4D97-AF65-F5344CB8AC3E}">
        <p14:creationId xmlns:p14="http://schemas.microsoft.com/office/powerpoint/2010/main" val="161993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012" y="0"/>
            <a:ext cx="5244515" cy="6858000"/>
          </a:xfrm>
          <a:prstGeom prst="rect">
            <a:avLst/>
          </a:prstGeom>
        </p:spPr>
      </p:pic>
    </p:spTree>
    <p:extLst>
      <p:ext uri="{BB962C8B-B14F-4D97-AF65-F5344CB8AC3E}">
        <p14:creationId xmlns:p14="http://schemas.microsoft.com/office/powerpoint/2010/main" val="2633485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7923212" y="1143000"/>
            <a:ext cx="3581400" cy="46482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اول:</a:t>
            </a:r>
          </a:p>
          <a:p>
            <a:pPr algn="ctr">
              <a:lnSpc>
                <a:spcPct val="200000"/>
              </a:lnSpc>
            </a:pPr>
            <a:r>
              <a:rPr lang="fa-IR" sz="2400" dirty="0" smtClean="0">
                <a:solidFill>
                  <a:srgbClr val="002060"/>
                </a:solidFill>
                <a:cs typeface="2  Titr" panose="00000700000000000000" pitchFamily="2" charset="-78"/>
              </a:rPr>
              <a:t>راهبردها </a:t>
            </a:r>
          </a:p>
          <a:p>
            <a:pPr algn="ctr">
              <a:lnSpc>
                <a:spcPct val="200000"/>
              </a:lnSpc>
            </a:pPr>
            <a:r>
              <a:rPr lang="fa-IR" sz="2400" dirty="0" smtClean="0">
                <a:solidFill>
                  <a:srgbClr val="002060"/>
                </a:solidFill>
                <a:cs typeface="2  Titr" panose="00000700000000000000" pitchFamily="2" charset="-78"/>
              </a:rPr>
              <a:t>و</a:t>
            </a:r>
          </a:p>
          <a:p>
            <a:pPr algn="ctr">
              <a:lnSpc>
                <a:spcPct val="200000"/>
              </a:lnSpc>
            </a:pPr>
            <a:r>
              <a:rPr lang="fa-IR" sz="2400" dirty="0" smtClean="0">
                <a:solidFill>
                  <a:srgbClr val="002060"/>
                </a:solidFill>
                <a:cs typeface="2  Titr" panose="00000700000000000000" pitchFamily="2" charset="-78"/>
              </a:rPr>
              <a:t> الگوهای </a:t>
            </a:r>
            <a:r>
              <a:rPr lang="fa-IR" sz="2400" dirty="0">
                <a:solidFill>
                  <a:srgbClr val="002060"/>
                </a:solidFill>
                <a:cs typeface="2  Titr" panose="00000700000000000000" pitchFamily="2" charset="-78"/>
              </a:rPr>
              <a:t>تدریس</a:t>
            </a:r>
          </a:p>
        </p:txBody>
      </p:sp>
      <p:sp>
        <p:nvSpPr>
          <p:cNvPr id="3" name="Rounded Rectangle 2"/>
          <p:cNvSpPr/>
          <p:nvPr/>
        </p:nvSpPr>
        <p:spPr>
          <a:xfrm>
            <a:off x="5484812" y="762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الگوهای آموزشی</a:t>
            </a:r>
            <a:endParaRPr lang="en-US" sz="2000" dirty="0">
              <a:solidFill>
                <a:srgbClr val="C00000"/>
              </a:solidFill>
              <a:cs typeface="2  Sina" panose="00000700000000000000" pitchFamily="2" charset="-78"/>
            </a:endParaRPr>
          </a:p>
        </p:txBody>
      </p:sp>
      <p:sp>
        <p:nvSpPr>
          <p:cNvPr id="4" name="Rounded Rectangle 3"/>
          <p:cNvSpPr/>
          <p:nvPr/>
        </p:nvSpPr>
        <p:spPr>
          <a:xfrm>
            <a:off x="5484812" y="1905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راهبردهای آموزشی</a:t>
            </a:r>
            <a:endParaRPr lang="en-US" sz="2000" dirty="0">
              <a:solidFill>
                <a:srgbClr val="C00000"/>
              </a:solidFill>
              <a:cs typeface="2  Sina" panose="00000700000000000000" pitchFamily="2" charset="-78"/>
            </a:endParaRPr>
          </a:p>
        </p:txBody>
      </p:sp>
      <p:sp>
        <p:nvSpPr>
          <p:cNvPr id="5" name="Rounded Rectangle 4"/>
          <p:cNvSpPr/>
          <p:nvPr/>
        </p:nvSpPr>
        <p:spPr>
          <a:xfrm>
            <a:off x="5484812" y="3048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روش های آموزشی</a:t>
            </a:r>
            <a:endParaRPr lang="en-US" sz="2000" dirty="0">
              <a:solidFill>
                <a:srgbClr val="C00000"/>
              </a:solidFill>
              <a:cs typeface="2  Sina" panose="00000700000000000000" pitchFamily="2" charset="-78"/>
            </a:endParaRPr>
          </a:p>
        </p:txBody>
      </p:sp>
      <p:sp>
        <p:nvSpPr>
          <p:cNvPr id="6" name="Rounded Rectangle 5"/>
          <p:cNvSpPr/>
          <p:nvPr/>
        </p:nvSpPr>
        <p:spPr>
          <a:xfrm>
            <a:off x="5484812" y="4191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فنون آموزشی</a:t>
            </a:r>
            <a:endParaRPr lang="en-US" sz="2000" dirty="0">
              <a:solidFill>
                <a:srgbClr val="C00000"/>
              </a:solidFill>
              <a:cs typeface="2  Sina" panose="00000700000000000000" pitchFamily="2" charset="-78"/>
            </a:endParaRPr>
          </a:p>
        </p:txBody>
      </p:sp>
      <p:sp>
        <p:nvSpPr>
          <p:cNvPr id="7" name="Rounded Rectangle 6"/>
          <p:cNvSpPr/>
          <p:nvPr/>
        </p:nvSpPr>
        <p:spPr>
          <a:xfrm>
            <a:off x="5508624" y="5334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الگوهای تدریس</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3217300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4805" y="9906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tx1"/>
                </a:solidFill>
                <a:cs typeface="B Titr" panose="00000700000000000000" pitchFamily="2" charset="-78"/>
              </a:rPr>
              <a:t>الگوهای آموزشی</a:t>
            </a:r>
            <a:endParaRPr lang="en-US" dirty="0">
              <a:solidFill>
                <a:schemeClr val="tx1"/>
              </a:solidFill>
              <a:cs typeface="B Titr" panose="00000700000000000000" pitchFamily="2" charset="-78"/>
            </a:endParaRPr>
          </a:p>
        </p:txBody>
      </p:sp>
      <p:sp>
        <p:nvSpPr>
          <p:cNvPr id="3" name="Rectangle 2"/>
          <p:cNvSpPr/>
          <p:nvPr/>
        </p:nvSpPr>
        <p:spPr>
          <a:xfrm>
            <a:off x="10669592" y="18288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راهبردهای آموزشی</a:t>
            </a:r>
            <a:endParaRPr lang="en-US" dirty="0">
              <a:cs typeface="B Titr" panose="00000700000000000000" pitchFamily="2" charset="-78"/>
            </a:endParaRPr>
          </a:p>
        </p:txBody>
      </p:sp>
      <p:sp>
        <p:nvSpPr>
          <p:cNvPr id="4" name="Rectangle 3"/>
          <p:cNvSpPr/>
          <p:nvPr/>
        </p:nvSpPr>
        <p:spPr>
          <a:xfrm>
            <a:off x="10669592" y="2667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آموزشی</a:t>
            </a:r>
            <a:endParaRPr lang="en-US" dirty="0">
              <a:cs typeface="B Titr" panose="00000700000000000000" pitchFamily="2" charset="-78"/>
            </a:endParaRPr>
          </a:p>
        </p:txBody>
      </p:sp>
      <p:sp>
        <p:nvSpPr>
          <p:cNvPr id="5" name="Rectangle 4"/>
          <p:cNvSpPr/>
          <p:nvPr/>
        </p:nvSpPr>
        <p:spPr>
          <a:xfrm>
            <a:off x="10669592" y="35052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فنون آموزشی</a:t>
            </a:r>
            <a:endParaRPr lang="en-US" dirty="0">
              <a:cs typeface="B Titr" panose="00000700000000000000" pitchFamily="2" charset="-78"/>
            </a:endParaRPr>
          </a:p>
        </p:txBody>
      </p:sp>
      <p:sp>
        <p:nvSpPr>
          <p:cNvPr id="6" name="Rectangle 5"/>
          <p:cNvSpPr/>
          <p:nvPr/>
        </p:nvSpPr>
        <p:spPr>
          <a:xfrm>
            <a:off x="10669592" y="4343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الگوهای تدریس</a:t>
            </a:r>
            <a:endParaRPr lang="en-US" dirty="0">
              <a:cs typeface="B Titr" panose="00000700000000000000" pitchFamily="2" charset="-78"/>
            </a:endParaRPr>
          </a:p>
        </p:txBody>
      </p:sp>
      <p:sp>
        <p:nvSpPr>
          <p:cNvPr id="13" name="TextBox 12"/>
          <p:cNvSpPr txBox="1"/>
          <p:nvPr/>
        </p:nvSpPr>
        <p:spPr>
          <a:xfrm>
            <a:off x="684212" y="533400"/>
            <a:ext cx="9677400" cy="4914900"/>
          </a:xfrm>
          <a:prstGeom prst="rect">
            <a:avLst/>
          </a:prstGeom>
          <a:noFill/>
        </p:spPr>
        <p:txBody>
          <a:bodyPr wrap="square" rtlCol="0">
            <a:noAutofit/>
          </a:bodyPr>
          <a:lstStyle/>
          <a:p>
            <a:pPr lvl="0" algn="just" rtl="1">
              <a:lnSpc>
                <a:spcPct val="200000"/>
              </a:lnSpc>
              <a:spcAft>
                <a:spcPts val="800"/>
              </a:spcAft>
            </a:pP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012" y="533400"/>
            <a:ext cx="8534400" cy="5614988"/>
          </a:xfrm>
          <a:prstGeom prst="rect">
            <a:avLst/>
          </a:prstGeom>
        </p:spPr>
      </p:pic>
    </p:spTree>
    <p:extLst>
      <p:ext uri="{BB962C8B-B14F-4D97-AF65-F5344CB8AC3E}">
        <p14:creationId xmlns:p14="http://schemas.microsoft.com/office/powerpoint/2010/main" val="87124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14805" y="9906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tx1"/>
                </a:solidFill>
                <a:cs typeface="B Titr" panose="00000700000000000000" pitchFamily="2" charset="-78"/>
              </a:rPr>
              <a:t>الگوهای آموزشی</a:t>
            </a:r>
            <a:endParaRPr lang="en-US" dirty="0">
              <a:solidFill>
                <a:schemeClr val="tx1"/>
              </a:solidFill>
              <a:cs typeface="B Titr" panose="00000700000000000000" pitchFamily="2" charset="-78"/>
            </a:endParaRPr>
          </a:p>
        </p:txBody>
      </p:sp>
      <p:sp>
        <p:nvSpPr>
          <p:cNvPr id="3" name="Rectangle 2"/>
          <p:cNvSpPr/>
          <p:nvPr/>
        </p:nvSpPr>
        <p:spPr>
          <a:xfrm>
            <a:off x="10669592" y="18288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راهبردهای آموزشی</a:t>
            </a:r>
            <a:endParaRPr lang="en-US" dirty="0">
              <a:cs typeface="B Titr" panose="00000700000000000000" pitchFamily="2" charset="-78"/>
            </a:endParaRPr>
          </a:p>
        </p:txBody>
      </p:sp>
      <p:sp>
        <p:nvSpPr>
          <p:cNvPr id="4" name="Rectangle 3"/>
          <p:cNvSpPr/>
          <p:nvPr/>
        </p:nvSpPr>
        <p:spPr>
          <a:xfrm>
            <a:off x="10669592" y="2667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آموزشی</a:t>
            </a:r>
            <a:endParaRPr lang="en-US" dirty="0">
              <a:cs typeface="B Titr" panose="00000700000000000000" pitchFamily="2" charset="-78"/>
            </a:endParaRPr>
          </a:p>
        </p:txBody>
      </p:sp>
      <p:sp>
        <p:nvSpPr>
          <p:cNvPr id="5" name="Rectangle 4"/>
          <p:cNvSpPr/>
          <p:nvPr/>
        </p:nvSpPr>
        <p:spPr>
          <a:xfrm>
            <a:off x="10669592" y="35052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فنون آموزشی</a:t>
            </a:r>
            <a:endParaRPr lang="en-US" dirty="0">
              <a:cs typeface="B Titr" panose="00000700000000000000" pitchFamily="2" charset="-78"/>
            </a:endParaRPr>
          </a:p>
        </p:txBody>
      </p:sp>
      <p:sp>
        <p:nvSpPr>
          <p:cNvPr id="6" name="Rectangle 5"/>
          <p:cNvSpPr/>
          <p:nvPr/>
        </p:nvSpPr>
        <p:spPr>
          <a:xfrm>
            <a:off x="10669592" y="4343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الگوهای تدریس</a:t>
            </a:r>
            <a:endParaRPr lang="en-US" dirty="0">
              <a:cs typeface="B Titr" panose="00000700000000000000" pitchFamily="2" charset="-78"/>
            </a:endParaRPr>
          </a:p>
        </p:txBody>
      </p:sp>
      <p:sp>
        <p:nvSpPr>
          <p:cNvPr id="13" name="TextBox 12"/>
          <p:cNvSpPr txBox="1"/>
          <p:nvPr/>
        </p:nvSpPr>
        <p:spPr>
          <a:xfrm>
            <a:off x="761205" y="95250"/>
            <a:ext cx="9677400" cy="6515100"/>
          </a:xfrm>
          <a:prstGeom prst="rect">
            <a:avLst/>
          </a:prstGeom>
          <a:noFill/>
        </p:spPr>
        <p:txBody>
          <a:bodyPr wrap="square" rtlCol="0">
            <a:noAutofit/>
          </a:bodyPr>
          <a:lstStyle/>
          <a:p>
            <a:pPr lvl="0" algn="just" rtl="1">
              <a:lnSpc>
                <a:spcPct val="20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الگوهای آموزشی:</a:t>
            </a: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الگو</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بازسازی کوچک و بازنمایی ساده از یک شیء بزرگ، سیستم یا فرآیند پیچیده است که از لحاظ کارکرد با نمونه ی اصلی و واقعی یکسان می باشد. در واقع الگو توصیف ساده از یک سیستم است که بیان می کند، چگونه چیزی کار می کند یا محاسبه می کند چه چیزی ممکن است اتفاق بیفتد. با توجه به تعریف الگو، الگوی آموزشی را می توان به عنوان نظریه های معطوف به عمل معرفی کرد.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الگو یا مدل آموزشی معرف فعالیت های کلی آموزشی معلم است و جهت گیری فلسفی و روان شناختی او را در فرآیند یاددهی - یادگیری نشان می دهد. هر الگوی آموزشی مبنای نظری دارد که علت ایجاد آن را توضیح می دهد؛ همچنین هر الگو از پشتوانه ی پژوهشی قوی نیز برخوردار است که قابلیت اجرا و کارایی آن را در کلاس درس و سایر محیط های آموزشی توضیح می دهد.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الگوهای آموزشی را به چهارخانواده « پردازش اطلاعات»، « رفتاری»، « اجتماعی» و « فردی» طبقه بندی کرده اند که در ادامه ی فصل، هر خانواده به همراه الگوها و نمونه ها توضیح داده شده است.</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60629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514805" y="18288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راهبردهای آموزشی</a:t>
            </a:r>
            <a:endParaRPr lang="en-US" dirty="0">
              <a:solidFill>
                <a:schemeClr val="tx1"/>
              </a:solidFill>
              <a:cs typeface="B Titr" panose="00000700000000000000" pitchFamily="2" charset="-78"/>
            </a:endParaRPr>
          </a:p>
        </p:txBody>
      </p:sp>
      <p:sp>
        <p:nvSpPr>
          <p:cNvPr id="4" name="Rectangle 3"/>
          <p:cNvSpPr/>
          <p:nvPr/>
        </p:nvSpPr>
        <p:spPr>
          <a:xfrm>
            <a:off x="10669592" y="2667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آموزشی</a:t>
            </a:r>
            <a:endParaRPr lang="en-US" dirty="0">
              <a:cs typeface="B Titr" panose="00000700000000000000" pitchFamily="2" charset="-78"/>
            </a:endParaRPr>
          </a:p>
        </p:txBody>
      </p:sp>
      <p:sp>
        <p:nvSpPr>
          <p:cNvPr id="5" name="Rectangle 4"/>
          <p:cNvSpPr/>
          <p:nvPr/>
        </p:nvSpPr>
        <p:spPr>
          <a:xfrm>
            <a:off x="10669592" y="35052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فنون آموزشی</a:t>
            </a:r>
            <a:endParaRPr lang="en-US" dirty="0">
              <a:cs typeface="B Titr" panose="00000700000000000000" pitchFamily="2" charset="-78"/>
            </a:endParaRPr>
          </a:p>
        </p:txBody>
      </p:sp>
      <p:sp>
        <p:nvSpPr>
          <p:cNvPr id="6" name="Rectangle 5"/>
          <p:cNvSpPr/>
          <p:nvPr/>
        </p:nvSpPr>
        <p:spPr>
          <a:xfrm>
            <a:off x="10669592" y="4343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الگوهای تدریس</a:t>
            </a:r>
            <a:endParaRPr lang="en-US" dirty="0">
              <a:cs typeface="B Titr" panose="00000700000000000000" pitchFamily="2" charset="-78"/>
            </a:endParaRPr>
          </a:p>
        </p:txBody>
      </p:sp>
      <p:sp>
        <p:nvSpPr>
          <p:cNvPr id="13" name="TextBox 12"/>
          <p:cNvSpPr txBox="1"/>
          <p:nvPr/>
        </p:nvSpPr>
        <p:spPr>
          <a:xfrm>
            <a:off x="608012" y="152400"/>
            <a:ext cx="9677400" cy="6324600"/>
          </a:xfrm>
          <a:prstGeom prst="rect">
            <a:avLst/>
          </a:prstGeom>
          <a:noFill/>
        </p:spPr>
        <p:txBody>
          <a:bodyPr wrap="square" rtlCol="0">
            <a:noAutofit/>
          </a:bodyPr>
          <a:lstStyle/>
          <a:p>
            <a:pPr lvl="0" algn="just"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راهبردهای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آموزشی: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راهبرد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رویکرد معلم را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رسیدن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تعیین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برای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هر الگوی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چندین راهبرد آموزشی انتخاب کرد</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012" y="2357437"/>
            <a:ext cx="7534275" cy="2981325"/>
          </a:xfrm>
          <a:prstGeom prst="rect">
            <a:avLst/>
          </a:prstGeom>
        </p:spPr>
      </p:pic>
    </p:spTree>
    <p:extLst>
      <p:ext uri="{BB962C8B-B14F-4D97-AF65-F5344CB8AC3E}">
        <p14:creationId xmlns:p14="http://schemas.microsoft.com/office/powerpoint/2010/main" val="330963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537824" y="2667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روش های آموزشی</a:t>
            </a:r>
            <a:endParaRPr lang="en-US" dirty="0">
              <a:solidFill>
                <a:schemeClr val="tx1"/>
              </a:solidFill>
              <a:cs typeface="B Titr" panose="00000700000000000000" pitchFamily="2" charset="-78"/>
            </a:endParaRPr>
          </a:p>
        </p:txBody>
      </p:sp>
      <p:sp>
        <p:nvSpPr>
          <p:cNvPr id="5" name="Rectangle 4"/>
          <p:cNvSpPr/>
          <p:nvPr/>
        </p:nvSpPr>
        <p:spPr>
          <a:xfrm>
            <a:off x="10669592" y="35052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فنون آموزشی</a:t>
            </a:r>
            <a:endParaRPr lang="en-US" dirty="0">
              <a:cs typeface="B Titr" panose="00000700000000000000" pitchFamily="2" charset="-78"/>
            </a:endParaRPr>
          </a:p>
        </p:txBody>
      </p:sp>
      <p:sp>
        <p:nvSpPr>
          <p:cNvPr id="6" name="Rectangle 5"/>
          <p:cNvSpPr/>
          <p:nvPr/>
        </p:nvSpPr>
        <p:spPr>
          <a:xfrm>
            <a:off x="10669592" y="4343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الگوهای تدریس</a:t>
            </a:r>
            <a:endParaRPr lang="en-US" dirty="0">
              <a:cs typeface="B Titr" panose="00000700000000000000" pitchFamily="2" charset="-78"/>
            </a:endParaRPr>
          </a:p>
        </p:txBody>
      </p:sp>
      <p:sp>
        <p:nvSpPr>
          <p:cNvPr id="13" name="TextBox 12"/>
          <p:cNvSpPr txBox="1"/>
          <p:nvPr/>
        </p:nvSpPr>
        <p:spPr>
          <a:xfrm>
            <a:off x="608012" y="152400"/>
            <a:ext cx="9677400" cy="6324600"/>
          </a:xfrm>
          <a:prstGeom prst="rect">
            <a:avLst/>
          </a:prstGeom>
          <a:noFill/>
        </p:spPr>
        <p:txBody>
          <a:bodyPr wrap="square" rtlCol="0">
            <a:noAutofit/>
          </a:bodyPr>
          <a:lstStyle/>
          <a:p>
            <a:pPr lvl="0" algn="just" rtl="1">
              <a:lnSpc>
                <a:spcPct val="20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روش های آموزشی: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پس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تصمیم 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در مورد راهبردهای آموزشی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مناسب،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معلم باید تصمیمات مربوط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انتخاب روش 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بگیرد. روش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های آموزشی که با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توجه به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راهبردهای آموزشی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سازمان دهی شده اند.</a:t>
            </a:r>
            <a:endParaRPr lang="en-US"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012" y="2075572"/>
            <a:ext cx="5334000" cy="4535655"/>
          </a:xfrm>
          <a:prstGeom prst="rect">
            <a:avLst/>
          </a:prstGeom>
        </p:spPr>
      </p:pic>
    </p:spTree>
    <p:extLst>
      <p:ext uri="{BB962C8B-B14F-4D97-AF65-F5344CB8AC3E}">
        <p14:creationId xmlns:p14="http://schemas.microsoft.com/office/powerpoint/2010/main" val="1904933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512424" y="35052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فنون آموزشی</a:t>
            </a:r>
            <a:endParaRPr lang="en-US" dirty="0">
              <a:solidFill>
                <a:schemeClr val="tx1"/>
              </a:solidFill>
              <a:cs typeface="B Titr" panose="00000700000000000000" pitchFamily="2" charset="-78"/>
            </a:endParaRPr>
          </a:p>
        </p:txBody>
      </p:sp>
      <p:sp>
        <p:nvSpPr>
          <p:cNvPr id="6" name="Rectangle 5"/>
          <p:cNvSpPr/>
          <p:nvPr/>
        </p:nvSpPr>
        <p:spPr>
          <a:xfrm>
            <a:off x="10669592" y="4343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الگوهای تدریس</a:t>
            </a:r>
            <a:endParaRPr lang="en-US" dirty="0">
              <a:cs typeface="B Titr" panose="00000700000000000000" pitchFamily="2" charset="-78"/>
            </a:endParaRPr>
          </a:p>
        </p:txBody>
      </p:sp>
      <p:sp>
        <p:nvSpPr>
          <p:cNvPr id="13" name="TextBox 12"/>
          <p:cNvSpPr txBox="1"/>
          <p:nvPr/>
        </p:nvSpPr>
        <p:spPr>
          <a:xfrm>
            <a:off x="608012" y="152400"/>
            <a:ext cx="9677400" cy="6324600"/>
          </a:xfrm>
          <a:prstGeom prst="rect">
            <a:avLst/>
          </a:prstGeom>
          <a:noFill/>
        </p:spPr>
        <p:txBody>
          <a:bodyPr wrap="square" rtlCol="0">
            <a:noAutofit/>
          </a:bodyPr>
          <a:lstStyle/>
          <a:p>
            <a:pPr lvl="0" algn="just"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فنون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آموزشی (مهارت های آموزشی):</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فن یا مهارت آموزشی اصطلاحی است که به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جزئی ترین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فعالیت آموزشی معلم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اشاره می کند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فن آموزشی یک عمل مشخص معلم در ضمن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 آن  را به مثابه جزء واحدی از فرآیند تدریس به حساب آورد.</a:t>
            </a:r>
          </a:p>
          <a:p>
            <a:pPr lvl="0" algn="just" rtl="1">
              <a:lnSpc>
                <a:spcPct val="20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فنون آموزشی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شامل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فن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مانند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پرسش کردن، بحث کردن، هدایت کردن، توضیح دادن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نشان دادن و اقداماتی مانند برنامه ریزی، تمرکز و مدیریت است.</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ویژگی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فنون آموزشی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این است که هر یک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آن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الگوها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راهبردهای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مختلف آموزشی قابل استفاده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هستند و تنها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استفاده از هر یک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فنون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متفاوت است؛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فنون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دارای انواع گوناگونی هستند ما: فن توضیح دادن،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نقشه ی مفهومی، فن داربست زدن، فن روشنی بیان و ... . </a:t>
            </a: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210003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7923212" y="1143000"/>
            <a:ext cx="3581400" cy="46482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یک:</a:t>
            </a:r>
          </a:p>
          <a:p>
            <a:pPr algn="ctr">
              <a:lnSpc>
                <a:spcPct val="200000"/>
              </a:lnSpc>
            </a:pPr>
            <a:r>
              <a:rPr lang="fa-IR" sz="2400" dirty="0">
                <a:solidFill>
                  <a:srgbClr val="002060"/>
                </a:solidFill>
                <a:cs typeface="2  Titr" panose="00000700000000000000" pitchFamily="2" charset="-78"/>
              </a:rPr>
              <a:t>فلسفه تعلیم و تربیت </a:t>
            </a:r>
            <a:r>
              <a:rPr lang="fa-IR" sz="2400" dirty="0" smtClean="0">
                <a:solidFill>
                  <a:srgbClr val="002060"/>
                </a:solidFill>
                <a:cs typeface="2  Titr" panose="00000700000000000000" pitchFamily="2" charset="-78"/>
              </a:rPr>
              <a:t>و</a:t>
            </a:r>
          </a:p>
          <a:p>
            <a:pPr algn="ctr">
              <a:lnSpc>
                <a:spcPct val="200000"/>
              </a:lnSpc>
            </a:pPr>
            <a:r>
              <a:rPr lang="fa-IR" sz="2000" dirty="0" smtClean="0">
                <a:solidFill>
                  <a:srgbClr val="002060"/>
                </a:solidFill>
                <a:cs typeface="2  Titr" panose="00000700000000000000" pitchFamily="2" charset="-78"/>
              </a:rPr>
              <a:t> </a:t>
            </a:r>
            <a:r>
              <a:rPr lang="fa-IR" sz="2000" dirty="0">
                <a:solidFill>
                  <a:srgbClr val="002060"/>
                </a:solidFill>
                <a:cs typeface="2  Titr" panose="00000700000000000000" pitchFamily="2" charset="-78"/>
              </a:rPr>
              <a:t>نظریه های </a:t>
            </a:r>
            <a:r>
              <a:rPr lang="fa-IR" sz="2000" dirty="0" smtClean="0">
                <a:solidFill>
                  <a:srgbClr val="002060"/>
                </a:solidFill>
                <a:cs typeface="2  Titr" panose="00000700000000000000" pitchFamily="2" charset="-78"/>
              </a:rPr>
              <a:t>یادگیری</a:t>
            </a:r>
            <a:endParaRPr lang="fa-IR" sz="2000" dirty="0">
              <a:solidFill>
                <a:srgbClr val="002060"/>
              </a:solidFill>
              <a:cs typeface="2  Titr" panose="00000700000000000000" pitchFamily="2" charset="-78"/>
            </a:endParaRPr>
          </a:p>
        </p:txBody>
      </p:sp>
      <p:sp>
        <p:nvSpPr>
          <p:cNvPr id="3" name="Rounded Rectangle 2"/>
          <p:cNvSpPr/>
          <p:nvPr/>
        </p:nvSpPr>
        <p:spPr>
          <a:xfrm>
            <a:off x="5408612" y="1371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مکاتب فلسفی</a:t>
            </a:r>
            <a:endParaRPr lang="en-US" sz="2000" dirty="0">
              <a:solidFill>
                <a:srgbClr val="C00000"/>
              </a:solidFill>
              <a:cs typeface="2  Sina" panose="00000700000000000000" pitchFamily="2" charset="-78"/>
            </a:endParaRPr>
          </a:p>
        </p:txBody>
      </p:sp>
      <p:sp>
        <p:nvSpPr>
          <p:cNvPr id="4" name="Rounded Rectangle 3"/>
          <p:cNvSpPr/>
          <p:nvPr/>
        </p:nvSpPr>
        <p:spPr>
          <a:xfrm>
            <a:off x="5408612" y="2514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فلسفه تعلیم و تربیت</a:t>
            </a:r>
            <a:endParaRPr lang="en-US" sz="2000" dirty="0">
              <a:solidFill>
                <a:srgbClr val="C00000"/>
              </a:solidFill>
              <a:cs typeface="2  Sina" panose="00000700000000000000" pitchFamily="2" charset="-78"/>
            </a:endParaRPr>
          </a:p>
        </p:txBody>
      </p:sp>
      <p:sp>
        <p:nvSpPr>
          <p:cNvPr id="5" name="Rounded Rectangle 4"/>
          <p:cNvSpPr/>
          <p:nvPr/>
        </p:nvSpPr>
        <p:spPr>
          <a:xfrm>
            <a:off x="5408612" y="3657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انواع فلسفه تعلیم و تربیت</a:t>
            </a:r>
            <a:endParaRPr lang="en-US" sz="2000" dirty="0">
              <a:solidFill>
                <a:srgbClr val="C00000"/>
              </a:solidFill>
              <a:cs typeface="2  Sina" panose="00000700000000000000" pitchFamily="2" charset="-78"/>
            </a:endParaRPr>
          </a:p>
        </p:txBody>
      </p:sp>
      <p:sp>
        <p:nvSpPr>
          <p:cNvPr id="6" name="Rounded Rectangle 5"/>
          <p:cNvSpPr/>
          <p:nvPr/>
        </p:nvSpPr>
        <p:spPr>
          <a:xfrm>
            <a:off x="5408612" y="4800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C00000"/>
                </a:solidFill>
                <a:cs typeface="2  Sina" panose="00000700000000000000" pitchFamily="2" charset="-78"/>
              </a:rPr>
              <a:t>نظریه های یادگیری</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17894746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P spid="4" grpId="0" animBg="1"/>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608012" y="533400"/>
            <a:ext cx="9677400" cy="5791200"/>
          </a:xfrm>
          <a:prstGeom prst="rect">
            <a:avLst/>
          </a:prstGeom>
          <a:noFill/>
        </p:spPr>
        <p:txBody>
          <a:bodyPr wrap="square" rtlCol="0">
            <a:noAutofit/>
          </a:bodyPr>
          <a:lstStyle/>
          <a:p>
            <a:pPr lvl="0" algn="just" rtl="1">
              <a:lnSpc>
                <a:spcPct val="20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الگوهای تدریس:</a:t>
            </a: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الگوی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یک طرح کلی است که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را در امر یادگیری انواع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ها،  نگرش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ها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یاری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دهد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الگوی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از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پشتوانه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نظری یا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فلسفی برخوردار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و همچنین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دربردارنده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مراحل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ویژه 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تدریس است که برای دستیابی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نتایج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مطلوب طراحی شده است</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هسته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اصلی فرآیند تدریس </a:t>
            </a:r>
            <a:r>
              <a:rPr lang="fa-IR" smtClean="0">
                <a:solidFill>
                  <a:schemeClr val="tx2"/>
                </a:solidFill>
                <a:latin typeface="Calibri" panose="020F0502020204030204" pitchFamily="34" charset="0"/>
                <a:ea typeface="Calibri" panose="020F0502020204030204" pitchFamily="34" charset="0"/>
                <a:cs typeface="2  Titr" panose="00000700000000000000" pitchFamily="2" charset="-78"/>
              </a:rPr>
              <a:t>ترتیب </a:t>
            </a:r>
            <a:r>
              <a:rPr lang="fa-IR" smtClean="0">
                <a:solidFill>
                  <a:schemeClr val="tx2"/>
                </a:solidFill>
                <a:latin typeface="Calibri" panose="020F0502020204030204" pitchFamily="34" charset="0"/>
                <a:ea typeface="Calibri" panose="020F0502020204030204" pitchFamily="34" charset="0"/>
                <a:cs typeface="2  Titr" panose="00000700000000000000" pitchFamily="2" charset="-78"/>
              </a:rPr>
              <a:t>دادن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محیط هایی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که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آن دانش آموزان بتوانند تعامل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کرده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نحوه 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یادگیری را بررسی کنند.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الگوی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توصیف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محیط یادگیری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a:t>
            </a:r>
          </a:p>
        </p:txBody>
      </p:sp>
    </p:spTree>
    <p:extLst>
      <p:ext uri="{BB962C8B-B14F-4D97-AF65-F5344CB8AC3E}">
        <p14:creationId xmlns:p14="http://schemas.microsoft.com/office/powerpoint/2010/main" val="698364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531812" y="1333500"/>
            <a:ext cx="9677400" cy="5791200"/>
          </a:xfrm>
          <a:prstGeom prst="rect">
            <a:avLst/>
          </a:prstGeom>
          <a:noFill/>
        </p:spPr>
        <p:txBody>
          <a:bodyPr wrap="square" rtlCol="0">
            <a:noAutofit/>
          </a:bodyPr>
          <a:lstStyle/>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الگوهای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تدریس انواع گوناگونی دارند که برحسب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زمان، موقعیت، محتوا،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امکانات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مخاطب متفاوت اند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برخی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ها کاربرد وسیعی دارند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درحالی که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گروهی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دیگر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برای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مقاصد خاص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به وجود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آمده اند.</a:t>
            </a:r>
          </a:p>
          <a:p>
            <a:pPr lvl="0" algn="just" rtl="1">
              <a:lnSpc>
                <a:spcPct val="250000"/>
              </a:lnSpc>
              <a:spcAft>
                <a:spcPts val="800"/>
              </a:spcAft>
            </a:pP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الگوها،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 اساس محور یادگیری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و نیز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نوع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نگاه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نسبت به افراد و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چگونگی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نوع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 آن ها، در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چهار خانواده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طبقه بندی شده اند. این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چهار خانواده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عبارت اند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پردازش اطلاعات، اجتماعی،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شخصی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(فردی) و نظام های رفتاری</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a:t>
            </a:r>
          </a:p>
        </p:txBody>
      </p:sp>
    </p:spTree>
    <p:extLst>
      <p:ext uri="{BB962C8B-B14F-4D97-AF65-F5344CB8AC3E}">
        <p14:creationId xmlns:p14="http://schemas.microsoft.com/office/powerpoint/2010/main" val="708810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304801" y="127000"/>
            <a:ext cx="10210800" cy="6731000"/>
          </a:xfrm>
          <a:prstGeom prst="rect">
            <a:avLst/>
          </a:prstGeom>
          <a:noFill/>
        </p:spPr>
        <p:txBody>
          <a:bodyPr wrap="square" rtlCol="0">
            <a:noAutofit/>
          </a:bodyPr>
          <a:lstStyle/>
          <a:p>
            <a:pPr lvl="0" algn="just" rtl="1">
              <a:lnSpc>
                <a:spcPct val="250000"/>
              </a:lnSpc>
              <a:spcAft>
                <a:spcPts val="800"/>
              </a:spcAft>
            </a:pPr>
            <a:endParaRPr lang="fa-IR" b="1" dirty="0" smtClean="0">
              <a:cs typeface="2  Titr" panose="00000700000000000000" pitchFamily="2" charset="-78"/>
            </a:endParaRPr>
          </a:p>
          <a:p>
            <a:pPr lvl="0" algn="just" rtl="1">
              <a:lnSpc>
                <a:spcPct val="250000"/>
              </a:lnSpc>
              <a:spcAft>
                <a:spcPts val="800"/>
              </a:spcAft>
            </a:pPr>
            <a:endParaRPr lang="fa-IR" b="1" dirty="0" smtClean="0">
              <a:cs typeface="2  Titr" panose="00000700000000000000" pitchFamily="2" charset="-78"/>
            </a:endParaRP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خانواده ی </a:t>
            </a: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الگوهای </a:t>
            </a:r>
            <a:r>
              <a:rPr lang="fa-IR" sz="2000" b="1" dirty="0">
                <a:solidFill>
                  <a:schemeClr val="accent3">
                    <a:lumMod val="60000"/>
                    <a:lumOff val="40000"/>
                  </a:schemeClr>
                </a:solidFill>
                <a:cs typeface="2  Titr" panose="00000700000000000000" pitchFamily="2" charset="-78"/>
              </a:rPr>
              <a:t>پردازش </a:t>
            </a:r>
            <a:r>
              <a:rPr lang="fa-IR" sz="2000" b="1" dirty="0" smtClean="0">
                <a:solidFill>
                  <a:schemeClr val="accent3">
                    <a:lumMod val="60000"/>
                    <a:lumOff val="40000"/>
                  </a:schemeClr>
                </a:solidFill>
                <a:cs typeface="2  Titr" panose="00000700000000000000" pitchFamily="2" charset="-78"/>
              </a:rPr>
              <a:t>اطلاعات</a:t>
            </a: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(خبرپردازی)</a:t>
            </a:r>
            <a:endParaRPr lang="fa-IR" sz="2000" dirty="0">
              <a:solidFill>
                <a:schemeClr val="accent3">
                  <a:lumMod val="60000"/>
                  <a:lumOff val="40000"/>
                </a:schemeClr>
              </a:solidFill>
              <a:latin typeface="Calibri" panose="020F0502020204030204" pitchFamily="34" charset="0"/>
              <a:ea typeface="Calibri" panose="020F0502020204030204" pitchFamily="34" charset="0"/>
              <a:cs typeface="2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61212" cy="6858000"/>
          </a:xfrm>
          <a:prstGeom prst="rect">
            <a:avLst/>
          </a:prstGeom>
        </p:spPr>
      </p:pic>
    </p:spTree>
    <p:extLst>
      <p:ext uri="{BB962C8B-B14F-4D97-AF65-F5344CB8AC3E}">
        <p14:creationId xmlns:p14="http://schemas.microsoft.com/office/powerpoint/2010/main" val="3622410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531812" y="1333500"/>
            <a:ext cx="9677400" cy="5791200"/>
          </a:xfrm>
          <a:prstGeom prst="rect">
            <a:avLst/>
          </a:prstGeom>
          <a:noFill/>
        </p:spPr>
        <p:txBody>
          <a:bodyPr wrap="square" rtlCol="0">
            <a:noAutofit/>
          </a:bodyPr>
          <a:lstStyle/>
          <a:p>
            <a:pPr lvl="0" algn="just" rtl="1">
              <a:lnSpc>
                <a:spcPct val="25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12" y="0"/>
            <a:ext cx="7391400" cy="6858000"/>
          </a:xfrm>
          <a:prstGeom prst="rect">
            <a:avLst/>
          </a:prstGeom>
        </p:spPr>
      </p:pic>
    </p:spTree>
    <p:extLst>
      <p:ext uri="{BB962C8B-B14F-4D97-AF65-F5344CB8AC3E}">
        <p14:creationId xmlns:p14="http://schemas.microsoft.com/office/powerpoint/2010/main" val="1721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304801" y="127000"/>
            <a:ext cx="10210800" cy="6731000"/>
          </a:xfrm>
          <a:prstGeom prst="rect">
            <a:avLst/>
          </a:prstGeom>
          <a:noFill/>
        </p:spPr>
        <p:txBody>
          <a:bodyPr wrap="square" rtlCol="0">
            <a:noAutofit/>
          </a:bodyPr>
          <a:lstStyle/>
          <a:p>
            <a:pPr lvl="0" algn="just" rtl="1">
              <a:lnSpc>
                <a:spcPct val="250000"/>
              </a:lnSpc>
              <a:spcAft>
                <a:spcPts val="800"/>
              </a:spcAft>
            </a:pPr>
            <a:endParaRPr lang="fa-IR" b="1" dirty="0" smtClean="0">
              <a:cs typeface="2  Titr" panose="00000700000000000000" pitchFamily="2" charset="-78"/>
            </a:endParaRPr>
          </a:p>
          <a:p>
            <a:pPr lvl="0" algn="just" rtl="1">
              <a:lnSpc>
                <a:spcPct val="250000"/>
              </a:lnSpc>
              <a:spcAft>
                <a:spcPts val="800"/>
              </a:spcAft>
            </a:pPr>
            <a:endParaRPr lang="fa-IR" b="1" dirty="0" smtClean="0">
              <a:cs typeface="2  Titr" panose="00000700000000000000" pitchFamily="2" charset="-78"/>
            </a:endParaRP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خانواده ی </a:t>
            </a: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الگوهای نظام های رفتاری</a:t>
            </a: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a:t>
            </a:r>
            <a:endParaRPr lang="fa-IR" sz="2000" dirty="0">
              <a:solidFill>
                <a:schemeClr val="accent3">
                  <a:lumMod val="60000"/>
                  <a:lumOff val="40000"/>
                </a:schemeClr>
              </a:solidFill>
              <a:latin typeface="Calibri" panose="020F0502020204030204" pitchFamily="34" charset="0"/>
              <a:ea typeface="Calibri" panose="020F0502020204030204" pitchFamily="34" charset="0"/>
              <a:cs typeface="2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89812" cy="6858000"/>
          </a:xfrm>
          <a:prstGeom prst="rect">
            <a:avLst/>
          </a:prstGeom>
        </p:spPr>
      </p:pic>
    </p:spTree>
    <p:extLst>
      <p:ext uri="{BB962C8B-B14F-4D97-AF65-F5344CB8AC3E}">
        <p14:creationId xmlns:p14="http://schemas.microsoft.com/office/powerpoint/2010/main" val="108444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531812" y="1333500"/>
            <a:ext cx="9677400" cy="5791200"/>
          </a:xfrm>
          <a:prstGeom prst="rect">
            <a:avLst/>
          </a:prstGeom>
          <a:noFill/>
        </p:spPr>
        <p:txBody>
          <a:bodyPr wrap="square" rtlCol="0">
            <a:noAutofit/>
          </a:bodyPr>
          <a:lstStyle/>
          <a:p>
            <a:pPr lvl="0" algn="just" rtl="1">
              <a:lnSpc>
                <a:spcPct val="25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812" y="-25400"/>
            <a:ext cx="7162800" cy="6870700"/>
          </a:xfrm>
          <a:prstGeom prst="rect">
            <a:avLst/>
          </a:prstGeom>
        </p:spPr>
      </p:pic>
    </p:spTree>
    <p:extLst>
      <p:ext uri="{BB962C8B-B14F-4D97-AF65-F5344CB8AC3E}">
        <p14:creationId xmlns:p14="http://schemas.microsoft.com/office/powerpoint/2010/main" val="596511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13" name="TextBox 12"/>
          <p:cNvSpPr txBox="1"/>
          <p:nvPr/>
        </p:nvSpPr>
        <p:spPr>
          <a:xfrm>
            <a:off x="304801" y="127000"/>
            <a:ext cx="10210800" cy="6731000"/>
          </a:xfrm>
          <a:prstGeom prst="rect">
            <a:avLst/>
          </a:prstGeom>
          <a:noFill/>
        </p:spPr>
        <p:txBody>
          <a:bodyPr wrap="square" rtlCol="0">
            <a:noAutofit/>
          </a:bodyPr>
          <a:lstStyle/>
          <a:p>
            <a:pPr lvl="0" algn="just" rtl="1">
              <a:lnSpc>
                <a:spcPct val="250000"/>
              </a:lnSpc>
              <a:spcAft>
                <a:spcPts val="800"/>
              </a:spcAft>
            </a:pPr>
            <a:endParaRPr lang="fa-IR" b="1" dirty="0" smtClean="0">
              <a:cs typeface="2  Titr" panose="00000700000000000000" pitchFamily="2" charset="-78"/>
            </a:endParaRPr>
          </a:p>
          <a:p>
            <a:pPr lvl="0" algn="just" rtl="1">
              <a:lnSpc>
                <a:spcPct val="250000"/>
              </a:lnSpc>
              <a:spcAft>
                <a:spcPts val="800"/>
              </a:spcAft>
            </a:pPr>
            <a:endParaRPr lang="fa-IR" b="1" dirty="0" smtClean="0">
              <a:cs typeface="2  Titr" panose="00000700000000000000" pitchFamily="2" charset="-78"/>
            </a:endParaRP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خانواده ی </a:t>
            </a: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الگوهای اجتماعی</a:t>
            </a:r>
          </a:p>
          <a:p>
            <a:pPr lvl="0" algn="r" rtl="1">
              <a:lnSpc>
                <a:spcPct val="250000"/>
              </a:lnSpc>
              <a:spcAft>
                <a:spcPts val="800"/>
              </a:spcAft>
            </a:pPr>
            <a:r>
              <a:rPr lang="fa-IR" sz="2000" b="1" dirty="0" smtClean="0">
                <a:solidFill>
                  <a:schemeClr val="accent3">
                    <a:lumMod val="60000"/>
                    <a:lumOff val="40000"/>
                  </a:schemeClr>
                </a:solidFill>
                <a:cs typeface="2  Titr" panose="00000700000000000000" pitchFamily="2" charset="-78"/>
              </a:rPr>
              <a:t>                   </a:t>
            </a:r>
            <a:endParaRPr lang="fa-IR" sz="2000" dirty="0">
              <a:solidFill>
                <a:schemeClr val="accent3">
                  <a:lumMod val="60000"/>
                  <a:lumOff val="40000"/>
                </a:schemeClr>
              </a:solidFill>
              <a:latin typeface="Calibri" panose="020F0502020204030204" pitchFamily="34" charset="0"/>
              <a:ea typeface="Calibri" panose="020F0502020204030204" pitchFamily="34" charset="0"/>
              <a:cs typeface="2  Titr" panose="00000700000000000000" pitchFamily="2" charset="-78"/>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
            <a:ext cx="7847012" cy="6886575"/>
          </a:xfrm>
          <a:prstGeom prst="rect">
            <a:avLst/>
          </a:prstGeom>
        </p:spPr>
      </p:pic>
    </p:spTree>
    <p:extLst>
      <p:ext uri="{BB962C8B-B14F-4D97-AF65-F5344CB8AC3E}">
        <p14:creationId xmlns:p14="http://schemas.microsoft.com/office/powerpoint/2010/main" val="152985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9906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الگوهای آموزشی</a:t>
            </a:r>
            <a:endParaRPr lang="en-US" dirty="0">
              <a:solidFill>
                <a:schemeClr val="bg1"/>
              </a:solidFill>
              <a:cs typeface="B Titr" panose="00000700000000000000" pitchFamily="2" charset="-78"/>
            </a:endParaRPr>
          </a:p>
        </p:txBody>
      </p:sp>
      <p:sp>
        <p:nvSpPr>
          <p:cNvPr id="3" name="Rectangle 2"/>
          <p:cNvSpPr/>
          <p:nvPr/>
        </p:nvSpPr>
        <p:spPr>
          <a:xfrm>
            <a:off x="10666411" y="18288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راهبردهای آموزشی</a:t>
            </a:r>
            <a:endParaRPr lang="en-US" dirty="0">
              <a:solidFill>
                <a:schemeClr val="bg1"/>
              </a:solidFill>
              <a:cs typeface="B Titr" panose="00000700000000000000" pitchFamily="2" charset="-78"/>
            </a:endParaRPr>
          </a:p>
        </p:txBody>
      </p:sp>
      <p:sp>
        <p:nvSpPr>
          <p:cNvPr id="4" name="Rectangle 3"/>
          <p:cNvSpPr/>
          <p:nvPr/>
        </p:nvSpPr>
        <p:spPr>
          <a:xfrm>
            <a:off x="10666410" y="2679700"/>
            <a:ext cx="1522413"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روش های آموزشی</a:t>
            </a:r>
            <a:endParaRPr lang="en-US" dirty="0">
              <a:solidFill>
                <a:schemeClr val="bg1"/>
              </a:solidFill>
              <a:cs typeface="B Titr" panose="00000700000000000000" pitchFamily="2" charset="-78"/>
            </a:endParaRPr>
          </a:p>
        </p:txBody>
      </p:sp>
      <p:sp>
        <p:nvSpPr>
          <p:cNvPr id="5" name="Rectangle 4"/>
          <p:cNvSpPr/>
          <p:nvPr/>
        </p:nvSpPr>
        <p:spPr>
          <a:xfrm>
            <a:off x="10666410" y="3505200"/>
            <a:ext cx="1520821" cy="685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bg1"/>
                </a:solidFill>
                <a:cs typeface="B Titr" panose="00000700000000000000" pitchFamily="2" charset="-78"/>
              </a:rPr>
              <a:t>فنون آموزشی</a:t>
            </a:r>
            <a:endParaRPr lang="en-US" dirty="0">
              <a:solidFill>
                <a:schemeClr val="bg1"/>
              </a:solidFill>
              <a:cs typeface="B Titr" panose="00000700000000000000" pitchFamily="2" charset="-78"/>
            </a:endParaRPr>
          </a:p>
        </p:txBody>
      </p:sp>
      <p:sp>
        <p:nvSpPr>
          <p:cNvPr id="6" name="Rectangle 5"/>
          <p:cNvSpPr/>
          <p:nvPr/>
        </p:nvSpPr>
        <p:spPr>
          <a:xfrm>
            <a:off x="10515601" y="4330700"/>
            <a:ext cx="1520821"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الگوهای تدریس</a:t>
            </a:r>
            <a:endParaRPr lang="en-US" dirty="0">
              <a:solidFill>
                <a:schemeClr val="tx1"/>
              </a:solidFill>
              <a:cs typeface="B Titr" panose="00000700000000000000" pitchFamily="2" charset="-78"/>
            </a:endParaRPr>
          </a:p>
        </p:txBody>
      </p:sp>
      <p:sp>
        <p:nvSpPr>
          <p:cNvPr id="8" name="Action Button: Return 7">
            <a:hlinkClick r:id="rId2" action="ppaction://hlinksldjump" highlightClick="1"/>
          </p:cNvPr>
          <p:cNvSpPr/>
          <p:nvPr/>
        </p:nvSpPr>
        <p:spPr>
          <a:xfrm>
            <a:off x="11276012" y="5867400"/>
            <a:ext cx="533400" cy="457200"/>
          </a:xfrm>
          <a:prstGeom prst="actionButtonRetur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Action Button: Home 8">
            <a:hlinkClick r:id="rId3" action="ppaction://hlinksldjump" highlightClick="1"/>
          </p:cNvPr>
          <p:cNvSpPr/>
          <p:nvPr/>
        </p:nvSpPr>
        <p:spPr>
          <a:xfrm>
            <a:off x="10666412" y="5867400"/>
            <a:ext cx="533400" cy="457200"/>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TextBox 12"/>
          <p:cNvSpPr txBox="1"/>
          <p:nvPr/>
        </p:nvSpPr>
        <p:spPr>
          <a:xfrm>
            <a:off x="531812" y="1333500"/>
            <a:ext cx="9677400" cy="5791200"/>
          </a:xfrm>
          <a:prstGeom prst="rect">
            <a:avLst/>
          </a:prstGeom>
          <a:noFill/>
        </p:spPr>
        <p:txBody>
          <a:bodyPr wrap="square" rtlCol="0">
            <a:noAutofit/>
          </a:bodyPr>
          <a:lstStyle/>
          <a:p>
            <a:pPr lvl="0" algn="just" rtl="1">
              <a:lnSpc>
                <a:spcPct val="250000"/>
              </a:lnSpc>
              <a:spcAft>
                <a:spcPts val="800"/>
              </a:spcAft>
            </a:pPr>
            <a:endParaRPr lang="fa-IR" dirty="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212" y="0"/>
            <a:ext cx="7315200" cy="6858000"/>
          </a:xfrm>
          <a:prstGeom prst="rect">
            <a:avLst/>
          </a:prstGeom>
        </p:spPr>
      </p:pic>
    </p:spTree>
    <p:extLst>
      <p:ext uri="{BB962C8B-B14F-4D97-AF65-F5344CB8AC3E}">
        <p14:creationId xmlns:p14="http://schemas.microsoft.com/office/powerpoint/2010/main" val="1170176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ÙØªÛØ¬Ù ØªØµÙÛØ±Û Ø¨Ø±Ø§Û Ø¯ÛØ¨Ø§Ú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2" y="457200"/>
            <a:ext cx="1943370" cy="2019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51012" y="1676400"/>
            <a:ext cx="9525000" cy="2800767"/>
          </a:xfrm>
          <a:prstGeom prst="rect">
            <a:avLst/>
          </a:prstGeom>
          <a:noFill/>
        </p:spPr>
        <p:txBody>
          <a:bodyPr wrap="square" rtlCol="0">
            <a:spAutoFit/>
          </a:bodyPr>
          <a:lstStyle/>
          <a:p>
            <a:pPr algn="ctr" rtl="1">
              <a:lnSpc>
                <a:spcPct val="300000"/>
              </a:lnSpc>
            </a:pPr>
            <a:r>
              <a:rPr lang="fa-IR" sz="3200" dirty="0" smtClean="0">
                <a:solidFill>
                  <a:schemeClr val="tx2"/>
                </a:solidFill>
                <a:cs typeface="2  Sina" panose="00000700000000000000" pitchFamily="2" charset="-78"/>
              </a:rPr>
              <a:t>فصل پنج</a:t>
            </a:r>
          </a:p>
          <a:p>
            <a:pPr algn="ctr" rtl="1">
              <a:lnSpc>
                <a:spcPct val="300000"/>
              </a:lnSpc>
            </a:pPr>
            <a:r>
              <a:rPr lang="fa-IR" sz="3200" dirty="0" smtClean="0">
                <a:solidFill>
                  <a:srgbClr val="0070C0"/>
                </a:solidFill>
                <a:cs typeface="2  Sina" panose="00000700000000000000" pitchFamily="2" charset="-78"/>
              </a:rPr>
              <a:t>روش های تدریس</a:t>
            </a:r>
            <a:endParaRPr lang="en-US" sz="3200" dirty="0">
              <a:solidFill>
                <a:srgbClr val="0070C0"/>
              </a:solidFill>
              <a:cs typeface="2  Sina" panose="00000700000000000000" pitchFamily="2" charset="-78"/>
            </a:endParaRPr>
          </a:p>
        </p:txBody>
      </p:sp>
    </p:spTree>
    <p:extLst>
      <p:ext uri="{BB962C8B-B14F-4D97-AF65-F5344CB8AC3E}">
        <p14:creationId xmlns:p14="http://schemas.microsoft.com/office/powerpoint/2010/main" val="618524785"/>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45497" y="-89485"/>
            <a:ext cx="4850230" cy="6858000"/>
          </a:xfrm>
          <a:prstGeom prst="rect">
            <a:avLst/>
          </a:prstGeom>
        </p:spPr>
      </p:pic>
    </p:spTree>
    <p:extLst>
      <p:ext uri="{BB962C8B-B14F-4D97-AF65-F5344CB8AC3E}">
        <p14:creationId xmlns:p14="http://schemas.microsoft.com/office/powerpoint/2010/main" val="37930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8605" y="6858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6412" y="15240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مکاتب فلسفی</a:t>
            </a:r>
            <a:endParaRPr lang="en-US" dirty="0">
              <a:cs typeface="B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فلسفه تعلیم و تربیت</a:t>
            </a:r>
            <a:endParaRPr lang="en-US" dirty="0">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انواع فلسفه تعلیم و تربیت</a:t>
            </a:r>
            <a:endParaRPr lang="en-US" dirty="0">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نظریه های یادگیری</a:t>
            </a:r>
            <a:endParaRPr lang="en-US" dirty="0">
              <a:cs typeface="B Titr" panose="00000700000000000000" pitchFamily="2" charset="-78"/>
            </a:endParaRPr>
          </a:p>
        </p:txBody>
      </p:sp>
      <p:sp>
        <p:nvSpPr>
          <p:cNvPr id="13" name="TextBox 12"/>
          <p:cNvSpPr txBox="1"/>
          <p:nvPr/>
        </p:nvSpPr>
        <p:spPr>
          <a:xfrm>
            <a:off x="684212" y="533400"/>
            <a:ext cx="9677400" cy="49149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روانشناسی و فلسفه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دو حوزه ی مطالعه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تدریس و یادگیری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بوده اند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سنت فلسفی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 ماهیت 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کیفیت تدریس و یادگیری و نقش آن در رفتار آدمی سروکار دارد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سنت روانشناسی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توصیف و تبیین فرآیند تدریس و یادگیری معین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پردازد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ازاین رو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تدوین چارچوبی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برای مطالعه و تحقیق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درباره رویکردهای یاددهی-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یادگیری باید از هر دو سود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جست.</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بنابراین به منظور اتخاذ تصمیمات منطقی در خصوص عملکرد معلمان در کلاس درس و ترسیم افق های تازه در رویکردهای- یاددهی یادگیری لازم است اولاً مبانی فلسفی مکاتب موردبررسی قرار گیرند؛ ثانیاً رویکردهای یاددهی- یادگیری از دیدگاه این مکاتب به تفکیک توصیف و با هم مقایسه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شوند.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آشنایی با اهداف تربیتی مکاتب فلسفی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مقایسه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آنها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 یکدیگر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آن روی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باعث ایجاد شناخت و آگاهی و بروز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روحیه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نقادی نسبت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خط مشی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برنامه ریزی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شود برای معلمان مطلوب و مفید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99068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p:cNvSpPr/>
          <p:nvPr/>
        </p:nvSpPr>
        <p:spPr>
          <a:xfrm>
            <a:off x="7923212" y="1143000"/>
            <a:ext cx="3581400" cy="4648200"/>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2400" dirty="0" smtClean="0">
                <a:solidFill>
                  <a:srgbClr val="002060"/>
                </a:solidFill>
                <a:cs typeface="2  Titr" panose="00000700000000000000" pitchFamily="2" charset="-78"/>
              </a:rPr>
              <a:t>فصل پنج:</a:t>
            </a:r>
          </a:p>
          <a:p>
            <a:pPr algn="ctr">
              <a:lnSpc>
                <a:spcPct val="200000"/>
              </a:lnSpc>
            </a:pPr>
            <a:r>
              <a:rPr lang="fa-IR" sz="2400" dirty="0" smtClean="0">
                <a:solidFill>
                  <a:srgbClr val="002060"/>
                </a:solidFill>
                <a:cs typeface="2  Titr" panose="00000700000000000000" pitchFamily="2" charset="-78"/>
              </a:rPr>
              <a:t>روش های تدریس</a:t>
            </a:r>
            <a:endParaRPr lang="fa-IR" sz="2000" dirty="0">
              <a:solidFill>
                <a:srgbClr val="002060"/>
              </a:solidFill>
              <a:cs typeface="2  Titr" panose="00000700000000000000" pitchFamily="2" charset="-78"/>
            </a:endParaRPr>
          </a:p>
        </p:txBody>
      </p:sp>
      <p:sp>
        <p:nvSpPr>
          <p:cNvPr id="3" name="Rounded Rectangle 2"/>
          <p:cNvSpPr/>
          <p:nvPr/>
        </p:nvSpPr>
        <p:spPr>
          <a:xfrm>
            <a:off x="5561012" y="609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a:t>
            </a:r>
            <a:r>
              <a:rPr lang="fa-IR" sz="2000" dirty="0" smtClean="0">
                <a:solidFill>
                  <a:srgbClr val="C00000"/>
                </a:solidFill>
                <a:cs typeface="2  Sina" panose="00000700000000000000" pitchFamily="2" charset="-78"/>
              </a:rPr>
              <a:t>آزمایشگاهی</a:t>
            </a:r>
            <a:endParaRPr lang="en-US" sz="2000" dirty="0">
              <a:solidFill>
                <a:srgbClr val="C00000"/>
              </a:solidFill>
              <a:cs typeface="2  Sina" panose="00000700000000000000" pitchFamily="2" charset="-78"/>
            </a:endParaRPr>
          </a:p>
        </p:txBody>
      </p:sp>
      <p:sp>
        <p:nvSpPr>
          <p:cNvPr id="4" name="Rounded Rectangle 3"/>
          <p:cNvSpPr/>
          <p:nvPr/>
        </p:nvSpPr>
        <p:spPr>
          <a:xfrm>
            <a:off x="5561012" y="15494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پرسش و </a:t>
            </a:r>
            <a:r>
              <a:rPr lang="fa-IR" sz="2000" dirty="0" smtClean="0">
                <a:solidFill>
                  <a:srgbClr val="C00000"/>
                </a:solidFill>
                <a:cs typeface="2  Sina" panose="00000700000000000000" pitchFamily="2" charset="-78"/>
              </a:rPr>
              <a:t>پاسخ</a:t>
            </a:r>
            <a:endParaRPr lang="en-US" sz="2000" dirty="0">
              <a:solidFill>
                <a:srgbClr val="C00000"/>
              </a:solidFill>
              <a:cs typeface="2  Sina" panose="00000700000000000000" pitchFamily="2" charset="-78"/>
            </a:endParaRPr>
          </a:p>
        </p:txBody>
      </p:sp>
      <p:sp>
        <p:nvSpPr>
          <p:cNvPr id="5" name="Rounded Rectangle 4"/>
          <p:cNvSpPr/>
          <p:nvPr/>
        </p:nvSpPr>
        <p:spPr>
          <a:xfrm>
            <a:off x="5561012" y="24892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بارش مغزی</a:t>
            </a:r>
            <a:endParaRPr lang="en-US" sz="2000" dirty="0">
              <a:solidFill>
                <a:srgbClr val="C00000"/>
              </a:solidFill>
              <a:cs typeface="2  Sina" panose="00000700000000000000" pitchFamily="2" charset="-78"/>
            </a:endParaRPr>
          </a:p>
        </p:txBody>
      </p:sp>
      <p:sp>
        <p:nvSpPr>
          <p:cNvPr id="6" name="Rounded Rectangle 5"/>
          <p:cNvSpPr/>
          <p:nvPr/>
        </p:nvSpPr>
        <p:spPr>
          <a:xfrm>
            <a:off x="5561012" y="3429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مبتنی بر بازی</a:t>
            </a:r>
            <a:endParaRPr lang="en-US" sz="2000" dirty="0">
              <a:solidFill>
                <a:srgbClr val="C00000"/>
              </a:solidFill>
              <a:cs typeface="2  Sina" panose="00000700000000000000" pitchFamily="2" charset="-78"/>
            </a:endParaRPr>
          </a:p>
        </p:txBody>
      </p:sp>
      <p:sp>
        <p:nvSpPr>
          <p:cNvPr id="7" name="Rounded Rectangle 6"/>
          <p:cNvSpPr/>
          <p:nvPr/>
        </p:nvSpPr>
        <p:spPr>
          <a:xfrm>
            <a:off x="5561012" y="43688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rgbClr val="C00000"/>
                </a:solidFill>
                <a:cs typeface="2  Sina" panose="00000700000000000000" pitchFamily="2" charset="-78"/>
              </a:rPr>
              <a:t>روش تدریس یادگیری معکوس</a:t>
            </a:r>
          </a:p>
        </p:txBody>
      </p:sp>
      <p:sp>
        <p:nvSpPr>
          <p:cNvPr id="8" name="Rounded Rectangle 7"/>
          <p:cNvSpPr/>
          <p:nvPr/>
        </p:nvSpPr>
        <p:spPr>
          <a:xfrm>
            <a:off x="5561012" y="5308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a:solidFill>
                  <a:srgbClr val="C00000"/>
                </a:solidFill>
                <a:cs typeface="2  Sina" panose="00000700000000000000" pitchFamily="2" charset="-78"/>
              </a:rPr>
              <a:t>روش تدریس مطالعه ی موردی</a:t>
            </a:r>
            <a:endParaRPr lang="fa-IR" dirty="0">
              <a:solidFill>
                <a:srgbClr val="C00000"/>
              </a:solidFill>
              <a:cs typeface="2  Sina" panose="00000700000000000000" pitchFamily="2" charset="-78"/>
            </a:endParaRPr>
          </a:p>
        </p:txBody>
      </p:sp>
      <p:sp>
        <p:nvSpPr>
          <p:cNvPr id="9" name="Rounded Rectangle 8"/>
          <p:cNvSpPr/>
          <p:nvPr/>
        </p:nvSpPr>
        <p:spPr>
          <a:xfrm>
            <a:off x="3198812" y="609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rgbClr val="C00000"/>
                </a:solidFill>
                <a:cs typeface="2  Sina" panose="00000700000000000000" pitchFamily="2" charset="-78"/>
              </a:rPr>
              <a:t>روش تدریس گردش علمی</a:t>
            </a:r>
            <a:endParaRPr lang="en-US" dirty="0">
              <a:solidFill>
                <a:srgbClr val="C00000"/>
              </a:solidFill>
              <a:cs typeface="2  Sina" panose="00000700000000000000" pitchFamily="2" charset="-78"/>
            </a:endParaRPr>
          </a:p>
        </p:txBody>
      </p:sp>
      <p:sp>
        <p:nvSpPr>
          <p:cNvPr id="10" name="Rounded Rectangle 9"/>
          <p:cNvSpPr/>
          <p:nvPr/>
        </p:nvSpPr>
        <p:spPr>
          <a:xfrm>
            <a:off x="3198812" y="15494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بحث گروهی</a:t>
            </a:r>
            <a:endParaRPr lang="en-US" sz="2000" dirty="0">
              <a:solidFill>
                <a:srgbClr val="C00000"/>
              </a:solidFill>
              <a:cs typeface="2  Sina" panose="00000700000000000000" pitchFamily="2" charset="-78"/>
            </a:endParaRPr>
          </a:p>
        </p:txBody>
      </p:sp>
      <p:sp>
        <p:nvSpPr>
          <p:cNvPr id="11" name="Rounded Rectangle 10"/>
          <p:cNvSpPr/>
          <p:nvPr/>
        </p:nvSpPr>
        <p:spPr>
          <a:xfrm>
            <a:off x="3198812" y="24892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rgbClr val="C00000"/>
                </a:solidFill>
                <a:cs typeface="2  Sina" panose="00000700000000000000" pitchFamily="2" charset="-78"/>
              </a:rPr>
              <a:t>روش تدریس یادگیری اکتشافی</a:t>
            </a:r>
            <a:endParaRPr lang="en-US" sz="1600" dirty="0">
              <a:solidFill>
                <a:srgbClr val="C00000"/>
              </a:solidFill>
              <a:cs typeface="2  Sina" panose="00000700000000000000" pitchFamily="2" charset="-78"/>
            </a:endParaRPr>
          </a:p>
        </p:txBody>
      </p:sp>
      <p:sp>
        <p:nvSpPr>
          <p:cNvPr id="12" name="Rounded Rectangle 11"/>
          <p:cNvSpPr/>
          <p:nvPr/>
        </p:nvSpPr>
        <p:spPr>
          <a:xfrm>
            <a:off x="3198812" y="34290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قضاوت عملکرد</a:t>
            </a:r>
            <a:endParaRPr lang="en-US" sz="2000" dirty="0">
              <a:solidFill>
                <a:srgbClr val="C00000"/>
              </a:solidFill>
              <a:cs typeface="2  Sina" panose="00000700000000000000" pitchFamily="2" charset="-78"/>
            </a:endParaRPr>
          </a:p>
        </p:txBody>
      </p:sp>
      <p:sp>
        <p:nvSpPr>
          <p:cNvPr id="13" name="Rounded Rectangle 12"/>
          <p:cNvSpPr/>
          <p:nvPr/>
        </p:nvSpPr>
        <p:spPr>
          <a:xfrm>
            <a:off x="3198812" y="43688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طرز تلقی</a:t>
            </a:r>
            <a:endParaRPr lang="en-US" sz="2000" dirty="0">
              <a:solidFill>
                <a:srgbClr val="C00000"/>
              </a:solidFill>
              <a:cs typeface="2  Sina" panose="00000700000000000000" pitchFamily="2" charset="-78"/>
            </a:endParaRPr>
          </a:p>
        </p:txBody>
      </p:sp>
      <p:sp>
        <p:nvSpPr>
          <p:cNvPr id="14" name="Rounded Rectangle 13"/>
          <p:cNvSpPr/>
          <p:nvPr/>
        </p:nvSpPr>
        <p:spPr>
          <a:xfrm>
            <a:off x="3222624" y="53086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rgbClr val="C00000"/>
                </a:solidFill>
                <a:cs typeface="2  Sina" panose="00000700000000000000" pitchFamily="2" charset="-78"/>
              </a:rPr>
              <a:t>روش تدریس اعضای گروه</a:t>
            </a:r>
            <a:endParaRPr lang="en-US" dirty="0">
              <a:solidFill>
                <a:srgbClr val="C00000"/>
              </a:solidFill>
              <a:cs typeface="2  Sina" panose="00000700000000000000" pitchFamily="2" charset="-78"/>
            </a:endParaRPr>
          </a:p>
        </p:txBody>
      </p:sp>
      <p:sp>
        <p:nvSpPr>
          <p:cNvPr id="15" name="Rounded Rectangle 14"/>
          <p:cNvSpPr/>
          <p:nvPr/>
        </p:nvSpPr>
        <p:spPr>
          <a:xfrm>
            <a:off x="822324" y="24892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rgbClr val="C00000"/>
                </a:solidFill>
                <a:cs typeface="2  Sina" panose="00000700000000000000" pitchFamily="2" charset="-78"/>
              </a:rPr>
              <a:t>روش تدریس کارایی گروه</a:t>
            </a:r>
            <a:endParaRPr lang="en-US" dirty="0">
              <a:solidFill>
                <a:srgbClr val="C00000"/>
              </a:solidFill>
              <a:cs typeface="2  Sina" panose="00000700000000000000" pitchFamily="2" charset="-78"/>
            </a:endParaRPr>
          </a:p>
        </p:txBody>
      </p:sp>
      <p:sp>
        <p:nvSpPr>
          <p:cNvPr id="16" name="Rounded Rectangle 15"/>
          <p:cNvSpPr/>
          <p:nvPr/>
        </p:nvSpPr>
        <p:spPr>
          <a:xfrm>
            <a:off x="822324" y="3441700"/>
            <a:ext cx="1981200" cy="762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rgbClr val="C00000"/>
                </a:solidFill>
                <a:cs typeface="2  Sina" panose="00000700000000000000" pitchFamily="2" charset="-78"/>
              </a:rPr>
              <a:t>روش تدریس حل مسئله</a:t>
            </a:r>
            <a:endParaRPr lang="en-US" sz="2000" dirty="0">
              <a:solidFill>
                <a:srgbClr val="C00000"/>
              </a:solidFill>
              <a:cs typeface="2  Sina" panose="00000700000000000000" pitchFamily="2" charset="-78"/>
            </a:endParaRPr>
          </a:p>
        </p:txBody>
      </p:sp>
    </p:spTree>
    <p:extLst>
      <p:ext uri="{BB962C8B-B14F-4D97-AF65-F5344CB8AC3E}">
        <p14:creationId xmlns:p14="http://schemas.microsoft.com/office/powerpoint/2010/main" val="423218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9424" y="2133600"/>
            <a:ext cx="1522413" cy="68580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cs typeface="B Titr" panose="00000700000000000000" pitchFamily="2" charset="-78"/>
              </a:rPr>
              <a:t>مقدمه</a:t>
            </a:r>
            <a:endParaRPr lang="en-US" dirty="0">
              <a:cs typeface="B Titr" panose="00000700000000000000" pitchFamily="2" charset="-78"/>
            </a:endParaRPr>
          </a:p>
        </p:txBody>
      </p:sp>
      <p:sp>
        <p:nvSpPr>
          <p:cNvPr id="3" name="Rectangle 2"/>
          <p:cNvSpPr/>
          <p:nvPr/>
        </p:nvSpPr>
        <p:spPr>
          <a:xfrm>
            <a:off x="10666412" y="30861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cs typeface="B Titr" panose="00000700000000000000" pitchFamily="2" charset="-78"/>
              </a:rPr>
              <a:t>روش های تدریس</a:t>
            </a:r>
            <a:endParaRPr lang="en-US" dirty="0">
              <a:cs typeface="B Titr" panose="00000700000000000000" pitchFamily="2" charset="-78"/>
            </a:endParaRPr>
          </a:p>
        </p:txBody>
      </p:sp>
      <p:sp>
        <p:nvSpPr>
          <p:cNvPr id="13" name="TextBox 12"/>
          <p:cNvSpPr txBox="1"/>
          <p:nvPr/>
        </p:nvSpPr>
        <p:spPr>
          <a:xfrm>
            <a:off x="684212" y="533400"/>
            <a:ext cx="9677400" cy="5791200"/>
          </a:xfrm>
          <a:prstGeom prst="rect">
            <a:avLst/>
          </a:prstGeom>
          <a:noFill/>
        </p:spPr>
        <p:txBody>
          <a:bodyPr wrap="square" rtlCol="0">
            <a:noAutofit/>
          </a:bodyPr>
          <a:lstStyle/>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تدریس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رابطه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منظم، متقابل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دار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معلم است و روش تدریس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مجموعه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تدابیر منظمی است که معلم برای رسیدن به هدف یادگیری، با توجه به شرایط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امکانات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اتخاذ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معلم باید با انتخاب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مناسب ترین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روش تدریس یا به عبارتی بهترین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راه برای ارائه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درس، مساعدترین زمینه را برای آموزش مؤثر فراهم سازد. روش تدریس یکی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از مهم ترین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عناصری است که در تحقق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هدف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آموزشی نقش مؤثری دارد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الگوهای تدریس بر اساس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نظریه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یادگیری و همچنین بر اساس تجربه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تحقیق به دست آمده 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معلم با توجه به اهداف آموزشی آنها را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برمی گزیند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درحالی که روش های تدریس به منظور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سهولت تحقق الگوها انتخاب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الگوها عام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خاص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هستند. معلم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پس از انتخاب یک الگوی تدریس، برای اجرای 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یک یا چند روش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تدریس بهره جوید.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096580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آزمایشگاهی</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5791200"/>
          </a:xfrm>
          <a:prstGeom prst="rect">
            <a:avLst/>
          </a:prstGeom>
          <a:noFill/>
        </p:spPr>
        <p:txBody>
          <a:bodyPr wrap="square" rtlCol="0">
            <a:noAutofit/>
          </a:bodyPr>
          <a:lstStyle/>
          <a:p>
            <a:pPr lvl="0" algn="ctr" rtl="1">
              <a:lnSpc>
                <a:spcPct val="200000"/>
              </a:lnSpc>
              <a:spcAft>
                <a:spcPts val="800"/>
              </a:spcAft>
            </a:pP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a:t>
            </a:r>
            <a:r>
              <a:rPr lang="fa-IR" sz="24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آزمایشگاهی:</a:t>
            </a:r>
            <a:endPar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آزمایش</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فعالیتی است که در جریان 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کار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بردن وسایل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مواد بخصوصی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دربارهی مفهومی خاص،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عملا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تجربه کسب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کنند. اساس این روش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 اصول یادگیرى اکتشافى استوار است؛ به این معنى که در این روش،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مستقیما چیزى آموزش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بلکه موقعیت و شرایطى فراهم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خود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طریق آزمایش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پژوهش بپردازند و جواب مسئله را کشف کنند. آزمایش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معمولا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آزمایشگاه انجام 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اما نداشتن آزمایشگاه مجهز یا وسایل مناسب در مدرسه نباید دلیلى بر عدم اجراى این روش باشد. در بسیارى از موارد، براى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انجام دادن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آزمایش وسایل چندان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پیچیده اى موردنیاز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نیست و حتى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این گونه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وسایل را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توان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 کمک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فراهم نمود. این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براى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موضوعات علوم تجربی روش بسیار مناسبى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است.</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180842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آزمایشگاهی</a:t>
            </a:r>
            <a:endParaRPr lang="en-US" dirty="0">
              <a:solidFill>
                <a:schemeClr val="tx1"/>
              </a:solidFill>
              <a:cs typeface="B Titr" panose="00000700000000000000" pitchFamily="2" charset="-78"/>
            </a:endParaRPr>
          </a:p>
        </p:txBody>
      </p:sp>
      <p:sp>
        <p:nvSpPr>
          <p:cNvPr id="13" name="TextBox 12"/>
          <p:cNvSpPr txBox="1"/>
          <p:nvPr/>
        </p:nvSpPr>
        <p:spPr>
          <a:xfrm>
            <a:off x="379412" y="762000"/>
            <a:ext cx="10058797" cy="5791200"/>
          </a:xfrm>
          <a:prstGeom prst="rect">
            <a:avLst/>
          </a:prstGeom>
          <a:noFill/>
        </p:spPr>
        <p:txBody>
          <a:bodyPr wrap="square" rtlCol="0">
            <a:noAutofit/>
          </a:bodyPr>
          <a:lstStyle/>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آزمایشى ممکن است به منظورهاى مختلفى به کار رود؛ مثلا گاهى ممکن است این روش به منظور آشناکردن دانش آموزان با جنبه هاى عملى یک مفهوم و زمانى به منظور فراهم آوردن محیطى مناسب براى حل مسئله ای به کار گرفته شود. درهرصورت، معلم باید جهت کلى فعالیت را مشخص کند و اطلاعات و راهنمایی هاى لازم را در اختیار دانش آموزان قرار دهد. روش آزمایشى می تواند کیفیت یادگیرى را افزایش دهد و یک عامل بسیار برانگیزنده در فعالیت آموزشى باشد. این روش می تواند براى ارضاى حس کنجکاوى و تقویت نیروى اکتشاف و اختراع و پرورش تفکر انتقادى دانش آموزان بسیار مفید باشد و در آنها اعتمادبه نفس و رضایت خاطر ایجاد کند.</a:t>
            </a:r>
          </a:p>
          <a:p>
            <a:pPr lvl="0" algn="just" rtl="1">
              <a:lnSpc>
                <a:spcPct val="25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نقش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معلم در این روش هدایت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نظارت بر کار آنها است.</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13404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آزمایشگاهی</a:t>
            </a:r>
            <a:endParaRPr lang="en-US" dirty="0">
              <a:solidFill>
                <a:schemeClr val="tx1"/>
              </a:solidFill>
              <a:cs typeface="B Titr" panose="00000700000000000000" pitchFamily="2" charset="-78"/>
            </a:endParaRPr>
          </a:p>
        </p:txBody>
      </p:sp>
      <p:sp>
        <p:nvSpPr>
          <p:cNvPr id="13" name="TextBox 12"/>
          <p:cNvSpPr txBox="1"/>
          <p:nvPr/>
        </p:nvSpPr>
        <p:spPr>
          <a:xfrm>
            <a:off x="376634" y="952500"/>
            <a:ext cx="10058797" cy="5791200"/>
          </a:xfrm>
          <a:prstGeom prst="rect">
            <a:avLst/>
          </a:prstGeom>
          <a:noFill/>
        </p:spPr>
        <p:txBody>
          <a:bodyPr wrap="square" rtlCol="0">
            <a:noAutofit/>
          </a:bodyPr>
          <a:lstStyle/>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70C0"/>
                </a:solidFill>
                <a:latin typeface="Calibri" panose="020F0502020204030204" pitchFamily="34" charset="0"/>
                <a:ea typeface="Calibri" panose="020F0502020204030204" pitchFamily="34" charset="0"/>
                <a:cs typeface="2  Titr" panose="00000700000000000000" pitchFamily="2" charset="-78"/>
              </a:rPr>
              <a:t>مفاهیم </a:t>
            </a:r>
            <a:r>
              <a:rPr lang="fa-IR" dirty="0">
                <a:solidFill>
                  <a:srgbClr val="0070C0"/>
                </a:solidFill>
                <a:latin typeface="Calibri" panose="020F0502020204030204" pitchFamily="34" charset="0"/>
                <a:ea typeface="Calibri" panose="020F0502020204030204" pitchFamily="34" charset="0"/>
                <a:cs typeface="2  Titr" panose="00000700000000000000" pitchFamily="2" charset="-78"/>
              </a:rPr>
              <a:t>اساسی روش تدریس آزمایشگاهی</a:t>
            </a:r>
            <a:endParaRPr lang="en-US" dirty="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sp>
        <p:nvSpPr>
          <p:cNvPr id="4" name="Right Brace 3"/>
          <p:cNvSpPr/>
          <p:nvPr/>
        </p:nvSpPr>
        <p:spPr>
          <a:xfrm>
            <a:off x="6475808" y="392967"/>
            <a:ext cx="533400" cy="586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818208" y="228600"/>
            <a:ext cx="3657600" cy="7061933"/>
          </a:xfrm>
          <a:prstGeom prst="rect">
            <a:avLst/>
          </a:prstGeom>
          <a:noFill/>
        </p:spPr>
        <p:txBody>
          <a:bodyPr wrap="square" rtlCol="0">
            <a:spAutoFit/>
          </a:bodyPr>
          <a:lstStyle/>
          <a:p>
            <a:pPr algn="r" rtl="1">
              <a:lnSpc>
                <a:spcPct val="150000"/>
              </a:lnSpc>
            </a:pPr>
            <a:r>
              <a:rPr lang="fa-IR" sz="2400" b="1" dirty="0" smtClean="0">
                <a:solidFill>
                  <a:schemeClr val="tx2"/>
                </a:solidFill>
                <a:cs typeface="2  Nazanin" panose="00000400000000000000" pitchFamily="2" charset="-78"/>
              </a:rPr>
              <a:t>مشاهده</a:t>
            </a:r>
          </a:p>
          <a:p>
            <a:pPr algn="r" rtl="1">
              <a:lnSpc>
                <a:spcPct val="150000"/>
              </a:lnSpc>
            </a:pPr>
            <a:r>
              <a:rPr lang="fa-IR" sz="2400" b="1" dirty="0" smtClean="0">
                <a:solidFill>
                  <a:schemeClr val="tx2"/>
                </a:solidFill>
                <a:cs typeface="2  Nazanin" panose="00000400000000000000" pitchFamily="2" charset="-78"/>
              </a:rPr>
              <a:t>پیش بینی</a:t>
            </a:r>
          </a:p>
          <a:p>
            <a:pPr algn="r" rtl="1">
              <a:lnSpc>
                <a:spcPct val="150000"/>
              </a:lnSpc>
            </a:pPr>
            <a:r>
              <a:rPr lang="fa-IR" sz="2400" b="1" dirty="0" smtClean="0">
                <a:solidFill>
                  <a:schemeClr val="tx2"/>
                </a:solidFill>
                <a:cs typeface="2  Nazanin" panose="00000400000000000000" pitchFamily="2" charset="-78"/>
              </a:rPr>
              <a:t>استنباط</a:t>
            </a:r>
          </a:p>
          <a:p>
            <a:pPr algn="r" rtl="1">
              <a:lnSpc>
                <a:spcPct val="150000"/>
              </a:lnSpc>
            </a:pPr>
            <a:r>
              <a:rPr lang="fa-IR" sz="2400" b="1" dirty="0" smtClean="0">
                <a:solidFill>
                  <a:schemeClr val="tx2"/>
                </a:solidFill>
                <a:cs typeface="2  Nazanin" panose="00000400000000000000" pitchFamily="2" charset="-78"/>
              </a:rPr>
              <a:t>فرمول بندی و استفاده از روش ها</a:t>
            </a:r>
          </a:p>
          <a:p>
            <a:pPr algn="r" rtl="1">
              <a:lnSpc>
                <a:spcPct val="150000"/>
              </a:lnSpc>
            </a:pPr>
            <a:r>
              <a:rPr lang="fa-IR" sz="2400" b="1" dirty="0" smtClean="0">
                <a:solidFill>
                  <a:schemeClr val="tx2"/>
                </a:solidFill>
                <a:cs typeface="2  Nazanin" panose="00000400000000000000" pitchFamily="2" charset="-78"/>
              </a:rPr>
              <a:t>آزمایش</a:t>
            </a:r>
          </a:p>
          <a:p>
            <a:pPr algn="r" rtl="1">
              <a:lnSpc>
                <a:spcPct val="150000"/>
              </a:lnSpc>
            </a:pPr>
            <a:r>
              <a:rPr lang="fa-IR" sz="2400" b="1" dirty="0" smtClean="0">
                <a:solidFill>
                  <a:schemeClr val="tx2"/>
                </a:solidFill>
                <a:cs typeface="2  Nazanin" panose="00000400000000000000" pitchFamily="2" charset="-78"/>
              </a:rPr>
              <a:t>مقایسه</a:t>
            </a:r>
          </a:p>
          <a:p>
            <a:pPr algn="r" rtl="1">
              <a:lnSpc>
                <a:spcPct val="150000"/>
              </a:lnSpc>
            </a:pPr>
            <a:r>
              <a:rPr lang="fa-IR" sz="2400" b="1" dirty="0" smtClean="0">
                <a:solidFill>
                  <a:schemeClr val="tx2"/>
                </a:solidFill>
                <a:cs typeface="2  Nazanin" panose="00000400000000000000" pitchFamily="2" charset="-78"/>
              </a:rPr>
              <a:t>اندازه گیری</a:t>
            </a:r>
          </a:p>
          <a:p>
            <a:pPr algn="r" rtl="1">
              <a:lnSpc>
                <a:spcPct val="150000"/>
              </a:lnSpc>
            </a:pPr>
            <a:r>
              <a:rPr lang="fa-IR" sz="2400" b="1" dirty="0" smtClean="0">
                <a:solidFill>
                  <a:schemeClr val="tx2"/>
                </a:solidFill>
                <a:cs typeface="2  Nazanin" panose="00000400000000000000" pitchFamily="2" charset="-78"/>
              </a:rPr>
              <a:t>برقراری ارتباط</a:t>
            </a:r>
          </a:p>
          <a:p>
            <a:pPr algn="r" rtl="1">
              <a:lnSpc>
                <a:spcPct val="150000"/>
              </a:lnSpc>
            </a:pPr>
            <a:r>
              <a:rPr lang="fa-IR" sz="2400" b="1" dirty="0" smtClean="0">
                <a:solidFill>
                  <a:schemeClr val="tx2"/>
                </a:solidFill>
                <a:cs typeface="2  Nazanin" panose="00000400000000000000" pitchFamily="2" charset="-78"/>
              </a:rPr>
              <a:t>طبقه بندی/مرتب سازی</a:t>
            </a:r>
          </a:p>
          <a:p>
            <a:pPr algn="r" rtl="1">
              <a:lnSpc>
                <a:spcPct val="150000"/>
              </a:lnSpc>
            </a:pPr>
            <a:r>
              <a:rPr lang="fa-IR" sz="2400" b="1" dirty="0" smtClean="0">
                <a:solidFill>
                  <a:schemeClr val="tx2"/>
                </a:solidFill>
                <a:cs typeface="2  Nazanin" panose="00000400000000000000" pitchFamily="2" charset="-78"/>
              </a:rPr>
              <a:t>تعیین و کنترل متغیر ها</a:t>
            </a:r>
          </a:p>
          <a:p>
            <a:pPr algn="r" rtl="1">
              <a:lnSpc>
                <a:spcPct val="150000"/>
              </a:lnSpc>
            </a:pPr>
            <a:r>
              <a:rPr lang="fa-IR" sz="2400" b="1" dirty="0" smtClean="0">
                <a:solidFill>
                  <a:schemeClr val="tx2"/>
                </a:solidFill>
                <a:cs typeface="2  Nazanin" panose="00000400000000000000" pitchFamily="2" charset="-78"/>
              </a:rPr>
              <a:t>تفسیر داده ها( اطلاعات)</a:t>
            </a:r>
          </a:p>
          <a:p>
            <a:pPr algn="r" rtl="1">
              <a:lnSpc>
                <a:spcPct val="150000"/>
              </a:lnSpc>
            </a:pPr>
            <a:endParaRPr lang="fa-IR" sz="2000" dirty="0" smtClean="0">
              <a:cs typeface="2  Koodak" panose="00000700000000000000" pitchFamily="2" charset="-78"/>
            </a:endParaRPr>
          </a:p>
          <a:p>
            <a:pPr algn="r" rtl="1">
              <a:lnSpc>
                <a:spcPct val="150000"/>
              </a:lnSpc>
            </a:pPr>
            <a:endParaRPr lang="en-US" sz="2000" dirty="0">
              <a:cs typeface="2  Koodak" panose="00000700000000000000" pitchFamily="2" charset="-78"/>
            </a:endParaRPr>
          </a:p>
        </p:txBody>
      </p:sp>
    </p:spTree>
    <p:extLst>
      <p:ext uri="{BB962C8B-B14F-4D97-AF65-F5344CB8AC3E}">
        <p14:creationId xmlns:p14="http://schemas.microsoft.com/office/powerpoint/2010/main" val="2850384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آزمایشگاهی</a:t>
            </a:r>
            <a:endParaRPr lang="en-US" dirty="0">
              <a:solidFill>
                <a:schemeClr val="tx1"/>
              </a:solidFill>
              <a:cs typeface="B Titr" panose="00000700000000000000" pitchFamily="2" charset="-78"/>
            </a:endParaRPr>
          </a:p>
        </p:txBody>
      </p:sp>
      <p:sp>
        <p:nvSpPr>
          <p:cNvPr id="13" name="TextBox 12"/>
          <p:cNvSpPr txBox="1"/>
          <p:nvPr/>
        </p:nvSpPr>
        <p:spPr>
          <a:xfrm>
            <a:off x="3503612" y="857250"/>
            <a:ext cx="4494211" cy="4076700"/>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تدریس روش آزمایشگاهی</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a:t>
            </a: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1- مرحله آماده سازی</a:t>
            </a: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2- مرحله زنگ کار(آزمایش)</a:t>
            </a: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3- مرحله جمع بندی</a:t>
            </a:r>
          </a:p>
        </p:txBody>
      </p:sp>
    </p:spTree>
    <p:extLst>
      <p:ext uri="{BB962C8B-B14F-4D97-AF65-F5344CB8AC3E}">
        <p14:creationId xmlns:p14="http://schemas.microsoft.com/office/powerpoint/2010/main" val="263679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پرسش و پاسخ</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6248400"/>
          </a:xfrm>
          <a:prstGeom prst="rect">
            <a:avLst/>
          </a:prstGeom>
          <a:noFill/>
        </p:spPr>
        <p:txBody>
          <a:bodyPr wrap="square" rtlCol="0">
            <a:noAutofit/>
          </a:bodyPr>
          <a:lstStyle/>
          <a:p>
            <a:pPr lvl="0" algn="ctr" rtl="1">
              <a:lnSpc>
                <a:spcPct val="200000"/>
              </a:lnSpc>
              <a:spcAft>
                <a:spcPts val="800"/>
              </a:spcAft>
            </a:pP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پرسش و پاسخ یا روش سقراطی:</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این روش معلم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را به تفکر و تلاش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درباره</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مفهومی جدید یا بیان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مطلبی</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تشویق می</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آموزان می</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کوشند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فعالیت</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ذهنی از معلوم به مجهول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جهت</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مسئله گام بردارند. در این راستا معلم با طرح سؤالات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برنامه</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ریزی</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شده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متوالی،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فعالیت</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ذهنی دانش</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را در مسیر رسیدن به مفاهیم جدید قرار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دهد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در این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نظرات خود را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کاملا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آزادانه بیان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معلم بدون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دیکته کردن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نظرات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خود به دانش آموزان</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نقش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آینه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را دارد که تفکرات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را منعکس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نماید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a:t>
            </a:r>
            <a:r>
              <a:rPr lang="en-US" dirty="0" smtClean="0">
                <a:solidFill>
                  <a:srgbClr val="000000"/>
                </a:solidFill>
                <a:latin typeface="Calibri" panose="020F0502020204030204" pitchFamily="34" charset="0"/>
                <a:ea typeface="Calibri" panose="020F0502020204030204" pitchFamily="34" charset="0"/>
                <a:cs typeface="2  Titr" panose="00000700000000000000" pitchFamily="2" charset="-78"/>
              </a:rPr>
              <a:t>  </a:t>
            </a: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پرسش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پیگیر در این روش، برای ایجاد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حلقه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بازخورد مستمر و پویاست 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موجب می شود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شناخت معلم نسبت به میزان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نحوه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درک و فهم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مفاهیم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موضوعات دریافتی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توسعه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یابد.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هر پرسش معلم که از پی پاسخ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مطرح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را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سمت درک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وسیع 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موضوع و مفهوم سوق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دهد.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1374275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پرسش و پاسخ</a:t>
            </a:r>
            <a:endParaRPr lang="en-US" dirty="0">
              <a:solidFill>
                <a:schemeClr val="tx1"/>
              </a:solidFill>
              <a:cs typeface="B Titr" panose="00000700000000000000" pitchFamily="2" charset="-78"/>
            </a:endParaRPr>
          </a:p>
        </p:txBody>
      </p:sp>
      <p:sp>
        <p:nvSpPr>
          <p:cNvPr id="13" name="TextBox 12"/>
          <p:cNvSpPr txBox="1"/>
          <p:nvPr/>
        </p:nvSpPr>
        <p:spPr>
          <a:xfrm>
            <a:off x="227012" y="457200"/>
            <a:ext cx="10058797" cy="6553200"/>
          </a:xfrm>
          <a:prstGeom prst="rect">
            <a:avLst/>
          </a:prstGeom>
          <a:noFill/>
        </p:spPr>
        <p:txBody>
          <a:bodyPr wrap="square" rtlCol="0">
            <a:noAutofit/>
          </a:bodyPr>
          <a:lstStyle/>
          <a:p>
            <a:pPr lvl="0" algn="just" rtl="1">
              <a:lnSpc>
                <a:spcPct val="20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سؤال هایی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که توسط معلم مطرح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می گردند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باید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ویژگی های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زیر را داشته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باشند: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در طرح سؤال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ساده ترین کلمات استفاده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سؤال های مستقیم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ساده از سؤال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پیچیده و مبهم بهترند؛ زیرا درک مطلب درسی با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سؤال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ساده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بیش تر است</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سؤال باید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واضح</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بدون ابهام باشد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برای این منظور هر سؤال باید دربرگیرنده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یک مسئله باشد و منظور مشخصی را تعقیب کند و هدفدار باشد.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سؤال باید معقول باشد. به این معنی که سؤالاتی مطرح شوند که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حیطه ی دانش و تجربه ی 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باشند.</a:t>
            </a:r>
          </a:p>
          <a:p>
            <a:pPr marL="285750" lvl="0" indent="-285750" algn="just" rtl="1">
              <a:lnSpc>
                <a:spcPct val="200000"/>
              </a:lnSpc>
              <a:spcAft>
                <a:spcPts val="800"/>
              </a:spcAft>
              <a:buFontTx/>
              <a:buChar char="-"/>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سؤال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باید مربوط باشد و به مطالب موردبحث ارتباط داشته باشد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marL="285750" lvl="0" indent="-285750" algn="just" rtl="1">
              <a:lnSpc>
                <a:spcPct val="200000"/>
              </a:lnSpc>
              <a:spcAft>
                <a:spcPts val="800"/>
              </a:spcAft>
              <a:buFontTx/>
              <a:buChar char="-"/>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سؤال باید تفکر برانگیز باشد؛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طوری که نتیجه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خلاقیت فکری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کسب دانش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منجر شود.</a:t>
            </a: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p:txBody>
      </p:sp>
    </p:spTree>
    <p:extLst>
      <p:ext uri="{BB962C8B-B14F-4D97-AF65-F5344CB8AC3E}">
        <p14:creationId xmlns:p14="http://schemas.microsoft.com/office/powerpoint/2010/main" val="269834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بارش مغزی</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6248400"/>
          </a:xfrm>
          <a:prstGeom prst="rect">
            <a:avLst/>
          </a:prstGeom>
          <a:noFill/>
        </p:spPr>
        <p:txBody>
          <a:bodyPr wrap="square" rtlCol="0">
            <a:noAutofit/>
          </a:bodyPr>
          <a:lstStyle/>
          <a:p>
            <a:pPr lvl="0" algn="ctr" rtl="1">
              <a:lnSpc>
                <a:spcPct val="200000"/>
              </a:lnSpc>
              <a:spcAft>
                <a:spcPts val="800"/>
              </a:spcAft>
            </a:pP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بارش مغزی یا طوفان فکری:</a:t>
            </a:r>
          </a:p>
          <a:p>
            <a:pPr lvl="0" algn="just" rtl="1">
              <a:lnSpc>
                <a:spcPct val="200000"/>
              </a:lnSpc>
              <a:spcAft>
                <a:spcPts val="800"/>
              </a:spcAft>
            </a:pP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نظام آموزشی در جهت تقویت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زمینه های بالقوه 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خلاقیت، نقش مهمی ایفا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یکی از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مسیرهای ساخت این زمینه،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کارگیری روش های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تدریس مبتنی بر خلاقیت است.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در فرآیند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خلاقیت، سه محور اصلی وجود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دارد:</a:t>
            </a:r>
          </a:p>
          <a:p>
            <a:pPr lvl="0" algn="just" rtl="1">
              <a:lnSpc>
                <a:spcPct val="200000"/>
              </a:lnSpc>
              <a:spcAft>
                <a:spcPts val="800"/>
              </a:spcAft>
            </a:pP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الف) دانش و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مهارت ها: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بدیهی است که برای بروز خلاقیت و نوآوری، فراگیران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باید اطلاعات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زمینه 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مناسبی از موضوع داشته باشند</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انگیزه درونی: یکی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دیگر از شرایط به وجود آمدن تفکر خلاق، وجود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انگیزه های درونی قوی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در افراد است</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ج) داشتن تفکر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خلاق: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یکی از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های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تقویت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روحیه 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خلاق در فراگیران، </a:t>
            </a:r>
            <a:r>
              <a:rPr lang="fa-IR" sz="2000"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بارش فکری </a:t>
            </a:r>
            <a:r>
              <a:rPr lang="fa-IR" sz="2000" dirty="0">
                <a:solidFill>
                  <a:srgbClr val="000000"/>
                </a:solidFill>
                <a:latin typeface="Calibri" panose="020F0502020204030204" pitchFamily="34" charset="0"/>
                <a:ea typeface="Calibri" panose="020F0502020204030204" pitchFamily="34" charset="0"/>
                <a:cs typeface="2  Titr" panose="00000700000000000000" pitchFamily="2" charset="-78"/>
              </a:rPr>
              <a:t>یا مغزی، است.</a:t>
            </a:r>
            <a:endParaRPr lang="en-US" sz="2000"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47251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بارش مغزی</a:t>
            </a:r>
            <a:endParaRPr lang="en-US" dirty="0">
              <a:solidFill>
                <a:schemeClr val="tx1"/>
              </a:solidFill>
              <a:cs typeface="B Titr" panose="00000700000000000000" pitchFamily="2" charset="-78"/>
            </a:endParaRPr>
          </a:p>
        </p:txBody>
      </p:sp>
      <p:sp>
        <p:nvSpPr>
          <p:cNvPr id="13" name="TextBox 12"/>
          <p:cNvSpPr txBox="1"/>
          <p:nvPr/>
        </p:nvSpPr>
        <p:spPr>
          <a:xfrm>
            <a:off x="23812" y="887819"/>
            <a:ext cx="10058797" cy="5791200"/>
          </a:xfrm>
          <a:prstGeom prst="rect">
            <a:avLst/>
          </a:prstGeom>
          <a:noFill/>
        </p:spPr>
        <p:txBody>
          <a:bodyPr wrap="square" rtlCol="0">
            <a:noAutofit/>
          </a:bodyPr>
          <a:lstStyle/>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قوانین روش بارش مغزی</a:t>
            </a:r>
            <a:endParaRPr lang="en-US" sz="2000" dirty="0">
              <a:solidFill>
                <a:srgbClr val="0070C0"/>
              </a:solidFill>
              <a:latin typeface="Calibri" panose="020F0502020204030204" pitchFamily="34" charset="0"/>
              <a:ea typeface="Calibri" panose="020F0502020204030204" pitchFamily="34" charset="0"/>
              <a:cs typeface="2  Titr" panose="00000700000000000000" pitchFamily="2" charset="-78"/>
            </a:endParaRPr>
          </a:p>
        </p:txBody>
      </p:sp>
      <p:sp>
        <p:nvSpPr>
          <p:cNvPr id="4" name="Right Brace 3"/>
          <p:cNvSpPr/>
          <p:nvPr/>
        </p:nvSpPr>
        <p:spPr>
          <a:xfrm>
            <a:off x="7161212" y="381000"/>
            <a:ext cx="533400" cy="5867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96902" y="0"/>
            <a:ext cx="7922816" cy="7478970"/>
          </a:xfrm>
          <a:prstGeom prst="rect">
            <a:avLst/>
          </a:prstGeom>
          <a:noFill/>
        </p:spPr>
        <p:txBody>
          <a:bodyPr wrap="square" rtlCol="0">
            <a:spAutoFit/>
          </a:bodyPr>
          <a:lstStyle/>
          <a:p>
            <a:pPr algn="r" rtl="1">
              <a:lnSpc>
                <a:spcPct val="250000"/>
              </a:lnSpc>
            </a:pPr>
            <a:r>
              <a:rPr lang="fa-IR" sz="2400" b="1" dirty="0">
                <a:solidFill>
                  <a:schemeClr val="tx2"/>
                </a:solidFill>
                <a:cs typeface="2  Nazanin" panose="00000400000000000000" pitchFamily="2" charset="-78"/>
              </a:rPr>
              <a:t>انتقاد ممنوع است</a:t>
            </a:r>
            <a:r>
              <a:rPr lang="fa-IR" sz="2400" b="1" dirty="0" smtClean="0">
                <a:solidFill>
                  <a:schemeClr val="tx2"/>
                </a:solidFill>
                <a:cs typeface="2  Nazanin" panose="00000400000000000000" pitchFamily="2" charset="-78"/>
              </a:rPr>
              <a:t>.</a:t>
            </a:r>
          </a:p>
          <a:p>
            <a:pPr algn="r" rtl="1">
              <a:lnSpc>
                <a:spcPct val="250000"/>
              </a:lnSpc>
            </a:pPr>
            <a:r>
              <a:rPr lang="fa-IR" sz="2400" b="1" dirty="0" smtClean="0">
                <a:solidFill>
                  <a:schemeClr val="tx2"/>
                </a:solidFill>
                <a:cs typeface="2  Nazanin" panose="00000400000000000000" pitchFamily="2" charset="-78"/>
              </a:rPr>
              <a:t>قضاوت </a:t>
            </a:r>
            <a:r>
              <a:rPr lang="fa-IR" sz="2400" b="1" dirty="0">
                <a:solidFill>
                  <a:schemeClr val="tx2"/>
                </a:solidFill>
                <a:cs typeface="2  Nazanin" panose="00000400000000000000" pitchFamily="2" charset="-78"/>
              </a:rPr>
              <a:t>و ارزشیابی در مورد اندیشه و فکر اعضا ممنوع است</a:t>
            </a:r>
            <a:r>
              <a:rPr lang="fa-IR" sz="2400" b="1" dirty="0" smtClean="0">
                <a:solidFill>
                  <a:schemeClr val="tx2"/>
                </a:solidFill>
                <a:cs typeface="2  Nazanin" panose="00000400000000000000" pitchFamily="2" charset="-78"/>
              </a:rPr>
              <a:t>.</a:t>
            </a:r>
          </a:p>
          <a:p>
            <a:pPr algn="r" rtl="1">
              <a:lnSpc>
                <a:spcPct val="250000"/>
              </a:lnSpc>
            </a:pPr>
            <a:r>
              <a:rPr lang="fa-IR" sz="2400" b="1" dirty="0">
                <a:solidFill>
                  <a:schemeClr val="tx2"/>
                </a:solidFill>
                <a:cs typeface="2  Nazanin" panose="00000400000000000000" pitchFamily="2" charset="-78"/>
              </a:rPr>
              <a:t>کمیت </a:t>
            </a:r>
            <a:r>
              <a:rPr lang="fa-IR" sz="2400" b="1" dirty="0" smtClean="0">
                <a:solidFill>
                  <a:schemeClr val="tx2"/>
                </a:solidFill>
                <a:cs typeface="2  Nazanin" panose="00000400000000000000" pitchFamily="2" charset="-78"/>
              </a:rPr>
              <a:t>اندیشه ها </a:t>
            </a:r>
            <a:r>
              <a:rPr lang="fa-IR" sz="2400" b="1" dirty="0">
                <a:solidFill>
                  <a:schemeClr val="tx2"/>
                </a:solidFill>
                <a:cs typeface="2  Nazanin" panose="00000400000000000000" pitchFamily="2" charset="-78"/>
              </a:rPr>
              <a:t>و نظریهها مطلوب است</a:t>
            </a:r>
            <a:r>
              <a:rPr lang="fa-IR" sz="2400" b="1" dirty="0" smtClean="0">
                <a:solidFill>
                  <a:schemeClr val="tx2"/>
                </a:solidFill>
                <a:cs typeface="2  Nazanin" panose="00000400000000000000" pitchFamily="2" charset="-78"/>
              </a:rPr>
              <a:t>.</a:t>
            </a:r>
          </a:p>
          <a:p>
            <a:pPr algn="r" rtl="1">
              <a:lnSpc>
                <a:spcPct val="250000"/>
              </a:lnSpc>
            </a:pPr>
            <a:r>
              <a:rPr lang="fa-IR" sz="2400" b="1" dirty="0">
                <a:solidFill>
                  <a:schemeClr val="tx2"/>
                </a:solidFill>
                <a:cs typeface="2  Nazanin" panose="00000400000000000000" pitchFamily="2" charset="-78"/>
              </a:rPr>
              <a:t>ترکیب، تلفیق و تغییردادن </a:t>
            </a:r>
            <a:r>
              <a:rPr lang="fa-IR" sz="2400" b="1" dirty="0" smtClean="0">
                <a:solidFill>
                  <a:schemeClr val="tx2"/>
                </a:solidFill>
                <a:cs typeface="2  Nazanin" panose="00000400000000000000" pitchFamily="2" charset="-78"/>
              </a:rPr>
              <a:t>اندیشه های </a:t>
            </a:r>
            <a:r>
              <a:rPr lang="fa-IR" sz="2400" b="1" dirty="0">
                <a:solidFill>
                  <a:schemeClr val="tx2"/>
                </a:solidFill>
                <a:cs typeface="2  Nazanin" panose="00000400000000000000" pitchFamily="2" charset="-78"/>
              </a:rPr>
              <a:t>دیگران آزاد است</a:t>
            </a:r>
            <a:r>
              <a:rPr lang="fa-IR" sz="2400" b="1" dirty="0" smtClean="0">
                <a:solidFill>
                  <a:schemeClr val="tx2"/>
                </a:solidFill>
                <a:cs typeface="2  Nazanin" panose="00000400000000000000" pitchFamily="2" charset="-78"/>
              </a:rPr>
              <a:t>.</a:t>
            </a:r>
          </a:p>
          <a:p>
            <a:pPr algn="r" rtl="1">
              <a:lnSpc>
                <a:spcPct val="250000"/>
              </a:lnSpc>
            </a:pPr>
            <a:r>
              <a:rPr lang="fa-IR" sz="2400" b="1" dirty="0">
                <a:solidFill>
                  <a:schemeClr val="tx2"/>
                </a:solidFill>
                <a:cs typeface="2  Nazanin" panose="00000400000000000000" pitchFamily="2" charset="-78"/>
              </a:rPr>
              <a:t>به </a:t>
            </a:r>
            <a:r>
              <a:rPr lang="fa-IR" sz="2400" b="1" dirty="0" smtClean="0">
                <a:solidFill>
                  <a:schemeClr val="tx2"/>
                </a:solidFill>
                <a:cs typeface="2  Nazanin" panose="00000400000000000000" pitchFamily="2" charset="-78"/>
              </a:rPr>
              <a:t>نظریه های </a:t>
            </a:r>
            <a:r>
              <a:rPr lang="fa-IR" sz="2400" b="1" dirty="0">
                <a:solidFill>
                  <a:schemeClr val="tx2"/>
                </a:solidFill>
                <a:cs typeface="2  Nazanin" panose="00000400000000000000" pitchFamily="2" charset="-78"/>
              </a:rPr>
              <a:t>غیرمعقول و غیرمنطقی و دور از ذهن باید توجه شود</a:t>
            </a:r>
            <a:r>
              <a:rPr lang="fa-IR" sz="2400" b="1" dirty="0" smtClean="0">
                <a:solidFill>
                  <a:schemeClr val="tx2"/>
                </a:solidFill>
                <a:cs typeface="2  Nazanin" panose="00000400000000000000" pitchFamily="2" charset="-78"/>
              </a:rPr>
              <a:t>.</a:t>
            </a:r>
          </a:p>
          <a:p>
            <a:pPr algn="r" rtl="1">
              <a:lnSpc>
                <a:spcPct val="250000"/>
              </a:lnSpc>
            </a:pPr>
            <a:r>
              <a:rPr lang="fa-IR" sz="2400" b="1" dirty="0">
                <a:solidFill>
                  <a:schemeClr val="tx2"/>
                </a:solidFill>
                <a:cs typeface="2  Nazanin" panose="00000400000000000000" pitchFamily="2" charset="-78"/>
              </a:rPr>
              <a:t>حضور افراد داوطلبانه و اختیاری است</a:t>
            </a:r>
            <a:r>
              <a:rPr lang="fa-IR" sz="2400" b="1" dirty="0" smtClean="0">
                <a:solidFill>
                  <a:schemeClr val="tx2"/>
                </a:solidFill>
                <a:cs typeface="2  Nazanin" panose="00000400000000000000" pitchFamily="2" charset="-78"/>
              </a:rPr>
              <a:t>.</a:t>
            </a:r>
          </a:p>
          <a:p>
            <a:pPr algn="r" rtl="1">
              <a:lnSpc>
                <a:spcPct val="250000"/>
              </a:lnSpc>
            </a:pPr>
            <a:r>
              <a:rPr lang="fa-IR" sz="2400" b="1" dirty="0" smtClean="0">
                <a:solidFill>
                  <a:schemeClr val="tx2"/>
                </a:solidFill>
                <a:cs typeface="2  Nazanin" panose="00000400000000000000" pitchFamily="2" charset="-78"/>
              </a:rPr>
              <a:t>مشابه سازی نظریه ها </a:t>
            </a:r>
            <a:r>
              <a:rPr lang="fa-IR" sz="2400" b="1" dirty="0">
                <a:solidFill>
                  <a:schemeClr val="tx2"/>
                </a:solidFill>
                <a:cs typeface="2  Nazanin" panose="00000400000000000000" pitchFamily="2" charset="-78"/>
              </a:rPr>
              <a:t>آزاد است</a:t>
            </a:r>
            <a:r>
              <a:rPr lang="fa-IR" sz="2400" b="1" dirty="0" smtClean="0">
                <a:solidFill>
                  <a:schemeClr val="tx2"/>
                </a:solidFill>
                <a:cs typeface="2  Nazanin" panose="00000400000000000000" pitchFamily="2" charset="-78"/>
              </a:rPr>
              <a:t>.</a:t>
            </a:r>
          </a:p>
          <a:p>
            <a:pPr algn="r" rtl="1">
              <a:lnSpc>
                <a:spcPct val="150000"/>
              </a:lnSpc>
            </a:pPr>
            <a:endParaRPr lang="fa-IR" sz="2000" dirty="0" smtClean="0">
              <a:cs typeface="2  Koodak" panose="00000700000000000000" pitchFamily="2" charset="-78"/>
            </a:endParaRPr>
          </a:p>
          <a:p>
            <a:pPr algn="r" rtl="1">
              <a:lnSpc>
                <a:spcPct val="150000"/>
              </a:lnSpc>
            </a:pPr>
            <a:endParaRPr lang="en-US" sz="2000" dirty="0">
              <a:cs typeface="2  Koodak" panose="00000700000000000000" pitchFamily="2" charset="-78"/>
            </a:endParaRPr>
          </a:p>
        </p:txBody>
      </p:sp>
    </p:spTree>
    <p:extLst>
      <p:ext uri="{BB962C8B-B14F-4D97-AF65-F5344CB8AC3E}">
        <p14:creationId xmlns:p14="http://schemas.microsoft.com/office/powerpoint/2010/main" val="4301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4820" y="685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dirty="0" smtClean="0">
                <a:solidFill>
                  <a:schemeClr val="bg1"/>
                </a:solidFill>
                <a:cs typeface="B Titr" panose="00000700000000000000" pitchFamily="2" charset="-78"/>
              </a:rPr>
              <a:t>مقدمه</a:t>
            </a:r>
            <a:endParaRPr lang="en-US" sz="2000" dirty="0">
              <a:solidFill>
                <a:schemeClr val="bg1"/>
              </a:solidFill>
              <a:cs typeface="B Titr" panose="00000700000000000000" pitchFamily="2" charset="-78"/>
            </a:endParaRPr>
          </a:p>
        </p:txBody>
      </p:sp>
      <p:sp>
        <p:nvSpPr>
          <p:cNvPr id="3" name="Rectangle 2"/>
          <p:cNvSpPr/>
          <p:nvPr/>
        </p:nvSpPr>
        <p:spPr>
          <a:xfrm>
            <a:off x="10438605" y="1524000"/>
            <a:ext cx="1522413" cy="6858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schemeClr val="tx1"/>
                </a:solidFill>
                <a:cs typeface="B Titr" panose="00000700000000000000" pitchFamily="2" charset="-78"/>
              </a:rPr>
              <a:t>مکاتب فلسفی</a:t>
            </a:r>
            <a:endParaRPr lang="en-US" dirty="0">
              <a:solidFill>
                <a:schemeClr val="tx1"/>
              </a:solidFill>
              <a:cs typeface="B Titr" panose="00000700000000000000" pitchFamily="2" charset="-78"/>
            </a:endParaRPr>
          </a:p>
        </p:txBody>
      </p:sp>
      <p:sp>
        <p:nvSpPr>
          <p:cNvPr id="4" name="Rectangle 3"/>
          <p:cNvSpPr/>
          <p:nvPr/>
        </p:nvSpPr>
        <p:spPr>
          <a:xfrm>
            <a:off x="10666412" y="2362200"/>
            <a:ext cx="1522413"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prstClr val="white"/>
                </a:solidFill>
                <a:cs typeface="B Titr" panose="00000700000000000000" pitchFamily="2" charset="-78"/>
              </a:rPr>
              <a:t>فلسفه تعلیم و تربیت</a:t>
            </a:r>
            <a:endParaRPr lang="en-US" dirty="0">
              <a:solidFill>
                <a:prstClr val="white"/>
              </a:solidFill>
              <a:cs typeface="B Titr" panose="00000700000000000000" pitchFamily="2" charset="-78"/>
            </a:endParaRPr>
          </a:p>
        </p:txBody>
      </p:sp>
      <p:sp>
        <p:nvSpPr>
          <p:cNvPr id="5" name="Rectangle 4"/>
          <p:cNvSpPr/>
          <p:nvPr/>
        </p:nvSpPr>
        <p:spPr>
          <a:xfrm>
            <a:off x="10666412" y="32004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prstClr val="white"/>
                </a:solidFill>
                <a:cs typeface="B Titr" panose="00000700000000000000" pitchFamily="2" charset="-78"/>
              </a:rPr>
              <a:t>انواع فلسفه تعلیم و تربیت</a:t>
            </a:r>
            <a:endParaRPr lang="en-US" dirty="0">
              <a:solidFill>
                <a:prstClr val="white"/>
              </a:solidFill>
              <a:cs typeface="B Titr" panose="00000700000000000000" pitchFamily="2" charset="-78"/>
            </a:endParaRPr>
          </a:p>
        </p:txBody>
      </p:sp>
      <p:sp>
        <p:nvSpPr>
          <p:cNvPr id="6" name="Rectangle 5"/>
          <p:cNvSpPr/>
          <p:nvPr/>
        </p:nvSpPr>
        <p:spPr>
          <a:xfrm>
            <a:off x="10666412" y="4038600"/>
            <a:ext cx="1520821"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solidFill>
                  <a:prstClr val="white"/>
                </a:solidFill>
                <a:cs typeface="B Titr" panose="00000700000000000000" pitchFamily="2" charset="-78"/>
              </a:rPr>
              <a:t>نظریه های یادگیری</a:t>
            </a:r>
            <a:endParaRPr lang="en-US" dirty="0">
              <a:solidFill>
                <a:prstClr val="white"/>
              </a:solidFill>
              <a:cs typeface="B Titr" panose="00000700000000000000" pitchFamily="2" charset="-78"/>
            </a:endParaRPr>
          </a:p>
        </p:txBody>
      </p:sp>
      <p:sp>
        <p:nvSpPr>
          <p:cNvPr id="13" name="TextBox 12"/>
          <p:cNvSpPr txBox="1"/>
          <p:nvPr/>
        </p:nvSpPr>
        <p:spPr>
          <a:xfrm>
            <a:off x="684212" y="2133600"/>
            <a:ext cx="9296400" cy="1600200"/>
          </a:xfrm>
          <a:prstGeom prst="rect">
            <a:avLst/>
          </a:prstGeom>
          <a:noFill/>
        </p:spPr>
        <p:txBody>
          <a:bodyPr wrap="square" rtlCol="0">
            <a:noAutofit/>
          </a:bodyPr>
          <a:lstStyle/>
          <a:p>
            <a:pPr algn="just" rtl="1">
              <a:lnSpc>
                <a:spcPct val="200000"/>
              </a:lnSpc>
            </a:pPr>
            <a:r>
              <a:rPr lang="fa-IR" dirty="0">
                <a:cs typeface="B Titr" panose="00000700000000000000" pitchFamily="2" charset="-78"/>
              </a:rPr>
              <a:t>مسلماً هر </a:t>
            </a:r>
            <a:r>
              <a:rPr lang="fa-IR" dirty="0" smtClean="0">
                <a:cs typeface="B Titr" panose="00000700000000000000" pitchFamily="2" charset="-78"/>
              </a:rPr>
              <a:t>نظریه ی </a:t>
            </a:r>
            <a:r>
              <a:rPr lang="fa-IR" dirty="0">
                <a:cs typeface="B Titr" panose="00000700000000000000" pitchFamily="2" charset="-78"/>
              </a:rPr>
              <a:t>تربیتی بر بنیان تفکری فلسفی استوار است. </a:t>
            </a:r>
            <a:r>
              <a:rPr lang="fa-IR" dirty="0" smtClean="0">
                <a:cs typeface="B Titr" panose="00000700000000000000" pitchFamily="2" charset="-78"/>
              </a:rPr>
              <a:t>فلاسفه ی </a:t>
            </a:r>
            <a:r>
              <a:rPr lang="fa-IR" dirty="0">
                <a:cs typeface="B Titr" panose="00000700000000000000" pitchFamily="2" charset="-78"/>
              </a:rPr>
              <a:t>متعددی </a:t>
            </a:r>
            <a:r>
              <a:rPr lang="fa-IR" dirty="0" smtClean="0">
                <a:cs typeface="B Titr" panose="00000700000000000000" pitchFamily="2" charset="-78"/>
              </a:rPr>
              <a:t>در طول تاریخ، فلسفه ی </a:t>
            </a:r>
            <a:r>
              <a:rPr lang="fa-IR" dirty="0">
                <a:cs typeface="B Titr" panose="00000700000000000000" pitchFamily="2" charset="-78"/>
              </a:rPr>
              <a:t>یادگیری را در </a:t>
            </a:r>
            <a:r>
              <a:rPr lang="fa-IR" dirty="0" smtClean="0">
                <a:cs typeface="B Titr" panose="00000700000000000000" pitchFamily="2" charset="-78"/>
              </a:rPr>
              <a:t>حوزه ی معرفت شناسی </a:t>
            </a:r>
            <a:r>
              <a:rPr lang="fa-IR" dirty="0">
                <a:cs typeface="B Titr" panose="00000700000000000000" pitchFamily="2" charset="-78"/>
              </a:rPr>
              <a:t>بررسی و تبیین </a:t>
            </a:r>
            <a:r>
              <a:rPr lang="fa-IR" dirty="0" smtClean="0">
                <a:cs typeface="B Titr" panose="00000700000000000000" pitchFamily="2" charset="-78"/>
              </a:rPr>
              <a:t>کرده اند </a:t>
            </a:r>
            <a:r>
              <a:rPr lang="fa-IR" dirty="0">
                <a:cs typeface="B Titr" panose="00000700000000000000" pitchFamily="2" charset="-78"/>
              </a:rPr>
              <a:t>که </a:t>
            </a:r>
            <a:r>
              <a:rPr lang="fa-IR" dirty="0" smtClean="0">
                <a:cs typeface="B Titr" panose="00000700000000000000" pitchFamily="2" charset="-78"/>
              </a:rPr>
              <a:t>در ادامه </a:t>
            </a:r>
            <a:r>
              <a:rPr lang="fa-IR" dirty="0">
                <a:cs typeface="B Titr" panose="00000700000000000000" pitchFamily="2" charset="-78"/>
              </a:rPr>
              <a:t>به برخی از آنها اشاره </a:t>
            </a:r>
            <a:r>
              <a:rPr lang="fa-IR" dirty="0" smtClean="0">
                <a:cs typeface="B Titr" panose="00000700000000000000" pitchFamily="2" charset="-78"/>
              </a:rPr>
              <a:t>می شود</a:t>
            </a:r>
            <a:r>
              <a:rPr lang="fa-IR" dirty="0">
                <a:cs typeface="B Titr" panose="00000700000000000000" pitchFamily="2" charset="-78"/>
              </a:rPr>
              <a:t>.</a:t>
            </a:r>
          </a:p>
        </p:txBody>
      </p:sp>
    </p:spTree>
    <p:extLst>
      <p:ext uri="{BB962C8B-B14F-4D97-AF65-F5344CB8AC3E}">
        <p14:creationId xmlns:p14="http://schemas.microsoft.com/office/powerpoint/2010/main" val="3344494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بارش مغزی</a:t>
            </a:r>
            <a:endParaRPr lang="en-US" dirty="0">
              <a:solidFill>
                <a:schemeClr val="tx1"/>
              </a:solidFill>
              <a:cs typeface="B Titr" panose="00000700000000000000" pitchFamily="2" charset="-78"/>
            </a:endParaRPr>
          </a:p>
        </p:txBody>
      </p:sp>
      <p:sp>
        <p:nvSpPr>
          <p:cNvPr id="13" name="TextBox 12"/>
          <p:cNvSpPr txBox="1"/>
          <p:nvPr/>
        </p:nvSpPr>
        <p:spPr>
          <a:xfrm>
            <a:off x="3503612" y="857250"/>
            <a:ext cx="4494211" cy="4076700"/>
          </a:xfrm>
          <a:prstGeom prst="rect">
            <a:avLst/>
          </a:prstGeom>
          <a:noFill/>
        </p:spPr>
        <p:txBody>
          <a:bodyPr wrap="square" rtlCol="0">
            <a:noAutofit/>
          </a:bodyPr>
          <a:lstStyle/>
          <a:p>
            <a:pPr lvl="0" algn="ctr" rtl="1">
              <a:lnSpc>
                <a:spcPct val="250000"/>
              </a:lnSpc>
              <a:spcAft>
                <a:spcPts val="800"/>
              </a:spcAft>
            </a:pP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مراحل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اجرای روش تدریس روش بارش مغزی:</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1-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خلاقیت و تولید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اندیشه</a:t>
            </a: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2-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قضاوت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ارزشیابی</a:t>
            </a:r>
          </a:p>
        </p:txBody>
      </p:sp>
    </p:spTree>
    <p:extLst>
      <p:ext uri="{BB962C8B-B14F-4D97-AF65-F5344CB8AC3E}">
        <p14:creationId xmlns:p14="http://schemas.microsoft.com/office/powerpoint/2010/main" val="879083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مبتنی بر بازی</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5791200"/>
          </a:xfrm>
          <a:prstGeom prst="rect">
            <a:avLst/>
          </a:prstGeom>
          <a:noFill/>
        </p:spPr>
        <p:txBody>
          <a:bodyPr wrap="square" rtlCol="0">
            <a:noAutofit/>
          </a:bodyPr>
          <a:lstStyle/>
          <a:p>
            <a:pPr lvl="0" algn="ctr" rtl="1">
              <a:lnSpc>
                <a:spcPct val="200000"/>
              </a:lnSpc>
              <a:spcAft>
                <a:spcPts val="800"/>
              </a:spcAft>
            </a:pP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مبتنی بر بازی</a:t>
            </a:r>
            <a:r>
              <a:rPr lang="fa-IR" sz="24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یکی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روش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یادگیری فعال، استفاده از بازی است. بازی در عین اینکه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وسیله ی سرگرمی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جنبه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آموزندگی و سازندگی نیز دارد و در برخی موارد اشتغال کودک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بازی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بیش از ارزش خواندن کتاب است، کودکان در خلال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بازی ها به ویژه بازی های آموزشی، به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مفاهیم ذهنی جدیدی دسترسی پیدا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مهارت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بیشتر و بهتری را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کسب می کنند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آنان به کمک بازی تجارب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ارزنده 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دست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آورند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یادگیری از طریق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بازی سری عتر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بدون فشار و با میل و رغبت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صورت می گیرد، به همین دلیل برخی از مربیان تعلیم و تربیت این اعتقاد را دارند که می توان تمامی مطالب درسی را به وسیله بازی به کودکان آموزش داد و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اصولا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بهتر است ساعات رسمی دروس مدارس ابتدایی را به ساعات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بازی های خلاق 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آموزنده تبدیل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کرد.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500140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مبتنی بر بازی</a:t>
            </a:r>
            <a:endParaRPr lang="en-US" dirty="0">
              <a:solidFill>
                <a:schemeClr val="tx1"/>
              </a:solidFill>
              <a:cs typeface="B Titr" panose="00000700000000000000" pitchFamily="2" charset="-78"/>
            </a:endParaRPr>
          </a:p>
        </p:txBody>
      </p:sp>
      <p:sp>
        <p:nvSpPr>
          <p:cNvPr id="13" name="TextBox 12"/>
          <p:cNvSpPr txBox="1"/>
          <p:nvPr/>
        </p:nvSpPr>
        <p:spPr>
          <a:xfrm>
            <a:off x="3503612" y="247650"/>
            <a:ext cx="4494211" cy="5848350"/>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اجرای روش تدریس مبتنی بر بازی:</a:t>
            </a:r>
            <a:endPar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endParaRP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1- بیان هدف</a:t>
            </a: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2- شرح بازی</a:t>
            </a:r>
          </a:p>
          <a:p>
            <a:pPr lvl="0" algn="ctr" rtl="1">
              <a:lnSpc>
                <a:spcPct val="25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3- اجرای بازی</a:t>
            </a:r>
          </a:p>
          <a:p>
            <a:pPr lvl="0" algn="ctr" rtl="1">
              <a:lnSpc>
                <a:spcPct val="250000"/>
              </a:lnSpc>
              <a:spcAft>
                <a:spcPts val="800"/>
              </a:spcAft>
            </a:pP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4-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نتیجه گیری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ارزشیابی</a:t>
            </a:r>
          </a:p>
          <a:p>
            <a:pPr lvl="0" algn="ctr" rtl="1">
              <a:lnSpc>
                <a:spcPct val="250000"/>
              </a:lnSpc>
              <a:spcAft>
                <a:spcPts val="800"/>
              </a:spcAft>
            </a:pPr>
            <a:endPar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123168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یادگیری معکوس</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6248400"/>
          </a:xfrm>
          <a:prstGeom prst="rect">
            <a:avLst/>
          </a:prstGeom>
          <a:noFill/>
        </p:spPr>
        <p:txBody>
          <a:bodyPr wrap="square" rtlCol="0">
            <a:noAutofit/>
          </a:bodyPr>
          <a:lstStyle/>
          <a:p>
            <a:pPr lvl="0" algn="ctr" rtl="1">
              <a:lnSpc>
                <a:spcPct val="200000"/>
              </a:lnSpc>
              <a:spcAft>
                <a:spcPts val="800"/>
              </a:spcAft>
            </a:pP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یادگیری معکوس:</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روش یادگیری معکوس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یک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استراتژی آموزشی و نوعی از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یادگیری ترکیبی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 که آموزش را به یک مدل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محور تبدیل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در آن، زمان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کلاس صرف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بررسی موضوعات در عمق بیشتر و ساخت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موقعیت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یادگیری جذاب می شود. در این روش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معلم محتوایی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قرار است در یک جلسه به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آموزش دهد، پیشتر در اختیار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آنها قرار می دهد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آنها باید در خانه یا فضایی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غیراز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کلاس درس،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انفرادی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محتوای آموزشی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موردنظر را با دیدن فیلم، انجام آزمایش، استفاده از فایل متنی و صوتی یا هر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آنچه معلم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برای یادگیری بهتر موضوع درسی در اختیار آنها قرار داده است، بیاموزند و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کلاس درس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حاضر شوند</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کلاس درس مکانی برای گفتوگو بر روی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دانسته هاست</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رفع اشکال، پرسش و پاسخ و حل تمرین ازجمله اتفاقاتی هستند که در کلاس درس رخ می دهند.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فعالیت هایی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قرار است در خانه اتفاق بیافتد جایگزین تدریس در کلاس درس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 و ازاین رو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این روش آموزشی، روش آموزش معکوس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گویند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5571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یادگیری معکوس</a:t>
            </a:r>
            <a:endParaRPr lang="en-US" dirty="0">
              <a:solidFill>
                <a:schemeClr val="tx1"/>
              </a:solidFill>
              <a:cs typeface="B Titr" panose="00000700000000000000" pitchFamily="2" charset="-78"/>
            </a:endParaRPr>
          </a:p>
        </p:txBody>
      </p:sp>
      <p:sp>
        <p:nvSpPr>
          <p:cNvPr id="13" name="TextBox 12"/>
          <p:cNvSpPr txBox="1"/>
          <p:nvPr/>
        </p:nvSpPr>
        <p:spPr>
          <a:xfrm>
            <a:off x="760412" y="457200"/>
            <a:ext cx="9296797" cy="6553200"/>
          </a:xfrm>
          <a:prstGeom prst="rect">
            <a:avLst/>
          </a:prstGeom>
          <a:noFill/>
        </p:spPr>
        <p:txBody>
          <a:bodyPr wrap="square" rtlCol="0">
            <a:noAutofit/>
          </a:bodyPr>
          <a:lstStyle/>
          <a:p>
            <a:pPr lvl="0" algn="just" rtl="1">
              <a:lnSpc>
                <a:spcPct val="200000"/>
              </a:lnSpc>
              <a:spcAft>
                <a:spcPts val="800"/>
              </a:spcAft>
            </a:pPr>
            <a:endPar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مفهوم درس جدید را قبل از کلاس درس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آموزند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با آمادگی در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کلاس حضور می یابند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تا تکالیف مربوط به درس را در تعامل با معلم خود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دیگر به صورت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گروهی انجام دهند و اشکالات احتمالی آنها رفع گردد. در این نوع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یادگیری می توان</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زمان بیشتری را در کلاس برای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مهارت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تفکر گذاشت، زیرا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در یادگیری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ایجاد دانش بیشتر فعال هستند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هم زمان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دانش خود را آزمایش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ارزیابی می کنند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این ترتیب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فرآیند یادگیری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مؤثر انجام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گیرد</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58163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یادگیری معکوس</a:t>
            </a:r>
            <a:endParaRPr lang="en-US" dirty="0">
              <a:solidFill>
                <a:schemeClr val="tx1"/>
              </a:solidFill>
              <a:cs typeface="B Titr" panose="00000700000000000000" pitchFamily="2" charset="-78"/>
            </a:endParaRPr>
          </a:p>
        </p:txBody>
      </p:sp>
      <p:sp>
        <p:nvSpPr>
          <p:cNvPr id="13" name="TextBox 12"/>
          <p:cNvSpPr txBox="1"/>
          <p:nvPr/>
        </p:nvSpPr>
        <p:spPr>
          <a:xfrm>
            <a:off x="531812" y="171450"/>
            <a:ext cx="9920288" cy="6686550"/>
          </a:xfrm>
          <a:prstGeom prst="rect">
            <a:avLst/>
          </a:prstGeom>
          <a:noFill/>
        </p:spPr>
        <p:txBody>
          <a:bodyPr wrap="square" rtlCol="0">
            <a:noAutofit/>
          </a:bodyPr>
          <a:lstStyle/>
          <a:p>
            <a:pPr lvl="0" algn="just"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تدریس روش یادگیری معکوس</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ابتدا پیامدهای یادگیری موردنظر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اهداف رفتاری محتوای آن تنظیم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 سپس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بر اساس هریک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اهداف رفتاری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بخش موردنظر، محتوای خاص آن هدف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سازماندهی شده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و مفاهیم درون هریک از این محتواها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صورت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فایل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سخنرانی های ضبط شده تهیه 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فیلم مربوط به آموزش محتوا در یادگیری معکوس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به طور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متوسط به مدت 20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دقیقه تهیه 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در بخش پایانی سخنرانی، متناسب با پیامدها و محتوا در داخل فیلم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آموزشی، تکلیفی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جهت شرکت در کلاس درخواست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تکلیف مربوطه در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راستای محتوای ارائه شده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این تکلیف بیشتر مبتنی بر یادگیری فعال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است و با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 نظر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گرفتن شرایط زمانی و سطح رشدی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ارائه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دانش آموزان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موظف</a:t>
            </a:r>
          </a:p>
          <a:p>
            <a:pPr lvl="0" algn="just" rtl="1">
              <a:lnSpc>
                <a:spcPct val="20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هستند قبل از حضور در کلاس، فیلم مرتبط با آن جلسه را مشاهده کرده و خود را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جهت انجام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تکلیف در نظر گرفتهشده جهت حضور در کلاس درس آماده نمایند</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a:t>
            </a:r>
          </a:p>
        </p:txBody>
      </p:sp>
    </p:spTree>
    <p:extLst>
      <p:ext uri="{BB962C8B-B14F-4D97-AF65-F5344CB8AC3E}">
        <p14:creationId xmlns:p14="http://schemas.microsoft.com/office/powerpoint/2010/main" val="50873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یادگیری معکوس</a:t>
            </a:r>
            <a:endParaRPr lang="en-US" dirty="0">
              <a:solidFill>
                <a:schemeClr val="tx1"/>
              </a:solidFill>
              <a:cs typeface="B Titr" panose="00000700000000000000" pitchFamily="2" charset="-78"/>
            </a:endParaRPr>
          </a:p>
        </p:txBody>
      </p:sp>
      <p:sp>
        <p:nvSpPr>
          <p:cNvPr id="13" name="TextBox 12"/>
          <p:cNvSpPr txBox="1"/>
          <p:nvPr/>
        </p:nvSpPr>
        <p:spPr>
          <a:xfrm>
            <a:off x="531812" y="1066800"/>
            <a:ext cx="9920288" cy="6686550"/>
          </a:xfrm>
          <a:prstGeom prst="rect">
            <a:avLst/>
          </a:prstGeom>
          <a:noFill/>
        </p:spPr>
        <p:txBody>
          <a:bodyPr wrap="square" rtlCol="0">
            <a:noAutofit/>
          </a:bodyPr>
          <a:lstStyle/>
          <a:p>
            <a:pPr lvl="0" algn="just" rtl="1">
              <a:lnSpc>
                <a:spcPct val="200000"/>
              </a:lnSpc>
              <a:spcAft>
                <a:spcPts val="800"/>
              </a:spcAft>
            </a:pP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در ادامه و با حضور دانش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آموزان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در کلاس درس متناسب با پیامدهای در نظر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گرفته شده</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 نوع محتوا و تکلیف</a:t>
            </a:r>
          </a:p>
          <a:p>
            <a:pPr lvl="0" algn="just" rtl="1">
              <a:lnSpc>
                <a:spcPct val="200000"/>
              </a:lnSpc>
              <a:spcAft>
                <a:spcPts val="800"/>
              </a:spcAft>
            </a:pP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خواسته شده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از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مختلف شامل رفع اشکال، حل مسئله، بحث گروهی، بارش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مغزی، پرسش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پاسخ و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سمینار(با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توجه به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بسته 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آموزشی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طراحی شده)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استفاده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شود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با توجه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به اصول رویکرد معکوس، کل وقت کلاس به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فعالیت های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یادگیری مختلف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اختصاص پیدا می کند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و تدریسی در داخل کلاس صورت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نمی گیرد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لازم به ذکر است محتوا در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روش یادگیری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معکوس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می  تواند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کتاب یا مجلهی مرتبط، سایت مناسب و مرتبط با موضوع </a:t>
            </a:r>
            <a:r>
              <a:rPr lang="fa-IR" sz="2000" dirty="0" smtClean="0">
                <a:solidFill>
                  <a:schemeClr val="tx2"/>
                </a:solidFill>
                <a:latin typeface="Calibri" panose="020F0502020204030204" pitchFamily="34" charset="0"/>
                <a:ea typeface="Calibri" panose="020F0502020204030204" pitchFamily="34" charset="0"/>
                <a:cs typeface="2  Titr" panose="00000700000000000000" pitchFamily="2" charset="-78"/>
              </a:rPr>
              <a:t>درسی یا </a:t>
            </a: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فیلم آموزشی سایر معلمان باشد.</a:t>
            </a:r>
            <a:endPar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162085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مطالعه موردی</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6248400"/>
          </a:xfrm>
          <a:prstGeom prst="rect">
            <a:avLst/>
          </a:prstGeom>
          <a:noFill/>
        </p:spPr>
        <p:txBody>
          <a:bodyPr wrap="square" rtlCol="0">
            <a:noAutofit/>
          </a:bodyPr>
          <a:lstStyle/>
          <a:p>
            <a:pPr lvl="0" algn="ctr" rtl="1">
              <a:lnSpc>
                <a:spcPct val="200000"/>
              </a:lnSpc>
              <a:spcAft>
                <a:spcPts val="800"/>
              </a:spcAft>
            </a:pP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a:t>
            </a:r>
            <a:r>
              <a:rPr lang="fa-IR" sz="24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مطالعه ی </a:t>
            </a:r>
            <a:r>
              <a:rPr lang="fa-IR" sz="2400" dirty="0">
                <a:solidFill>
                  <a:srgbClr val="FF0000"/>
                </a:solidFill>
                <a:latin typeface="Calibri" panose="020F0502020204030204" pitchFamily="34" charset="0"/>
                <a:ea typeface="Calibri" panose="020F0502020204030204" pitchFamily="34" charset="0"/>
                <a:cs typeface="2  Titr" panose="00000700000000000000" pitchFamily="2" charset="-78"/>
              </a:rPr>
              <a:t>موردی:</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از این روش با تعابیر مختلفی همچون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مطالعه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موردی، نمونه پژوهی، مورد پژوهی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 قضیه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پژوهی یاد شده است.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مطالعه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موردی به زبان ساده، روشی است که از منابع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اطلاعاتی هرچه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بیشتر برای بررسی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نظام مند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افراد،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گروه ها</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سازمان ها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یا رویدادها استفاده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a:t>
            </a:r>
          </a:p>
          <a:p>
            <a:pPr lvl="0" algn="just" rtl="1">
              <a:lnSpc>
                <a:spcPct val="200000"/>
              </a:lnSpc>
              <a:spcAft>
                <a:spcPts val="800"/>
              </a:spcAft>
            </a:pP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این روش، موردِ تحت بررسی را اکتشاف، توصیف یا توضیح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دهد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 موجب ایجاد دانش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کل نگر</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معنی دار</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برخاسته از زمینه و درک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وقایع زندگی می شود</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مطالعه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موردی همچنین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تواند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برای مطالعه یا تحلیل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پدیده های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شایع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یا نادر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استفاده شود.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مطالعه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موردی هنگامی مفید است که نیاز به کسب درک عمیق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یک مسئله</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واقعه یا پدیده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زمینه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واقعی و طبیعی خود، وجود داشته باشد. به همین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دلیل، گاهی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اوقات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به عنوان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طرح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طبیعت گرایانه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به آن اشاره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شود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که در مقابل طرح تجربی قرار دارد. محقق تلاش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می کند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تا متغیرهای موردنظر را کنترل و دستکاری کند.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مطالعه ی موردی</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 اکتشاف یک پدیده در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زمینه ی </a:t>
            </a:r>
            <a:r>
              <a:rPr lang="fa-IR" dirty="0">
                <a:solidFill>
                  <a:srgbClr val="000000"/>
                </a:solidFill>
                <a:latin typeface="Calibri" panose="020F0502020204030204" pitchFamily="34" charset="0"/>
                <a:ea typeface="Calibri" panose="020F0502020204030204" pitchFamily="34" charset="0"/>
                <a:cs typeface="2  Titr" panose="00000700000000000000" pitchFamily="2" charset="-78"/>
              </a:rPr>
              <a:t>واقعی آن را با استفاده از منابع متعدد داده </a:t>
            </a:r>
            <a:r>
              <a:rPr lang="fa-IR" dirty="0" smtClean="0">
                <a:solidFill>
                  <a:srgbClr val="000000"/>
                </a:solidFill>
                <a:latin typeface="Calibri" panose="020F0502020204030204" pitchFamily="34" charset="0"/>
                <a:ea typeface="Calibri" panose="020F0502020204030204" pitchFamily="34" charset="0"/>
                <a:cs typeface="2  Titr" panose="00000700000000000000" pitchFamily="2" charset="-78"/>
              </a:rPr>
              <a:t>تسهیل می کند.</a:t>
            </a:r>
            <a:endParaRPr lang="en-US" dirty="0">
              <a:solidFill>
                <a:srgbClr val="000000"/>
              </a:solidFill>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3067524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22413" cy="8001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مطالعه موردی</a:t>
            </a:r>
            <a:endParaRPr lang="en-US" dirty="0">
              <a:solidFill>
                <a:schemeClr val="tx1"/>
              </a:solidFill>
              <a:cs typeface="B Titr" panose="00000700000000000000" pitchFamily="2" charset="-78"/>
            </a:endParaRPr>
          </a:p>
        </p:txBody>
      </p:sp>
      <p:sp>
        <p:nvSpPr>
          <p:cNvPr id="13" name="TextBox 12"/>
          <p:cNvSpPr txBox="1"/>
          <p:nvPr/>
        </p:nvSpPr>
        <p:spPr>
          <a:xfrm>
            <a:off x="531812" y="504825"/>
            <a:ext cx="9920288" cy="6686550"/>
          </a:xfrm>
          <a:prstGeom prst="rect">
            <a:avLst/>
          </a:prstGeom>
          <a:noFill/>
        </p:spPr>
        <p:txBody>
          <a:bodyPr wrap="square" rtlCol="0">
            <a:noAutofit/>
          </a:bodyPr>
          <a:lstStyle/>
          <a:p>
            <a:pPr lvl="0" algn="ctr" rtl="1">
              <a:lnSpc>
                <a:spcPct val="250000"/>
              </a:lnSpc>
              <a:spcAft>
                <a:spcPts val="800"/>
              </a:spcAft>
            </a:pP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مراحل تدریس روش </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مطالعه ی </a:t>
            </a:r>
            <a:r>
              <a:rPr lang="fa-IR" sz="2000" dirty="0">
                <a:solidFill>
                  <a:srgbClr val="0070C0"/>
                </a:solidFill>
                <a:latin typeface="Calibri" panose="020F0502020204030204" pitchFamily="34" charset="0"/>
                <a:ea typeface="Calibri" panose="020F0502020204030204" pitchFamily="34" charset="0"/>
                <a:cs typeface="2  Titr" panose="00000700000000000000" pitchFamily="2" charset="-78"/>
              </a:rPr>
              <a:t>موردی</a:t>
            </a:r>
            <a:r>
              <a:rPr lang="fa-IR" sz="2000" dirty="0" smtClean="0">
                <a:solidFill>
                  <a:srgbClr val="0070C0"/>
                </a:solidFill>
                <a:latin typeface="Calibri" panose="020F0502020204030204" pitchFamily="34" charset="0"/>
                <a:ea typeface="Calibri" panose="020F0502020204030204" pitchFamily="34" charset="0"/>
                <a:cs typeface="2  Titr" panose="00000700000000000000" pitchFamily="2" charset="-78"/>
              </a:rPr>
              <a:t>:</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1- مشخص کردن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مسئله ی اصلی</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2- بررسی دقیق و عمقی یک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مورد</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3-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فهرست کردن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چندین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راه حل ممکن</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4-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ارزیابی کردن </a:t>
            </a: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نتایج بالقوه هر یک از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راه حل ها</a:t>
            </a:r>
          </a:p>
          <a:p>
            <a:pPr lvl="0" algn="just" rtl="1">
              <a:lnSpc>
                <a:spcPct val="250000"/>
              </a:lnSpc>
              <a:spcAft>
                <a:spcPts val="800"/>
              </a:spcAft>
            </a:pPr>
            <a:r>
              <a:rPr lang="fa-IR" dirty="0">
                <a:solidFill>
                  <a:schemeClr val="tx2"/>
                </a:solidFill>
                <a:latin typeface="Calibri" panose="020F0502020204030204" pitchFamily="34" charset="0"/>
                <a:ea typeface="Calibri" panose="020F0502020204030204" pitchFamily="34" charset="0"/>
                <a:cs typeface="2  Titr" panose="00000700000000000000" pitchFamily="2" charset="-78"/>
              </a:rPr>
              <a:t>5- تعیین بهترین </a:t>
            </a:r>
            <a:r>
              <a:rPr lang="fa-IR" dirty="0" smtClean="0">
                <a:solidFill>
                  <a:schemeClr val="tx2"/>
                </a:solidFill>
                <a:latin typeface="Calibri" panose="020F0502020204030204" pitchFamily="34" charset="0"/>
                <a:ea typeface="Calibri" panose="020F0502020204030204" pitchFamily="34" charset="0"/>
                <a:cs typeface="2  Titr" panose="00000700000000000000" pitchFamily="2" charset="-78"/>
              </a:rPr>
              <a:t>راه حل</a:t>
            </a:r>
          </a:p>
        </p:txBody>
      </p:sp>
    </p:spTree>
    <p:extLst>
      <p:ext uri="{BB962C8B-B14F-4D97-AF65-F5344CB8AC3E}">
        <p14:creationId xmlns:p14="http://schemas.microsoft.com/office/powerpoint/2010/main" val="4124956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6412" y="2209800"/>
            <a:ext cx="1522413" cy="685800"/>
          </a:xfrm>
          <a:prstGeom prst="rect">
            <a:avLst/>
          </a:prstGeom>
          <a:solidFill>
            <a:schemeClr val="tx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solidFill>
                  <a:schemeClr val="bg1"/>
                </a:solidFill>
                <a:cs typeface="B Titr" panose="00000700000000000000" pitchFamily="2" charset="-78"/>
              </a:rPr>
              <a:t>مقدمه</a:t>
            </a:r>
            <a:endParaRPr lang="en-US" dirty="0">
              <a:solidFill>
                <a:schemeClr val="bg1"/>
              </a:solidFill>
              <a:cs typeface="B Titr" panose="00000700000000000000" pitchFamily="2" charset="-78"/>
            </a:endParaRPr>
          </a:p>
        </p:txBody>
      </p:sp>
      <p:sp>
        <p:nvSpPr>
          <p:cNvPr id="3" name="Rectangle 2"/>
          <p:cNvSpPr/>
          <p:nvPr/>
        </p:nvSpPr>
        <p:spPr>
          <a:xfrm>
            <a:off x="10666411" y="3048000"/>
            <a:ext cx="1533525" cy="83820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fa-IR" dirty="0" smtClean="0">
                <a:solidFill>
                  <a:schemeClr val="tx1"/>
                </a:solidFill>
                <a:cs typeface="B Titr" panose="00000700000000000000" pitchFamily="2" charset="-78"/>
              </a:rPr>
              <a:t>روش تدریس مبتنی بر خلاقیت</a:t>
            </a:r>
            <a:endParaRPr lang="en-US" dirty="0">
              <a:solidFill>
                <a:schemeClr val="tx1"/>
              </a:solidFill>
              <a:cs typeface="B Titr" panose="00000700000000000000" pitchFamily="2" charset="-78"/>
            </a:endParaRPr>
          </a:p>
        </p:txBody>
      </p:sp>
      <p:sp>
        <p:nvSpPr>
          <p:cNvPr id="13" name="TextBox 12"/>
          <p:cNvSpPr txBox="1"/>
          <p:nvPr/>
        </p:nvSpPr>
        <p:spPr>
          <a:xfrm>
            <a:off x="379412" y="304800"/>
            <a:ext cx="10058797" cy="6248400"/>
          </a:xfrm>
          <a:prstGeom prst="rect">
            <a:avLst/>
          </a:prstGeom>
          <a:noFill/>
        </p:spPr>
        <p:txBody>
          <a:bodyPr wrap="square" rtlCol="0">
            <a:noAutofit/>
          </a:bodyPr>
          <a:lstStyle/>
          <a:p>
            <a:pPr lvl="0" algn="ctr" rtl="1">
              <a:lnSpc>
                <a:spcPct val="200000"/>
              </a:lnSpc>
              <a:spcAft>
                <a:spcPts val="800"/>
              </a:spcAft>
            </a:pPr>
            <a:r>
              <a:rPr lang="fa-IR" sz="2400" dirty="0" smtClean="0">
                <a:solidFill>
                  <a:srgbClr val="FF0000"/>
                </a:solidFill>
                <a:latin typeface="Calibri" panose="020F0502020204030204" pitchFamily="34" charset="0"/>
                <a:ea typeface="Calibri" panose="020F0502020204030204" pitchFamily="34" charset="0"/>
                <a:cs typeface="2  Titr" panose="00000700000000000000" pitchFamily="2" charset="-78"/>
              </a:rPr>
              <a:t>روش تدریس مبتنی بر خلاقیت:</a:t>
            </a:r>
            <a:endParaRPr lang="en-US" sz="2400" dirty="0" smtClean="0">
              <a:solidFill>
                <a:srgbClr val="FF0000"/>
              </a:solidFill>
              <a:latin typeface="Calibri" panose="020F0502020204030204" pitchFamily="34" charset="0"/>
              <a:ea typeface="Calibri" panose="020F0502020204030204" pitchFamily="34" charset="0"/>
              <a:cs typeface="2  Titr" panose="00000700000000000000" pitchFamily="2" charset="-78"/>
            </a:endParaRPr>
          </a:p>
          <a:p>
            <a:pPr lvl="0" algn="just" rtl="1">
              <a:lnSpc>
                <a:spcPct val="200000"/>
              </a:lnSpc>
              <a:spcAft>
                <a:spcPts val="800"/>
              </a:spcAft>
            </a:pPr>
            <a:r>
              <a:rPr lang="fa-IR" sz="2000" dirty="0">
                <a:solidFill>
                  <a:schemeClr val="tx2"/>
                </a:solidFill>
                <a:latin typeface="Calibri" panose="020F0502020204030204" pitchFamily="34" charset="0"/>
                <a:ea typeface="Calibri" panose="020F0502020204030204" pitchFamily="34" charset="0"/>
                <a:cs typeface="2  Titr" panose="00000700000000000000" pitchFamily="2" charset="-78"/>
              </a:rPr>
              <a:t>در روش تدريس مبتني بر خلاقيت، تلاش بر اين است كه شيوه‌ی خلاقانه عمل‌كردن از سوي معلم و دانش‌آموز نمایان گردد. معلم بايد به‌گونه‌ای تدريس كند كه بتوان با شاخص‌هاي خلاقيت آن را خلاقانه ناميد. دانش‌آموزان هم بايد از راه‌هاي خلاقانه در فراگيري بهره گيرند. يكي از شرط‌هاي روشن خلاقيت، «اصالت كار» است یعنی چيزي را كه معلم ارائه مي‌دهد بايد ثمره‌ی كار خود وي باشد. اصالت كار به معني گشودن راه‌هاي جديد براي حل مسائل يا بررسي رخ دادها يا يادگيري واقعيت‌ها، مفاهيم، اصول و ... است. اگر معلم و يادگيرنده هر كدام كاري كه انجام می‌دهند - تدريس / يادگيري - متعلق به خود آنان بوده و برآمده از انديشه‌ی خودشان باشد، كاري انجام داده‌اند كه اصيل است و مي‌توان آن كار را از مجموع كارهايي كه در اين راه صورت می‌گیرد تميز داد و برجسته دانست.</a:t>
            </a:r>
          </a:p>
        </p:txBody>
      </p:sp>
    </p:spTree>
    <p:extLst>
      <p:ext uri="{BB962C8B-B14F-4D97-AF65-F5344CB8AC3E}">
        <p14:creationId xmlns:p14="http://schemas.microsoft.com/office/powerpoint/2010/main" val="4102485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25323</Words>
  <Application>Microsoft Office PowerPoint</Application>
  <PresentationFormat>Custom</PresentationFormat>
  <Paragraphs>1684</Paragraphs>
  <Slides>266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266</vt:i4>
      </vt:variant>
    </vt:vector>
  </HeadingPairs>
  <TitlesOfParts>
    <vt:vector size="281" baseType="lpstr">
      <vt:lpstr>B Titr</vt:lpstr>
      <vt:lpstr>Times New Roman</vt:lpstr>
      <vt:lpstr>BNazaninBold</vt:lpstr>
      <vt:lpstr>2  Koodak</vt:lpstr>
      <vt:lpstr>Tahoma</vt:lpstr>
      <vt:lpstr>Constantia</vt:lpstr>
      <vt:lpstr>2  Titr</vt:lpstr>
      <vt:lpstr>Calibri</vt:lpstr>
      <vt:lpstr>IranNastaliq</vt:lpstr>
      <vt:lpstr>2  Sina</vt:lpstr>
      <vt:lpstr>B Nazanin</vt:lpstr>
      <vt:lpstr>2  Nazanin</vt:lpstr>
      <vt:lpstr>Arial</vt:lpstr>
      <vt:lpstr>Wingdings</vt:lpstr>
      <vt:lpstr>Books Classic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madsg.com</dc:description>
  <cp:lastModifiedBy/>
  <cp:revision>1</cp:revision>
  <dcterms:created xsi:type="dcterms:W3CDTF">2014-03-11T09:13:03Z</dcterms:created>
  <dcterms:modified xsi:type="dcterms:W3CDTF">2020-04-25T09:47:08Z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