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1" r:id="rId4"/>
    <p:sldMasterId id="2147483706" r:id="rId5"/>
  </p:sldMasterIdLst>
  <p:notesMasterIdLst>
    <p:notesMasterId r:id="rId256"/>
  </p:notesMasterIdLst>
  <p:sldIdLst>
    <p:sldId id="260" r:id="rId6"/>
    <p:sldId id="264" r:id="rId7"/>
    <p:sldId id="261" r:id="rId8"/>
    <p:sldId id="469" r:id="rId9"/>
    <p:sldId id="262" r:id="rId10"/>
    <p:sldId id="263" r:id="rId11"/>
    <p:sldId id="523" r:id="rId12"/>
    <p:sldId id="276" r:id="rId13"/>
    <p:sldId id="524" r:id="rId14"/>
    <p:sldId id="272" r:id="rId15"/>
    <p:sldId id="257" r:id="rId16"/>
    <p:sldId id="265" r:id="rId17"/>
    <p:sldId id="525" r:id="rId18"/>
    <p:sldId id="273" r:id="rId19"/>
    <p:sldId id="267" r:id="rId20"/>
    <p:sldId id="268" r:id="rId21"/>
    <p:sldId id="269" r:id="rId22"/>
    <p:sldId id="274" r:id="rId23"/>
    <p:sldId id="275" r:id="rId24"/>
    <p:sldId id="266" r:id="rId25"/>
    <p:sldId id="277" r:id="rId26"/>
    <p:sldId id="278" r:id="rId27"/>
    <p:sldId id="259" r:id="rId28"/>
    <p:sldId id="279" r:id="rId29"/>
    <p:sldId id="280" r:id="rId30"/>
    <p:sldId id="282" r:id="rId31"/>
    <p:sldId id="283" r:id="rId32"/>
    <p:sldId id="284" r:id="rId33"/>
    <p:sldId id="285" r:id="rId34"/>
    <p:sldId id="288" r:id="rId35"/>
    <p:sldId id="286" r:id="rId36"/>
    <p:sldId id="287" r:id="rId37"/>
    <p:sldId id="297" r:id="rId38"/>
    <p:sldId id="298" r:id="rId39"/>
    <p:sldId id="300" r:id="rId40"/>
    <p:sldId id="289" r:id="rId41"/>
    <p:sldId id="513" r:id="rId42"/>
    <p:sldId id="290" r:id="rId43"/>
    <p:sldId id="514" r:id="rId44"/>
    <p:sldId id="299" r:id="rId45"/>
    <p:sldId id="507" r:id="rId46"/>
    <p:sldId id="508" r:id="rId47"/>
    <p:sldId id="509" r:id="rId48"/>
    <p:sldId id="510" r:id="rId49"/>
    <p:sldId id="511" r:id="rId50"/>
    <p:sldId id="512" r:id="rId51"/>
    <p:sldId id="526" r:id="rId52"/>
    <p:sldId id="291" r:id="rId53"/>
    <p:sldId id="292" r:id="rId54"/>
    <p:sldId id="293" r:id="rId55"/>
    <p:sldId id="470" r:id="rId56"/>
    <p:sldId id="294" r:id="rId57"/>
    <p:sldId id="472" r:id="rId58"/>
    <p:sldId id="471" r:id="rId59"/>
    <p:sldId id="295" r:id="rId60"/>
    <p:sldId id="527" r:id="rId61"/>
    <p:sldId id="296" r:id="rId62"/>
    <p:sldId id="474" r:id="rId63"/>
    <p:sldId id="475" r:id="rId64"/>
    <p:sldId id="476" r:id="rId65"/>
    <p:sldId id="301" r:id="rId66"/>
    <p:sldId id="304" r:id="rId67"/>
    <p:sldId id="305" r:id="rId68"/>
    <p:sldId id="303" r:id="rId69"/>
    <p:sldId id="310" r:id="rId70"/>
    <p:sldId id="306" r:id="rId71"/>
    <p:sldId id="307" r:id="rId72"/>
    <p:sldId id="308" r:id="rId73"/>
    <p:sldId id="515" r:id="rId74"/>
    <p:sldId id="309" r:id="rId75"/>
    <p:sldId id="516" r:id="rId76"/>
    <p:sldId id="517" r:id="rId77"/>
    <p:sldId id="312" r:id="rId78"/>
    <p:sldId id="311" r:id="rId79"/>
    <p:sldId id="313" r:id="rId80"/>
    <p:sldId id="314" r:id="rId81"/>
    <p:sldId id="518" r:id="rId82"/>
    <p:sldId id="315" r:id="rId83"/>
    <p:sldId id="519" r:id="rId84"/>
    <p:sldId id="521" r:id="rId85"/>
    <p:sldId id="316" r:id="rId86"/>
    <p:sldId id="317" r:id="rId87"/>
    <p:sldId id="318" r:id="rId88"/>
    <p:sldId id="319" r:id="rId89"/>
    <p:sldId id="320" r:id="rId90"/>
    <p:sldId id="321" r:id="rId91"/>
    <p:sldId id="322" r:id="rId92"/>
    <p:sldId id="323" r:id="rId93"/>
    <p:sldId id="324" r:id="rId94"/>
    <p:sldId id="326" r:id="rId95"/>
    <p:sldId id="327" r:id="rId96"/>
    <p:sldId id="328" r:id="rId97"/>
    <p:sldId id="329" r:id="rId98"/>
    <p:sldId id="473" r:id="rId99"/>
    <p:sldId id="330" r:id="rId100"/>
    <p:sldId id="331" r:id="rId101"/>
    <p:sldId id="332" r:id="rId102"/>
    <p:sldId id="333" r:id="rId103"/>
    <p:sldId id="334" r:id="rId104"/>
    <p:sldId id="335" r:id="rId105"/>
    <p:sldId id="338" r:id="rId106"/>
    <p:sldId id="341" r:id="rId107"/>
    <p:sldId id="342" r:id="rId108"/>
    <p:sldId id="343" r:id="rId109"/>
    <p:sldId id="344" r:id="rId110"/>
    <p:sldId id="477" r:id="rId111"/>
    <p:sldId id="339" r:id="rId112"/>
    <p:sldId id="478" r:id="rId113"/>
    <p:sldId id="340" r:id="rId114"/>
    <p:sldId id="345" r:id="rId115"/>
    <p:sldId id="346" r:id="rId116"/>
    <p:sldId id="347" r:id="rId117"/>
    <p:sldId id="348" r:id="rId118"/>
    <p:sldId id="349" r:id="rId119"/>
    <p:sldId id="350" r:id="rId120"/>
    <p:sldId id="351" r:id="rId121"/>
    <p:sldId id="352" r:id="rId122"/>
    <p:sldId id="353" r:id="rId123"/>
    <p:sldId id="354" r:id="rId124"/>
    <p:sldId id="355" r:id="rId125"/>
    <p:sldId id="506" r:id="rId126"/>
    <p:sldId id="356" r:id="rId127"/>
    <p:sldId id="358" r:id="rId128"/>
    <p:sldId id="359" r:id="rId129"/>
    <p:sldId id="360" r:id="rId130"/>
    <p:sldId id="361" r:id="rId131"/>
    <p:sldId id="362" r:id="rId132"/>
    <p:sldId id="363" r:id="rId133"/>
    <p:sldId id="364" r:id="rId134"/>
    <p:sldId id="365" r:id="rId135"/>
    <p:sldId id="366" r:id="rId136"/>
    <p:sldId id="367" r:id="rId137"/>
    <p:sldId id="368" r:id="rId138"/>
    <p:sldId id="369" r:id="rId139"/>
    <p:sldId id="370" r:id="rId140"/>
    <p:sldId id="371" r:id="rId141"/>
    <p:sldId id="372" r:id="rId142"/>
    <p:sldId id="373" r:id="rId143"/>
    <p:sldId id="374" r:id="rId144"/>
    <p:sldId id="375" r:id="rId145"/>
    <p:sldId id="376" r:id="rId146"/>
    <p:sldId id="377" r:id="rId147"/>
    <p:sldId id="378" r:id="rId148"/>
    <p:sldId id="379" r:id="rId149"/>
    <p:sldId id="380" r:id="rId150"/>
    <p:sldId id="381" r:id="rId151"/>
    <p:sldId id="382" r:id="rId152"/>
    <p:sldId id="383" r:id="rId153"/>
    <p:sldId id="384" r:id="rId154"/>
    <p:sldId id="385" r:id="rId155"/>
    <p:sldId id="389" r:id="rId156"/>
    <p:sldId id="390" r:id="rId157"/>
    <p:sldId id="392" r:id="rId158"/>
    <p:sldId id="386" r:id="rId159"/>
    <p:sldId id="387" r:id="rId160"/>
    <p:sldId id="388" r:id="rId161"/>
    <p:sldId id="393" r:id="rId162"/>
    <p:sldId id="394" r:id="rId163"/>
    <p:sldId id="395" r:id="rId164"/>
    <p:sldId id="396" r:id="rId165"/>
    <p:sldId id="397" r:id="rId166"/>
    <p:sldId id="398" r:id="rId167"/>
    <p:sldId id="399" r:id="rId168"/>
    <p:sldId id="400" r:id="rId169"/>
    <p:sldId id="401" r:id="rId170"/>
    <p:sldId id="402" r:id="rId171"/>
    <p:sldId id="403" r:id="rId172"/>
    <p:sldId id="422" r:id="rId173"/>
    <p:sldId id="404" r:id="rId174"/>
    <p:sldId id="410" r:id="rId175"/>
    <p:sldId id="406" r:id="rId176"/>
    <p:sldId id="411" r:id="rId177"/>
    <p:sldId id="413" r:id="rId178"/>
    <p:sldId id="414" r:id="rId179"/>
    <p:sldId id="415" r:id="rId180"/>
    <p:sldId id="416" r:id="rId181"/>
    <p:sldId id="405" r:id="rId182"/>
    <p:sldId id="417" r:id="rId183"/>
    <p:sldId id="479" r:id="rId184"/>
    <p:sldId id="418" r:id="rId185"/>
    <p:sldId id="419" r:id="rId186"/>
    <p:sldId id="480" r:id="rId187"/>
    <p:sldId id="420" r:id="rId188"/>
    <p:sldId id="482" r:id="rId189"/>
    <p:sldId id="481" r:id="rId190"/>
    <p:sldId id="433" r:id="rId191"/>
    <p:sldId id="407" r:id="rId192"/>
    <p:sldId id="423" r:id="rId193"/>
    <p:sldId id="424" r:id="rId194"/>
    <p:sldId id="425" r:id="rId195"/>
    <p:sldId id="483" r:id="rId196"/>
    <p:sldId id="484" r:id="rId197"/>
    <p:sldId id="485" r:id="rId198"/>
    <p:sldId id="486" r:id="rId199"/>
    <p:sldId id="488" r:id="rId200"/>
    <p:sldId id="489" r:id="rId201"/>
    <p:sldId id="490" r:id="rId202"/>
    <p:sldId id="491" r:id="rId203"/>
    <p:sldId id="492" r:id="rId204"/>
    <p:sldId id="493" r:id="rId205"/>
    <p:sldId id="494" r:id="rId206"/>
    <p:sldId id="495" r:id="rId207"/>
    <p:sldId id="496" r:id="rId208"/>
    <p:sldId id="434" r:id="rId209"/>
    <p:sldId id="497" r:id="rId210"/>
    <p:sldId id="498" r:id="rId211"/>
    <p:sldId id="435" r:id="rId212"/>
    <p:sldId id="436" r:id="rId213"/>
    <p:sldId id="437" r:id="rId214"/>
    <p:sldId id="442" r:id="rId215"/>
    <p:sldId id="443" r:id="rId216"/>
    <p:sldId id="444" r:id="rId217"/>
    <p:sldId id="445" r:id="rId218"/>
    <p:sldId id="501" r:id="rId219"/>
    <p:sldId id="446" r:id="rId220"/>
    <p:sldId id="447" r:id="rId221"/>
    <p:sldId id="448" r:id="rId222"/>
    <p:sldId id="449" r:id="rId223"/>
    <p:sldId id="450" r:id="rId224"/>
    <p:sldId id="502" r:id="rId225"/>
    <p:sldId id="503" r:id="rId226"/>
    <p:sldId id="504" r:id="rId227"/>
    <p:sldId id="505" r:id="rId228"/>
    <p:sldId id="451" r:id="rId229"/>
    <p:sldId id="522" r:id="rId230"/>
    <p:sldId id="452" r:id="rId231"/>
    <p:sldId id="453" r:id="rId232"/>
    <p:sldId id="499" r:id="rId233"/>
    <p:sldId id="500" r:id="rId234"/>
    <p:sldId id="427" r:id="rId235"/>
    <p:sldId id="428" r:id="rId236"/>
    <p:sldId id="432" r:id="rId237"/>
    <p:sldId id="429" r:id="rId238"/>
    <p:sldId id="430" r:id="rId239"/>
    <p:sldId id="431" r:id="rId240"/>
    <p:sldId id="409" r:id="rId241"/>
    <p:sldId id="455" r:id="rId242"/>
    <p:sldId id="456" r:id="rId243"/>
    <p:sldId id="457" r:id="rId244"/>
    <p:sldId id="458" r:id="rId245"/>
    <p:sldId id="459" r:id="rId246"/>
    <p:sldId id="454" r:id="rId247"/>
    <p:sldId id="461" r:id="rId248"/>
    <p:sldId id="462" r:id="rId249"/>
    <p:sldId id="463" r:id="rId250"/>
    <p:sldId id="464" r:id="rId251"/>
    <p:sldId id="465" r:id="rId252"/>
    <p:sldId id="466" r:id="rId253"/>
    <p:sldId id="467" r:id="rId254"/>
    <p:sldId id="468" r:id="rId2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84192" autoAdjust="0"/>
  </p:normalViewPr>
  <p:slideViewPr>
    <p:cSldViewPr>
      <p:cViewPr varScale="1">
        <p:scale>
          <a:sx n="63" d="100"/>
          <a:sy n="63" d="100"/>
        </p:scale>
        <p:origin x="1530" y="60"/>
      </p:cViewPr>
      <p:guideLst>
        <p:guide orient="horz" pos="2160"/>
        <p:guide pos="2880"/>
      </p:guideLst>
    </p:cSldViewPr>
  </p:slideViewPr>
  <p:notesTextViewPr>
    <p:cViewPr>
      <p:scale>
        <a:sx n="3" d="2"/>
        <a:sy n="3" d="2"/>
      </p:scale>
      <p:origin x="0" y="0"/>
    </p:cViewPr>
  </p:notesTextViewPr>
  <p:gridSpacing cx="152705" cy="152705"/>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viewProps" Target="viewProp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1" Type="http://schemas.openxmlformats.org/officeDocument/2006/relationships/slideMaster" Target="slideMasters/slideMaster1.xml"/><Relationship Id="rId6" Type="http://schemas.openxmlformats.org/officeDocument/2006/relationships/slide" Target="slides/slide1.xml"/><Relationship Id="rId212" Type="http://schemas.openxmlformats.org/officeDocument/2006/relationships/slide" Target="slides/slide207.xml"/><Relationship Id="rId233" Type="http://schemas.openxmlformats.org/officeDocument/2006/relationships/slide" Target="slides/slide228.xml"/><Relationship Id="rId238" Type="http://schemas.openxmlformats.org/officeDocument/2006/relationships/slide" Target="slides/slide233.xml"/><Relationship Id="rId254" Type="http://schemas.openxmlformats.org/officeDocument/2006/relationships/slide" Target="slides/slide249.xml"/><Relationship Id="rId259" Type="http://schemas.openxmlformats.org/officeDocument/2006/relationships/theme" Target="theme/them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slide" Target="slides/slide239.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260"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notesMaster" Target="notesMasters/notes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presProps" Target="presProps.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_rels/data2.xml.rels><?xml version="1.0" encoding="UTF-8" standalone="yes"?>
<Relationships xmlns="http://schemas.openxmlformats.org/package/2006/relationships"><Relationship Id="rId1"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307A0-4B6C-48BD-9055-FCF8D002D1E6}" type="doc">
      <dgm:prSet loTypeId="urn:microsoft.com/office/officeart/2005/8/layout/vList3#1" loCatId="list" qsTypeId="urn:microsoft.com/office/officeart/2005/8/quickstyle/simple1" qsCatId="simple" csTypeId="urn:microsoft.com/office/officeart/2005/8/colors/accent1_2" csCatId="accent1" phldr="1"/>
      <dgm:spPr/>
    </dgm:pt>
    <dgm:pt modelId="{9254FA42-C8BE-492E-A7FF-88B98B4FEE2B}">
      <dgm:prSet phldrT="[Text]" custT="1"/>
      <dgm:spPr/>
      <dgm:t>
        <a:bodyPr/>
        <a:lstStyle/>
        <a:p>
          <a:r>
            <a:rPr lang="fa-IR" sz="2400" dirty="0" smtClean="0">
              <a:effectLst/>
              <a:latin typeface="Calibri" panose="020F0502020204030204" pitchFamily="34" charset="0"/>
              <a:ea typeface="Calibri" panose="020F0502020204030204" pitchFamily="34" charset="0"/>
              <a:cs typeface="B Yekan" panose="00000400000000000000" pitchFamily="2" charset="-78"/>
            </a:rPr>
            <a:t>     </a:t>
          </a:r>
          <a:r>
            <a:rPr lang="ar-SA" sz="2400" dirty="0" smtClean="0">
              <a:effectLst/>
              <a:latin typeface="Calibri" panose="020F0502020204030204" pitchFamily="34" charset="0"/>
              <a:ea typeface="Calibri" panose="020F0502020204030204" pitchFamily="34" charset="0"/>
              <a:cs typeface="B Yekan" panose="00000400000000000000" pitchFamily="2" charset="-78"/>
            </a:rPr>
            <a:t>مرحله حسی </a:t>
          </a:r>
          <a:r>
            <a:rPr lang="ar-SA" sz="2400" dirty="0" smtClean="0">
              <a:effectLst/>
              <a:latin typeface="Calibri" panose="020F0502020204030204" pitchFamily="34" charset="0"/>
              <a:ea typeface="Calibri" panose="020F0502020204030204" pitchFamily="34" charset="0"/>
              <a:cs typeface="Sakkal Majalla" panose="02000000000000000000" pitchFamily="2" charset="-78"/>
            </a:rPr>
            <a:t>–</a:t>
          </a:r>
          <a:r>
            <a:rPr lang="ar-SA" sz="2400" dirty="0" smtClean="0">
              <a:effectLst/>
              <a:latin typeface="Calibri" panose="020F0502020204030204" pitchFamily="34" charset="0"/>
              <a:ea typeface="Calibri" panose="020F0502020204030204" pitchFamily="34" charset="0"/>
              <a:cs typeface="B Yekan" panose="00000400000000000000" pitchFamily="2" charset="-78"/>
            </a:rPr>
            <a:t>حرکتی</a:t>
          </a:r>
          <a:endParaRPr lang="fa-IR" sz="2400" dirty="0" smtClean="0">
            <a:effectLst/>
            <a:latin typeface="Calibri" panose="020F0502020204030204" pitchFamily="34" charset="0"/>
            <a:ea typeface="Calibri" panose="020F0502020204030204" pitchFamily="34" charset="0"/>
            <a:cs typeface="B Yekan" panose="00000400000000000000" pitchFamily="2" charset="-78"/>
          </a:endParaRPr>
        </a:p>
        <a:p>
          <a:r>
            <a:rPr lang="fa-IR" sz="2400" dirty="0" smtClean="0">
              <a:effectLst/>
              <a:latin typeface="Calibri" panose="020F0502020204030204" pitchFamily="34" charset="0"/>
              <a:ea typeface="Calibri" panose="020F0502020204030204" pitchFamily="34" charset="0"/>
              <a:cs typeface="B Yekan" panose="00000400000000000000" pitchFamily="2" charset="-78"/>
            </a:rPr>
            <a:t> </a:t>
          </a:r>
          <a:r>
            <a:rPr lang="ar-SA" sz="2400" dirty="0" smtClean="0">
              <a:effectLst/>
              <a:latin typeface="Calibri" panose="020F0502020204030204" pitchFamily="34" charset="0"/>
              <a:ea typeface="Calibri" panose="020F0502020204030204" pitchFamily="34" charset="0"/>
              <a:cs typeface="B Yekan" panose="00000400000000000000" pitchFamily="2" charset="-78"/>
            </a:rPr>
            <a:t> تولد تا 2 سالگی </a:t>
          </a:r>
          <a:endParaRPr lang="en-US" sz="2400" dirty="0"/>
        </a:p>
      </dgm:t>
    </dgm:pt>
    <dgm:pt modelId="{E6C94556-A81D-4C64-AB71-D6B3A606BE8D}" type="parTrans" cxnId="{C20EA807-3BB1-4A96-B408-9F83E055200B}">
      <dgm:prSet/>
      <dgm:spPr/>
      <dgm:t>
        <a:bodyPr/>
        <a:lstStyle/>
        <a:p>
          <a:endParaRPr lang="en-US"/>
        </a:p>
      </dgm:t>
    </dgm:pt>
    <dgm:pt modelId="{5C265795-721B-4D92-B842-B13CD85BF447}" type="sibTrans" cxnId="{C20EA807-3BB1-4A96-B408-9F83E055200B}">
      <dgm:prSet/>
      <dgm:spPr/>
      <dgm:t>
        <a:bodyPr/>
        <a:lstStyle/>
        <a:p>
          <a:endParaRPr lang="en-US"/>
        </a:p>
      </dgm:t>
    </dgm:pt>
    <dgm:pt modelId="{AC3BA722-150C-43DC-A619-E88D71998B5A}">
      <dgm:prSet phldrT="[Text]" custT="1"/>
      <dgm:spPr/>
      <dgm:t>
        <a:bodyPr/>
        <a:lstStyle/>
        <a:p>
          <a:pPr rtl="1"/>
          <a:r>
            <a:rPr lang="fa-IR" sz="2400" dirty="0" smtClean="0">
              <a:cs typeface="B Yekan" panose="00000400000000000000" pitchFamily="2" charset="-78"/>
            </a:rPr>
            <a:t>     </a:t>
          </a:r>
          <a:r>
            <a:rPr lang="ar-SA" sz="2400" dirty="0" smtClean="0">
              <a:cs typeface="B Yekan" panose="00000400000000000000" pitchFamily="2" charset="-78"/>
            </a:rPr>
            <a:t>مرحله پیش عملیاتی </a:t>
          </a:r>
          <a:endParaRPr lang="fa-IR" sz="2400" dirty="0" smtClean="0">
            <a:cs typeface="B Yekan" panose="00000400000000000000" pitchFamily="2" charset="-78"/>
          </a:endParaRPr>
        </a:p>
        <a:p>
          <a:pPr rtl="1"/>
          <a:r>
            <a:rPr lang="ar-SA" sz="2400" dirty="0" smtClean="0">
              <a:cs typeface="B Yekan" panose="00000400000000000000" pitchFamily="2" charset="-78"/>
            </a:rPr>
            <a:t>2تا 7 سالگی </a:t>
          </a:r>
          <a:endParaRPr lang="en-US" sz="2400" dirty="0">
            <a:cs typeface="B Yekan" panose="00000400000000000000" pitchFamily="2" charset="-78"/>
          </a:endParaRPr>
        </a:p>
      </dgm:t>
    </dgm:pt>
    <dgm:pt modelId="{E3257D79-631B-4D75-8E64-E4AE9F89BE98}" type="parTrans" cxnId="{DA2F048A-9BEB-4084-ABC2-F1BEDD0AFBBA}">
      <dgm:prSet/>
      <dgm:spPr/>
      <dgm:t>
        <a:bodyPr/>
        <a:lstStyle/>
        <a:p>
          <a:endParaRPr lang="en-US"/>
        </a:p>
      </dgm:t>
    </dgm:pt>
    <dgm:pt modelId="{9F6F81FE-B750-4877-91A6-2C2D07B4CCD8}" type="sibTrans" cxnId="{DA2F048A-9BEB-4084-ABC2-F1BEDD0AFBBA}">
      <dgm:prSet/>
      <dgm:spPr/>
      <dgm:t>
        <a:bodyPr/>
        <a:lstStyle/>
        <a:p>
          <a:endParaRPr lang="en-US"/>
        </a:p>
      </dgm:t>
    </dgm:pt>
    <dgm:pt modelId="{2638CB37-47F6-460C-8CD9-41E580D7DF30}">
      <dgm:prSet phldrT="[Text]" custT="1"/>
      <dgm:spPr/>
      <dgm:t>
        <a:bodyPr/>
        <a:lstStyle/>
        <a:p>
          <a:pPr marL="0" marR="0" indent="0" algn="ctr" defTabSz="977900" eaLnBrk="1" fontAlgn="auto" latinLnBrk="0" hangingPunct="1">
            <a:lnSpc>
              <a:spcPct val="90000"/>
            </a:lnSpc>
            <a:spcBef>
              <a:spcPct val="0"/>
            </a:spcBef>
            <a:spcAft>
              <a:spcPct val="35000"/>
            </a:spcAft>
            <a:buClrTx/>
            <a:buSzTx/>
            <a:buFontTx/>
            <a:buNone/>
            <a:tabLst/>
            <a:defRPr/>
          </a:pPr>
          <a:endParaRPr lang="en-US" sz="2400" dirty="0" smtClean="0">
            <a:cs typeface="B Yekan" panose="00000400000000000000" pitchFamily="2" charset="-78"/>
          </a:endParaRPr>
        </a:p>
        <a:p>
          <a:pPr marL="0" marR="0" indent="0" algn="ctr" defTabSz="977900" eaLnBrk="1" fontAlgn="auto" latinLnBrk="0" hangingPunct="1">
            <a:lnSpc>
              <a:spcPct val="90000"/>
            </a:lnSpc>
            <a:spcBef>
              <a:spcPct val="0"/>
            </a:spcBef>
            <a:spcAft>
              <a:spcPct val="35000"/>
            </a:spcAft>
            <a:buClrTx/>
            <a:buSzTx/>
            <a:buFontTx/>
            <a:buNone/>
            <a:tabLst/>
            <a:defRPr/>
          </a:pPr>
          <a:endParaRPr lang="en-US" sz="2400" dirty="0" smtClean="0">
            <a:cs typeface="B Yekan" panose="00000400000000000000" pitchFamily="2" charset="-78"/>
          </a:endParaRPr>
        </a:p>
        <a:p>
          <a:pPr marL="0" marR="0" indent="0" algn="l" defTabSz="977900" eaLnBrk="1" fontAlgn="auto" latinLnBrk="0" hangingPunct="1">
            <a:lnSpc>
              <a:spcPct val="90000"/>
            </a:lnSpc>
            <a:spcBef>
              <a:spcPct val="0"/>
            </a:spcBef>
            <a:spcAft>
              <a:spcPct val="35000"/>
            </a:spcAft>
            <a:buClrTx/>
            <a:buSzTx/>
            <a:buFontTx/>
            <a:buNone/>
            <a:tabLst/>
            <a:defRPr/>
          </a:pPr>
          <a:r>
            <a:rPr lang="en-US" sz="2400" dirty="0" smtClean="0">
              <a:cs typeface="B Yekan" panose="00000400000000000000" pitchFamily="2" charset="-78"/>
            </a:rPr>
            <a:t>         </a:t>
          </a:r>
          <a:r>
            <a:rPr lang="ar-SA" sz="2400" dirty="0" smtClean="0">
              <a:cs typeface="B Yekan" panose="00000400000000000000" pitchFamily="2" charset="-78"/>
            </a:rPr>
            <a:t>مرحله عملیات صور</a:t>
          </a:r>
          <a:r>
            <a:rPr lang="fa-IR" sz="2400" dirty="0" smtClean="0">
              <a:cs typeface="B Yekan" panose="00000400000000000000" pitchFamily="2" charset="-78"/>
            </a:rPr>
            <a:t>ی  </a:t>
          </a:r>
          <a:endParaRPr lang="en-US" sz="2400" dirty="0" smtClean="0">
            <a:cs typeface="B Yekan" panose="00000400000000000000" pitchFamily="2" charset="-78"/>
          </a:endParaRPr>
        </a:p>
        <a:p>
          <a:pPr marL="0" marR="0" indent="0" algn="ctr" defTabSz="977900" eaLnBrk="1" fontAlgn="auto" latinLnBrk="0" hangingPunct="1">
            <a:lnSpc>
              <a:spcPct val="90000"/>
            </a:lnSpc>
            <a:spcBef>
              <a:spcPct val="0"/>
            </a:spcBef>
            <a:spcAft>
              <a:spcPct val="35000"/>
            </a:spcAft>
            <a:buClrTx/>
            <a:buSzTx/>
            <a:buFontTx/>
            <a:buNone/>
            <a:tabLst/>
            <a:defRPr/>
          </a:pPr>
          <a:r>
            <a:rPr lang="fa-IR" sz="2400" dirty="0" smtClean="0">
              <a:cs typeface="B Yekan" panose="00000400000000000000" pitchFamily="2" charset="-78"/>
            </a:rPr>
            <a:t>     11</a:t>
          </a:r>
          <a:r>
            <a:rPr lang="ar-SA" sz="2400" dirty="0" smtClean="0">
              <a:cs typeface="B Yekan" panose="00000400000000000000" pitchFamily="2" charset="-78"/>
            </a:rPr>
            <a:t> سالگی به بع</a:t>
          </a:r>
          <a:r>
            <a:rPr lang="fa-IR" sz="2400" dirty="0" smtClean="0">
              <a:cs typeface="B Yekan" panose="00000400000000000000" pitchFamily="2" charset="-78"/>
            </a:rPr>
            <a:t>د</a:t>
          </a:r>
          <a:r>
            <a:rPr lang="ar-SA" sz="2400" dirty="0" smtClean="0">
              <a:cs typeface="B Yekan" panose="00000400000000000000" pitchFamily="2" charset="-78"/>
            </a:rPr>
            <a:t> </a:t>
          </a:r>
          <a:r>
            <a:rPr lang="en-US" sz="2400" dirty="0" smtClean="0">
              <a:cs typeface="B Yekan" panose="00000400000000000000" pitchFamily="2" charset="-78"/>
            </a:rPr>
            <a:t>    </a:t>
          </a:r>
          <a:endParaRPr lang="fa-IR" sz="2400" dirty="0" smtClean="0">
            <a:cs typeface="B Yekan" panose="00000400000000000000" pitchFamily="2" charset="-78"/>
          </a:endParaRPr>
        </a:p>
        <a:p>
          <a:pPr algn="ctr" defTabSz="977900">
            <a:lnSpc>
              <a:spcPct val="90000"/>
            </a:lnSpc>
            <a:spcBef>
              <a:spcPct val="0"/>
            </a:spcBef>
            <a:spcAft>
              <a:spcPct val="35000"/>
            </a:spcAft>
          </a:pPr>
          <a:endParaRPr lang="fa-IR" sz="2200" dirty="0" smtClean="0"/>
        </a:p>
        <a:p>
          <a:pPr algn="ctr" defTabSz="977900">
            <a:lnSpc>
              <a:spcPct val="90000"/>
            </a:lnSpc>
            <a:spcBef>
              <a:spcPct val="0"/>
            </a:spcBef>
            <a:spcAft>
              <a:spcPct val="35000"/>
            </a:spcAft>
          </a:pPr>
          <a:endParaRPr lang="fa-IR" sz="2200" dirty="0" smtClean="0"/>
        </a:p>
      </dgm:t>
    </dgm:pt>
    <dgm:pt modelId="{6707278A-7968-45A6-BA66-298912B6D909}" type="parTrans" cxnId="{608F4D24-394C-467D-A9CC-C972502BDC03}">
      <dgm:prSet/>
      <dgm:spPr/>
      <dgm:t>
        <a:bodyPr/>
        <a:lstStyle/>
        <a:p>
          <a:endParaRPr lang="en-US"/>
        </a:p>
      </dgm:t>
    </dgm:pt>
    <dgm:pt modelId="{26725256-955E-4B9A-AEEE-11A9E4690F58}" type="sibTrans" cxnId="{608F4D24-394C-467D-A9CC-C972502BDC03}">
      <dgm:prSet/>
      <dgm:spPr/>
      <dgm:t>
        <a:bodyPr/>
        <a:lstStyle/>
        <a:p>
          <a:endParaRPr lang="en-US"/>
        </a:p>
      </dgm:t>
    </dgm:pt>
    <dgm:pt modelId="{3C75E7A1-C6C7-4A7A-918B-E6A49873356D}">
      <dgm:prSet custT="1"/>
      <dgm:spPr/>
      <dgm:t>
        <a:bodyPr/>
        <a:lstStyle/>
        <a:p>
          <a:pPr algn="ctr" rtl="1"/>
          <a:r>
            <a:rPr lang="en-US" sz="2400" dirty="0" smtClean="0">
              <a:cs typeface="B Yekan" panose="00000400000000000000" pitchFamily="2" charset="-78"/>
            </a:rPr>
            <a:t>      </a:t>
          </a:r>
          <a:r>
            <a:rPr lang="ar-SA" sz="2400" dirty="0" smtClean="0">
              <a:cs typeface="B Yekan" panose="00000400000000000000" pitchFamily="2" charset="-78"/>
            </a:rPr>
            <a:t>مرحله عملیات عینی </a:t>
          </a:r>
          <a:endParaRPr lang="en-US" sz="2400" dirty="0" smtClean="0">
            <a:cs typeface="B Yekan" panose="00000400000000000000" pitchFamily="2" charset="-78"/>
          </a:endParaRPr>
        </a:p>
        <a:p>
          <a:pPr algn="ctr" rtl="1"/>
          <a:r>
            <a:rPr lang="ar-SA" sz="2400" dirty="0" smtClean="0">
              <a:cs typeface="B Yekan" panose="00000400000000000000" pitchFamily="2" charset="-78"/>
            </a:rPr>
            <a:t>7 تا 11سالگی </a:t>
          </a:r>
          <a:endParaRPr lang="en-US" sz="2400" dirty="0">
            <a:cs typeface="B Yekan" panose="00000400000000000000" pitchFamily="2" charset="-78"/>
          </a:endParaRPr>
        </a:p>
      </dgm:t>
    </dgm:pt>
    <dgm:pt modelId="{637DAF43-3394-4C68-9E82-4752659B69EC}" type="parTrans" cxnId="{95A3169B-2A4C-4BAB-8BB6-DD8C20CCBBB5}">
      <dgm:prSet/>
      <dgm:spPr/>
      <dgm:t>
        <a:bodyPr/>
        <a:lstStyle/>
        <a:p>
          <a:endParaRPr lang="en-US"/>
        </a:p>
      </dgm:t>
    </dgm:pt>
    <dgm:pt modelId="{A993604E-0555-43C3-878E-7E5BCD7202BA}" type="sibTrans" cxnId="{95A3169B-2A4C-4BAB-8BB6-DD8C20CCBBB5}">
      <dgm:prSet/>
      <dgm:spPr/>
      <dgm:t>
        <a:bodyPr/>
        <a:lstStyle/>
        <a:p>
          <a:endParaRPr lang="en-US"/>
        </a:p>
      </dgm:t>
    </dgm:pt>
    <dgm:pt modelId="{FB5AF09B-0482-4597-A6C5-E8178837A8B0}" type="pres">
      <dgm:prSet presAssocID="{870307A0-4B6C-48BD-9055-FCF8D002D1E6}" presName="linearFlow" presStyleCnt="0">
        <dgm:presLayoutVars>
          <dgm:dir/>
          <dgm:resizeHandles val="exact"/>
        </dgm:presLayoutVars>
      </dgm:prSet>
      <dgm:spPr/>
    </dgm:pt>
    <dgm:pt modelId="{D840AAF0-944B-462D-A926-06160C0839CA}" type="pres">
      <dgm:prSet presAssocID="{9254FA42-C8BE-492E-A7FF-88B98B4FEE2B}" presName="composite" presStyleCnt="0"/>
      <dgm:spPr/>
    </dgm:pt>
    <dgm:pt modelId="{79F1AFA6-478E-45E0-88C1-9085E066DE4E}" type="pres">
      <dgm:prSet presAssocID="{9254FA42-C8BE-492E-A7FF-88B98B4FEE2B}" presName="imgShp" presStyleLbl="fgImgPlace1" presStyleIdx="0" presStyleCnt="4" custScaleX="129015" custScaleY="135738" custLinFactX="280772" custLinFactNeighborX="300000" custLinFactNeighborY="-489"/>
      <dgm:spPr>
        <a:blipFill>
          <a:blip xmlns:r="http://schemas.openxmlformats.org/officeDocument/2006/relationships" r:embed="rId1" cstate="print">
            <a:extLst/>
          </a:blip>
          <a:srcRect/>
          <a:stretch>
            <a:fillRect t="-21000" b="-21000"/>
          </a:stretch>
        </a:blipFill>
      </dgm:spPr>
    </dgm:pt>
    <dgm:pt modelId="{A399EBE0-CE4E-4CA3-A6BA-6A5B436F1945}" type="pres">
      <dgm:prSet presAssocID="{9254FA42-C8BE-492E-A7FF-88B98B4FEE2B}" presName="txShp" presStyleLbl="node1" presStyleIdx="0" presStyleCnt="4" custScaleY="136010">
        <dgm:presLayoutVars>
          <dgm:bulletEnabled val="1"/>
        </dgm:presLayoutVars>
      </dgm:prSet>
      <dgm:spPr/>
      <dgm:t>
        <a:bodyPr/>
        <a:lstStyle/>
        <a:p>
          <a:endParaRPr lang="en-US"/>
        </a:p>
      </dgm:t>
    </dgm:pt>
    <dgm:pt modelId="{0FACDC5B-E8BC-4954-A595-2C17ED38098D}" type="pres">
      <dgm:prSet presAssocID="{5C265795-721B-4D92-B842-B13CD85BF447}" presName="spacing" presStyleCnt="0"/>
      <dgm:spPr/>
    </dgm:pt>
    <dgm:pt modelId="{D20A97F4-9C67-4C5D-AD11-09D952A8B49C}" type="pres">
      <dgm:prSet presAssocID="{AC3BA722-150C-43DC-A619-E88D71998B5A}" presName="composite" presStyleCnt="0"/>
      <dgm:spPr/>
    </dgm:pt>
    <dgm:pt modelId="{56D9EEA9-36E6-4B42-9821-2FC9F9B36EE7}" type="pres">
      <dgm:prSet presAssocID="{AC3BA722-150C-43DC-A619-E88D71998B5A}" presName="imgShp" presStyleLbl="fgImgPlace1" presStyleIdx="1" presStyleCnt="4" custScaleX="121877" custScaleY="125596" custLinFactX="282770" custLinFactNeighborX="300000" custLinFactNeighborY="2201"/>
      <dgm:spPr>
        <a:blipFill>
          <a:blip xmlns:r="http://schemas.openxmlformats.org/officeDocument/2006/relationships" r:embed="rId2" cstate="print">
            <a:extLst/>
          </a:blip>
          <a:srcRect/>
          <a:stretch>
            <a:fillRect l="-25000" r="-25000"/>
          </a:stretch>
        </a:blipFill>
      </dgm:spPr>
    </dgm:pt>
    <dgm:pt modelId="{494FAFD0-FC15-4AFE-828A-68C421A8089F}" type="pres">
      <dgm:prSet presAssocID="{AC3BA722-150C-43DC-A619-E88D71998B5A}" presName="txShp" presStyleLbl="node1" presStyleIdx="1" presStyleCnt="4" custScaleY="128685">
        <dgm:presLayoutVars>
          <dgm:bulletEnabled val="1"/>
        </dgm:presLayoutVars>
      </dgm:prSet>
      <dgm:spPr/>
      <dgm:t>
        <a:bodyPr/>
        <a:lstStyle/>
        <a:p>
          <a:endParaRPr lang="en-US"/>
        </a:p>
      </dgm:t>
    </dgm:pt>
    <dgm:pt modelId="{0879389A-D910-45F7-A9C5-E33A14245D4C}" type="pres">
      <dgm:prSet presAssocID="{9F6F81FE-B750-4877-91A6-2C2D07B4CCD8}" presName="spacing" presStyleCnt="0"/>
      <dgm:spPr/>
    </dgm:pt>
    <dgm:pt modelId="{5ECA2103-AAAF-4035-93EF-3451C7DDD1C7}" type="pres">
      <dgm:prSet presAssocID="{3C75E7A1-C6C7-4A7A-918B-E6A49873356D}" presName="composite" presStyleCnt="0"/>
      <dgm:spPr/>
    </dgm:pt>
    <dgm:pt modelId="{53C84A46-84C5-4ACC-9946-A9EB80A65198}" type="pres">
      <dgm:prSet presAssocID="{3C75E7A1-C6C7-4A7A-918B-E6A49873356D}" presName="imgShp" presStyleLbl="fgImgPlace1" presStyleIdx="2" presStyleCnt="4" custScaleX="128863" custScaleY="122126" custLinFactX="280886" custLinFactNeighborX="300000" custLinFactNeighborY="1881"/>
      <dgm:spPr>
        <a:blipFill>
          <a:blip xmlns:r="http://schemas.openxmlformats.org/officeDocument/2006/relationships" r:embed="rId3">
            <a:extLst/>
          </a:blip>
          <a:srcRect/>
          <a:stretch>
            <a:fillRect t="-2000" b="-2000"/>
          </a:stretch>
        </a:blipFill>
      </dgm:spPr>
    </dgm:pt>
    <dgm:pt modelId="{40EB12D5-D957-4A9E-BF7B-9839FD59F8FA}" type="pres">
      <dgm:prSet presAssocID="{3C75E7A1-C6C7-4A7A-918B-E6A49873356D}" presName="txShp" presStyleLbl="node1" presStyleIdx="2" presStyleCnt="4" custScaleY="148702">
        <dgm:presLayoutVars>
          <dgm:bulletEnabled val="1"/>
        </dgm:presLayoutVars>
      </dgm:prSet>
      <dgm:spPr/>
      <dgm:t>
        <a:bodyPr/>
        <a:lstStyle/>
        <a:p>
          <a:endParaRPr lang="en-US"/>
        </a:p>
      </dgm:t>
    </dgm:pt>
    <dgm:pt modelId="{198F94E6-63F5-4D1D-8A42-8EF8A45CAC58}" type="pres">
      <dgm:prSet presAssocID="{A993604E-0555-43C3-878E-7E5BCD7202BA}" presName="spacing" presStyleCnt="0"/>
      <dgm:spPr/>
    </dgm:pt>
    <dgm:pt modelId="{7FBD222B-4082-4D95-B6C3-9F012E5ACF71}" type="pres">
      <dgm:prSet presAssocID="{2638CB37-47F6-460C-8CD9-41E580D7DF30}" presName="composite" presStyleCnt="0"/>
      <dgm:spPr/>
    </dgm:pt>
    <dgm:pt modelId="{3C3346AD-1C46-4E9A-BC50-A84FB8250976}" type="pres">
      <dgm:prSet presAssocID="{2638CB37-47F6-460C-8CD9-41E580D7DF30}" presName="imgShp" presStyleLbl="fgImgPlace1" presStyleIdx="3" presStyleCnt="4" custScaleX="132164" custScaleY="135023" custLinFactX="278411" custLinFactNeighborX="300000" custLinFactNeighborY="3887"/>
      <dgm:spPr>
        <a:blipFill>
          <a:blip xmlns:r="http://schemas.openxmlformats.org/officeDocument/2006/relationships" r:embed="rId4" cstate="print">
            <a:extLst/>
          </a:blip>
          <a:srcRect/>
          <a:stretch>
            <a:fillRect t="-8000" b="-8000"/>
          </a:stretch>
        </a:blipFill>
      </dgm:spPr>
    </dgm:pt>
    <dgm:pt modelId="{85F9CA72-88E4-4042-A3F2-76A4B03B830F}" type="pres">
      <dgm:prSet presAssocID="{2638CB37-47F6-460C-8CD9-41E580D7DF30}" presName="txShp" presStyleLbl="node1" presStyleIdx="3" presStyleCnt="4" custScaleY="158291" custLinFactNeighborX="67" custLinFactNeighborY="-11315">
        <dgm:presLayoutVars>
          <dgm:bulletEnabled val="1"/>
        </dgm:presLayoutVars>
      </dgm:prSet>
      <dgm:spPr/>
      <dgm:t>
        <a:bodyPr/>
        <a:lstStyle/>
        <a:p>
          <a:endParaRPr lang="en-US"/>
        </a:p>
      </dgm:t>
    </dgm:pt>
  </dgm:ptLst>
  <dgm:cxnLst>
    <dgm:cxn modelId="{95A3169B-2A4C-4BAB-8BB6-DD8C20CCBBB5}" srcId="{870307A0-4B6C-48BD-9055-FCF8D002D1E6}" destId="{3C75E7A1-C6C7-4A7A-918B-E6A49873356D}" srcOrd="2" destOrd="0" parTransId="{637DAF43-3394-4C68-9E82-4752659B69EC}" sibTransId="{A993604E-0555-43C3-878E-7E5BCD7202BA}"/>
    <dgm:cxn modelId="{E6794CB3-3FE2-42D7-9913-CD16927A48FE}" type="presOf" srcId="{9254FA42-C8BE-492E-A7FF-88B98B4FEE2B}" destId="{A399EBE0-CE4E-4CA3-A6BA-6A5B436F1945}" srcOrd="0" destOrd="0" presId="urn:microsoft.com/office/officeart/2005/8/layout/vList3#1"/>
    <dgm:cxn modelId="{82A04F97-0232-4D89-A09D-E50690551690}" type="presOf" srcId="{870307A0-4B6C-48BD-9055-FCF8D002D1E6}" destId="{FB5AF09B-0482-4597-A6C5-E8178837A8B0}" srcOrd="0" destOrd="0" presId="urn:microsoft.com/office/officeart/2005/8/layout/vList3#1"/>
    <dgm:cxn modelId="{C20EA807-3BB1-4A96-B408-9F83E055200B}" srcId="{870307A0-4B6C-48BD-9055-FCF8D002D1E6}" destId="{9254FA42-C8BE-492E-A7FF-88B98B4FEE2B}" srcOrd="0" destOrd="0" parTransId="{E6C94556-A81D-4C64-AB71-D6B3A606BE8D}" sibTransId="{5C265795-721B-4D92-B842-B13CD85BF447}"/>
    <dgm:cxn modelId="{0C7D8794-B9A5-487B-9D63-26E48F6CBBEC}" type="presOf" srcId="{AC3BA722-150C-43DC-A619-E88D71998B5A}" destId="{494FAFD0-FC15-4AFE-828A-68C421A8089F}" srcOrd="0" destOrd="0" presId="urn:microsoft.com/office/officeart/2005/8/layout/vList3#1"/>
    <dgm:cxn modelId="{608F4D24-394C-467D-A9CC-C972502BDC03}" srcId="{870307A0-4B6C-48BD-9055-FCF8D002D1E6}" destId="{2638CB37-47F6-460C-8CD9-41E580D7DF30}" srcOrd="3" destOrd="0" parTransId="{6707278A-7968-45A6-BA66-298912B6D909}" sibTransId="{26725256-955E-4B9A-AEEE-11A9E4690F58}"/>
    <dgm:cxn modelId="{DA2F048A-9BEB-4084-ABC2-F1BEDD0AFBBA}" srcId="{870307A0-4B6C-48BD-9055-FCF8D002D1E6}" destId="{AC3BA722-150C-43DC-A619-E88D71998B5A}" srcOrd="1" destOrd="0" parTransId="{E3257D79-631B-4D75-8E64-E4AE9F89BE98}" sibTransId="{9F6F81FE-B750-4877-91A6-2C2D07B4CCD8}"/>
    <dgm:cxn modelId="{E4229EC3-E47E-4C56-B00A-EFC812574812}" type="presOf" srcId="{3C75E7A1-C6C7-4A7A-918B-E6A49873356D}" destId="{40EB12D5-D957-4A9E-BF7B-9839FD59F8FA}" srcOrd="0" destOrd="0" presId="urn:microsoft.com/office/officeart/2005/8/layout/vList3#1"/>
    <dgm:cxn modelId="{513C7D61-F63F-424E-A7D9-C133B9BDA60C}" type="presOf" srcId="{2638CB37-47F6-460C-8CD9-41E580D7DF30}" destId="{85F9CA72-88E4-4042-A3F2-76A4B03B830F}" srcOrd="0" destOrd="0" presId="urn:microsoft.com/office/officeart/2005/8/layout/vList3#1"/>
    <dgm:cxn modelId="{9538377C-777B-4EFF-BBF6-E8E10444A7A3}" type="presParOf" srcId="{FB5AF09B-0482-4597-A6C5-E8178837A8B0}" destId="{D840AAF0-944B-462D-A926-06160C0839CA}" srcOrd="0" destOrd="0" presId="urn:microsoft.com/office/officeart/2005/8/layout/vList3#1"/>
    <dgm:cxn modelId="{06968376-1FBC-419F-9075-306C3E4AA686}" type="presParOf" srcId="{D840AAF0-944B-462D-A926-06160C0839CA}" destId="{79F1AFA6-478E-45E0-88C1-9085E066DE4E}" srcOrd="0" destOrd="0" presId="urn:microsoft.com/office/officeart/2005/8/layout/vList3#1"/>
    <dgm:cxn modelId="{2B0FEBC2-4932-410A-9CB1-4294658819CB}" type="presParOf" srcId="{D840AAF0-944B-462D-A926-06160C0839CA}" destId="{A399EBE0-CE4E-4CA3-A6BA-6A5B436F1945}" srcOrd="1" destOrd="0" presId="urn:microsoft.com/office/officeart/2005/8/layout/vList3#1"/>
    <dgm:cxn modelId="{F1C73D02-B741-437D-A13D-0CF0AEB00387}" type="presParOf" srcId="{FB5AF09B-0482-4597-A6C5-E8178837A8B0}" destId="{0FACDC5B-E8BC-4954-A595-2C17ED38098D}" srcOrd="1" destOrd="0" presId="urn:microsoft.com/office/officeart/2005/8/layout/vList3#1"/>
    <dgm:cxn modelId="{94289612-E7A4-4138-B5F5-D47279F6C003}" type="presParOf" srcId="{FB5AF09B-0482-4597-A6C5-E8178837A8B0}" destId="{D20A97F4-9C67-4C5D-AD11-09D952A8B49C}" srcOrd="2" destOrd="0" presId="urn:microsoft.com/office/officeart/2005/8/layout/vList3#1"/>
    <dgm:cxn modelId="{4A07E91C-5534-447B-8623-34DCB259BFB5}" type="presParOf" srcId="{D20A97F4-9C67-4C5D-AD11-09D952A8B49C}" destId="{56D9EEA9-36E6-4B42-9821-2FC9F9B36EE7}" srcOrd="0" destOrd="0" presId="urn:microsoft.com/office/officeart/2005/8/layout/vList3#1"/>
    <dgm:cxn modelId="{D94038E3-86B2-48FE-AED0-F92722BCAE4B}" type="presParOf" srcId="{D20A97F4-9C67-4C5D-AD11-09D952A8B49C}" destId="{494FAFD0-FC15-4AFE-828A-68C421A8089F}" srcOrd="1" destOrd="0" presId="urn:microsoft.com/office/officeart/2005/8/layout/vList3#1"/>
    <dgm:cxn modelId="{D1A6B8FD-5364-46A4-879B-CAEE2BAD0C71}" type="presParOf" srcId="{FB5AF09B-0482-4597-A6C5-E8178837A8B0}" destId="{0879389A-D910-45F7-A9C5-E33A14245D4C}" srcOrd="3" destOrd="0" presId="urn:microsoft.com/office/officeart/2005/8/layout/vList3#1"/>
    <dgm:cxn modelId="{3CD042A4-A7B6-4321-BA47-7F59A0BA9113}" type="presParOf" srcId="{FB5AF09B-0482-4597-A6C5-E8178837A8B0}" destId="{5ECA2103-AAAF-4035-93EF-3451C7DDD1C7}" srcOrd="4" destOrd="0" presId="urn:microsoft.com/office/officeart/2005/8/layout/vList3#1"/>
    <dgm:cxn modelId="{D1558758-E5C6-4FBE-AF70-E87128265E0B}" type="presParOf" srcId="{5ECA2103-AAAF-4035-93EF-3451C7DDD1C7}" destId="{53C84A46-84C5-4ACC-9946-A9EB80A65198}" srcOrd="0" destOrd="0" presId="urn:microsoft.com/office/officeart/2005/8/layout/vList3#1"/>
    <dgm:cxn modelId="{1BF99FEA-03FF-45D0-89C7-3D079D5A5565}" type="presParOf" srcId="{5ECA2103-AAAF-4035-93EF-3451C7DDD1C7}" destId="{40EB12D5-D957-4A9E-BF7B-9839FD59F8FA}" srcOrd="1" destOrd="0" presId="urn:microsoft.com/office/officeart/2005/8/layout/vList3#1"/>
    <dgm:cxn modelId="{BDE70C20-AF07-4185-B6EB-C2F2478690FB}" type="presParOf" srcId="{FB5AF09B-0482-4597-A6C5-E8178837A8B0}" destId="{198F94E6-63F5-4D1D-8A42-8EF8A45CAC58}" srcOrd="5" destOrd="0" presId="urn:microsoft.com/office/officeart/2005/8/layout/vList3#1"/>
    <dgm:cxn modelId="{012086AB-231D-4FAE-912F-656F7551ADE2}" type="presParOf" srcId="{FB5AF09B-0482-4597-A6C5-E8178837A8B0}" destId="{7FBD222B-4082-4D95-B6C3-9F012E5ACF71}" srcOrd="6" destOrd="0" presId="urn:microsoft.com/office/officeart/2005/8/layout/vList3#1"/>
    <dgm:cxn modelId="{89CCE487-47AF-47CD-AF74-D3893B839ACF}" type="presParOf" srcId="{7FBD222B-4082-4D95-B6C3-9F012E5ACF71}" destId="{3C3346AD-1C46-4E9A-BC50-A84FB8250976}" srcOrd="0" destOrd="0" presId="urn:microsoft.com/office/officeart/2005/8/layout/vList3#1"/>
    <dgm:cxn modelId="{1310827A-CEA7-4541-991C-DF069A9656C0}" type="presParOf" srcId="{7FBD222B-4082-4D95-B6C3-9F012E5ACF71}" destId="{85F9CA72-88E4-4042-A3F2-76A4B03B830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2A900-080B-4B21-80DC-7F5302A444F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476DA224-75A1-4FA0-9F45-3ED57D927CBF}">
      <dgm:prSet phldrT="[Text]"/>
      <dgm:spPr/>
      <dgm:t>
        <a:bodyPr/>
        <a:lstStyle/>
        <a:p>
          <a:r>
            <a:rPr lang="ar-SA" dirty="0" smtClean="0">
              <a:cs typeface="B Yekan" panose="00000400000000000000" pitchFamily="2" charset="-78"/>
            </a:rPr>
            <a:t>تولد تا </a:t>
          </a:r>
          <a:r>
            <a:rPr lang="fa-IR" dirty="0" smtClean="0">
              <a:cs typeface="B Yekan" panose="00000400000000000000" pitchFamily="2" charset="-78"/>
            </a:rPr>
            <a:t>1</a:t>
          </a:r>
          <a:r>
            <a:rPr lang="ar-SA" dirty="0" smtClean="0">
              <a:cs typeface="B Yekan" panose="00000400000000000000" pitchFamily="2" charset="-78"/>
            </a:rPr>
            <a:t>ماهگی</a:t>
          </a:r>
          <a:endParaRPr lang="en-US" dirty="0">
            <a:cs typeface="B Yekan" panose="00000400000000000000" pitchFamily="2" charset="-78"/>
          </a:endParaRPr>
        </a:p>
      </dgm:t>
    </dgm:pt>
    <dgm:pt modelId="{83822C11-6A67-4CE8-A6A0-0BEA26444199}" type="parTrans" cxnId="{6EFEA669-3B96-4D85-B424-0DA42ADC796A}">
      <dgm:prSet/>
      <dgm:spPr/>
      <dgm:t>
        <a:bodyPr/>
        <a:lstStyle/>
        <a:p>
          <a:endParaRPr lang="en-US"/>
        </a:p>
      </dgm:t>
    </dgm:pt>
    <dgm:pt modelId="{1D704399-5C77-4216-B9E4-5FF480AB2019}" type="sibTrans" cxnId="{6EFEA669-3B96-4D85-B424-0DA42ADC796A}">
      <dgm:prSet/>
      <dgm:spPr/>
      <dgm:t>
        <a:bodyPr/>
        <a:lstStyle/>
        <a:p>
          <a:endParaRPr lang="en-US"/>
        </a:p>
      </dgm:t>
    </dgm:pt>
    <dgm:pt modelId="{56792CD9-D264-454C-8F5E-B4E9D691C3F6}">
      <dgm:prSet phldrT="[Text]"/>
      <dgm:spPr/>
      <dgm:t>
        <a:bodyPr/>
        <a:lstStyle/>
        <a:p>
          <a:r>
            <a:rPr lang="ar-SA" dirty="0" smtClean="0">
              <a:effectLst/>
              <a:latin typeface="Calibri" panose="020F0502020204030204" pitchFamily="34" charset="0"/>
              <a:ea typeface="Calibri" panose="020F0502020204030204" pitchFamily="34" charset="0"/>
              <a:cs typeface="B Yekan" panose="00000400000000000000" pitchFamily="2" charset="-78"/>
            </a:rPr>
            <a:t>دوره غلبه ی بازتاب های شرطی </a:t>
          </a:r>
          <a:endParaRPr lang="en-US" dirty="0"/>
        </a:p>
      </dgm:t>
    </dgm:pt>
    <dgm:pt modelId="{8231722F-E529-4013-9966-525C57E199FD}" type="parTrans" cxnId="{6C3503C9-5E3F-49F2-B6B2-40D123E9C9CC}">
      <dgm:prSet/>
      <dgm:spPr/>
      <dgm:t>
        <a:bodyPr/>
        <a:lstStyle/>
        <a:p>
          <a:endParaRPr lang="en-US"/>
        </a:p>
      </dgm:t>
    </dgm:pt>
    <dgm:pt modelId="{F491B494-0B92-4ABF-85D3-E14141E80171}" type="sibTrans" cxnId="{6C3503C9-5E3F-49F2-B6B2-40D123E9C9CC}">
      <dgm:prSet/>
      <dgm:spPr/>
      <dgm:t>
        <a:bodyPr/>
        <a:lstStyle/>
        <a:p>
          <a:endParaRPr lang="en-US"/>
        </a:p>
      </dgm:t>
    </dgm:pt>
    <dgm:pt modelId="{144AE679-EADB-4373-9E65-5FC214A30D5B}">
      <dgm:prSet phldrT="[Text]" phldr="1"/>
      <dgm:spPr/>
      <dgm:t>
        <a:bodyPr/>
        <a:lstStyle/>
        <a:p>
          <a:endParaRPr lang="en-US" dirty="0"/>
        </a:p>
      </dgm:t>
    </dgm:pt>
    <dgm:pt modelId="{DB0D16EC-06C4-4F17-9E4C-0175C69C2DC2}" type="parTrans" cxnId="{2269D8A3-D48D-4E48-BA5A-029B822EE5D3}">
      <dgm:prSet/>
      <dgm:spPr/>
      <dgm:t>
        <a:bodyPr/>
        <a:lstStyle/>
        <a:p>
          <a:endParaRPr lang="en-US"/>
        </a:p>
      </dgm:t>
    </dgm:pt>
    <dgm:pt modelId="{2EC084E6-11DB-483F-87ED-559E803015AA}" type="sibTrans" cxnId="{2269D8A3-D48D-4E48-BA5A-029B822EE5D3}">
      <dgm:prSet/>
      <dgm:spPr/>
      <dgm:t>
        <a:bodyPr/>
        <a:lstStyle/>
        <a:p>
          <a:endParaRPr lang="en-US"/>
        </a:p>
      </dgm:t>
    </dgm:pt>
    <dgm:pt modelId="{29AD285B-3E9F-41BF-BF99-0ED8ACC25CAE}">
      <dgm:prSet phldrT="[Text]"/>
      <dgm:spPr/>
      <dgm:t>
        <a:bodyPr/>
        <a:lstStyle/>
        <a:p>
          <a:r>
            <a:rPr lang="fa-IR" dirty="0" smtClean="0">
              <a:effectLst/>
              <a:latin typeface="Calibri" panose="020F0502020204030204" pitchFamily="34" charset="0"/>
              <a:ea typeface="Calibri" panose="020F0502020204030204" pitchFamily="34" charset="0"/>
              <a:cs typeface="B Yekan" panose="00000400000000000000" pitchFamily="2" charset="-78"/>
            </a:rPr>
            <a:t>1</a:t>
          </a:r>
          <a:r>
            <a:rPr lang="ar-SA" dirty="0" smtClean="0">
              <a:effectLst/>
              <a:latin typeface="Calibri" panose="020F0502020204030204" pitchFamily="34" charset="0"/>
              <a:ea typeface="Calibri" panose="020F0502020204030204" pitchFamily="34" charset="0"/>
              <a:cs typeface="B Yekan" panose="00000400000000000000" pitchFamily="2" charset="-78"/>
            </a:rPr>
            <a:t>تا4 ماهگی </a:t>
          </a:r>
          <a:endParaRPr lang="en-US" dirty="0"/>
        </a:p>
      </dgm:t>
    </dgm:pt>
    <dgm:pt modelId="{5BA521F2-6D49-4D1A-898C-0FC610234D01}" type="parTrans" cxnId="{90CBF1EA-2AC0-47FF-98D8-FF6F7A7A2AD1}">
      <dgm:prSet/>
      <dgm:spPr/>
      <dgm:t>
        <a:bodyPr/>
        <a:lstStyle/>
        <a:p>
          <a:endParaRPr lang="en-US"/>
        </a:p>
      </dgm:t>
    </dgm:pt>
    <dgm:pt modelId="{0D15AB36-A603-436C-887C-AB3DA9C4722B}" type="sibTrans" cxnId="{90CBF1EA-2AC0-47FF-98D8-FF6F7A7A2AD1}">
      <dgm:prSet/>
      <dgm:spPr/>
      <dgm:t>
        <a:bodyPr/>
        <a:lstStyle/>
        <a:p>
          <a:endParaRPr lang="en-US"/>
        </a:p>
      </dgm:t>
    </dgm:pt>
    <dgm:pt modelId="{86F696EE-9A62-413A-B622-481C7CB8388C}">
      <dgm:prSet phldrT="[Text]"/>
      <dgm:spPr/>
      <dgm:t>
        <a:bodyPr/>
        <a:lstStyle/>
        <a:p>
          <a:r>
            <a:rPr lang="fa-IR" dirty="0" smtClean="0">
              <a:effectLst/>
              <a:latin typeface="Calibri" panose="020F0502020204030204" pitchFamily="34" charset="0"/>
              <a:cs typeface="B Yekan" panose="00000400000000000000" pitchFamily="2" charset="-78"/>
            </a:rPr>
            <a:t>مرحله واکنشهای چرخشی نخستین </a:t>
          </a:r>
          <a:endParaRPr lang="en-US" dirty="0"/>
        </a:p>
      </dgm:t>
    </dgm:pt>
    <dgm:pt modelId="{CDA7D520-F0C6-4F78-91F6-4D43B60AEF5B}" type="parTrans" cxnId="{1D3FE672-4279-4F77-B510-491F7CD4A569}">
      <dgm:prSet/>
      <dgm:spPr/>
      <dgm:t>
        <a:bodyPr/>
        <a:lstStyle/>
        <a:p>
          <a:endParaRPr lang="en-US"/>
        </a:p>
      </dgm:t>
    </dgm:pt>
    <dgm:pt modelId="{90C1591B-A130-48C1-9A0E-7A29E2A76945}" type="sibTrans" cxnId="{1D3FE672-4279-4F77-B510-491F7CD4A569}">
      <dgm:prSet/>
      <dgm:spPr/>
      <dgm:t>
        <a:bodyPr/>
        <a:lstStyle/>
        <a:p>
          <a:endParaRPr lang="en-US"/>
        </a:p>
      </dgm:t>
    </dgm:pt>
    <dgm:pt modelId="{92DBB0B2-0889-4CFD-9666-E4B500C8F9A8}">
      <dgm:prSet phldrT="[Text]" phldr="1"/>
      <dgm:spPr/>
      <dgm:t>
        <a:bodyPr/>
        <a:lstStyle/>
        <a:p>
          <a:endParaRPr lang="en-US" dirty="0"/>
        </a:p>
      </dgm:t>
    </dgm:pt>
    <dgm:pt modelId="{1FA565D4-8470-4273-8E0D-BBA2AF3DF445}" type="parTrans" cxnId="{9B7F2DEF-5A18-4CB1-8703-6BA63492DEA1}">
      <dgm:prSet/>
      <dgm:spPr/>
      <dgm:t>
        <a:bodyPr/>
        <a:lstStyle/>
        <a:p>
          <a:endParaRPr lang="en-US"/>
        </a:p>
      </dgm:t>
    </dgm:pt>
    <dgm:pt modelId="{C2D2216D-20EF-4A8D-8E8A-A52380AB3B07}" type="sibTrans" cxnId="{9B7F2DEF-5A18-4CB1-8703-6BA63492DEA1}">
      <dgm:prSet/>
      <dgm:spPr/>
      <dgm:t>
        <a:bodyPr/>
        <a:lstStyle/>
        <a:p>
          <a:endParaRPr lang="en-US"/>
        </a:p>
      </dgm:t>
    </dgm:pt>
    <dgm:pt modelId="{D6A1867E-EF02-458C-A058-C374F70D14CF}">
      <dgm:prSet phldrT="[Text]"/>
      <dgm:spPr/>
      <dgm:t>
        <a:bodyPr/>
        <a:lstStyle/>
        <a:p>
          <a:r>
            <a:rPr lang="ar-SA" dirty="0" smtClean="0">
              <a:cs typeface="B Yekan" panose="00000400000000000000" pitchFamily="2" charset="-78"/>
            </a:rPr>
            <a:t>12 تا 18 ماهگی </a:t>
          </a:r>
          <a:endParaRPr lang="en-US" dirty="0">
            <a:cs typeface="B Yekan" panose="00000400000000000000" pitchFamily="2" charset="-78"/>
          </a:endParaRPr>
        </a:p>
      </dgm:t>
    </dgm:pt>
    <dgm:pt modelId="{D63E7FCA-3A30-43AD-9168-D89464A1E703}" type="parTrans" cxnId="{29C297EE-E1F3-4BE0-8E35-AFB8362B2CAF}">
      <dgm:prSet/>
      <dgm:spPr/>
      <dgm:t>
        <a:bodyPr/>
        <a:lstStyle/>
        <a:p>
          <a:endParaRPr lang="en-US"/>
        </a:p>
      </dgm:t>
    </dgm:pt>
    <dgm:pt modelId="{1E98212D-103D-49DA-8F46-4AC9062BD4FB}" type="sibTrans" cxnId="{29C297EE-E1F3-4BE0-8E35-AFB8362B2CAF}">
      <dgm:prSet/>
      <dgm:spPr/>
      <dgm:t>
        <a:bodyPr/>
        <a:lstStyle/>
        <a:p>
          <a:endParaRPr lang="en-US"/>
        </a:p>
      </dgm:t>
    </dgm:pt>
    <dgm:pt modelId="{1E244DE8-9053-4853-B049-920C73D9DE4E}">
      <dgm:prSet/>
      <dgm:spPr/>
      <dgm:t>
        <a:bodyPr/>
        <a:lstStyle/>
        <a:p>
          <a:r>
            <a:rPr lang="ar-SA" dirty="0" smtClean="0">
              <a:cs typeface="B Yekan" panose="00000400000000000000" pitchFamily="2" charset="-78"/>
            </a:rPr>
            <a:t>8 تا12 ماهگی </a:t>
          </a:r>
          <a:endParaRPr lang="en-US" dirty="0">
            <a:cs typeface="B Yekan" panose="00000400000000000000" pitchFamily="2" charset="-78"/>
          </a:endParaRPr>
        </a:p>
      </dgm:t>
    </dgm:pt>
    <dgm:pt modelId="{6BFD9DC2-8545-45C9-A4EF-67C867DA7D05}" type="parTrans" cxnId="{A598439C-7EC2-420F-9F80-1667AB336B55}">
      <dgm:prSet/>
      <dgm:spPr/>
      <dgm:t>
        <a:bodyPr/>
        <a:lstStyle/>
        <a:p>
          <a:endParaRPr lang="en-US"/>
        </a:p>
      </dgm:t>
    </dgm:pt>
    <dgm:pt modelId="{41889C5B-67B7-475A-9C0A-CD242E8FAC92}" type="sibTrans" cxnId="{A598439C-7EC2-420F-9F80-1667AB336B55}">
      <dgm:prSet/>
      <dgm:spPr/>
      <dgm:t>
        <a:bodyPr/>
        <a:lstStyle/>
        <a:p>
          <a:endParaRPr lang="en-US"/>
        </a:p>
      </dgm:t>
    </dgm:pt>
    <dgm:pt modelId="{E04AFFA0-C966-46C0-AD1E-09B25B1231E8}">
      <dgm:prSet/>
      <dgm:spPr/>
      <dgm:t>
        <a:bodyPr/>
        <a:lstStyle/>
        <a:p>
          <a:endParaRPr lang="en-US" dirty="0"/>
        </a:p>
      </dgm:t>
    </dgm:pt>
    <dgm:pt modelId="{A3DE759E-3764-4867-9BDA-127F9B8B2D78}" type="parTrans" cxnId="{F406C399-3B7B-4385-A715-209465D4A14D}">
      <dgm:prSet/>
      <dgm:spPr/>
      <dgm:t>
        <a:bodyPr/>
        <a:lstStyle/>
        <a:p>
          <a:endParaRPr lang="en-US"/>
        </a:p>
      </dgm:t>
    </dgm:pt>
    <dgm:pt modelId="{C6369173-9360-4DEA-A1E7-973818A066D4}" type="sibTrans" cxnId="{F406C399-3B7B-4385-A715-209465D4A14D}">
      <dgm:prSet/>
      <dgm:spPr/>
      <dgm:t>
        <a:bodyPr/>
        <a:lstStyle/>
        <a:p>
          <a:endParaRPr lang="en-US"/>
        </a:p>
      </dgm:t>
    </dgm:pt>
    <dgm:pt modelId="{E6D64366-93D7-4C42-84E3-1CF67F665DD6}">
      <dgm:prSet/>
      <dgm:spPr/>
      <dgm:t>
        <a:bodyPr/>
        <a:lstStyle/>
        <a:p>
          <a:r>
            <a:rPr lang="ar-SA" dirty="0" smtClean="0">
              <a:effectLst/>
              <a:latin typeface="Calibri" panose="020F0502020204030204" pitchFamily="34" charset="0"/>
              <a:ea typeface="Calibri" panose="020F0502020204030204" pitchFamily="34" charset="0"/>
              <a:cs typeface="B Yekan" panose="00000400000000000000" pitchFamily="2" charset="-78"/>
            </a:rPr>
            <a:t>4 تا8ماهگی </a:t>
          </a:r>
          <a:endParaRPr lang="en-US" dirty="0"/>
        </a:p>
      </dgm:t>
    </dgm:pt>
    <dgm:pt modelId="{279ED801-A1E6-4537-A553-863FE54835AE}" type="parTrans" cxnId="{9D942C9B-692C-4EAE-81BE-A151AE829DF6}">
      <dgm:prSet/>
      <dgm:spPr/>
      <dgm:t>
        <a:bodyPr/>
        <a:lstStyle/>
        <a:p>
          <a:endParaRPr lang="en-US"/>
        </a:p>
      </dgm:t>
    </dgm:pt>
    <dgm:pt modelId="{675C0886-BAA3-4FEA-A305-90FE28373574}" type="sibTrans" cxnId="{9D942C9B-692C-4EAE-81BE-A151AE829DF6}">
      <dgm:prSet/>
      <dgm:spPr/>
      <dgm:t>
        <a:bodyPr/>
        <a:lstStyle/>
        <a:p>
          <a:endParaRPr lang="en-US"/>
        </a:p>
      </dgm:t>
    </dgm:pt>
    <dgm:pt modelId="{FFE6325C-9656-440B-8C28-A47FFF02FD22}">
      <dgm:prSet/>
      <dgm:spPr/>
      <dgm:t>
        <a:bodyPr/>
        <a:lstStyle/>
        <a:p>
          <a:endParaRPr lang="en-US" dirty="0"/>
        </a:p>
      </dgm:t>
    </dgm:pt>
    <dgm:pt modelId="{7590B3FB-58F4-49A1-9EB6-A85FA0BEBF55}" type="parTrans" cxnId="{2FD1E63B-6E39-4D85-AB3F-837A88756893}">
      <dgm:prSet/>
      <dgm:spPr/>
      <dgm:t>
        <a:bodyPr/>
        <a:lstStyle/>
        <a:p>
          <a:endParaRPr lang="en-US"/>
        </a:p>
      </dgm:t>
    </dgm:pt>
    <dgm:pt modelId="{2CB148BB-E26D-4DC4-A0C6-07606671A45B}" type="sibTrans" cxnId="{2FD1E63B-6E39-4D85-AB3F-837A88756893}">
      <dgm:prSet/>
      <dgm:spPr/>
      <dgm:t>
        <a:bodyPr/>
        <a:lstStyle/>
        <a:p>
          <a:endParaRPr lang="en-US"/>
        </a:p>
      </dgm:t>
    </dgm:pt>
    <dgm:pt modelId="{99B2661C-1BF3-4805-98E9-68FD28005BC7}">
      <dgm:prSet phldrT="[Text]"/>
      <dgm:spPr/>
      <dgm:t>
        <a:bodyPr/>
        <a:lstStyle/>
        <a:p>
          <a:r>
            <a:rPr lang="ar-SA" dirty="0" smtClean="0">
              <a:cs typeface="B Yekan" panose="00000400000000000000" pitchFamily="2" charset="-78"/>
            </a:rPr>
            <a:t>18 تا 24 ماهگی </a:t>
          </a:r>
          <a:endParaRPr lang="en-US" dirty="0">
            <a:cs typeface="B Yekan" panose="00000400000000000000" pitchFamily="2" charset="-78"/>
          </a:endParaRPr>
        </a:p>
      </dgm:t>
    </dgm:pt>
    <dgm:pt modelId="{A3C8C6B2-F49A-47C2-B93D-B515EE02DB1F}" type="parTrans" cxnId="{B9074E3D-D77E-4F40-B338-1801AFE10AC5}">
      <dgm:prSet/>
      <dgm:spPr/>
      <dgm:t>
        <a:bodyPr/>
        <a:lstStyle/>
        <a:p>
          <a:endParaRPr lang="en-US"/>
        </a:p>
      </dgm:t>
    </dgm:pt>
    <dgm:pt modelId="{8838B3A5-160D-421A-AFDA-AC9A2AEEF686}" type="sibTrans" cxnId="{B9074E3D-D77E-4F40-B338-1801AFE10AC5}">
      <dgm:prSet/>
      <dgm:spPr/>
      <dgm:t>
        <a:bodyPr/>
        <a:lstStyle/>
        <a:p>
          <a:endParaRPr lang="en-US"/>
        </a:p>
      </dgm:t>
    </dgm:pt>
    <dgm:pt modelId="{1CEEC065-566E-48B0-A0B2-EC8828C51F7F}" type="pres">
      <dgm:prSet presAssocID="{1472A900-080B-4B21-80DC-7F5302A444F2}" presName="composite" presStyleCnt="0">
        <dgm:presLayoutVars>
          <dgm:chMax val="5"/>
          <dgm:dir/>
          <dgm:animLvl val="ctr"/>
          <dgm:resizeHandles val="exact"/>
        </dgm:presLayoutVars>
      </dgm:prSet>
      <dgm:spPr/>
      <dgm:t>
        <a:bodyPr/>
        <a:lstStyle/>
        <a:p>
          <a:endParaRPr lang="en-US"/>
        </a:p>
      </dgm:t>
    </dgm:pt>
    <dgm:pt modelId="{F4503295-F641-4C5F-897B-5144A79F6076}" type="pres">
      <dgm:prSet presAssocID="{1472A900-080B-4B21-80DC-7F5302A444F2}" presName="cycle" presStyleCnt="0"/>
      <dgm:spPr/>
    </dgm:pt>
    <dgm:pt modelId="{FC82A2B5-576F-48CC-97DC-C84F1BB4824F}" type="pres">
      <dgm:prSet presAssocID="{1472A900-080B-4B21-80DC-7F5302A444F2}" presName="centerShape" presStyleCnt="0"/>
      <dgm:spPr/>
    </dgm:pt>
    <dgm:pt modelId="{D26BEDC5-1985-4AC8-8837-8765D018AF22}" type="pres">
      <dgm:prSet presAssocID="{1472A900-080B-4B21-80DC-7F5302A444F2}" presName="connSite" presStyleLbl="node1" presStyleIdx="0" presStyleCnt="7"/>
      <dgm:spPr/>
    </dgm:pt>
    <dgm:pt modelId="{B05080D9-D80D-4A88-9131-9E3877F21629}" type="pres">
      <dgm:prSet presAssocID="{1472A900-080B-4B21-80DC-7F5302A444F2}" presName="visible" presStyleLbl="node1" presStyleIdx="0" presStyleCnt="7" custLinFactNeighborX="-1037" custLinFactNeighborY="-1746"/>
      <dgm:spPr>
        <a:blipFill>
          <a:blip xmlns:r="http://schemas.openxmlformats.org/officeDocument/2006/relationships" r:embed="rId1" cstate="print">
            <a:extLst/>
          </a:blip>
          <a:srcRect/>
          <a:stretch>
            <a:fillRect t="-9000" b="-9000"/>
          </a:stretch>
        </a:blipFill>
      </dgm:spPr>
    </dgm:pt>
    <dgm:pt modelId="{926DC78C-5777-49DC-AC63-932A8F047503}" type="pres">
      <dgm:prSet presAssocID="{83822C11-6A67-4CE8-A6A0-0BEA26444199}" presName="Name25" presStyleLbl="parChTrans1D1" presStyleIdx="0" presStyleCnt="6"/>
      <dgm:spPr/>
      <dgm:t>
        <a:bodyPr/>
        <a:lstStyle/>
        <a:p>
          <a:endParaRPr lang="en-US"/>
        </a:p>
      </dgm:t>
    </dgm:pt>
    <dgm:pt modelId="{C22D9F71-C064-457C-8BD7-544599889F93}" type="pres">
      <dgm:prSet presAssocID="{476DA224-75A1-4FA0-9F45-3ED57D927CBF}" presName="node" presStyleCnt="0"/>
      <dgm:spPr/>
    </dgm:pt>
    <dgm:pt modelId="{408B3A46-64DD-48CA-BB12-034F3F576071}" type="pres">
      <dgm:prSet presAssocID="{476DA224-75A1-4FA0-9F45-3ED57D927CBF}" presName="parentNode" presStyleLbl="node1" presStyleIdx="1" presStyleCnt="7" custLinFactNeighborY="21171">
        <dgm:presLayoutVars>
          <dgm:chMax val="1"/>
          <dgm:bulletEnabled val="1"/>
        </dgm:presLayoutVars>
      </dgm:prSet>
      <dgm:spPr/>
      <dgm:t>
        <a:bodyPr/>
        <a:lstStyle/>
        <a:p>
          <a:endParaRPr lang="en-US"/>
        </a:p>
      </dgm:t>
    </dgm:pt>
    <dgm:pt modelId="{3E573F0D-72C8-46DE-A28F-4CBDFC43BED2}" type="pres">
      <dgm:prSet presAssocID="{476DA224-75A1-4FA0-9F45-3ED57D927CBF}" presName="childNode" presStyleLbl="revTx" presStyleIdx="0" presStyleCnt="4">
        <dgm:presLayoutVars>
          <dgm:bulletEnabled val="1"/>
        </dgm:presLayoutVars>
      </dgm:prSet>
      <dgm:spPr/>
      <dgm:t>
        <a:bodyPr/>
        <a:lstStyle/>
        <a:p>
          <a:endParaRPr lang="en-US"/>
        </a:p>
      </dgm:t>
    </dgm:pt>
    <dgm:pt modelId="{621725F0-9809-44F0-B270-A71E8D9326C7}" type="pres">
      <dgm:prSet presAssocID="{5BA521F2-6D49-4D1A-898C-0FC610234D01}" presName="Name25" presStyleLbl="parChTrans1D1" presStyleIdx="1" presStyleCnt="6"/>
      <dgm:spPr/>
      <dgm:t>
        <a:bodyPr/>
        <a:lstStyle/>
        <a:p>
          <a:endParaRPr lang="en-US"/>
        </a:p>
      </dgm:t>
    </dgm:pt>
    <dgm:pt modelId="{0CB7C946-5E05-420C-8299-099858F0139D}" type="pres">
      <dgm:prSet presAssocID="{29AD285B-3E9F-41BF-BF99-0ED8ACC25CAE}" presName="node" presStyleCnt="0"/>
      <dgm:spPr/>
    </dgm:pt>
    <dgm:pt modelId="{60F13441-FB53-45AD-8802-28F22FEE9FF0}" type="pres">
      <dgm:prSet presAssocID="{29AD285B-3E9F-41BF-BF99-0ED8ACC25CAE}" presName="parentNode" presStyleLbl="node1" presStyleIdx="2" presStyleCnt="7" custLinFactNeighborY="12921">
        <dgm:presLayoutVars>
          <dgm:chMax val="1"/>
          <dgm:bulletEnabled val="1"/>
        </dgm:presLayoutVars>
      </dgm:prSet>
      <dgm:spPr/>
      <dgm:t>
        <a:bodyPr/>
        <a:lstStyle/>
        <a:p>
          <a:endParaRPr lang="en-US"/>
        </a:p>
      </dgm:t>
    </dgm:pt>
    <dgm:pt modelId="{362A0A54-7E58-45C6-A64E-D2DEC7E8D53A}" type="pres">
      <dgm:prSet presAssocID="{29AD285B-3E9F-41BF-BF99-0ED8ACC25CAE}" presName="childNode" presStyleLbl="revTx" presStyleIdx="1" presStyleCnt="4">
        <dgm:presLayoutVars>
          <dgm:bulletEnabled val="1"/>
        </dgm:presLayoutVars>
      </dgm:prSet>
      <dgm:spPr/>
      <dgm:t>
        <a:bodyPr/>
        <a:lstStyle/>
        <a:p>
          <a:endParaRPr lang="en-US"/>
        </a:p>
      </dgm:t>
    </dgm:pt>
    <dgm:pt modelId="{8369DDBA-6326-4128-8D4A-FA28CC8FFB31}" type="pres">
      <dgm:prSet presAssocID="{6BFD9DC2-8545-45C9-A4EF-67C867DA7D05}" presName="Name25" presStyleLbl="parChTrans1D1" presStyleIdx="2" presStyleCnt="6"/>
      <dgm:spPr/>
      <dgm:t>
        <a:bodyPr/>
        <a:lstStyle/>
        <a:p>
          <a:endParaRPr lang="en-US"/>
        </a:p>
      </dgm:t>
    </dgm:pt>
    <dgm:pt modelId="{CB7AC5CB-D6A1-4535-800F-20F40A0FA907}" type="pres">
      <dgm:prSet presAssocID="{1E244DE8-9053-4853-B049-920C73D9DE4E}" presName="node" presStyleCnt="0"/>
      <dgm:spPr/>
    </dgm:pt>
    <dgm:pt modelId="{D0330168-4233-4F6D-9C12-365060383581}" type="pres">
      <dgm:prSet presAssocID="{1E244DE8-9053-4853-B049-920C73D9DE4E}" presName="parentNode" presStyleLbl="node1" presStyleIdx="3" presStyleCnt="7" custLinFactY="13198" custLinFactNeighborX="-4732" custLinFactNeighborY="100000">
        <dgm:presLayoutVars>
          <dgm:chMax val="1"/>
          <dgm:bulletEnabled val="1"/>
        </dgm:presLayoutVars>
      </dgm:prSet>
      <dgm:spPr/>
      <dgm:t>
        <a:bodyPr/>
        <a:lstStyle/>
        <a:p>
          <a:endParaRPr lang="en-US"/>
        </a:p>
      </dgm:t>
    </dgm:pt>
    <dgm:pt modelId="{D7EF323B-9CD1-4516-875F-564A3481F035}" type="pres">
      <dgm:prSet presAssocID="{1E244DE8-9053-4853-B049-920C73D9DE4E}" presName="childNode" presStyleLbl="revTx" presStyleIdx="2" presStyleCnt="4">
        <dgm:presLayoutVars>
          <dgm:bulletEnabled val="1"/>
        </dgm:presLayoutVars>
      </dgm:prSet>
      <dgm:spPr/>
      <dgm:t>
        <a:bodyPr/>
        <a:lstStyle/>
        <a:p>
          <a:endParaRPr lang="en-US"/>
        </a:p>
      </dgm:t>
    </dgm:pt>
    <dgm:pt modelId="{0537F3D1-145C-492A-86F1-0D5555B01C6B}" type="pres">
      <dgm:prSet presAssocID="{D63E7FCA-3A30-43AD-9168-D89464A1E703}" presName="Name25" presStyleLbl="parChTrans1D1" presStyleIdx="3" presStyleCnt="6"/>
      <dgm:spPr/>
      <dgm:t>
        <a:bodyPr/>
        <a:lstStyle/>
        <a:p>
          <a:endParaRPr lang="en-US"/>
        </a:p>
      </dgm:t>
    </dgm:pt>
    <dgm:pt modelId="{4A20CA67-A8E5-4B62-91A0-059552976914}" type="pres">
      <dgm:prSet presAssocID="{D6A1867E-EF02-458C-A058-C374F70D14CF}" presName="node" presStyleCnt="0"/>
      <dgm:spPr/>
    </dgm:pt>
    <dgm:pt modelId="{F9B1128F-92C9-4E72-8F74-D8213EA78845}" type="pres">
      <dgm:prSet presAssocID="{D6A1867E-EF02-458C-A058-C374F70D14CF}" presName="parentNode" presStyleLbl="node1" presStyleIdx="4" presStyleCnt="7" custLinFactNeighborX="-51407" custLinFactNeighborY="97429">
        <dgm:presLayoutVars>
          <dgm:chMax val="1"/>
          <dgm:bulletEnabled val="1"/>
        </dgm:presLayoutVars>
      </dgm:prSet>
      <dgm:spPr/>
      <dgm:t>
        <a:bodyPr/>
        <a:lstStyle/>
        <a:p>
          <a:endParaRPr lang="en-US"/>
        </a:p>
      </dgm:t>
    </dgm:pt>
    <dgm:pt modelId="{22D92535-0B00-48E3-8749-CCCA447F6291}" type="pres">
      <dgm:prSet presAssocID="{D6A1867E-EF02-458C-A058-C374F70D14CF}" presName="childNode" presStyleLbl="revTx" presStyleIdx="2" presStyleCnt="4">
        <dgm:presLayoutVars>
          <dgm:bulletEnabled val="1"/>
        </dgm:presLayoutVars>
      </dgm:prSet>
      <dgm:spPr/>
      <dgm:t>
        <a:bodyPr/>
        <a:lstStyle/>
        <a:p>
          <a:endParaRPr lang="en-US"/>
        </a:p>
      </dgm:t>
    </dgm:pt>
    <dgm:pt modelId="{31EB4B95-2CDE-4898-BF18-78A1877192B2}" type="pres">
      <dgm:prSet presAssocID="{279ED801-A1E6-4537-A553-863FE54835AE}" presName="Name25" presStyleLbl="parChTrans1D1" presStyleIdx="4" presStyleCnt="6"/>
      <dgm:spPr/>
      <dgm:t>
        <a:bodyPr/>
        <a:lstStyle/>
        <a:p>
          <a:endParaRPr lang="en-US"/>
        </a:p>
      </dgm:t>
    </dgm:pt>
    <dgm:pt modelId="{88F2EAF5-8028-47E2-932F-6C4908384A04}" type="pres">
      <dgm:prSet presAssocID="{E6D64366-93D7-4C42-84E3-1CF67F665DD6}" presName="node" presStyleCnt="0"/>
      <dgm:spPr/>
    </dgm:pt>
    <dgm:pt modelId="{5F6D8D12-4FF1-44B4-A129-E52FF4CA4DEA}" type="pres">
      <dgm:prSet presAssocID="{E6D64366-93D7-4C42-84E3-1CF67F665DD6}" presName="parentNode" presStyleLbl="node1" presStyleIdx="5" presStyleCnt="7" custLinFactY="-100000" custLinFactNeighborX="26812" custLinFactNeighborY="-173010">
        <dgm:presLayoutVars>
          <dgm:chMax val="1"/>
          <dgm:bulletEnabled val="1"/>
        </dgm:presLayoutVars>
      </dgm:prSet>
      <dgm:spPr/>
      <dgm:t>
        <a:bodyPr/>
        <a:lstStyle/>
        <a:p>
          <a:endParaRPr lang="en-US"/>
        </a:p>
      </dgm:t>
    </dgm:pt>
    <dgm:pt modelId="{C811D0B2-94B8-46A6-B7F1-ADDE19F75996}" type="pres">
      <dgm:prSet presAssocID="{E6D64366-93D7-4C42-84E3-1CF67F665DD6}" presName="childNode" presStyleLbl="revTx" presStyleIdx="3" presStyleCnt="4">
        <dgm:presLayoutVars>
          <dgm:bulletEnabled val="1"/>
        </dgm:presLayoutVars>
      </dgm:prSet>
      <dgm:spPr/>
      <dgm:t>
        <a:bodyPr/>
        <a:lstStyle/>
        <a:p>
          <a:endParaRPr lang="en-US"/>
        </a:p>
      </dgm:t>
    </dgm:pt>
    <dgm:pt modelId="{A7DB4182-A690-4C31-8F95-D17451D72A98}" type="pres">
      <dgm:prSet presAssocID="{A3C8C6B2-F49A-47C2-B93D-B515EE02DB1F}" presName="Name25" presStyleLbl="parChTrans1D1" presStyleIdx="5" presStyleCnt="6"/>
      <dgm:spPr/>
      <dgm:t>
        <a:bodyPr/>
        <a:lstStyle/>
        <a:p>
          <a:endParaRPr lang="en-US"/>
        </a:p>
      </dgm:t>
    </dgm:pt>
    <dgm:pt modelId="{666AC886-370F-4B33-88BA-DFF3F09A6CAA}" type="pres">
      <dgm:prSet presAssocID="{99B2661C-1BF3-4805-98E9-68FD28005BC7}" presName="node" presStyleCnt="0"/>
      <dgm:spPr/>
    </dgm:pt>
    <dgm:pt modelId="{C54AF225-7A1B-4AFD-A632-5F66525A8860}" type="pres">
      <dgm:prSet presAssocID="{99B2661C-1BF3-4805-98E9-68FD28005BC7}" presName="parentNode" presStyleLbl="node1" presStyleIdx="6" presStyleCnt="7" custLinFactNeighborX="24891" custLinFactNeighborY="-31900">
        <dgm:presLayoutVars>
          <dgm:chMax val="1"/>
          <dgm:bulletEnabled val="1"/>
        </dgm:presLayoutVars>
      </dgm:prSet>
      <dgm:spPr/>
      <dgm:t>
        <a:bodyPr/>
        <a:lstStyle/>
        <a:p>
          <a:endParaRPr lang="en-US"/>
        </a:p>
      </dgm:t>
    </dgm:pt>
    <dgm:pt modelId="{BB7A7262-8F08-4F6A-91BA-E8FC3840AC6E}" type="pres">
      <dgm:prSet presAssocID="{99B2661C-1BF3-4805-98E9-68FD28005BC7}" presName="childNode" presStyleLbl="revTx" presStyleIdx="3" presStyleCnt="4">
        <dgm:presLayoutVars>
          <dgm:bulletEnabled val="1"/>
        </dgm:presLayoutVars>
      </dgm:prSet>
      <dgm:spPr/>
    </dgm:pt>
  </dgm:ptLst>
  <dgm:cxnLst>
    <dgm:cxn modelId="{A663E87B-9D36-4B7C-8D19-28CB5624C71E}" type="presOf" srcId="{A3C8C6B2-F49A-47C2-B93D-B515EE02DB1F}" destId="{A7DB4182-A690-4C31-8F95-D17451D72A98}" srcOrd="0" destOrd="0" presId="urn:microsoft.com/office/officeart/2005/8/layout/radial2"/>
    <dgm:cxn modelId="{BC9D1814-260E-4991-97A1-CD1068CF5C46}" type="presOf" srcId="{5BA521F2-6D49-4D1A-898C-0FC610234D01}" destId="{621725F0-9809-44F0-B270-A71E8D9326C7}" srcOrd="0" destOrd="0" presId="urn:microsoft.com/office/officeart/2005/8/layout/radial2"/>
    <dgm:cxn modelId="{6C3503C9-5E3F-49F2-B6B2-40D123E9C9CC}" srcId="{476DA224-75A1-4FA0-9F45-3ED57D927CBF}" destId="{56792CD9-D264-454C-8F5E-B4E9D691C3F6}" srcOrd="0" destOrd="0" parTransId="{8231722F-E529-4013-9966-525C57E199FD}" sibTransId="{F491B494-0B92-4ABF-85D3-E14141E80171}"/>
    <dgm:cxn modelId="{608DD10D-377A-4630-93C2-A236141D4943}" type="presOf" srcId="{83822C11-6A67-4CE8-A6A0-0BEA26444199}" destId="{926DC78C-5777-49DC-AC63-932A8F047503}" srcOrd="0" destOrd="0" presId="urn:microsoft.com/office/officeart/2005/8/layout/radial2"/>
    <dgm:cxn modelId="{7746C6DE-365A-43A2-9C52-47C24595C619}" type="presOf" srcId="{29AD285B-3E9F-41BF-BF99-0ED8ACC25CAE}" destId="{60F13441-FB53-45AD-8802-28F22FEE9FF0}" srcOrd="0" destOrd="0" presId="urn:microsoft.com/office/officeart/2005/8/layout/radial2"/>
    <dgm:cxn modelId="{1D3FE672-4279-4F77-B510-491F7CD4A569}" srcId="{29AD285B-3E9F-41BF-BF99-0ED8ACC25CAE}" destId="{86F696EE-9A62-413A-B622-481C7CB8388C}" srcOrd="0" destOrd="0" parTransId="{CDA7D520-F0C6-4F78-91F6-4D43B60AEF5B}" sibTransId="{90C1591B-A130-48C1-9A0E-7A29E2A76945}"/>
    <dgm:cxn modelId="{A6F19177-B0C2-45A4-959A-716D3F741C7D}" type="presOf" srcId="{144AE679-EADB-4373-9E65-5FC214A30D5B}" destId="{3E573F0D-72C8-46DE-A28F-4CBDFC43BED2}" srcOrd="0" destOrd="1" presId="urn:microsoft.com/office/officeart/2005/8/layout/radial2"/>
    <dgm:cxn modelId="{2269D8A3-D48D-4E48-BA5A-029B822EE5D3}" srcId="{476DA224-75A1-4FA0-9F45-3ED57D927CBF}" destId="{144AE679-EADB-4373-9E65-5FC214A30D5B}" srcOrd="1" destOrd="0" parTransId="{DB0D16EC-06C4-4F17-9E4C-0175C69C2DC2}" sibTransId="{2EC084E6-11DB-483F-87ED-559E803015AA}"/>
    <dgm:cxn modelId="{9D942C9B-692C-4EAE-81BE-A151AE829DF6}" srcId="{1472A900-080B-4B21-80DC-7F5302A444F2}" destId="{E6D64366-93D7-4C42-84E3-1CF67F665DD6}" srcOrd="4" destOrd="0" parTransId="{279ED801-A1E6-4537-A553-863FE54835AE}" sibTransId="{675C0886-BAA3-4FEA-A305-90FE28373574}"/>
    <dgm:cxn modelId="{2FD1E63B-6E39-4D85-AB3F-837A88756893}" srcId="{1E244DE8-9053-4853-B049-920C73D9DE4E}" destId="{FFE6325C-9656-440B-8C28-A47FFF02FD22}" srcOrd="0" destOrd="0" parTransId="{7590B3FB-58F4-49A1-9EB6-A85FA0BEBF55}" sibTransId="{2CB148BB-E26D-4DC4-A0C6-07606671A45B}"/>
    <dgm:cxn modelId="{7859BB5E-5C5D-45D9-AC47-CEA91CE2D2F3}" type="presOf" srcId="{6BFD9DC2-8545-45C9-A4EF-67C867DA7D05}" destId="{8369DDBA-6326-4128-8D4A-FA28CC8FFB31}" srcOrd="0" destOrd="0" presId="urn:microsoft.com/office/officeart/2005/8/layout/radial2"/>
    <dgm:cxn modelId="{FD6771D5-660F-46AB-9A3C-3D0DA6A416E7}" type="presOf" srcId="{1E244DE8-9053-4853-B049-920C73D9DE4E}" destId="{D0330168-4233-4F6D-9C12-365060383581}" srcOrd="0" destOrd="0" presId="urn:microsoft.com/office/officeart/2005/8/layout/radial2"/>
    <dgm:cxn modelId="{90CBF1EA-2AC0-47FF-98D8-FF6F7A7A2AD1}" srcId="{1472A900-080B-4B21-80DC-7F5302A444F2}" destId="{29AD285B-3E9F-41BF-BF99-0ED8ACC25CAE}" srcOrd="1" destOrd="0" parTransId="{5BA521F2-6D49-4D1A-898C-0FC610234D01}" sibTransId="{0D15AB36-A603-436C-887C-AB3DA9C4722B}"/>
    <dgm:cxn modelId="{29C297EE-E1F3-4BE0-8E35-AFB8362B2CAF}" srcId="{1472A900-080B-4B21-80DC-7F5302A444F2}" destId="{D6A1867E-EF02-458C-A058-C374F70D14CF}" srcOrd="3" destOrd="0" parTransId="{D63E7FCA-3A30-43AD-9168-D89464A1E703}" sibTransId="{1E98212D-103D-49DA-8F46-4AC9062BD4FB}"/>
    <dgm:cxn modelId="{637851F8-C2E9-4EFF-BDD1-26FE42F4AD87}" type="presOf" srcId="{D63E7FCA-3A30-43AD-9168-D89464A1E703}" destId="{0537F3D1-145C-492A-86F1-0D5555B01C6B}" srcOrd="0" destOrd="0" presId="urn:microsoft.com/office/officeart/2005/8/layout/radial2"/>
    <dgm:cxn modelId="{B9074E3D-D77E-4F40-B338-1801AFE10AC5}" srcId="{1472A900-080B-4B21-80DC-7F5302A444F2}" destId="{99B2661C-1BF3-4805-98E9-68FD28005BC7}" srcOrd="5" destOrd="0" parTransId="{A3C8C6B2-F49A-47C2-B93D-B515EE02DB1F}" sibTransId="{8838B3A5-160D-421A-AFDA-AC9A2AEEF686}"/>
    <dgm:cxn modelId="{35A79808-6D31-41E0-91BA-0252396598C7}" type="presOf" srcId="{E6D64366-93D7-4C42-84E3-1CF67F665DD6}" destId="{5F6D8D12-4FF1-44B4-A129-E52FF4CA4DEA}" srcOrd="0" destOrd="0" presId="urn:microsoft.com/office/officeart/2005/8/layout/radial2"/>
    <dgm:cxn modelId="{05BD68B3-3C53-40C3-AA41-6C698DB13908}" type="presOf" srcId="{99B2661C-1BF3-4805-98E9-68FD28005BC7}" destId="{C54AF225-7A1B-4AFD-A632-5F66525A8860}" srcOrd="0" destOrd="0" presId="urn:microsoft.com/office/officeart/2005/8/layout/radial2"/>
    <dgm:cxn modelId="{9B7F2DEF-5A18-4CB1-8703-6BA63492DEA1}" srcId="{29AD285B-3E9F-41BF-BF99-0ED8ACC25CAE}" destId="{92DBB0B2-0889-4CFD-9666-E4B500C8F9A8}" srcOrd="1" destOrd="0" parTransId="{1FA565D4-8470-4273-8E0D-BBA2AF3DF445}" sibTransId="{C2D2216D-20EF-4A8D-8E8A-A52380AB3B07}"/>
    <dgm:cxn modelId="{6EFEA669-3B96-4D85-B424-0DA42ADC796A}" srcId="{1472A900-080B-4B21-80DC-7F5302A444F2}" destId="{476DA224-75A1-4FA0-9F45-3ED57D927CBF}" srcOrd="0" destOrd="0" parTransId="{83822C11-6A67-4CE8-A6A0-0BEA26444199}" sibTransId="{1D704399-5C77-4216-B9E4-5FF480AB2019}"/>
    <dgm:cxn modelId="{DF832AFB-B126-47AC-902A-9C022B2B689E}" type="presOf" srcId="{FFE6325C-9656-440B-8C28-A47FFF02FD22}" destId="{D7EF323B-9CD1-4516-875F-564A3481F035}" srcOrd="0" destOrd="0" presId="urn:microsoft.com/office/officeart/2005/8/layout/radial2"/>
    <dgm:cxn modelId="{54AEC7E3-7735-4760-AA4A-F18C22811C17}" type="presOf" srcId="{86F696EE-9A62-413A-B622-481C7CB8388C}" destId="{362A0A54-7E58-45C6-A64E-D2DEC7E8D53A}" srcOrd="0" destOrd="0" presId="urn:microsoft.com/office/officeart/2005/8/layout/radial2"/>
    <dgm:cxn modelId="{8AD199B0-C64B-432E-893A-A181341F9B0F}" type="presOf" srcId="{476DA224-75A1-4FA0-9F45-3ED57D927CBF}" destId="{408B3A46-64DD-48CA-BB12-034F3F576071}" srcOrd="0" destOrd="0" presId="urn:microsoft.com/office/officeart/2005/8/layout/radial2"/>
    <dgm:cxn modelId="{2673E85C-BC8E-4124-B370-A02BD8C0C924}" type="presOf" srcId="{279ED801-A1E6-4537-A553-863FE54835AE}" destId="{31EB4B95-2CDE-4898-BF18-78A1877192B2}" srcOrd="0" destOrd="0" presId="urn:microsoft.com/office/officeart/2005/8/layout/radial2"/>
    <dgm:cxn modelId="{720A85C2-485B-4CEC-B99D-9ABD8B2C15ED}" type="presOf" srcId="{56792CD9-D264-454C-8F5E-B4E9D691C3F6}" destId="{3E573F0D-72C8-46DE-A28F-4CBDFC43BED2}" srcOrd="0" destOrd="0" presId="urn:microsoft.com/office/officeart/2005/8/layout/radial2"/>
    <dgm:cxn modelId="{12ADDA38-D02B-485B-BE28-B374E2963DBD}" type="presOf" srcId="{92DBB0B2-0889-4CFD-9666-E4B500C8F9A8}" destId="{362A0A54-7E58-45C6-A64E-D2DEC7E8D53A}" srcOrd="0" destOrd="1" presId="urn:microsoft.com/office/officeart/2005/8/layout/radial2"/>
    <dgm:cxn modelId="{F406C399-3B7B-4385-A715-209465D4A14D}" srcId="{E6D64366-93D7-4C42-84E3-1CF67F665DD6}" destId="{E04AFFA0-C966-46C0-AD1E-09B25B1231E8}" srcOrd="0" destOrd="0" parTransId="{A3DE759E-3764-4867-9BDA-127F9B8B2D78}" sibTransId="{C6369173-9360-4DEA-A1E7-973818A066D4}"/>
    <dgm:cxn modelId="{EC51FDAB-3999-44FE-BF42-269D0118635D}" type="presOf" srcId="{D6A1867E-EF02-458C-A058-C374F70D14CF}" destId="{F9B1128F-92C9-4E72-8F74-D8213EA78845}" srcOrd="0" destOrd="0" presId="urn:microsoft.com/office/officeart/2005/8/layout/radial2"/>
    <dgm:cxn modelId="{34E7A462-9AD5-49D2-8429-CE87FD7CB730}" type="presOf" srcId="{E04AFFA0-C966-46C0-AD1E-09B25B1231E8}" destId="{C811D0B2-94B8-46A6-B7F1-ADDE19F75996}" srcOrd="0" destOrd="0" presId="urn:microsoft.com/office/officeart/2005/8/layout/radial2"/>
    <dgm:cxn modelId="{3569AC92-866D-4935-A6D0-D62A3A897AA6}" type="presOf" srcId="{1472A900-080B-4B21-80DC-7F5302A444F2}" destId="{1CEEC065-566E-48B0-A0B2-EC8828C51F7F}" srcOrd="0" destOrd="0" presId="urn:microsoft.com/office/officeart/2005/8/layout/radial2"/>
    <dgm:cxn modelId="{A598439C-7EC2-420F-9F80-1667AB336B55}" srcId="{1472A900-080B-4B21-80DC-7F5302A444F2}" destId="{1E244DE8-9053-4853-B049-920C73D9DE4E}" srcOrd="2" destOrd="0" parTransId="{6BFD9DC2-8545-45C9-A4EF-67C867DA7D05}" sibTransId="{41889C5B-67B7-475A-9C0A-CD242E8FAC92}"/>
    <dgm:cxn modelId="{46EA559B-F921-4CFB-91E7-4C5738DE5809}" type="presParOf" srcId="{1CEEC065-566E-48B0-A0B2-EC8828C51F7F}" destId="{F4503295-F641-4C5F-897B-5144A79F6076}" srcOrd="0" destOrd="0" presId="urn:microsoft.com/office/officeart/2005/8/layout/radial2"/>
    <dgm:cxn modelId="{155BF8E1-EC28-4D75-8DA6-5590B7883842}" type="presParOf" srcId="{F4503295-F641-4C5F-897B-5144A79F6076}" destId="{FC82A2B5-576F-48CC-97DC-C84F1BB4824F}" srcOrd="0" destOrd="0" presId="urn:microsoft.com/office/officeart/2005/8/layout/radial2"/>
    <dgm:cxn modelId="{655E808B-AF28-4EEC-AD83-6A57AB09F4FD}" type="presParOf" srcId="{FC82A2B5-576F-48CC-97DC-C84F1BB4824F}" destId="{D26BEDC5-1985-4AC8-8837-8765D018AF22}" srcOrd="0" destOrd="0" presId="urn:microsoft.com/office/officeart/2005/8/layout/radial2"/>
    <dgm:cxn modelId="{D0168F32-B930-4817-8A29-FAD453559020}" type="presParOf" srcId="{FC82A2B5-576F-48CC-97DC-C84F1BB4824F}" destId="{B05080D9-D80D-4A88-9131-9E3877F21629}" srcOrd="1" destOrd="0" presId="urn:microsoft.com/office/officeart/2005/8/layout/radial2"/>
    <dgm:cxn modelId="{5C98400A-D9A9-4836-B589-1515C4C93D8E}" type="presParOf" srcId="{F4503295-F641-4C5F-897B-5144A79F6076}" destId="{926DC78C-5777-49DC-AC63-932A8F047503}" srcOrd="1" destOrd="0" presId="urn:microsoft.com/office/officeart/2005/8/layout/radial2"/>
    <dgm:cxn modelId="{34494E38-192A-440B-A6ED-9C164852B5A4}" type="presParOf" srcId="{F4503295-F641-4C5F-897B-5144A79F6076}" destId="{C22D9F71-C064-457C-8BD7-544599889F93}" srcOrd="2" destOrd="0" presId="urn:microsoft.com/office/officeart/2005/8/layout/radial2"/>
    <dgm:cxn modelId="{1D78034A-2CD0-46D0-9A72-1C834D26D69F}" type="presParOf" srcId="{C22D9F71-C064-457C-8BD7-544599889F93}" destId="{408B3A46-64DD-48CA-BB12-034F3F576071}" srcOrd="0" destOrd="0" presId="urn:microsoft.com/office/officeart/2005/8/layout/radial2"/>
    <dgm:cxn modelId="{889EF48A-53CF-438D-B4EB-CA2E318653CD}" type="presParOf" srcId="{C22D9F71-C064-457C-8BD7-544599889F93}" destId="{3E573F0D-72C8-46DE-A28F-4CBDFC43BED2}" srcOrd="1" destOrd="0" presId="urn:microsoft.com/office/officeart/2005/8/layout/radial2"/>
    <dgm:cxn modelId="{33F87C2F-350B-42CD-BF91-883CBB920FFC}" type="presParOf" srcId="{F4503295-F641-4C5F-897B-5144A79F6076}" destId="{621725F0-9809-44F0-B270-A71E8D9326C7}" srcOrd="3" destOrd="0" presId="urn:microsoft.com/office/officeart/2005/8/layout/radial2"/>
    <dgm:cxn modelId="{E058D237-08AE-4931-B93A-59563E0B2492}" type="presParOf" srcId="{F4503295-F641-4C5F-897B-5144A79F6076}" destId="{0CB7C946-5E05-420C-8299-099858F0139D}" srcOrd="4" destOrd="0" presId="urn:microsoft.com/office/officeart/2005/8/layout/radial2"/>
    <dgm:cxn modelId="{A877FBD3-152E-48FD-AB9E-66E45BCAAF69}" type="presParOf" srcId="{0CB7C946-5E05-420C-8299-099858F0139D}" destId="{60F13441-FB53-45AD-8802-28F22FEE9FF0}" srcOrd="0" destOrd="0" presId="urn:microsoft.com/office/officeart/2005/8/layout/radial2"/>
    <dgm:cxn modelId="{7340E32D-5FE3-47FE-84E2-FBE88A4030AF}" type="presParOf" srcId="{0CB7C946-5E05-420C-8299-099858F0139D}" destId="{362A0A54-7E58-45C6-A64E-D2DEC7E8D53A}" srcOrd="1" destOrd="0" presId="urn:microsoft.com/office/officeart/2005/8/layout/radial2"/>
    <dgm:cxn modelId="{4EB92CB9-9838-4619-8CDD-68F7D83B3DBE}" type="presParOf" srcId="{F4503295-F641-4C5F-897B-5144A79F6076}" destId="{8369DDBA-6326-4128-8D4A-FA28CC8FFB31}" srcOrd="5" destOrd="0" presId="urn:microsoft.com/office/officeart/2005/8/layout/radial2"/>
    <dgm:cxn modelId="{2B4B8A23-59C2-4289-96EB-5BE6E20D8B3F}" type="presParOf" srcId="{F4503295-F641-4C5F-897B-5144A79F6076}" destId="{CB7AC5CB-D6A1-4535-800F-20F40A0FA907}" srcOrd="6" destOrd="0" presId="urn:microsoft.com/office/officeart/2005/8/layout/radial2"/>
    <dgm:cxn modelId="{AB1FD3E7-C08F-43B1-BF1A-574EC6BA45A2}" type="presParOf" srcId="{CB7AC5CB-D6A1-4535-800F-20F40A0FA907}" destId="{D0330168-4233-4F6D-9C12-365060383581}" srcOrd="0" destOrd="0" presId="urn:microsoft.com/office/officeart/2005/8/layout/radial2"/>
    <dgm:cxn modelId="{E4889385-41CA-459C-8919-8C9132D606B8}" type="presParOf" srcId="{CB7AC5CB-D6A1-4535-800F-20F40A0FA907}" destId="{D7EF323B-9CD1-4516-875F-564A3481F035}" srcOrd="1" destOrd="0" presId="urn:microsoft.com/office/officeart/2005/8/layout/radial2"/>
    <dgm:cxn modelId="{CB7DA754-CA8C-40CA-9B75-41377C94C2B5}" type="presParOf" srcId="{F4503295-F641-4C5F-897B-5144A79F6076}" destId="{0537F3D1-145C-492A-86F1-0D5555B01C6B}" srcOrd="7" destOrd="0" presId="urn:microsoft.com/office/officeart/2005/8/layout/radial2"/>
    <dgm:cxn modelId="{27C869CF-600D-4CCA-99D7-02FE133A68AD}" type="presParOf" srcId="{F4503295-F641-4C5F-897B-5144A79F6076}" destId="{4A20CA67-A8E5-4B62-91A0-059552976914}" srcOrd="8" destOrd="0" presId="urn:microsoft.com/office/officeart/2005/8/layout/radial2"/>
    <dgm:cxn modelId="{6625326F-AC94-43C2-BCD0-664972A57FF9}" type="presParOf" srcId="{4A20CA67-A8E5-4B62-91A0-059552976914}" destId="{F9B1128F-92C9-4E72-8F74-D8213EA78845}" srcOrd="0" destOrd="0" presId="urn:microsoft.com/office/officeart/2005/8/layout/radial2"/>
    <dgm:cxn modelId="{E1FFF45D-CB31-4553-A60F-6D8628F65D28}" type="presParOf" srcId="{4A20CA67-A8E5-4B62-91A0-059552976914}" destId="{22D92535-0B00-48E3-8749-CCCA447F6291}" srcOrd="1" destOrd="0" presId="urn:microsoft.com/office/officeart/2005/8/layout/radial2"/>
    <dgm:cxn modelId="{78F61E43-258F-4987-9D19-EE1E080477FF}" type="presParOf" srcId="{F4503295-F641-4C5F-897B-5144A79F6076}" destId="{31EB4B95-2CDE-4898-BF18-78A1877192B2}" srcOrd="9" destOrd="0" presId="urn:microsoft.com/office/officeart/2005/8/layout/radial2"/>
    <dgm:cxn modelId="{47BD34E2-1BE1-444D-8983-F470C0624459}" type="presParOf" srcId="{F4503295-F641-4C5F-897B-5144A79F6076}" destId="{88F2EAF5-8028-47E2-932F-6C4908384A04}" srcOrd="10" destOrd="0" presId="urn:microsoft.com/office/officeart/2005/8/layout/radial2"/>
    <dgm:cxn modelId="{85A16305-B5F7-41D1-8297-9AEDA7F4124C}" type="presParOf" srcId="{88F2EAF5-8028-47E2-932F-6C4908384A04}" destId="{5F6D8D12-4FF1-44B4-A129-E52FF4CA4DEA}" srcOrd="0" destOrd="0" presId="urn:microsoft.com/office/officeart/2005/8/layout/radial2"/>
    <dgm:cxn modelId="{E67C1935-7E08-4E5A-B29B-A7162576659A}" type="presParOf" srcId="{88F2EAF5-8028-47E2-932F-6C4908384A04}" destId="{C811D0B2-94B8-46A6-B7F1-ADDE19F75996}" srcOrd="1" destOrd="0" presId="urn:microsoft.com/office/officeart/2005/8/layout/radial2"/>
    <dgm:cxn modelId="{5FA14A1C-13AB-4FB9-998B-52E1A0444E92}" type="presParOf" srcId="{F4503295-F641-4C5F-897B-5144A79F6076}" destId="{A7DB4182-A690-4C31-8F95-D17451D72A98}" srcOrd="11" destOrd="0" presId="urn:microsoft.com/office/officeart/2005/8/layout/radial2"/>
    <dgm:cxn modelId="{C3AFE7D5-623D-43CC-80BB-BD2977123A83}" type="presParOf" srcId="{F4503295-F641-4C5F-897B-5144A79F6076}" destId="{666AC886-370F-4B33-88BA-DFF3F09A6CAA}" srcOrd="12" destOrd="0" presId="urn:microsoft.com/office/officeart/2005/8/layout/radial2"/>
    <dgm:cxn modelId="{FF992ED7-CCCD-45EC-9165-EAF178BFE6B5}" type="presParOf" srcId="{666AC886-370F-4B33-88BA-DFF3F09A6CAA}" destId="{C54AF225-7A1B-4AFD-A632-5F66525A8860}" srcOrd="0" destOrd="0" presId="urn:microsoft.com/office/officeart/2005/8/layout/radial2"/>
    <dgm:cxn modelId="{C2BD08B5-372A-41ED-B868-E62A80D3F023}" type="presParOf" srcId="{666AC886-370F-4B33-88BA-DFF3F09A6CAA}" destId="{BB7A7262-8F08-4F6A-91BA-E8FC3840AC6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89F4C-472A-4147-B528-B3037C8F62C9}" type="datetimeFigureOut">
              <a:rPr lang="en-US" smtClean="0"/>
              <a:t>3/9/2020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AA5A4-10AA-47AE-AB4E-CAC41C62346A}" type="slidenum">
              <a:rPr lang="en-US" smtClean="0"/>
              <a:t>‹#›</a:t>
            </a:fld>
            <a:endParaRPr lang="en-US"/>
          </a:p>
        </p:txBody>
      </p:sp>
    </p:spTree>
    <p:extLst>
      <p:ext uri="{BB962C8B-B14F-4D97-AF65-F5344CB8AC3E}">
        <p14:creationId xmlns:p14="http://schemas.microsoft.com/office/powerpoint/2010/main" val="274473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29CB2B-9B74-4A0E-AE76-C509FB8B11E3}" type="slidenum">
              <a:rPr lang="fa-IR" altLang="en-US">
                <a:solidFill>
                  <a:srgbClr val="000000"/>
                </a:solidFill>
                <a:latin typeface="Times New Roman" pitchFamily="18" charset="0"/>
              </a:rPr>
              <a:pPr eaLnBrk="1" hangingPunct="1"/>
              <a:t>1</a:t>
            </a:fld>
            <a:endParaRPr lang="en-US" altLang="en-US">
              <a:solidFill>
                <a:srgbClr val="000000"/>
              </a:solidFill>
              <a:latin typeface="Times New Roman" pitchFamily="18" charset="0"/>
              <a:cs typeface="Tahoma" pitchFamily="34" charset="0"/>
            </a:endParaRPr>
          </a:p>
        </p:txBody>
      </p:sp>
    </p:spTree>
    <p:extLst>
      <p:ext uri="{BB962C8B-B14F-4D97-AF65-F5344CB8AC3E}">
        <p14:creationId xmlns:p14="http://schemas.microsoft.com/office/powerpoint/2010/main" val="393561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fa-IR" smtClean="0"/>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59B404-74DD-4970-B912-616B344DE3E1}" type="slidenum">
              <a:rPr lang="en-US" altLang="fa-IR">
                <a:latin typeface="Calibri" panose="020F0502020204030204" pitchFamily="34" charset="0"/>
              </a:rPr>
              <a:pPr eaLnBrk="1" hangingPunct="1"/>
              <a:t>176</a:t>
            </a:fld>
            <a:endParaRPr lang="en-US" altLang="fa-IR">
              <a:latin typeface="Calibri" panose="020F0502020204030204" pitchFamily="34" charset="0"/>
            </a:endParaRPr>
          </a:p>
        </p:txBody>
      </p:sp>
    </p:spTree>
    <p:extLst>
      <p:ext uri="{BB962C8B-B14F-4D97-AF65-F5344CB8AC3E}">
        <p14:creationId xmlns:p14="http://schemas.microsoft.com/office/powerpoint/2010/main" val="110614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016C225-23D9-4F4E-8DE6-93E207AA43A2}" type="slidenum">
              <a:rPr lang="en-US" altLang="en-US" sz="1200">
                <a:latin typeface="Arial" panose="020B0604020202020204" pitchFamily="34" charset="0"/>
              </a:rPr>
              <a:pPr/>
              <a:t>205</a:t>
            </a:fld>
            <a:endParaRPr lang="en-US" altLang="en-US" sz="1200">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989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fa-IR" smtClean="0">
                <a:latin typeface="Arial" panose="020B0604020202020204" pitchFamily="34" charset="0"/>
                <a:cs typeface="Arial" panose="020B0604020202020204" pitchFamily="34" charset="0"/>
              </a:rPr>
              <a:t>بيبسيبسيبسيبسيليليبليليلبييببي</a:t>
            </a:r>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26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AA5A4-10AA-47AE-AB4E-CAC41C62346A}" type="slidenum">
              <a:rPr lang="en-US" smtClean="0"/>
              <a:t>87</a:t>
            </a:fld>
            <a:endParaRPr lang="en-US"/>
          </a:p>
        </p:txBody>
      </p:sp>
    </p:spTree>
    <p:extLst>
      <p:ext uri="{BB962C8B-B14F-4D97-AF65-F5344CB8AC3E}">
        <p14:creationId xmlns:p14="http://schemas.microsoft.com/office/powerpoint/2010/main" val="335639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AA5A4-10AA-47AE-AB4E-CAC41C62346A}" type="slidenum">
              <a:rPr lang="en-US" smtClean="0"/>
              <a:t>88</a:t>
            </a:fld>
            <a:endParaRPr lang="en-US"/>
          </a:p>
        </p:txBody>
      </p:sp>
    </p:spTree>
    <p:extLst>
      <p:ext uri="{BB962C8B-B14F-4D97-AF65-F5344CB8AC3E}">
        <p14:creationId xmlns:p14="http://schemas.microsoft.com/office/powerpoint/2010/main" val="335639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77D7822B-3F09-4406-893C-A48DF15E6A29}" type="slidenum">
              <a:rPr lang="en-US" altLang="fa-IR" sz="1200"/>
              <a:pPr/>
              <a:t>170</a:t>
            </a:fld>
            <a:endParaRPr lang="en-US" altLang="fa-IR"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62174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4422CDF-DF9A-4F78-A87D-A00886A77315}" type="slidenum">
              <a:rPr lang="en-US" altLang="fa-IR" sz="1200"/>
              <a:pPr/>
              <a:t>171</a:t>
            </a:fld>
            <a:endParaRPr lang="en-US" altLang="fa-IR"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239541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9BFDD80-9F54-4C85-9857-6C43AE1E38E1}" type="slidenum">
              <a:rPr lang="en-US" altLang="fa-IR" sz="1200"/>
              <a:pPr/>
              <a:t>172</a:t>
            </a:fld>
            <a:endParaRPr lang="en-US" altLang="fa-IR"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327486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9BFDD80-9F54-4C85-9857-6C43AE1E38E1}" type="slidenum">
              <a:rPr lang="en-US" altLang="fa-IR" sz="1200"/>
              <a:pPr/>
              <a:t>173</a:t>
            </a:fld>
            <a:endParaRPr lang="en-US" altLang="fa-IR"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119710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9BFDD80-9F54-4C85-9857-6C43AE1E38E1}" type="slidenum">
              <a:rPr lang="en-US" altLang="fa-IR" sz="1200"/>
              <a:pPr/>
              <a:t>174</a:t>
            </a:fld>
            <a:endParaRPr lang="en-US" altLang="fa-IR"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381878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A260916F-812D-4FB8-91FC-35B5C975183F}" type="slidenum">
              <a:rPr lang="en-US" altLang="fa-IR" sz="1200"/>
              <a:pPr/>
              <a:t>175</a:t>
            </a:fld>
            <a:endParaRPr lang="en-US" altLang="fa-IR"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Tree>
    <p:extLst>
      <p:ext uri="{BB962C8B-B14F-4D97-AF65-F5344CB8AC3E}">
        <p14:creationId xmlns:p14="http://schemas.microsoft.com/office/powerpoint/2010/main" val="249241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t>©John Wiley &amp; Sons, Inc. 2007                  Huffman: Psychology in Action (8e)</a:t>
            </a:r>
          </a:p>
        </p:txBody>
      </p:sp>
      <p:sp>
        <p:nvSpPr>
          <p:cNvPr id="8" name="Rectangle 6"/>
          <p:cNvSpPr>
            <a:spLocks noGrp="1" noChangeArrowheads="1"/>
          </p:cNvSpPr>
          <p:nvPr>
            <p:ph type="sldNum" sz="quarter" idx="12"/>
          </p:nvPr>
        </p:nvSpPr>
        <p:spPr>
          <a:ln/>
        </p:spPr>
        <p:txBody>
          <a:bodyPr/>
          <a:lstStyle>
            <a:lvl1pPr>
              <a:defRPr/>
            </a:lvl1pPr>
          </a:lstStyle>
          <a:p>
            <a:pPr>
              <a:defRPr/>
            </a:pPr>
            <a:fld id="{1752BD06-436E-44F6-9E9B-145A0AE75AED}" type="slidenum">
              <a:rPr lang="en-US" altLang="en-US"/>
              <a:pPr>
                <a:defRPr/>
              </a:pPr>
              <a:t>‹#›</a:t>
            </a:fld>
            <a:endParaRPr lang="en-US" altLang="en-US"/>
          </a:p>
        </p:txBody>
      </p:sp>
    </p:spTree>
    <p:extLst>
      <p:ext uri="{BB962C8B-B14F-4D97-AF65-F5344CB8AC3E}">
        <p14:creationId xmlns:p14="http://schemas.microsoft.com/office/powerpoint/2010/main" val="4139712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©John Wiley &amp; Sons, Inc. 2007                  Huffman: Psychology in Action (8e)</a:t>
            </a:r>
          </a:p>
        </p:txBody>
      </p:sp>
      <p:sp>
        <p:nvSpPr>
          <p:cNvPr id="7" name="Rectangle 6"/>
          <p:cNvSpPr>
            <a:spLocks noGrp="1" noChangeArrowheads="1"/>
          </p:cNvSpPr>
          <p:nvPr>
            <p:ph type="sldNum" sz="quarter" idx="12"/>
          </p:nvPr>
        </p:nvSpPr>
        <p:spPr>
          <a:ln/>
        </p:spPr>
        <p:txBody>
          <a:bodyPr/>
          <a:lstStyle>
            <a:lvl1pPr>
              <a:defRPr/>
            </a:lvl1pPr>
          </a:lstStyle>
          <a:p>
            <a:pPr>
              <a:defRPr/>
            </a:pPr>
            <a:fld id="{21AAEFAD-DD6C-4EDF-A2F1-831CBBD31740}" type="slidenum">
              <a:rPr lang="en-US" altLang="en-US"/>
              <a:pPr>
                <a:defRPr/>
              </a:pPr>
              <a:t>‹#›</a:t>
            </a:fld>
            <a:endParaRPr lang="en-US" altLang="en-US"/>
          </a:p>
        </p:txBody>
      </p:sp>
    </p:spTree>
    <p:extLst>
      <p:ext uri="{BB962C8B-B14F-4D97-AF65-F5344CB8AC3E}">
        <p14:creationId xmlns:p14="http://schemas.microsoft.com/office/powerpoint/2010/main" val="2090793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62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604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52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64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00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883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270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930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478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02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521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8" name="Rectangle 6"/>
          <p:cNvSpPr>
            <a:spLocks noGrp="1" noChangeArrowheads="1"/>
          </p:cNvSpPr>
          <p:nvPr>
            <p:ph type="sldNum" sz="quarter" idx="12"/>
          </p:nvPr>
        </p:nvSpPr>
        <p:spPr>
          <a:ln/>
        </p:spPr>
        <p:txBody>
          <a:bodyPr/>
          <a:lstStyle>
            <a:lvl1pPr>
              <a:defRPr/>
            </a:lvl1pPr>
          </a:lstStyle>
          <a:p>
            <a:pPr>
              <a:defRPr/>
            </a:pPr>
            <a:fld id="{1752BD06-436E-44F6-9E9B-145A0AE75AE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55971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93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57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79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430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11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928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614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451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04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48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913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66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8" name="Rectangle 6"/>
          <p:cNvSpPr>
            <a:spLocks noGrp="1" noChangeArrowheads="1"/>
          </p:cNvSpPr>
          <p:nvPr>
            <p:ph type="sldNum" sz="quarter" idx="12"/>
          </p:nvPr>
        </p:nvSpPr>
        <p:spPr>
          <a:ln/>
        </p:spPr>
        <p:txBody>
          <a:bodyPr/>
          <a:lstStyle>
            <a:lvl1pPr>
              <a:defRPr/>
            </a:lvl1pPr>
          </a:lstStyle>
          <a:p>
            <a:pPr>
              <a:defRPr/>
            </a:pPr>
            <a:fld id="{1752BD06-436E-44F6-9E9B-145A0AE75AE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08673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058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008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39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807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975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23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777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83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27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216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366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014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8" name="Rectangle 6"/>
          <p:cNvSpPr>
            <a:spLocks noGrp="1" noChangeArrowheads="1"/>
          </p:cNvSpPr>
          <p:nvPr>
            <p:ph type="sldNum" sz="quarter" idx="12"/>
          </p:nvPr>
        </p:nvSpPr>
        <p:spPr>
          <a:ln/>
        </p:spPr>
        <p:txBody>
          <a:bodyPr/>
          <a:lstStyle>
            <a:lvl1pPr>
              <a:defRPr/>
            </a:lvl1pPr>
          </a:lstStyle>
          <a:p>
            <a:pPr>
              <a:defRPr/>
            </a:pPr>
            <a:fld id="{1752BD06-436E-44F6-9E9B-145A0AE75AE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72515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7" name="Rectangle 6"/>
          <p:cNvSpPr>
            <a:spLocks noGrp="1" noChangeArrowheads="1"/>
          </p:cNvSpPr>
          <p:nvPr>
            <p:ph type="sldNum" sz="quarter" idx="12"/>
          </p:nvPr>
        </p:nvSpPr>
        <p:spPr>
          <a:ln/>
        </p:spPr>
        <p:txBody>
          <a:bodyPr/>
          <a:lstStyle>
            <a:lvl1pPr>
              <a:defRPr/>
            </a:lvl1pPr>
          </a:lstStyle>
          <a:p>
            <a:pPr>
              <a:defRPr/>
            </a:pPr>
            <a:fld id="{21AAEFAD-DD6C-4EDF-A2F1-831CBBD3174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19575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253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42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238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575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9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89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932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75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06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819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807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766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8" name="Rectangle 6"/>
          <p:cNvSpPr>
            <a:spLocks noGrp="1" noChangeArrowheads="1"/>
          </p:cNvSpPr>
          <p:nvPr>
            <p:ph type="sldNum" sz="quarter" idx="12"/>
          </p:nvPr>
        </p:nvSpPr>
        <p:spPr>
          <a:ln/>
        </p:spPr>
        <p:txBody>
          <a:bodyPr/>
          <a:lstStyle>
            <a:lvl1pPr>
              <a:defRPr/>
            </a:lvl1pPr>
          </a:lstStyle>
          <a:p>
            <a:pPr>
              <a:defRPr/>
            </a:pPr>
            <a:fld id="{1752BD06-436E-44F6-9E9B-145A0AE75AE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05024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7" name="Rectangle 6"/>
          <p:cNvSpPr>
            <a:spLocks noGrp="1" noChangeArrowheads="1"/>
          </p:cNvSpPr>
          <p:nvPr>
            <p:ph type="sldNum" sz="quarter" idx="12"/>
          </p:nvPr>
        </p:nvSpPr>
        <p:spPr>
          <a:ln/>
        </p:spPr>
        <p:txBody>
          <a:bodyPr/>
          <a:lstStyle>
            <a:lvl1pPr>
              <a:defRPr/>
            </a:lvl1pPr>
          </a:lstStyle>
          <a:p>
            <a:pPr>
              <a:defRPr/>
            </a:pPr>
            <a:fld id="{21AAEFAD-DD6C-4EDF-A2F1-831CBBD3174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59692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886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fld id="{CD8387E1-251E-4B4A-AD6D-F633BF9BA58E}" type="slidenum">
              <a:rPr lang="en-US" altLang="fa-IR"/>
              <a:pPr/>
              <a:t>‹#›</a:t>
            </a:fld>
            <a:endParaRPr lang="en-US" altLang="fa-IR"/>
          </a:p>
        </p:txBody>
      </p:sp>
    </p:spTree>
    <p:extLst>
      <p:ext uri="{BB962C8B-B14F-4D97-AF65-F5344CB8AC3E}">
        <p14:creationId xmlns:p14="http://schemas.microsoft.com/office/powerpoint/2010/main" val="63747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jp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jp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9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439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595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9549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15060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7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9.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 Target="slide2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6.xml"/><Relationship Id="rId4" Type="http://schemas.openxmlformats.org/officeDocument/2006/relationships/image" Target="../media/image34.jpeg"/></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6.xml"/><Relationship Id="rId4" Type="http://schemas.openxmlformats.org/officeDocument/2006/relationships/image" Target="../media/image38.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elf-concept" TargetMode="External"/><Relationship Id="rId3" Type="http://schemas.openxmlformats.org/officeDocument/2006/relationships/hyperlink" Target="https://en.wikipedia.org/wiki/Executive_functions" TargetMode="External"/><Relationship Id="rId7" Type="http://schemas.openxmlformats.org/officeDocument/2006/relationships/hyperlink" Target="https://en.wikipedia.org/wiki/Personality" TargetMode="External"/><Relationship Id="rId2" Type="http://schemas.openxmlformats.org/officeDocument/2006/relationships/hyperlink" Target="https://en.wikipedia.org/wiki/Motor_skills" TargetMode="External"/><Relationship Id="rId1" Type="http://schemas.openxmlformats.org/officeDocument/2006/relationships/slideLayout" Target="../slideLayouts/slideLayout14.xml"/><Relationship Id="rId6" Type="http://schemas.openxmlformats.org/officeDocument/2006/relationships/hyperlink" Target="https://en.wikipedia.org/wiki/Social_change" TargetMode="External"/><Relationship Id="rId5" Type="http://schemas.openxmlformats.org/officeDocument/2006/relationships/hyperlink" Target="https://en.wikipedia.org/wiki/Language_acquisition" TargetMode="External"/><Relationship Id="rId4" Type="http://schemas.openxmlformats.org/officeDocument/2006/relationships/hyperlink" Target="https://en.wikipedia.org/wiki/Morality" TargetMode="External"/><Relationship Id="rId9" Type="http://schemas.openxmlformats.org/officeDocument/2006/relationships/hyperlink" Target="https://en.wikipedia.org/wiki/Identity_formation"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8" descr="www.haminekehast.ir-besmellah-rangi-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99279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dirty="0" smtClean="0">
                <a:cs typeface="B Titr" pitchFamily="2" charset="-78"/>
              </a:rPr>
              <a:t>دلایل مطالعه رشد؟؟؟؟</a:t>
            </a:r>
            <a:endParaRPr lang="en-US" dirty="0">
              <a:cs typeface="B Titr" pitchFamily="2" charset="-78"/>
            </a:endParaRPr>
          </a:p>
        </p:txBody>
      </p:sp>
    </p:spTree>
    <p:extLst>
      <p:ext uri="{BB962C8B-B14F-4D97-AF65-F5344CB8AC3E}">
        <p14:creationId xmlns:p14="http://schemas.microsoft.com/office/powerpoint/2010/main" val="8561863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443835"/>
            <a:ext cx="8229600" cy="3970330"/>
          </a:xfrm>
        </p:spPr>
        <p:txBody>
          <a:bodyPr>
            <a:normAutofit fontScale="92500" lnSpcReduction="10000"/>
          </a:bodyPr>
          <a:lstStyle/>
          <a:p>
            <a:pPr algn="just" rtl="1">
              <a:buFont typeface="Wingdings" pitchFamily="2" charset="2"/>
              <a:buChar char="v"/>
            </a:pPr>
            <a:r>
              <a:rPr lang="fa-IR" dirty="0" smtClean="0">
                <a:solidFill>
                  <a:srgbClr val="FF0000"/>
                </a:solidFill>
                <a:cs typeface="B Titr" pitchFamily="2" charset="-78"/>
              </a:rPr>
              <a:t>نقاط </a:t>
            </a:r>
            <a:r>
              <a:rPr lang="fa-IR" dirty="0">
                <a:solidFill>
                  <a:srgbClr val="FF0000"/>
                </a:solidFill>
                <a:cs typeface="B Titr" pitchFamily="2" charset="-78"/>
              </a:rPr>
              <a:t>ضعف</a:t>
            </a:r>
          </a:p>
          <a:p>
            <a:pPr algn="just" rtl="1">
              <a:buFont typeface="Wingdings" pitchFamily="2" charset="2"/>
              <a:buChar char="v"/>
            </a:pPr>
            <a:r>
              <a:rPr lang="fa-IR" dirty="0">
                <a:cs typeface="B Titr" pitchFamily="2" charset="-78"/>
              </a:rPr>
              <a:t>پیاژه توانایی های نوباوگان و کودکان پیش دبستانی را دست کم گرفته است.</a:t>
            </a:r>
          </a:p>
          <a:p>
            <a:pPr algn="just" rtl="1">
              <a:buFont typeface="Wingdings" pitchFamily="2" charset="2"/>
              <a:buChar char="v"/>
            </a:pPr>
            <a:r>
              <a:rPr lang="fa-IR" dirty="0">
                <a:cs typeface="B Titr" pitchFamily="2" charset="-78"/>
              </a:rPr>
              <a:t>فرض او این نکته که یادگیری اکتشافی و نه آموزش بزرگسالان بهترین راه برای کمک به رشد است، زیر سوال می برد.</a:t>
            </a:r>
          </a:p>
          <a:p>
            <a:pPr algn="just" rtl="1">
              <a:buFont typeface="Wingdings" pitchFamily="2" charset="2"/>
              <a:buChar char="v"/>
            </a:pPr>
            <a:r>
              <a:rPr lang="fa-IR" dirty="0">
                <a:cs typeface="B Titr" pitchFamily="2" charset="-78"/>
              </a:rPr>
              <a:t>رویکرد مرحله ای پیاژه به تاثیرات اجتماعی و فرهنگی بر رشد توجه کافی نمی کند.</a:t>
            </a:r>
          </a:p>
          <a:p>
            <a:pPr algn="just" rtl="1">
              <a:buFont typeface="Wingdings" pitchFamily="2" charset="2"/>
              <a:buChar char="v"/>
            </a:pPr>
            <a:r>
              <a:rPr lang="fa-IR" dirty="0">
                <a:cs typeface="B Titr" pitchFamily="2" charset="-78"/>
              </a:rPr>
              <a:t>بعضی از نظریه پردازان عمر با نتیجه گیری پیاژه که بعد از نوجوانی تغییرات شناختی مهمی روی نمی دهد مخالف هستند.</a:t>
            </a:r>
          </a:p>
          <a:p>
            <a:pPr algn="just" rtl="1"/>
            <a:endParaRPr lang="fa-IR" sz="2800" dirty="0" smtClean="0">
              <a:cs typeface="B Titr"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100</a:t>
            </a:fld>
            <a:endParaRPr lang="fa-IR"/>
          </a:p>
        </p:txBody>
      </p:sp>
      <p:sp>
        <p:nvSpPr>
          <p:cNvPr id="5" name="Title 1"/>
          <p:cNvSpPr>
            <a:spLocks noGrp="1"/>
          </p:cNvSpPr>
          <p:nvPr>
            <p:ph type="title"/>
          </p:nvPr>
        </p:nvSpPr>
        <p:spPr>
          <a:xfrm>
            <a:off x="467544" y="260648"/>
            <a:ext cx="8229600" cy="720080"/>
          </a:xfrm>
          <a:solidFill>
            <a:srgbClr val="FF0000"/>
          </a:solidFill>
        </p:spPr>
        <p:txBody>
          <a:bodyPr>
            <a:normAutofit/>
          </a:bodyPr>
          <a:lstStyle/>
          <a:p>
            <a:pPr algn="ctr"/>
            <a:r>
              <a:rPr lang="fa-IR" sz="3200" dirty="0">
                <a:cs typeface="B Titr" pitchFamily="2" charset="-78"/>
              </a:rPr>
              <a:t>خدمات و نقطه ضعف </a:t>
            </a:r>
            <a:r>
              <a:rPr lang="fa-IR" sz="3200" dirty="0" smtClean="0">
                <a:cs typeface="B Titr" pitchFamily="2" charset="-78"/>
              </a:rPr>
              <a:t>های نظریه پیاژه</a:t>
            </a:r>
            <a:endParaRPr lang="fa-IR" sz="3200" dirty="0">
              <a:cs typeface="B Titr" pitchFamily="2" charset="-78"/>
            </a:endParaRPr>
          </a:p>
        </p:txBody>
      </p:sp>
    </p:spTree>
    <p:extLst>
      <p:ext uri="{BB962C8B-B14F-4D97-AF65-F5344CB8AC3E}">
        <p14:creationId xmlns:p14="http://schemas.microsoft.com/office/powerpoint/2010/main" val="41044066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800" dirty="0" smtClean="0">
                <a:solidFill>
                  <a:srgbClr val="FF0000"/>
                </a:solidFill>
                <a:cs typeface="B Titr" pitchFamily="2" charset="-78"/>
              </a:rPr>
              <a:t>پردازش اطلاعات</a:t>
            </a:r>
          </a:p>
          <a:p>
            <a:pPr algn="just" rtl="1">
              <a:buFont typeface="Wingdings" pitchFamily="2" charset="2"/>
              <a:buChar char="v"/>
            </a:pPr>
            <a:r>
              <a:rPr lang="fa-IR" dirty="0">
                <a:cs typeface="B Titr" pitchFamily="2" charset="-78"/>
              </a:rPr>
              <a:t>در دهه هاي بعد از ميانه قرن بيستم با گسترش يابي انقلاب شناختي، شناخت گرايي به تدريج جانشين رفتار گرايي گشت. </a:t>
            </a:r>
            <a:endParaRPr lang="fa-IR" dirty="0" smtClean="0">
              <a:cs typeface="B Titr" pitchFamily="2" charset="-78"/>
            </a:endParaRPr>
          </a:p>
          <a:p>
            <a:pPr algn="just" rtl="1">
              <a:buFont typeface="Wingdings" pitchFamily="2" charset="2"/>
              <a:buChar char="v"/>
            </a:pPr>
            <a:r>
              <a:rPr lang="fa-IR" dirty="0" smtClean="0">
                <a:cs typeface="B Titr" pitchFamily="2" charset="-78"/>
              </a:rPr>
              <a:t>در </a:t>
            </a:r>
            <a:r>
              <a:rPr lang="fa-IR" dirty="0">
                <a:cs typeface="B Titr" pitchFamily="2" charset="-78"/>
              </a:rPr>
              <a:t>دهه ی ۱۹۷۰، </a:t>
            </a:r>
            <a:r>
              <a:rPr lang="fa-IR" dirty="0" smtClean="0">
                <a:cs typeface="B Titr" pitchFamily="2" charset="-78"/>
              </a:rPr>
              <a:t>پژوهشگران به </a:t>
            </a:r>
            <a:r>
              <a:rPr lang="fa-IR" dirty="0">
                <a:cs typeface="B Titr" pitchFamily="2" charset="-78"/>
              </a:rPr>
              <a:t>رویکرد جدیدی به نام «پردازش اطلاعات»(خبر پردازی) روی </a:t>
            </a:r>
            <a:r>
              <a:rPr lang="fa-IR" dirty="0" smtClean="0">
                <a:cs typeface="B Titr" pitchFamily="2" charset="-78"/>
              </a:rPr>
              <a:t>آوردند.</a:t>
            </a:r>
            <a:endParaRPr lang="fa-IR" dirty="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101</a:t>
            </a:fld>
            <a:endParaRPr lang="fa-IR"/>
          </a:p>
        </p:txBody>
      </p:sp>
    </p:spTree>
    <p:extLst>
      <p:ext uri="{BB962C8B-B14F-4D97-AF65-F5344CB8AC3E}">
        <p14:creationId xmlns:p14="http://schemas.microsoft.com/office/powerpoint/2010/main" val="16638934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800" dirty="0" smtClean="0">
                <a:solidFill>
                  <a:srgbClr val="FF0000"/>
                </a:solidFill>
                <a:cs typeface="B Titr" pitchFamily="2" charset="-78"/>
              </a:rPr>
              <a:t>پردازش اطلاعات</a:t>
            </a:r>
          </a:p>
          <a:p>
            <a:pPr algn="just" rtl="1">
              <a:buFont typeface="Wingdings" pitchFamily="2" charset="2"/>
              <a:buChar char="v"/>
            </a:pPr>
            <a:r>
              <a:rPr lang="fa-IR" dirty="0" smtClean="0">
                <a:cs typeface="B Titr" pitchFamily="2" charset="-78"/>
              </a:rPr>
              <a:t>قیاس ذهن با کامیپوتر</a:t>
            </a:r>
          </a:p>
          <a:p>
            <a:pPr algn="just" rtl="1">
              <a:buFont typeface="Wingdings" pitchFamily="2" charset="2"/>
              <a:buChar char="v"/>
            </a:pPr>
            <a:r>
              <a:rPr lang="fa-IR" dirty="0">
                <a:cs typeface="B Titr" pitchFamily="2" charset="-78"/>
              </a:rPr>
              <a:t>در اواسط دهه ی ۱۹۵۰، نظریه پردازانی مانند آلن نیوول و هربرت سیمون ذهن آدمی را با ابتکار حیرت انگیزی که «مغز الکتریکی» نامیده می شد، مقایسه کردند.</a:t>
            </a:r>
          </a:p>
          <a:p>
            <a:pPr algn="just" rtl="1">
              <a:buFont typeface="Wingdings" pitchFamily="2" charset="2"/>
              <a:buChar char="v"/>
            </a:pPr>
            <a:endParaRPr lang="fa-IR" dirty="0" smtClean="0">
              <a:cs typeface="B Titr" pitchFamily="2" charset="-78"/>
            </a:endParaRPr>
          </a:p>
          <a:p>
            <a:pPr algn="just" rtl="1">
              <a:buFont typeface="Wingdings" pitchFamily="2" charset="2"/>
              <a:buChar char="v"/>
            </a:pPr>
            <a:r>
              <a:rPr lang="fa-IR" sz="2800" dirty="0" smtClean="0">
                <a:cs typeface="B Titr" pitchFamily="2" charset="-78"/>
              </a:rPr>
              <a:t>رویکرد پردازش اطلاعات مانند نظریه شناختی-رشدی پیاژه افراد را به صورت موجودات فعال و معقول در نظر می گیرد.</a:t>
            </a: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102</a:t>
            </a:fld>
            <a:endParaRPr lang="fa-IR"/>
          </a:p>
        </p:txBody>
      </p:sp>
    </p:spTree>
    <p:extLst>
      <p:ext uri="{BB962C8B-B14F-4D97-AF65-F5344CB8AC3E}">
        <p14:creationId xmlns:p14="http://schemas.microsoft.com/office/powerpoint/2010/main" val="16200795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800" dirty="0" smtClean="0">
                <a:solidFill>
                  <a:srgbClr val="FF0000"/>
                </a:solidFill>
                <a:cs typeface="B Titr" pitchFamily="2" charset="-78"/>
              </a:rPr>
              <a:t>پردازش اطلاعات</a:t>
            </a:r>
          </a:p>
          <a:p>
            <a:pPr algn="just" rtl="1">
              <a:buFont typeface="Wingdings" pitchFamily="2" charset="2"/>
              <a:buChar char="v"/>
            </a:pPr>
            <a:r>
              <a:rPr lang="fa-IR" dirty="0">
                <a:cs typeface="B Titr" pitchFamily="2" charset="-78"/>
              </a:rPr>
              <a:t>نظریه پردازان پردازش اطلاعات معتقدند که کودکان سنین مختلف در حل مساله، مهارت های کیفی خاصی دارند ولی معتقد نیستند که توانایی های کیفی آن ها صرفا مختص به دوره ی خاصی باشد. </a:t>
            </a:r>
            <a:endParaRPr lang="fa-IR" dirty="0" smtClean="0">
              <a:cs typeface="B Titr" pitchFamily="2" charset="-78"/>
            </a:endParaRPr>
          </a:p>
          <a:p>
            <a:pPr algn="just" rtl="1">
              <a:buFont typeface="Wingdings" pitchFamily="2" charset="2"/>
              <a:buChar char="v"/>
            </a:pPr>
            <a:r>
              <a:rPr lang="fa-IR" dirty="0" smtClean="0">
                <a:cs typeface="B Titr" pitchFamily="2" charset="-78"/>
              </a:rPr>
              <a:t>آن </a:t>
            </a:r>
            <a:r>
              <a:rPr lang="fa-IR" dirty="0">
                <a:cs typeface="B Titr" pitchFamily="2" charset="-78"/>
              </a:rPr>
              <a:t>ها بر خلاف پیاژه معتقدند که کودکان در یک مقطع سنی، ممکن است در بعضی مهارت ها ی پیشرفته و در بعضی مهارت های ضعیف باشند. </a:t>
            </a: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103</a:t>
            </a:fld>
            <a:endParaRPr lang="fa-IR"/>
          </a:p>
        </p:txBody>
      </p:sp>
    </p:spTree>
    <p:extLst>
      <p:ext uri="{BB962C8B-B14F-4D97-AF65-F5344CB8AC3E}">
        <p14:creationId xmlns:p14="http://schemas.microsoft.com/office/powerpoint/2010/main" val="7547973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800" dirty="0" smtClean="0">
                <a:solidFill>
                  <a:srgbClr val="FF0000"/>
                </a:solidFill>
                <a:cs typeface="B Titr" pitchFamily="2" charset="-78"/>
              </a:rPr>
              <a:t>پردازش اطلاعات</a:t>
            </a:r>
          </a:p>
          <a:p>
            <a:pPr algn="just" rtl="1">
              <a:buFont typeface="Wingdings" pitchFamily="2" charset="2"/>
              <a:buChar char="v"/>
            </a:pPr>
            <a:r>
              <a:rPr lang="fa-IR" dirty="0">
                <a:cs typeface="B Titr" pitchFamily="2" charset="-78"/>
              </a:rPr>
              <a:t>نظریه پردازان پردازش اطلاعات رشد ذهنی را از طریق مطالعه ی رشد مهارت های پردازش شناختی </a:t>
            </a:r>
            <a:r>
              <a:rPr lang="fa-IR" dirty="0">
                <a:solidFill>
                  <a:srgbClr val="FF0000"/>
                </a:solidFill>
                <a:cs typeface="B Titr" pitchFamily="2" charset="-78"/>
              </a:rPr>
              <a:t>مثل توجه ،ادراک، دریافت، یادگیری، تفکر،یادآوری، ارزش یابی، استنتاج و فراشناخت</a:t>
            </a:r>
            <a:r>
              <a:rPr lang="fa-IR" dirty="0">
                <a:cs typeface="B Titr" pitchFamily="2" charset="-78"/>
              </a:rPr>
              <a:t> بررسی می کنند</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بنابراین در رویکرد پردازش اطلاعات رشد به صورت پیوسته و نه مرحله ای در نظر گرفته می شود.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104</a:t>
            </a:fld>
            <a:endParaRPr lang="fa-IR"/>
          </a:p>
        </p:txBody>
      </p:sp>
    </p:spTree>
    <p:extLst>
      <p:ext uri="{BB962C8B-B14F-4D97-AF65-F5344CB8AC3E}">
        <p14:creationId xmlns:p14="http://schemas.microsoft.com/office/powerpoint/2010/main" val="33804989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800" dirty="0" smtClean="0">
                <a:solidFill>
                  <a:srgbClr val="FF0000"/>
                </a:solidFill>
                <a:cs typeface="B Titr" pitchFamily="2" charset="-78"/>
              </a:rPr>
              <a:t>پردازش اطلاعات</a:t>
            </a:r>
          </a:p>
          <a:p>
            <a:pPr algn="just" rtl="1">
              <a:buFont typeface="Wingdings" pitchFamily="2" charset="2"/>
              <a:buChar char="v"/>
            </a:pPr>
            <a:r>
              <a:rPr lang="fa-IR" dirty="0">
                <a:cs typeface="B Titr" pitchFamily="2" charset="-78"/>
              </a:rPr>
              <a:t>مهمترین امتیاز </a:t>
            </a:r>
            <a:r>
              <a:rPr lang="fa-IR" dirty="0" smtClean="0">
                <a:cs typeface="B Titr" pitchFamily="2" charset="-78"/>
              </a:rPr>
              <a:t>این رویکرد این </a:t>
            </a:r>
            <a:r>
              <a:rPr lang="fa-IR" dirty="0">
                <a:cs typeface="B Titr" pitchFamily="2" charset="-78"/>
              </a:rPr>
              <a:t>است که از </a:t>
            </a:r>
            <a:r>
              <a:rPr lang="fa-IR" dirty="0">
                <a:solidFill>
                  <a:srgbClr val="FF0000"/>
                </a:solidFill>
                <a:cs typeface="B Titr" pitchFamily="2" charset="-78"/>
              </a:rPr>
              <a:t>روش های پژوهشی دقیق </a:t>
            </a:r>
            <a:r>
              <a:rPr lang="fa-IR" dirty="0">
                <a:cs typeface="B Titr" pitchFamily="2" charset="-78"/>
              </a:rPr>
              <a:t>برای بررسی شناخت استفاده کرده است، لذا در زمینه ی آموزش و پرورش کاربرد فراوانی دارد</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نقطه ضعف این رویکرد این است که اطلاعات به دست آمده، عمدتاً در موقعیت های آزمایشگاهی مصنوعی حاصل شده اند و جنبه هایی از شناخت نیز مثل خلاقیت و تخیل در این رویکرد کلاً نادیده گرفته شده است.</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105</a:t>
            </a:fld>
            <a:endParaRPr lang="fa-IR"/>
          </a:p>
        </p:txBody>
      </p:sp>
    </p:spTree>
    <p:extLst>
      <p:ext uri="{BB962C8B-B14F-4D97-AF65-F5344CB8AC3E}">
        <p14:creationId xmlns:p14="http://schemas.microsoft.com/office/powerpoint/2010/main" val="22925689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itchFamily="2" charset="-78"/>
              </a:rPr>
              <a:t>کردار شناسی و روانشناسی رشد </a:t>
            </a:r>
            <a:r>
              <a:rPr lang="fa-IR" dirty="0" smtClean="0">
                <a:solidFill>
                  <a:srgbClr val="FF0000"/>
                </a:solidFill>
                <a:cs typeface="B Titr" pitchFamily="2" charset="-78"/>
              </a:rPr>
              <a:t>تکاملی</a:t>
            </a:r>
          </a:p>
          <a:p>
            <a:pPr algn="just" rtl="1">
              <a:buFont typeface="Wingdings" pitchFamily="2" charset="2"/>
              <a:buChar char="v"/>
            </a:pPr>
            <a:r>
              <a:rPr lang="fa-IR" dirty="0" smtClean="0">
                <a:cs typeface="B Titr" pitchFamily="2" charset="-78"/>
              </a:rPr>
              <a:t>اِتولوژيست ها </a:t>
            </a:r>
            <a:r>
              <a:rPr lang="fa-IR" dirty="0">
                <a:cs typeface="B Titr" pitchFamily="2" charset="-78"/>
              </a:rPr>
              <a:t>(كردار شناسان): دانشمندان زيستي- رفتاري كه به مطالعه انواع خاص رفتار ذاتي يك ارگانيسم در محيط طبيعي او مي‌پردازند و مي‌كوشند تا آن رفتارها را برحسب اصول تكاملي تبيين كنند. </a:t>
            </a:r>
            <a:endParaRPr lang="fa-IR" dirty="0" smtClean="0">
              <a:cs typeface="B Titr" pitchFamily="2" charset="-78"/>
            </a:endParaRPr>
          </a:p>
          <a:p>
            <a:pPr algn="just" rtl="1">
              <a:buFont typeface="Wingdings" pitchFamily="2" charset="2"/>
              <a:buChar char="v"/>
            </a:pPr>
            <a:r>
              <a:rPr lang="fa-IR" dirty="0" smtClean="0">
                <a:cs typeface="B Titr" pitchFamily="2" charset="-78"/>
              </a:rPr>
              <a:t>کردار </a:t>
            </a:r>
            <a:r>
              <a:rPr lang="fa-IR" dirty="0">
                <a:cs typeface="B Titr" pitchFamily="2" charset="-78"/>
              </a:rPr>
              <a:t>شناسی به ارزش سازگارانه یا بقای رفتار و تاریخ تکامل آن مربوط می شود.</a:t>
            </a:r>
          </a:p>
          <a:p>
            <a:pPr algn="just" rtl="1">
              <a:buFont typeface="Wingdings" pitchFamily="2" charset="2"/>
              <a:buChar char="v"/>
            </a:pPr>
            <a:r>
              <a:rPr lang="fa-IR" sz="2000" dirty="0">
                <a:cs typeface="B Titr" pitchFamily="2" charset="-78"/>
              </a:rPr>
              <a:t>مشهورترین الگوی کردارشناسی نقش پذیری است، یعنی رفتار تعقیب کردن جوجه پرنده ها، مانند غازها، که تضمین </a:t>
            </a:r>
            <a:r>
              <a:rPr lang="fa-IR" sz="2000" dirty="0" smtClean="0">
                <a:cs typeface="B Titr" pitchFamily="2" charset="-78"/>
              </a:rPr>
              <a:t>می کند </a:t>
            </a:r>
            <a:r>
              <a:rPr lang="fa-IR" sz="2000" dirty="0">
                <a:cs typeface="B Titr" pitchFamily="2" charset="-78"/>
              </a:rPr>
              <a:t>جوجه نزدیک مادر خواهد ماند،تغذیه خواهد شد و از خطر دور خواهد ماند.نقش پذیری در دوره ی محدود رشد صورت می گیرد. </a:t>
            </a: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150788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نقش پذیری</a:t>
            </a:r>
          </a:p>
          <a:p>
            <a:pPr algn="just" rtl="1">
              <a:buFont typeface="Wingdings" pitchFamily="2" charset="2"/>
              <a:buChar char="v"/>
            </a:pPr>
            <a:r>
              <a:rPr lang="fa-IR" dirty="0" smtClean="0">
                <a:cs typeface="B Titr" pitchFamily="2" charset="-78"/>
              </a:rPr>
              <a:t>حیوان </a:t>
            </a:r>
            <a:r>
              <a:rPr lang="fa-IR" dirty="0">
                <a:cs typeface="B Titr" pitchFamily="2" charset="-78"/>
              </a:rPr>
              <a:t>به صورت ذاتی به همه الگوهاي یک غریزه مجهز است. اما در مورد محرك راه انداز، برخی اطلاعات را دارا نیست</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فرایندي که طی آن، اطلاعات در خلال یک دوره حساس اولیه کامل شود، نقش پذیري نامیده می شود</a:t>
            </a:r>
            <a:r>
              <a:rPr lang="fa-IR" dirty="0" smtClean="0">
                <a:cs typeface="B Titr" pitchFamily="2" charset="-78"/>
              </a:rPr>
              <a:t>.</a:t>
            </a:r>
          </a:p>
          <a:p>
            <a:pPr algn="just" rtl="1">
              <a:buFont typeface="Wingdings" pitchFamily="2" charset="2"/>
              <a:buChar char="v"/>
            </a:pPr>
            <a:r>
              <a:rPr lang="fa-IR" dirty="0" smtClean="0">
                <a:cs typeface="B Titr" pitchFamily="2" charset="-78"/>
              </a:rPr>
              <a:t>لورنز </a:t>
            </a:r>
            <a:r>
              <a:rPr lang="fa-IR" dirty="0">
                <a:cs typeface="B Titr" pitchFamily="2" charset="-78"/>
              </a:rPr>
              <a:t>نخستین فردي بود که اعلام کرد که این فرایند در دوره اي حساس اتفاق می افتد. </a:t>
            </a: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107</a:t>
            </a:fld>
            <a:endParaRPr lang="fa-IR"/>
          </a:p>
        </p:txBody>
      </p:sp>
    </p:spTree>
    <p:extLst>
      <p:ext uri="{BB962C8B-B14F-4D97-AF65-F5344CB8AC3E}">
        <p14:creationId xmlns:p14="http://schemas.microsoft.com/office/powerpoint/2010/main" val="19907646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نقش پذیری</a:t>
            </a:r>
          </a:p>
          <a:p>
            <a:pPr algn="just" rtl="1">
              <a:buFont typeface="Wingdings" pitchFamily="2" charset="2"/>
              <a:buChar char="v"/>
            </a:pPr>
            <a:r>
              <a:rPr lang="fa-IR" dirty="0" smtClean="0">
                <a:cs typeface="B Titr" pitchFamily="2" charset="-78"/>
              </a:rPr>
              <a:t>این </a:t>
            </a:r>
            <a:r>
              <a:rPr lang="fa-IR" dirty="0">
                <a:cs typeface="B Titr" pitchFamily="2" charset="-78"/>
              </a:rPr>
              <a:t>موضوع بدین معناست که نوزاد حیوانات فقط زمانی به چیزي دلبسته می شوند که در خلال یک دوره زمانی در اوایل زندگی، در معرض آن قرار بگیرند و آن را دنبال </a:t>
            </a:r>
            <a:r>
              <a:rPr lang="fa-IR" dirty="0" smtClean="0">
                <a:cs typeface="B Titr" pitchFamily="2" charset="-78"/>
              </a:rPr>
              <a:t>کنند</a:t>
            </a:r>
          </a:p>
          <a:p>
            <a:pPr algn="just" rtl="1">
              <a:buFont typeface="Wingdings" pitchFamily="2" charset="2"/>
              <a:buChar char="v"/>
            </a:pPr>
            <a:r>
              <a:rPr lang="fa-IR" dirty="0" smtClean="0">
                <a:cs typeface="B Titr" pitchFamily="2" charset="-78"/>
              </a:rPr>
              <a:t>. </a:t>
            </a:r>
            <a:r>
              <a:rPr lang="fa-IR" dirty="0">
                <a:cs typeface="B Titr" pitchFamily="2" charset="-78"/>
              </a:rPr>
              <a:t>اگر حیوان، پیش یا پس از دوره حساس، در معرض آن شیء قرار بگیرد، هیچ گونه دلبستگی در او شکل نخواهد گرفت و زمانی که دوره حساس گذشت، وادار کردن حیوان به دلبسته شدن به یک شیء دیگر غیر ممکن است.</a:t>
            </a: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681737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itchFamily="2" charset="-78"/>
              </a:rPr>
              <a:t>کردار شناسی و روانشناسی رشد </a:t>
            </a:r>
            <a:r>
              <a:rPr lang="fa-IR" dirty="0" smtClean="0">
                <a:solidFill>
                  <a:srgbClr val="FF0000"/>
                </a:solidFill>
                <a:cs typeface="B Titr" pitchFamily="2" charset="-78"/>
              </a:rPr>
              <a:t>تکاملی</a:t>
            </a:r>
          </a:p>
          <a:p>
            <a:pPr algn="just" rtl="1">
              <a:buFont typeface="Wingdings" pitchFamily="2" charset="2"/>
              <a:buChar char="v"/>
            </a:pPr>
            <a:r>
              <a:rPr lang="fa-IR" dirty="0" smtClean="0">
                <a:cs typeface="B Titr" pitchFamily="2" charset="-78"/>
              </a:rPr>
              <a:t>مشاهدات </a:t>
            </a:r>
            <a:r>
              <a:rPr lang="fa-IR" dirty="0">
                <a:cs typeface="B Titr" pitchFamily="2" charset="-78"/>
              </a:rPr>
              <a:t>نقش پذیری به مفاهیم مهمی در رشد انسان منجر شد: </a:t>
            </a:r>
            <a:endParaRPr lang="fa-IR" dirty="0" smtClean="0">
              <a:cs typeface="B Titr" pitchFamily="2" charset="-78"/>
            </a:endParaRPr>
          </a:p>
          <a:p>
            <a:pPr algn="just" rtl="1">
              <a:buFont typeface="Wingdings" pitchFamily="2" charset="2"/>
              <a:buChar char="v"/>
            </a:pPr>
            <a:r>
              <a:rPr lang="fa-IR" dirty="0" smtClean="0">
                <a:cs typeface="B Titr" pitchFamily="2" charset="-78"/>
              </a:rPr>
              <a:t>دوره </a:t>
            </a:r>
            <a:r>
              <a:rPr lang="fa-IR" dirty="0">
                <a:cs typeface="B Titr" pitchFamily="2" charset="-78"/>
              </a:rPr>
              <a:t>ی بحرانی ، مدت زمان محدودی است که در آن فرد از لحاظ زیستی آمادگی دارد تا رفتارهای سازگارانه خاصی را فراگیرد اما به حمایت محیط تحریک کننده نیاز دارد.</a:t>
            </a:r>
          </a:p>
          <a:p>
            <a:pPr algn="just" rtl="1">
              <a:buFont typeface="Wingdings" pitchFamily="2" charset="2"/>
              <a:buChar char="v"/>
            </a:pPr>
            <a:r>
              <a:rPr lang="fa-IR" dirty="0">
                <a:cs typeface="B Titr" pitchFamily="2" charset="-78"/>
              </a:rPr>
              <a:t>دوره حساس: مناسبترین زمان برای ظاهر شدن توانایی های خاص و طی آن فرد خیلی پذیرای تاثیرات محیطی است.</a:t>
            </a: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109</a:t>
            </a:fld>
            <a:endParaRPr lang="fa-IR"/>
          </a:p>
        </p:txBody>
      </p:sp>
    </p:spTree>
    <p:extLst>
      <p:ext uri="{BB962C8B-B14F-4D97-AF65-F5344CB8AC3E}">
        <p14:creationId xmlns:p14="http://schemas.microsoft.com/office/powerpoint/2010/main" val="7339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دلایل مطالعه رشد</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Ø"/>
            </a:pPr>
            <a:r>
              <a:rPr lang="fa-IR" dirty="0" smtClean="0">
                <a:cs typeface="B Titr" pitchFamily="2" charset="-78"/>
              </a:rPr>
              <a:t>کنجکاوی </a:t>
            </a:r>
            <a:r>
              <a:rPr lang="fa-IR" dirty="0">
                <a:cs typeface="B Titr" pitchFamily="2" charset="-78"/>
              </a:rPr>
              <a:t>علمی در مورد </a:t>
            </a:r>
            <a:r>
              <a:rPr lang="fa-IR" dirty="0" smtClean="0">
                <a:cs typeface="B Titr" pitchFamily="2" charset="-78"/>
              </a:rPr>
              <a:t>تغییرات</a:t>
            </a:r>
            <a:r>
              <a:rPr lang="en-US" dirty="0" smtClean="0">
                <a:cs typeface="B Titr" pitchFamily="2" charset="-78"/>
              </a:rPr>
              <a:t> </a:t>
            </a:r>
            <a:r>
              <a:rPr lang="fa-IR" dirty="0" smtClean="0">
                <a:cs typeface="B Titr" pitchFamily="2" charset="-78"/>
              </a:rPr>
              <a:t>نوباوگی </a:t>
            </a:r>
            <a:r>
              <a:rPr lang="fa-IR" dirty="0">
                <a:cs typeface="B Titr" pitchFamily="2" charset="-78"/>
              </a:rPr>
              <a:t>تا </a:t>
            </a:r>
            <a:r>
              <a:rPr lang="fa-IR" dirty="0" smtClean="0">
                <a:cs typeface="B Titr" pitchFamily="2" charset="-78"/>
              </a:rPr>
              <a:t>پیری</a:t>
            </a:r>
            <a:endParaRPr lang="en-US" dirty="0" smtClean="0">
              <a:cs typeface="B Titr" pitchFamily="2" charset="-78"/>
            </a:endParaRPr>
          </a:p>
          <a:p>
            <a:pPr algn="just" rtl="1">
              <a:buFont typeface="Wingdings" pitchFamily="2" charset="2"/>
              <a:buChar char="Ø"/>
            </a:pPr>
            <a:r>
              <a:rPr lang="fa-IR" dirty="0" smtClean="0">
                <a:cs typeface="B Titr" pitchFamily="2" charset="-78"/>
              </a:rPr>
              <a:t> فشارهای </a:t>
            </a:r>
            <a:r>
              <a:rPr lang="fa-IR" dirty="0">
                <a:cs typeface="B Titr" pitchFamily="2" charset="-78"/>
              </a:rPr>
              <a:t>اجتماعی برای زندگی </a:t>
            </a:r>
            <a:r>
              <a:rPr lang="fa-IR" dirty="0" smtClean="0">
                <a:cs typeface="B Titr" pitchFamily="2" charset="-78"/>
              </a:rPr>
              <a:t>بهترافراد</a:t>
            </a:r>
            <a:endParaRPr lang="en-US" dirty="0" smtClean="0">
              <a:cs typeface="B Titr" pitchFamily="2" charset="-78"/>
            </a:endParaRPr>
          </a:p>
          <a:p>
            <a:pPr algn="just" rtl="1">
              <a:buFont typeface="Wingdings" pitchFamily="2" charset="2"/>
              <a:buChar char="Ø"/>
            </a:pPr>
            <a:r>
              <a:rPr lang="fa-IR" dirty="0" smtClean="0">
                <a:cs typeface="B Titr" pitchFamily="2" charset="-78"/>
              </a:rPr>
              <a:t>برای </a:t>
            </a:r>
            <a:r>
              <a:rPr lang="fa-IR" dirty="0">
                <a:cs typeface="B Titr" pitchFamily="2" charset="-78"/>
              </a:rPr>
              <a:t>مثال، شروع آموزش همگانی </a:t>
            </a:r>
            <a:r>
              <a:rPr lang="fa-IR" dirty="0" smtClean="0">
                <a:cs typeface="B Titr" pitchFamily="2" charset="-78"/>
              </a:rPr>
              <a:t>دراوایل </a:t>
            </a:r>
            <a:r>
              <a:rPr lang="fa-IR" dirty="0">
                <a:cs typeface="B Titr" pitchFamily="2" charset="-78"/>
              </a:rPr>
              <a:t>این قرن باعث شد که بدانیم چه چیزی و چگونه باید به کودکان در سنین مختلف، تدریس </a:t>
            </a:r>
            <a:r>
              <a:rPr lang="fa-IR" dirty="0" smtClean="0">
                <a:cs typeface="B Titr" pitchFamily="2" charset="-78"/>
              </a:rPr>
              <a:t>کنیم.</a:t>
            </a:r>
            <a:endParaRPr lang="fa-IR" dirty="0">
              <a:cs typeface="B Titr" pitchFamily="2" charset="-78"/>
            </a:endParaRPr>
          </a:p>
          <a:p>
            <a:pPr algn="just" rtl="1"/>
            <a:endParaRPr lang="en-US" dirty="0" smtClean="0">
              <a:cs typeface="B Titr" pitchFamily="2" charset="-78"/>
            </a:endParaRPr>
          </a:p>
          <a:p>
            <a:pPr algn="just" rtl="1"/>
            <a:endParaRPr lang="en-US" dirty="0">
              <a:cs typeface="B Titr" pitchFamily="2" charset="-78"/>
            </a:endParaRP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itchFamily="2" charset="-78"/>
              </a:rPr>
              <a:t>کردار شناسی و روانشناسی رشد </a:t>
            </a:r>
            <a:r>
              <a:rPr lang="fa-IR" dirty="0" smtClean="0">
                <a:solidFill>
                  <a:srgbClr val="FF0000"/>
                </a:solidFill>
                <a:cs typeface="B Titr" pitchFamily="2" charset="-78"/>
              </a:rPr>
              <a:t>تکاملی</a:t>
            </a:r>
          </a:p>
          <a:p>
            <a:pPr algn="just" rtl="1">
              <a:buFont typeface="Wingdings" pitchFamily="2" charset="2"/>
              <a:buChar char="v"/>
            </a:pPr>
            <a:r>
              <a:rPr lang="fa-IR" dirty="0" smtClean="0">
                <a:cs typeface="B Titr" pitchFamily="2" charset="-78"/>
              </a:rPr>
              <a:t>دلبستگي </a:t>
            </a:r>
            <a:r>
              <a:rPr lang="fa-IR" dirty="0">
                <a:cs typeface="B Titr" pitchFamily="2" charset="-78"/>
              </a:rPr>
              <a:t>يك نظام رفتاري است كه </a:t>
            </a:r>
            <a:r>
              <a:rPr lang="fa-IR" dirty="0" smtClean="0">
                <a:cs typeface="B Titr" pitchFamily="2" charset="-78"/>
              </a:rPr>
              <a:t>بالبي </a:t>
            </a:r>
            <a:r>
              <a:rPr lang="fa-IR" dirty="0">
                <a:cs typeface="B Titr" pitchFamily="2" charset="-78"/>
              </a:rPr>
              <a:t>براي اولين بار </a:t>
            </a:r>
            <a:r>
              <a:rPr lang="fa-IR" dirty="0" smtClean="0">
                <a:cs typeface="B Titr" pitchFamily="2" charset="-78"/>
              </a:rPr>
              <a:t>با الهام از مشاهدات </a:t>
            </a:r>
            <a:r>
              <a:rPr lang="fa-IR" dirty="0">
                <a:cs typeface="B Titr" pitchFamily="2" charset="-78"/>
              </a:rPr>
              <a:t>نقش پذیری </a:t>
            </a:r>
            <a:r>
              <a:rPr lang="fa-IR" dirty="0" smtClean="0">
                <a:cs typeface="B Titr" pitchFamily="2" charset="-78"/>
              </a:rPr>
              <a:t>آن </a:t>
            </a:r>
            <a:r>
              <a:rPr lang="fa-IR" dirty="0">
                <a:cs typeface="B Titr" pitchFamily="2" charset="-78"/>
              </a:rPr>
              <a:t>را از كردار شناسي طبيعي </a:t>
            </a:r>
            <a:r>
              <a:rPr lang="fa-IR" dirty="0" smtClean="0">
                <a:cs typeface="B Titr" pitchFamily="2" charset="-78"/>
              </a:rPr>
              <a:t>گرفت.</a:t>
            </a:r>
          </a:p>
          <a:p>
            <a:pPr algn="just" rtl="1">
              <a:buFont typeface="Wingdings" pitchFamily="2" charset="2"/>
              <a:buChar char="v"/>
            </a:pPr>
            <a:r>
              <a:rPr lang="fa-IR" dirty="0" smtClean="0">
                <a:cs typeface="B Titr" pitchFamily="2" charset="-78"/>
              </a:rPr>
              <a:t> دلبستگی به </a:t>
            </a:r>
            <a:r>
              <a:rPr lang="fa-IR" dirty="0">
                <a:cs typeface="B Titr" pitchFamily="2" charset="-78"/>
              </a:rPr>
              <a:t>عنوان پيوند عاطفي بين كودك درحال رشد و مادر است كه مسئوليت اساسي را در مراقبت وي برعهده دارد</a:t>
            </a:r>
            <a:r>
              <a:rPr lang="fa-IR" dirty="0" smtClean="0">
                <a:cs typeface="B Titr" pitchFamily="2" charset="-78"/>
              </a:rPr>
              <a:t>.</a:t>
            </a:r>
          </a:p>
          <a:p>
            <a:pPr algn="just" rtl="1">
              <a:buFont typeface="Wingdings" pitchFamily="2" charset="2"/>
              <a:buChar char="v"/>
            </a:pPr>
            <a:r>
              <a:rPr lang="fa-IR" sz="2800" dirty="0" smtClean="0">
                <a:cs typeface="B Titr" pitchFamily="2" charset="-78"/>
              </a:rPr>
              <a:t>بسیاری از جنبه های رفتار اجتماعی از جمله جلوه های هیجانی، همکاری و بازی اجتماعی به رفتار اجداد بدوی ما شباهت دارد.</a:t>
            </a: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110</a:t>
            </a:fld>
            <a:endParaRPr lang="fa-IR"/>
          </a:p>
        </p:txBody>
      </p:sp>
    </p:spTree>
    <p:extLst>
      <p:ext uri="{BB962C8B-B14F-4D97-AF65-F5344CB8AC3E}">
        <p14:creationId xmlns:p14="http://schemas.microsoft.com/office/powerpoint/2010/main" val="17544613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اجتماعی – فرهنگی ویگوتسکی</a:t>
            </a:r>
          </a:p>
          <a:p>
            <a:pPr algn="just" rtl="1">
              <a:buFont typeface="Wingdings" pitchFamily="2" charset="2"/>
              <a:buChar char="v"/>
            </a:pPr>
            <a:r>
              <a:rPr lang="fa-IR" dirty="0">
                <a:cs typeface="B Titr" pitchFamily="2" charset="-78"/>
              </a:rPr>
              <a:t>ویگوتسکی معتقد است که منشأ و خاستگاه رشد شناختی در رشد جسمانی قرار ندارد؛ بلکه ریشه در تأثیرات فرهنگی و اجتماعی دارد. </a:t>
            </a:r>
            <a:endParaRPr lang="fa-IR" dirty="0" smtClean="0">
              <a:cs typeface="B Titr" pitchFamily="2" charset="-78"/>
            </a:endParaRPr>
          </a:p>
          <a:p>
            <a:pPr algn="just" rtl="1">
              <a:buFont typeface="Wingdings" pitchFamily="2" charset="2"/>
              <a:buChar char="v"/>
            </a:pPr>
            <a:r>
              <a:rPr lang="fa-IR" dirty="0">
                <a:cs typeface="B Titr" pitchFamily="2" charset="-78"/>
              </a:rPr>
              <a:t>به باور او کنش متقابل میان یادگیرنده و محیط اجتماعی‌اش تعیین کننده اصلی رشد شناختی اوست. «خاستگاه» روان آدمی، اجتماع است و فرایندی که به آن شکل می‌دهد ارتباط است. </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111</a:t>
            </a:fld>
            <a:endParaRPr lang="fa-IR"/>
          </a:p>
        </p:txBody>
      </p:sp>
    </p:spTree>
    <p:extLst>
      <p:ext uri="{BB962C8B-B14F-4D97-AF65-F5344CB8AC3E}">
        <p14:creationId xmlns:p14="http://schemas.microsoft.com/office/powerpoint/2010/main" val="27217427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اجتماعی – فرهنگی ویگوتسکی</a:t>
            </a:r>
          </a:p>
          <a:p>
            <a:pPr algn="just" rtl="1">
              <a:buFont typeface="Wingdings" pitchFamily="2" charset="2"/>
              <a:buChar char="v"/>
            </a:pPr>
            <a:r>
              <a:rPr lang="fa-IR" dirty="0" smtClean="0">
                <a:cs typeface="B Titr" pitchFamily="2" charset="-78"/>
              </a:rPr>
              <a:t>ویگوتسکی </a:t>
            </a:r>
            <a:r>
              <a:rPr lang="fa-IR" dirty="0">
                <a:cs typeface="B Titr" pitchFamily="2" charset="-78"/>
              </a:rPr>
              <a:t>با پیاژه موافق بود که کودکان موجودات فعّال و سازنده ای هستند، امّا بر خلاف پیاژه، رشد شناختی را به صورت فرایند میانجی اجتماعی در نظر </a:t>
            </a:r>
            <a:r>
              <a:rPr lang="fa-IR" dirty="0" smtClean="0">
                <a:cs typeface="B Titr" pitchFamily="2" charset="-78"/>
              </a:rPr>
              <a:t>داشت</a:t>
            </a:r>
            <a:r>
              <a:rPr lang="fa-IR" dirty="0">
                <a:cs typeface="B Titr" pitchFamily="2" charset="-78"/>
              </a:rPr>
              <a:t> </a:t>
            </a:r>
            <a:r>
              <a:rPr lang="fa-IR" dirty="0" smtClean="0">
                <a:cs typeface="B Titr" pitchFamily="2" charset="-78"/>
              </a:rPr>
              <a:t>و اعتقاد داشت که رشد </a:t>
            </a:r>
            <a:r>
              <a:rPr lang="fa-IR" dirty="0">
                <a:cs typeface="B Titr" pitchFamily="2" charset="-78"/>
              </a:rPr>
              <a:t>شناختی کودک عموما به مردمی که در دنیای او زندگی می‌کنند وابسته است. </a:t>
            </a:r>
            <a:endParaRPr lang="fa-IR" dirty="0" smtClean="0">
              <a:cs typeface="B Titr" pitchFamily="2" charset="-78"/>
            </a:endParaRPr>
          </a:p>
          <a:p>
            <a:pPr algn="just" rtl="1">
              <a:buFont typeface="Wingdings" pitchFamily="2" charset="2"/>
              <a:buChar char="v"/>
            </a:pPr>
            <a:r>
              <a:rPr lang="fa-IR" dirty="0" smtClean="0">
                <a:cs typeface="B Titr" pitchFamily="2" charset="-78"/>
              </a:rPr>
              <a:t>دانش‌ها</a:t>
            </a:r>
            <a:r>
              <a:rPr lang="fa-IR" dirty="0">
                <a:cs typeface="B Titr" pitchFamily="2" charset="-78"/>
              </a:rPr>
              <a:t>، اندیشه‌ها، نگرش‌ها و ارزش‌های فرد در تعامل با دیگران تحول می‌یابند.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112</a:t>
            </a:fld>
            <a:endParaRPr lang="fa-IR"/>
          </a:p>
        </p:txBody>
      </p:sp>
    </p:spTree>
    <p:extLst>
      <p:ext uri="{BB962C8B-B14F-4D97-AF65-F5344CB8AC3E}">
        <p14:creationId xmlns:p14="http://schemas.microsoft.com/office/powerpoint/2010/main" val="27056517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یوری برونفن برنر (2005-1917) روانشناسی است که نظریه بوم شناختی در روانشناسی رشد را ارائه داده است</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وی همچنین یکی از بنیانگذاران طرح سرآغاز (کلاس های پیش دبستانی برای کودکان محروم) است. </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113</a:t>
            </a:fld>
            <a:endParaRPr lang="fa-IR"/>
          </a:p>
        </p:txBody>
      </p:sp>
    </p:spTree>
    <p:extLst>
      <p:ext uri="{BB962C8B-B14F-4D97-AF65-F5344CB8AC3E}">
        <p14:creationId xmlns:p14="http://schemas.microsoft.com/office/powerpoint/2010/main" val="41016970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این نظریه شخص را به صورتی در نظر می گیرد که در یک </a:t>
            </a:r>
            <a:r>
              <a:rPr lang="fa-IR" dirty="0">
                <a:solidFill>
                  <a:srgbClr val="FF0000"/>
                </a:solidFill>
                <a:cs typeface="B Titr" pitchFamily="2" charset="-78"/>
              </a:rPr>
              <a:t>سیستم پیچیده روابط </a:t>
            </a:r>
            <a:r>
              <a:rPr lang="fa-IR" dirty="0">
                <a:cs typeface="B Titr" pitchFamily="2" charset="-78"/>
              </a:rPr>
              <a:t>رشد می کند که چندین سطح از محیط اطراف بر او تاثیر می گذارند. </a:t>
            </a:r>
            <a:endParaRPr lang="fa-IR" dirty="0" smtClean="0">
              <a:cs typeface="B Titr" pitchFamily="2" charset="-78"/>
            </a:endParaRPr>
          </a:p>
          <a:p>
            <a:pPr algn="just" rtl="1">
              <a:buFont typeface="Wingdings" pitchFamily="2" charset="2"/>
              <a:buChar char="v"/>
            </a:pPr>
            <a:r>
              <a:rPr lang="fa-IR" dirty="0" smtClean="0">
                <a:cs typeface="B Titr" pitchFamily="2" charset="-78"/>
              </a:rPr>
              <a:t>آمادگی </a:t>
            </a:r>
            <a:r>
              <a:rPr lang="fa-IR" dirty="0">
                <a:cs typeface="B Titr" pitchFamily="2" charset="-78"/>
              </a:rPr>
              <a:t>های زیستی کودک برای شکل دادن به رشد به نیروهای محیطی می پیوندد. </a:t>
            </a:r>
            <a:endParaRPr lang="fa-IR" dirty="0" smtClean="0">
              <a:cs typeface="B Titr" pitchFamily="2" charset="-78"/>
            </a:endParaRPr>
          </a:p>
          <a:p>
            <a:pPr algn="just" rtl="1">
              <a:buFont typeface="Wingdings" pitchFamily="2" charset="2"/>
              <a:buChar char="v"/>
            </a:pPr>
            <a:r>
              <a:rPr lang="fa-IR" dirty="0" smtClean="0">
                <a:cs typeface="B Titr" pitchFamily="2" charset="-78"/>
              </a:rPr>
              <a:t>تحقیقات </a:t>
            </a:r>
            <a:r>
              <a:rPr lang="fa-IR" dirty="0">
                <a:cs typeface="B Titr" pitchFamily="2" charset="-78"/>
              </a:rPr>
              <a:t>برون فن برنر و تئوری او با جلب کردن توجه به تعداد زیادی از تأثیرات زیست محیطی و اجتماعی در رشد کودک، کلیدی در تغییر دیدگاه روانشناسی تحولی بود. </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114</a:t>
            </a:fld>
            <a:endParaRPr lang="fa-IR"/>
          </a:p>
        </p:txBody>
      </p:sp>
    </p:spTree>
    <p:extLst>
      <p:ext uri="{BB962C8B-B14F-4D97-AF65-F5344CB8AC3E}">
        <p14:creationId xmlns:p14="http://schemas.microsoft.com/office/powerpoint/2010/main" val="23804527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برون فن برنر نظریه خود را درباره رشد انسان، نظریه سیستم های بوم شناختی نامید</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نظریه او بیان می کند که سطوح مختلف زیادی از تأثیرات زیست محیطی که شامل افراد و نهادهای بلاواسطه اطراف فرد و نیروهای فرهنگی هستند، می توانند بر رشد کودک تاثیر بگذارند. </a:t>
            </a:r>
            <a:endParaRPr lang="fa-IR" dirty="0" smtClean="0">
              <a:cs typeface="B Titr" pitchFamily="2" charset="-78"/>
            </a:endParaRPr>
          </a:p>
          <a:p>
            <a:pPr algn="just" rtl="1">
              <a:buFont typeface="Wingdings" pitchFamily="2" charset="2"/>
              <a:buChar char="v"/>
            </a:pPr>
            <a:r>
              <a:rPr lang="fa-IR" dirty="0" smtClean="0">
                <a:cs typeface="B Titr" pitchFamily="2" charset="-78"/>
              </a:rPr>
              <a:t>او </a:t>
            </a:r>
            <a:r>
              <a:rPr lang="fa-IR" dirty="0">
                <a:cs typeface="B Titr" pitchFamily="2" charset="-78"/>
              </a:rPr>
              <a:t>سپس با اضافه کردن زمان نظام به نظریه خود، از جمله رویدادهای خاص و تغییر در فرهنگ در طول زمان، تاثیر زمان را به حساب آورده است. </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115</a:t>
            </a:fld>
            <a:endParaRPr lang="fa-IR"/>
          </a:p>
        </p:txBody>
      </p:sp>
    </p:spTree>
    <p:extLst>
      <p:ext uri="{BB962C8B-B14F-4D97-AF65-F5344CB8AC3E}">
        <p14:creationId xmlns:p14="http://schemas.microsoft.com/office/powerpoint/2010/main" val="2074221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smtClean="0">
                <a:cs typeface="B Titr" pitchFamily="2" charset="-78"/>
              </a:rPr>
              <a:t>او </a:t>
            </a:r>
            <a:r>
              <a:rPr lang="fa-IR" dirty="0">
                <a:cs typeface="B Titr" pitchFamily="2" charset="-78"/>
              </a:rPr>
              <a:t>در نهایت، برای به رسمیت شناختن اهمیت </a:t>
            </a:r>
            <a:r>
              <a:rPr lang="fa-IR" dirty="0">
                <a:solidFill>
                  <a:srgbClr val="FF0000"/>
                </a:solidFill>
                <a:cs typeface="B Titr" pitchFamily="2" charset="-78"/>
              </a:rPr>
              <a:t>فرآیندهای بیولوژیکی</a:t>
            </a:r>
            <a:r>
              <a:rPr lang="fa-IR" dirty="0">
                <a:cs typeface="B Titr" pitchFamily="2" charset="-78"/>
              </a:rPr>
              <a:t> در رشد نظریه خود را به </a:t>
            </a:r>
            <a:r>
              <a:rPr lang="fa-IR" dirty="0">
                <a:solidFill>
                  <a:srgbClr val="FF0000"/>
                </a:solidFill>
                <a:cs typeface="B Titr" pitchFamily="2" charset="-78"/>
              </a:rPr>
              <a:t>مدل بوم شناختی زیستی </a:t>
            </a:r>
            <a:r>
              <a:rPr lang="fa-IR" dirty="0">
                <a:cs typeface="B Titr" pitchFamily="2" charset="-78"/>
              </a:rPr>
              <a:t>تغییر نام داد</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با  این حال، او زیست شناسی را  تنها به عنوان ایجاد کننده پتانسیل فرد به رسمیت شناخته است، که این پتانسیل از طریق نیروهای محیطی و اجتماعی تحقق می یابد.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116</a:t>
            </a:fld>
            <a:endParaRPr lang="fa-IR"/>
          </a:p>
        </p:txBody>
      </p:sp>
    </p:spTree>
    <p:extLst>
      <p:ext uri="{BB962C8B-B14F-4D97-AF65-F5344CB8AC3E}">
        <p14:creationId xmlns:p14="http://schemas.microsoft.com/office/powerpoint/2010/main" val="12426258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برون فن برنر زیست بوم شناسی رشد انسانی را چنین تعریف می کند:</a:t>
            </a:r>
          </a:p>
          <a:p>
            <a:pPr algn="just" rtl="1">
              <a:buFont typeface="Wingdings" pitchFamily="2" charset="2"/>
              <a:buChar char="v"/>
            </a:pPr>
            <a:r>
              <a:rPr lang="fa-IR" dirty="0">
                <a:cs typeface="B Titr" pitchFamily="2" charset="-78"/>
              </a:rPr>
              <a:t>"زیست بوم شناسی رشد انسان مطالعه علمی سازش متقابل میان انسان فعال در حال رشد با ویژگی های متغیر زیست گاه های نزدیک و مستقیمی است که او در آن ها زندگی می کند، و این فرایند سازشی متاثر از ارتباط بین زیست گاه ها و نیز زمینه وسیع تری است که زیست گاه ها در درون آن جای دارند".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117</a:t>
            </a:fld>
            <a:endParaRPr lang="fa-IR"/>
          </a:p>
        </p:txBody>
      </p:sp>
    </p:spTree>
    <p:extLst>
      <p:ext uri="{BB962C8B-B14F-4D97-AF65-F5344CB8AC3E}">
        <p14:creationId xmlns:p14="http://schemas.microsoft.com/office/powerpoint/2010/main" val="4703882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برون فن برنر زیست بوم شناسی رشد انسانی را چنین تعریف می کند:</a:t>
            </a:r>
          </a:p>
          <a:p>
            <a:pPr algn="just" rtl="1">
              <a:buFont typeface="Wingdings" pitchFamily="2" charset="2"/>
              <a:buChar char="v"/>
            </a:pPr>
            <a:r>
              <a:rPr lang="fa-IR" dirty="0">
                <a:cs typeface="B Titr" pitchFamily="2" charset="-78"/>
              </a:rPr>
              <a:t>"زیست بوم شناسی رشد انسان مطالعه علمی سازش متقابل میان انسان فعال در حال رشد با ویژگی های متغیر زیست گاه های نزدیک و مستقیمی است که او در آن ها زندگی می کند، و این فرایند سازشی متاثر از ارتباط بین زیست گاه ها و نیز زمینه وسیع تری است که زیست گاه ها در درون آن جای دارند</a:t>
            </a:r>
            <a:r>
              <a:rPr lang="fa-IR" dirty="0" smtClean="0">
                <a:cs typeface="B Titr" pitchFamily="2" charset="-78"/>
              </a:rPr>
              <a:t>".</a:t>
            </a:r>
          </a:p>
          <a:p>
            <a:pPr algn="just" rtl="1">
              <a:buFont typeface="Wingdings" pitchFamily="2" charset="2"/>
              <a:buChar char="v"/>
            </a:pPr>
            <a:r>
              <a:rPr lang="fa-IR" dirty="0">
                <a:cs typeface="B Titr" pitchFamily="2" charset="-78"/>
              </a:rPr>
              <a:t>این تعریف بر دو محور اساسی استوار است: 1- فرد در حال رشد 2- ساختار محیط</a:t>
            </a: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118</a:t>
            </a:fld>
            <a:endParaRPr lang="fa-IR"/>
          </a:p>
        </p:txBody>
      </p:sp>
    </p:spTree>
    <p:extLst>
      <p:ext uri="{BB962C8B-B14F-4D97-AF65-F5344CB8AC3E}">
        <p14:creationId xmlns:p14="http://schemas.microsoft.com/office/powerpoint/2010/main" val="27920727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برون فن برنر آن نوع ویژگی های شخصی را که بر محیط اثر می گذارند و واکنش هایی را ایجاد می کنند که بر رشد آتی فرد موثر می باشند، </a:t>
            </a:r>
            <a:r>
              <a:rPr lang="fa-IR" dirty="0">
                <a:solidFill>
                  <a:srgbClr val="FF0000"/>
                </a:solidFill>
                <a:cs typeface="B Titr" pitchFamily="2" charset="-78"/>
              </a:rPr>
              <a:t>ویژگی های تحولی مشوق </a:t>
            </a:r>
            <a:r>
              <a:rPr lang="fa-IR" dirty="0">
                <a:cs typeface="B Titr" pitchFamily="2" charset="-78"/>
              </a:rPr>
              <a:t>نامیده است. </a:t>
            </a:r>
            <a:endParaRPr lang="fa-IR" dirty="0" smtClean="0">
              <a:cs typeface="B Titr" pitchFamily="2" charset="-78"/>
            </a:endParaRPr>
          </a:p>
          <a:p>
            <a:pPr algn="just" rtl="1">
              <a:buFont typeface="Wingdings" pitchFamily="2" charset="2"/>
              <a:buChar char="v"/>
            </a:pPr>
            <a:r>
              <a:rPr lang="fa-IR" dirty="0" smtClean="0">
                <a:cs typeface="B Titr" pitchFamily="2" charset="-78"/>
              </a:rPr>
              <a:t>به </a:t>
            </a:r>
            <a:r>
              <a:rPr lang="fa-IR" dirty="0">
                <a:cs typeface="B Titr" pitchFamily="2" charset="-78"/>
              </a:rPr>
              <a:t>باور او این نوع ویژگی ها خود دو نوعند: </a:t>
            </a:r>
            <a:endParaRPr lang="fa-IR" dirty="0" smtClean="0">
              <a:cs typeface="B Titr" pitchFamily="2" charset="-78"/>
            </a:endParaRPr>
          </a:p>
          <a:p>
            <a:pPr algn="just" rtl="1">
              <a:buFont typeface="Wingdings" pitchFamily="2" charset="2"/>
              <a:buChar char="v"/>
            </a:pPr>
            <a:r>
              <a:rPr lang="fa-IR" dirty="0">
                <a:cs typeface="B Titr" pitchFamily="2" charset="-78"/>
              </a:rPr>
              <a:t>صفات محرک شخصی (مانند ظاهر زیبا و جذاب در مقابل ظاهر </a:t>
            </a:r>
            <a:r>
              <a:rPr lang="fa-IR" dirty="0" smtClean="0">
                <a:cs typeface="B Titr" pitchFamily="2" charset="-78"/>
              </a:rPr>
              <a:t>نازیبا)</a:t>
            </a:r>
          </a:p>
          <a:p>
            <a:pPr algn="just" rtl="1">
              <a:buFont typeface="Wingdings" pitchFamily="2" charset="2"/>
              <a:buChar char="v"/>
            </a:pPr>
            <a:r>
              <a:rPr lang="fa-IR" dirty="0">
                <a:cs typeface="B Titr" pitchFamily="2" charset="-78"/>
              </a:rPr>
              <a:t>اسنادهای تحولی سازمان بخش (مانند لبخند و حرکات شوق آلود دست و پای کودک، کنجکاوی های </a:t>
            </a:r>
            <a:r>
              <a:rPr lang="fa-IR" dirty="0" smtClean="0">
                <a:cs typeface="B Titr" pitchFamily="2" charset="-78"/>
              </a:rPr>
              <a:t>ذهنی)</a:t>
            </a:r>
            <a:endParaRPr lang="fa-IR" dirty="0">
              <a:cs typeface="B Titr" pitchFamily="2" charset="-78"/>
            </a:endParaRP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119</a:t>
            </a:fld>
            <a:endParaRPr lang="fa-IR"/>
          </a:p>
        </p:txBody>
      </p:sp>
    </p:spTree>
    <p:extLst>
      <p:ext uri="{BB962C8B-B14F-4D97-AF65-F5344CB8AC3E}">
        <p14:creationId xmlns:p14="http://schemas.microsoft.com/office/powerpoint/2010/main" val="424805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دلایل مطالعه رشد</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Ø"/>
            </a:pPr>
            <a:r>
              <a:rPr lang="fa-IR" dirty="0" smtClean="0">
                <a:cs typeface="B Titr" pitchFamily="2" charset="-78"/>
              </a:rPr>
              <a:t>پژوهش </a:t>
            </a:r>
            <a:r>
              <a:rPr lang="fa-IR" dirty="0">
                <a:cs typeface="B Titr" pitchFamily="2" charset="-78"/>
              </a:rPr>
              <a:t>در مورد انسان نسبتاً جدید است. بررسی کودکان تا اوایل قرن بیستم شروع نشده بود. تحقیق در مورد رشد بزرگسالی، پیری، و تغییر در دوره زندگی فقط در دهه 1960 و 1970 آغاز </a:t>
            </a:r>
            <a:r>
              <a:rPr lang="fa-IR" dirty="0" smtClean="0">
                <a:cs typeface="B Titr" pitchFamily="2" charset="-78"/>
              </a:rPr>
              <a:t>شد.</a:t>
            </a:r>
          </a:p>
          <a:p>
            <a:pPr algn="just" rtl="1">
              <a:buFont typeface="Wingdings" pitchFamily="2" charset="2"/>
              <a:buChar char="Ø"/>
            </a:pPr>
            <a:r>
              <a:rPr lang="fa-IR" dirty="0" smtClean="0">
                <a:cs typeface="B Titr" pitchFamily="2" charset="-78"/>
              </a:rPr>
              <a:t>با </a:t>
            </a:r>
            <a:r>
              <a:rPr lang="fa-IR" dirty="0">
                <a:cs typeface="B Titr" pitchFamily="2" charset="-78"/>
              </a:rPr>
              <a:t>این حال، دیدگاه های مربوط به این که چگونه افراد رشد و تغییر می کنند، قرن ها وجود داشته اند و هنگامی که این دیدگاه ها با پژوهش ترکیب شدند، به ساختن «نظریه های رشد» الهام بخشیدند.</a:t>
            </a:r>
          </a:p>
          <a:p>
            <a:pPr algn="just" rtl="1"/>
            <a:endParaRPr lang="en-US" dirty="0" smtClean="0">
              <a:cs typeface="B Titr" pitchFamily="2" charset="-78"/>
            </a:endParaRPr>
          </a:p>
          <a:p>
            <a:pPr algn="just" rtl="1"/>
            <a:endParaRPr lang="en-US" dirty="0">
              <a:cs typeface="B Titr" pitchFamily="2" charset="-78"/>
            </a:endParaRPr>
          </a:p>
        </p:txBody>
      </p:sp>
    </p:spTree>
    <p:extLst>
      <p:ext uri="{BB962C8B-B14F-4D97-AF65-F5344CB8AC3E}">
        <p14:creationId xmlns:p14="http://schemas.microsoft.com/office/powerpoint/2010/main" val="33653559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ساختار محیط</a:t>
            </a:r>
          </a:p>
          <a:p>
            <a:pPr algn="just" rtl="1">
              <a:buFont typeface="Wingdings" pitchFamily="2" charset="2"/>
              <a:buChar char="v"/>
            </a:pPr>
            <a:r>
              <a:rPr lang="fa-IR" dirty="0">
                <a:cs typeface="B Titr" pitchFamily="2" charset="-78"/>
              </a:rPr>
              <a:t>محیط رشد انسانی در دیدگاه برون فن برنر به گونه ی مجموعه ای ساختار یا نظام متداخل است که از اثرگذاری های مستقیم و برخوردهای چهره به چهره در درون خانه، همسایگی های، مدرسه و دیگر قرارگاه هایی است که کودک زندگی روزانه خود را در آن ها می گذراند، تا ارتباط های غیر مستقیم و عوامل دور و فاصله دار در زمان و در فضا گستردگی دارند. </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120</a:t>
            </a:fld>
            <a:endParaRPr lang="fa-IR"/>
          </a:p>
        </p:txBody>
      </p:sp>
    </p:spTree>
    <p:extLst>
      <p:ext uri="{BB962C8B-B14F-4D97-AF65-F5344CB8AC3E}">
        <p14:creationId xmlns:p14="http://schemas.microsoft.com/office/powerpoint/2010/main" val="28582844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85" y="1443835"/>
            <a:ext cx="7177136" cy="4428445"/>
          </a:xfrm>
          <a:prstGeom prst="rect">
            <a:avLst/>
          </a:prstGeom>
        </p:spPr>
      </p:pic>
    </p:spTree>
    <p:extLst>
      <p:ext uri="{BB962C8B-B14F-4D97-AF65-F5344CB8AC3E}">
        <p14:creationId xmlns:p14="http://schemas.microsoft.com/office/powerpoint/2010/main" val="26999706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دید گاه های نظری جدید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itchFamily="2" charset="-78"/>
              </a:rPr>
              <a:t>نظریه سیستم های بوم شناختی</a:t>
            </a:r>
          </a:p>
          <a:p>
            <a:pPr algn="just" rtl="1">
              <a:buFont typeface="Wingdings" pitchFamily="2" charset="2"/>
              <a:buChar char="v"/>
            </a:pPr>
            <a:r>
              <a:rPr lang="fa-IR" dirty="0">
                <a:cs typeface="B Titr" pitchFamily="2" charset="-78"/>
              </a:rPr>
              <a:t>ساختار محیط</a:t>
            </a:r>
          </a:p>
          <a:p>
            <a:pPr algn="just" rtl="1">
              <a:buFont typeface="Wingdings" pitchFamily="2" charset="2"/>
              <a:buChar char="v"/>
            </a:pPr>
            <a:r>
              <a:rPr lang="fa-IR" dirty="0" smtClean="0">
                <a:cs typeface="B Titr" pitchFamily="2" charset="-78"/>
              </a:rPr>
              <a:t>نظام </a:t>
            </a:r>
            <a:r>
              <a:rPr lang="fa-IR" dirty="0">
                <a:cs typeface="B Titr" pitchFamily="2" charset="-78"/>
              </a:rPr>
              <a:t>های مزبور عبارتند از:</a:t>
            </a:r>
          </a:p>
          <a:p>
            <a:pPr algn="just" rtl="1">
              <a:buFont typeface="Wingdings" pitchFamily="2" charset="2"/>
              <a:buChar char="v"/>
            </a:pPr>
            <a:r>
              <a:rPr lang="fa-IR" dirty="0">
                <a:cs typeface="B Titr" pitchFamily="2" charset="-78"/>
              </a:rPr>
              <a:t> خرده نظام یا ریز سیستم (</a:t>
            </a:r>
            <a:r>
              <a:rPr lang="en-US" dirty="0" smtClean="0">
                <a:cs typeface="B Titr" pitchFamily="2" charset="-78"/>
              </a:rPr>
              <a:t>microsystem</a:t>
            </a:r>
            <a:r>
              <a:rPr lang="fa-IR" dirty="0" smtClean="0">
                <a:cs typeface="B Titr" pitchFamily="2" charset="-78"/>
              </a:rPr>
              <a:t>)</a:t>
            </a:r>
            <a:r>
              <a:rPr lang="en-US" dirty="0">
                <a:cs typeface="B Titr" pitchFamily="2" charset="-78"/>
              </a:rPr>
              <a:t> </a:t>
            </a:r>
          </a:p>
          <a:p>
            <a:pPr algn="just" rtl="1">
              <a:buFont typeface="Wingdings" pitchFamily="2" charset="2"/>
              <a:buChar char="v"/>
            </a:pPr>
            <a:r>
              <a:rPr lang="fa-IR" dirty="0">
                <a:cs typeface="B Titr" pitchFamily="2" charset="-78"/>
              </a:rPr>
              <a:t>میان نظام یا میان سیستم (</a:t>
            </a:r>
            <a:r>
              <a:rPr lang="en-US" dirty="0" smtClean="0">
                <a:cs typeface="B Titr" pitchFamily="2" charset="-78"/>
              </a:rPr>
              <a:t>mesosystem</a:t>
            </a:r>
            <a:r>
              <a:rPr lang="fa-IR" dirty="0" smtClean="0">
                <a:cs typeface="B Titr" pitchFamily="2" charset="-78"/>
              </a:rPr>
              <a:t>)</a:t>
            </a:r>
            <a:r>
              <a:rPr lang="en-US" dirty="0">
                <a:cs typeface="B Titr" pitchFamily="2" charset="-78"/>
              </a:rPr>
              <a:t> </a:t>
            </a:r>
          </a:p>
          <a:p>
            <a:pPr algn="just" rtl="1">
              <a:buFont typeface="Wingdings" pitchFamily="2" charset="2"/>
              <a:buChar char="v"/>
            </a:pPr>
            <a:r>
              <a:rPr lang="fa-IR" dirty="0">
                <a:cs typeface="B Titr" pitchFamily="2" charset="-78"/>
              </a:rPr>
              <a:t>برون نظام یا برون سیستم (</a:t>
            </a:r>
            <a:r>
              <a:rPr lang="en-US" dirty="0" err="1" smtClean="0">
                <a:cs typeface="B Titr" pitchFamily="2" charset="-78"/>
              </a:rPr>
              <a:t>exosystem</a:t>
            </a:r>
            <a:r>
              <a:rPr lang="fa-IR" dirty="0" smtClean="0">
                <a:cs typeface="B Titr" pitchFamily="2" charset="-78"/>
              </a:rPr>
              <a:t>)</a:t>
            </a:r>
            <a:endParaRPr lang="en-US" dirty="0">
              <a:cs typeface="B Titr" pitchFamily="2" charset="-78"/>
            </a:endParaRPr>
          </a:p>
          <a:p>
            <a:pPr algn="just" rtl="1">
              <a:buFont typeface="Wingdings" pitchFamily="2" charset="2"/>
              <a:buChar char="v"/>
            </a:pPr>
            <a:r>
              <a:rPr lang="fa-IR" dirty="0">
                <a:cs typeface="B Titr" pitchFamily="2" charset="-78"/>
              </a:rPr>
              <a:t>کلان نظام یا کلان سیستم (</a:t>
            </a:r>
            <a:r>
              <a:rPr lang="en-US" dirty="0" err="1" smtClean="0">
                <a:cs typeface="B Titr" pitchFamily="2" charset="-78"/>
              </a:rPr>
              <a:t>macrosystem</a:t>
            </a:r>
            <a:r>
              <a:rPr lang="fa-IR" dirty="0">
                <a:cs typeface="B Titr" pitchFamily="2" charset="-78"/>
              </a:rPr>
              <a:t>)</a:t>
            </a:r>
            <a:endParaRPr lang="en-US" dirty="0">
              <a:cs typeface="B Titr" pitchFamily="2" charset="-78"/>
            </a:endParaRPr>
          </a:p>
          <a:p>
            <a:pPr algn="just" rtl="1">
              <a:buFont typeface="Wingdings" pitchFamily="2" charset="2"/>
              <a:buChar char="v"/>
            </a:pPr>
            <a:r>
              <a:rPr lang="fa-IR" dirty="0">
                <a:cs typeface="B Titr" pitchFamily="2" charset="-78"/>
              </a:rPr>
              <a:t>و زمان نظام (</a:t>
            </a:r>
            <a:r>
              <a:rPr lang="en-US" dirty="0" smtClean="0">
                <a:cs typeface="B Titr" pitchFamily="2" charset="-78"/>
              </a:rPr>
              <a:t>chronosystem</a:t>
            </a:r>
            <a:r>
              <a:rPr lang="fa-IR" dirty="0" smtClean="0">
                <a:cs typeface="B Titr" pitchFamily="2" charset="-78"/>
              </a:rPr>
              <a:t>)</a:t>
            </a:r>
            <a:endParaRPr lang="en-US" dirty="0">
              <a:cs typeface="B Titr" pitchFamily="2" charset="-78"/>
            </a:endParaRP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122</a:t>
            </a:fld>
            <a:endParaRPr lang="fa-IR"/>
          </a:p>
        </p:txBody>
      </p:sp>
    </p:spTree>
    <p:extLst>
      <p:ext uri="{BB962C8B-B14F-4D97-AF65-F5344CB8AC3E}">
        <p14:creationId xmlns:p14="http://schemas.microsoft.com/office/powerpoint/2010/main" val="35126445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cs typeface="B Titr" panose="00000700000000000000" pitchFamily="2" charset="-78"/>
              </a:rPr>
              <a:t>دوره زندگی پیش از تولد در انسان، یعنی از هنگام باروری تا زمان تولد، در شرایط طبیعی حدود چهل هفته یا 280 روز به طول می </a:t>
            </a:r>
            <a:r>
              <a:rPr lang="fa-IR" dirty="0" smtClean="0">
                <a:cs typeface="B Titr" panose="00000700000000000000" pitchFamily="2" charset="-78"/>
              </a:rPr>
              <a:t>انجامد.</a:t>
            </a:r>
          </a:p>
          <a:p>
            <a:pPr algn="just" rtl="1">
              <a:buFont typeface="Wingdings" pitchFamily="2" charset="2"/>
              <a:buChar char="v"/>
            </a:pPr>
            <a:r>
              <a:rPr lang="fa-IR" dirty="0" smtClean="0">
                <a:cs typeface="B Titr" panose="00000700000000000000" pitchFamily="2" charset="-78"/>
              </a:rPr>
              <a:t>احتمال </a:t>
            </a:r>
            <a:r>
              <a:rPr lang="fa-IR" dirty="0">
                <a:cs typeface="B Titr" panose="00000700000000000000" pitchFamily="2" charset="-78"/>
              </a:rPr>
              <a:t>زنده ماندن جنین، در صورتی که در حدود 28 هفته در رحم مادر بماند نیز وجود دارد اما اگر تولد وی قبل از این زمان صورت بگیرد، به دلیل رشد ناکافی از بین خواهد رفت.</a:t>
            </a:r>
            <a:endParaRPr lang="en-US" dirty="0">
              <a:cs typeface="B Titr" panose="00000700000000000000" pitchFamily="2" charset="-78"/>
            </a:endParaRP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123</a:t>
            </a:fld>
            <a:endParaRPr lang="fa-IR"/>
          </a:p>
        </p:txBody>
      </p:sp>
    </p:spTree>
    <p:extLst>
      <p:ext uri="{BB962C8B-B14F-4D97-AF65-F5344CB8AC3E}">
        <p14:creationId xmlns:p14="http://schemas.microsoft.com/office/powerpoint/2010/main" val="39102859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cs typeface="B Titr" pitchFamily="2" charset="-78"/>
              </a:rPr>
              <a:t>به طور کلی می توان جریان رشد پیش از تولد را به سه مرحله تقسیم نمود. </a:t>
            </a:r>
          </a:p>
          <a:p>
            <a:pPr algn="just" rtl="1">
              <a:buFont typeface="Wingdings" pitchFamily="2" charset="2"/>
              <a:buChar char="v"/>
            </a:pPr>
            <a:r>
              <a:rPr lang="fa-IR" dirty="0">
                <a:cs typeface="B Titr" pitchFamily="2" charset="-78"/>
              </a:rPr>
              <a:t>1- مرحله تخمی </a:t>
            </a:r>
          </a:p>
          <a:p>
            <a:pPr algn="just" rtl="1">
              <a:buFont typeface="Wingdings" pitchFamily="2" charset="2"/>
              <a:buChar char="v"/>
            </a:pPr>
            <a:r>
              <a:rPr lang="fa-IR" dirty="0">
                <a:cs typeface="B Titr" pitchFamily="2" charset="-78"/>
              </a:rPr>
              <a:t>2- مرحله رویانی </a:t>
            </a:r>
          </a:p>
          <a:p>
            <a:pPr algn="just" rtl="1">
              <a:buFont typeface="Wingdings" pitchFamily="2" charset="2"/>
              <a:buChar char="v"/>
            </a:pPr>
            <a:r>
              <a:rPr lang="fa-IR" dirty="0">
                <a:cs typeface="B Titr" pitchFamily="2" charset="-78"/>
              </a:rPr>
              <a:t>3 مرحله جنینی</a:t>
            </a: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124</a:t>
            </a:fld>
            <a:endParaRPr lang="fa-IR"/>
          </a:p>
        </p:txBody>
      </p:sp>
    </p:spTree>
    <p:extLst>
      <p:ext uri="{BB962C8B-B14F-4D97-AF65-F5344CB8AC3E}">
        <p14:creationId xmlns:p14="http://schemas.microsoft.com/office/powerpoint/2010/main" val="14033971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a:t>
            </a:r>
            <a:r>
              <a:rPr lang="fa-IR" dirty="0">
                <a:cs typeface="B Titr" pitchFamily="2" charset="-78"/>
              </a:rPr>
              <a:t>تخمی </a:t>
            </a:r>
          </a:p>
          <a:p>
            <a:pPr algn="just" rtl="1">
              <a:buFont typeface="Wingdings" pitchFamily="2" charset="2"/>
              <a:buChar char="v"/>
            </a:pPr>
            <a:r>
              <a:rPr lang="fa-IR" dirty="0">
                <a:cs typeface="B Titr" pitchFamily="2" charset="-78"/>
              </a:rPr>
              <a:t>اوول یا تخمک یعنی سلول جنسی مادر، بزرگ ترین سلول در بدن انسان است که با حدود 2 /0 میلی متر قطر، با چشم غیر مسلح نیز قابل مشاهده است</a:t>
            </a:r>
            <a:r>
              <a:rPr lang="fa-IR" dirty="0" smtClean="0">
                <a:cs typeface="B Titr" pitchFamily="2" charset="-78"/>
              </a:rPr>
              <a:t>.</a:t>
            </a:r>
          </a:p>
          <a:p>
            <a:pPr algn="just" rtl="1">
              <a:buFont typeface="Wingdings" pitchFamily="2" charset="2"/>
              <a:buChar char="v"/>
            </a:pPr>
            <a:r>
              <a:rPr lang="fa-IR" dirty="0" smtClean="0">
                <a:cs typeface="B Titr" pitchFamily="2" charset="-78"/>
              </a:rPr>
              <a:t> </a:t>
            </a:r>
            <a:r>
              <a:rPr lang="fa-IR" dirty="0">
                <a:cs typeface="B Titr" pitchFamily="2" charset="-78"/>
              </a:rPr>
              <a:t>این سلول حدوداً هر 28 روز یک بار ( معمولاً در اواسط دوره قاعدگی ) از یکی از تخمدان ها آزاد شده و در مجرایی قرار می گیرد که با حرکت در آن سرانجام به درون رحم هدایت می شود. </a:t>
            </a:r>
            <a:endParaRPr lang="fa-IR" dirty="0" smtClean="0">
              <a:cs typeface="B Titr" pitchFamily="2" charset="-78"/>
            </a:endParaRPr>
          </a:p>
          <a:p>
            <a:pPr algn="just" rtl="1">
              <a:buFont typeface="Wingdings" pitchFamily="2" charset="2"/>
              <a:buChar char="v"/>
            </a:pPr>
            <a:r>
              <a:rPr lang="fa-IR" dirty="0" smtClean="0">
                <a:cs typeface="B Titr" pitchFamily="2" charset="-78"/>
              </a:rPr>
              <a:t>حرکت </a:t>
            </a:r>
            <a:r>
              <a:rPr lang="fa-IR" dirty="0">
                <a:cs typeface="B Titr" pitchFamily="2" charset="-78"/>
              </a:rPr>
              <a:t>تخمک در این مسیر، چیزی در حدود 3 تا 7 روز طول می کشد.</a:t>
            </a: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125</a:t>
            </a:fld>
            <a:endParaRPr lang="fa-IR"/>
          </a:p>
        </p:txBody>
      </p:sp>
    </p:spTree>
    <p:extLst>
      <p:ext uri="{BB962C8B-B14F-4D97-AF65-F5344CB8AC3E}">
        <p14:creationId xmlns:p14="http://schemas.microsoft.com/office/powerpoint/2010/main" val="39509430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a:t>
            </a:r>
            <a:r>
              <a:rPr lang="fa-IR" dirty="0">
                <a:cs typeface="B Titr" panose="00000700000000000000" pitchFamily="2" charset="-78"/>
              </a:rPr>
              <a:t>تخمی </a:t>
            </a:r>
          </a:p>
          <a:p>
            <a:pPr algn="just" rtl="1">
              <a:buFont typeface="Wingdings" pitchFamily="2" charset="2"/>
              <a:buChar char="v"/>
            </a:pPr>
            <a:r>
              <a:rPr lang="fa-IR" dirty="0" smtClean="0">
                <a:cs typeface="B Titr" panose="00000700000000000000" pitchFamily="2" charset="-78"/>
              </a:rPr>
              <a:t>در </a:t>
            </a:r>
            <a:r>
              <a:rPr lang="fa-IR" dirty="0">
                <a:cs typeface="B Titr" pitchFamily="2" charset="-78"/>
              </a:rPr>
              <a:t>آغاز مرحله تخمی، اسپرم وارد تخمک می شود و فرایند ترکیب هسته های آن دو با یکدیگر آغاز می گردد. </a:t>
            </a:r>
            <a:endParaRPr lang="fa-IR" dirty="0" smtClean="0">
              <a:cs typeface="B Titr" pitchFamily="2" charset="-78"/>
            </a:endParaRPr>
          </a:p>
          <a:p>
            <a:pPr algn="just" rtl="1">
              <a:buFont typeface="Wingdings" pitchFamily="2" charset="2"/>
              <a:buChar char="v"/>
            </a:pPr>
            <a:r>
              <a:rPr lang="fa-IR" dirty="0" smtClean="0">
                <a:cs typeface="B Titr" pitchFamily="2" charset="-78"/>
              </a:rPr>
              <a:t>سپس </a:t>
            </a:r>
            <a:r>
              <a:rPr lang="fa-IR" dirty="0">
                <a:cs typeface="B Titr" pitchFamily="2" charset="-78"/>
              </a:rPr>
              <a:t>در طی دو هفته، تقسیم سلول تخم از طریق فرایند میتور انجام شده و نهایتاً سلول اولیه که اینک به توده ای سلول تبدیل شده، «لانه گزینی»  می نماید، به این معنا که محکم به دیوار رحم می چسبد.</a:t>
            </a:r>
          </a:p>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126</a:t>
            </a:fld>
            <a:endParaRPr lang="fa-IR"/>
          </a:p>
        </p:txBody>
      </p:sp>
    </p:spTree>
    <p:extLst>
      <p:ext uri="{BB962C8B-B14F-4D97-AF65-F5344CB8AC3E}">
        <p14:creationId xmlns:p14="http://schemas.microsoft.com/office/powerpoint/2010/main" val="128919000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رویانی </a:t>
            </a:r>
            <a:endParaRPr lang="fa-IR" dirty="0">
              <a:cs typeface="B Titr" panose="00000700000000000000" pitchFamily="2" charset="-78"/>
            </a:endParaRPr>
          </a:p>
          <a:p>
            <a:pPr algn="just" rtl="1">
              <a:buFont typeface="Wingdings" pitchFamily="2" charset="2"/>
              <a:buChar char="v"/>
            </a:pPr>
            <a:r>
              <a:rPr lang="fa-IR" dirty="0">
                <a:cs typeface="B Titr" panose="00000700000000000000" pitchFamily="2" charset="-78"/>
              </a:rPr>
              <a:t>با تقسیم سلول تخم، رویان تشکیل می شود. در این مرحله که حدود 2 تا 8 هفته به طول می انجامد سلول ها تفکیک می شوند و اندام های مختلف شروع به نمو می کنند. از تفکیک این سلول ها سه لایه به نام </a:t>
            </a:r>
            <a:r>
              <a:rPr lang="fa-IR" dirty="0" smtClean="0">
                <a:cs typeface="B Titr" panose="00000700000000000000" pitchFamily="2" charset="-78"/>
              </a:rPr>
              <a:t>های:</a:t>
            </a:r>
            <a:endParaRPr lang="fa-IR" dirty="0">
              <a:cs typeface="B Titr" panose="00000700000000000000" pitchFamily="2" charset="-78"/>
            </a:endParaRPr>
          </a:p>
          <a:p>
            <a:pPr algn="just" rtl="1">
              <a:buFont typeface="Wingdings" pitchFamily="2" charset="2"/>
              <a:buChar char="v"/>
            </a:pPr>
            <a:r>
              <a:rPr lang="fa-IR" sz="2400" dirty="0">
                <a:solidFill>
                  <a:srgbClr val="FF0000"/>
                </a:solidFill>
                <a:cs typeface="B Titr" panose="00000700000000000000" pitchFamily="2" charset="-78"/>
              </a:rPr>
              <a:t>اکتودرم(لایه بیرونی)، که منشا اعضای حسی و دستگاه عصبی است، </a:t>
            </a:r>
          </a:p>
          <a:p>
            <a:pPr algn="just" rtl="1">
              <a:buFont typeface="Wingdings" pitchFamily="2" charset="2"/>
              <a:buChar char="v"/>
            </a:pPr>
            <a:r>
              <a:rPr lang="fa-IR" sz="2400" dirty="0">
                <a:solidFill>
                  <a:srgbClr val="FF0000"/>
                </a:solidFill>
                <a:cs typeface="B Titr" panose="00000700000000000000" pitchFamily="2" charset="-78"/>
              </a:rPr>
              <a:t>مزودرم (لایه میانی )که دستگاه گردش خون و عضلات و استخوان ها از آن به وجود می آید </a:t>
            </a:r>
          </a:p>
          <a:p>
            <a:pPr algn="just" rtl="1">
              <a:buFont typeface="Wingdings" pitchFamily="2" charset="2"/>
              <a:buChar char="v"/>
            </a:pPr>
            <a:r>
              <a:rPr lang="fa-IR" sz="2400" dirty="0" smtClean="0">
                <a:solidFill>
                  <a:srgbClr val="FF0000"/>
                </a:solidFill>
                <a:cs typeface="B Titr" panose="00000700000000000000" pitchFamily="2" charset="-78"/>
              </a:rPr>
              <a:t>آندودرم </a:t>
            </a:r>
            <a:r>
              <a:rPr lang="fa-IR" sz="2400" dirty="0">
                <a:solidFill>
                  <a:srgbClr val="FF0000"/>
                </a:solidFill>
                <a:cs typeface="B Titr" panose="00000700000000000000" pitchFamily="2" charset="-78"/>
              </a:rPr>
              <a:t>(لایه درونی) که منشاء تشکیل امعا و احشا غدد است ، به وجود می آید</a:t>
            </a:r>
            <a:r>
              <a:rPr lang="fa-IR" sz="2400" dirty="0" smtClean="0">
                <a:solidFill>
                  <a:srgbClr val="FF0000"/>
                </a:solidFill>
                <a:cs typeface="B Titr" panose="00000700000000000000" pitchFamily="2" charset="-78"/>
              </a:rPr>
              <a:t>.</a:t>
            </a:r>
            <a:endParaRPr lang="fa-IR" dirty="0">
              <a:cs typeface="B Titr"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127</a:t>
            </a:fld>
            <a:endParaRPr lang="fa-IR"/>
          </a:p>
        </p:txBody>
      </p:sp>
    </p:spTree>
    <p:extLst>
      <p:ext uri="{BB962C8B-B14F-4D97-AF65-F5344CB8AC3E}">
        <p14:creationId xmlns:p14="http://schemas.microsoft.com/office/powerpoint/2010/main" val="13029610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رویانی </a:t>
            </a:r>
            <a:endParaRPr lang="fa-IR"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رشد در مرحلۀ رویانی بسیار سریع است. لوله قلب شکل می گیرد و شروع به ضربان می نماید تا خون را در شریان ها به گردش در آورد.</a:t>
            </a:r>
          </a:p>
          <a:p>
            <a:pPr algn="just" rtl="1">
              <a:buFont typeface="Wingdings" pitchFamily="2" charset="2"/>
              <a:buChar char="v"/>
            </a:pPr>
            <a:r>
              <a:rPr lang="fa-IR" sz="2400" dirty="0">
                <a:cs typeface="B Titr" panose="00000700000000000000" pitchFamily="2" charset="-78"/>
              </a:rPr>
              <a:t>رشد سیستم عصبی رویان بسیار سریع است که از مشخصه های بارز این مرحله از رشد می باشد. تصویر های گرفته شده از رویان نشان می دهند که اندازۀ سر، در این زمان تا چه قدر بزرگ است و حدود نیمی از طول رویان را شامل می شود.</a:t>
            </a:r>
          </a:p>
          <a:p>
            <a:pPr algn="just" rtl="1">
              <a:buFont typeface="Wingdings" pitchFamily="2" charset="2"/>
              <a:buChar char="v"/>
            </a:pPr>
            <a:r>
              <a:rPr lang="fa-IR" sz="2400" dirty="0">
                <a:cs typeface="B Titr" panose="00000700000000000000" pitchFamily="2" charset="-78"/>
              </a:rPr>
              <a:t>با اتمام مرحلۀ رویانی، طول موجود زنده به حدود 2/5 سانتی متر می رسد که چشم های قابل تشخیص و پلک های در حال شکل گیری دارد. در این موجود خرد، گوش ها، بینی ، لبها و حتی برجستگی مربوط به دندانها نیز قابل مشاهده اند.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128</a:t>
            </a:fld>
            <a:endParaRPr lang="fa-IR"/>
          </a:p>
        </p:txBody>
      </p:sp>
    </p:spTree>
    <p:extLst>
      <p:ext uri="{BB962C8B-B14F-4D97-AF65-F5344CB8AC3E}">
        <p14:creationId xmlns:p14="http://schemas.microsoft.com/office/powerpoint/2010/main" val="21508281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جنینی </a:t>
            </a:r>
            <a:endParaRPr lang="fa-IR"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ماه سوم، شروع مرحله جنینی است. رشد بیشتر اندام های جنسی، به ویژه اندام مردانه که با سرعت بیشتری صورت می گیرد تفاوت های جنسی را بارزتر می کند. </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جوانه </a:t>
            </a:r>
            <a:r>
              <a:rPr lang="fa-IR" sz="2400" dirty="0">
                <a:cs typeface="B Titr" panose="00000700000000000000" pitchFamily="2" charset="-78"/>
              </a:rPr>
              <a:t>های تمامی </a:t>
            </a:r>
            <a:r>
              <a:rPr lang="fa-IR" sz="2400" dirty="0" smtClean="0">
                <a:cs typeface="B Titr" panose="00000700000000000000" pitchFamily="2" charset="-78"/>
              </a:rPr>
              <a:t>دندان های </a:t>
            </a:r>
            <a:r>
              <a:rPr lang="fa-IR" sz="2400" dirty="0">
                <a:cs typeface="B Titr" panose="00000700000000000000" pitchFamily="2" charset="-78"/>
              </a:rPr>
              <a:t>موقت زده می شود و تارهای صوتی ظاهر شده، دستگاه گوارش آغاز به فعالیت می کند. </a:t>
            </a:r>
          </a:p>
          <a:p>
            <a:pPr algn="just" rtl="1">
              <a:buFont typeface="Wingdings" pitchFamily="2" charset="2"/>
              <a:buChar char="v"/>
            </a:pPr>
            <a:r>
              <a:rPr lang="fa-IR" sz="2400" dirty="0">
                <a:cs typeface="B Titr" panose="00000700000000000000" pitchFamily="2" charset="-78"/>
              </a:rPr>
              <a:t>در پایان ماه </a:t>
            </a:r>
            <a:r>
              <a:rPr lang="fa-IR" sz="2400" dirty="0" smtClean="0">
                <a:cs typeface="B Titr" panose="00000700000000000000" pitchFamily="2" charset="-78"/>
              </a:rPr>
              <a:t>سوم، </a:t>
            </a:r>
            <a:r>
              <a:rPr lang="fa-IR" sz="2400" dirty="0">
                <a:cs typeface="B Titr" panose="00000700000000000000" pitchFamily="2" charset="-78"/>
              </a:rPr>
              <a:t>حرکات خود به خودی دست ها، پاها، شانه ها و انگشتان ممکن می گردد. ظهور </a:t>
            </a:r>
            <a:r>
              <a:rPr lang="fa-IR" sz="2400" dirty="0" smtClean="0">
                <a:cs typeface="B Titr" panose="00000700000000000000" pitchFamily="2" charset="-78"/>
              </a:rPr>
              <a:t>استخوان ها </a:t>
            </a:r>
            <a:r>
              <a:rPr lang="fa-IR" sz="2400" dirty="0">
                <a:cs typeface="B Titr" panose="00000700000000000000" pitchFamily="2" charset="-78"/>
              </a:rPr>
              <a:t>مهم ترین تغییری است که در ابتدای مرحلۀ جنینی اتفاق می افتد.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129</a:t>
            </a:fld>
            <a:endParaRPr lang="fa-IR"/>
          </a:p>
        </p:txBody>
      </p:sp>
    </p:spTree>
    <p:extLst>
      <p:ext uri="{BB962C8B-B14F-4D97-AF65-F5344CB8AC3E}">
        <p14:creationId xmlns:p14="http://schemas.microsoft.com/office/powerpoint/2010/main" val="4206987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1"/>
            <a:r>
              <a:rPr lang="fa-IR" dirty="0" smtClean="0">
                <a:solidFill>
                  <a:srgbClr val="FF0000"/>
                </a:solidFill>
                <a:cs typeface="B Titr" pitchFamily="2" charset="-78"/>
              </a:rPr>
              <a:t>موضوعات پیشنهادی برای کنفراس کلاسی</a:t>
            </a:r>
            <a:endParaRPr lang="en-US" dirty="0"/>
          </a:p>
        </p:txBody>
      </p:sp>
      <p:sp>
        <p:nvSpPr>
          <p:cNvPr id="6" name="Content Placeholder 5"/>
          <p:cNvSpPr>
            <a:spLocks noGrp="1"/>
          </p:cNvSpPr>
          <p:nvPr>
            <p:ph sz="half" idx="2"/>
          </p:nvPr>
        </p:nvSpPr>
        <p:spPr/>
        <p:txBody>
          <a:bodyPr/>
          <a:lstStyle/>
          <a:p>
            <a:pPr algn="r" rtl="1"/>
            <a:r>
              <a:rPr lang="en-US" dirty="0" smtClean="0"/>
              <a:t>Feature 1</a:t>
            </a:r>
          </a:p>
          <a:p>
            <a:pPr algn="r" rtl="1"/>
            <a:r>
              <a:rPr lang="en-US" dirty="0" smtClean="0"/>
              <a:t>Feature 2</a:t>
            </a:r>
          </a:p>
          <a:p>
            <a:pPr algn="r" rtl="1"/>
            <a:r>
              <a:rPr lang="en-US" dirty="0" smtClean="0"/>
              <a:t>Feature 3</a:t>
            </a:r>
            <a:endParaRPr lang="en-US" dirty="0"/>
          </a:p>
        </p:txBody>
      </p:sp>
      <p:sp>
        <p:nvSpPr>
          <p:cNvPr id="8" name="Content Placeholder 7"/>
          <p:cNvSpPr>
            <a:spLocks noGrp="1"/>
          </p:cNvSpPr>
          <p:nvPr>
            <p:ph sz="quarter" idx="4"/>
          </p:nvPr>
        </p:nvSpPr>
        <p:spPr/>
        <p:txBody>
          <a:bodyPr/>
          <a:lstStyle/>
          <a:p>
            <a:pPr algn="r" rtl="1"/>
            <a:r>
              <a:rPr lang="fa-IR" dirty="0" smtClean="0"/>
              <a:t>رشد حرکتی</a:t>
            </a:r>
            <a:endParaRPr lang="en-US" dirty="0" smtClean="0"/>
          </a:p>
          <a:p>
            <a:pPr algn="r" rtl="1"/>
            <a:r>
              <a:rPr lang="en-US" dirty="0" smtClean="0"/>
              <a:t>Feature 2</a:t>
            </a:r>
          </a:p>
          <a:p>
            <a:pPr algn="r" rtl="1"/>
            <a:r>
              <a:rPr lang="en-US" dirty="0" smtClean="0"/>
              <a:t>Feature 3</a:t>
            </a:r>
            <a:endParaRPr lang="en-US" dirty="0"/>
          </a:p>
        </p:txBody>
      </p:sp>
    </p:spTree>
    <p:extLst>
      <p:ext uri="{BB962C8B-B14F-4D97-AF65-F5344CB8AC3E}">
        <p14:creationId xmlns:p14="http://schemas.microsoft.com/office/powerpoint/2010/main" val="222559329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جنینی </a:t>
            </a:r>
            <a:endParaRPr lang="fa-IR"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ماه چهارم، در این ماه رشد بیشتر پایین تنه و تغییر نسبت سر به بدن، موجب می شود که جنین شباهت بیشتری به انسان پیدا کند. مادر، حرکات دست ها و پاهای جنین را درک می کند و جنسیت او نیز قابل تشخیص می گردد.</a:t>
            </a:r>
          </a:p>
          <a:p>
            <a:pPr algn="just" rtl="1">
              <a:buFont typeface="Wingdings" pitchFamily="2" charset="2"/>
              <a:buChar char="v"/>
            </a:pPr>
            <a:r>
              <a:rPr lang="fa-IR" sz="2400" dirty="0">
                <a:cs typeface="B Titr" panose="00000700000000000000" pitchFamily="2" charset="-78"/>
              </a:rPr>
              <a:t>ماه پنجم، در ماه پنجم دست ها و پاها کامل شده و جنین می تواند با آزادی کامل حرکت کند. بسیاری از بازتاب ها مانند مکیدن انگشت، بلعیدن و سکسکه کردن نیز در جنین مشاهده می شود.</a:t>
            </a:r>
          </a:p>
          <a:p>
            <a:pPr algn="just" rtl="1">
              <a:buFont typeface="Wingdings" pitchFamily="2" charset="2"/>
              <a:buChar char="v"/>
            </a:pPr>
            <a:r>
              <a:rPr lang="fa-IR" sz="2400" dirty="0">
                <a:cs typeface="B Titr" panose="00000700000000000000" pitchFamily="2" charset="-78"/>
              </a:rPr>
              <a:t>ماه ششم، در این زمان، چشم ها کاملاً شکل گرفته و پلک ها باز و بسته می شوند و جنین توانایی نگاه کردن به پایین و بالا را به دست می آورد.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130</a:t>
            </a:fld>
            <a:endParaRPr lang="fa-IR"/>
          </a:p>
        </p:txBody>
      </p:sp>
    </p:spTree>
    <p:extLst>
      <p:ext uri="{BB962C8B-B14F-4D97-AF65-F5344CB8AC3E}">
        <p14:creationId xmlns:p14="http://schemas.microsoft.com/office/powerpoint/2010/main" val="11471404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مرحله جنینی </a:t>
            </a:r>
            <a:endParaRPr lang="fa-IR"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ماه هفتم، جنین 7 ماهه حدود 40 سانتی متر قد و 1400 گرم وزن دارد. حواس پنجگانه وی رشد قابل توجهی نموده و به لحاظ رشد نسبتاً کافی دستگاه های گردش خون، تنفس و عصبی، گفته می شود که بر مرحلۀ « زیست پذیری» یعنی زنده ماندن در صورت تولد، رسیده است.</a:t>
            </a:r>
          </a:p>
          <a:p>
            <a:pPr algn="just" rtl="1">
              <a:buFont typeface="Wingdings" pitchFamily="2" charset="2"/>
              <a:buChar char="v"/>
            </a:pPr>
            <a:r>
              <a:rPr lang="fa-IR" sz="2400" dirty="0">
                <a:cs typeface="B Titr" panose="00000700000000000000" pitchFamily="2" charset="-78"/>
              </a:rPr>
              <a:t>ماه های هشتم و نهم، در این ماه ها، جنین، مراحل نهایی رشد خود را می گذراند. سفتی عضلات افزایش می یابد و واکنش های بینایی و شنوایی حالتی با ثبات به خود می گیرند. </a:t>
            </a:r>
            <a:endParaRPr lang="en-US" sz="2400" smtClean="0">
              <a:cs typeface="B Titr" panose="00000700000000000000" pitchFamily="2" charset="-78"/>
            </a:endParaRPr>
          </a:p>
          <a:p>
            <a:pPr algn="just" rtl="1">
              <a:buFont typeface="Wingdings" pitchFamily="2" charset="2"/>
              <a:buChar char="v"/>
            </a:pPr>
            <a:r>
              <a:rPr lang="fa-IR" sz="2400" smtClean="0">
                <a:cs typeface="B Titr" panose="00000700000000000000" pitchFamily="2" charset="-78"/>
              </a:rPr>
              <a:t>چربی </a:t>
            </a:r>
            <a:r>
              <a:rPr lang="fa-IR" sz="2400" dirty="0">
                <a:cs typeface="B Titr" panose="00000700000000000000" pitchFamily="2" charset="-78"/>
              </a:rPr>
              <a:t>موجود در بدن جنین، در سراسر بدن وی گسترده تر می شود و باعث می شود تا پوست صاف به نظر </a:t>
            </a:r>
            <a:r>
              <a:rPr lang="fa-IR" sz="2400" dirty="0" smtClean="0">
                <a:cs typeface="B Titr" panose="00000700000000000000" pitchFamily="2" charset="-78"/>
              </a:rPr>
              <a:t>برسد.</a:t>
            </a:r>
            <a:endParaRPr lang="fa-IR" sz="2400" dirty="0">
              <a:cs typeface="B Titr"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131</a:t>
            </a:fld>
            <a:endParaRPr lang="fa-IR"/>
          </a:p>
        </p:txBody>
      </p:sp>
    </p:spTree>
    <p:extLst>
      <p:ext uri="{BB962C8B-B14F-4D97-AF65-F5344CB8AC3E}">
        <p14:creationId xmlns:p14="http://schemas.microsoft.com/office/powerpoint/2010/main" val="131498892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endParaRPr lang="fa-IR" dirty="0" smtClean="0">
              <a:cs typeface="0 Titr Bold" panose="00000700000000000000" pitchFamily="2" charset="-78"/>
            </a:endParaRPr>
          </a:p>
          <a:p>
            <a:pPr algn="just" rtl="1">
              <a:buFont typeface="Wingdings" pitchFamily="2" charset="2"/>
              <a:buChar char="v"/>
            </a:pPr>
            <a:endParaRPr lang="fa-IR" dirty="0">
              <a:cs typeface="0 Titr Bold" panose="00000700000000000000" pitchFamily="2" charset="-78"/>
            </a:endParaRPr>
          </a:p>
          <a:p>
            <a:pPr algn="just" rtl="1">
              <a:buFont typeface="Wingdings" pitchFamily="2" charset="2"/>
              <a:buChar char="v"/>
            </a:pPr>
            <a:endParaRPr lang="fa-IR" dirty="0" smtClean="0">
              <a:cs typeface="B Titr" panose="00000700000000000000" pitchFamily="2" charset="-78"/>
            </a:endParaRPr>
          </a:p>
          <a:p>
            <a:pPr algn="just" rtl="1">
              <a:buFont typeface="Wingdings" pitchFamily="2" charset="2"/>
              <a:buChar char="v"/>
            </a:pPr>
            <a:r>
              <a:rPr lang="fa-IR" dirty="0" smtClean="0">
                <a:cs typeface="B Titr" panose="00000700000000000000" pitchFamily="2" charset="-78"/>
              </a:rPr>
              <a:t>"اهمیت </a:t>
            </a:r>
            <a:r>
              <a:rPr lang="fa-IR" dirty="0">
                <a:cs typeface="B Titr" panose="00000700000000000000" pitchFamily="2" charset="-78"/>
              </a:rPr>
              <a:t>حوادث دوران نسبتاً کوتاه بارداری از حوادث دوران زندگی کمتر نیست» </a:t>
            </a:r>
          </a:p>
          <a:p>
            <a:pPr algn="ctr" rtl="1">
              <a:buFont typeface="Wingdings" pitchFamily="2" charset="2"/>
              <a:buChar char="v"/>
            </a:pPr>
            <a:r>
              <a:rPr lang="fa-IR" dirty="0" smtClean="0">
                <a:cs typeface="B Titr" panose="00000700000000000000" pitchFamily="2" charset="-78"/>
              </a:rPr>
              <a:t>آرنولد گزل</a:t>
            </a:r>
            <a:endParaRPr lang="fa-IR" dirty="0">
              <a:cs typeface="B Titr" pitchFamily="2" charset="-78"/>
            </a:endParaRPr>
          </a:p>
          <a:p>
            <a:pPr marL="0" indent="0" algn="just" rtl="1">
              <a:buNone/>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132</a:t>
            </a:fld>
            <a:endParaRPr lang="fa-IR"/>
          </a:p>
        </p:txBody>
      </p:sp>
    </p:spTree>
    <p:extLst>
      <p:ext uri="{BB962C8B-B14F-4D97-AF65-F5344CB8AC3E}">
        <p14:creationId xmlns:p14="http://schemas.microsoft.com/office/powerpoint/2010/main" val="12438496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cs typeface="B Titr" panose="00000700000000000000" pitchFamily="2" charset="-78"/>
              </a:rPr>
              <a:t>برخی </a:t>
            </a:r>
            <a:r>
              <a:rPr lang="fa-IR" dirty="0">
                <a:cs typeface="B Titr" panose="00000700000000000000" pitchFamily="2" charset="-78"/>
              </a:rPr>
              <a:t>از عواملی که در این دوره سبب بروز مشکلاتی در رشد می شوند عبارتند از:</a:t>
            </a:r>
          </a:p>
          <a:p>
            <a:pPr algn="just" rtl="1">
              <a:buFont typeface="Wingdings" pitchFamily="2" charset="2"/>
              <a:buChar char="v"/>
            </a:pPr>
            <a:r>
              <a:rPr lang="fa-IR" sz="1600" dirty="0">
                <a:cs typeface="B Titr" panose="00000700000000000000" pitchFamily="2" charset="-78"/>
              </a:rPr>
              <a:t>بیماری های مسری مادر چون سیفلیس، سرخجه و توکسو پلاسموزیس و غیر مسری مانند فشار خون بالا و بیماری قند.</a:t>
            </a:r>
          </a:p>
          <a:p>
            <a:pPr algn="just" rtl="1">
              <a:buFont typeface="Wingdings" pitchFamily="2" charset="2"/>
              <a:buChar char="v"/>
            </a:pPr>
            <a:r>
              <a:rPr lang="fa-IR" sz="1600" dirty="0">
                <a:cs typeface="B Titr" panose="00000700000000000000" pitchFamily="2" charset="-78"/>
              </a:rPr>
              <a:t>سیگار، الکلیسم و سوء مصرف سایر مواد،.       </a:t>
            </a:r>
          </a:p>
          <a:p>
            <a:pPr algn="just" rtl="1">
              <a:buFont typeface="Wingdings" pitchFamily="2" charset="2"/>
              <a:buChar char="v"/>
            </a:pPr>
            <a:r>
              <a:rPr lang="fa-IR" sz="1600" dirty="0">
                <a:cs typeface="B Titr" panose="00000700000000000000" pitchFamily="2" charset="-78"/>
              </a:rPr>
              <a:t>داروها</a:t>
            </a:r>
          </a:p>
          <a:p>
            <a:pPr algn="just" rtl="1">
              <a:buFont typeface="Wingdings" pitchFamily="2" charset="2"/>
              <a:buChar char="v"/>
            </a:pPr>
            <a:r>
              <a:rPr lang="fa-IR" sz="1600" dirty="0">
                <a:cs typeface="B Titr" panose="00000700000000000000" pitchFamily="2" charset="-78"/>
              </a:rPr>
              <a:t>سوء تغذیه</a:t>
            </a:r>
          </a:p>
          <a:p>
            <a:pPr algn="just" rtl="1">
              <a:buFont typeface="Wingdings" pitchFamily="2" charset="2"/>
              <a:buChar char="v"/>
            </a:pPr>
            <a:r>
              <a:rPr lang="fa-IR" sz="1600" dirty="0">
                <a:cs typeface="B Titr" panose="00000700000000000000" pitchFamily="2" charset="-78"/>
              </a:rPr>
              <a:t>حالات عاطفی و روانی مادر</a:t>
            </a:r>
          </a:p>
          <a:p>
            <a:pPr algn="just" rtl="1">
              <a:buFont typeface="Wingdings" pitchFamily="2" charset="2"/>
              <a:buChar char="v"/>
            </a:pPr>
            <a:r>
              <a:rPr lang="fa-IR" sz="1600" dirty="0">
                <a:cs typeface="B Titr" panose="00000700000000000000" pitchFamily="2" charset="-78"/>
              </a:rPr>
              <a:t>سن کم یا زیاد وی</a:t>
            </a:r>
          </a:p>
          <a:p>
            <a:pPr algn="just" rtl="1">
              <a:buFont typeface="Wingdings" pitchFamily="2" charset="2"/>
              <a:buChar char="v"/>
            </a:pPr>
            <a:r>
              <a:rPr lang="fa-IR" sz="1600" dirty="0">
                <a:cs typeface="B Titr" panose="00000700000000000000" pitchFamily="2" charset="-78"/>
              </a:rPr>
              <a:t>همخونی و عامل </a:t>
            </a:r>
            <a:r>
              <a:rPr lang="en-US" sz="1600" dirty="0">
                <a:cs typeface="B Titr" panose="00000700000000000000" pitchFamily="2" charset="-78"/>
              </a:rPr>
              <a:t>RH </a:t>
            </a:r>
          </a:p>
          <a:p>
            <a:pPr algn="just" rtl="1">
              <a:buFont typeface="Wingdings" pitchFamily="2" charset="2"/>
              <a:buChar char="v"/>
            </a:pPr>
            <a:r>
              <a:rPr lang="fa-IR" sz="1600" dirty="0">
                <a:cs typeface="B Titr" panose="00000700000000000000" pitchFamily="2" charset="-78"/>
              </a:rPr>
              <a:t>پرتو نگاری های مکرر یا پرتو درمانی</a:t>
            </a:r>
          </a:p>
          <a:p>
            <a:pPr algn="just" rtl="1">
              <a:buFont typeface="Wingdings" pitchFamily="2" charset="2"/>
              <a:buChar char="v"/>
            </a:pPr>
            <a:r>
              <a:rPr lang="fa-IR" sz="1600" dirty="0">
                <a:cs typeface="B Titr" panose="00000700000000000000" pitchFamily="2" charset="-78"/>
              </a:rPr>
              <a:t>کار سنگین و مداوم مادر</a:t>
            </a:r>
          </a:p>
          <a:p>
            <a:pPr algn="just" rtl="1">
              <a:buFont typeface="Wingdings" pitchFamily="2" charset="2"/>
              <a:buChar char="v"/>
            </a:pPr>
            <a:r>
              <a:rPr lang="fa-IR" sz="1600" dirty="0">
                <a:cs typeface="B Titr" panose="00000700000000000000" pitchFamily="2" charset="-78"/>
              </a:rPr>
              <a:t>ضربه ها </a:t>
            </a:r>
          </a:p>
          <a:p>
            <a:pPr algn="just" rtl="1">
              <a:buFont typeface="Wingdings" pitchFamily="2" charset="2"/>
              <a:buChar char="v"/>
            </a:pPr>
            <a:r>
              <a:rPr lang="fa-IR" sz="1600" dirty="0">
                <a:cs typeface="B Titr" panose="00000700000000000000" pitchFamily="2" charset="-78"/>
              </a:rPr>
              <a:t>فاصلۀ کوتاه بین زایمان ها</a:t>
            </a:r>
          </a:p>
          <a:p>
            <a:pPr algn="just" rtl="1">
              <a:buFont typeface="Wingdings" pitchFamily="2" charset="2"/>
              <a:buChar char="v"/>
            </a:pPr>
            <a:r>
              <a:rPr lang="fa-IR" sz="1600" dirty="0">
                <a:cs typeface="B Titr" panose="00000700000000000000" pitchFamily="2" charset="-78"/>
              </a:rPr>
              <a:t>آسیب پذیری جنین و </a:t>
            </a:r>
          </a:p>
          <a:p>
            <a:pPr algn="just" rtl="1">
              <a:buFont typeface="Wingdings" pitchFamily="2" charset="2"/>
              <a:buChar char="v"/>
            </a:pPr>
            <a:r>
              <a:rPr lang="fa-IR" sz="1600" dirty="0">
                <a:cs typeface="B Titr" panose="00000700000000000000" pitchFamily="2" charset="-78"/>
              </a:rPr>
              <a:t>نگرش مادر نسبت به جنین</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133</a:t>
            </a:fld>
            <a:endParaRPr lang="fa-IR"/>
          </a:p>
        </p:txBody>
      </p:sp>
    </p:spTree>
    <p:extLst>
      <p:ext uri="{BB962C8B-B14F-4D97-AF65-F5344CB8AC3E}">
        <p14:creationId xmlns:p14="http://schemas.microsoft.com/office/powerpoint/2010/main" val="217532403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anose="00000700000000000000" pitchFamily="2" charset="-78"/>
              </a:rPr>
              <a:t>بیماری های مادر</a:t>
            </a:r>
          </a:p>
          <a:p>
            <a:pPr algn="just" rtl="1">
              <a:buFont typeface="Wingdings" pitchFamily="2" charset="2"/>
              <a:buChar char="v"/>
            </a:pPr>
            <a:r>
              <a:rPr lang="fa-IR" sz="2400" dirty="0" smtClean="0">
                <a:cs typeface="B Titr" panose="00000700000000000000" pitchFamily="2" charset="-78"/>
              </a:rPr>
              <a:t>الف</a:t>
            </a:r>
            <a:r>
              <a:rPr lang="fa-IR" sz="2400" dirty="0">
                <a:cs typeface="B Titr" panose="00000700000000000000" pitchFamily="2" charset="-78"/>
              </a:rPr>
              <a:t>) بیماری </a:t>
            </a:r>
            <a:r>
              <a:rPr lang="fa-IR" sz="2400" dirty="0" smtClean="0">
                <a:cs typeface="B Titr" panose="00000700000000000000" pitchFamily="2" charset="-78"/>
              </a:rPr>
              <a:t>های </a:t>
            </a:r>
            <a:r>
              <a:rPr lang="fa-IR" sz="2400" dirty="0">
                <a:cs typeface="B Titr" panose="00000700000000000000" pitchFamily="2" charset="-78"/>
              </a:rPr>
              <a:t>مسری</a:t>
            </a:r>
          </a:p>
          <a:p>
            <a:pPr algn="just" rtl="1">
              <a:buFont typeface="Wingdings" pitchFamily="2" charset="2"/>
              <a:buChar char="v"/>
            </a:pPr>
            <a:r>
              <a:rPr lang="fa-IR" sz="2400" dirty="0">
                <a:cs typeface="B Titr" panose="00000700000000000000" pitchFamily="2" charset="-78"/>
              </a:rPr>
              <a:t>سیفلیس: عامل بیماری سیفلیس، از جفت عبور نموده و علاوه بر ایجاد نارسایی های هوشی، اختلال های حسی و حرکتی به ویژه کوری، صرع، مشکلات قلبی – عروقی و روانی به وجود می آورد.</a:t>
            </a:r>
          </a:p>
          <a:p>
            <a:pPr algn="just" rtl="1">
              <a:buFont typeface="Wingdings" pitchFamily="2" charset="2"/>
              <a:buChar char="v"/>
            </a:pPr>
            <a:r>
              <a:rPr lang="fa-IR" sz="2400" dirty="0">
                <a:cs typeface="B Titr" panose="00000700000000000000" pitchFamily="2" charset="-78"/>
              </a:rPr>
              <a:t>سرخجه: تاثیر ویروس سرخجه به ویژه در سه ماه اول بارداری، سبب نارسایی های هوشی، کوری، کری، اختلال های مادر زادی قلب و تولد پیش از موعد می شود. این بیماری واکسن دارد و تزریق آن به دخترانی که قبل از ازدواج مبتلا به آن نشده باشند، اکیداً توصیه می گردد.</a:t>
            </a:r>
          </a:p>
          <a:p>
            <a:pPr algn="just" rtl="1">
              <a:buFont typeface="Wingdings" pitchFamily="2" charset="2"/>
              <a:buChar char="v"/>
            </a:pPr>
            <a:r>
              <a:rPr lang="fa-IR" sz="2400" dirty="0">
                <a:cs typeface="B Titr" panose="00000700000000000000" pitchFamily="2" charset="-78"/>
              </a:rPr>
              <a:t>توکسوپلاسموزیس: عامل این بیماری از مادر به جنین منتقل شده و در صورت شدت ، به مرگ وی منجر می شود.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134</a:t>
            </a:fld>
            <a:endParaRPr lang="fa-IR"/>
          </a:p>
        </p:txBody>
      </p:sp>
    </p:spTree>
    <p:extLst>
      <p:ext uri="{BB962C8B-B14F-4D97-AF65-F5344CB8AC3E}">
        <p14:creationId xmlns:p14="http://schemas.microsoft.com/office/powerpoint/2010/main" val="186515607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anose="00000700000000000000" pitchFamily="2" charset="-78"/>
              </a:rPr>
              <a:t>بیماری های مادر</a:t>
            </a:r>
          </a:p>
          <a:p>
            <a:pPr algn="just" rtl="1">
              <a:buFont typeface="Wingdings" pitchFamily="2" charset="2"/>
              <a:buChar char="v"/>
            </a:pPr>
            <a:r>
              <a:rPr lang="fa-IR" sz="2400" dirty="0">
                <a:cs typeface="B Titr" panose="00000700000000000000" pitchFamily="2" charset="-78"/>
              </a:rPr>
              <a:t>ب) بیماری های غیر مسری:</a:t>
            </a:r>
          </a:p>
          <a:p>
            <a:pPr algn="just" rtl="1">
              <a:buFont typeface="Wingdings" pitchFamily="2" charset="2"/>
              <a:buChar char="v"/>
            </a:pPr>
            <a:r>
              <a:rPr lang="fa-IR" sz="2400" dirty="0">
                <a:cs typeface="B Titr" panose="00000700000000000000" pitchFamily="2" charset="-78"/>
              </a:rPr>
              <a:t>بیماری قند: مادران مبتلا به بیماری قند، بیشتر از دیگران جنین مرده به دنیا می آورند و در صورتی که نوزادنشان زنده بمانند نیز اختلال هایی در دستگاه گردش خون یا تنفسی آنان دیده می شود.</a:t>
            </a:r>
          </a:p>
          <a:p>
            <a:pPr algn="just" rtl="1">
              <a:buFont typeface="Wingdings" pitchFamily="2" charset="2"/>
              <a:buChar char="v"/>
            </a:pPr>
            <a:r>
              <a:rPr lang="fa-IR" sz="2400" dirty="0">
                <a:cs typeface="B Titr" panose="00000700000000000000" pitchFamily="2" charset="-78"/>
              </a:rPr>
              <a:t>فشار خون بالا: مادران دارای فشار خون بالا بیشتر از سایرین سقط جنین می کنند و یا نوزاد مرده به دنیا می آورند.</a:t>
            </a:r>
          </a:p>
          <a:p>
            <a:pPr algn="just" rtl="1">
              <a:buFont typeface="Wingdings" pitchFamily="2" charset="2"/>
              <a:buChar char="v"/>
            </a:pPr>
            <a:r>
              <a:rPr lang="fa-IR" sz="2400" dirty="0">
                <a:cs typeface="B Titr" panose="00000700000000000000" pitchFamily="2" charset="-78"/>
              </a:rPr>
              <a:t>کم خونی:اگر چه دلایل متعددی دارد اما بیشترین علت آن فقر آهن است کم خونی ممکن است ناشی از کمبود پروتئین یا ویتامین نیز باشد که در بین مادران ایرانی که فاقد تغذیه خوبی هستند، شیوع زیادی دارد.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135</a:t>
            </a:fld>
            <a:endParaRPr lang="fa-IR"/>
          </a:p>
        </p:txBody>
      </p:sp>
    </p:spTree>
    <p:extLst>
      <p:ext uri="{BB962C8B-B14F-4D97-AF65-F5344CB8AC3E}">
        <p14:creationId xmlns:p14="http://schemas.microsoft.com/office/powerpoint/2010/main" val="368553379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سیگار و الکیسم و سوء مصرف سایر </a:t>
            </a:r>
            <a:r>
              <a:rPr lang="fa-IR" dirty="0" smtClean="0">
                <a:solidFill>
                  <a:srgbClr val="FF0000"/>
                </a:solidFill>
                <a:cs typeface="B Titr" panose="00000700000000000000" pitchFamily="2" charset="-78"/>
              </a:rPr>
              <a:t>مواد</a:t>
            </a:r>
          </a:p>
          <a:p>
            <a:pPr algn="just" rtl="1">
              <a:buFont typeface="Wingdings" pitchFamily="2" charset="2"/>
              <a:buChar char="v"/>
            </a:pPr>
            <a:r>
              <a:rPr lang="fa-IR" sz="2400" dirty="0">
                <a:cs typeface="B Titr" panose="00000700000000000000" pitchFamily="2" charset="-78"/>
              </a:rPr>
              <a:t>نیکوتین: بسیار تاثیر نامطلوبی بر جنین می گذارد و واکنش جنین نسبت به کمبود اکسیژن ناشی از مصرف دخانیات در مادر، افزایش ضربان قلب است. نوزادان این گونه مادران دچار کمبود وزن و تولد پیش از موعد می شوند که عامل موثری در نارسایی های هوشی است.</a:t>
            </a:r>
          </a:p>
          <a:p>
            <a:pPr algn="just" rtl="1">
              <a:buFont typeface="Wingdings" pitchFamily="2" charset="2"/>
              <a:buChar char="v"/>
            </a:pPr>
            <a:r>
              <a:rPr lang="fa-IR" sz="2400" dirty="0">
                <a:cs typeface="B Titr" panose="00000700000000000000" pitchFamily="2" charset="-78"/>
              </a:rPr>
              <a:t>نوشیدن الکل نیز سبب مسمومیت شده و نقص عقلی، ضعف عمومی و ناهنجاری های حسی و حرکتی ایجاد می کند.</a:t>
            </a: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136</a:t>
            </a:fld>
            <a:endParaRPr lang="fa-IR"/>
          </a:p>
        </p:txBody>
      </p:sp>
    </p:spTree>
    <p:extLst>
      <p:ext uri="{BB962C8B-B14F-4D97-AF65-F5344CB8AC3E}">
        <p14:creationId xmlns:p14="http://schemas.microsoft.com/office/powerpoint/2010/main" val="31947632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smtClean="0">
                <a:solidFill>
                  <a:srgbClr val="FF0000"/>
                </a:solidFill>
                <a:cs typeface="B Titr" panose="00000700000000000000" pitchFamily="2" charset="-78"/>
              </a:rPr>
              <a:t>داروها</a:t>
            </a:r>
          </a:p>
          <a:p>
            <a:pPr algn="just" rtl="1">
              <a:buFont typeface="Wingdings" pitchFamily="2" charset="2"/>
              <a:buChar char="v"/>
            </a:pPr>
            <a:r>
              <a:rPr lang="fa-IR" sz="2400" dirty="0">
                <a:cs typeface="B Titr" panose="00000700000000000000" pitchFamily="2" charset="-78"/>
              </a:rPr>
              <a:t>مصرف هرنوع دارو در دورهء بارداری باید با تجویز پزشک بوده و از هر نوع خود درمانی نیز اجتناب گردد. داروهای خواب آور و مسکن ، به دلیل ایجاد وقفه تنفسی و اختلال در جریان خون جنین ، سبب نارسایی های هوش می شوند. </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137</a:t>
            </a:fld>
            <a:endParaRPr lang="fa-IR"/>
          </a:p>
        </p:txBody>
      </p:sp>
    </p:spTree>
    <p:extLst>
      <p:ext uri="{BB962C8B-B14F-4D97-AF65-F5344CB8AC3E}">
        <p14:creationId xmlns:p14="http://schemas.microsoft.com/office/powerpoint/2010/main" val="15815552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سوء </a:t>
            </a:r>
            <a:r>
              <a:rPr lang="fa-IR" dirty="0" smtClean="0">
                <a:solidFill>
                  <a:srgbClr val="FF0000"/>
                </a:solidFill>
                <a:cs typeface="B Titr" panose="00000700000000000000" pitchFamily="2" charset="-78"/>
              </a:rPr>
              <a:t>تغذیه</a:t>
            </a:r>
          </a:p>
          <a:p>
            <a:pPr algn="just" rtl="1">
              <a:buFont typeface="Wingdings" pitchFamily="2" charset="2"/>
              <a:buChar char="v"/>
            </a:pPr>
            <a:r>
              <a:rPr lang="fa-IR" sz="2400" dirty="0">
                <a:cs typeface="B Titr" panose="00000700000000000000" pitchFamily="2" charset="-78"/>
              </a:rPr>
              <a:t>مطالعات مربوط به تاثیر سوء تغذیه مادر بر جنین مشخص ساخته است مادرانی که در دوره بارداری دچار کمبود شدید مواد پروتئینی ، ویتامین ها و چربی ها بوده اند به مراتب بیشتر از سایر مادران دچار سقط جنین ، تولد نوزادان مرده و یا نارس و دارای اختلال های جسمانی ، عصبی و مغزی شده اند.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138</a:t>
            </a:fld>
            <a:endParaRPr lang="fa-IR"/>
          </a:p>
        </p:txBody>
      </p:sp>
    </p:spTree>
    <p:extLst>
      <p:ext uri="{BB962C8B-B14F-4D97-AF65-F5344CB8AC3E}">
        <p14:creationId xmlns:p14="http://schemas.microsoft.com/office/powerpoint/2010/main" val="13620177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حالات عاطفی و روانی </a:t>
            </a:r>
            <a:r>
              <a:rPr lang="fa-IR" dirty="0" smtClean="0">
                <a:solidFill>
                  <a:srgbClr val="FF0000"/>
                </a:solidFill>
                <a:cs typeface="B Titr" panose="00000700000000000000" pitchFamily="2" charset="-78"/>
              </a:rPr>
              <a:t>مادر</a:t>
            </a:r>
          </a:p>
          <a:p>
            <a:pPr algn="just" rtl="1">
              <a:buFont typeface="Wingdings" pitchFamily="2" charset="2"/>
              <a:buChar char="v"/>
            </a:pPr>
            <a:r>
              <a:rPr lang="fa-IR" sz="2400" dirty="0">
                <a:cs typeface="B Titr" panose="00000700000000000000" pitchFamily="2" charset="-78"/>
              </a:rPr>
              <a:t>هیجان های مادر موجب ترشح هورمون های مختلف از غدد فوق کلیوی و سایر غدد می شود که از طریق جفت به جنین منتقل می گردد.</a:t>
            </a:r>
          </a:p>
          <a:p>
            <a:pPr algn="just" rtl="1">
              <a:buFont typeface="Wingdings" pitchFamily="2" charset="2"/>
              <a:buChar char="v"/>
            </a:pPr>
            <a:r>
              <a:rPr lang="fa-IR" dirty="0">
                <a:solidFill>
                  <a:srgbClr val="FF0000"/>
                </a:solidFill>
                <a:cs typeface="B Titr" panose="00000700000000000000" pitchFamily="2" charset="-78"/>
              </a:rPr>
              <a:t>سن کم یا زیاد </a:t>
            </a:r>
            <a:r>
              <a:rPr lang="fa-IR" dirty="0" smtClean="0">
                <a:solidFill>
                  <a:srgbClr val="FF0000"/>
                </a:solidFill>
                <a:cs typeface="B Titr" panose="00000700000000000000" pitchFamily="2" charset="-78"/>
              </a:rPr>
              <a:t>مادر</a:t>
            </a:r>
          </a:p>
          <a:p>
            <a:pPr algn="just" rtl="1">
              <a:buFont typeface="Wingdings" pitchFamily="2" charset="2"/>
              <a:buChar char="v"/>
            </a:pPr>
            <a:r>
              <a:rPr lang="fa-IR" dirty="0">
                <a:cs typeface="B Titr" panose="00000700000000000000" pitchFamily="2" charset="-78"/>
              </a:rPr>
              <a:t>گزارش ها نشان می دهد که بهترین سن ازدواج و زایمان سنین بین 20 تا 28 سالگی است. زیادی سن مادر سبب بروز تغییراتی در کروموزوم ها میشود و احتمال بروز عقب ماندگی در کودک را افزایش می دهد. بالا بودن سن پدر از زیاد بودن سن مادر بیشتر است و موجب بروز عوارض </a:t>
            </a:r>
            <a:r>
              <a:rPr lang="fa-IR" dirty="0" smtClean="0">
                <a:cs typeface="B Titr" panose="00000700000000000000" pitchFamily="2" charset="-78"/>
              </a:rPr>
              <a:t>جسمی، </a:t>
            </a:r>
            <a:r>
              <a:rPr lang="fa-IR" dirty="0">
                <a:cs typeface="B Titr" panose="00000700000000000000" pitchFamily="2" charset="-78"/>
              </a:rPr>
              <a:t>کری مادرزادی و ناهنجاری های سلسله اعصاب مرکزی می شود.</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139</a:t>
            </a:fld>
            <a:endParaRPr lang="fa-IR"/>
          </a:p>
        </p:txBody>
      </p:sp>
    </p:spTree>
    <p:extLst>
      <p:ext uri="{BB962C8B-B14F-4D97-AF65-F5344CB8AC3E}">
        <p14:creationId xmlns:p14="http://schemas.microsoft.com/office/powerpoint/2010/main" val="56122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dirty="0" smtClean="0">
                <a:solidFill>
                  <a:srgbClr val="00B050"/>
                </a:solidFill>
                <a:cs typeface="B Titr" pitchFamily="2" charset="-78"/>
              </a:rPr>
              <a:t>نظریه و ضرورت آن</a:t>
            </a:r>
            <a:endParaRPr lang="en-US" dirty="0">
              <a:solidFill>
                <a:srgbClr val="00B050"/>
              </a:solidFill>
              <a:cs typeface="B Titr" pitchFamily="2" charset="-78"/>
            </a:endParaRPr>
          </a:p>
        </p:txBody>
      </p:sp>
    </p:spTree>
    <p:extLst>
      <p:ext uri="{BB962C8B-B14F-4D97-AF65-F5344CB8AC3E}">
        <p14:creationId xmlns:p14="http://schemas.microsoft.com/office/powerpoint/2010/main" val="26587775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همخونی و عامل </a:t>
            </a:r>
            <a:r>
              <a:rPr lang="en-US" dirty="0" smtClean="0">
                <a:solidFill>
                  <a:srgbClr val="FF0000"/>
                </a:solidFill>
                <a:cs typeface="B Titr" panose="00000700000000000000" pitchFamily="2" charset="-78"/>
              </a:rPr>
              <a:t>RH</a:t>
            </a:r>
          </a:p>
          <a:p>
            <a:pPr algn="just" rtl="1">
              <a:buFont typeface="Wingdings" pitchFamily="2" charset="2"/>
              <a:buChar char="v"/>
            </a:pPr>
            <a:r>
              <a:rPr lang="fa-IR" dirty="0">
                <a:cs typeface="B Titr" panose="00000700000000000000" pitchFamily="2" charset="-78"/>
              </a:rPr>
              <a:t>منظور از ازدواج افراد </a:t>
            </a:r>
            <a:r>
              <a:rPr lang="fa-IR" dirty="0" smtClean="0">
                <a:cs typeface="B Titr" panose="00000700000000000000" pitchFamily="2" charset="-78"/>
              </a:rPr>
              <a:t>همخون، </a:t>
            </a:r>
            <a:r>
              <a:rPr lang="fa-IR" dirty="0">
                <a:cs typeface="B Titr" panose="00000700000000000000" pitchFamily="2" charset="-78"/>
              </a:rPr>
              <a:t>ازدواج نزدیکان </a:t>
            </a:r>
            <a:r>
              <a:rPr lang="fa-IR" dirty="0" smtClean="0">
                <a:cs typeface="B Titr" panose="00000700000000000000" pitchFamily="2" charset="-78"/>
              </a:rPr>
              <a:t>است.</a:t>
            </a:r>
          </a:p>
          <a:p>
            <a:pPr marL="0" indent="0" algn="just" rtl="1">
              <a:buNone/>
            </a:pPr>
            <a:r>
              <a:rPr lang="fa-IR" dirty="0">
                <a:cs typeface="B Titr" panose="00000700000000000000" pitchFamily="2" charset="-78"/>
              </a:rPr>
              <a:t/>
            </a:r>
            <a:br>
              <a:rPr lang="fa-IR" dirty="0">
                <a:cs typeface="B Titr" panose="00000700000000000000" pitchFamily="2" charset="-78"/>
              </a:rPr>
            </a:br>
            <a:r>
              <a:rPr lang="fa-IR" dirty="0">
                <a:cs typeface="B Titr" panose="00000700000000000000" pitchFamily="2" charset="-78"/>
              </a:rPr>
              <a:t>عامل  </a:t>
            </a:r>
            <a:r>
              <a:rPr lang="en-US" dirty="0">
                <a:cs typeface="B Titr" panose="00000700000000000000" pitchFamily="2" charset="-78"/>
              </a:rPr>
              <a:t>RH ، </a:t>
            </a:r>
            <a:r>
              <a:rPr lang="fa-IR" dirty="0">
                <a:cs typeface="B Titr" panose="00000700000000000000" pitchFamily="2" charset="-78"/>
              </a:rPr>
              <a:t>یک ماده پروتئینی است که اولین بار در خون ماده میمونی به نام رسوس(</a:t>
            </a:r>
            <a:r>
              <a:rPr lang="en-US" dirty="0">
                <a:cs typeface="B Titr" panose="00000700000000000000" pitchFamily="2" charset="-78"/>
              </a:rPr>
              <a:t>Rhesus </a:t>
            </a:r>
            <a:r>
              <a:rPr lang="fa-IR" dirty="0">
                <a:cs typeface="B Titr" panose="00000700000000000000" pitchFamily="2" charset="-78"/>
              </a:rPr>
              <a:t>)</a:t>
            </a:r>
            <a:r>
              <a:rPr lang="en-US" dirty="0" smtClean="0">
                <a:cs typeface="B Titr" panose="00000700000000000000" pitchFamily="2" charset="-78"/>
              </a:rPr>
              <a:t> </a:t>
            </a:r>
            <a:r>
              <a:rPr lang="fa-IR" dirty="0">
                <a:cs typeface="B Titr" panose="00000700000000000000" pitchFamily="2" charset="-78"/>
              </a:rPr>
              <a:t>پیدا شد و به همین جهت هم نام این عامل یعنی </a:t>
            </a:r>
            <a:r>
              <a:rPr lang="en-US" dirty="0">
                <a:cs typeface="B Titr" panose="00000700000000000000" pitchFamily="2" charset="-78"/>
              </a:rPr>
              <a:t>RH، </a:t>
            </a:r>
            <a:r>
              <a:rPr lang="fa-IR" dirty="0">
                <a:cs typeface="B Titr" panose="00000700000000000000" pitchFamily="2" charset="-78"/>
              </a:rPr>
              <a:t>از اول نام وی گرفته شد.</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140</a:t>
            </a:fld>
            <a:endParaRPr lang="fa-IR"/>
          </a:p>
        </p:txBody>
      </p:sp>
    </p:spTree>
    <p:extLst>
      <p:ext uri="{BB962C8B-B14F-4D97-AF65-F5344CB8AC3E}">
        <p14:creationId xmlns:p14="http://schemas.microsoft.com/office/powerpoint/2010/main" val="41297365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پرتو نگاری های مکرر یا پرتو </a:t>
            </a:r>
            <a:r>
              <a:rPr lang="fa-IR" dirty="0" smtClean="0">
                <a:solidFill>
                  <a:srgbClr val="FF0000"/>
                </a:solidFill>
                <a:cs typeface="B Titr" panose="00000700000000000000" pitchFamily="2" charset="-78"/>
              </a:rPr>
              <a:t>درمانی</a:t>
            </a:r>
          </a:p>
          <a:p>
            <a:pPr algn="just" rtl="1">
              <a:buFont typeface="Wingdings" pitchFamily="2" charset="2"/>
              <a:buChar char="v"/>
            </a:pPr>
            <a:r>
              <a:rPr lang="fa-IR" dirty="0">
                <a:cs typeface="B Titr" panose="00000700000000000000" pitchFamily="2" charset="-78"/>
              </a:rPr>
              <a:t>نوزادانی که مادران شان به وفور تحت تاثیر اشعۀ ایکس قرار می گیرند، غالبا دچار ضایعات جسمانی، اختلال های دستگاه عصبی و عقب افتادگی ذهنی( به ویژه میکرو سفالی یا کوچک بودن جمجمه) می شوند.</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141</a:t>
            </a:fld>
            <a:endParaRPr lang="fa-IR"/>
          </a:p>
        </p:txBody>
      </p:sp>
    </p:spTree>
    <p:extLst>
      <p:ext uri="{BB962C8B-B14F-4D97-AF65-F5344CB8AC3E}">
        <p14:creationId xmlns:p14="http://schemas.microsoft.com/office/powerpoint/2010/main" val="23728472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کار سنگین و مداوم </a:t>
            </a:r>
            <a:r>
              <a:rPr lang="fa-IR" dirty="0" smtClean="0">
                <a:solidFill>
                  <a:srgbClr val="FF0000"/>
                </a:solidFill>
                <a:cs typeface="B Titr" panose="00000700000000000000" pitchFamily="2" charset="-78"/>
              </a:rPr>
              <a:t>مادر</a:t>
            </a:r>
          </a:p>
          <a:p>
            <a:pPr algn="just" rtl="1">
              <a:buFont typeface="Wingdings" pitchFamily="2" charset="2"/>
              <a:buChar char="v"/>
            </a:pPr>
            <a:r>
              <a:rPr lang="fa-IR" dirty="0">
                <a:cs typeface="B Titr" panose="00000700000000000000" pitchFamily="2" charset="-78"/>
              </a:rPr>
              <a:t>برای بسیاری از مادران باردار که تا هنگان زایمان خود به کار اشتغال می ورزند این سوال مطرح است که آیا این امر می تواند تاثیر نا مطلوبی بر سلامتی آنان و یا جنینی که در شکم دارند داشته باشند یا نه.</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142</a:t>
            </a:fld>
            <a:endParaRPr lang="fa-IR"/>
          </a:p>
        </p:txBody>
      </p:sp>
    </p:spTree>
    <p:extLst>
      <p:ext uri="{BB962C8B-B14F-4D97-AF65-F5344CB8AC3E}">
        <p14:creationId xmlns:p14="http://schemas.microsoft.com/office/powerpoint/2010/main" val="215461439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ضربه ها </a:t>
            </a:r>
            <a:endParaRPr lang="fa-IR" dirty="0" smtClean="0">
              <a:solidFill>
                <a:srgbClr val="FF0000"/>
              </a:solidFill>
              <a:cs typeface="B Titr" panose="00000700000000000000" pitchFamily="2" charset="-78"/>
            </a:endParaRPr>
          </a:p>
          <a:p>
            <a:pPr algn="just" rtl="1">
              <a:buFont typeface="Wingdings" pitchFamily="2" charset="2"/>
              <a:buChar char="v"/>
            </a:pPr>
            <a:r>
              <a:rPr lang="fa-IR" dirty="0">
                <a:cs typeface="B Titr" panose="00000700000000000000" pitchFamily="2" charset="-78"/>
              </a:rPr>
              <a:t>وارد شدن ضربه های سخت به ناحیۀ شکم نیز می تواند موجب بروز اختلال در جنین گردد</a:t>
            </a:r>
            <a:r>
              <a:rPr lang="fa-IR" dirty="0" smtClean="0">
                <a:cs typeface="B Titr" panose="00000700000000000000" pitchFamily="2" charset="-78"/>
              </a:rPr>
              <a:t>.</a:t>
            </a:r>
          </a:p>
          <a:p>
            <a:pPr algn="just" rtl="1">
              <a:buFont typeface="Wingdings" pitchFamily="2" charset="2"/>
              <a:buChar char="v"/>
            </a:pPr>
            <a:endParaRPr lang="fa-IR" dirty="0">
              <a:cs typeface="B Titr" panose="00000700000000000000" pitchFamily="2" charset="-78"/>
            </a:endParaRPr>
          </a:p>
          <a:p>
            <a:pPr algn="just" rtl="1">
              <a:buFont typeface="Wingdings" pitchFamily="2" charset="2"/>
              <a:buChar char="v"/>
            </a:pPr>
            <a:r>
              <a:rPr lang="fa-IR" dirty="0">
                <a:solidFill>
                  <a:srgbClr val="FF0000"/>
                </a:solidFill>
                <a:cs typeface="B Titr" panose="00000700000000000000" pitchFamily="2" charset="-78"/>
              </a:rPr>
              <a:t>فاصله کوتاه بین زایمان </a:t>
            </a:r>
            <a:r>
              <a:rPr lang="fa-IR" dirty="0" smtClean="0">
                <a:solidFill>
                  <a:srgbClr val="FF0000"/>
                </a:solidFill>
                <a:cs typeface="B Titr" panose="00000700000000000000" pitchFamily="2" charset="-78"/>
              </a:rPr>
              <a:t>ها</a:t>
            </a:r>
          </a:p>
          <a:p>
            <a:pPr algn="just" rtl="1">
              <a:buFont typeface="Wingdings" pitchFamily="2" charset="2"/>
              <a:buChar char="v"/>
            </a:pPr>
            <a:r>
              <a:rPr lang="fa-IR" dirty="0" smtClean="0">
                <a:cs typeface="B Titr" panose="00000700000000000000" pitchFamily="2" charset="-78"/>
              </a:rPr>
              <a:t>فاصله </a:t>
            </a:r>
            <a:r>
              <a:rPr lang="fa-IR" dirty="0">
                <a:cs typeface="B Titr" panose="00000700000000000000" pitchFamily="2" charset="-78"/>
              </a:rPr>
              <a:t>کوتاه بین زایمان ها آثار سوئی بر سلامت مادر و جنین دارد. پژوهشگران یافته اند که 4 سال طول می کشد تا پس از هر بارداری، ترشحات هورمون های مادران به حالت عادی برگردد و بعد از وقوع این بازسازی، به نظر می رسد که رشد کودک بعدی حتی بهتر از قبلی نیز می شود.</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143</a:t>
            </a:fld>
            <a:endParaRPr lang="fa-IR"/>
          </a:p>
        </p:txBody>
      </p:sp>
    </p:spTree>
    <p:extLst>
      <p:ext uri="{BB962C8B-B14F-4D97-AF65-F5344CB8AC3E}">
        <p14:creationId xmlns:p14="http://schemas.microsoft.com/office/powerpoint/2010/main" val="21878511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آسیب پذیری </a:t>
            </a:r>
            <a:r>
              <a:rPr lang="fa-IR" dirty="0" smtClean="0">
                <a:solidFill>
                  <a:srgbClr val="FF0000"/>
                </a:solidFill>
                <a:cs typeface="B Titr" panose="00000700000000000000" pitchFamily="2" charset="-78"/>
              </a:rPr>
              <a:t>جنین</a:t>
            </a:r>
          </a:p>
          <a:p>
            <a:pPr algn="just" rtl="1">
              <a:buFont typeface="Wingdings" pitchFamily="2" charset="2"/>
              <a:buChar char="v"/>
            </a:pPr>
            <a:r>
              <a:rPr lang="fa-IR" dirty="0">
                <a:cs typeface="B Titr" panose="00000700000000000000" pitchFamily="2" charset="-78"/>
              </a:rPr>
              <a:t>مادران باردار همواره نگران سلامتی جنین خود هستند و این امر، به ویژه در اولین بارداری بیشتر دیده می شود. در بسیاری از موارد این نگرانی ها درست نیست و تقریباً انتظار می رود که هر کودکی به صورت طبیعی متولد شود؛ مگر این که در معرض عامل یا عوامل آسیب زای جدی قرار گرفته باشد. شدت تاثیر این عوامل بستگی به سه عامل دارد که عبارتند از: </a:t>
            </a:r>
          </a:p>
          <a:p>
            <a:pPr algn="just" rtl="1">
              <a:buFont typeface="Wingdings" pitchFamily="2" charset="2"/>
              <a:buChar char="v"/>
            </a:pPr>
            <a:r>
              <a:rPr lang="fa-IR" dirty="0">
                <a:solidFill>
                  <a:srgbClr val="C00000"/>
                </a:solidFill>
                <a:cs typeface="B Titr" panose="00000700000000000000" pitchFamily="2" charset="-78"/>
              </a:rPr>
              <a:t>1- ساختار جنین، </a:t>
            </a:r>
          </a:p>
          <a:p>
            <a:pPr algn="just" rtl="1">
              <a:buFont typeface="Wingdings" pitchFamily="2" charset="2"/>
              <a:buChar char="v"/>
            </a:pPr>
            <a:r>
              <a:rPr lang="fa-IR" dirty="0">
                <a:solidFill>
                  <a:srgbClr val="C00000"/>
                </a:solidFill>
                <a:cs typeface="B Titr" panose="00000700000000000000" pitchFamily="2" charset="-78"/>
              </a:rPr>
              <a:t>2- زمان مواجهۀ جنین با عامل خاطر </a:t>
            </a:r>
          </a:p>
          <a:p>
            <a:pPr algn="just" rtl="1">
              <a:buFont typeface="Wingdings" pitchFamily="2" charset="2"/>
              <a:buChar char="v"/>
            </a:pPr>
            <a:r>
              <a:rPr lang="fa-IR" dirty="0">
                <a:solidFill>
                  <a:srgbClr val="C00000"/>
                </a:solidFill>
                <a:cs typeface="B Titr" panose="00000700000000000000" pitchFamily="2" charset="-78"/>
              </a:rPr>
              <a:t>3- میزان مواجهه با عامل خطر</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144</a:t>
            </a:fld>
            <a:endParaRPr lang="fa-IR"/>
          </a:p>
        </p:txBody>
      </p:sp>
    </p:spTree>
    <p:extLst>
      <p:ext uri="{BB962C8B-B14F-4D97-AF65-F5344CB8AC3E}">
        <p14:creationId xmlns:p14="http://schemas.microsoft.com/office/powerpoint/2010/main" val="238576908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آسیب پذیری </a:t>
            </a:r>
            <a:r>
              <a:rPr lang="fa-IR" dirty="0" smtClean="0">
                <a:solidFill>
                  <a:srgbClr val="FF0000"/>
                </a:solidFill>
                <a:cs typeface="B Titr" panose="00000700000000000000" pitchFamily="2" charset="-78"/>
              </a:rPr>
              <a:t>جنین</a:t>
            </a:r>
          </a:p>
          <a:p>
            <a:pPr algn="just" rtl="1">
              <a:buFont typeface="Wingdings" pitchFamily="2" charset="2"/>
              <a:buChar char="v"/>
            </a:pPr>
            <a:r>
              <a:rPr lang="fa-IR" sz="2200" dirty="0">
                <a:cs typeface="B Titr" panose="00000700000000000000" pitchFamily="2" charset="-78"/>
              </a:rPr>
              <a:t>الف) ساختار جنین. هر جنینی ساختار ویژه خود را دارد که بر اساس آن به عامل خطر پاسخ </a:t>
            </a:r>
            <a:r>
              <a:rPr lang="fa-IR" sz="2200" dirty="0" smtClean="0">
                <a:cs typeface="B Titr" panose="00000700000000000000" pitchFamily="2" charset="-78"/>
              </a:rPr>
              <a:t>می گوید</a:t>
            </a:r>
            <a:r>
              <a:rPr lang="fa-IR" sz="2200" dirty="0">
                <a:cs typeface="B Titr" panose="00000700000000000000" pitchFamily="2" charset="-78"/>
              </a:rPr>
              <a:t>. به عنوان مثال یک عامل واحد، ممکن است در جنینی منجر به بروز یک اختلال جزیی، در دیگری، شکل گیری نقص عضو و در سومی مرگ شود.</a:t>
            </a:r>
          </a:p>
          <a:p>
            <a:pPr algn="just" rtl="1">
              <a:buFont typeface="Wingdings" pitchFamily="2" charset="2"/>
              <a:buChar char="v"/>
            </a:pPr>
            <a:r>
              <a:rPr lang="fa-IR" sz="2200" dirty="0">
                <a:cs typeface="B Titr" panose="00000700000000000000" pitchFamily="2" charset="-78"/>
              </a:rPr>
              <a:t>ب)زمان مواجهۀ جنین با عامل خطر. یک عامل خطر واحد می تواند منجر به بروز اختلال های متفاوتی در مراحل مختلف تخمی، رویانی و یا جنینی شود. هر گاه، زمان تاثیر آن عامل مخرب، قبل از مرحلۀ تمایز سلول ها باشد.</a:t>
            </a:r>
          </a:p>
          <a:p>
            <a:pPr algn="just" rtl="1">
              <a:buFont typeface="Wingdings" pitchFamily="2" charset="2"/>
              <a:buChar char="v"/>
            </a:pPr>
            <a:r>
              <a:rPr lang="fa-IR" sz="2200" dirty="0">
                <a:cs typeface="B Titr" panose="00000700000000000000" pitchFamily="2" charset="-78"/>
              </a:rPr>
              <a:t>ج) میزان مواجهه با عامل خطر: با زیاد شدن مقدار عامل خطر، اثرات آن نیز مخرب تر خواهد شد. شواهد نشان داده است که بعد از بمباران اتمی هیروشیما و ناگازاکی، هیچ یک از مادرانی که در فاصلۀ یک مایلی از مرکز این فاجعۀ عمیق زندگی می کردند نتوانستند نوزاد زنده به دنیا آورند.</a:t>
            </a:r>
          </a:p>
          <a:p>
            <a:pPr algn="just" rtl="1">
              <a:buFont typeface="Wingdings" pitchFamily="2" charset="2"/>
              <a:buChar char="v"/>
            </a:pPr>
            <a:endParaRPr lang="fa-IR" dirty="0">
              <a:solidFill>
                <a:srgbClr val="FF0000"/>
              </a:solidFill>
              <a:cs typeface="0 Titr Bold"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145</a:t>
            </a:fld>
            <a:endParaRPr lang="fa-IR"/>
          </a:p>
        </p:txBody>
      </p:sp>
    </p:spTree>
    <p:extLst>
      <p:ext uri="{BB962C8B-B14F-4D97-AF65-F5344CB8AC3E}">
        <p14:creationId xmlns:p14="http://schemas.microsoft.com/office/powerpoint/2010/main" val="34883554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cs typeface="B Titr" pitchFamily="2" charset="-78"/>
              </a:rPr>
              <a:t>رشد در دوره قبل از تولد</a:t>
            </a:r>
            <a:endParaRPr lang="fa-IR" sz="3200" dirty="0">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dirty="0">
                <a:solidFill>
                  <a:srgbClr val="FF0000"/>
                </a:solidFill>
                <a:cs typeface="B Titr" panose="00000700000000000000" pitchFamily="2" charset="-78"/>
              </a:rPr>
              <a:t>نگرش مادر نسبت به </a:t>
            </a:r>
            <a:r>
              <a:rPr lang="fa-IR" dirty="0" smtClean="0">
                <a:solidFill>
                  <a:srgbClr val="FF0000"/>
                </a:solidFill>
                <a:cs typeface="B Titr" panose="00000700000000000000" pitchFamily="2" charset="-78"/>
              </a:rPr>
              <a:t>جنین</a:t>
            </a:r>
          </a:p>
          <a:p>
            <a:pPr algn="just" rtl="1">
              <a:buFont typeface="Wingdings" pitchFamily="2" charset="2"/>
              <a:buChar char="v"/>
            </a:pPr>
            <a:r>
              <a:rPr lang="fa-IR" sz="2200" dirty="0">
                <a:cs typeface="B Titr" panose="00000700000000000000" pitchFamily="2" charset="-78"/>
              </a:rPr>
              <a:t>نگرش مادر نسبت به جنین نیز رشد وی را تحت تاثیر قرار می دهد.</a:t>
            </a:r>
          </a:p>
          <a:p>
            <a:pPr algn="just" rtl="1">
              <a:buFont typeface="Wingdings" pitchFamily="2" charset="2"/>
              <a:buChar char="v"/>
            </a:pPr>
            <a:endParaRPr lang="fa-IR" dirty="0">
              <a:solidFill>
                <a:srgbClr val="FF0000"/>
              </a:solidFill>
              <a:cs typeface="B Titr" panose="00000700000000000000" pitchFamily="2" charset="-78"/>
            </a:endParaRPr>
          </a:p>
          <a:p>
            <a:pPr algn="just" rtl="1">
              <a:buFont typeface="Wingdings" pitchFamily="2" charset="2"/>
              <a:buChar char="v"/>
            </a:pPr>
            <a:endParaRPr lang="fa-IR"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146</a:t>
            </a:fld>
            <a:endParaRPr lang="fa-IR"/>
          </a:p>
        </p:txBody>
      </p:sp>
    </p:spTree>
    <p:extLst>
      <p:ext uri="{BB962C8B-B14F-4D97-AF65-F5344CB8AC3E}">
        <p14:creationId xmlns:p14="http://schemas.microsoft.com/office/powerpoint/2010/main" val="11346009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cs typeface="B Titr" pitchFamily="2" charset="-78"/>
              </a:rPr>
              <a:t>جریان تولد</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نزدیک به زمان تولد کودک، بر اثر نوعی ساز و کار نا شناخته، انقباض هایی در رحم مادر که اکنون شبیه به یک کیسۀ بزرگ محتوای جنین شده است ،آغاز می گردد. معمولاً نحوۀ قرار گرفتن جنین به شکلی است که سرش به طرف پایین قرار گرفته و از ناحیۀ لگن بر روی خود تا گشته است. انقباض های رحم درد هایی را ایجاد می کنند که به نام درد های زایمان شهرت دارند.</a:t>
            </a:r>
          </a:p>
          <a:p>
            <a:pPr algn="just" rtl="1">
              <a:buFont typeface="Wingdings" pitchFamily="2" charset="2"/>
              <a:buChar char="v"/>
            </a:pPr>
            <a:r>
              <a:rPr lang="fa-IR" sz="2400" dirty="0">
                <a:cs typeface="B Titr" panose="00000700000000000000" pitchFamily="2" charset="-78"/>
              </a:rPr>
              <a:t>هنگامی که کودک موفق به کشیدن اولین نفس می شود، پزشک بند ناف را قطع می کند.</a:t>
            </a:r>
          </a:p>
          <a:p>
            <a:pPr algn="just" rtl="1">
              <a:buFont typeface="Wingdings" pitchFamily="2" charset="2"/>
              <a:buChar char="v"/>
            </a:pPr>
            <a:r>
              <a:rPr lang="fa-IR" sz="2400" dirty="0">
                <a:cs typeface="B Titr" panose="00000700000000000000" pitchFamily="2" charset="-78"/>
              </a:rPr>
              <a:t>در مرحلۀ آخر، سایر اجزا چون جفت، بقیۀ بند ناف و بقایای کیسۀ آب خارج می شود. طولانی شدن زیاد زمان وضع حمل، منجر به نرسیدن اکسیژن کافی به کودک در حال تولد می شود که و آسیب دیدگی سلول های مغزی وی را به همراه دارد.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147</a:t>
            </a:fld>
            <a:endParaRPr lang="fa-IR"/>
          </a:p>
        </p:txBody>
      </p:sp>
    </p:spTree>
    <p:extLst>
      <p:ext uri="{BB962C8B-B14F-4D97-AF65-F5344CB8AC3E}">
        <p14:creationId xmlns:p14="http://schemas.microsoft.com/office/powerpoint/2010/main" val="340809787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cs typeface="B Titr" pitchFamily="2" charset="-78"/>
              </a:rPr>
              <a:t>جریان تولد</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علایم زیر در هنگام تولد می تواند نشانۀ وجود </a:t>
            </a:r>
            <a:r>
              <a:rPr lang="fa-IR" sz="2400" dirty="0" smtClean="0">
                <a:cs typeface="B Titr" panose="00000700000000000000" pitchFamily="2" charset="-78"/>
              </a:rPr>
              <a:t>ناتوانی ذهنی </a:t>
            </a:r>
            <a:r>
              <a:rPr lang="fa-IR" sz="2400" dirty="0">
                <a:cs typeface="B Titr" panose="00000700000000000000" pitchFamily="2" charset="-78"/>
              </a:rPr>
              <a:t>در کودک </a:t>
            </a:r>
            <a:r>
              <a:rPr lang="fa-IR" sz="2400" dirty="0" smtClean="0">
                <a:cs typeface="B Titr" panose="00000700000000000000" pitchFamily="2" charset="-78"/>
              </a:rPr>
              <a:t>باشد:</a:t>
            </a:r>
          </a:p>
          <a:p>
            <a:pPr algn="just" rtl="1">
              <a:buFont typeface="Wingdings" pitchFamily="2" charset="2"/>
              <a:buChar char="v"/>
            </a:pPr>
            <a:r>
              <a:rPr lang="fa-IR" sz="2400" dirty="0">
                <a:cs typeface="B Titr" panose="00000700000000000000" pitchFamily="2" charset="-78"/>
              </a:rPr>
              <a:t>کمبود شدید وزن</a:t>
            </a:r>
          </a:p>
          <a:p>
            <a:pPr algn="just" rtl="1">
              <a:buFont typeface="Wingdings" pitchFamily="2" charset="2"/>
              <a:buChar char="v"/>
            </a:pPr>
            <a:r>
              <a:rPr lang="fa-IR" sz="2400" dirty="0">
                <a:cs typeface="B Titr" panose="00000700000000000000" pitchFamily="2" charset="-78"/>
              </a:rPr>
              <a:t>بزرگی و کوچکی دور سر</a:t>
            </a:r>
          </a:p>
          <a:p>
            <a:pPr algn="just" rtl="1">
              <a:buFont typeface="Wingdings" pitchFamily="2" charset="2"/>
              <a:buChar char="v"/>
            </a:pPr>
            <a:r>
              <a:rPr lang="fa-IR" sz="2400" dirty="0">
                <a:cs typeface="B Titr" panose="00000700000000000000" pitchFamily="2" charset="-78"/>
              </a:rPr>
              <a:t>بی اشتهایی شدید و یا اشکال در گرفتن پستان در هفته های اول تولد</a:t>
            </a:r>
          </a:p>
          <a:p>
            <a:pPr algn="just" rtl="1">
              <a:buFont typeface="Wingdings" pitchFamily="2" charset="2"/>
              <a:buChar char="v"/>
            </a:pPr>
            <a:r>
              <a:rPr lang="fa-IR" sz="2400" dirty="0">
                <a:cs typeface="B Titr" panose="00000700000000000000" pitchFamily="2" charset="-78"/>
              </a:rPr>
              <a:t>وجود حمله های تشنجی در هفته ها یا ماه های اول تولد</a:t>
            </a:r>
          </a:p>
          <a:p>
            <a:pPr algn="just" rtl="1">
              <a:buFont typeface="Wingdings" pitchFamily="2" charset="2"/>
              <a:buChar char="v"/>
            </a:pPr>
            <a:r>
              <a:rPr lang="fa-IR" sz="2400" dirty="0">
                <a:cs typeface="B Titr" panose="00000700000000000000" pitchFamily="2" charset="-78"/>
              </a:rPr>
              <a:t>دیر نفس کشیدن در بدو تولد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148</a:t>
            </a:fld>
            <a:endParaRPr lang="fa-IR"/>
          </a:p>
        </p:txBody>
      </p:sp>
    </p:spTree>
    <p:extLst>
      <p:ext uri="{BB962C8B-B14F-4D97-AF65-F5344CB8AC3E}">
        <p14:creationId xmlns:p14="http://schemas.microsoft.com/office/powerpoint/2010/main" val="330819540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cs typeface="B Titr" pitchFamily="2" charset="-78"/>
              </a:rPr>
              <a:t>جریان تولد</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برای </a:t>
            </a:r>
            <a:r>
              <a:rPr lang="fa-IR" sz="2400" dirty="0">
                <a:cs typeface="B Titr" panose="00000700000000000000" pitchFamily="2" charset="-78"/>
              </a:rPr>
              <a:t>اطمینان از سلامتی کودک در بدو تولد آزمونی ساده وجود دارد که توسط ویرجینیا آپگار(متخصص بیهوشی ) در سال 1953 به وجود آمده و هم اکنون در بسیاری از </a:t>
            </a:r>
            <a:r>
              <a:rPr lang="fa-IR" sz="2400" dirty="0" smtClean="0">
                <a:cs typeface="B Titr" panose="00000700000000000000" pitchFamily="2" charset="-78"/>
              </a:rPr>
              <a:t>زایشگاه های </a:t>
            </a:r>
            <a:r>
              <a:rPr lang="fa-IR" sz="2400" dirty="0">
                <a:cs typeface="B Titr" panose="00000700000000000000" pitchFamily="2" charset="-78"/>
              </a:rPr>
              <a:t>سراسر دنیا به کار گرفته می شود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ارزیابی </a:t>
            </a:r>
            <a:r>
              <a:rPr lang="fa-IR" sz="2400" dirty="0">
                <a:cs typeface="B Titr" panose="00000700000000000000" pitchFamily="2" charset="-78"/>
              </a:rPr>
              <a:t>به این صورت انجام می شود که موارد زیر در اولین دقیقه پس از تولد و سپس دقیقه پنجم در مورد نوزاد بررسی می شود: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ضربان </a:t>
            </a:r>
            <a:r>
              <a:rPr lang="fa-IR" sz="2400" dirty="0" smtClean="0">
                <a:cs typeface="B Titr" panose="00000700000000000000" pitchFamily="2" charset="-78"/>
              </a:rPr>
              <a:t>قلب</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تنفس</a:t>
            </a:r>
          </a:p>
          <a:p>
            <a:pPr algn="just" rtl="1">
              <a:buFont typeface="Wingdings" pitchFamily="2" charset="2"/>
              <a:buChar char="v"/>
            </a:pPr>
            <a:r>
              <a:rPr lang="fa-IR" sz="2400" dirty="0" smtClean="0">
                <a:cs typeface="B Titr" panose="00000700000000000000" pitchFamily="2" charset="-78"/>
              </a:rPr>
              <a:t>سفتی عضلات</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رفلکس های </a:t>
            </a:r>
            <a:r>
              <a:rPr lang="fa-IR" sz="2400" dirty="0" smtClean="0">
                <a:cs typeface="B Titr" panose="00000700000000000000" pitchFamily="2" charset="-78"/>
              </a:rPr>
              <a:t>نوزادی</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رنگ پوست</a:t>
            </a:r>
          </a:p>
          <a:p>
            <a:pPr algn="just" rtl="1">
              <a:buFont typeface="Wingdings" pitchFamily="2" charset="2"/>
              <a:buChar char="v"/>
            </a:pPr>
            <a:endParaRPr lang="fa-IR" sz="2400" dirty="0" smtClean="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149</a:t>
            </a:fld>
            <a:endParaRPr lang="fa-IR"/>
          </a:p>
        </p:txBody>
      </p:sp>
    </p:spTree>
    <p:extLst>
      <p:ext uri="{BB962C8B-B14F-4D97-AF65-F5344CB8AC3E}">
        <p14:creationId xmlns:p14="http://schemas.microsoft.com/office/powerpoint/2010/main" val="388067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670" y="527605"/>
            <a:ext cx="7940660" cy="610820"/>
          </a:xfrm>
        </p:spPr>
        <p:txBody>
          <a:bodyPr>
            <a:normAutofit fontScale="90000"/>
          </a:bodyPr>
          <a:lstStyle/>
          <a:p>
            <a:pPr algn="ctr">
              <a:defRPr/>
            </a:pPr>
            <a:r>
              <a:rPr lang="fa-IR" dirty="0">
                <a:solidFill>
                  <a:srgbClr val="FF0000"/>
                </a:solidFill>
                <a:cs typeface="B Titr" pitchFamily="2" charset="-78"/>
              </a:rPr>
              <a:t>شکل گیری نظریه</a:t>
            </a:r>
          </a:p>
        </p:txBody>
      </p:sp>
      <p:sp>
        <p:nvSpPr>
          <p:cNvPr id="11267" name="Rectangle 3"/>
          <p:cNvSpPr>
            <a:spLocks noGrp="1" noChangeArrowheads="1"/>
          </p:cNvSpPr>
          <p:nvPr>
            <p:ph type="body" idx="1"/>
          </p:nvPr>
        </p:nvSpPr>
        <p:spPr>
          <a:xfrm>
            <a:off x="601669" y="1291130"/>
            <a:ext cx="8093365" cy="4581150"/>
          </a:xfrm>
        </p:spPr>
        <p:txBody>
          <a:bodyPr>
            <a:normAutofit/>
          </a:bodyPr>
          <a:lstStyle/>
          <a:p>
            <a:pPr algn="just" rtl="1" eaLnBrk="1" hangingPunct="1">
              <a:buFont typeface="Wingdings" pitchFamily="2" charset="2"/>
              <a:buChar char="Ø"/>
            </a:pPr>
            <a:r>
              <a:rPr lang="fa-IR" dirty="0" smtClean="0">
                <a:effectLst/>
                <a:cs typeface="B Titr" pitchFamily="2" charset="-78"/>
              </a:rPr>
              <a:t>نظریه در خلا به وجود نمی آید بلکه مبتنی است بر یک سلسله اصول و پایه های تاریخی، اجتماعی، فلسفی و شخصی</a:t>
            </a:r>
          </a:p>
          <a:p>
            <a:pPr algn="just" rtl="1" eaLnBrk="1" hangingPunct="1">
              <a:buFont typeface="Wingdings" pitchFamily="2" charset="2"/>
              <a:buChar char="Ø"/>
            </a:pPr>
            <a:r>
              <a:rPr lang="fa-IR" dirty="0" smtClean="0">
                <a:effectLst/>
                <a:cs typeface="B Titr" pitchFamily="2" charset="-78"/>
              </a:rPr>
              <a:t>نظریه، شخصیت نظریه پرداز و نیازهای او را منعکس می کند.</a:t>
            </a:r>
          </a:p>
          <a:p>
            <a:pPr algn="just" rtl="1" eaLnBrk="1" hangingPunct="1">
              <a:buFont typeface="Wingdings" pitchFamily="2" charset="2"/>
              <a:buChar char="Ø"/>
            </a:pPr>
            <a:r>
              <a:rPr lang="fa-IR" dirty="0" smtClean="0">
                <a:effectLst/>
                <a:cs typeface="B Titr" pitchFamily="2" charset="-78"/>
              </a:rPr>
              <a:t>محصول زمانی است که طی آن به ظهور می رسد.</a:t>
            </a:r>
          </a:p>
          <a:p>
            <a:pPr algn="just" rtl="1" eaLnBrk="1" hangingPunct="1">
              <a:buFont typeface="Wingdings" pitchFamily="2" charset="2"/>
              <a:buChar char="Ø"/>
            </a:pPr>
            <a:r>
              <a:rPr lang="fa-IR" dirty="0" smtClean="0">
                <a:effectLst/>
                <a:cs typeface="B Titr" pitchFamily="2" charset="-78"/>
              </a:rPr>
              <a:t>روح زمان (نیروهای اجتماعی و تاریخی) خود را منعکس می کند.</a:t>
            </a:r>
            <a:endParaRPr lang="en-US" dirty="0" smtClean="0">
              <a:effectLst/>
              <a:cs typeface="B Titr" pitchFamily="2" charset="-78"/>
            </a:endParaRPr>
          </a:p>
        </p:txBody>
      </p:sp>
    </p:spTree>
    <p:extLst>
      <p:ext uri="{BB962C8B-B14F-4D97-AF65-F5344CB8AC3E}">
        <p14:creationId xmlns:p14="http://schemas.microsoft.com/office/powerpoint/2010/main" val="245795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cs typeface="B Titr" pitchFamily="2" charset="-78"/>
              </a:rPr>
              <a:t>جریان تولد</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برای </a:t>
            </a:r>
            <a:r>
              <a:rPr lang="fa-IR" sz="2400" dirty="0">
                <a:cs typeface="B Titr" panose="00000700000000000000" pitchFamily="2" charset="-78"/>
              </a:rPr>
              <a:t>هر یک از موارد فوق امتیازی بین 0 تا 2 در نظر گرفته شده و سپس این امتیازات جمع می شوند.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اگر </a:t>
            </a:r>
            <a:r>
              <a:rPr lang="fa-IR" sz="2400" dirty="0">
                <a:cs typeface="B Titr" panose="00000700000000000000" pitchFamily="2" charset="-78"/>
              </a:rPr>
              <a:t>حاصل جمع امتیازات بین 7 تا 10 باشد، به این معنا است که وضعیت عمومی نوزاد مناسب بوده و نیازی به اقدامات پزشکی سریع ندارد</a:t>
            </a:r>
            <a:r>
              <a:rPr lang="fa-IR" sz="2400" dirty="0" smtClean="0">
                <a:cs typeface="B Titr" panose="00000700000000000000" pitchFamily="2" charset="-78"/>
              </a:rPr>
              <a:t>.</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150</a:t>
            </a:fld>
            <a:endParaRPr lang="fa-IR"/>
          </a:p>
        </p:txBody>
      </p:sp>
    </p:spTree>
    <p:extLst>
      <p:ext uri="{BB962C8B-B14F-4D97-AF65-F5344CB8AC3E}">
        <p14:creationId xmlns:p14="http://schemas.microsoft.com/office/powerpoint/2010/main" val="2701612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کارگروهی 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رشد بدن</a:t>
            </a:r>
          </a:p>
          <a:p>
            <a:pPr algn="just" rtl="1">
              <a:buFont typeface="Wingdings" pitchFamily="2" charset="2"/>
              <a:buChar char="v"/>
            </a:pPr>
            <a:r>
              <a:rPr lang="fa-IR" sz="2400" dirty="0" smtClean="0">
                <a:cs typeface="B Titr" panose="00000700000000000000" pitchFamily="2" charset="-78"/>
              </a:rPr>
              <a:t>رشد مغز</a:t>
            </a:r>
          </a:p>
          <a:p>
            <a:pPr algn="just" rtl="1">
              <a:buFont typeface="Wingdings" pitchFamily="2" charset="2"/>
              <a:buChar char="v"/>
            </a:pPr>
            <a:r>
              <a:rPr lang="fa-IR" sz="2400" dirty="0" smtClean="0">
                <a:cs typeface="B Titr" panose="00000700000000000000" pitchFamily="2" charset="-78"/>
              </a:rPr>
              <a:t>رشد حرکتی</a:t>
            </a:r>
          </a:p>
          <a:p>
            <a:pPr algn="just" rtl="1">
              <a:buFont typeface="Wingdings" pitchFamily="2" charset="2"/>
              <a:buChar char="v"/>
            </a:pPr>
            <a:r>
              <a:rPr lang="fa-IR" sz="2400" dirty="0" smtClean="0">
                <a:cs typeface="B Titr" panose="00000700000000000000" pitchFamily="2" charset="-78"/>
              </a:rPr>
              <a:t>رشد ادراکی</a:t>
            </a:r>
          </a:p>
          <a:p>
            <a:pPr algn="just" rtl="1">
              <a:buFont typeface="Wingdings" pitchFamily="2" charset="2"/>
              <a:buChar char="v"/>
            </a:pPr>
            <a:r>
              <a:rPr lang="fa-IR" sz="2400" dirty="0" smtClean="0">
                <a:cs typeface="B Titr" panose="00000700000000000000" pitchFamily="2" charset="-78"/>
              </a:rPr>
              <a:t>عوامل موثر بر رشد جسمانی اولیه</a:t>
            </a:r>
            <a:endParaRPr lang="fa-IR" sz="2400" dirty="0">
              <a:cs typeface="B Titr" panose="00000700000000000000" pitchFamily="2" charset="-78"/>
            </a:endParaRP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151</a:t>
            </a:fld>
            <a:endParaRPr lang="fa-IR"/>
          </a:p>
        </p:txBody>
      </p:sp>
    </p:spTree>
    <p:extLst>
      <p:ext uri="{BB962C8B-B14F-4D97-AF65-F5344CB8AC3E}">
        <p14:creationId xmlns:p14="http://schemas.microsoft.com/office/powerpoint/2010/main" val="37463189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تغییرات در ساختار بدن</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نوباوگان به صورت جهش های کوچک رشد می کنند در یک تحقیق در 21 ماه اول زندگی نوباوه 7تا 63 روز رشد نداشته است بعد در یک دوره 24 ساعته </a:t>
            </a:r>
            <a:r>
              <a:rPr lang="fa-IR" sz="2400" dirty="0" smtClean="0">
                <a:cs typeface="B Titr" panose="00000700000000000000" pitchFamily="2" charset="-78"/>
              </a:rPr>
              <a:t>1/5 </a:t>
            </a:r>
            <a:r>
              <a:rPr lang="fa-IR" sz="2400" dirty="0">
                <a:cs typeface="B Titr" panose="00000700000000000000" pitchFamily="2" charset="-78"/>
              </a:rPr>
              <a:t>سانتیمتر به قد آنها اضافه شده است </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واضح </a:t>
            </a:r>
            <a:r>
              <a:rPr lang="fa-IR" sz="2400" dirty="0">
                <a:cs typeface="B Titr" panose="00000700000000000000" pitchFamily="2" charset="-78"/>
              </a:rPr>
              <a:t>ترین تغییر رشد </a:t>
            </a:r>
            <a:r>
              <a:rPr lang="fa-IR" sz="2400" dirty="0" smtClean="0">
                <a:cs typeface="B Titr" panose="00000700000000000000" pitchFamily="2" charset="-78"/>
              </a:rPr>
              <a:t>این است </a:t>
            </a:r>
            <a:r>
              <a:rPr lang="fa-IR" sz="2400" dirty="0">
                <a:cs typeface="B Titr" panose="00000700000000000000" pitchFamily="2" charset="-78"/>
              </a:rPr>
              <a:t>که بچه به شکل گرد و گوشتالو در می آید که به این افزایش اولیه چربی بچه گویند که در 9 ماهگی به اوج خود رسیده وبه نوباوه کمک میکند تا دمای ثابت بدن خود را حفظ </a:t>
            </a:r>
            <a:r>
              <a:rPr lang="fa-IR" sz="2400" dirty="0" smtClean="0">
                <a:cs typeface="B Titr" panose="00000700000000000000" pitchFamily="2" charset="-78"/>
              </a:rPr>
              <a:t>کند.</a:t>
            </a:r>
            <a:endParaRPr lang="fa-IR" sz="2400" dirty="0">
              <a:cs typeface="B Titr"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152</a:t>
            </a:fld>
            <a:endParaRPr lang="fa-IR"/>
          </a:p>
        </p:txBody>
      </p:sp>
    </p:spTree>
    <p:extLst>
      <p:ext uri="{BB962C8B-B14F-4D97-AF65-F5344CB8AC3E}">
        <p14:creationId xmlns:p14="http://schemas.microsoft.com/office/powerpoint/2010/main" val="156095651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تفاوت های </a:t>
            </a:r>
            <a:r>
              <a:rPr lang="fa-IR" sz="2400" dirty="0">
                <a:cs typeface="B Titr" panose="00000700000000000000" pitchFamily="2" charset="-78"/>
              </a:rPr>
              <a:t>فردی و گروهی</a:t>
            </a:r>
          </a:p>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کودکان هم سن از نظر سرعت رشد جسمانی نیزمتفاوتند.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بهترین راه برآورد کردن برای پختگی جسمانی کودک استفاده از سن </a:t>
            </a:r>
            <a:r>
              <a:rPr lang="fa-IR" sz="2400" dirty="0" smtClean="0">
                <a:cs typeface="B Titr" panose="00000700000000000000" pitchFamily="2" charset="-78"/>
              </a:rPr>
              <a:t>استخوان بندی </a:t>
            </a:r>
            <a:r>
              <a:rPr lang="fa-IR" sz="2400" dirty="0">
                <a:cs typeface="B Titr" panose="00000700000000000000" pitchFamily="2" charset="-78"/>
              </a:rPr>
              <a:t>است که مقیاسی برای رشد استخوان که از </a:t>
            </a:r>
            <a:r>
              <a:rPr lang="fa-IR" sz="2400" dirty="0" smtClean="0">
                <a:cs typeface="B Titr" panose="00000700000000000000" pitchFamily="2" charset="-78"/>
              </a:rPr>
              <a:t>استخوان های </a:t>
            </a:r>
            <a:r>
              <a:rPr lang="fa-IR" sz="2400" dirty="0">
                <a:cs typeface="B Titr" panose="00000700000000000000" pitchFamily="2" charset="-78"/>
              </a:rPr>
              <a:t>بلند با اشعه ایکس عکس </a:t>
            </a:r>
            <a:r>
              <a:rPr lang="fa-IR" sz="2400" dirty="0" smtClean="0">
                <a:cs typeface="B Titr" panose="00000700000000000000" pitchFamily="2" charset="-78"/>
              </a:rPr>
              <a:t>می گیرند </a:t>
            </a:r>
            <a:r>
              <a:rPr lang="fa-IR" sz="2400" dirty="0">
                <a:cs typeface="B Titr" panose="00000700000000000000" pitchFamily="2" charset="-78"/>
              </a:rPr>
              <a:t>و سن </a:t>
            </a:r>
            <a:r>
              <a:rPr lang="fa-IR" sz="2400" dirty="0" smtClean="0">
                <a:cs typeface="B Titr" panose="00000700000000000000" pitchFamily="2" charset="-78"/>
              </a:rPr>
              <a:t>استخوان بندی </a:t>
            </a:r>
            <a:r>
              <a:rPr lang="fa-IR" sz="2400" dirty="0">
                <a:cs typeface="B Titr" panose="00000700000000000000" pitchFamily="2" charset="-78"/>
              </a:rPr>
              <a:t>را تعیین </a:t>
            </a:r>
            <a:r>
              <a:rPr lang="fa-IR" sz="2400" dirty="0" smtClean="0">
                <a:cs typeface="B Titr" panose="00000700000000000000" pitchFamily="2" charset="-78"/>
              </a:rPr>
              <a:t>می کنند.</a:t>
            </a:r>
            <a:endParaRPr lang="fa-IR" sz="2400" dirty="0">
              <a:cs typeface="B Titr" panose="00000700000000000000" pitchFamily="2" charset="-78"/>
            </a:endParaRPr>
          </a:p>
          <a:p>
            <a:pPr marL="0" indent="0" algn="just" rtl="1">
              <a:buNone/>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153</a:t>
            </a:fld>
            <a:endParaRPr lang="fa-IR"/>
          </a:p>
        </p:txBody>
      </p:sp>
    </p:spTree>
    <p:extLst>
      <p:ext uri="{BB962C8B-B14F-4D97-AF65-F5344CB8AC3E}">
        <p14:creationId xmlns:p14="http://schemas.microsoft.com/office/powerpoint/2010/main" val="346235137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معمولا </a:t>
            </a:r>
            <a:r>
              <a:rPr lang="fa-IR" sz="2400" dirty="0">
                <a:cs typeface="B Titr" panose="00000700000000000000" pitchFamily="2" charset="-78"/>
              </a:rPr>
              <a:t>افزایش طولی شیرخوار تا 5 ماهگی 30% و تا یک سالگی بیش از 50% است، و قد در </a:t>
            </a:r>
            <a:r>
              <a:rPr lang="fa-IR" sz="2400" dirty="0" smtClean="0">
                <a:cs typeface="B Titr" panose="00000700000000000000" pitchFamily="2" charset="-78"/>
              </a:rPr>
              <a:t>2 </a:t>
            </a:r>
            <a:r>
              <a:rPr lang="fa-IR" sz="2400" dirty="0">
                <a:cs typeface="B Titr" panose="00000700000000000000" pitchFamily="2" charset="-78"/>
              </a:rPr>
              <a:t>سالگی </a:t>
            </a:r>
            <a:r>
              <a:rPr lang="fa-IR" sz="2400" dirty="0" smtClean="0">
                <a:cs typeface="B Titr" panose="00000700000000000000" pitchFamily="2" charset="-78"/>
              </a:rPr>
              <a:t>75%  بیشترمی شود.</a:t>
            </a:r>
          </a:p>
          <a:p>
            <a:pPr algn="just" rtl="1">
              <a:buFont typeface="Wingdings" pitchFamily="2" charset="2"/>
              <a:buChar char="v"/>
            </a:pPr>
            <a:r>
              <a:rPr lang="fa-IR" sz="2400" dirty="0" smtClean="0">
                <a:cs typeface="B Titr" panose="00000700000000000000" pitchFamily="2" charset="-78"/>
              </a:rPr>
              <a:t>وزن </a:t>
            </a:r>
            <a:r>
              <a:rPr lang="fa-IR" sz="2400" dirty="0">
                <a:cs typeface="B Titr" panose="00000700000000000000" pitchFamily="2" charset="-78"/>
              </a:rPr>
              <a:t>شیرخوار در 5 ماهگی دوبرابر، در یک سالگی 3 برابر و در دو سالگی تقریبا 4 برابر می شود. افزایش سالیانه از 6-2 سالگی نسبتا ثابت است</a:t>
            </a:r>
            <a:r>
              <a:rPr lang="fa-IR" sz="2400" dirty="0" smtClean="0">
                <a:cs typeface="B Titr" panose="00000700000000000000" pitchFamily="2" charset="-78"/>
              </a:rPr>
              <a:t>.</a:t>
            </a:r>
          </a:p>
          <a:p>
            <a:pPr algn="just" rtl="1">
              <a:buFont typeface="Wingdings" pitchFamily="2" charset="2"/>
              <a:buChar char="v"/>
            </a:pPr>
            <a:r>
              <a:rPr lang="fa-IR" sz="2400" dirty="0">
                <a:cs typeface="B Titr" panose="00000700000000000000" pitchFamily="2" charset="-78"/>
              </a:rPr>
              <a:t>دخترها و پسرها از لحاظ اندازه و سرعت نمو در طی دوره ی شیرخواری و کودکی تفاوت اندکی با هم دارند.</a:t>
            </a:r>
          </a:p>
          <a:p>
            <a:pPr algn="just" rtl="1">
              <a:buFont typeface="Wingdings" pitchFamily="2" charset="2"/>
              <a:buChar char="v"/>
            </a:pPr>
            <a:r>
              <a:rPr lang="fa-IR" sz="2400" dirty="0" smtClean="0">
                <a:cs typeface="B Titr" panose="00000700000000000000" pitchFamily="2" charset="-78"/>
              </a:rPr>
              <a:t>در نوباوگی دخترها اندکی کوتاهتر وسبک تر از پسرها هستند و نسبت چربی به عضله آن ها بیشتر از پسرهاست.</a:t>
            </a:r>
            <a:endParaRPr lang="fa-IR" sz="2400" dirty="0">
              <a:cs typeface="B Titr" panose="00000700000000000000" pitchFamily="2" charset="-78"/>
            </a:endParaRP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154</a:t>
            </a:fld>
            <a:endParaRPr lang="fa-IR"/>
          </a:p>
        </p:txBody>
      </p:sp>
    </p:spTree>
    <p:extLst>
      <p:ext uri="{BB962C8B-B14F-4D97-AF65-F5344CB8AC3E}">
        <p14:creationId xmlns:p14="http://schemas.microsoft.com/office/powerpoint/2010/main" val="227020595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تغییرات در تناسب بدن</a:t>
            </a:r>
          </a:p>
          <a:p>
            <a:pPr algn="just" rtl="1">
              <a:buFont typeface="Wingdings" pitchFamily="2" charset="2"/>
              <a:buChar char="v"/>
            </a:pPr>
            <a:r>
              <a:rPr lang="fa-IR" sz="2400" dirty="0" smtClean="0">
                <a:cs typeface="B Titr" panose="00000700000000000000" pitchFamily="2" charset="-78"/>
              </a:rPr>
              <a:t>همه </a:t>
            </a:r>
            <a:r>
              <a:rPr lang="fa-IR" sz="2400" dirty="0">
                <a:cs typeface="B Titr" panose="00000700000000000000" pitchFamily="2" charset="-78"/>
              </a:rPr>
              <a:t>بخش های بدن با سرعت واحد رشد نمی کنند.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رشد در پیش از تولد </a:t>
            </a:r>
            <a:r>
              <a:rPr lang="fa-IR" sz="2400" dirty="0">
                <a:cs typeface="B Titr" panose="00000700000000000000" pitchFamily="2" charset="-78"/>
              </a:rPr>
              <a:t>از اصل </a:t>
            </a:r>
            <a:r>
              <a:rPr lang="fa-IR" sz="2400" dirty="0" smtClean="0">
                <a:cs typeface="B Titr" panose="00000700000000000000" pitchFamily="2" charset="-78"/>
              </a:rPr>
              <a:t>سری-پایی </a:t>
            </a:r>
            <a:r>
              <a:rPr lang="fa-IR" sz="2400" dirty="0">
                <a:cs typeface="B Titr" panose="00000700000000000000" pitchFamily="2" charset="-78"/>
              </a:rPr>
              <a:t>تبعیت می کند، یعنی پیشرفت آن به سمت پایین، از سر به پاست. رشد ابتدا از ناحیه سر آغاز می شود سپس به تنه و بالاخره به ساق پا کشیده می شود.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علاوه </a:t>
            </a:r>
            <a:r>
              <a:rPr lang="fa-IR" sz="2400" dirty="0">
                <a:cs typeface="B Titr" panose="00000700000000000000" pitchFamily="2" charset="-78"/>
              </a:rPr>
              <a:t>بر این </a:t>
            </a:r>
            <a:r>
              <a:rPr lang="fa-IR" sz="2400" dirty="0" smtClean="0">
                <a:cs typeface="B Titr" panose="00000700000000000000" pitchFamily="2" charset="-78"/>
              </a:rPr>
              <a:t>رشد در نوباوگی و کودکی </a:t>
            </a:r>
            <a:r>
              <a:rPr lang="fa-IR" sz="2400" dirty="0">
                <a:cs typeface="B Titr" panose="00000700000000000000" pitchFamily="2" charset="-78"/>
              </a:rPr>
              <a:t>از اصل مرکزی </a:t>
            </a:r>
            <a:r>
              <a:rPr lang="fa-IR" sz="2400" dirty="0" smtClean="0">
                <a:cs typeface="B Titr" panose="00000700000000000000" pitchFamily="2" charset="-78"/>
              </a:rPr>
              <a:t>– پیرامونی نیز </a:t>
            </a:r>
            <a:r>
              <a:rPr lang="fa-IR" sz="2400" dirty="0">
                <a:cs typeface="B Titr" panose="00000700000000000000" pitchFamily="2" charset="-78"/>
              </a:rPr>
              <a:t>تبعیت می کند یعنی پیشرفت از مرکز بدن به سمت خارج و انتهاهاست.</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155</a:t>
            </a:fld>
            <a:endParaRPr lang="fa-IR"/>
          </a:p>
        </p:txBody>
      </p:sp>
    </p:spTree>
    <p:extLst>
      <p:ext uri="{BB962C8B-B14F-4D97-AF65-F5344CB8AC3E}">
        <p14:creationId xmlns:p14="http://schemas.microsoft.com/office/powerpoint/2010/main" val="282045901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رشد مغز</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اوایل رشد مغز از هر اندام دیگر بدن سریعتر رشد </a:t>
            </a:r>
            <a:r>
              <a:rPr lang="fa-IR" sz="2400" dirty="0" smtClean="0">
                <a:cs typeface="B Titr" panose="00000700000000000000" pitchFamily="2" charset="-78"/>
              </a:rPr>
              <a:t>می کند.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بعد </a:t>
            </a:r>
            <a:r>
              <a:rPr lang="fa-IR" sz="2400" dirty="0">
                <a:cs typeface="B Titr" panose="00000700000000000000" pitchFamily="2" charset="-78"/>
              </a:rPr>
              <a:t>از اینکه </a:t>
            </a:r>
            <a:r>
              <a:rPr lang="fa-IR" sz="2400" dirty="0" smtClean="0">
                <a:cs typeface="B Titr" panose="00000700000000000000" pitchFamily="2" charset="-78"/>
              </a:rPr>
              <a:t>نورون ها </a:t>
            </a:r>
            <a:r>
              <a:rPr lang="fa-IR" sz="2400" dirty="0">
                <a:cs typeface="B Titr" panose="00000700000000000000" pitchFamily="2" charset="-78"/>
              </a:rPr>
              <a:t>یا سلولهای عصبی در جای خود قرار گرفتند به سرعت سیناپس ها تشکیل </a:t>
            </a:r>
            <a:r>
              <a:rPr lang="fa-IR" sz="2400" dirty="0" smtClean="0">
                <a:cs typeface="B Titr" panose="00000700000000000000" pitchFamily="2" charset="-78"/>
              </a:rPr>
              <a:t>می دهند</a:t>
            </a:r>
            <a:r>
              <a:rPr lang="fa-IR" sz="2400" dirty="0">
                <a:cs typeface="B Titr" panose="00000700000000000000" pitchFamily="2" charset="-78"/>
              </a:rPr>
              <a:t>.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نورونها </a:t>
            </a:r>
            <a:r>
              <a:rPr lang="fa-IR" sz="2400" dirty="0">
                <a:cs typeface="B Titr" panose="00000700000000000000" pitchFamily="2" charset="-78"/>
              </a:rPr>
              <a:t>برای ارتباط برقرار کردن، انتقال دهنده های عصبی را آزاد </a:t>
            </a:r>
            <a:r>
              <a:rPr lang="fa-IR" sz="2400" dirty="0" smtClean="0">
                <a:cs typeface="B Titr" panose="00000700000000000000" pitchFamily="2" charset="-78"/>
              </a:rPr>
              <a:t>می کنند </a:t>
            </a:r>
            <a:r>
              <a:rPr lang="fa-IR" sz="2400" dirty="0">
                <a:cs typeface="B Titr" panose="00000700000000000000" pitchFamily="2" charset="-78"/>
              </a:rPr>
              <a:t>که از سیناپس ها رد می شوند وقتی که </a:t>
            </a:r>
            <a:r>
              <a:rPr lang="fa-IR" sz="2400" dirty="0" smtClean="0">
                <a:cs typeface="B Titr" panose="00000700000000000000" pitchFamily="2" charset="-78"/>
              </a:rPr>
              <a:t>سیناپس ها </a:t>
            </a:r>
            <a:r>
              <a:rPr lang="fa-IR" sz="2400" dirty="0">
                <a:cs typeface="B Titr" panose="00000700000000000000" pitchFamily="2" charset="-78"/>
              </a:rPr>
              <a:t>تشکیل </a:t>
            </a:r>
            <a:r>
              <a:rPr lang="fa-IR" sz="2400" dirty="0" smtClean="0">
                <a:cs typeface="B Titr" panose="00000700000000000000" pitchFamily="2" charset="-78"/>
              </a:rPr>
              <a:t>می شوند </a:t>
            </a:r>
            <a:r>
              <a:rPr lang="fa-IR" sz="2400" dirty="0">
                <a:cs typeface="B Titr" panose="00000700000000000000" pitchFamily="2" charset="-78"/>
              </a:rPr>
              <a:t>برای باز شدن فضا جهت اتصالات سیناپسی جدید بسیاری </a:t>
            </a:r>
            <a:r>
              <a:rPr lang="fa-IR" sz="2400" dirty="0" smtClean="0">
                <a:cs typeface="B Titr" panose="00000700000000000000" pitchFamily="2" charset="-78"/>
              </a:rPr>
              <a:t>ازنورون های </a:t>
            </a:r>
            <a:r>
              <a:rPr lang="fa-IR" sz="2400" dirty="0">
                <a:cs typeface="B Titr" panose="00000700000000000000" pitchFamily="2" charset="-78"/>
              </a:rPr>
              <a:t>مجاور </a:t>
            </a:r>
            <a:r>
              <a:rPr lang="fa-IR" sz="2400" dirty="0" smtClean="0">
                <a:cs typeface="B Titr" panose="00000700000000000000" pitchFamily="2" charset="-78"/>
              </a:rPr>
              <a:t>می میرند.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نورونهایی که به ندرت تحریک </a:t>
            </a:r>
            <a:r>
              <a:rPr lang="fa-IR" sz="2400" dirty="0" smtClean="0">
                <a:cs typeface="B Titr" panose="00000700000000000000" pitchFamily="2" charset="-78"/>
              </a:rPr>
              <a:t>می شوند </a:t>
            </a:r>
            <a:r>
              <a:rPr lang="fa-IR" sz="2400" dirty="0">
                <a:cs typeface="B Titr" panose="00000700000000000000" pitchFamily="2" charset="-78"/>
              </a:rPr>
              <a:t>در فرایندی که کاهش </a:t>
            </a:r>
            <a:r>
              <a:rPr lang="fa-IR" sz="2400" dirty="0" smtClean="0">
                <a:cs typeface="B Titr" panose="00000700000000000000" pitchFamily="2" charset="-78"/>
              </a:rPr>
              <a:t>سیناپسی </a:t>
            </a:r>
            <a:r>
              <a:rPr lang="fa-IR" sz="2400" dirty="0">
                <a:cs typeface="B Titr" panose="00000700000000000000" pitchFamily="2" charset="-78"/>
              </a:rPr>
              <a:t>نامیده میشود </a:t>
            </a:r>
            <a:r>
              <a:rPr lang="fa-IR" sz="2400" dirty="0" smtClean="0">
                <a:cs typeface="B Titr" panose="00000700000000000000" pitchFamily="2" charset="-78"/>
              </a:rPr>
              <a:t>سیناپس های </a:t>
            </a:r>
            <a:r>
              <a:rPr lang="fa-IR" sz="2400" dirty="0">
                <a:cs typeface="B Titr" panose="00000700000000000000" pitchFamily="2" charset="-78"/>
              </a:rPr>
              <a:t>خود را از دست </a:t>
            </a:r>
            <a:r>
              <a:rPr lang="fa-IR" sz="2400" dirty="0" smtClean="0">
                <a:cs typeface="B Titr" panose="00000700000000000000" pitchFamily="2" charset="-78"/>
              </a:rPr>
              <a:t>می دهند</a:t>
            </a:r>
            <a:r>
              <a:rPr lang="fa-IR" sz="2400" dirty="0">
                <a:cs typeface="B Titr" pitchFamily="2" charset="-78"/>
              </a:rPr>
              <a:t>.</a:t>
            </a:r>
          </a:p>
          <a:p>
            <a:pPr algn="just" rtl="1">
              <a:buFont typeface="Wingdings" pitchFamily="2" charset="2"/>
              <a:buChar char="v"/>
            </a:pP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156</a:t>
            </a:fld>
            <a:endParaRPr lang="fa-IR"/>
          </a:p>
        </p:txBody>
      </p:sp>
    </p:spTree>
    <p:extLst>
      <p:ext uri="{BB962C8B-B14F-4D97-AF65-F5344CB8AC3E}">
        <p14:creationId xmlns:p14="http://schemas.microsoft.com/office/powerpoint/2010/main" val="262743449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رشد مغز</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سلولهای </a:t>
            </a:r>
            <a:r>
              <a:rPr lang="fa-IR" sz="2400" dirty="0" smtClean="0">
                <a:cs typeface="B Titr" panose="00000700000000000000" pitchFamily="2" charset="-78"/>
              </a:rPr>
              <a:t>گلیال </a:t>
            </a:r>
            <a:r>
              <a:rPr lang="fa-IR" sz="2400" dirty="0">
                <a:cs typeface="B Titr" panose="00000700000000000000" pitchFamily="2" charset="-78"/>
              </a:rPr>
              <a:t>که مسئول میلین دار شدن هستند تا سال دوم به سرعت تکثیر </a:t>
            </a:r>
            <a:r>
              <a:rPr lang="fa-IR" sz="2400" dirty="0" smtClean="0">
                <a:cs typeface="B Titr" panose="00000700000000000000" pitchFamily="2" charset="-78"/>
              </a:rPr>
              <a:t>می شوند </a:t>
            </a:r>
            <a:r>
              <a:rPr lang="fa-IR" sz="2400" dirty="0">
                <a:cs typeface="B Titr" panose="00000700000000000000" pitchFamily="2" charset="-78"/>
              </a:rPr>
              <a:t>و به افزایش زیاد وزن مغز کمک </a:t>
            </a:r>
            <a:r>
              <a:rPr lang="fa-IR" sz="2400" dirty="0" smtClean="0">
                <a:cs typeface="B Titr" panose="00000700000000000000" pitchFamily="2" charset="-78"/>
              </a:rPr>
              <a:t>می کنند.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قشر مخ بزرگترین و پیچیده ترین ساختار مغز و آخرین ساختاری است که از رشد باز می ایستد</a:t>
            </a:r>
            <a:r>
              <a:rPr lang="fa-IR" sz="2400" dirty="0" smtClean="0">
                <a:cs typeface="B Titr" panose="00000700000000000000" pitchFamily="2" charset="-78"/>
              </a:rPr>
              <a:t>، مناطق </a:t>
            </a:r>
            <a:r>
              <a:rPr lang="fa-IR" sz="2400" dirty="0">
                <a:cs typeface="B Titr" panose="00000700000000000000" pitchFamily="2" charset="-78"/>
              </a:rPr>
              <a:t>آن طبق ترتیب کلی ایجاد </a:t>
            </a:r>
            <a:r>
              <a:rPr lang="fa-IR" sz="2400" dirty="0" smtClean="0">
                <a:cs typeface="B Titr" panose="00000700000000000000" pitchFamily="2" charset="-78"/>
              </a:rPr>
              <a:t>می شود </a:t>
            </a:r>
            <a:r>
              <a:rPr lang="fa-IR" sz="2400" dirty="0">
                <a:cs typeface="B Titr" panose="00000700000000000000" pitchFamily="2" charset="-78"/>
              </a:rPr>
              <a:t>که به موجب آن </a:t>
            </a:r>
            <a:r>
              <a:rPr lang="fa-IR" sz="2400" dirty="0" smtClean="0">
                <a:cs typeface="B Titr" panose="00000700000000000000" pitchFamily="2" charset="-78"/>
              </a:rPr>
              <a:t>توانایی های </a:t>
            </a:r>
            <a:r>
              <a:rPr lang="fa-IR" sz="2400" dirty="0">
                <a:cs typeface="B Titr" panose="00000700000000000000" pitchFamily="2" charset="-78"/>
              </a:rPr>
              <a:t>مختلف در کودک در حال رشد نمایان </a:t>
            </a:r>
            <a:r>
              <a:rPr lang="fa-IR" sz="2400" dirty="0" smtClean="0">
                <a:cs typeface="B Titr" panose="00000700000000000000" pitchFamily="2" charset="-78"/>
              </a:rPr>
              <a:t>می شود</a:t>
            </a:r>
            <a:r>
              <a:rPr lang="fa-IR" sz="2400" dirty="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نیمکره </a:t>
            </a:r>
            <a:r>
              <a:rPr lang="fa-IR" sz="2400" dirty="0">
                <a:cs typeface="B Titr" panose="00000700000000000000" pitchFamily="2" charset="-78"/>
              </a:rPr>
              <a:t>های قشر مخ تخصصی میشوند فرایندی که جانبی شدن نام </a:t>
            </a:r>
            <a:r>
              <a:rPr lang="fa-IR" sz="2400" dirty="0" smtClean="0">
                <a:cs typeface="B Titr" panose="00000700000000000000" pitchFamily="2" charset="-78"/>
              </a:rPr>
              <a:t>دارد.</a:t>
            </a:r>
            <a:endParaRPr lang="fa-IR" sz="2400" dirty="0">
              <a:cs typeface="B Titr" pitchFamily="2" charset="-78"/>
            </a:endParaRPr>
          </a:p>
          <a:p>
            <a:pPr marL="0" indent="0" algn="just" rtl="1">
              <a:buNone/>
            </a:pPr>
            <a:endParaRPr lang="fa-IR" sz="2400" dirty="0">
              <a:cs typeface="B Titr" pitchFamily="2" charset="-78"/>
            </a:endParaRPr>
          </a:p>
          <a:p>
            <a:pPr algn="just" rtl="1">
              <a:buFont typeface="Wingdings" pitchFamily="2" charset="2"/>
              <a:buChar char="v"/>
            </a:pPr>
            <a:r>
              <a:rPr lang="fa-IR" sz="2400" dirty="0">
                <a:cs typeface="B Titr" pitchFamily="2" charset="-78"/>
              </a:rPr>
              <a:t>در چند سا ل اول زندگی انعطاف پذیری مغز زیاد است به طوری که هنوز تعدادی از مناطق به وظایف خاصی متعهد نشده اند .</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157</a:t>
            </a:fld>
            <a:endParaRPr lang="fa-IR"/>
          </a:p>
        </p:txBody>
      </p:sp>
    </p:spTree>
    <p:extLst>
      <p:ext uri="{BB962C8B-B14F-4D97-AF65-F5344CB8AC3E}">
        <p14:creationId xmlns:p14="http://schemas.microsoft.com/office/powerpoint/2010/main" val="186596827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دوره های حساس در رشد مغز</a:t>
            </a:r>
          </a:p>
          <a:p>
            <a:pPr algn="just" rtl="1">
              <a:buFont typeface="Wingdings" pitchFamily="2" charset="2"/>
              <a:buChar char="v"/>
            </a:pP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وراثت ومحیط هر دو به </a:t>
            </a:r>
            <a:r>
              <a:rPr lang="fa-IR" sz="2400" dirty="0" smtClean="0">
                <a:cs typeface="B Titr" panose="00000700000000000000" pitchFamily="2" charset="-78"/>
              </a:rPr>
              <a:t>سازماندهی </a:t>
            </a:r>
            <a:r>
              <a:rPr lang="fa-IR" sz="2400" dirty="0">
                <a:cs typeface="B Titr" panose="00000700000000000000" pitchFamily="2" charset="-78"/>
              </a:rPr>
              <a:t>مغز کمک </a:t>
            </a:r>
            <a:r>
              <a:rPr lang="fa-IR" sz="2400" dirty="0" smtClean="0">
                <a:cs typeface="B Titr" panose="00000700000000000000" pitchFamily="2" charset="-78"/>
              </a:rPr>
              <a:t>می کند.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طول </a:t>
            </a:r>
            <a:r>
              <a:rPr lang="fa-IR" sz="2400" dirty="0" smtClean="0">
                <a:cs typeface="B Titr" panose="00000700000000000000" pitchFamily="2" charset="-78"/>
              </a:rPr>
              <a:t>دوره های </a:t>
            </a:r>
            <a:r>
              <a:rPr lang="fa-IR" sz="2400" dirty="0">
                <a:cs typeface="B Titr" panose="00000700000000000000" pitchFamily="2" charset="-78"/>
              </a:rPr>
              <a:t>حساس در رشد مغز تحریک آن ضروری است</a:t>
            </a:r>
            <a:r>
              <a:rPr lang="fa-IR" sz="2400" dirty="0" smtClean="0">
                <a:cs typeface="B Titr" panose="00000700000000000000" pitchFamily="2" charset="-78"/>
              </a:rPr>
              <a:t>. دوره </a:t>
            </a:r>
            <a:r>
              <a:rPr lang="fa-IR" sz="2400" dirty="0">
                <a:cs typeface="B Titr" panose="00000700000000000000" pitchFamily="2" charset="-78"/>
              </a:rPr>
              <a:t>هایی که در آنها مغز بسیار سریع رشد می کند.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محرومیت طولانی اولیه که دربرخی بچه های پرورشگاهی مشاهده می شود </a:t>
            </a:r>
            <a:r>
              <a:rPr lang="fa-IR" sz="2400" dirty="0" smtClean="0">
                <a:cs typeface="B Titr" panose="00000700000000000000" pitchFamily="2" charset="-78"/>
              </a:rPr>
              <a:t>می تواند </a:t>
            </a:r>
            <a:r>
              <a:rPr lang="fa-IR" sz="2400" dirty="0">
                <a:cs typeface="B Titr" panose="00000700000000000000" pitchFamily="2" charset="-78"/>
              </a:rPr>
              <a:t>تمام جنبه های رشد روانشناختی را تضعیف </a:t>
            </a:r>
            <a:r>
              <a:rPr lang="fa-IR" sz="2400" dirty="0" smtClean="0">
                <a:cs typeface="B Titr" panose="00000700000000000000" pitchFamily="2" charset="-78"/>
              </a:rPr>
              <a:t>کند.</a:t>
            </a: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158</a:t>
            </a:fld>
            <a:endParaRPr lang="fa-IR"/>
          </a:p>
        </p:txBody>
      </p:sp>
    </p:spTree>
    <p:extLst>
      <p:ext uri="{BB962C8B-B14F-4D97-AF65-F5344CB8AC3E}">
        <p14:creationId xmlns:p14="http://schemas.microsoft.com/office/powerpoint/2010/main" val="43945358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عوامل تاثیر گذار بر رشد جسمانی اولیه</a:t>
            </a:r>
          </a:p>
          <a:p>
            <a:pPr algn="just" rtl="1">
              <a:buFont typeface="Wingdings" pitchFamily="2" charset="2"/>
              <a:buChar char="v"/>
            </a:pP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1. وراثت</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2. تغذیه</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3. سلامت هيجاني</a:t>
            </a:r>
          </a:p>
          <a:p>
            <a:pPr algn="just" rtl="1">
              <a:buFont typeface="Wingdings" pitchFamily="2" charset="2"/>
              <a:buChar char="v"/>
            </a:pPr>
            <a:r>
              <a:rPr lang="fa-IR" sz="2400" dirty="0" smtClean="0">
                <a:cs typeface="B Titr" panose="00000700000000000000" pitchFamily="2" charset="-78"/>
              </a:rPr>
              <a:t>تحقيقات </a:t>
            </a:r>
            <a:r>
              <a:rPr lang="fa-IR" sz="2400" dirty="0">
                <a:cs typeface="B Titr" panose="00000700000000000000" pitchFamily="2" charset="-78"/>
              </a:rPr>
              <a:t>مربوط به دوقلوها و فرزند خوانده ها از مشاركت وراثت در اندازه بدن وسرعت رشد جسماني آنها خبر مي </a:t>
            </a:r>
            <a:r>
              <a:rPr lang="fa-IR" sz="2400" dirty="0" smtClean="0">
                <a:cs typeface="B Titr" panose="00000700000000000000" pitchFamily="2" charset="-78"/>
              </a:rPr>
              <a:t>دهند.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تغذيه نيز اهميت دارد.تغذيه با شيرمادراز بچه در برابر بيماري محافظت مي </a:t>
            </a:r>
            <a:r>
              <a:rPr lang="fa-IR" sz="2400" dirty="0" smtClean="0">
                <a:cs typeface="B Titr" panose="00000700000000000000" pitchFamily="2" charset="-78"/>
              </a:rPr>
              <a:t>كند واز </a:t>
            </a:r>
            <a:r>
              <a:rPr lang="fa-IR" sz="2400" dirty="0">
                <a:cs typeface="B Titr" panose="00000700000000000000" pitchFamily="2" charset="-78"/>
              </a:rPr>
              <a:t>سوء تغذيه و مرگ در مناطق فقرزده دنيا پيشگيري مي </a:t>
            </a:r>
            <a:r>
              <a:rPr lang="fa-IR" sz="2400" dirty="0" smtClean="0">
                <a:cs typeface="B Titr" panose="00000700000000000000" pitchFamily="2" charset="-78"/>
              </a:rPr>
              <a:t>نمايد.</a:t>
            </a: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159</a:t>
            </a:fld>
            <a:endParaRPr lang="fa-IR"/>
          </a:p>
        </p:txBody>
      </p:sp>
    </p:spTree>
    <p:extLst>
      <p:ext uri="{BB962C8B-B14F-4D97-AF65-F5344CB8AC3E}">
        <p14:creationId xmlns:p14="http://schemas.microsoft.com/office/powerpoint/2010/main" val="3531607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670" y="527605"/>
            <a:ext cx="8093365" cy="610820"/>
          </a:xfrm>
        </p:spPr>
        <p:txBody>
          <a:bodyPr>
            <a:normAutofit fontScale="90000"/>
          </a:bodyPr>
          <a:lstStyle/>
          <a:p>
            <a:pPr algn="ctr" eaLnBrk="1" hangingPunct="1">
              <a:defRPr/>
            </a:pPr>
            <a:r>
              <a:rPr lang="fa-IR" b="0" dirty="0" smtClean="0">
                <a:solidFill>
                  <a:srgbClr val="FF0000"/>
                </a:solidFill>
                <a:cs typeface="B Titr" pitchFamily="2" charset="-78"/>
              </a:rPr>
              <a:t>تعریف نظریه</a:t>
            </a:r>
            <a:endParaRPr lang="en-US" b="0" dirty="0" smtClean="0">
              <a:solidFill>
                <a:srgbClr val="FF0000"/>
              </a:solidFill>
              <a:cs typeface="B Titr" pitchFamily="2" charset="-78"/>
            </a:endParaRPr>
          </a:p>
        </p:txBody>
      </p:sp>
      <p:sp>
        <p:nvSpPr>
          <p:cNvPr id="12291" name="Rectangle 3"/>
          <p:cNvSpPr>
            <a:spLocks noGrp="1" noChangeArrowheads="1"/>
          </p:cNvSpPr>
          <p:nvPr>
            <p:ph type="body" idx="1"/>
          </p:nvPr>
        </p:nvSpPr>
        <p:spPr/>
        <p:txBody>
          <a:bodyPr/>
          <a:lstStyle/>
          <a:p>
            <a:pPr algn="just" rtl="1" eaLnBrk="1" hangingPunct="1">
              <a:buFont typeface="Wingdings" pitchFamily="2" charset="2"/>
              <a:buChar char="Ø"/>
            </a:pPr>
            <a:r>
              <a:rPr lang="fa-IR" dirty="0" smtClean="0">
                <a:effectLst/>
                <a:cs typeface="B Titr" pitchFamily="2" charset="-78"/>
              </a:rPr>
              <a:t>نظریه مجموعه‌ای از سازه‌ها (مفاهیم) تعاریف و گزاره‌های به هم مرتبط است که از طریق مشخص ساختن روابط بین متغیرها، با هدف تبیین و پیش بینی پدیده‌ها دید نظام یافته‌ای از پدیده‌ها ارایه می کند.</a:t>
            </a:r>
          </a:p>
          <a:p>
            <a:pPr algn="just" rtl="1" eaLnBrk="1" hangingPunct="1">
              <a:buFont typeface="Wingdings" pitchFamily="2" charset="2"/>
              <a:buChar char="Ø"/>
            </a:pPr>
            <a:r>
              <a:rPr lang="fa-IR" dirty="0" smtClean="0">
                <a:effectLst/>
                <a:cs typeface="B Titr" pitchFamily="2" charset="-78"/>
              </a:rPr>
              <a:t>نظریه پردازی، فرایند توصیف وتبیین هر چه دقیق تر و درست تر پدیده های جهان است.</a:t>
            </a:r>
            <a:endParaRPr lang="fa-IR" dirty="0">
              <a:cs typeface="B Titr" pitchFamily="2" charset="-78"/>
            </a:endParaRPr>
          </a:p>
          <a:p>
            <a:pPr algn="just" rtl="1" eaLnBrk="1" hangingPunct="1">
              <a:buFont typeface="Wingdings" pitchFamily="2" charset="2"/>
              <a:buChar char="Ø"/>
            </a:pPr>
            <a:r>
              <a:rPr lang="fa-IR" dirty="0" smtClean="0">
                <a:effectLst/>
                <a:cs typeface="B Titr" pitchFamily="2" charset="-78"/>
              </a:rPr>
              <a:t>نظریه، مثل مدل معرف واقعیت است، ولی عین واقعیت نیست بنابراین نباید آن را با خود واقعیت اشتباه کرد.</a:t>
            </a:r>
          </a:p>
          <a:p>
            <a:pPr algn="just" rtl="1" eaLnBrk="1" hangingPunct="1">
              <a:buFont typeface="Wingdings" pitchFamily="2" charset="2"/>
              <a:buNone/>
            </a:pPr>
            <a:endParaRPr lang="en-US" sz="2800" dirty="0" smtClean="0">
              <a:effectLst/>
              <a:cs typeface="B Compset" pitchFamily="2" charset="-78"/>
            </a:endParaRPr>
          </a:p>
        </p:txBody>
      </p:sp>
    </p:spTree>
    <p:extLst>
      <p:ext uri="{BB962C8B-B14F-4D97-AF65-F5344CB8AC3E}">
        <p14:creationId xmlns:p14="http://schemas.microsoft.com/office/powerpoint/2010/main" val="317860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عوامل تاثیر گذار بر رشد جسمانی اولیه</a:t>
            </a:r>
          </a:p>
          <a:p>
            <a:pPr algn="just" rtl="1">
              <a:buFont typeface="Wingdings" pitchFamily="2" charset="2"/>
              <a:buChar char="v"/>
            </a:pP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سوء تغذيه در كشورهاي درحا ل توسعه و جنگ زده شا يع </a:t>
            </a:r>
            <a:r>
              <a:rPr lang="fa-IR" sz="2400" dirty="0" smtClean="0">
                <a:cs typeface="B Titr" panose="00000700000000000000" pitchFamily="2" charset="-78"/>
              </a:rPr>
              <a:t>است و کودکان  </a:t>
            </a:r>
            <a:r>
              <a:rPr lang="fa-IR" sz="2400" dirty="0">
                <a:cs typeface="B Titr" panose="00000700000000000000" pitchFamily="2" charset="-78"/>
              </a:rPr>
              <a:t>از دو بيماري رنج مي برند.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1. </a:t>
            </a:r>
            <a:r>
              <a:rPr lang="fa-IR" sz="2400" dirty="0" smtClean="0">
                <a:cs typeface="B Titr" panose="00000700000000000000" pitchFamily="2" charset="-78"/>
              </a:rPr>
              <a:t>ماراسموس: </a:t>
            </a:r>
            <a:r>
              <a:rPr lang="fa-IR" sz="2400" dirty="0">
                <a:cs typeface="B Titr" panose="00000700000000000000" pitchFamily="2" charset="-78"/>
              </a:rPr>
              <a:t>نوعي حالت بي رمقي بدن است كه رژيم فاقد مواد غذايي ضروري آنرا ايجاد </a:t>
            </a:r>
            <a:r>
              <a:rPr lang="fa-IR" sz="2400" dirty="0" smtClean="0">
                <a:cs typeface="B Titr" panose="00000700000000000000" pitchFamily="2" charset="-78"/>
              </a:rPr>
              <a:t>مي كند </a:t>
            </a:r>
            <a:r>
              <a:rPr lang="fa-IR" sz="2400" dirty="0">
                <a:cs typeface="B Titr" panose="00000700000000000000" pitchFamily="2" charset="-78"/>
              </a:rPr>
              <a:t>اين بيماري در سال اول زندگي كه مادر بچه به قدري دچار سوء تغذيه شده است كه </a:t>
            </a:r>
            <a:r>
              <a:rPr lang="fa-IR" sz="2400" dirty="0" smtClean="0">
                <a:cs typeface="B Titr" panose="00000700000000000000" pitchFamily="2" charset="-78"/>
              </a:rPr>
              <a:t>نمي تواند </a:t>
            </a:r>
            <a:r>
              <a:rPr lang="fa-IR" sz="2400" dirty="0">
                <a:cs typeface="B Titr" panose="00000700000000000000" pitchFamily="2" charset="-78"/>
              </a:rPr>
              <a:t>شيركافي توليد كند.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2. </a:t>
            </a:r>
            <a:r>
              <a:rPr lang="fa-IR" sz="2400" dirty="0" smtClean="0">
                <a:cs typeface="B Titr" panose="00000700000000000000" pitchFamily="2" charset="-78"/>
              </a:rPr>
              <a:t>كواشيوركور:كه </a:t>
            </a:r>
            <a:r>
              <a:rPr lang="fa-IR" sz="2400" dirty="0">
                <a:cs typeface="B Titr" panose="00000700000000000000" pitchFamily="2" charset="-78"/>
              </a:rPr>
              <a:t>غذاي نامتعادل با پروتئين بسيار كم آن را توليد مي كند و درسن 1تا 3 سالگي نمايان </a:t>
            </a:r>
            <a:r>
              <a:rPr lang="fa-IR" sz="2400" dirty="0" smtClean="0">
                <a:cs typeface="B Titr" panose="00000700000000000000" pitchFamily="2" charset="-78"/>
              </a:rPr>
              <a:t>مي شود</a:t>
            </a:r>
            <a:r>
              <a:rPr lang="fa-IR" sz="2400" dirty="0">
                <a:cs typeface="B Titr" pitchFamily="2" charset="-78"/>
              </a:rPr>
              <a:t>.</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160</a:t>
            </a:fld>
            <a:endParaRPr lang="fa-IR"/>
          </a:p>
        </p:txBody>
      </p:sp>
    </p:spTree>
    <p:extLst>
      <p:ext uri="{BB962C8B-B14F-4D97-AF65-F5344CB8AC3E}">
        <p14:creationId xmlns:p14="http://schemas.microsoft.com/office/powerpoint/2010/main" val="180862991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عوامل تاثیر گذار بر رشد جسمانی اولیه</a:t>
            </a:r>
          </a:p>
          <a:p>
            <a:pPr algn="just" rtl="1">
              <a:buFont typeface="Wingdings" pitchFamily="2" charset="2"/>
              <a:buChar char="v"/>
            </a:pP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سلامت هيجاني</a:t>
            </a:r>
          </a:p>
          <a:p>
            <a:pPr algn="just" rtl="1">
              <a:buFont typeface="Wingdings" pitchFamily="2" charset="2"/>
              <a:buChar char="v"/>
            </a:pPr>
            <a:r>
              <a:rPr lang="fa-IR" sz="2400" dirty="0" smtClean="0">
                <a:cs typeface="B Titr" panose="00000700000000000000" pitchFamily="2" charset="-78"/>
              </a:rPr>
              <a:t>محبت </a:t>
            </a:r>
            <a:r>
              <a:rPr lang="fa-IR" sz="2400" dirty="0">
                <a:cs typeface="B Titr" panose="00000700000000000000" pitchFamily="2" charset="-78"/>
              </a:rPr>
              <a:t>به اندازه تغذيه مهم </a:t>
            </a:r>
            <a:r>
              <a:rPr lang="fa-IR" sz="2400" dirty="0" smtClean="0">
                <a:cs typeface="B Titr" panose="00000700000000000000" pitchFamily="2" charset="-78"/>
              </a:rPr>
              <a:t>است.</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ناتواني در رشد كردن غير ارگانيك در بچه هايي </a:t>
            </a:r>
            <a:r>
              <a:rPr lang="fa-IR" sz="2400" dirty="0" smtClean="0">
                <a:cs typeface="B Titr" panose="00000700000000000000" pitchFamily="2" charset="-78"/>
              </a:rPr>
              <a:t>يافت مي </a:t>
            </a:r>
            <a:r>
              <a:rPr lang="fa-IR" sz="2400" dirty="0">
                <a:cs typeface="B Titr" panose="00000700000000000000" pitchFamily="2" charset="-78"/>
              </a:rPr>
              <a:t>شود كه بقدر كافي تغذيه شده اند ولي از محبت و تحريك محروم بوده </a:t>
            </a:r>
            <a:r>
              <a:rPr lang="fa-IR" sz="2400" dirty="0" smtClean="0">
                <a:cs typeface="B Titr" panose="00000700000000000000" pitchFamily="2" charset="-78"/>
              </a:rPr>
              <a:t>اند.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خصوصيات اين بچه ها شبيه به بيماري ماراسموس </a:t>
            </a:r>
            <a:r>
              <a:rPr lang="fa-IR" sz="2400" dirty="0" smtClean="0">
                <a:cs typeface="B Titr" panose="00000700000000000000" pitchFamily="2" charset="-78"/>
              </a:rPr>
              <a:t>است. اما </a:t>
            </a:r>
            <a:r>
              <a:rPr lang="fa-IR" sz="2400" dirty="0">
                <a:cs typeface="B Titr" panose="00000700000000000000" pitchFamily="2" charset="-78"/>
              </a:rPr>
              <a:t>هيچ علت ارگانيك يا زيستي براي ناتواني بدن در رشد كردن يافت نمي </a:t>
            </a:r>
            <a:r>
              <a:rPr lang="fa-IR" sz="2400" dirty="0" smtClean="0">
                <a:cs typeface="B Titr" panose="00000700000000000000" pitchFamily="2" charset="-78"/>
              </a:rPr>
              <a:t>شود. </a:t>
            </a:r>
            <a:endParaRPr lang="fa-IR" sz="24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161</a:t>
            </a:fld>
            <a:endParaRPr lang="fa-IR"/>
          </a:p>
        </p:txBody>
      </p:sp>
    </p:spTree>
    <p:extLst>
      <p:ext uri="{BB962C8B-B14F-4D97-AF65-F5344CB8AC3E}">
        <p14:creationId xmlns:p14="http://schemas.microsoft.com/office/powerpoint/2010/main" val="95952329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توانايي هاي يادگيري</a:t>
            </a:r>
          </a:p>
          <a:p>
            <a:pPr marL="0" indent="0" algn="just" rtl="1">
              <a:buNone/>
            </a:pP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نوباوه گان از توانايي دو نوع يادگيري اساسي </a:t>
            </a:r>
            <a:r>
              <a:rPr lang="fa-IR" sz="2400" dirty="0" smtClean="0">
                <a:cs typeface="B Titr" panose="00000700000000000000" pitchFamily="2" charset="-78"/>
              </a:rPr>
              <a:t>برخوردارند.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1.شرطي سازي </a:t>
            </a:r>
            <a:r>
              <a:rPr lang="fa-IR" sz="2400" dirty="0" smtClean="0">
                <a:cs typeface="B Titr" panose="00000700000000000000" pitchFamily="2" charset="-78"/>
              </a:rPr>
              <a:t>كلاسيك: </a:t>
            </a:r>
            <a:r>
              <a:rPr lang="fa-IR" sz="2400" dirty="0">
                <a:cs typeface="B Titr" panose="00000700000000000000" pitchFamily="2" charset="-78"/>
              </a:rPr>
              <a:t>در اين نوع يادگيري محرك خنثي با محركي كه به پاسخ بازتابي مي انجامد همايند مي شود. اين </a:t>
            </a:r>
            <a:r>
              <a:rPr lang="fa-IR" sz="2400" dirty="0" smtClean="0">
                <a:cs typeface="B Titr" panose="00000700000000000000" pitchFamily="2" charset="-78"/>
              </a:rPr>
              <a:t>شرطي </a:t>
            </a:r>
            <a:r>
              <a:rPr lang="fa-IR" sz="2400" dirty="0">
                <a:cs typeface="B Titr" panose="00000700000000000000" pitchFamily="2" charset="-78"/>
              </a:rPr>
              <a:t>سازي به نو باوگان كمك ميكند تا تشخيص دهند كدام رويدادها در زندگي روزمره با هم روي </a:t>
            </a:r>
            <a:r>
              <a:rPr lang="fa-IR" sz="2400" dirty="0" smtClean="0">
                <a:cs typeface="B Titr" panose="00000700000000000000" pitchFamily="2" charset="-78"/>
              </a:rPr>
              <a:t>مي دهند</a:t>
            </a:r>
            <a:r>
              <a:rPr lang="fa-IR" sz="2400" dirty="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مثال: نوازش </a:t>
            </a:r>
            <a:r>
              <a:rPr lang="fa-IR" sz="2400" dirty="0">
                <a:cs typeface="B Titr" panose="00000700000000000000" pitchFamily="2" charset="-78"/>
              </a:rPr>
              <a:t>كردن بچه در هنگام شير دادن كه نوازش كردن محرك خنثي ومزه شير محرك غير شرطي </a:t>
            </a:r>
            <a:r>
              <a:rPr lang="fa-IR" sz="2400" dirty="0" smtClean="0">
                <a:cs typeface="B Titr" panose="00000700000000000000" pitchFamily="2" charset="-78"/>
              </a:rPr>
              <a:t>مي باشد.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2. شرطي سازي </a:t>
            </a:r>
            <a:r>
              <a:rPr lang="fa-IR" sz="2400" dirty="0" smtClean="0">
                <a:cs typeface="B Titr" panose="00000700000000000000" pitchFamily="2" charset="-78"/>
              </a:rPr>
              <a:t>كنشگر: نوباوگان </a:t>
            </a:r>
            <a:r>
              <a:rPr lang="fa-IR" sz="2400" dirty="0">
                <a:cs typeface="B Titr" panose="00000700000000000000" pitchFamily="2" charset="-78"/>
              </a:rPr>
              <a:t>بر محيط خود عمل ميكنند و محركهايي كه بعد ازرفتار آنها روي ميدهند احتمال وقوع دوباره آن رفتار را تغيير ميدهند.محركي كه وقوع يك پاسخ را افزايش مي دهد تقويت كننده ناميده </a:t>
            </a:r>
            <a:r>
              <a:rPr lang="fa-IR" sz="2400" dirty="0" smtClean="0">
                <a:cs typeface="B Titr" panose="00000700000000000000" pitchFamily="2" charset="-78"/>
              </a:rPr>
              <a:t>مي شود </a:t>
            </a:r>
            <a:r>
              <a:rPr lang="fa-IR" sz="2400" dirty="0">
                <a:cs typeface="B Titr" pitchFamily="2" charset="-78"/>
              </a:rPr>
              <a:t>.</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162</a:t>
            </a:fld>
            <a:endParaRPr lang="fa-IR"/>
          </a:p>
        </p:txBody>
      </p:sp>
    </p:spTree>
    <p:extLst>
      <p:ext uri="{BB962C8B-B14F-4D97-AF65-F5344CB8AC3E}">
        <p14:creationId xmlns:p14="http://schemas.microsoft.com/office/powerpoint/2010/main" val="278574855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توانايي هاي يادگيري</a:t>
            </a:r>
          </a:p>
          <a:p>
            <a:pPr marL="0" indent="0" algn="just" rtl="1">
              <a:buNone/>
            </a:pP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خوگيري: </a:t>
            </a:r>
            <a:r>
              <a:rPr lang="fa-IR" sz="2400" dirty="0">
                <a:cs typeface="B Titr" panose="00000700000000000000" pitchFamily="2" charset="-78"/>
              </a:rPr>
              <a:t>به كاهش تدريجي در نيرومندي پاسخ به علت تحريك مكرر اشاره </a:t>
            </a:r>
            <a:r>
              <a:rPr lang="fa-IR" sz="2400" dirty="0" smtClean="0">
                <a:cs typeface="B Titr" panose="00000700000000000000" pitchFamily="2" charset="-78"/>
              </a:rPr>
              <a:t>دارد.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خوگيري و برگشت نشان مي دهد كه هنگام تولد بچه ها جذب تازگي مي </a:t>
            </a:r>
            <a:r>
              <a:rPr lang="fa-IR" sz="2400" dirty="0" smtClean="0">
                <a:cs typeface="B Titr" panose="00000700000000000000" pitchFamily="2" charset="-78"/>
              </a:rPr>
              <a:t>شوند، </a:t>
            </a:r>
            <a:r>
              <a:rPr lang="fa-IR" sz="2400" dirty="0">
                <a:cs typeface="B Titr" panose="00000700000000000000" pitchFamily="2" charset="-78"/>
              </a:rPr>
              <a:t>ترجيح دادن آشنايي ( برگشت به محرك آشنا ) </a:t>
            </a:r>
            <a:r>
              <a:rPr lang="fa-IR" sz="2400" dirty="0">
                <a:solidFill>
                  <a:srgbClr val="FF0000"/>
                </a:solidFill>
                <a:cs typeface="B Titr" panose="00000700000000000000" pitchFamily="2" charset="-78"/>
              </a:rPr>
              <a:t>حافظه دور </a:t>
            </a:r>
            <a:r>
              <a:rPr lang="fa-IR" sz="2400" dirty="0">
                <a:cs typeface="B Titr" panose="00000700000000000000" pitchFamily="2" charset="-78"/>
              </a:rPr>
              <a:t>را ارزيابي مي </a:t>
            </a:r>
            <a:r>
              <a:rPr lang="fa-IR" sz="2400" dirty="0" smtClean="0">
                <a:cs typeface="B Titr" panose="00000700000000000000" pitchFamily="2" charset="-78"/>
              </a:rPr>
              <a:t>نمايد.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تقليد : وسيله قدرتمند ديگر يادگيري است كه به رابطه والد – فرزند كمك مي </a:t>
            </a:r>
            <a:r>
              <a:rPr lang="fa-IR" sz="2400" dirty="0" smtClean="0">
                <a:cs typeface="B Titr" panose="00000700000000000000" pitchFamily="2" charset="-78"/>
              </a:rPr>
              <a:t>كند.</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163</a:t>
            </a:fld>
            <a:endParaRPr lang="fa-IR"/>
          </a:p>
        </p:txBody>
      </p:sp>
    </p:spTree>
    <p:extLst>
      <p:ext uri="{BB962C8B-B14F-4D97-AF65-F5344CB8AC3E}">
        <p14:creationId xmlns:p14="http://schemas.microsoft.com/office/powerpoint/2010/main" val="26056081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حركتي</a:t>
            </a: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مانند رشد جسماني از گرايشهاي سري – پايي و مركزي – پيراموني پيروي مي </a:t>
            </a:r>
            <a:r>
              <a:rPr lang="fa-IR" sz="2400" dirty="0" smtClean="0">
                <a:cs typeface="B Titr" panose="00000700000000000000" pitchFamily="2" charset="-78"/>
              </a:rPr>
              <a:t>كند.</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طبق </a:t>
            </a:r>
            <a:r>
              <a:rPr lang="fa-IR" sz="2400" dirty="0">
                <a:cs typeface="B Titr" panose="00000700000000000000" pitchFamily="2" charset="-78"/>
              </a:rPr>
              <a:t>نظريه </a:t>
            </a:r>
            <a:r>
              <a:rPr lang="fa-IR" sz="2400" dirty="0" smtClean="0">
                <a:cs typeface="B Titr" panose="00000700000000000000" pitchFamily="2" charset="-78"/>
              </a:rPr>
              <a:t>سيستم هاي </a:t>
            </a:r>
            <a:r>
              <a:rPr lang="fa-IR" sz="2400" dirty="0">
                <a:cs typeface="B Titr" panose="00000700000000000000" pitchFamily="2" charset="-78"/>
              </a:rPr>
              <a:t>پويايي رشد </a:t>
            </a:r>
            <a:r>
              <a:rPr lang="fa-IR" sz="2400" dirty="0" smtClean="0">
                <a:cs typeface="B Titr" panose="00000700000000000000" pitchFamily="2" charset="-78"/>
              </a:rPr>
              <a:t>حركتي</a:t>
            </a:r>
            <a:r>
              <a:rPr lang="fa-IR" sz="2400" dirty="0">
                <a:cs typeface="B Titr" panose="00000700000000000000" pitchFamily="2" charset="-78"/>
              </a:rPr>
              <a:t>، مهارتهاي حركتي جديد با تركيب شدن </a:t>
            </a:r>
            <a:r>
              <a:rPr lang="fa-IR" sz="2400" dirty="0" smtClean="0">
                <a:cs typeface="B Titr" panose="00000700000000000000" pitchFamily="2" charset="-78"/>
              </a:rPr>
              <a:t>مهارت هاي </a:t>
            </a:r>
            <a:r>
              <a:rPr lang="fa-IR" sz="2400" dirty="0">
                <a:cs typeface="B Titr" panose="00000700000000000000" pitchFamily="2" charset="-78"/>
              </a:rPr>
              <a:t>موجود در </a:t>
            </a:r>
            <a:r>
              <a:rPr lang="fa-IR" sz="2400" dirty="0" smtClean="0">
                <a:cs typeface="B Titr" panose="00000700000000000000" pitchFamily="2" charset="-78"/>
              </a:rPr>
              <a:t>سيستم هاي </a:t>
            </a:r>
            <a:r>
              <a:rPr lang="fa-IR" sz="2400" dirty="0">
                <a:cs typeface="B Titr" panose="00000700000000000000" pitchFamily="2" charset="-78"/>
              </a:rPr>
              <a:t>عمل بسيار پيچيده حاصل </a:t>
            </a:r>
            <a:r>
              <a:rPr lang="fa-IR" sz="2400" dirty="0" smtClean="0">
                <a:cs typeface="B Titr" panose="00000700000000000000" pitchFamily="2" charset="-78"/>
              </a:rPr>
              <a:t>مي شوند</a:t>
            </a:r>
            <a:r>
              <a:rPr lang="fa-IR" sz="2400" dirty="0">
                <a:cs typeface="B Titr" panose="00000700000000000000" pitchFamily="2" charset="-78"/>
              </a:rPr>
              <a:t>.</a:t>
            </a:r>
          </a:p>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هر مهارت تازه اي محصول مشترك رشد دستگاه عصبي مركزي،امكانات حركت بدن، هدفهاي كودك </a:t>
            </a:r>
            <a:r>
              <a:rPr lang="fa-IR" sz="2400" dirty="0" smtClean="0">
                <a:cs typeface="B Titr" panose="00000700000000000000" pitchFamily="2" charset="-78"/>
              </a:rPr>
              <a:t>وحمايت هاي </a:t>
            </a:r>
            <a:r>
              <a:rPr lang="fa-IR" sz="2400" dirty="0">
                <a:cs typeface="B Titr" panose="00000700000000000000" pitchFamily="2" charset="-78"/>
              </a:rPr>
              <a:t>محيطي از آن مهارت است</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فرصتهاي حركت ومحيط تحريك كننده تاثير زيادي بر رشد حركتي دارند كه پژوهش درباره بچه هايي كه در پرورشگاهها بزرگ شده اند آن را نشان </a:t>
            </a:r>
            <a:r>
              <a:rPr lang="fa-IR" sz="2400" dirty="0" smtClean="0">
                <a:cs typeface="B Titr" panose="00000700000000000000" pitchFamily="2" charset="-78"/>
              </a:rPr>
              <a:t>مي دهند</a:t>
            </a:r>
            <a:r>
              <a:rPr lang="fa-IR" sz="2400" dirty="0">
                <a:cs typeface="B Titr" panose="00000700000000000000" pitchFamily="2" charset="-78"/>
              </a:rPr>
              <a:t>.</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164</a:t>
            </a:fld>
            <a:endParaRPr lang="fa-IR"/>
          </a:p>
        </p:txBody>
      </p:sp>
    </p:spTree>
    <p:extLst>
      <p:ext uri="{BB962C8B-B14F-4D97-AF65-F5344CB8AC3E}">
        <p14:creationId xmlns:p14="http://schemas.microsoft.com/office/powerpoint/2010/main" val="369370281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حركتي</a:t>
            </a: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طول سال اول نوباوگان در دسترسي و چنگ زدن مهارت </a:t>
            </a:r>
            <a:r>
              <a:rPr lang="fa-IR" sz="2400" dirty="0" smtClean="0">
                <a:cs typeface="B Titr" panose="00000700000000000000" pitchFamily="2" charset="-78"/>
              </a:rPr>
              <a:t>دارد.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دوره پیش دسترسی </a:t>
            </a:r>
            <a:r>
              <a:rPr lang="fa-IR" sz="2400" dirty="0" smtClean="0">
                <a:cs typeface="B Titr" panose="00000700000000000000" pitchFamily="2" charset="-78"/>
              </a:rPr>
              <a:t>ناهماهنگ </a:t>
            </a:r>
            <a:r>
              <a:rPr lang="fa-IR" sz="2400" dirty="0">
                <a:cs typeface="B Titr" panose="00000700000000000000" pitchFamily="2" charset="-78"/>
              </a:rPr>
              <a:t>نوزادان </a:t>
            </a:r>
            <a:r>
              <a:rPr lang="fa-IR" sz="2400" dirty="0" smtClean="0">
                <a:cs typeface="B Titr" panose="00000700000000000000" pitchFamily="2" charset="-78"/>
              </a:rPr>
              <a:t>کنارمیرود. </a:t>
            </a:r>
            <a:r>
              <a:rPr lang="fa-IR" sz="2400" dirty="0">
                <a:cs typeface="B Titr" panose="00000700000000000000" pitchFamily="2" charset="-78"/>
              </a:rPr>
              <a:t>دسترسی ارادی به تدریج دقیقتر و انعطاف پذیرتر </a:t>
            </a:r>
            <a:r>
              <a:rPr lang="fa-IR" sz="2400" dirty="0" smtClean="0">
                <a:cs typeface="B Titr" panose="00000700000000000000" pitchFamily="2" charset="-78"/>
              </a:rPr>
              <a:t>می شود </a:t>
            </a:r>
            <a:r>
              <a:rPr lang="fa-IR" sz="2400" dirty="0">
                <a:cs typeface="B Titr" panose="00000700000000000000" pitchFamily="2" charset="-78"/>
              </a:rPr>
              <a:t>و چنگ </a:t>
            </a:r>
            <a:r>
              <a:rPr lang="fa-IR" sz="2400" dirty="0" smtClean="0">
                <a:cs typeface="B Titr" panose="00000700000000000000" pitchFamily="2" charset="-78"/>
              </a:rPr>
              <a:t> زدن </a:t>
            </a:r>
            <a:r>
              <a:rPr lang="fa-IR" sz="2400" dirty="0">
                <a:cs typeface="B Titr" panose="00000700000000000000" pitchFamily="2" charset="-78"/>
              </a:rPr>
              <a:t>ناشیانه کف دستی به چنگ زدن اصلاح شده چنگالی تغییر می </a:t>
            </a:r>
            <a:r>
              <a:rPr lang="fa-IR" sz="2400" dirty="0" smtClean="0">
                <a:cs typeface="B Titr" panose="00000700000000000000" pitchFamily="2" charset="-78"/>
              </a:rPr>
              <a:t>یابد.</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165</a:t>
            </a:fld>
            <a:endParaRPr lang="fa-IR"/>
          </a:p>
        </p:txBody>
      </p:sp>
    </p:spTree>
    <p:extLst>
      <p:ext uri="{BB962C8B-B14F-4D97-AF65-F5344CB8AC3E}">
        <p14:creationId xmlns:p14="http://schemas.microsoft.com/office/powerpoint/2010/main" val="58871808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آگاهی از رشد ادراکی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طبق نظریه تمایز گیبسون نوباوگان بطور فعال </a:t>
            </a:r>
            <a:r>
              <a:rPr lang="fa-IR" sz="2400" dirty="0" smtClean="0">
                <a:cs typeface="B Titr" panose="00000700000000000000" pitchFamily="2" charset="-78"/>
              </a:rPr>
              <a:t>ویژگی های </a:t>
            </a:r>
            <a:r>
              <a:rPr lang="fa-IR" sz="2400" dirty="0">
                <a:cs typeface="B Titr" panose="00000700000000000000" pitchFamily="2" charset="-78"/>
              </a:rPr>
              <a:t>تغییر ناپذیر محیط را در دنیای ادراکی دائما در حال تغییر جستجو می کنند- </a:t>
            </a:r>
            <a:r>
              <a:rPr lang="fa-IR" sz="2400" dirty="0" smtClean="0">
                <a:cs typeface="B Titr" panose="00000700000000000000" pitchFamily="2" charset="-78"/>
              </a:rPr>
              <a:t>ویژگی هایی </a:t>
            </a:r>
            <a:r>
              <a:rPr lang="fa-IR" sz="2400" dirty="0">
                <a:cs typeface="B Titr" panose="00000700000000000000" pitchFamily="2" charset="-78"/>
              </a:rPr>
              <a:t>که ثابت می مانند.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برای مثال در </a:t>
            </a:r>
            <a:r>
              <a:rPr lang="fa-IR" sz="2400" dirty="0" smtClean="0">
                <a:cs typeface="B Titr" panose="00000700000000000000" pitchFamily="2" charset="-78"/>
              </a:rPr>
              <a:t>ادراک طرح، در </a:t>
            </a:r>
            <a:r>
              <a:rPr lang="fa-IR" sz="2400" dirty="0">
                <a:cs typeface="B Titr" panose="00000700000000000000" pitchFamily="2" charset="-78"/>
              </a:rPr>
              <a:t>ابتدا بچه ها با انبوهی از تحریک گیج کننده روبرو می </a:t>
            </a:r>
            <a:r>
              <a:rPr lang="fa-IR" sz="2400" dirty="0" smtClean="0">
                <a:cs typeface="B Titr" panose="00000700000000000000" pitchFamily="2" charset="-78"/>
              </a:rPr>
              <a:t>شوند. </a:t>
            </a:r>
            <a:r>
              <a:rPr lang="fa-IR" sz="2400" dirty="0">
                <a:cs typeface="B Titr" panose="00000700000000000000" pitchFamily="2" charset="-78"/>
              </a:rPr>
              <a:t>اما خیلی سریع به </a:t>
            </a:r>
            <a:r>
              <a:rPr lang="fa-IR" sz="2400" dirty="0" smtClean="0">
                <a:cs typeface="B Titr" panose="00000700000000000000" pitchFamily="2" charset="-78"/>
              </a:rPr>
              <a:t>دنبال ویژگی هایی می گردند </a:t>
            </a:r>
            <a:r>
              <a:rPr lang="fa-IR" sz="2400" dirty="0">
                <a:cs typeface="B Titr" panose="00000700000000000000" pitchFamily="2" charset="-78"/>
              </a:rPr>
              <a:t>که در حاشیه محرک برجسته باشند وبه سمت تصاویری گرایش پیدا می کنند که بطور نا پخته ای صورت رانشان می </a:t>
            </a:r>
            <a:r>
              <a:rPr lang="fa-IR" sz="2400" dirty="0" smtClean="0">
                <a:cs typeface="B Titr" panose="00000700000000000000" pitchFamily="2" charset="-78"/>
              </a:rPr>
              <a:t>دهند.</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166</a:t>
            </a:fld>
            <a:endParaRPr lang="fa-IR"/>
          </a:p>
        </p:txBody>
      </p:sp>
    </p:spTree>
    <p:extLst>
      <p:ext uri="{BB962C8B-B14F-4D97-AF65-F5344CB8AC3E}">
        <p14:creationId xmlns:p14="http://schemas.microsoft.com/office/powerpoint/2010/main" val="60659334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آگاهی از رشد ادراکی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طولی نمی کشد که آنها </a:t>
            </a:r>
            <a:r>
              <a:rPr lang="fa-IR" sz="2400" dirty="0" smtClean="0">
                <a:cs typeface="B Titr" panose="00000700000000000000" pitchFamily="2" charset="-78"/>
              </a:rPr>
              <a:t>ویژگی های </a:t>
            </a:r>
            <a:r>
              <a:rPr lang="fa-IR" sz="2400" dirty="0">
                <a:cs typeface="B Titr" panose="00000700000000000000" pitchFamily="2" charset="-78"/>
              </a:rPr>
              <a:t>درونی را کاوش کرده وبه </a:t>
            </a:r>
            <a:r>
              <a:rPr lang="fa-IR" sz="2400" dirty="0">
                <a:solidFill>
                  <a:srgbClr val="FF0000"/>
                </a:solidFill>
                <a:cs typeface="B Titr" panose="00000700000000000000" pitchFamily="2" charset="-78"/>
              </a:rPr>
              <a:t>روابط ثابت</a:t>
            </a:r>
            <a:r>
              <a:rPr lang="fa-IR" sz="2400" dirty="0">
                <a:cs typeface="B Titr" panose="00000700000000000000" pitchFamily="2" charset="-78"/>
              </a:rPr>
              <a:t> بین این </a:t>
            </a:r>
            <a:r>
              <a:rPr lang="fa-IR" sz="2400" dirty="0" smtClean="0">
                <a:cs typeface="B Titr" panose="00000700000000000000" pitchFamily="2" charset="-78"/>
              </a:rPr>
              <a:t>ویژگی ها </a:t>
            </a:r>
            <a:r>
              <a:rPr lang="fa-IR" sz="2400" dirty="0">
                <a:cs typeface="B Titr" panose="00000700000000000000" pitchFamily="2" charset="-78"/>
              </a:rPr>
              <a:t>توجه </a:t>
            </a:r>
            <a:r>
              <a:rPr lang="fa-IR" sz="2400" dirty="0" smtClean="0">
                <a:cs typeface="B Titr" panose="00000700000000000000" pitchFamily="2" charset="-78"/>
              </a:rPr>
              <a:t>می کنند.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نتیجه آنها طرح هایی مانند طرح پیچیده و صورت ها را تشخیص می </a:t>
            </a:r>
            <a:r>
              <a:rPr lang="fa-IR" sz="2400" dirty="0" smtClean="0">
                <a:cs typeface="B Titr" panose="00000700000000000000" pitchFamily="2" charset="-78"/>
              </a:rPr>
              <a:t>دهند.</a:t>
            </a:r>
          </a:p>
          <a:p>
            <a:pPr algn="just" rtl="1">
              <a:buFont typeface="Wingdings" pitchFamily="2" charset="2"/>
              <a:buChar char="v"/>
            </a:pPr>
            <a:r>
              <a:rPr lang="fa-IR" sz="2400" dirty="0" smtClean="0">
                <a:cs typeface="B Titr" panose="00000700000000000000" pitchFamily="2" charset="-78"/>
              </a:rPr>
              <a:t>رشد </a:t>
            </a:r>
            <a:r>
              <a:rPr lang="fa-IR" sz="2400" dirty="0">
                <a:cs typeface="B Titr" panose="00000700000000000000" pitchFamily="2" charset="-78"/>
              </a:rPr>
              <a:t>ادراک چند وجهی این اصل را نشان </a:t>
            </a:r>
            <a:r>
              <a:rPr lang="fa-IR" sz="2400" dirty="0" smtClean="0">
                <a:cs typeface="B Titr" panose="00000700000000000000" pitchFamily="2" charset="-78"/>
              </a:rPr>
              <a:t>می دهد </a:t>
            </a:r>
            <a:r>
              <a:rPr lang="fa-IR" sz="2400" dirty="0">
                <a:cs typeface="B Titr" panose="00000700000000000000" pitchFamily="2" charset="-78"/>
              </a:rPr>
              <a:t>گیبسون نظریه خود را به این علت تمایز می نامد که نوباوگان به مرور زمان </a:t>
            </a:r>
            <a:r>
              <a:rPr lang="fa-IR" sz="2400" dirty="0" smtClean="0">
                <a:cs typeface="B Titr" panose="00000700000000000000" pitchFamily="2" charset="-78"/>
              </a:rPr>
              <a:t>ویژگی های </a:t>
            </a:r>
            <a:r>
              <a:rPr lang="fa-IR" sz="2400" dirty="0">
                <a:cs typeface="B Titr" panose="00000700000000000000" pitchFamily="2" charset="-78"/>
              </a:rPr>
              <a:t>ظریف تری </a:t>
            </a:r>
            <a:r>
              <a:rPr lang="fa-IR" sz="2400" dirty="0" smtClean="0">
                <a:cs typeface="B Titr" panose="00000700000000000000" pitchFamily="2" charset="-78"/>
              </a:rPr>
              <a:t>را در </a:t>
            </a:r>
            <a:r>
              <a:rPr lang="fa-IR" sz="2400" dirty="0">
                <a:cs typeface="B Titr" panose="00000700000000000000" pitchFamily="2" charset="-78"/>
              </a:rPr>
              <a:t>محرکها تشخیص می </a:t>
            </a:r>
            <a:r>
              <a:rPr lang="fa-IR" sz="2400" dirty="0" smtClean="0">
                <a:cs typeface="B Titr" panose="00000700000000000000" pitchFamily="2" charset="-78"/>
              </a:rPr>
              <a:t>دهند.</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167</a:t>
            </a:fld>
            <a:endParaRPr lang="fa-IR"/>
          </a:p>
        </p:txBody>
      </p:sp>
    </p:spTree>
    <p:extLst>
      <p:ext uri="{BB962C8B-B14F-4D97-AF65-F5344CB8AC3E}">
        <p14:creationId xmlns:p14="http://schemas.microsoft.com/office/powerpoint/2010/main" val="331625152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شناختی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endParaRPr lang="fa-IR" sz="2400" dirty="0" smtClean="0">
              <a:solidFill>
                <a:srgbClr val="FF0000"/>
              </a:solidFill>
              <a:cs typeface="0 Titr Bold" panose="00000700000000000000" pitchFamily="2" charset="-78"/>
            </a:endParaRPr>
          </a:p>
          <a:p>
            <a:pPr algn="just" rtl="1">
              <a:buFont typeface="Wingdings" pitchFamily="2" charset="2"/>
              <a:buChar char="v"/>
            </a:pPr>
            <a:endParaRPr lang="fa-IR" sz="3600" dirty="0">
              <a:solidFill>
                <a:srgbClr val="FF0000"/>
              </a:solidFill>
              <a:cs typeface="B Titr" panose="00000700000000000000" pitchFamily="2" charset="-78"/>
            </a:endParaRPr>
          </a:p>
          <a:p>
            <a:pPr algn="just" rtl="1">
              <a:buFont typeface="Wingdings" pitchFamily="2" charset="2"/>
              <a:buChar char="v"/>
            </a:pPr>
            <a:r>
              <a:rPr lang="fa-IR" sz="3600" dirty="0" smtClean="0">
                <a:solidFill>
                  <a:srgbClr val="FF0000"/>
                </a:solidFill>
                <a:cs typeface="B Titr" panose="00000700000000000000" pitchFamily="2" charset="-78"/>
              </a:rPr>
              <a:t>رشد شناختی از دیدگاه پیاژه</a:t>
            </a:r>
          </a:p>
          <a:p>
            <a:pPr algn="just" rtl="1">
              <a:buFont typeface="Wingdings" pitchFamily="2" charset="2"/>
              <a:buChar char="v"/>
            </a:pPr>
            <a:r>
              <a:rPr lang="fa-IR" sz="3600" dirty="0" smtClean="0">
                <a:solidFill>
                  <a:srgbClr val="FF0000"/>
                </a:solidFill>
                <a:cs typeface="B Titr" panose="00000700000000000000" pitchFamily="2" charset="-78"/>
              </a:rPr>
              <a:t>رشد شناختی از دیدگاه پردازش اطلاعات</a:t>
            </a:r>
          </a:p>
          <a:p>
            <a:pPr algn="just" rtl="1">
              <a:buFont typeface="Wingdings" pitchFamily="2" charset="2"/>
              <a:buChar char="v"/>
            </a:pPr>
            <a:r>
              <a:rPr lang="fa-IR" sz="2400" dirty="0" smtClean="0">
                <a:solidFill>
                  <a:srgbClr val="FF0000"/>
                </a:solidFill>
                <a:cs typeface="B Titr" panose="00000700000000000000" pitchFamily="2" charset="-78"/>
              </a:rPr>
              <a:t>توجه، حافظه، طبقه بندی و سازمان دهی</a:t>
            </a:r>
          </a:p>
          <a:p>
            <a:pPr algn="just" rtl="1">
              <a:buFont typeface="Wingdings" pitchFamily="2" charset="2"/>
              <a:buChar char="v"/>
            </a:pPr>
            <a:r>
              <a:rPr lang="fa-IR" sz="3600" dirty="0" smtClean="0">
                <a:solidFill>
                  <a:srgbClr val="FF0000"/>
                </a:solidFill>
                <a:cs typeface="B Titr" panose="00000700000000000000" pitchFamily="2" charset="-78"/>
              </a:rPr>
              <a:t>نظریه های رشد زبان و تحول زبان در 2 سال اول زندگی</a:t>
            </a:r>
            <a:endParaRPr lang="fa-IR" sz="3600" dirty="0">
              <a:solidFill>
                <a:srgbClr val="FF0000"/>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168</a:t>
            </a:fld>
            <a:endParaRPr lang="fa-IR"/>
          </a:p>
        </p:txBody>
      </p:sp>
    </p:spTree>
    <p:extLst>
      <p:ext uri="{BB962C8B-B14F-4D97-AF65-F5344CB8AC3E}">
        <p14:creationId xmlns:p14="http://schemas.microsoft.com/office/powerpoint/2010/main" val="235239836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شناختی</a:t>
            </a:r>
            <a:endParaRPr lang="fa-IR" sz="2400" dirty="0">
              <a:solidFill>
                <a:srgbClr val="FF0000"/>
              </a:solidFill>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ژان </a:t>
            </a:r>
            <a:r>
              <a:rPr lang="fa-IR" sz="2400" dirty="0">
                <a:cs typeface="B Titr" panose="00000700000000000000" pitchFamily="2" charset="-78"/>
              </a:rPr>
              <a:t>پیاژه معتقد بود که کودکان، بین نوباوگی و نوجوانی چهار دوره رشد را پشت سر می‌گذارند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دوره حسی – حرکتی، نخستین دوره است که در نظریه پیاژه به شش مرحله تقسیم می‌شود.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مبنای </a:t>
            </a:r>
            <a:r>
              <a:rPr lang="fa-IR" sz="2400" dirty="0">
                <a:cs typeface="B Titr" panose="00000700000000000000" pitchFamily="2" charset="-78"/>
              </a:rPr>
              <a:t>توالی رشد در نظریه پیاژه، مشاهدات او از سه فرزند خود است. </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169</a:t>
            </a:fld>
            <a:endParaRPr lang="fa-IR"/>
          </a:p>
        </p:txBody>
      </p:sp>
    </p:spTree>
    <p:extLst>
      <p:ext uri="{BB962C8B-B14F-4D97-AF65-F5344CB8AC3E}">
        <p14:creationId xmlns:p14="http://schemas.microsoft.com/office/powerpoint/2010/main" val="4112552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670" y="527605"/>
            <a:ext cx="8246070" cy="610820"/>
          </a:xfrm>
        </p:spPr>
        <p:txBody>
          <a:bodyPr>
            <a:normAutofit fontScale="90000"/>
          </a:bodyPr>
          <a:lstStyle/>
          <a:p>
            <a:pPr algn="ctr" eaLnBrk="1" hangingPunct="1">
              <a:defRPr/>
            </a:pPr>
            <a:r>
              <a:rPr lang="fa-IR" b="0" dirty="0" smtClean="0">
                <a:solidFill>
                  <a:srgbClr val="FF0000"/>
                </a:solidFill>
                <a:cs typeface="B Titr" pitchFamily="2" charset="-78"/>
              </a:rPr>
              <a:t>خصوصیات و فواید نظریه</a:t>
            </a:r>
            <a:endParaRPr lang="en-US" b="0" dirty="0" smtClean="0">
              <a:solidFill>
                <a:srgbClr val="FF0000"/>
              </a:solidFill>
              <a:cs typeface="B Titr" pitchFamily="2" charset="-78"/>
            </a:endParaRPr>
          </a:p>
        </p:txBody>
      </p:sp>
      <p:sp>
        <p:nvSpPr>
          <p:cNvPr id="13315" name="Rectangle 3"/>
          <p:cNvSpPr>
            <a:spLocks noGrp="1" noChangeArrowheads="1"/>
          </p:cNvSpPr>
          <p:nvPr>
            <p:ph type="body" idx="1"/>
          </p:nvPr>
        </p:nvSpPr>
        <p:spPr/>
        <p:txBody>
          <a:bodyPr>
            <a:normAutofit/>
          </a:bodyPr>
          <a:lstStyle/>
          <a:p>
            <a:pPr algn="just" rtl="1">
              <a:buFont typeface="Wingdings" pitchFamily="2" charset="2"/>
              <a:buChar char="Ø"/>
            </a:pPr>
            <a:r>
              <a:rPr lang="fa-IR" sz="2800" dirty="0" smtClean="0">
                <a:effectLst/>
                <a:cs typeface="B Titr" pitchFamily="2" charset="-78"/>
              </a:rPr>
              <a:t>نظریه باید توانایی تعیین حقایق مورد مشاهده مربوط به یک مسئله را داشته باشد باید توصیف و تعیین کند چرا یک پدیده تحت یک شرایط خاص اتفاق می‌افتد. </a:t>
            </a:r>
          </a:p>
          <a:p>
            <a:pPr algn="just" rtl="1">
              <a:buFont typeface="Wingdings" pitchFamily="2" charset="2"/>
              <a:buChar char="Ø"/>
            </a:pPr>
            <a:r>
              <a:rPr lang="fa-IR" sz="2800" dirty="0" smtClean="0">
                <a:effectLst/>
                <a:cs typeface="B Titr" pitchFamily="2" charset="-78"/>
              </a:rPr>
              <a:t>یک نظریه باید با حقایق مورد مشاهده شده و با بدنه دانش مغایرت نداشته باشد.</a:t>
            </a:r>
          </a:p>
          <a:p>
            <a:pPr algn="just" rtl="1">
              <a:buFont typeface="Wingdings" pitchFamily="2" charset="2"/>
              <a:buChar char="Ø"/>
            </a:pPr>
            <a:r>
              <a:rPr lang="fa-IR" sz="2800" dirty="0" smtClean="0">
                <a:effectLst/>
                <a:cs typeface="B Titr" pitchFamily="2" charset="-78"/>
              </a:rPr>
              <a:t>نظریه باید ابزارهای لازم را برای آزمون خود داشته باشد به این معنی که در صورت تأیید باید بتوان فرضیه‌های دیگری از آن استنتاج کرد و پیامدهای آن را پیش‌بینی کرد.</a:t>
            </a:r>
          </a:p>
          <a:p>
            <a:pPr algn="just" rtl="1" eaLnBrk="1" hangingPunct="1"/>
            <a:endParaRPr lang="en-US" sz="2800" dirty="0" smtClean="0">
              <a:effectLst/>
              <a:cs typeface="B Compset" pitchFamily="2" charset="-78"/>
            </a:endParaRPr>
          </a:p>
        </p:txBody>
      </p:sp>
    </p:spTree>
    <p:extLst>
      <p:ext uri="{BB962C8B-B14F-4D97-AF65-F5344CB8AC3E}">
        <p14:creationId xmlns:p14="http://schemas.microsoft.com/office/powerpoint/2010/main" val="10823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8CF51D6B-3A5E-4A9F-A3D8-E2E7336C39B6}" type="slidenum">
              <a:rPr lang="en-US" altLang="fa-IR" sz="1400"/>
              <a:pPr/>
              <a:t>170</a:t>
            </a:fld>
            <a:endParaRPr lang="en-US" altLang="fa-IR" sz="1400"/>
          </a:p>
        </p:txBody>
      </p:sp>
      <p:sp>
        <p:nvSpPr>
          <p:cNvPr id="33795" name="Rectangle 2"/>
          <p:cNvSpPr>
            <a:spLocks noGrp="1" noChangeArrowheads="1"/>
          </p:cNvSpPr>
          <p:nvPr>
            <p:ph type="title"/>
          </p:nvPr>
        </p:nvSpPr>
        <p:spPr/>
        <p:txBody>
          <a:bodyPr/>
          <a:lstStyle/>
          <a:p>
            <a:r>
              <a:rPr lang="en-US" altLang="fa-IR" dirty="0" smtClean="0">
                <a:solidFill>
                  <a:schemeClr val="tx1"/>
                </a:solidFill>
                <a:latin typeface="Times New Roman" panose="02020603050405020304" pitchFamily="18" charset="0"/>
                <a:cs typeface="Times New Roman" panose="02020603050405020304" pitchFamily="18" charset="0"/>
              </a:rPr>
              <a:t>Piaget’s Stages</a:t>
            </a:r>
          </a:p>
        </p:txBody>
      </p:sp>
      <p:sp>
        <p:nvSpPr>
          <p:cNvPr id="33796" name="Rectangle 3"/>
          <p:cNvSpPr>
            <a:spLocks noGrp="1" noChangeArrowheads="1"/>
          </p:cNvSpPr>
          <p:nvPr>
            <p:ph type="body" sz="half" idx="1"/>
          </p:nvPr>
        </p:nvSpPr>
        <p:spPr/>
        <p:txBody>
          <a:bodyPr/>
          <a:lstStyle/>
          <a:p>
            <a:pPr>
              <a:lnSpc>
                <a:spcPct val="90000"/>
              </a:lnSpc>
              <a:buClr>
                <a:schemeClr val="tx1"/>
              </a:buClr>
              <a:buFont typeface="Monotype Sorts" charset="2"/>
              <a:buNone/>
            </a:pPr>
            <a:r>
              <a:rPr lang="en-US" altLang="fa-IR" sz="2400" b="1" dirty="0" smtClean="0">
                <a:latin typeface="Times New Roman" panose="02020603050405020304" pitchFamily="18" charset="0"/>
                <a:cs typeface="Times New Roman" panose="02020603050405020304" pitchFamily="18" charset="0"/>
              </a:rPr>
              <a:t>1.  Sensorimotor stage </a:t>
            </a:r>
            <a:r>
              <a:rPr lang="en-US" altLang="fa-IR" sz="2000" b="1" dirty="0" smtClean="0">
                <a:latin typeface="Times New Roman" panose="02020603050405020304" pitchFamily="18" charset="0"/>
                <a:cs typeface="Times New Roman" panose="02020603050405020304" pitchFamily="18" charset="0"/>
              </a:rPr>
              <a:t>(circular reaction, object permanence, goal-directed behavior, AB search error</a:t>
            </a:r>
            <a:r>
              <a:rPr lang="en-US" altLang="fa-IR" sz="2000" dirty="0" smtClean="0">
                <a:latin typeface="Times New Roman" panose="02020603050405020304" pitchFamily="18" charset="0"/>
                <a:cs typeface="Times New Roman" panose="02020603050405020304" pitchFamily="18" charset="0"/>
              </a:rPr>
              <a:t>)</a:t>
            </a:r>
          </a:p>
          <a:p>
            <a:pPr>
              <a:lnSpc>
                <a:spcPct val="90000"/>
              </a:lnSpc>
              <a:buClr>
                <a:schemeClr val="tx1"/>
              </a:buClr>
              <a:buFont typeface="Monotype Sorts" charset="2"/>
              <a:buNone/>
            </a:pPr>
            <a:r>
              <a:rPr lang="en-US" altLang="fa-IR" sz="2400" dirty="0" smtClean="0">
                <a:latin typeface="Times New Roman" panose="02020603050405020304" pitchFamily="18" charset="0"/>
                <a:cs typeface="Times New Roman" panose="02020603050405020304" pitchFamily="18" charset="0"/>
              </a:rPr>
              <a:t>2.  Preoperational stage </a:t>
            </a:r>
          </a:p>
          <a:p>
            <a:pPr>
              <a:lnSpc>
                <a:spcPct val="90000"/>
              </a:lnSpc>
              <a:buClr>
                <a:schemeClr val="tx1"/>
              </a:buClr>
              <a:buFont typeface="Monotype Sorts" charset="2"/>
              <a:buNone/>
            </a:pPr>
            <a:r>
              <a:rPr lang="en-US" altLang="fa-IR" sz="2400" dirty="0" smtClean="0">
                <a:latin typeface="Times New Roman" panose="02020603050405020304" pitchFamily="18" charset="0"/>
                <a:cs typeface="Times New Roman" panose="02020603050405020304" pitchFamily="18" charset="0"/>
              </a:rPr>
              <a:t>3.  Concrete operational stage </a:t>
            </a:r>
          </a:p>
          <a:p>
            <a:pPr>
              <a:lnSpc>
                <a:spcPct val="90000"/>
              </a:lnSpc>
              <a:buClr>
                <a:schemeClr val="tx1"/>
              </a:buClr>
              <a:buFont typeface="Monotype Sorts" charset="2"/>
              <a:buNone/>
            </a:pPr>
            <a:r>
              <a:rPr lang="en-US" altLang="fa-IR" sz="2400" dirty="0" smtClean="0">
                <a:latin typeface="Times New Roman" panose="02020603050405020304" pitchFamily="18" charset="0"/>
                <a:cs typeface="Times New Roman" panose="02020603050405020304" pitchFamily="18" charset="0"/>
              </a:rPr>
              <a:t>4.  Formal operational stage </a:t>
            </a:r>
          </a:p>
        </p:txBody>
      </p:sp>
      <p:sp>
        <p:nvSpPr>
          <p:cNvPr id="33797" name="Rectangle 5"/>
          <p:cNvSpPr>
            <a:spLocks noGrp="1" noChangeArrowheads="1"/>
          </p:cNvSpPr>
          <p:nvPr>
            <p:ph sz="half" idx="2"/>
          </p:nvPr>
        </p:nvSpPr>
        <p:spPr/>
        <p:txBody>
          <a:bodyPr/>
          <a:lstStyle/>
          <a:p>
            <a:endParaRPr lang="fa-IR" altLang="fa-IR" sz="2800" smtClean="0"/>
          </a:p>
        </p:txBody>
      </p:sp>
      <p:pic>
        <p:nvPicPr>
          <p:cNvPr id="337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800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22372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D8CFD1BC-14F0-4493-A539-64EB575A821C}" type="slidenum">
              <a:rPr lang="en-US" altLang="fa-IR" sz="1400"/>
              <a:pPr/>
              <a:t>171</a:t>
            </a:fld>
            <a:endParaRPr lang="en-US" altLang="fa-IR" sz="1400"/>
          </a:p>
        </p:txBody>
      </p:sp>
      <p:sp>
        <p:nvSpPr>
          <p:cNvPr id="19459" name="Rectangle 2"/>
          <p:cNvSpPr>
            <a:spLocks noGrp="1" noChangeArrowheads="1"/>
          </p:cNvSpPr>
          <p:nvPr>
            <p:ph type="title"/>
          </p:nvPr>
        </p:nvSpPr>
        <p:spPr/>
        <p:txBody>
          <a:bodyPr/>
          <a:lstStyle/>
          <a:p>
            <a:r>
              <a:rPr lang="en-US" altLang="fa-IR" dirty="0">
                <a:solidFill>
                  <a:srgbClr val="FF0000"/>
                </a:solidFill>
                <a:latin typeface="Times New Roman" panose="02020603050405020304" pitchFamily="18" charset="0"/>
              </a:rPr>
              <a:t>Piaget’s Stages</a:t>
            </a:r>
            <a:endParaRPr lang="en-US" altLang="fa-IR" dirty="0" smtClean="0">
              <a:solidFill>
                <a:srgbClr val="FF0000"/>
              </a:solidFill>
              <a:latin typeface="Times New Roman" panose="02020603050405020304" pitchFamily="18" charset="0"/>
              <a:cs typeface="Times New Roman" panose="02020603050405020304" pitchFamily="18" charset="0"/>
            </a:endParaRP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291130"/>
            <a:ext cx="52578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17691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8F9FB42-88FC-4043-A03F-6A61556FA13C}" type="slidenum">
              <a:rPr lang="en-US" altLang="fa-IR" sz="1400"/>
              <a:pPr/>
              <a:t>172</a:t>
            </a:fld>
            <a:endParaRPr lang="en-US" altLang="fa-IR" sz="1400"/>
          </a:p>
        </p:txBody>
      </p:sp>
      <p:sp>
        <p:nvSpPr>
          <p:cNvPr id="34819" name="Rectangle 2"/>
          <p:cNvSpPr>
            <a:spLocks noGrp="1" noChangeArrowheads="1"/>
          </p:cNvSpPr>
          <p:nvPr>
            <p:ph type="title"/>
          </p:nvPr>
        </p:nvSpPr>
        <p:spPr>
          <a:xfrm>
            <a:off x="601670" y="374900"/>
            <a:ext cx="7940660" cy="916229"/>
          </a:xfrm>
        </p:spPr>
        <p:txBody>
          <a:bodyPr>
            <a:normAutofit/>
          </a:bodyPr>
          <a:lstStyle/>
          <a:p>
            <a:pPr algn="ctr"/>
            <a:r>
              <a:rPr lang="en-US" altLang="fa-IR" dirty="0" smtClean="0">
                <a:solidFill>
                  <a:srgbClr val="FF0000"/>
                </a:solidFill>
                <a:latin typeface="Times New Roman" panose="02020603050405020304" pitchFamily="18" charset="0"/>
                <a:cs typeface="Times New Roman" panose="02020603050405020304" pitchFamily="18" charset="0"/>
              </a:rPr>
              <a:t>Sensorimotor stage</a:t>
            </a:r>
          </a:p>
        </p:txBody>
      </p:sp>
      <p:sp>
        <p:nvSpPr>
          <p:cNvPr id="34820" name="Rectangle 3"/>
          <p:cNvSpPr>
            <a:spLocks noGrp="1" noChangeArrowheads="1"/>
          </p:cNvSpPr>
          <p:nvPr>
            <p:ph type="body" idx="1"/>
          </p:nvPr>
        </p:nvSpPr>
        <p:spPr/>
        <p:txBody>
          <a:bodyPr>
            <a:normAutofit/>
          </a:bodyPr>
          <a:lstStyle/>
          <a:p>
            <a:r>
              <a:rPr lang="en-US" altLang="fa-IR" sz="3600" dirty="0" smtClean="0">
                <a:latin typeface="Times New Roman" panose="02020603050405020304" pitchFamily="18" charset="0"/>
                <a:cs typeface="Times New Roman" panose="02020603050405020304" pitchFamily="18" charset="0"/>
              </a:rPr>
              <a:t>Birth to 2 years  </a:t>
            </a:r>
          </a:p>
          <a:p>
            <a:r>
              <a:rPr lang="en-US" altLang="fa-IR" sz="3600" dirty="0" smtClean="0">
                <a:latin typeface="Times New Roman" panose="02020603050405020304" pitchFamily="18" charset="0"/>
                <a:cs typeface="Times New Roman" panose="02020603050405020304" pitchFamily="18" charset="0"/>
              </a:rPr>
              <a:t>Intelligence is limited to the infant’s actions on the environment. </a:t>
            </a:r>
          </a:p>
          <a:p>
            <a:r>
              <a:rPr lang="en-US" altLang="fa-IR" sz="3600" dirty="0" smtClean="0">
                <a:latin typeface="Times New Roman" panose="02020603050405020304" pitchFamily="18" charset="0"/>
                <a:cs typeface="Times New Roman" panose="02020603050405020304" pitchFamily="18" charset="0"/>
              </a:rPr>
              <a:t>Cognition is doing.</a:t>
            </a:r>
          </a:p>
          <a:p>
            <a:r>
              <a:rPr lang="en-US" altLang="fa-IR" sz="3600" dirty="0" smtClean="0">
                <a:latin typeface="Times New Roman" panose="02020603050405020304" pitchFamily="18" charset="0"/>
                <a:cs typeface="Times New Roman" panose="02020603050405020304" pitchFamily="18" charset="0"/>
              </a:rPr>
              <a:t>Has 6 </a:t>
            </a:r>
            <a:r>
              <a:rPr lang="en-US" altLang="fa-IR" sz="3600" dirty="0" err="1" smtClean="0">
                <a:latin typeface="Times New Roman" panose="02020603050405020304" pitchFamily="18" charset="0"/>
                <a:cs typeface="Times New Roman" panose="02020603050405020304" pitchFamily="18" charset="0"/>
              </a:rPr>
              <a:t>substages</a:t>
            </a:r>
            <a:endParaRPr lang="en-US" altLang="fa-IR"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37618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8F9FB42-88FC-4043-A03F-6A61556FA13C}" type="slidenum">
              <a:rPr lang="en-US" altLang="fa-IR" sz="1400"/>
              <a:pPr/>
              <a:t>173</a:t>
            </a:fld>
            <a:endParaRPr lang="en-US" altLang="fa-IR" sz="1400"/>
          </a:p>
        </p:txBody>
      </p:sp>
      <p:sp>
        <p:nvSpPr>
          <p:cNvPr id="34819" name="Rectangle 2"/>
          <p:cNvSpPr>
            <a:spLocks noGrp="1" noChangeArrowheads="1"/>
          </p:cNvSpPr>
          <p:nvPr>
            <p:ph type="title"/>
          </p:nvPr>
        </p:nvSpPr>
        <p:spPr>
          <a:xfrm>
            <a:off x="601670" y="374900"/>
            <a:ext cx="7940660" cy="916229"/>
          </a:xfrm>
        </p:spPr>
        <p:txBody>
          <a:bodyPr>
            <a:normAutofit/>
          </a:bodyPr>
          <a:lstStyle/>
          <a:p>
            <a:pPr algn="ctr"/>
            <a:r>
              <a:rPr lang="en-US" altLang="fa-IR" dirty="0" smtClean="0">
                <a:solidFill>
                  <a:srgbClr val="FF0000"/>
                </a:solidFill>
                <a:latin typeface="Times New Roman" panose="02020603050405020304" pitchFamily="18" charset="0"/>
                <a:cs typeface="Times New Roman" panose="02020603050405020304" pitchFamily="18" charset="0"/>
              </a:rPr>
              <a:t>Sensorimotor stage</a:t>
            </a:r>
          </a:p>
        </p:txBody>
      </p:sp>
      <p:sp>
        <p:nvSpPr>
          <p:cNvPr id="34820" name="Rectangle 3"/>
          <p:cNvSpPr>
            <a:spLocks noGrp="1" noChangeArrowheads="1"/>
          </p:cNvSpPr>
          <p:nvPr>
            <p:ph type="body" idx="1"/>
          </p:nvPr>
        </p:nvSpPr>
        <p:spPr/>
        <p:txBody>
          <a:bodyPr>
            <a:normAutofit lnSpcReduction="10000"/>
          </a:bodyPr>
          <a:lstStyle/>
          <a:p>
            <a:r>
              <a:rPr lang="en-US" altLang="fa-IR" sz="3600" dirty="0">
                <a:latin typeface="Times New Roman" panose="02020603050405020304" pitchFamily="18" charset="0"/>
                <a:cs typeface="Times New Roman" panose="02020603050405020304" pitchFamily="18" charset="0"/>
              </a:rPr>
              <a:t>Infants “think” with their bodies - eyes, ears, hands, and mouth.</a:t>
            </a:r>
          </a:p>
          <a:p>
            <a:r>
              <a:rPr lang="en-US" altLang="fa-IR" sz="3600" dirty="0">
                <a:latin typeface="Times New Roman" panose="02020603050405020304" pitchFamily="18" charset="0"/>
                <a:cs typeface="Times New Roman" panose="02020603050405020304" pitchFamily="18" charset="0"/>
              </a:rPr>
              <a:t>Vast changes in the way infants act on the environment during the first two years of life.</a:t>
            </a:r>
          </a:p>
          <a:p>
            <a:r>
              <a:rPr lang="en-US" altLang="fa-IR" sz="3600" dirty="0">
                <a:latin typeface="Times New Roman" panose="02020603050405020304" pitchFamily="18" charset="0"/>
                <a:cs typeface="Times New Roman" panose="02020603050405020304" pitchFamily="18" charset="0"/>
              </a:rPr>
              <a:t>Cognition progresses from the exercise of reflexes to the beginnings of symbolic functioning.</a:t>
            </a:r>
          </a:p>
        </p:txBody>
      </p:sp>
    </p:spTree>
    <p:extLst>
      <p:ext uri="{BB962C8B-B14F-4D97-AF65-F5344CB8AC3E}">
        <p14:creationId xmlns:p14="http://schemas.microsoft.com/office/powerpoint/2010/main" val="14503527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8F9FB42-88FC-4043-A03F-6A61556FA13C}" type="slidenum">
              <a:rPr lang="en-US" altLang="fa-IR" sz="1400"/>
              <a:pPr/>
              <a:t>174</a:t>
            </a:fld>
            <a:endParaRPr lang="en-US" altLang="fa-IR" sz="1400"/>
          </a:p>
        </p:txBody>
      </p:sp>
      <p:sp>
        <p:nvSpPr>
          <p:cNvPr id="34819" name="Rectangle 2"/>
          <p:cNvSpPr>
            <a:spLocks noGrp="1" noChangeArrowheads="1"/>
          </p:cNvSpPr>
          <p:nvPr>
            <p:ph type="title"/>
          </p:nvPr>
        </p:nvSpPr>
        <p:spPr>
          <a:xfrm>
            <a:off x="601670" y="374900"/>
            <a:ext cx="7940660" cy="916229"/>
          </a:xfrm>
        </p:spPr>
        <p:txBody>
          <a:bodyPr>
            <a:normAutofit/>
          </a:bodyPr>
          <a:lstStyle/>
          <a:p>
            <a:pPr algn="ctr"/>
            <a:r>
              <a:rPr lang="en-US" altLang="fa-IR" dirty="0" smtClean="0">
                <a:solidFill>
                  <a:srgbClr val="FF0000"/>
                </a:solidFill>
                <a:latin typeface="Times New Roman" panose="02020603050405020304" pitchFamily="18" charset="0"/>
                <a:cs typeface="Times New Roman" panose="02020603050405020304" pitchFamily="18" charset="0"/>
              </a:rPr>
              <a:t>Sensorimotor stage</a:t>
            </a:r>
          </a:p>
        </p:txBody>
      </p:sp>
      <p:sp>
        <p:nvSpPr>
          <p:cNvPr id="34820" name="Rectangle 3"/>
          <p:cNvSpPr>
            <a:spLocks noGrp="1" noChangeArrowheads="1"/>
          </p:cNvSpPr>
          <p:nvPr>
            <p:ph type="body" idx="1"/>
          </p:nvPr>
        </p:nvSpPr>
        <p:spPr/>
        <p:txBody>
          <a:bodyPr>
            <a:normAutofit/>
          </a:bodyPr>
          <a:lstStyle/>
          <a:p>
            <a:pPr lvl="0" eaLnBrk="0" fontAlgn="base" hangingPunct="0">
              <a:spcAft>
                <a:spcPct val="0"/>
              </a:spcAft>
              <a:buClr>
                <a:srgbClr val="B2B2B2"/>
              </a:buClr>
              <a:buSzPct val="75000"/>
              <a:buFont typeface="Monotype Sorts" charset="2"/>
              <a:buChar char="n"/>
            </a:pPr>
            <a:r>
              <a:rPr lang="en-US" altLang="fa-IR" sz="3200" kern="0" dirty="0">
                <a:solidFill>
                  <a:srgbClr val="000000"/>
                </a:solidFill>
                <a:latin typeface="Times New Roman"/>
              </a:rPr>
              <a:t>Circular reactions </a:t>
            </a:r>
          </a:p>
          <a:p>
            <a:pPr lvl="1" eaLnBrk="0" fontAlgn="base" hangingPunct="0">
              <a:spcAft>
                <a:spcPct val="0"/>
              </a:spcAft>
              <a:buClr>
                <a:srgbClr val="B2B2B2"/>
              </a:buClr>
              <a:buSzPct val="75000"/>
              <a:buFontTx/>
              <a:buChar char="–"/>
            </a:pPr>
            <a:r>
              <a:rPr lang="en-US" altLang="fa-IR" kern="0" dirty="0">
                <a:solidFill>
                  <a:srgbClr val="000000"/>
                </a:solidFill>
                <a:latin typeface="Times New Roman"/>
              </a:rPr>
              <a:t>in which the infant tries to repeat an event over and over again</a:t>
            </a:r>
          </a:p>
          <a:p>
            <a:pPr lvl="0" eaLnBrk="0" fontAlgn="base" hangingPunct="0">
              <a:spcAft>
                <a:spcPct val="0"/>
              </a:spcAft>
              <a:buClr>
                <a:srgbClr val="B2B2B2"/>
              </a:buClr>
              <a:buSzPct val="75000"/>
              <a:buFont typeface="Monotype Sorts" charset="2"/>
              <a:buChar char="n"/>
            </a:pPr>
            <a:r>
              <a:rPr lang="en-US" altLang="fa-IR" sz="3200" kern="0" dirty="0" smtClean="0">
                <a:solidFill>
                  <a:srgbClr val="000000"/>
                </a:solidFill>
                <a:latin typeface="Times New Roman"/>
              </a:rPr>
              <a:t>Object </a:t>
            </a:r>
            <a:r>
              <a:rPr lang="en-US" altLang="fa-IR" sz="3200" kern="0" dirty="0">
                <a:solidFill>
                  <a:srgbClr val="000000"/>
                </a:solidFill>
                <a:latin typeface="Times New Roman"/>
              </a:rPr>
              <a:t>permanence</a:t>
            </a:r>
          </a:p>
          <a:p>
            <a:pPr lvl="1" eaLnBrk="0" fontAlgn="base" hangingPunct="0">
              <a:spcAft>
                <a:spcPct val="0"/>
              </a:spcAft>
              <a:buClr>
                <a:srgbClr val="B2B2B2"/>
              </a:buClr>
              <a:buSzPct val="75000"/>
              <a:buFontTx/>
              <a:buChar char="–"/>
            </a:pPr>
            <a:r>
              <a:rPr lang="en-US" altLang="fa-IR" kern="0" dirty="0">
                <a:solidFill>
                  <a:srgbClr val="000000"/>
                </a:solidFill>
                <a:latin typeface="Times New Roman"/>
              </a:rPr>
              <a:t>the understanding that objects continue to exist when they are out of sight.   </a:t>
            </a:r>
          </a:p>
        </p:txBody>
      </p:sp>
    </p:spTree>
    <p:extLst>
      <p:ext uri="{BB962C8B-B14F-4D97-AF65-F5344CB8AC3E}">
        <p14:creationId xmlns:p14="http://schemas.microsoft.com/office/powerpoint/2010/main" val="41366650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7F7649D1-A445-4AD9-AB84-AB21E5D58363}" type="slidenum">
              <a:rPr lang="en-US" altLang="fa-IR" sz="1400"/>
              <a:pPr/>
              <a:t>175</a:t>
            </a:fld>
            <a:endParaRPr lang="en-US" altLang="fa-IR" sz="1400"/>
          </a:p>
        </p:txBody>
      </p:sp>
      <p:sp>
        <p:nvSpPr>
          <p:cNvPr id="37891" name="Rectangle 2"/>
          <p:cNvSpPr>
            <a:spLocks noGrp="1" noChangeArrowheads="1"/>
          </p:cNvSpPr>
          <p:nvPr>
            <p:ph type="title"/>
          </p:nvPr>
        </p:nvSpPr>
        <p:spPr>
          <a:xfrm>
            <a:off x="601669" y="222194"/>
            <a:ext cx="8085131" cy="916231"/>
          </a:xfrm>
        </p:spPr>
        <p:txBody>
          <a:bodyPr>
            <a:normAutofit/>
          </a:bodyPr>
          <a:lstStyle/>
          <a:p>
            <a:pPr algn="ctr"/>
            <a:r>
              <a:rPr lang="en-US" altLang="fa-IR" dirty="0" smtClean="0">
                <a:solidFill>
                  <a:srgbClr val="FF0000"/>
                </a:solidFill>
                <a:latin typeface="Times New Roman" panose="02020603050405020304" pitchFamily="18" charset="0"/>
                <a:cs typeface="Times New Roman" panose="02020603050405020304" pitchFamily="18" charset="0"/>
              </a:rPr>
              <a:t>Sensorimotor sub-stages</a:t>
            </a:r>
          </a:p>
        </p:txBody>
      </p:sp>
      <p:sp>
        <p:nvSpPr>
          <p:cNvPr id="37892" name="Rectangle 3"/>
          <p:cNvSpPr>
            <a:spLocks noGrp="1" noChangeArrowheads="1"/>
          </p:cNvSpPr>
          <p:nvPr>
            <p:ph type="body" idx="1"/>
          </p:nvPr>
        </p:nvSpPr>
        <p:spPr/>
        <p:txBody>
          <a:bodyPr/>
          <a:lstStyle/>
          <a:p>
            <a:pPr>
              <a:buClr>
                <a:schemeClr val="tx1"/>
              </a:buClr>
              <a:buFont typeface="Monotype Sorts" charset="2"/>
              <a:buNone/>
            </a:pPr>
            <a:r>
              <a:rPr lang="en-US" altLang="fa-IR" dirty="0" smtClean="0">
                <a:latin typeface="Times New Roman" panose="02020603050405020304" pitchFamily="18" charset="0"/>
                <a:cs typeface="Times New Roman" panose="02020603050405020304" pitchFamily="18" charset="0"/>
              </a:rPr>
              <a:t>1.  Reflexive schema</a:t>
            </a:r>
          </a:p>
          <a:p>
            <a:pPr>
              <a:buClr>
                <a:schemeClr val="tx1"/>
              </a:buClr>
              <a:buFont typeface="Monotype Sorts" charset="2"/>
              <a:buNone/>
            </a:pPr>
            <a:r>
              <a:rPr lang="en-US" altLang="fa-IR" dirty="0" smtClean="0">
                <a:latin typeface="Times New Roman" panose="02020603050405020304" pitchFamily="18" charset="0"/>
                <a:cs typeface="Times New Roman" panose="02020603050405020304" pitchFamily="18" charset="0"/>
              </a:rPr>
              <a:t>2.  Primary circular reactions</a:t>
            </a:r>
          </a:p>
          <a:p>
            <a:pPr>
              <a:buClr>
                <a:schemeClr val="tx1"/>
              </a:buClr>
              <a:buFont typeface="Monotype Sorts" charset="2"/>
              <a:buNone/>
            </a:pPr>
            <a:r>
              <a:rPr lang="en-US" altLang="fa-IR" dirty="0" smtClean="0">
                <a:latin typeface="Times New Roman" panose="02020603050405020304" pitchFamily="18" charset="0"/>
                <a:cs typeface="Times New Roman" panose="02020603050405020304" pitchFamily="18" charset="0"/>
              </a:rPr>
              <a:t>3.  Secondary circular reactions</a:t>
            </a:r>
          </a:p>
          <a:p>
            <a:pPr>
              <a:buClr>
                <a:schemeClr val="tx1"/>
              </a:buClr>
              <a:buFont typeface="Monotype Sorts" charset="2"/>
              <a:buNone/>
            </a:pPr>
            <a:r>
              <a:rPr lang="en-US" altLang="fa-IR" dirty="0" smtClean="0">
                <a:latin typeface="Times New Roman" panose="02020603050405020304" pitchFamily="18" charset="0"/>
                <a:cs typeface="Times New Roman" panose="02020603050405020304" pitchFamily="18" charset="0"/>
              </a:rPr>
              <a:t>4.  Coordination of secondary circular reactions </a:t>
            </a:r>
          </a:p>
          <a:p>
            <a:pPr>
              <a:buClr>
                <a:schemeClr val="tx1"/>
              </a:buClr>
              <a:buFont typeface="Monotype Sorts" charset="2"/>
              <a:buNone/>
            </a:pPr>
            <a:r>
              <a:rPr lang="en-US" altLang="fa-IR" dirty="0" smtClean="0">
                <a:latin typeface="Times New Roman" panose="02020603050405020304" pitchFamily="18" charset="0"/>
                <a:cs typeface="Times New Roman" panose="02020603050405020304" pitchFamily="18" charset="0"/>
              </a:rPr>
              <a:t>5.  Tertiary circular reactions</a:t>
            </a:r>
          </a:p>
          <a:p>
            <a:pPr>
              <a:buClr>
                <a:schemeClr val="tx1"/>
              </a:buClr>
              <a:buFont typeface="Monotype Sorts" charset="2"/>
              <a:buNone/>
            </a:pPr>
            <a:r>
              <a:rPr lang="en-US" altLang="fa-IR" dirty="0" smtClean="0">
                <a:latin typeface="Times New Roman" panose="02020603050405020304" pitchFamily="18" charset="0"/>
                <a:cs typeface="Times New Roman" panose="02020603050405020304" pitchFamily="18" charset="0"/>
              </a:rPr>
              <a:t>6.  Mental representation</a:t>
            </a:r>
          </a:p>
        </p:txBody>
      </p:sp>
    </p:spTree>
    <p:extLst>
      <p:ext uri="{BB962C8B-B14F-4D97-AF65-F5344CB8AC3E}">
        <p14:creationId xmlns:p14="http://schemas.microsoft.com/office/powerpoint/2010/main" val="228265618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6"/>
          <p:cNvSpPr txBox="1">
            <a:spLocks noChangeArrowheads="1"/>
          </p:cNvSpPr>
          <p:nvPr/>
        </p:nvSpPr>
        <p:spPr bwMode="auto">
          <a:xfrm>
            <a:off x="418803" y="119459"/>
            <a:ext cx="841881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fa-IR" sz="3600" dirty="0">
                <a:solidFill>
                  <a:srgbClr val="7BAFA2"/>
                </a:solidFill>
                <a:latin typeface="Calibri" panose="020F0502020204030204" pitchFamily="34" charset="0"/>
                <a:cs typeface="B Titr" panose="00000700000000000000" pitchFamily="2" charset="-78"/>
              </a:rPr>
              <a:t>مرحله حسی حرکتی</a:t>
            </a:r>
            <a:endParaRPr lang="en-US" altLang="fa-IR" sz="3600" dirty="0">
              <a:solidFill>
                <a:srgbClr val="7BAFA2"/>
              </a:solidFill>
              <a:latin typeface="Calibri" panose="020F0502020204030204" pitchFamily="34" charset="0"/>
              <a:cs typeface="B Titr" panose="00000700000000000000" pitchFamily="2" charset="-78"/>
            </a:endParaRPr>
          </a:p>
        </p:txBody>
      </p:sp>
      <p:sp>
        <p:nvSpPr>
          <p:cNvPr id="14339" name="TextBox 7"/>
          <p:cNvSpPr txBox="1">
            <a:spLocks noChangeArrowheads="1"/>
          </p:cNvSpPr>
          <p:nvPr/>
        </p:nvSpPr>
        <p:spPr bwMode="auto">
          <a:xfrm>
            <a:off x="7474381" y="791170"/>
            <a:ext cx="1179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sz="1400" dirty="0">
                <a:latin typeface="Calibri" panose="020F0502020204030204" pitchFamily="34" charset="0"/>
                <a:cs typeface="B Koodak" panose="00000700000000000000" pitchFamily="2" charset="-78"/>
              </a:rPr>
              <a:t>تولد تا دو سالگی</a:t>
            </a:r>
            <a:endParaRPr lang="en-US" altLang="fa-IR" sz="1400" dirty="0">
              <a:latin typeface="Calibri" panose="020F0502020204030204" pitchFamily="34" charset="0"/>
              <a:cs typeface="B Koodak" panose="00000700000000000000" pitchFamily="2" charset="-78"/>
            </a:endParaRPr>
          </a:p>
        </p:txBody>
      </p:sp>
      <p:cxnSp>
        <p:nvCxnSpPr>
          <p:cNvPr id="3" name="Straight Connector 2"/>
          <p:cNvCxnSpPr/>
          <p:nvPr/>
        </p:nvCxnSpPr>
        <p:spPr>
          <a:xfrm flipH="1">
            <a:off x="6227763" y="1125538"/>
            <a:ext cx="2555875"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Diagram 14"/>
          <p:cNvGraphicFramePr/>
          <p:nvPr/>
        </p:nvGraphicFramePr>
        <p:xfrm>
          <a:off x="179512" y="1124744"/>
          <a:ext cx="8604448" cy="5555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2" name="TextBox 17"/>
          <p:cNvSpPr txBox="1">
            <a:spLocks noChangeArrowheads="1"/>
          </p:cNvSpPr>
          <p:nvPr/>
        </p:nvSpPr>
        <p:spPr bwMode="auto">
          <a:xfrm>
            <a:off x="5549900" y="3054350"/>
            <a:ext cx="112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fa-IR" sz="1200">
                <a:latin typeface="Calibri" panose="020F0502020204030204" pitchFamily="34" charset="0"/>
                <a:ea typeface="Calibri" panose="020F0502020204030204" pitchFamily="34" charset="0"/>
                <a:cs typeface="B Yekan" panose="00000400000000000000" pitchFamily="2" charset="-78"/>
              </a:rPr>
              <a:t>مرحله واکنشهای </a:t>
            </a:r>
            <a:endParaRPr lang="en-US" altLang="fa-IR" sz="1200">
              <a:latin typeface="Calibri" panose="020F0502020204030204" pitchFamily="34" charset="0"/>
              <a:ea typeface="Calibri" panose="020F0502020204030204" pitchFamily="34" charset="0"/>
              <a:cs typeface="B Yekan" panose="00000400000000000000" pitchFamily="2" charset="-78"/>
            </a:endParaRPr>
          </a:p>
          <a:p>
            <a:pPr eaLnBrk="1" hangingPunct="1"/>
            <a:r>
              <a:rPr lang="fa-IR" altLang="fa-IR" sz="1200">
                <a:latin typeface="Calibri" panose="020F0502020204030204" pitchFamily="34" charset="0"/>
                <a:ea typeface="Calibri" panose="020F0502020204030204" pitchFamily="34" charset="0"/>
                <a:cs typeface="B Yekan" panose="00000400000000000000" pitchFamily="2" charset="-78"/>
              </a:rPr>
              <a:t>چرخش</a:t>
            </a:r>
            <a:r>
              <a:rPr lang="ar-SA" altLang="fa-IR" sz="1200">
                <a:latin typeface="Calibri" panose="020F0502020204030204" pitchFamily="34" charset="0"/>
                <a:ea typeface="Calibri" panose="020F0502020204030204" pitchFamily="34" charset="0"/>
                <a:cs typeface="B Yekan" panose="00000400000000000000" pitchFamily="2" charset="-78"/>
              </a:rPr>
              <a:t>ی ثانوی </a:t>
            </a:r>
            <a:endParaRPr lang="en-US" altLang="fa-IR" sz="1200">
              <a:latin typeface="Calibri" panose="020F0502020204030204" pitchFamily="34" charset="0"/>
              <a:cs typeface="B Koodak" panose="00000700000000000000" pitchFamily="2" charset="-78"/>
            </a:endParaRPr>
          </a:p>
        </p:txBody>
      </p:sp>
      <p:sp>
        <p:nvSpPr>
          <p:cNvPr id="14343" name="TextBox 19"/>
          <p:cNvSpPr txBox="1">
            <a:spLocks noChangeArrowheads="1"/>
          </p:cNvSpPr>
          <p:nvPr/>
        </p:nvSpPr>
        <p:spPr bwMode="auto">
          <a:xfrm>
            <a:off x="5624513" y="4060825"/>
            <a:ext cx="2097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fa-IR" sz="1200">
                <a:latin typeface="Calibri" panose="020F0502020204030204" pitchFamily="34" charset="0"/>
                <a:cs typeface="B Yekan" panose="00000400000000000000" pitchFamily="2" charset="-78"/>
              </a:rPr>
              <a:t>مرحله </a:t>
            </a:r>
            <a:r>
              <a:rPr lang="fa-IR" altLang="fa-IR" sz="1200">
                <a:latin typeface="Calibri" panose="020F0502020204030204" pitchFamily="34" charset="0"/>
                <a:cs typeface="B Yekan" panose="00000400000000000000" pitchFamily="2" charset="-78"/>
              </a:rPr>
              <a:t>هماهنگی واکنش</a:t>
            </a:r>
            <a:r>
              <a:rPr lang="ar-SA" altLang="fa-IR" sz="1200">
                <a:latin typeface="Calibri" panose="020F0502020204030204" pitchFamily="34" charset="0"/>
                <a:cs typeface="B Yekan" panose="00000400000000000000" pitchFamily="2" charset="-78"/>
              </a:rPr>
              <a:t>های</a:t>
            </a:r>
            <a:r>
              <a:rPr lang="fa-IR" altLang="fa-IR" sz="1200">
                <a:latin typeface="Calibri" panose="020F0502020204030204" pitchFamily="34" charset="0"/>
                <a:cs typeface="B Yekan" panose="00000400000000000000" pitchFamily="2" charset="-78"/>
              </a:rPr>
              <a:t> چرخشی</a:t>
            </a:r>
            <a:endParaRPr lang="en-US" altLang="fa-IR" sz="1200">
              <a:latin typeface="Calibri" panose="020F0502020204030204" pitchFamily="34" charset="0"/>
              <a:cs typeface="B Yekan" panose="00000400000000000000" pitchFamily="2" charset="-78"/>
            </a:endParaRPr>
          </a:p>
          <a:p>
            <a:pPr algn="ctr" eaLnBrk="1" hangingPunct="1"/>
            <a:r>
              <a:rPr lang="ar-SA" altLang="fa-IR" sz="1200">
                <a:latin typeface="Calibri" panose="020F0502020204030204" pitchFamily="34" charset="0"/>
                <a:cs typeface="B Yekan" panose="00000400000000000000" pitchFamily="2" charset="-78"/>
              </a:rPr>
              <a:t> ثانوی در موقعیت های جدید </a:t>
            </a:r>
            <a:endParaRPr lang="en-US" altLang="fa-IR" sz="1200">
              <a:latin typeface="Calibri" panose="020F0502020204030204" pitchFamily="34" charset="0"/>
              <a:cs typeface="B Yekan" panose="00000400000000000000" pitchFamily="2" charset="-78"/>
            </a:endParaRPr>
          </a:p>
        </p:txBody>
      </p:sp>
      <p:sp>
        <p:nvSpPr>
          <p:cNvPr id="14344" name="TextBox 20"/>
          <p:cNvSpPr txBox="1">
            <a:spLocks noChangeArrowheads="1"/>
          </p:cNvSpPr>
          <p:nvPr/>
        </p:nvSpPr>
        <p:spPr bwMode="auto">
          <a:xfrm>
            <a:off x="4986271" y="5952804"/>
            <a:ext cx="215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fa-IR" sz="1200" dirty="0">
                <a:latin typeface="Calibri" panose="020F0502020204030204" pitchFamily="34" charset="0"/>
                <a:ea typeface="Calibri" panose="020F0502020204030204" pitchFamily="34" charset="0"/>
                <a:cs typeface="B Yekan" panose="00000400000000000000" pitchFamily="2" charset="-78"/>
              </a:rPr>
              <a:t>مرحله </a:t>
            </a:r>
            <a:r>
              <a:rPr lang="fa-IR" altLang="fa-IR" sz="1200" dirty="0" smtClean="0">
                <a:latin typeface="Calibri" panose="020F0502020204030204" pitchFamily="34" charset="0"/>
                <a:ea typeface="Calibri" panose="020F0502020204030204" pitchFamily="34" charset="0"/>
                <a:cs typeface="B Yekan" panose="00000400000000000000" pitchFamily="2" charset="-78"/>
              </a:rPr>
              <a:t>بارنمایی ذهنی </a:t>
            </a:r>
            <a:endParaRPr lang="fa-IR" altLang="fa-IR" sz="1200" dirty="0">
              <a:latin typeface="Calibri" panose="020F0502020204030204" pitchFamily="34" charset="0"/>
              <a:ea typeface="Calibri" panose="020F0502020204030204" pitchFamily="34" charset="0"/>
              <a:cs typeface="B Yekan" panose="00000400000000000000" pitchFamily="2" charset="-78"/>
            </a:endParaRPr>
          </a:p>
          <a:p>
            <a:pPr eaLnBrk="1" hangingPunct="1"/>
            <a:endParaRPr lang="fa-IR" altLang="fa-IR" sz="1200" dirty="0">
              <a:latin typeface="Calibri" panose="020F0502020204030204" pitchFamily="34" charset="0"/>
              <a:ea typeface="Calibri" panose="020F0502020204030204" pitchFamily="34" charset="0"/>
              <a:cs typeface="B Yekan" panose="00000400000000000000" pitchFamily="2" charset="-78"/>
            </a:endParaRPr>
          </a:p>
        </p:txBody>
      </p:sp>
      <p:sp>
        <p:nvSpPr>
          <p:cNvPr id="14345" name="TextBox 21"/>
          <p:cNvSpPr txBox="1">
            <a:spLocks noChangeArrowheads="1"/>
          </p:cNvSpPr>
          <p:nvPr/>
        </p:nvSpPr>
        <p:spPr bwMode="auto">
          <a:xfrm>
            <a:off x="5492750" y="5033963"/>
            <a:ext cx="204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fa-IR" sz="1200">
                <a:latin typeface="Calibri" panose="020F0502020204030204" pitchFamily="34" charset="0"/>
                <a:ea typeface="Calibri" panose="020F0502020204030204" pitchFamily="34" charset="0"/>
                <a:cs typeface="B Yekan" panose="00000400000000000000" pitchFamily="2" charset="-78"/>
              </a:rPr>
              <a:t>مرحله واکنش های </a:t>
            </a:r>
            <a:r>
              <a:rPr lang="fa-IR" altLang="fa-IR" sz="1200">
                <a:latin typeface="Calibri" panose="020F0502020204030204" pitchFamily="34" charset="0"/>
                <a:ea typeface="Calibri" panose="020F0502020204030204" pitchFamily="34" charset="0"/>
                <a:cs typeface="B Yekan" panose="00000400000000000000" pitchFamily="2" charset="-78"/>
              </a:rPr>
              <a:t>چرخش</a:t>
            </a:r>
            <a:r>
              <a:rPr lang="ar-SA" altLang="fa-IR" sz="1200">
                <a:latin typeface="Calibri" panose="020F0502020204030204" pitchFamily="34" charset="0"/>
                <a:ea typeface="Calibri" panose="020F0502020204030204" pitchFamily="34" charset="0"/>
                <a:cs typeface="B Yekan" panose="00000400000000000000" pitchFamily="2" charset="-78"/>
              </a:rPr>
              <a:t>ی ثالث، </a:t>
            </a:r>
            <a:endParaRPr lang="en-US" altLang="fa-IR" sz="1200">
              <a:latin typeface="Calibri" panose="020F0502020204030204" pitchFamily="34" charset="0"/>
              <a:ea typeface="Calibri" panose="020F0502020204030204" pitchFamily="34" charset="0"/>
              <a:cs typeface="B Yekan" panose="00000400000000000000" pitchFamily="2" charset="-78"/>
            </a:endParaRPr>
          </a:p>
          <a:p>
            <a:pPr algn="ctr" eaLnBrk="1" hangingPunct="1"/>
            <a:r>
              <a:rPr lang="ar-SA" altLang="fa-IR" sz="1200">
                <a:latin typeface="Calibri" panose="020F0502020204030204" pitchFamily="34" charset="0"/>
                <a:ea typeface="Calibri" panose="020F0502020204030204" pitchFamily="34" charset="0"/>
                <a:cs typeface="B Yekan" panose="00000400000000000000" pitchFamily="2" charset="-78"/>
              </a:rPr>
              <a:t>کشف وسایل جدید </a:t>
            </a:r>
            <a:endParaRPr lang="en-US" altLang="fa-IR" sz="1200">
              <a:latin typeface="Calibri" panose="020F0502020204030204" pitchFamily="34" charset="0"/>
              <a:cs typeface="B Koodak" panose="00000700000000000000" pitchFamily="2" charset="-78"/>
            </a:endParaRPr>
          </a:p>
        </p:txBody>
      </p:sp>
      <p:pic>
        <p:nvPicPr>
          <p:cNvPr id="23" name="Picture 22"/>
          <p:cNvPicPr>
            <a:picLocks noChangeAspect="1"/>
          </p:cNvPicPr>
          <p:nvPr/>
        </p:nvPicPr>
        <p:blipFill>
          <a:blip r:embed="rId8"/>
          <a:stretch>
            <a:fillRect/>
          </a:stretch>
        </p:blipFill>
        <p:spPr>
          <a:xfrm>
            <a:off x="8375650" y="6375400"/>
            <a:ext cx="466725" cy="482600"/>
          </a:xfrm>
          <a:prstGeom prst="rect">
            <a:avLst/>
          </a:prstGeom>
          <a:ln>
            <a:noFill/>
          </a:ln>
          <a:effectLst>
            <a:outerShdw blurRad="292100" dist="139700" dir="2700000" algn="tl" rotWithShape="0">
              <a:srgbClr val="333333">
                <a:alpha val="65000"/>
              </a:srgbClr>
            </a:outerShdw>
          </a:effectLst>
        </p:spPr>
      </p:pic>
      <p:pic>
        <p:nvPicPr>
          <p:cNvPr id="14347" name="Picture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75575" y="6375400"/>
            <a:ext cx="466725" cy="4826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00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r>
              <a:rPr lang="fa-IR" sz="2400" dirty="0" smtClean="0">
                <a:cs typeface="B Titr" panose="00000700000000000000" pitchFamily="2" charset="-78"/>
              </a:rPr>
              <a:t>زیرمرحله </a:t>
            </a:r>
            <a:r>
              <a:rPr lang="fa-IR" sz="2400" dirty="0">
                <a:cs typeface="B Titr" panose="00000700000000000000" pitchFamily="2" charset="-78"/>
              </a:rPr>
              <a:t>1: طرحواره‌های بازتابی(تولد تا 1 ماهگی)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آغاز، همه نوزادان بدون توجه به تجربیاتی که با آن مواجه می‌شوند بازتاب‌هایی چون مکیدن، چنگ زدن، نگاه کردن و... از خود نشان می‌دهند. پیاژه این بازتاب‌های نوزاد را عناصر سازنده هوش حسی – حرکتی می‌دانست.</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177</a:t>
            </a:fld>
            <a:endParaRPr lang="fa-IR"/>
          </a:p>
        </p:txBody>
      </p:sp>
    </p:spTree>
    <p:extLst>
      <p:ext uri="{BB962C8B-B14F-4D97-AF65-F5344CB8AC3E}">
        <p14:creationId xmlns:p14="http://schemas.microsoft.com/office/powerpoint/2010/main" val="115604742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زیرمرحله </a:t>
            </a:r>
            <a:r>
              <a:rPr lang="fa-IR" sz="2400" dirty="0">
                <a:cs typeface="B Titr" panose="00000700000000000000" pitchFamily="2" charset="-78"/>
              </a:rPr>
              <a:t>2: واکنش‌های چرخشی نخستین – اولین انطباق‌های آموخته شده(1 تا 4 ماهگی</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نوباوگان با تکرار رفتارهای تصادفی که نتایج مطلوبی به بار می‌آورند، بر اعمالشان کنترل ارادی کسب می‌کنند. </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این </a:t>
            </a:r>
            <a:r>
              <a:rPr lang="fa-IR" sz="2400" dirty="0">
                <a:cs typeface="B Titr" panose="00000700000000000000" pitchFamily="2" charset="-78"/>
              </a:rPr>
              <a:t>به عادت‌های حرکتی ساده‌ای مانند مکیدن انگشتان دست و باز و بسته کردن دست‌هایشان منجر می‌شود. </a:t>
            </a:r>
            <a:endParaRPr lang="fa-IR" sz="2400" dirty="0" smtClean="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178</a:t>
            </a:fld>
            <a:endParaRPr lang="fa-IR"/>
          </a:p>
        </p:txBody>
      </p:sp>
    </p:spTree>
    <p:extLst>
      <p:ext uri="{BB962C8B-B14F-4D97-AF65-F5344CB8AC3E}">
        <p14:creationId xmlns:p14="http://schemas.microsoft.com/office/powerpoint/2010/main" val="160226693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زیرمرحله </a:t>
            </a:r>
            <a:r>
              <a:rPr lang="fa-IR" sz="2400" dirty="0">
                <a:cs typeface="B Titr" panose="00000700000000000000" pitchFamily="2" charset="-78"/>
              </a:rPr>
              <a:t>2: واکنش‌های چرخشی نخستین – اولین انطباق‌های آموخته شده(1 تا 4 ماهگی</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این مرحله کودکان با توجه به ضرورت‌های محیطی مختلف به صورت‌های متفاوتی رفتار می‌کنند. </a:t>
            </a:r>
            <a:r>
              <a:rPr lang="fa-IR" sz="2400" dirty="0" smtClean="0">
                <a:cs typeface="B Titr" panose="00000700000000000000" pitchFamily="2" charset="-78"/>
              </a:rPr>
              <a:t>بطور </a:t>
            </a:r>
            <a:r>
              <a:rPr lang="fa-IR" sz="2400" dirty="0">
                <a:cs typeface="B Titr" panose="00000700000000000000" pitchFamily="2" charset="-78"/>
              </a:rPr>
              <a:t>مثال کودک می‌آموزد که دهانش را برای پستانک و قاشق به صورت‌های متفاوتی باز کند. </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هم‌چنین </a:t>
            </a:r>
            <a:r>
              <a:rPr lang="fa-IR" sz="2400" dirty="0">
                <a:cs typeface="B Titr" panose="00000700000000000000" pitchFamily="2" charset="-78"/>
              </a:rPr>
              <a:t>کودک در این مرحله </a:t>
            </a:r>
            <a:r>
              <a:rPr lang="fa-IR" sz="2400" dirty="0">
                <a:solidFill>
                  <a:srgbClr val="FF0000"/>
                </a:solidFill>
                <a:cs typeface="B Titr" panose="00000700000000000000" pitchFamily="2" charset="-78"/>
              </a:rPr>
              <a:t>پیش‌بینی کردن رویدادها </a:t>
            </a:r>
            <a:r>
              <a:rPr lang="fa-IR" sz="2400" dirty="0">
                <a:cs typeface="B Titr" panose="00000700000000000000" pitchFamily="2" charset="-78"/>
              </a:rPr>
              <a:t>را نیز آغاز می‌کند. او با دیدن شیشه شیر یا پستان مادر می‌فهمد که زمان غذا رسیده است و دست از گریه برمی‌دارد</a:t>
            </a:r>
            <a:r>
              <a:rPr lang="fa-IR" sz="2400" dirty="0" smtClean="0">
                <a:cs typeface="B Titr" panose="00000700000000000000" pitchFamily="2" charset="-78"/>
              </a:rPr>
              <a:t>.</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از نظر پیاژه کودکان در این مرحله بیشتر به بدن خودشان توجه دارند و کمتر نگران تأثیر اعمالشان بر دنیای بیرون هستند.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179</a:t>
            </a:fld>
            <a:endParaRPr lang="fa-IR"/>
          </a:p>
        </p:txBody>
      </p:sp>
    </p:spTree>
    <p:extLst>
      <p:ext uri="{BB962C8B-B14F-4D97-AF65-F5344CB8AC3E}">
        <p14:creationId xmlns:p14="http://schemas.microsoft.com/office/powerpoint/2010/main" val="832937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670" y="527605"/>
            <a:ext cx="8246070" cy="610820"/>
          </a:xfrm>
        </p:spPr>
        <p:txBody>
          <a:bodyPr>
            <a:normAutofit fontScale="90000"/>
          </a:bodyPr>
          <a:lstStyle/>
          <a:p>
            <a:pPr algn="ctr" eaLnBrk="1" hangingPunct="1">
              <a:defRPr/>
            </a:pPr>
            <a:r>
              <a:rPr lang="fa-IR" b="0" dirty="0" smtClean="0">
                <a:solidFill>
                  <a:srgbClr val="FF0000"/>
                </a:solidFill>
                <a:cs typeface="B Titr" pitchFamily="2" charset="-78"/>
              </a:rPr>
              <a:t>خصوصیات و فواید نظریه</a:t>
            </a:r>
            <a:endParaRPr lang="en-US" b="0" dirty="0" smtClean="0">
              <a:solidFill>
                <a:srgbClr val="FF0000"/>
              </a:solidFill>
              <a:cs typeface="B Titr" pitchFamily="2" charset="-78"/>
            </a:endParaRPr>
          </a:p>
        </p:txBody>
      </p:sp>
      <p:sp>
        <p:nvSpPr>
          <p:cNvPr id="13315" name="Rectangle 3"/>
          <p:cNvSpPr>
            <a:spLocks noGrp="1" noChangeArrowheads="1"/>
          </p:cNvSpPr>
          <p:nvPr>
            <p:ph type="body" idx="1"/>
          </p:nvPr>
        </p:nvSpPr>
        <p:spPr/>
        <p:txBody>
          <a:bodyPr>
            <a:normAutofit/>
          </a:bodyPr>
          <a:lstStyle/>
          <a:p>
            <a:pPr algn="just" rtl="1">
              <a:buFont typeface="Wingdings" pitchFamily="2" charset="2"/>
              <a:buChar char="Ø"/>
            </a:pPr>
            <a:r>
              <a:rPr lang="fa-IR" dirty="0">
                <a:cs typeface="B Titr" pitchFamily="2" charset="-78"/>
              </a:rPr>
              <a:t>سازگاری درونی و بیرونی (نامتناقض</a:t>
            </a:r>
            <a:r>
              <a:rPr lang="fa-IR" dirty="0" smtClean="0">
                <a:cs typeface="B Titr" pitchFamily="2" charset="-78"/>
              </a:rPr>
              <a:t>).</a:t>
            </a:r>
          </a:p>
          <a:p>
            <a:pPr algn="just" rtl="1">
              <a:buFont typeface="Wingdings" pitchFamily="2" charset="2"/>
              <a:buChar char="Ø"/>
            </a:pPr>
            <a:r>
              <a:rPr lang="fa-IR" dirty="0" smtClean="0">
                <a:cs typeface="B Titr" pitchFamily="2" charset="-78"/>
              </a:rPr>
              <a:t>ایجاز(عدم پیچیدگی در </a:t>
            </a:r>
            <a:r>
              <a:rPr lang="fa-IR" dirty="0">
                <a:cs typeface="B Titr" pitchFamily="2" charset="-78"/>
              </a:rPr>
              <a:t>ماهیت </a:t>
            </a:r>
            <a:r>
              <a:rPr lang="fa-IR" dirty="0" smtClean="0">
                <a:cs typeface="B Titr" pitchFamily="2" charset="-78"/>
              </a:rPr>
              <a:t>یا </a:t>
            </a:r>
            <a:r>
              <a:rPr lang="fa-IR" dirty="0">
                <a:cs typeface="B Titr" pitchFamily="2" charset="-78"/>
              </a:rPr>
              <a:t>تبیینات پیشنهاد شده</a:t>
            </a:r>
            <a:r>
              <a:rPr lang="fa-IR" dirty="0" smtClean="0">
                <a:cs typeface="B Titr" pitchFamily="2" charset="-78"/>
              </a:rPr>
              <a:t>).</a:t>
            </a:r>
          </a:p>
          <a:p>
            <a:pPr algn="just" rtl="1">
              <a:buFont typeface="Wingdings" pitchFamily="2" charset="2"/>
              <a:buChar char="Ø"/>
            </a:pPr>
            <a:r>
              <a:rPr lang="fa-IR" dirty="0" smtClean="0">
                <a:cs typeface="B Titr" pitchFamily="2" charset="-78"/>
              </a:rPr>
              <a:t>مفید </a:t>
            </a:r>
            <a:r>
              <a:rPr lang="fa-IR" dirty="0">
                <a:cs typeface="B Titr" pitchFamily="2" charset="-78"/>
              </a:rPr>
              <a:t>بودن یا كارایی (پدیده های قابل مشاهده را شرح و تبیین می كند</a:t>
            </a:r>
            <a:r>
              <a:rPr lang="fa-IR" dirty="0" smtClean="0">
                <a:cs typeface="B Titr" pitchFamily="2" charset="-78"/>
              </a:rPr>
              <a:t>).</a:t>
            </a:r>
          </a:p>
          <a:p>
            <a:pPr algn="just" rtl="1">
              <a:buFont typeface="Wingdings" pitchFamily="2" charset="2"/>
              <a:buChar char="Ø"/>
            </a:pPr>
            <a:r>
              <a:rPr lang="fa-IR" dirty="0" smtClean="0">
                <a:cs typeface="B Titr" pitchFamily="2" charset="-78"/>
              </a:rPr>
              <a:t>قابلیت </a:t>
            </a:r>
            <a:r>
              <a:rPr lang="fa-IR" dirty="0">
                <a:cs typeface="B Titr" pitchFamily="2" charset="-78"/>
              </a:rPr>
              <a:t>رد و تأیید تجربی </a:t>
            </a:r>
            <a:r>
              <a:rPr lang="fa-IR" dirty="0" smtClean="0">
                <a:cs typeface="B Titr" pitchFamily="2" charset="-78"/>
              </a:rPr>
              <a:t>دارد.</a:t>
            </a:r>
          </a:p>
          <a:p>
            <a:pPr algn="just" rtl="1">
              <a:buFont typeface="Wingdings" pitchFamily="2" charset="2"/>
              <a:buChar char="Ø"/>
            </a:pPr>
            <a:r>
              <a:rPr lang="fa-IR" dirty="0" smtClean="0">
                <a:cs typeface="B Titr" pitchFamily="2" charset="-78"/>
              </a:rPr>
              <a:t>بر </a:t>
            </a:r>
            <a:r>
              <a:rPr lang="fa-IR" dirty="0">
                <a:cs typeface="B Titr" pitchFamily="2" charset="-78"/>
              </a:rPr>
              <a:t>اساس آزمایشات یا تجربیات كنترل شده و قابل تكرار استوار </a:t>
            </a:r>
            <a:r>
              <a:rPr lang="fa-IR" dirty="0" smtClean="0">
                <a:cs typeface="B Titr" pitchFamily="2" charset="-78"/>
              </a:rPr>
              <a:t>است.</a:t>
            </a:r>
            <a:endParaRPr lang="fa-IR" dirty="0">
              <a:cs typeface="B Titr" pitchFamily="2" charset="-78"/>
            </a:endParaRPr>
          </a:p>
        </p:txBody>
      </p:sp>
    </p:spTree>
    <p:extLst>
      <p:ext uri="{BB962C8B-B14F-4D97-AF65-F5344CB8AC3E}">
        <p14:creationId xmlns:p14="http://schemas.microsoft.com/office/powerpoint/2010/main" val="336313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زیرمرحله 3: </a:t>
            </a:r>
            <a:r>
              <a:rPr lang="fa-IR" sz="2400" dirty="0">
                <a:cs typeface="B Titr" panose="00000700000000000000" pitchFamily="2" charset="-78"/>
              </a:rPr>
              <a:t>واکنش‌های چرخشی ثانوی – ماندگار کردن دیدنی‌های جالب(4 تا 8 ماهگی)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نوباوگان در این ماههای زندگی در دستیابی به اشیا، چنگ زدن و دستکاری کردن آن‌ها ماهر می‌شوند و این پیشرفت‌های حرکتی آن‌ها در جلب توجه آن‌ها به محیط بیرونی‌شان نقش مهمی دارند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در این مرحله کودکان تلاش می‌کنند </a:t>
            </a:r>
            <a:r>
              <a:rPr lang="fa-IR" sz="2400" dirty="0">
                <a:solidFill>
                  <a:srgbClr val="FF0000"/>
                </a:solidFill>
                <a:cs typeface="B Titr" panose="00000700000000000000" pitchFamily="2" charset="-78"/>
              </a:rPr>
              <a:t>رویدادهای جالبی را که اعمال خودشان</a:t>
            </a:r>
            <a:r>
              <a:rPr lang="fa-IR" sz="2400" dirty="0">
                <a:cs typeface="B Titr" panose="00000700000000000000" pitchFamily="2" charset="-78"/>
              </a:rPr>
              <a:t> به بار می‌آورد تکرار کنند. افزایش کنترل بر رفتارها در این مرحله به نوباوه امکان می‌دهد که از رفتار دیگران به نحو بهتری تقلید کند.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180</a:t>
            </a:fld>
            <a:endParaRPr lang="fa-IR"/>
          </a:p>
        </p:txBody>
      </p:sp>
    </p:spTree>
    <p:extLst>
      <p:ext uri="{BB962C8B-B14F-4D97-AF65-F5344CB8AC3E}">
        <p14:creationId xmlns:p14="http://schemas.microsoft.com/office/powerpoint/2010/main" val="114649805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زیرمرحله 4: هماهنگی واکنش‌های چرخشی ثانویه(8 تا 12 ماهگی)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این مرحله نوباوگان مرتب‌کردن طرحواره‌های خود را آغاز می‌کنند. آن‌ها واکنش‌های مختلف خود را به صورت پیچیده‌تری به کار می‌برند و می‌توانند رفتار عمدی و هدف‌گرا انجام دهند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پیاژه معتقد است که کودک در این مرحله به "مفهوم پایداری </a:t>
            </a:r>
            <a:r>
              <a:rPr lang="fa-IR" sz="2400" dirty="0" smtClean="0">
                <a:cs typeface="B Titr" panose="00000700000000000000" pitchFamily="2" charset="-78"/>
              </a:rPr>
              <a:t>شی"دست </a:t>
            </a:r>
            <a:r>
              <a:rPr lang="fa-IR" sz="2400" dirty="0">
                <a:cs typeface="B Titr" panose="00000700000000000000" pitchFamily="2" charset="-78"/>
              </a:rPr>
              <a:t>می‌یابد و درمی‌یابد که وقتی اشیاء از او دور می‌شوند یا مخفی هستند باز هم وجود دارند. بدین معنی که اگر در این مرحله شی‌ای را به کودک نشان دهید و بعد آن را با چیزی بپوشانید می‌تواند در همان جا به دنبال شی بگردد و آن را پیدا کند. </a:t>
            </a:r>
            <a:endParaRPr lang="fa-IR" sz="2400" dirty="0" smtClean="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181</a:t>
            </a:fld>
            <a:endParaRPr lang="fa-IR"/>
          </a:p>
        </p:txBody>
      </p:sp>
    </p:spTree>
    <p:extLst>
      <p:ext uri="{BB962C8B-B14F-4D97-AF65-F5344CB8AC3E}">
        <p14:creationId xmlns:p14="http://schemas.microsoft.com/office/powerpoint/2010/main" val="359474881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زیرمرحله 4: هماهنگی واکنش‌های چرخشی ثانویه(8 تا 12 ماهگی)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او </a:t>
            </a:r>
            <a:r>
              <a:rPr lang="fa-IR" sz="2400" dirty="0">
                <a:cs typeface="B Titr" panose="00000700000000000000" pitchFamily="2" charset="-78"/>
              </a:rPr>
              <a:t>برای این کار دو طرحواره را با هم هماهنگ می کند: 1- کنار راندن مانع 2- چنگ زدن به اسباب بازی. پیاژه مطرح می‌کند که هنوز آگاهی کودک از پایداری شی کامل نیست و زمانی که شی در دیدرس کودک نباشد تصویر روشنی از آن ندارد. </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هم‌چنین </a:t>
            </a:r>
            <a:r>
              <a:rPr lang="fa-IR" sz="2400" dirty="0">
                <a:cs typeface="B Titr" panose="00000700000000000000" pitchFamily="2" charset="-78"/>
              </a:rPr>
              <a:t>در این مرحله کودک می‌تواند رفتارها را تقلید کند و رویدادها را بهتر پیش‌بینی کند.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171048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زیرمرحله 5: واکنش‌های چرخشی سوم – پی‌بردن به وسایل جدید از طریق کاوش فعال(12 تا 18 ماهگی)</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این مرحله واکنش‌های کودک خلاق می‌شود و از تکرار رفتارهای مختلف به نتایج جدیدی می‌رسد. هم‌چنین مفهوم پایداری شی در کودک تقویت می‌شود و برای یافتن یک شی چندین محل را جستجو می‌کند</a:t>
            </a:r>
            <a:r>
              <a:rPr lang="fa-IR" sz="2400" dirty="0" smtClean="0">
                <a:cs typeface="B Titr" panose="00000700000000000000" pitchFamily="2" charset="-78"/>
              </a:rPr>
              <a:t>.</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او در این مرحله می‌آموزد که چگونه برای به دست آوردن یک اسباب بازی دور از دسترس، از تکه چوب استفاده کرده و رفتارهای تقلیدی انعطاف پذیرتری نشان دهد.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183</a:t>
            </a:fld>
            <a:endParaRPr lang="fa-IR"/>
          </a:p>
        </p:txBody>
      </p:sp>
    </p:spTree>
    <p:extLst>
      <p:ext uri="{BB962C8B-B14F-4D97-AF65-F5344CB8AC3E}">
        <p14:creationId xmlns:p14="http://schemas.microsoft.com/office/powerpoint/2010/main" val="263301845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زیرمرحله 6: بازنمایی ذهنی – ابداع وسایل جدید از طریق ترکیبات ذهنی(18 ماهگی تا 2 سالگی)</a:t>
            </a:r>
          </a:p>
          <a:p>
            <a:pPr algn="just" rtl="1">
              <a:buFont typeface="Wingdings" pitchFamily="2" charset="2"/>
              <a:buChar char="v"/>
            </a:pPr>
            <a:r>
              <a:rPr lang="fa-IR" sz="2400" dirty="0">
                <a:cs typeface="B Titr" panose="00000700000000000000" pitchFamily="2" charset="-78"/>
              </a:rPr>
              <a:t>در این مرحله کودک از اشیاء غایب و رویدادهای گذشته تصویر ذهنی تشکیل می‌دهد و می‌تواند به جای رفتار کوشش و خطا، مسائل را به صورت نمادی حل کند که به این توانایی </a:t>
            </a:r>
            <a:r>
              <a:rPr lang="fa-IR" sz="2400" dirty="0">
                <a:solidFill>
                  <a:srgbClr val="FF0000"/>
                </a:solidFill>
                <a:cs typeface="B Titr" panose="00000700000000000000" pitchFamily="2" charset="-78"/>
              </a:rPr>
              <a:t>"بازنمایی ذهنی" </a:t>
            </a:r>
            <a:r>
              <a:rPr lang="fa-IR" sz="2400" dirty="0">
                <a:cs typeface="B Titr" panose="00000700000000000000" pitchFamily="2" charset="-78"/>
              </a:rPr>
              <a:t>می‌گویند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یکی از نشانه‌های این توانایی این است که کودکان به طور ناگهانی به راه حل‌های جدید برای مسائل خود می‌یابند. </a:t>
            </a:r>
            <a:endParaRPr lang="en-US" sz="2400" dirty="0" smtClean="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7911573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a:solidFill>
                  <a:srgbClr val="FF0000"/>
                </a:solidFill>
                <a:cs typeface="B Titr" pitchFamily="2" charset="-78"/>
              </a:rPr>
              <a:t>زیرمراحل حسی - حرکتی</a:t>
            </a: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زیرمرحله 6: بازنمایی ذهنی – ابداع وسایل جدید از طریق ترکیبات ذهنی(18 ماهگی تا 2 سالگی)</a:t>
            </a:r>
          </a:p>
          <a:p>
            <a:pPr algn="just" rtl="1">
              <a:buFont typeface="Wingdings" pitchFamily="2" charset="2"/>
              <a:buChar char="v"/>
            </a:pPr>
            <a:r>
              <a:rPr lang="fa-IR" sz="2400" dirty="0" smtClean="0">
                <a:cs typeface="B Titr" panose="00000700000000000000" pitchFamily="2" charset="-78"/>
              </a:rPr>
              <a:t>هم‌چنین </a:t>
            </a:r>
            <a:r>
              <a:rPr lang="fa-IR" sz="2400" dirty="0">
                <a:cs typeface="B Titr" panose="00000700000000000000" pitchFamily="2" charset="-78"/>
              </a:rPr>
              <a:t>کودک در این مرحله به توانایی </a:t>
            </a:r>
            <a:r>
              <a:rPr lang="fa-IR" sz="2400" dirty="0">
                <a:solidFill>
                  <a:srgbClr val="FF0000"/>
                </a:solidFill>
                <a:cs typeface="B Titr" panose="00000700000000000000" pitchFamily="2" charset="-78"/>
              </a:rPr>
              <a:t>"تقلید معوق" </a:t>
            </a:r>
            <a:r>
              <a:rPr lang="fa-IR" sz="2400" dirty="0">
                <a:cs typeface="B Titr" panose="00000700000000000000" pitchFamily="2" charset="-78"/>
              </a:rPr>
              <a:t>نیز دست پیدا کرده و می‌تواند بدون اینکه الگو را مستقیما ببیند با یادآوری برخی رفتارها آن‌ها را تکرار کند. در پایان این مرحله، کودک </a:t>
            </a:r>
            <a:r>
              <a:rPr lang="fa-IR" sz="2400" dirty="0">
                <a:solidFill>
                  <a:srgbClr val="FF0000"/>
                </a:solidFill>
                <a:cs typeface="B Titr" panose="00000700000000000000" pitchFamily="2" charset="-78"/>
              </a:rPr>
              <a:t>بازی وانمودکردن </a:t>
            </a:r>
            <a:r>
              <a:rPr lang="fa-IR" sz="2400" dirty="0">
                <a:cs typeface="B Titr" panose="00000700000000000000" pitchFamily="2" charset="-78"/>
              </a:rPr>
              <a:t>را می‌آموزد. مثلا او می‌تواند به خوبی خود را به خواب بزند و به سرعت در این توانایی ماهر می‌شود.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0705736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95288" y="333375"/>
            <a:ext cx="7848600" cy="685800"/>
          </a:xfrm>
        </p:spPr>
        <p:txBody>
          <a:bodyPr/>
          <a:lstStyle/>
          <a:p>
            <a:pPr algn="ctr" eaLnBrk="1" hangingPunct="1"/>
            <a:r>
              <a:rPr lang="fa-IR" altLang="fa-IR" smtClean="0">
                <a:solidFill>
                  <a:srgbClr val="FF3300"/>
                </a:solidFill>
                <a:cs typeface="B Titr" panose="00000700000000000000" pitchFamily="2" charset="-78"/>
              </a:rPr>
              <a:t>ساختار سيستم پردازش اطلاعات در انسان</a:t>
            </a:r>
            <a:r>
              <a:rPr lang="fa-IR" altLang="fa-IR" smtClean="0"/>
              <a:t> </a:t>
            </a:r>
            <a:endParaRPr lang="en-US" altLang="fa-IR" smtClean="0"/>
          </a:p>
        </p:txBody>
      </p:sp>
      <p:pic>
        <p:nvPicPr>
          <p:cNvPr id="63494" name="Picture 6" descr="Untitled-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019174"/>
            <a:ext cx="8299747" cy="4700401"/>
          </a:xfrm>
          <a:noFill/>
          <a:ln w="38100">
            <a:solidFill>
              <a:srgbClr val="00FF00"/>
            </a:solidFill>
            <a:miter lim="800000"/>
            <a:headEnd/>
            <a:tailEnd/>
          </a:ln>
        </p:spPr>
      </p:pic>
    </p:spTree>
    <p:extLst>
      <p:ext uri="{BB962C8B-B14F-4D97-AF65-F5344CB8AC3E}">
        <p14:creationId xmlns:p14="http://schemas.microsoft.com/office/powerpoint/2010/main" val="212520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wheel(3)">
                                      <p:cBhvr>
                                        <p:cTn id="7" dur="30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شناختی از دیدگاه پردازش اطلاعات</a:t>
            </a:r>
            <a:endParaRPr lang="fa-IR" sz="2400" dirty="0">
              <a:solidFill>
                <a:srgbClr val="FF0000"/>
              </a:solidFill>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پژوهشگران پردازش اطلاعات باور دارند كه ساختار اساسي سيستم ذهني در سرتاسر </a:t>
            </a:r>
            <a:r>
              <a:rPr lang="fa-IR" sz="2400" dirty="0" smtClean="0">
                <a:cs typeface="B Titr" panose="00000700000000000000" pitchFamily="2" charset="-78"/>
              </a:rPr>
              <a:t>زندگي، </a:t>
            </a:r>
            <a:r>
              <a:rPr lang="fa-IR" sz="2400" dirty="0">
                <a:cs typeface="B Titr" panose="00000700000000000000" pitchFamily="2" charset="-78"/>
              </a:rPr>
              <a:t>مشابه </a:t>
            </a:r>
            <a:r>
              <a:rPr lang="fa-IR" sz="2400" dirty="0" smtClean="0">
                <a:cs typeface="B Titr" panose="00000700000000000000" pitchFamily="2" charset="-78"/>
              </a:rPr>
              <a:t>است. </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 </a:t>
            </a:r>
            <a:r>
              <a:rPr lang="fa-IR" sz="2400" dirty="0">
                <a:solidFill>
                  <a:srgbClr val="FF0000"/>
                </a:solidFill>
                <a:cs typeface="B Titr" panose="00000700000000000000" pitchFamily="2" charset="-78"/>
              </a:rPr>
              <a:t>گنجايش سيستم </a:t>
            </a:r>
            <a:r>
              <a:rPr lang="fa-IR" sz="2400" dirty="0" smtClean="0">
                <a:cs typeface="B Titr" panose="00000700000000000000" pitchFamily="2" charset="-78"/>
              </a:rPr>
              <a:t>(مقدار </a:t>
            </a:r>
            <a:r>
              <a:rPr lang="fa-IR" sz="2400" dirty="0">
                <a:cs typeface="B Titr" panose="00000700000000000000" pitchFamily="2" charset="-78"/>
              </a:rPr>
              <a:t>اطلاعاتي كه يك دفعه مي تواند نگهداري و پردازش </a:t>
            </a:r>
            <a:r>
              <a:rPr lang="fa-IR" sz="2400" dirty="0" smtClean="0">
                <a:cs typeface="B Titr" panose="00000700000000000000" pitchFamily="2" charset="-78"/>
              </a:rPr>
              <a:t>شود) </a:t>
            </a:r>
            <a:r>
              <a:rPr lang="fa-IR" sz="2400" dirty="0">
                <a:cs typeface="B Titr" panose="00000700000000000000" pitchFamily="2" charset="-78"/>
              </a:rPr>
              <a:t>و </a:t>
            </a:r>
            <a:r>
              <a:rPr lang="fa-IR" sz="2400" dirty="0">
                <a:solidFill>
                  <a:srgbClr val="FF0000"/>
                </a:solidFill>
                <a:cs typeface="B Titr" panose="00000700000000000000" pitchFamily="2" charset="-78"/>
              </a:rPr>
              <a:t>سرعت پردازش </a:t>
            </a:r>
            <a:r>
              <a:rPr lang="fa-IR" sz="2400" dirty="0">
                <a:cs typeface="B Titr" panose="00000700000000000000" pitchFamily="2" charset="-78"/>
              </a:rPr>
              <a:t>آن با افزايش سن بيشتر مي شود و تفكر پيچيده تر را ممكن مي </a:t>
            </a:r>
            <a:r>
              <a:rPr lang="fa-IR" sz="2400" dirty="0" smtClean="0">
                <a:cs typeface="B Titr" panose="00000700000000000000" pitchFamily="2" charset="-78"/>
              </a:rPr>
              <a:t>سازد.</a:t>
            </a:r>
            <a:endParaRPr lang="fa-IR" sz="2400" dirty="0">
              <a:cs typeface="B Titr"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187</a:t>
            </a:fld>
            <a:endParaRPr lang="fa-IR"/>
          </a:p>
        </p:txBody>
      </p:sp>
    </p:spTree>
    <p:extLst>
      <p:ext uri="{BB962C8B-B14F-4D97-AF65-F5344CB8AC3E}">
        <p14:creationId xmlns:p14="http://schemas.microsoft.com/office/powerpoint/2010/main" val="118589932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شناختی از دیدگاه پردازش اطلاعات</a:t>
            </a:r>
            <a:endParaRPr lang="fa-IR" sz="2400" dirty="0">
              <a:solidFill>
                <a:srgbClr val="FF0000"/>
              </a:solidFill>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گرچه </a:t>
            </a:r>
            <a:r>
              <a:rPr lang="fa-IR" sz="2400" dirty="0">
                <a:cs typeface="B Titr" panose="00000700000000000000" pitchFamily="2" charset="-78"/>
              </a:rPr>
              <a:t>افزايش توانايي پردازش اطلاعات تا اندازه اي به علت رشد مغز </a:t>
            </a:r>
            <a:r>
              <a:rPr lang="fa-IR" sz="2400" dirty="0" smtClean="0">
                <a:cs typeface="B Titr" panose="00000700000000000000" pitchFamily="2" charset="-78"/>
              </a:rPr>
              <a:t>است، </a:t>
            </a:r>
            <a:r>
              <a:rPr lang="fa-IR" sz="2400" dirty="0">
                <a:cs typeface="B Titr" panose="00000700000000000000" pitchFamily="2" charset="-78"/>
              </a:rPr>
              <a:t>ولي بهبود </a:t>
            </a:r>
            <a:r>
              <a:rPr lang="fa-IR" sz="2400" dirty="0" smtClean="0">
                <a:cs typeface="B Titr" panose="00000700000000000000" pitchFamily="2" charset="-78"/>
              </a:rPr>
              <a:t>راهبردها، </a:t>
            </a:r>
            <a:r>
              <a:rPr lang="fa-IR" sz="2400" dirty="0">
                <a:cs typeface="B Titr" panose="00000700000000000000" pitchFamily="2" charset="-78"/>
              </a:rPr>
              <a:t>مانند توجه كردن به اطلاعات و طبقه بندي بهتر آن به مقدار زياد در آن دخالت </a:t>
            </a:r>
            <a:r>
              <a:rPr lang="fa-IR" sz="2400" dirty="0" smtClean="0">
                <a:cs typeface="B Titr" panose="00000700000000000000" pitchFamily="2" charset="-78"/>
              </a:rPr>
              <a:t>دارد.</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پرورش اين راهبردها در 2 سال اول </a:t>
            </a:r>
            <a:r>
              <a:rPr lang="fa-IR" sz="2400" dirty="0" smtClean="0">
                <a:cs typeface="B Titr" panose="00000700000000000000" pitchFamily="2" charset="-78"/>
              </a:rPr>
              <a:t>زندگي، </a:t>
            </a:r>
            <a:r>
              <a:rPr lang="fa-IR" sz="2400" dirty="0">
                <a:cs typeface="B Titr" panose="00000700000000000000" pitchFamily="2" charset="-78"/>
              </a:rPr>
              <a:t>در حال شكل گيري </a:t>
            </a:r>
            <a:r>
              <a:rPr lang="fa-IR" sz="2400" dirty="0" smtClean="0">
                <a:cs typeface="B Titr" panose="00000700000000000000" pitchFamily="2" charset="-78"/>
              </a:rPr>
              <a:t>است.</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188</a:t>
            </a:fld>
            <a:endParaRPr lang="fa-IR"/>
          </a:p>
        </p:txBody>
      </p:sp>
    </p:spTree>
    <p:extLst>
      <p:ext uri="{BB962C8B-B14F-4D97-AF65-F5344CB8AC3E}">
        <p14:creationId xmlns:p14="http://schemas.microsoft.com/office/powerpoint/2010/main" val="35147457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شناختی از دیدگاه پردازش اطلاعات</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الف ) توجه : </a:t>
            </a:r>
          </a:p>
          <a:p>
            <a:pPr algn="just" rtl="1">
              <a:buFont typeface="Wingdings" pitchFamily="2" charset="2"/>
              <a:buChar char="v"/>
            </a:pPr>
            <a:r>
              <a:rPr lang="fa-IR" sz="2400" dirty="0">
                <a:cs typeface="B Titr" panose="00000700000000000000" pitchFamily="2" charset="-78"/>
              </a:rPr>
              <a:t>نوباوگان براي توجه با روش خوگيري و خوگيري زدايي به 3 تا 4 دقيقه نياز </a:t>
            </a:r>
            <a:r>
              <a:rPr lang="fa-IR" sz="2400" dirty="0" smtClean="0">
                <a:cs typeface="B Titr" panose="00000700000000000000" pitchFamily="2" charset="-78"/>
              </a:rPr>
              <a:t>دارند.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نوباوگان 4 تا 5 ماهه فقط به 5 تا 10 ثانيه زمان نياز </a:t>
            </a:r>
            <a:r>
              <a:rPr lang="fa-IR" sz="2400" dirty="0" smtClean="0">
                <a:cs typeface="B Titr" panose="00000700000000000000" pitchFamily="2" charset="-78"/>
              </a:rPr>
              <a:t>دارند.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ب ) حافظه : </a:t>
            </a:r>
          </a:p>
          <a:p>
            <a:pPr algn="just" rtl="1">
              <a:buFont typeface="Wingdings" pitchFamily="2" charset="2"/>
              <a:buChar char="v"/>
            </a:pPr>
            <a:r>
              <a:rPr lang="fa-IR" sz="2400" dirty="0" smtClean="0">
                <a:cs typeface="B Titr" panose="00000700000000000000" pitchFamily="2" charset="-78"/>
              </a:rPr>
              <a:t>باز </a:t>
            </a:r>
            <a:r>
              <a:rPr lang="fa-IR" sz="2400" dirty="0">
                <a:cs typeface="B Titr" panose="00000700000000000000" pitchFamily="2" charset="-78"/>
              </a:rPr>
              <a:t>شناسي « ساده ترين شكل حافظه است </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نوباوگان </a:t>
            </a:r>
            <a:r>
              <a:rPr lang="fa-IR" sz="2400" dirty="0">
                <a:cs typeface="B Titr" panose="00000700000000000000" pitchFamily="2" charset="-78"/>
              </a:rPr>
              <a:t>در سه ماهگي محرك ديداري را مدت 24 ساعت به ياد مي </a:t>
            </a:r>
            <a:r>
              <a:rPr lang="fa-IR" sz="2400" dirty="0" smtClean="0">
                <a:cs typeface="B Titr" panose="00000700000000000000" pitchFamily="2" charset="-78"/>
              </a:rPr>
              <a:t>آورند. </a:t>
            </a:r>
            <a:r>
              <a:rPr lang="fa-IR" sz="2400" dirty="0">
                <a:cs typeface="B Titr" panose="00000700000000000000" pitchFamily="2" charset="-78"/>
              </a:rPr>
              <a:t>( با روش خوگيري ) </a:t>
            </a:r>
          </a:p>
        </p:txBody>
      </p:sp>
      <p:sp>
        <p:nvSpPr>
          <p:cNvPr id="4" name="Slide Number Placeholder 3"/>
          <p:cNvSpPr>
            <a:spLocks noGrp="1"/>
          </p:cNvSpPr>
          <p:nvPr>
            <p:ph type="sldNum" sz="quarter" idx="12"/>
          </p:nvPr>
        </p:nvSpPr>
        <p:spPr/>
        <p:txBody>
          <a:bodyPr/>
          <a:lstStyle/>
          <a:p>
            <a:fld id="{221947D8-F89B-4E30-9AFC-72B6C3B72886}" type="slidenum">
              <a:rPr lang="fa-IR" smtClean="0"/>
              <a:pPr/>
              <a:t>189</a:t>
            </a:fld>
            <a:endParaRPr lang="fa-IR"/>
          </a:p>
        </p:txBody>
      </p:sp>
    </p:spTree>
    <p:extLst>
      <p:ext uri="{BB962C8B-B14F-4D97-AF65-F5344CB8AC3E}">
        <p14:creationId xmlns:p14="http://schemas.microsoft.com/office/powerpoint/2010/main" val="4105390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670" y="527605"/>
            <a:ext cx="8246070" cy="610820"/>
          </a:xfrm>
        </p:spPr>
        <p:txBody>
          <a:bodyPr>
            <a:normAutofit fontScale="90000"/>
          </a:bodyPr>
          <a:lstStyle/>
          <a:p>
            <a:pPr algn="ctr" eaLnBrk="1" hangingPunct="1">
              <a:defRPr/>
            </a:pPr>
            <a:r>
              <a:rPr lang="fa-IR" b="0" dirty="0" smtClean="0">
                <a:solidFill>
                  <a:srgbClr val="FF0000"/>
                </a:solidFill>
                <a:cs typeface="B Titr" pitchFamily="2" charset="-78"/>
              </a:rPr>
              <a:t>خصوصیات و فواید نظریه</a:t>
            </a:r>
            <a:endParaRPr lang="en-US" b="0" dirty="0" smtClean="0">
              <a:solidFill>
                <a:srgbClr val="FF0000"/>
              </a:solidFill>
              <a:cs typeface="B Titr" pitchFamily="2" charset="-78"/>
            </a:endParaRPr>
          </a:p>
        </p:txBody>
      </p:sp>
      <p:sp>
        <p:nvSpPr>
          <p:cNvPr id="13315" name="Rectangle 3"/>
          <p:cNvSpPr>
            <a:spLocks noGrp="1" noChangeArrowheads="1"/>
          </p:cNvSpPr>
          <p:nvPr>
            <p:ph type="body" idx="1"/>
          </p:nvPr>
        </p:nvSpPr>
        <p:spPr/>
        <p:txBody>
          <a:bodyPr>
            <a:normAutofit/>
          </a:bodyPr>
          <a:lstStyle/>
          <a:p>
            <a:pPr algn="just" rtl="1">
              <a:buFont typeface="Wingdings" pitchFamily="2" charset="2"/>
              <a:buChar char="Ø"/>
            </a:pPr>
            <a:r>
              <a:rPr lang="fa-IR" dirty="0">
                <a:cs typeface="B Titr" pitchFamily="2" charset="-78"/>
              </a:rPr>
              <a:t>پیشرو است(تمام آنچه را كه نظریه های پیشین </a:t>
            </a:r>
            <a:r>
              <a:rPr lang="fa-IR" dirty="0" smtClean="0">
                <a:cs typeface="B Titr" pitchFamily="2" charset="-78"/>
              </a:rPr>
              <a:t>و </a:t>
            </a:r>
            <a:r>
              <a:rPr lang="fa-IR" dirty="0">
                <a:cs typeface="B Titr" pitchFamily="2" charset="-78"/>
              </a:rPr>
              <a:t>نیز بیشتر از آن را در اختیار می گذارد).  </a:t>
            </a:r>
            <a:endParaRPr lang="fa-IR" dirty="0" smtClean="0">
              <a:cs typeface="B Titr" pitchFamily="2" charset="-78"/>
            </a:endParaRPr>
          </a:p>
          <a:p>
            <a:pPr algn="just" rtl="1">
              <a:buFont typeface="Wingdings" pitchFamily="2" charset="2"/>
              <a:buChar char="Ø"/>
            </a:pPr>
            <a:r>
              <a:rPr lang="fa-IR" dirty="0" smtClean="0">
                <a:cs typeface="B Titr" pitchFamily="2" charset="-78"/>
              </a:rPr>
              <a:t>آزمایشی </a:t>
            </a:r>
            <a:r>
              <a:rPr lang="fa-IR" dirty="0">
                <a:cs typeface="B Titr" pitchFamily="2" charset="-78"/>
              </a:rPr>
              <a:t>است(روا می دارد كه عدم صحت آن آشكار شود اما ادعای قطعیت نكند؛ به عبارتی نظریه تن به ابطال می دهد اما ادعای قطعیت نمی كند</a:t>
            </a:r>
            <a:r>
              <a:rPr lang="fa-IR" dirty="0" smtClean="0">
                <a:cs typeface="B Titr" pitchFamily="2" charset="-78"/>
              </a:rPr>
              <a:t>).</a:t>
            </a:r>
          </a:p>
          <a:p>
            <a:pPr algn="just" rtl="1">
              <a:buFont typeface="Wingdings" pitchFamily="2" charset="2"/>
              <a:buChar char="Ø"/>
            </a:pPr>
            <a:r>
              <a:rPr lang="fa-IR" dirty="0" smtClean="0">
                <a:cs typeface="B Titr" pitchFamily="2" charset="-78"/>
              </a:rPr>
              <a:t>قابلیت </a:t>
            </a:r>
            <a:r>
              <a:rPr lang="fa-IR" dirty="0">
                <a:cs typeface="B Titr" pitchFamily="2" charset="-78"/>
              </a:rPr>
              <a:t>تصحیح دارد و از دینامیسم درونی برخوردار است(همپای پوشش دادن داده های جدید، خود نظریه نیز تغییر و اصلاح می پذیرد). </a:t>
            </a:r>
            <a:endParaRPr lang="en-US" sz="2800" dirty="0" smtClean="0">
              <a:effectLst/>
              <a:cs typeface="B Compset" pitchFamily="2" charset="-78"/>
            </a:endParaRPr>
          </a:p>
        </p:txBody>
      </p:sp>
    </p:spTree>
    <p:extLst>
      <p:ext uri="{BB962C8B-B14F-4D97-AF65-F5344CB8AC3E}">
        <p14:creationId xmlns:p14="http://schemas.microsoft.com/office/powerpoint/2010/main" val="380652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شناختی از دیدگاه پردازش اطلاعات</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يادآوري </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نوباوگي ياد آوري افراد ، مكانها و اشياء عالي </a:t>
            </a:r>
            <a:r>
              <a:rPr lang="fa-IR" sz="2400" dirty="0" smtClean="0">
                <a:cs typeface="B Titr" panose="00000700000000000000" pitchFamily="2" charset="-78"/>
              </a:rPr>
              <a:t>است.</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ج ) طبقه </a:t>
            </a:r>
            <a:r>
              <a:rPr lang="fa-IR" sz="2400" dirty="0" smtClean="0">
                <a:cs typeface="B Titr" panose="00000700000000000000" pitchFamily="2" charset="-78"/>
              </a:rPr>
              <a:t>بندي:</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اولين طبقه بندي </a:t>
            </a:r>
            <a:r>
              <a:rPr lang="fa-IR" sz="2400" dirty="0" smtClean="0">
                <a:cs typeface="B Titr" panose="00000700000000000000" pitchFamily="2" charset="-78"/>
              </a:rPr>
              <a:t>ها، ادراكي (شباهت ظاهری) </a:t>
            </a:r>
            <a:r>
              <a:rPr lang="fa-IR" sz="2400" dirty="0">
                <a:cs typeface="B Titr" panose="00000700000000000000" pitchFamily="2" charset="-78"/>
              </a:rPr>
              <a:t>هستند اما در پايان سال اول طبقه بندي ها </a:t>
            </a:r>
            <a:r>
              <a:rPr lang="fa-IR" sz="2400" dirty="0" smtClean="0">
                <a:cs typeface="B Titr" panose="00000700000000000000" pitchFamily="2" charset="-78"/>
              </a:rPr>
              <a:t>مفهومي (براساس عملکرد و رفتار مشترک) </a:t>
            </a:r>
            <a:r>
              <a:rPr lang="fa-IR" sz="2400" dirty="0">
                <a:cs typeface="B Titr" panose="00000700000000000000" pitchFamily="2" charset="-78"/>
              </a:rPr>
              <a:t>مي </a:t>
            </a:r>
            <a:r>
              <a:rPr lang="fa-IR" sz="2400" dirty="0" smtClean="0">
                <a:cs typeface="B Titr" panose="00000700000000000000" pitchFamily="2" charset="-78"/>
              </a:rPr>
              <a:t>شود.</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در 1 سالگي كودك مي تواند اشياء يك گروه را لمس كند ، در 18 ماهگي مي توانند اشياء را در دو گروه دسته بندي </a:t>
            </a:r>
            <a:r>
              <a:rPr lang="fa-IR" sz="2400" dirty="0" smtClean="0">
                <a:cs typeface="B Titr" panose="00000700000000000000" pitchFamily="2" charset="-78"/>
              </a:rPr>
              <a:t>كند. </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190</a:t>
            </a:fld>
            <a:endParaRPr lang="fa-IR"/>
          </a:p>
        </p:txBody>
      </p:sp>
    </p:spTree>
    <p:extLst>
      <p:ext uri="{BB962C8B-B14F-4D97-AF65-F5344CB8AC3E}">
        <p14:creationId xmlns:p14="http://schemas.microsoft.com/office/powerpoint/2010/main" val="276737999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بستر اجتماعی رشد شناختی  اولیه</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ویگوتسکی بر این باور بود که </a:t>
            </a:r>
            <a:r>
              <a:rPr lang="fa-IR" sz="2400" dirty="0" smtClean="0">
                <a:cs typeface="B Titr" panose="00000700000000000000" pitchFamily="2" charset="-78"/>
              </a:rPr>
              <a:t>فعالیت های ذهنی پیچیده مانند </a:t>
            </a:r>
            <a:r>
              <a:rPr lang="fa-IR" sz="2400" dirty="0" smtClean="0">
                <a:solidFill>
                  <a:srgbClr val="FF0000"/>
                </a:solidFill>
                <a:cs typeface="B Titr" panose="00000700000000000000" pitchFamily="2" charset="-78"/>
              </a:rPr>
              <a:t>توجه ارادی، حافظه، حل مساله</a:t>
            </a:r>
            <a:r>
              <a:rPr lang="fa-IR" sz="2400" dirty="0" smtClean="0">
                <a:cs typeface="B Titr" panose="00000700000000000000" pitchFamily="2" charset="-78"/>
              </a:rPr>
              <a:t> در تعامل اجتماعی ریشه دارد.</a:t>
            </a:r>
          </a:p>
          <a:p>
            <a:pPr algn="just" rtl="1">
              <a:buFont typeface="Wingdings" pitchFamily="2" charset="2"/>
              <a:buChar char="v"/>
            </a:pPr>
            <a:r>
              <a:rPr lang="fa-IR" sz="2400" dirty="0" smtClean="0">
                <a:cs typeface="B Titr" panose="00000700000000000000" pitchFamily="2" charset="-78"/>
              </a:rPr>
              <a:t>کودکان از طریق فعالیت های مشترک با اعضای بزرگتر جامعه خود بر فعالیت های گوناگون مسلط می شوند و به صورتی فکر می کنند که در فرهنگ آن ها معنی دارد.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0326829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بستر اجتماعی رشد شناختی  اولیه</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منطقه </a:t>
            </a:r>
            <a:r>
              <a:rPr lang="fa-IR" sz="2400" dirty="0">
                <a:cs typeface="B Titr" panose="00000700000000000000" pitchFamily="2" charset="-78"/>
              </a:rPr>
              <a:t>مجاور</a:t>
            </a:r>
            <a:r>
              <a:rPr lang="fa-IR" sz="2400" dirty="0" smtClean="0">
                <a:cs typeface="B Titr" panose="00000700000000000000" pitchFamily="2" charset="-78"/>
              </a:rPr>
              <a:t>رشد (</a:t>
            </a:r>
            <a:r>
              <a:rPr lang="en-US" sz="2400" dirty="0" smtClean="0">
                <a:cs typeface="B Titr" panose="00000700000000000000" pitchFamily="2" charset="-78"/>
              </a:rPr>
              <a:t>ZPD</a:t>
            </a:r>
            <a:r>
              <a:rPr lang="fa-IR" sz="2400" dirty="0" smtClean="0">
                <a:cs typeface="B Titr" panose="00000700000000000000" pitchFamily="2" charset="-78"/>
              </a:rPr>
              <a:t>)</a:t>
            </a:r>
            <a:r>
              <a:rPr lang="en-US" sz="2400" dirty="0" smtClean="0">
                <a:cs typeface="B Titr" panose="00000700000000000000" pitchFamily="2" charset="-78"/>
              </a:rPr>
              <a:t>، </a:t>
            </a:r>
            <a:r>
              <a:rPr lang="fa-IR" sz="2400" dirty="0">
                <a:cs typeface="B Titr" panose="00000700000000000000" pitchFamily="2" charset="-78"/>
              </a:rPr>
              <a:t>یک مفهوم محوری در نظریه ویگوتسکی است. این مفهوم به مجموعه ای از تکالیف اشاره دارد که انجام آن برای کودک به تنهایی بسیار دشوار است. ولی در صورتی که با ديگران تعامل داشته باشد، می تواند آن را انجام دهد.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کودک </a:t>
            </a:r>
            <a:r>
              <a:rPr lang="fa-IR" sz="2400" dirty="0">
                <a:cs typeface="B Titr" panose="00000700000000000000" pitchFamily="2" charset="-78"/>
              </a:rPr>
              <a:t>با کمک یادگیری که در اثر و همکاری با بزرگسالان یا همسالان تواناتر حاصل می شود، رشد می کند.</a:t>
            </a:r>
            <a:endParaRPr lang="fa-IR" sz="2400" dirty="0" smtClean="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2644975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زبان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بحث زبان پيچيده ترين و بحث انگيزترين سؤالي است كه دربين زبان </a:t>
            </a:r>
            <a:r>
              <a:rPr lang="fa-IR" sz="2400" dirty="0" smtClean="0">
                <a:cs typeface="B Titr" panose="00000700000000000000" pitchFamily="2" charset="-78"/>
              </a:rPr>
              <a:t>شناسان و </a:t>
            </a:r>
            <a:r>
              <a:rPr lang="fa-IR" sz="2400" dirty="0">
                <a:cs typeface="B Titr" panose="00000700000000000000" pitchFamily="2" charset="-78"/>
              </a:rPr>
              <a:t>روان شناسان </a:t>
            </a:r>
            <a:r>
              <a:rPr lang="fa-IR" sz="2400" dirty="0" smtClean="0">
                <a:cs typeface="B Titr" panose="00000700000000000000" pitchFamily="2" charset="-78"/>
              </a:rPr>
              <a:t>مطرح </a:t>
            </a:r>
            <a:r>
              <a:rPr lang="fa-IR" sz="2400" dirty="0">
                <a:cs typeface="B Titr" panose="00000700000000000000" pitchFamily="2" charset="-78"/>
              </a:rPr>
              <a:t>است : </a:t>
            </a:r>
          </a:p>
          <a:p>
            <a:pPr algn="just" rtl="1">
              <a:buFont typeface="Wingdings" pitchFamily="2" charset="2"/>
              <a:buChar char="v"/>
            </a:pPr>
            <a:r>
              <a:rPr lang="fa-IR" sz="2400" dirty="0">
                <a:cs typeface="B Titr" panose="00000700000000000000" pitchFamily="2" charset="-78"/>
              </a:rPr>
              <a:t>پيشرفت و رشد سريع زبان درکودکان چگونه قابل توجيه است ؟ </a:t>
            </a:r>
          </a:p>
          <a:p>
            <a:pPr algn="just" rtl="1">
              <a:buFont typeface="Wingdings" pitchFamily="2" charset="2"/>
              <a:buChar char="v"/>
            </a:pPr>
            <a:r>
              <a:rPr lang="fa-IR" sz="2400" dirty="0">
                <a:cs typeface="B Titr" panose="00000700000000000000" pitchFamily="2" charset="-78"/>
              </a:rPr>
              <a:t>چه عامل و يا عواملي باعث رشد زبان( فراگيري زبان ) مي شود ؟ </a:t>
            </a:r>
          </a:p>
          <a:p>
            <a:pPr algn="just" rtl="1">
              <a:buFont typeface="Wingdings" pitchFamily="2" charset="2"/>
              <a:buChar char="v"/>
            </a:pPr>
            <a:r>
              <a:rPr lang="fa-IR" sz="2400" dirty="0">
                <a:cs typeface="B Titr" panose="00000700000000000000" pitchFamily="2" charset="-78"/>
              </a:rPr>
              <a:t>آيا بايد به مکانيزم هاي فطري توجه شود يا عوامل و متغيرهاي سطحي ؟ </a:t>
            </a:r>
          </a:p>
          <a:p>
            <a:pPr algn="just" rtl="1">
              <a:buFont typeface="Wingdings" pitchFamily="2" charset="2"/>
              <a:buChar char="v"/>
            </a:pPr>
            <a:r>
              <a:rPr lang="fa-IR" sz="2400" dirty="0">
                <a:cs typeface="B Titr" panose="00000700000000000000" pitchFamily="2" charset="-78"/>
              </a:rPr>
              <a:t>كودك چگونه زبان مادري خود را مي آموزد ؟</a:t>
            </a:r>
          </a:p>
          <a:p>
            <a:pPr algn="just" rtl="1">
              <a:buFont typeface="Wingdings" pitchFamily="2" charset="2"/>
              <a:buChar char="v"/>
            </a:pPr>
            <a:r>
              <a:rPr lang="fa-IR" sz="2400" dirty="0">
                <a:cs typeface="B Titr" panose="00000700000000000000" pitchFamily="2" charset="-78"/>
              </a:rPr>
              <a:t> آيا زبان امري يادگرفتني است مانند مهارت هايي چون شنا و رانندگي ؟ </a:t>
            </a:r>
          </a:p>
          <a:p>
            <a:pPr algn="just" rtl="1">
              <a:buFont typeface="Wingdings" pitchFamily="2" charset="2"/>
              <a:buChar char="v"/>
            </a:pPr>
            <a:r>
              <a:rPr lang="fa-IR" sz="2400" dirty="0">
                <a:cs typeface="B Titr" panose="00000700000000000000" pitchFamily="2" charset="-78"/>
              </a:rPr>
              <a:t>آيا زبان ذاتي و فطري است مانند راه رفتن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3024712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نظريه هاي رشد زبان را مي توان به </a:t>
            </a:r>
            <a:r>
              <a:rPr lang="fa-IR" sz="2400" dirty="0" smtClean="0">
                <a:cs typeface="B Titr" panose="00000700000000000000" pitchFamily="2" charset="-78"/>
              </a:rPr>
              <a:t>سه </a:t>
            </a:r>
            <a:r>
              <a:rPr lang="fa-IR" sz="2400" dirty="0">
                <a:cs typeface="B Titr" panose="00000700000000000000" pitchFamily="2" charset="-78"/>
              </a:rPr>
              <a:t>دسته تقسيم کرد: </a:t>
            </a:r>
          </a:p>
          <a:p>
            <a:pPr algn="just" rtl="1">
              <a:buFont typeface="Wingdings" pitchFamily="2" charset="2"/>
              <a:buChar char="v"/>
            </a:pPr>
            <a:r>
              <a:rPr lang="fa-IR" sz="2400" dirty="0" smtClean="0">
                <a:cs typeface="B Titr" panose="00000700000000000000" pitchFamily="2" charset="-78"/>
              </a:rPr>
              <a:t>نظريه </a:t>
            </a:r>
            <a:r>
              <a:rPr lang="fa-IR" sz="2400" dirty="0">
                <a:cs typeface="B Titr" panose="00000700000000000000" pitchFamily="2" charset="-78"/>
              </a:rPr>
              <a:t>هاي يادگيري (رفتارگرایی و یادگیری </a:t>
            </a:r>
            <a:r>
              <a:rPr lang="fa-IR" sz="2400" dirty="0" smtClean="0">
                <a:cs typeface="B Titr" panose="00000700000000000000" pitchFamily="2" charset="-78"/>
              </a:rPr>
              <a:t>اجتماعی)</a:t>
            </a:r>
          </a:p>
          <a:p>
            <a:pPr algn="just" rtl="1">
              <a:buFont typeface="Wingdings" pitchFamily="2" charset="2"/>
              <a:buChar char="v"/>
            </a:pPr>
            <a:r>
              <a:rPr lang="fa-IR" sz="2400" dirty="0" smtClean="0">
                <a:cs typeface="B Titr" panose="00000700000000000000" pitchFamily="2" charset="-78"/>
              </a:rPr>
              <a:t>نظريه </a:t>
            </a:r>
            <a:r>
              <a:rPr lang="fa-IR" sz="2400" dirty="0">
                <a:cs typeface="B Titr" panose="00000700000000000000" pitchFamily="2" charset="-78"/>
              </a:rPr>
              <a:t>هاي فطری نگر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نظريه </a:t>
            </a:r>
            <a:r>
              <a:rPr lang="fa-IR" sz="2400" dirty="0">
                <a:cs typeface="B Titr" panose="00000700000000000000" pitchFamily="2" charset="-78"/>
              </a:rPr>
              <a:t>هاي تعاملي</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5359808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نظريه </a:t>
            </a:r>
            <a:r>
              <a:rPr lang="fa-IR" sz="2400" dirty="0">
                <a:cs typeface="B Titr" panose="00000700000000000000" pitchFamily="2" charset="-78"/>
              </a:rPr>
              <a:t>هاي </a:t>
            </a:r>
            <a:r>
              <a:rPr lang="fa-IR" sz="2400" dirty="0" smtClean="0">
                <a:cs typeface="B Titr" panose="00000700000000000000" pitchFamily="2" charset="-78"/>
              </a:rPr>
              <a:t>يادگيري رفتارگرا</a:t>
            </a:r>
          </a:p>
          <a:p>
            <a:pPr algn="just" rtl="1">
              <a:buFont typeface="Wingdings" pitchFamily="2" charset="2"/>
              <a:buChar char="v"/>
            </a:pPr>
            <a:r>
              <a:rPr lang="fa-IR" sz="2400" dirty="0" smtClean="0">
                <a:cs typeface="B Titr" panose="00000700000000000000" pitchFamily="2" charset="-78"/>
              </a:rPr>
              <a:t>اسکينر </a:t>
            </a:r>
            <a:r>
              <a:rPr lang="fa-IR" sz="2400" dirty="0">
                <a:cs typeface="B Titr" panose="00000700000000000000" pitchFamily="2" charset="-78"/>
              </a:rPr>
              <a:t>که نظريه يادگيري شرطي سازی کنشگر را عنوان کرده است در مورد زبان معتقد است همانند ساير واکنش هاي رفتاري  که زبان براثر همبستگي بين محرک و پاسخ و تقويت پاسخ هاي صحيح آموخته  مي شود.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بدين </a:t>
            </a:r>
            <a:r>
              <a:rPr lang="fa-IR" sz="2400" dirty="0">
                <a:cs typeface="B Titr" panose="00000700000000000000" pitchFamily="2" charset="-78"/>
              </a:rPr>
              <a:t>ترتيب ابتدا کودکان اصواتي را به زبان  مي آورند بعضي از اين اصوات توسط بزرگترها تقويت  مي شود و بعضي تقويت نمي شوددر نتيجه کلمات تقويت شده ياد گرفته مي شود و کلمات تقويت نشده تضعيف و خاموش مي شود.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5706571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نظريه </a:t>
            </a:r>
            <a:r>
              <a:rPr lang="fa-IR" sz="2400" dirty="0">
                <a:cs typeface="B Titr" panose="00000700000000000000" pitchFamily="2" charset="-78"/>
              </a:rPr>
              <a:t>هاي </a:t>
            </a:r>
            <a:r>
              <a:rPr lang="fa-IR" sz="2400" dirty="0" smtClean="0">
                <a:cs typeface="B Titr" panose="00000700000000000000" pitchFamily="2" charset="-78"/>
              </a:rPr>
              <a:t> شناختی- اجتماعی</a:t>
            </a:r>
          </a:p>
          <a:p>
            <a:pPr algn="just" rtl="1">
              <a:buFont typeface="Wingdings" pitchFamily="2" charset="2"/>
              <a:buChar char="v"/>
            </a:pPr>
            <a:r>
              <a:rPr lang="fa-IR" sz="2400" dirty="0">
                <a:cs typeface="B Titr" panose="00000700000000000000" pitchFamily="2" charset="-78"/>
              </a:rPr>
              <a:t>معتقدند که کودکان براي فراگيري سريع اظهارات پيچيده اي مانند عبارت ها و جملات کامل، از تقليد استفاده مي کنند. </a:t>
            </a:r>
          </a:p>
          <a:p>
            <a:pPr algn="just" rtl="1">
              <a:buFont typeface="Wingdings" pitchFamily="2" charset="2"/>
              <a:buChar char="v"/>
            </a:pPr>
            <a:r>
              <a:rPr lang="fa-IR" sz="2400" dirty="0">
                <a:cs typeface="B Titr" panose="00000700000000000000" pitchFamily="2" charset="-78"/>
              </a:rPr>
              <a:t>تقليد مي تواند با تقويت همراه شود و به زبان کمک کند، مثل زماني که مادري بچه خود را به اين صورت ترغيب مي کند:" بگو شيريني مي خوام" و بعد از اين که بچه مي گويد " شيريني  مي خوام" او را تحسين مي کند.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9749354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ديدگاه فطری </a:t>
            </a:r>
            <a:r>
              <a:rPr lang="fa-IR" sz="2400" dirty="0" smtClean="0">
                <a:cs typeface="B Titr" panose="00000700000000000000" pitchFamily="2" charset="-78"/>
              </a:rPr>
              <a:t>گرا </a:t>
            </a:r>
          </a:p>
          <a:p>
            <a:pPr algn="just" rtl="1">
              <a:buFont typeface="Wingdings" pitchFamily="2" charset="2"/>
              <a:buChar char="v"/>
            </a:pPr>
            <a:r>
              <a:rPr lang="fa-IR" sz="2400" dirty="0" smtClean="0">
                <a:cs typeface="B Titr" panose="00000700000000000000" pitchFamily="2" charset="-78"/>
              </a:rPr>
              <a:t>بر </a:t>
            </a:r>
            <a:r>
              <a:rPr lang="fa-IR" sz="2400" dirty="0">
                <a:cs typeface="B Titr" panose="00000700000000000000" pitchFamily="2" charset="-78"/>
              </a:rPr>
              <a:t>عوامل تعيين کننده فطري و زيست شناختي زبان تاکيد دارد يعني بر تاثير طبيعت به جاي تربيت.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بسياري </a:t>
            </a:r>
            <a:r>
              <a:rPr lang="fa-IR" sz="2400" dirty="0">
                <a:cs typeface="B Titr" panose="00000700000000000000" pitchFamily="2" charset="-78"/>
              </a:rPr>
              <a:t>از روانشناسان زبان </a:t>
            </a:r>
            <a:r>
              <a:rPr lang="fa-IR" sz="2400" dirty="0" smtClean="0">
                <a:cs typeface="B Titr" panose="00000700000000000000" pitchFamily="2" charset="-78"/>
              </a:rPr>
              <a:t>مي</a:t>
            </a:r>
            <a:r>
              <a:rPr lang="en-US" sz="2400" dirty="0" smtClean="0">
                <a:cs typeface="B Titr" panose="00000700000000000000" pitchFamily="2" charset="-78"/>
              </a:rPr>
              <a:t> </a:t>
            </a:r>
            <a:r>
              <a:rPr lang="fa-IR" sz="2400" dirty="0" smtClean="0">
                <a:cs typeface="B Titr" panose="00000700000000000000" pitchFamily="2" charset="-78"/>
              </a:rPr>
              <a:t>گويند </a:t>
            </a:r>
            <a:r>
              <a:rPr lang="fa-IR" sz="2400" dirty="0">
                <a:cs typeface="B Titr" panose="00000700000000000000" pitchFamily="2" charset="-78"/>
              </a:rPr>
              <a:t>که به کودک خردسال دستور زبان آموخته نمي شود بلکه آنان از کلمات و جملاتي که مي شنوند به نحوي قواعد پيچيده را استنباط مي کنند.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4432152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ديدگاه فطری </a:t>
            </a:r>
            <a:r>
              <a:rPr lang="fa-IR" sz="2400" dirty="0" smtClean="0">
                <a:cs typeface="B Titr" panose="00000700000000000000" pitchFamily="2" charset="-78"/>
              </a:rPr>
              <a:t>گرا </a:t>
            </a:r>
          </a:p>
          <a:p>
            <a:pPr algn="just" rtl="1">
              <a:buFont typeface="Wingdings" pitchFamily="2" charset="2"/>
              <a:buChar char="v"/>
            </a:pPr>
            <a:r>
              <a:rPr lang="fa-IR" sz="2400" dirty="0">
                <a:cs typeface="B Titr" panose="00000700000000000000" pitchFamily="2" charset="-78"/>
              </a:rPr>
              <a:t>نوام چامسکي (1959) زبان شناس، نظريه فطري نگري را مطرح کرد که به موجب آن، مهارت زبان  حيرت انگيز کودکان خردسال را به صورتي که در ساختار مغز انسان حک شده است در نظرمي گيرد.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چامسکي </a:t>
            </a:r>
            <a:r>
              <a:rPr lang="fa-IR" sz="2400" dirty="0">
                <a:cs typeface="B Titr" panose="00000700000000000000" pitchFamily="2" charset="-78"/>
              </a:rPr>
              <a:t>با تمرکز روي دستورزبان، اظهار داشت که قواعد ساختار جمله به قدري پيچيده هستند که حتي کودکان خردسالي که از لحاظ شناختي خبره هستند نمي توانند آنها را مستقيما ياد بگيرند يا کشف کنند.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0975066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ديدگاه فطری </a:t>
            </a:r>
            <a:r>
              <a:rPr lang="fa-IR" sz="2400" dirty="0" smtClean="0">
                <a:cs typeface="B Titr" panose="00000700000000000000" pitchFamily="2" charset="-78"/>
              </a:rPr>
              <a:t>گرا </a:t>
            </a:r>
          </a:p>
          <a:p>
            <a:pPr algn="just" rtl="1">
              <a:buFont typeface="Wingdings" pitchFamily="2" charset="2"/>
              <a:buChar char="v"/>
            </a:pPr>
            <a:r>
              <a:rPr lang="fa-IR" sz="2400" dirty="0">
                <a:cs typeface="B Titr" panose="00000700000000000000" pitchFamily="2" charset="-78"/>
              </a:rPr>
              <a:t>در عوض، او معتقد است که تمام کودکان با وسيله فراگيري يک زبان به دنيا مي آيند، يعني سيستمي فطري که از مجموعه اي قواعد مشترک در تمام زبان ها تشکيل مي شود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اين </a:t>
            </a:r>
            <a:r>
              <a:rPr lang="fa-IR" sz="2400" dirty="0">
                <a:cs typeface="B Titr" panose="00000700000000000000" pitchFamily="2" charset="-78"/>
              </a:rPr>
              <a:t>سيستم به کودکان امکان مي دهد تا صرف نظر از زباني که مي شنوند، به محض اينکه واژه هاي کافي داشته باشند،به صورت قانونمند زبان را بفهمند و صحبت کنند.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4577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fa-IR" dirty="0" smtClean="0">
                <a:cs typeface="B Titr" pitchFamily="2" charset="-78"/>
              </a:rPr>
              <a:t>روان شناسی رشد کودک</a:t>
            </a:r>
            <a:r>
              <a:rPr lang="en-US" dirty="0" smtClean="0">
                <a:cs typeface="B Titr" pitchFamily="2" charset="-78"/>
              </a:rPr>
              <a:t> </a:t>
            </a:r>
            <a:r>
              <a:rPr lang="fa-IR" dirty="0" smtClean="0">
                <a:cs typeface="B Titr" pitchFamily="2" charset="-78"/>
              </a:rPr>
              <a:t> (3 واحد نظری)</a:t>
            </a:r>
            <a:endParaRPr lang="en-US" dirty="0">
              <a:cs typeface="B Titr" pitchFamily="2" charset="-78"/>
            </a:endParaRPr>
          </a:p>
        </p:txBody>
      </p:sp>
      <p:sp>
        <p:nvSpPr>
          <p:cNvPr id="3" name="Subtitle 2"/>
          <p:cNvSpPr>
            <a:spLocks noGrp="1"/>
          </p:cNvSpPr>
          <p:nvPr>
            <p:ph type="subTitle" idx="1"/>
          </p:nvPr>
        </p:nvSpPr>
        <p:spPr>
          <a:xfrm>
            <a:off x="448965" y="1291130"/>
            <a:ext cx="8551480" cy="763525"/>
          </a:xfrm>
        </p:spPr>
        <p:txBody>
          <a:bodyPr>
            <a:normAutofit/>
          </a:bodyPr>
          <a:lstStyle/>
          <a:p>
            <a:pPr algn="l"/>
            <a:r>
              <a:rPr lang="en-US" b="1" dirty="0" smtClean="0">
                <a:solidFill>
                  <a:srgbClr val="FF0000"/>
                </a:solidFill>
                <a:latin typeface="Times New Roman" pitchFamily="18" charset="0"/>
                <a:cs typeface="Times New Roman" pitchFamily="18" charset="0"/>
              </a:rPr>
              <a:t>Child Developmental Psychology</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7045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نظریه های رشد</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Ø"/>
            </a:pPr>
            <a:r>
              <a:rPr lang="fa-IR" dirty="0" smtClean="0">
                <a:cs typeface="B Titr" pitchFamily="2" charset="-78"/>
              </a:rPr>
              <a:t>در </a:t>
            </a:r>
            <a:r>
              <a:rPr lang="fa-IR" dirty="0">
                <a:cs typeface="B Titr" pitchFamily="2" charset="-78"/>
              </a:rPr>
              <a:t>حوزه رشد انسان، نظریه های متعددی وجود دارند که دیدگاه های آنها در مورد افراد و نحوه ای که تغییر می کنند، بسیار متفاوت هستند. </a:t>
            </a:r>
            <a:endParaRPr lang="fa-IR" dirty="0" smtClean="0">
              <a:cs typeface="B Titr" pitchFamily="2" charset="-78"/>
            </a:endParaRPr>
          </a:p>
          <a:p>
            <a:pPr algn="just" rtl="1">
              <a:buFont typeface="Wingdings" pitchFamily="2" charset="2"/>
              <a:buChar char="Ø"/>
            </a:pPr>
            <a:r>
              <a:rPr lang="fa-IR" dirty="0" smtClean="0">
                <a:cs typeface="B Titr" pitchFamily="2" charset="-78"/>
              </a:rPr>
              <a:t>به </a:t>
            </a:r>
            <a:r>
              <a:rPr lang="fa-IR" dirty="0">
                <a:cs typeface="B Titr" pitchFamily="2" charset="-78"/>
              </a:rPr>
              <a:t>علاوه انسان ها موجودات پیچیده ای هستند؛ آنها از لحاظ بدنی، روانی، هیجانی، اخلاقی و اجتماعی تغییر می </a:t>
            </a:r>
            <a:r>
              <a:rPr lang="fa-IR" dirty="0" smtClean="0">
                <a:cs typeface="B Titr" pitchFamily="2" charset="-78"/>
              </a:rPr>
              <a:t>کنند</a:t>
            </a:r>
            <a:r>
              <a:rPr lang="en-US" dirty="0" smtClean="0">
                <a:cs typeface="B Titr" pitchFamily="2" charset="-78"/>
              </a:rPr>
              <a:t>.</a:t>
            </a:r>
          </a:p>
          <a:p>
            <a:pPr algn="just" rtl="1">
              <a:buFont typeface="Wingdings" pitchFamily="2" charset="2"/>
              <a:buChar char="Ø"/>
            </a:pPr>
            <a:r>
              <a:rPr lang="fa-IR" dirty="0" smtClean="0">
                <a:cs typeface="B Titr" pitchFamily="2" charset="-78"/>
              </a:rPr>
              <a:t>تاکنون </a:t>
            </a:r>
            <a:r>
              <a:rPr lang="fa-IR" dirty="0">
                <a:cs typeface="B Titr" pitchFamily="2" charset="-78"/>
              </a:rPr>
              <a:t>هیچ </a:t>
            </a:r>
            <a:r>
              <a:rPr lang="fa-IR" dirty="0" smtClean="0">
                <a:cs typeface="B Titr" pitchFamily="2" charset="-78"/>
              </a:rPr>
              <a:t>نظریه ی </a:t>
            </a:r>
            <a:r>
              <a:rPr lang="fa-IR" dirty="0">
                <a:cs typeface="B Titr" pitchFamily="2" charset="-78"/>
              </a:rPr>
              <a:t>واحدی نتوانسته است تمام جنبه های رشد انسان را توضیح دهد. </a:t>
            </a:r>
          </a:p>
          <a:p>
            <a:pPr algn="just" rtl="1"/>
            <a:endParaRPr lang="en-US" dirty="0" smtClean="0">
              <a:cs typeface="B Titr" pitchFamily="2" charset="-78"/>
            </a:endParaRPr>
          </a:p>
          <a:p>
            <a:pPr algn="just" rtl="1"/>
            <a:endParaRPr lang="en-US" dirty="0">
              <a:cs typeface="B Titr" pitchFamily="2" charset="-78"/>
            </a:endParaRPr>
          </a:p>
        </p:txBody>
      </p:sp>
    </p:spTree>
    <p:extLst>
      <p:ext uri="{BB962C8B-B14F-4D97-AF65-F5344CB8AC3E}">
        <p14:creationId xmlns:p14="http://schemas.microsoft.com/office/powerpoint/2010/main" val="213215416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ديدگاه فطری </a:t>
            </a:r>
            <a:r>
              <a:rPr lang="fa-IR" sz="2400" dirty="0" smtClean="0">
                <a:cs typeface="B Titr" panose="00000700000000000000" pitchFamily="2" charset="-78"/>
              </a:rPr>
              <a:t>گرا </a:t>
            </a:r>
          </a:p>
          <a:p>
            <a:pPr algn="just" rtl="1">
              <a:buFont typeface="Wingdings" pitchFamily="2" charset="2"/>
              <a:buChar char="v"/>
            </a:pPr>
            <a:r>
              <a:rPr lang="fa-IR" sz="2400" dirty="0">
                <a:cs typeface="B Titr" panose="00000700000000000000" pitchFamily="2" charset="-78"/>
              </a:rPr>
              <a:t>منتقدان نظريه چامسکي اظهار مي دارند که اين نظريه نيز رشد زبان را فقط تا اندازه اي توجيه مي کند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اولا، پژوهشگران نتوانسته اند سيستم دستور زبان واحدي را که چامسکي باور دارد زيربناي تمام زبانهاست مشخص </a:t>
            </a:r>
            <a:r>
              <a:rPr lang="fa-IR" sz="2400" dirty="0" smtClean="0">
                <a:cs typeface="B Titr" panose="00000700000000000000" pitchFamily="2" charset="-78"/>
              </a:rPr>
              <a:t>کنند.</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ثانيا، کودکان به آن سرعتي که نظريه فطري نگر توصيه مي کند زبان را فرانمي گيرند. پيشرفت آنها در تسلط يافتن بر ساختارهاي جمله فوري نيست، بلکه تدريجي است و اين بيشتر از آنچه که چامسکي تصورمي کرد، از يادگيري و اکتشاف </a:t>
            </a:r>
            <a:r>
              <a:rPr lang="fa-IR" sz="2400" dirty="0" smtClean="0">
                <a:cs typeface="B Titr" panose="00000700000000000000" pitchFamily="2" charset="-78"/>
              </a:rPr>
              <a:t>خبرمي دهد.</a:t>
            </a:r>
          </a:p>
          <a:p>
            <a:pPr algn="just" rtl="1">
              <a:buFont typeface="Wingdings" pitchFamily="2" charset="2"/>
              <a:buChar char="v"/>
            </a:pPr>
            <a:r>
              <a:rPr lang="fa-IR" sz="2400" dirty="0" smtClean="0">
                <a:cs typeface="B Titr" panose="00000700000000000000" pitchFamily="2" charset="-78"/>
              </a:rPr>
              <a:t>ثالثا کودکان از قواعد دستوری درک کلی ندارند.</a:t>
            </a:r>
          </a:p>
          <a:p>
            <a:pPr algn="just" rtl="1">
              <a:buFont typeface="Wingdings" pitchFamily="2" charset="2"/>
              <a:buChar char="v"/>
            </a:pP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635269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آيا </a:t>
            </a:r>
            <a:r>
              <a:rPr lang="fa-IR" sz="2400" dirty="0">
                <a:cs typeface="B Titr" panose="00000700000000000000" pitchFamily="2" charset="-78"/>
              </a:rPr>
              <a:t>کودکان به صورت زيستي براي فراگيري زبان آمادگي دارند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نوزادان نسبت به صداهاي گفتاري بسيار حساس هستند و شنيدن صداي انسان را ترجيح مي دهند. به علاوه، کودکان در سرتا سر جهان طبق توالي مشابهي به نکات مهم زبان دست مي يابند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در ضمن، به نظر مي رسد که توانايي تسلط يافتن بر سيستم زباني که از لحاظ دستوري پيچيده است، منحصر به انسانهاست، به طوري که تلاشهاي صورت گرفته براي آموزش دادن زبان به پريماتها با موفقيت محدودي مواجه شده است</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حتي بعد از آموزش زياد، شمپانزه ها (که از نظر سلسله مراتب تکاملي به انسانها نزديکتر هستند) فقط بر واژگان اساسي و جمله بندي کوتاه تسلط مي يابند.</a:t>
            </a:r>
          </a:p>
          <a:p>
            <a:pPr algn="just" rtl="1">
              <a:buFont typeface="Wingdings" pitchFamily="2" charset="2"/>
              <a:buChar char="v"/>
            </a:pP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38752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rtl="1"/>
            <a:r>
              <a:rPr lang="fa-IR" sz="3200" dirty="0" smtClean="0">
                <a:solidFill>
                  <a:srgbClr val="FF0000"/>
                </a:solidFill>
                <a:cs typeface="B Titr" pitchFamily="2" charset="-78"/>
              </a:rPr>
              <a:t>نظریه های </a:t>
            </a:r>
            <a:r>
              <a:rPr lang="fa-IR" sz="3200" dirty="0">
                <a:solidFill>
                  <a:srgbClr val="FF0000"/>
                </a:solidFill>
                <a:cs typeface="B Titr" pitchFamily="2" charset="-78"/>
              </a:rPr>
              <a:t>رشد زبان </a:t>
            </a: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دیدگاه تعامل گرا</a:t>
            </a: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سال هاي اخير ديدگاه جديدي درباره رشد زبان پديدار شده است که بر تعامل بين توانايي هاي دروني و تاثيرات محيطي تاکيد مي کند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طبق دیدگاه تعامل </a:t>
            </a:r>
            <a:r>
              <a:rPr lang="fa-IR" sz="2400" dirty="0">
                <a:cs typeface="B Titr" panose="00000700000000000000" pitchFamily="2" charset="-78"/>
              </a:rPr>
              <a:t>گرا، </a:t>
            </a:r>
            <a:r>
              <a:rPr lang="fa-IR" sz="2400" dirty="0" smtClean="0">
                <a:cs typeface="B Titr" panose="00000700000000000000" pitchFamily="2" charset="-78"/>
              </a:rPr>
              <a:t>استعداد فطری، تعامل با دیگران و محیط زبانی و اجتماعی غنی باهم ترکیب می شوند تا به کودکان کمک کنند یک سیستم ارتباطی را بسازند.</a:t>
            </a:r>
            <a:endParaRPr lang="fa-IR" sz="2400" dirty="0">
              <a:cs typeface="B Titr" panose="00000700000000000000" pitchFamily="2" charset="-78"/>
            </a:endParaRPr>
          </a:p>
          <a:p>
            <a:pPr algn="just" rtl="1">
              <a:buFont typeface="Wingdings" pitchFamily="2" charset="2"/>
              <a:buChar char="v"/>
            </a:pP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7396731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دلبستگی</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از جمله مهمترین </a:t>
            </a:r>
            <a:r>
              <a:rPr lang="fa-IR" sz="2400" dirty="0" smtClean="0">
                <a:cs typeface="B Titr" panose="00000700000000000000" pitchFamily="2" charset="-78"/>
              </a:rPr>
              <a:t>عوامل تعیین </a:t>
            </a:r>
            <a:r>
              <a:rPr lang="fa-IR" sz="2400" dirty="0">
                <a:cs typeface="B Titr" panose="00000700000000000000" pitchFamily="2" charset="-78"/>
              </a:rPr>
              <a:t>کننده شخصیت فرد در </a:t>
            </a:r>
            <a:r>
              <a:rPr lang="fa-IR" sz="2400" dirty="0" smtClean="0">
                <a:cs typeface="B Titr" panose="00000700000000000000" pitchFamily="2" charset="-78"/>
              </a:rPr>
              <a:t>بزرگسالی، رابطه </a:t>
            </a:r>
            <a:r>
              <a:rPr lang="fa-IR" sz="2400" dirty="0">
                <a:cs typeface="B Titr" panose="00000700000000000000" pitchFamily="2" charset="-78"/>
              </a:rPr>
              <a:t>او با مراقب یا مادرش است.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این موضوع مورد </a:t>
            </a:r>
            <a:r>
              <a:rPr lang="fa-IR" sz="2400" dirty="0">
                <a:cs typeface="B Titr" panose="00000700000000000000" pitchFamily="2" charset="-78"/>
              </a:rPr>
              <a:t>توجه بسیاری از روانکاوان و روانشناسانی نظیر فروید، ملانی کلاین، سالیوان، اریکسون و </a:t>
            </a:r>
            <a:r>
              <a:rPr lang="fa-IR" sz="2400" dirty="0" smtClean="0">
                <a:cs typeface="B Titr" panose="00000700000000000000" pitchFamily="2" charset="-78"/>
              </a:rPr>
              <a:t>بالبی </a:t>
            </a:r>
            <a:r>
              <a:rPr lang="fa-IR" sz="2400" dirty="0">
                <a:cs typeface="B Titr" panose="00000700000000000000" pitchFamily="2" charset="-78"/>
              </a:rPr>
              <a:t>قرار گرفته </a:t>
            </a:r>
            <a:r>
              <a:rPr lang="fa-IR" sz="2400" dirty="0" smtClean="0">
                <a:cs typeface="B Titr" panose="00000700000000000000" pitchFamily="2" charset="-78"/>
              </a:rPr>
              <a:t>است.</a:t>
            </a: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این بین </a:t>
            </a:r>
            <a:r>
              <a:rPr lang="fa-IR" sz="2400" dirty="0" smtClean="0">
                <a:cs typeface="B Titr" panose="00000700000000000000" pitchFamily="2" charset="-78"/>
              </a:rPr>
              <a:t>بالبی </a:t>
            </a:r>
            <a:r>
              <a:rPr lang="fa-IR" sz="2400" dirty="0">
                <a:cs typeface="B Titr" panose="00000700000000000000" pitchFamily="2" charset="-78"/>
              </a:rPr>
              <a:t>بطور منظم و منسجم به مطالعه و بررسی این رابطه تحت عنوان دلبستگی پرداخته است</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دلبستگی مفهومی است که ریشه در کارهای کردارشناسان دارد و دارای بار مفهومی روان تحلیل گرایانه نیز است.</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3689420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دلبستگی</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سازمان بهداشت جهانی بعد از جنگ جهانی دوم مأموریتی را به جان بالبی، روانشناس و روانکاو انگلیسی، واگذار کرد تا وضعیت روانی کودکان بی‌خانمان و آواره‌ی پس از جنگ را بررسی کند</a:t>
            </a:r>
            <a:r>
              <a:rPr lang="fa-IR" sz="2400" dirty="0" smtClean="0">
                <a:cs typeface="B Titr" panose="00000700000000000000" pitchFamily="2" charset="-78"/>
              </a:rPr>
              <a:t>.</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بالبی نتایج آن </a:t>
            </a:r>
            <a:r>
              <a:rPr lang="fa-IR" sz="2400" dirty="0">
                <a:cs typeface="B Titr" panose="00000700000000000000" pitchFamily="2" charset="-78"/>
              </a:rPr>
              <a:t>را در گزارشی تحت عنوان مراقبت مادری و سلامت روانی منتشر کرد</a:t>
            </a:r>
            <a:r>
              <a:rPr lang="fa-IR" sz="2400" dirty="0" smtClean="0">
                <a:cs typeface="B Titr" panose="00000700000000000000" pitchFamily="2" charset="-78"/>
              </a:rPr>
              <a:t>.</a:t>
            </a:r>
          </a:p>
          <a:p>
            <a:pPr algn="just" rtl="1">
              <a:buFont typeface="Wingdings" pitchFamily="2" charset="2"/>
              <a:buChar char="v"/>
            </a:pPr>
            <a:r>
              <a:rPr lang="fa-IR" sz="2400" dirty="0">
                <a:cs typeface="B Titr" panose="00000700000000000000" pitchFamily="2" charset="-78"/>
              </a:rPr>
              <a:t>جان بالبی به مفهوم پیوند عاطفی یا به بیان ساده‌تر دلبستگی (</a:t>
            </a:r>
            <a:r>
              <a:rPr lang="en-US" sz="2400" dirty="0" smtClean="0">
                <a:cs typeface="B Titr" panose="00000700000000000000" pitchFamily="2" charset="-78"/>
              </a:rPr>
              <a:t>Attachment</a:t>
            </a:r>
            <a:r>
              <a:rPr lang="fa-IR" sz="2400" dirty="0" smtClean="0">
                <a:cs typeface="B Titr" panose="00000700000000000000" pitchFamily="2" charset="-78"/>
              </a:rPr>
              <a:t>)</a:t>
            </a:r>
            <a:r>
              <a:rPr lang="en-US" sz="2400" dirty="0" smtClean="0">
                <a:cs typeface="B Titr" panose="00000700000000000000" pitchFamily="2" charset="-78"/>
              </a:rPr>
              <a:t> </a:t>
            </a:r>
            <a:r>
              <a:rPr lang="fa-IR" sz="2400" dirty="0">
                <a:cs typeface="B Titr" panose="00000700000000000000" pitchFamily="2" charset="-78"/>
              </a:rPr>
              <a:t>توجه ویژه‌ای داشت و معتقد بود ایجاد دلبستگی و شکل دادن پیوندهای عاطفی یکی از نیازهای غریزی و بیولوژیک همه‌ی ما انسان‌هاست.</a:t>
            </a:r>
          </a:p>
        </p:txBody>
      </p:sp>
      <p:sp>
        <p:nvSpPr>
          <p:cNvPr id="4" name="Slide Number Placeholder 3"/>
          <p:cNvSpPr>
            <a:spLocks noGrp="1"/>
          </p:cNvSpPr>
          <p:nvPr>
            <p:ph type="sldNum" sz="quarter" idx="12"/>
          </p:nvPr>
        </p:nvSpPr>
        <p:spPr/>
        <p:txBody>
          <a:bodyPr/>
          <a:lstStyle/>
          <a:p>
            <a:fld id="{221947D8-F89B-4E30-9AFC-72B6C3B72886}" type="slidenum">
              <a:rPr lang="fa-IR" smtClean="0"/>
              <a:pPr/>
              <a:t>204</a:t>
            </a:fld>
            <a:endParaRPr lang="fa-IR"/>
          </a:p>
        </p:txBody>
      </p:sp>
    </p:spTree>
    <p:extLst>
      <p:ext uri="{BB962C8B-B14F-4D97-AF65-F5344CB8AC3E}">
        <p14:creationId xmlns:p14="http://schemas.microsoft.com/office/powerpoint/2010/main" val="238781966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228600"/>
            <a:ext cx="7772400" cy="1295400"/>
          </a:xfrm>
        </p:spPr>
        <p:txBody>
          <a:bodyPr/>
          <a:lstStyle/>
          <a:p>
            <a:pPr eaLnBrk="1" hangingPunct="1">
              <a:buFont typeface="Times" panose="02020603050405020304" pitchFamily="18" charset="0"/>
              <a:buNone/>
            </a:pPr>
            <a:r>
              <a:rPr kumimoji="0" lang="en-US" altLang="en-US" sz="4000" b="1" dirty="0" smtClean="0">
                <a:solidFill>
                  <a:srgbClr val="3C3BB4"/>
                </a:solidFill>
                <a:latin typeface="Times New Roman" panose="02020603050405020304" pitchFamily="18" charset="0"/>
                <a:cs typeface="Times New Roman" panose="02020603050405020304" pitchFamily="18" charset="0"/>
              </a:rPr>
              <a:t>Definition of Attachment</a:t>
            </a:r>
            <a:endParaRPr kumimoji="0" lang="en-US" altLang="en-US" sz="2800" b="1" dirty="0" smtClean="0">
              <a:solidFill>
                <a:srgbClr val="3C3BB4"/>
              </a:solidFill>
              <a:latin typeface="Times New Roman" panose="02020603050405020304" pitchFamily="18" charset="0"/>
              <a:cs typeface="Times New Roman" panose="02020603050405020304" pitchFamily="18" charset="0"/>
            </a:endParaRPr>
          </a:p>
        </p:txBody>
      </p:sp>
      <p:sp>
        <p:nvSpPr>
          <p:cNvPr id="16387" name="Rectangle 3"/>
          <p:cNvSpPr>
            <a:spLocks noGrp="1" noChangeArrowheads="1"/>
          </p:cNvSpPr>
          <p:nvPr>
            <p:ph type="body" idx="1"/>
          </p:nvPr>
        </p:nvSpPr>
        <p:spPr>
          <a:xfrm>
            <a:off x="757238" y="1524000"/>
            <a:ext cx="7342187" cy="4572000"/>
          </a:xfrm>
        </p:spPr>
        <p:txBody>
          <a:bodyPr/>
          <a:lstStyle/>
          <a:p>
            <a:pPr eaLnBrk="1" hangingPunct="1">
              <a:buFont typeface="Wingdings" panose="05000000000000000000" pitchFamily="2" charset="2"/>
              <a:buChar char="q"/>
            </a:pPr>
            <a:r>
              <a:rPr kumimoji="0" lang="en-US" altLang="en-US" sz="3200" dirty="0" smtClean="0">
                <a:solidFill>
                  <a:srgbClr val="3C3BB4"/>
                </a:solidFill>
                <a:latin typeface="Times New Roman" panose="02020603050405020304" pitchFamily="18" charset="0"/>
                <a:cs typeface="Times New Roman" panose="02020603050405020304" pitchFamily="18" charset="0"/>
              </a:rPr>
              <a:t>An enduring emotional tie to a special person, characterized by a tendency to seek and maintain closeness, especially during times of stress.  </a:t>
            </a:r>
          </a:p>
          <a:p>
            <a:pPr eaLnBrk="1" hangingPunct="1">
              <a:buFont typeface="Times" panose="02020603050405020304" pitchFamily="18" charset="0"/>
              <a:buChar char="•"/>
            </a:pPr>
            <a:endParaRPr kumimoji="0" lang="en-US" altLang="en-US" dirty="0" smtClean="0">
              <a:solidFill>
                <a:srgbClr val="3C3BB4"/>
              </a:solidFill>
              <a:latin typeface="Tahoma" panose="020B0604030504040204" pitchFamily="34" charset="0"/>
            </a:endParaRPr>
          </a:p>
        </p:txBody>
      </p:sp>
    </p:spTree>
    <p:extLst>
      <p:ext uri="{BB962C8B-B14F-4D97-AF65-F5344CB8AC3E}">
        <p14:creationId xmlns:p14="http://schemas.microsoft.com/office/powerpoint/2010/main" val="130783891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دلبستگی</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solidFill>
                  <a:srgbClr val="FF0000"/>
                </a:solidFill>
                <a:cs typeface="B Titr" panose="00000700000000000000" pitchFamily="2" charset="-78"/>
              </a:rPr>
              <a:t>احساس امنیت، </a:t>
            </a:r>
            <a:r>
              <a:rPr lang="fa-IR" sz="2400" dirty="0">
                <a:cs typeface="B Titr" panose="00000700000000000000" pitchFamily="2" charset="-78"/>
              </a:rPr>
              <a:t>کلمه‌ی کلیدی در حرف‌های بالبی است و حتی کتابی که در اواخر عمر خود درباره‌ی نظریه دلبستگی نوشت، یک پایگاه امن (</a:t>
            </a:r>
            <a:r>
              <a:rPr lang="en-US" sz="2400" dirty="0">
                <a:cs typeface="B Titr" panose="00000700000000000000" pitchFamily="2" charset="-78"/>
              </a:rPr>
              <a:t>A Secure </a:t>
            </a:r>
            <a:r>
              <a:rPr lang="en-US" sz="2400" dirty="0" smtClean="0">
                <a:cs typeface="B Titr" panose="00000700000000000000" pitchFamily="2" charset="-78"/>
              </a:rPr>
              <a:t>Base</a:t>
            </a:r>
            <a:r>
              <a:rPr lang="fa-IR" sz="2400" dirty="0" smtClean="0">
                <a:cs typeface="B Titr" panose="00000700000000000000" pitchFamily="2" charset="-78"/>
              </a:rPr>
              <a:t>)</a:t>
            </a:r>
            <a:r>
              <a:rPr lang="en-US" sz="2400" dirty="0" smtClean="0">
                <a:cs typeface="B Titr" panose="00000700000000000000" pitchFamily="2" charset="-78"/>
              </a:rPr>
              <a:t> </a:t>
            </a:r>
            <a:r>
              <a:rPr lang="fa-IR" sz="2400" dirty="0">
                <a:cs typeface="B Titr" panose="00000700000000000000" pitchFamily="2" charset="-78"/>
              </a:rPr>
              <a:t>نام دارد</a:t>
            </a:r>
            <a:r>
              <a:rPr lang="fa-IR" sz="2400" dirty="0" smtClean="0">
                <a:cs typeface="B Titr" panose="00000700000000000000" pitchFamily="2" charset="-78"/>
              </a:rPr>
              <a:t>.</a:t>
            </a:r>
          </a:p>
          <a:p>
            <a:pPr algn="just" rtl="1">
              <a:buFont typeface="Wingdings" pitchFamily="2" charset="2"/>
              <a:buChar char="v"/>
            </a:pPr>
            <a:r>
              <a:rPr lang="fa-IR" sz="2400" dirty="0">
                <a:cs typeface="B Titr" panose="00000700000000000000" pitchFamily="2" charset="-78"/>
              </a:rPr>
              <a:t>بالبی تأکید داشت که با وجود مشترک بودن نیاز به دلبستگی در همه‌ی ما انسان‌ها، ظرفیت و توانایی ما در ارضاء این نیاز به یک اندازه نیست</a:t>
            </a:r>
            <a:r>
              <a:rPr lang="fa-IR" sz="2400" dirty="0" smtClean="0">
                <a:cs typeface="B Titr" panose="00000700000000000000" pitchFamily="2" charset="-78"/>
              </a:rPr>
              <a:t>.</a:t>
            </a:r>
          </a:p>
          <a:p>
            <a:pPr algn="just" rtl="1">
              <a:buFont typeface="Wingdings" pitchFamily="2" charset="2"/>
              <a:buChar char="v"/>
            </a:pPr>
            <a:r>
              <a:rPr lang="fa-IR" sz="2400" dirty="0">
                <a:cs typeface="B Titr" panose="00000700000000000000" pitchFamily="2" charset="-78"/>
              </a:rPr>
              <a:t>بالبی بخش مهمی از این تفاوت را به نحوه‌ی بزرگ شدن انسان‌ها در دوران کودکی نسبت می‌داد.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4851145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دلبستگی</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بطور کلی دلبستگی را می توان جوّ هیجانی حاکم بر روابط کودک با مراقبش تعریف کرد. این که کودک مراقب خود را که معمولاً مادر اوست، می جوید و به او می چسبد، مؤید وجود دلبستگی میان آنها است. </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پیوند را گاه مترادف با دلبستگی بکار می برند در حالیکه این دو پدیده متفاوت هستند. پیوند به احساس مادر درباره نوزادش مربوط است و با دلبستگی فرق دارد.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مادر </a:t>
            </a:r>
            <a:r>
              <a:rPr lang="fa-IR" sz="2400" dirty="0">
                <a:cs typeface="B Titr" panose="00000700000000000000" pitchFamily="2" charset="-78"/>
              </a:rPr>
              <a:t>بطور طبیعی نوزاد را منبع احساس امنیت تلقی نمی کند و به او تکیه نمی کند در حالیکه در دلبستگی چنین است.</a:t>
            </a:r>
          </a:p>
        </p:txBody>
      </p:sp>
      <p:sp>
        <p:nvSpPr>
          <p:cNvPr id="4" name="Slide Number Placeholder 3"/>
          <p:cNvSpPr>
            <a:spLocks noGrp="1"/>
          </p:cNvSpPr>
          <p:nvPr>
            <p:ph type="sldNum" sz="quarter" idx="12"/>
          </p:nvPr>
        </p:nvSpPr>
        <p:spPr/>
        <p:txBody>
          <a:bodyPr/>
          <a:lstStyle/>
          <a:p>
            <a:fld id="{221947D8-F89B-4E30-9AFC-72B6C3B72886}" type="slidenum">
              <a:rPr lang="fa-IR" smtClean="0"/>
              <a:pPr/>
              <a:t>207</a:t>
            </a:fld>
            <a:endParaRPr lang="fa-IR"/>
          </a:p>
        </p:txBody>
      </p:sp>
    </p:spTree>
    <p:extLst>
      <p:ext uri="{BB962C8B-B14F-4D97-AF65-F5344CB8AC3E}">
        <p14:creationId xmlns:p14="http://schemas.microsoft.com/office/powerpoint/2010/main" val="196305296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رشد دلبستگی</a:t>
            </a:r>
          </a:p>
          <a:p>
            <a:pPr algn="just" rtl="1">
              <a:buFont typeface="Wingdings" pitchFamily="2" charset="2"/>
              <a:buChar char="v"/>
            </a:pP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بالبی در 1969 نظریه دلبستگی را مطرح کرد. به نظر او از نوزاد انسان رفتارهایی سر می زند که باعث می شود اطرافیان از او مراقبت کنند و در کنارش بمانند. این رفتارها شامل گریستن، خندیدن و سینه خیز رفتن به طرف دیگران می شود.</a:t>
            </a:r>
          </a:p>
          <a:p>
            <a:pPr algn="just" rtl="1">
              <a:buFont typeface="Wingdings" pitchFamily="2" charset="2"/>
              <a:buChar char="v"/>
            </a:pPr>
            <a:r>
              <a:rPr lang="fa-IR" sz="2400" dirty="0">
                <a:cs typeface="B Titr" panose="00000700000000000000" pitchFamily="2" charset="-78"/>
              </a:rPr>
              <a:t>از نظر تکاملی، این الگوها ارزش «انطباقی» دارند زیرا همین رفتارها باعث می شوند که از کودکان مراقبت لازم بعمل آید تا زنده بمانند.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208</a:t>
            </a:fld>
            <a:endParaRPr lang="fa-IR"/>
          </a:p>
        </p:txBody>
      </p:sp>
    </p:spTree>
    <p:extLst>
      <p:ext uri="{BB962C8B-B14F-4D97-AF65-F5344CB8AC3E}">
        <p14:creationId xmlns:p14="http://schemas.microsoft.com/office/powerpoint/2010/main" val="335586035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اهمیت دلبستگی</a:t>
            </a:r>
          </a:p>
          <a:p>
            <a:pPr algn="just" rtl="1">
              <a:buFont typeface="Wingdings" pitchFamily="2" charset="2"/>
              <a:buChar char="v"/>
            </a:pPr>
            <a:r>
              <a:rPr lang="fa-IR" sz="2400" dirty="0" smtClean="0">
                <a:cs typeface="B Titr" panose="00000700000000000000" pitchFamily="2" charset="-78"/>
              </a:rPr>
              <a:t>با </a:t>
            </a:r>
            <a:r>
              <a:rPr lang="fa-IR" sz="2400" dirty="0">
                <a:cs typeface="B Titr" panose="00000700000000000000" pitchFamily="2" charset="-78"/>
              </a:rPr>
              <a:t>توجه به این که سبکهای زندگی آینده فرد را رقم می زند و در مواردی مانند روابط بین فردی، روابط درون فردی (خودپنداره)، مهارتهای اجتماعی، مقابله </a:t>
            </a:r>
            <a:r>
              <a:rPr lang="fa-IR" sz="2400" dirty="0" smtClean="0">
                <a:cs typeface="B Titr" panose="00000700000000000000" pitchFamily="2" charset="-78"/>
              </a:rPr>
              <a:t>با تنیدگی </a:t>
            </a:r>
            <a:r>
              <a:rPr lang="fa-IR" sz="2400" dirty="0">
                <a:cs typeface="B Titr" panose="00000700000000000000" pitchFamily="2" charset="-78"/>
              </a:rPr>
              <a:t>ها، سازگاری زناشویی، </a:t>
            </a:r>
            <a:r>
              <a:rPr lang="fa-IR" sz="2400" dirty="0" smtClean="0">
                <a:cs typeface="B Titr" panose="00000700000000000000" pitchFamily="2" charset="-78"/>
              </a:rPr>
              <a:t>و ... و </a:t>
            </a:r>
            <a:r>
              <a:rPr lang="fa-IR" sz="2400" dirty="0">
                <a:cs typeface="B Titr" panose="00000700000000000000" pitchFamily="2" charset="-78"/>
              </a:rPr>
              <a:t>تاثیر </a:t>
            </a:r>
            <a:r>
              <a:rPr lang="fa-IR" sz="2400" dirty="0" smtClean="0">
                <a:cs typeface="B Titr" panose="00000700000000000000" pitchFamily="2" charset="-78"/>
              </a:rPr>
              <a:t>می گذارد.</a:t>
            </a:r>
          </a:p>
          <a:p>
            <a:pPr algn="just" rtl="1">
              <a:buFont typeface="Wingdings" pitchFamily="2" charset="2"/>
              <a:buChar char="v"/>
            </a:pPr>
            <a:r>
              <a:rPr lang="fa-IR" sz="2400" dirty="0" smtClean="0">
                <a:cs typeface="B Titr" panose="00000700000000000000" pitchFamily="2" charset="-78"/>
              </a:rPr>
              <a:t>به طور مثال در </a:t>
            </a:r>
            <a:r>
              <a:rPr lang="fa-IR" sz="2400" dirty="0">
                <a:cs typeface="B Titr" panose="00000700000000000000" pitchFamily="2" charset="-78"/>
              </a:rPr>
              <a:t>رابطه ذاتی میان رفتار دلبستگی و تنیدگی، دلبستگی ایمن به عنوان یک عامل محافظت کننده اساسی که منجربه ارزیابی مثبت و راهبردهای مقابله ای سازنده می شود در نظر گرفته شده است</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برعکس، دلبستگی نا ایمن به عنوان یک عامل خطرساز بنیادین در نظر گرفته شده است که منجر به ارزیابی منفی در راهبردهای مقابله ای کمتر مفید و سازنده می شود.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209</a:t>
            </a:fld>
            <a:endParaRPr lang="fa-IR"/>
          </a:p>
        </p:txBody>
      </p:sp>
    </p:spTree>
    <p:extLst>
      <p:ext uri="{BB962C8B-B14F-4D97-AF65-F5344CB8AC3E}">
        <p14:creationId xmlns:p14="http://schemas.microsoft.com/office/powerpoint/2010/main" val="2975679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نظریه های رشد</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q"/>
            </a:pPr>
            <a:r>
              <a:rPr lang="fa-IR" dirty="0" smtClean="0">
                <a:cs typeface="B Titr" pitchFamily="2" charset="-78"/>
              </a:rPr>
              <a:t>نظریه ها به دو دلیل ابزارهای مهمی هستند:</a:t>
            </a:r>
          </a:p>
          <a:p>
            <a:pPr algn="just" rtl="1">
              <a:buFont typeface="Wingdings" pitchFamily="2" charset="2"/>
              <a:buChar char="§"/>
            </a:pPr>
            <a:r>
              <a:rPr lang="fa-IR" dirty="0" smtClean="0">
                <a:cs typeface="B Titr" pitchFamily="2" charset="-78"/>
              </a:rPr>
              <a:t>چارچوب منظمی را برای مشاهدات ما فراهم می کنند.</a:t>
            </a:r>
          </a:p>
          <a:p>
            <a:pPr algn="just" rtl="1">
              <a:buFont typeface="Wingdings" pitchFamily="2" charset="2"/>
              <a:buChar char="§"/>
            </a:pPr>
            <a:r>
              <a:rPr lang="fa-IR" dirty="0" smtClean="0">
                <a:cs typeface="B Titr" pitchFamily="2" charset="-78"/>
              </a:rPr>
              <a:t>مبنای دقیقی را برای اقدام عملی تامین می کنند.</a:t>
            </a:r>
          </a:p>
          <a:p>
            <a:pPr algn="just" rtl="1"/>
            <a:endParaRPr lang="en-US" dirty="0" smtClean="0">
              <a:cs typeface="B Titr" pitchFamily="2" charset="-78"/>
            </a:endParaRPr>
          </a:p>
          <a:p>
            <a:pPr algn="just" rtl="1"/>
            <a:endParaRPr lang="en-US" dirty="0">
              <a:cs typeface="B Titr" pitchFamily="2" charset="-78"/>
            </a:endParaRPr>
          </a:p>
        </p:txBody>
      </p:sp>
    </p:spTree>
    <p:extLst>
      <p:ext uri="{BB962C8B-B14F-4D97-AF65-F5344CB8AC3E}">
        <p14:creationId xmlns:p14="http://schemas.microsoft.com/office/powerpoint/2010/main" val="341205961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دلبستگی</a:t>
            </a:r>
          </a:p>
          <a:p>
            <a:pPr algn="just" rtl="1">
              <a:buFont typeface="Wingdings" pitchFamily="2" charset="2"/>
              <a:buChar char="v"/>
            </a:pPr>
            <a:r>
              <a:rPr lang="fa-IR" sz="2400" dirty="0">
                <a:cs typeface="B Titr" panose="00000700000000000000" pitchFamily="2" charset="-78"/>
              </a:rPr>
              <a:t>کودکان از همان روزهای اول زندگی به دیگران واکنش نشان می دهند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در سن یک ماهگی کودکان به صداها واکنش نشان می دهند و به چهره افراد توجه می کنند. بین دو تا سه ماهگی «لبخند اجتماعی» می زنند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این رفتار غالباً اولین علامت آشکار واکنش اجتماعی است که والدین به آن توجه می کنند. تا کمی بعد از چهار ماهگی کودکان به همه واکنش نشان می دهند و معمولاً بین غریبه ها و آشنا تمایزی قایل نیستند.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210</a:t>
            </a:fld>
            <a:endParaRPr lang="fa-IR"/>
          </a:p>
        </p:txBody>
      </p:sp>
    </p:spTree>
    <p:extLst>
      <p:ext uri="{BB962C8B-B14F-4D97-AF65-F5344CB8AC3E}">
        <p14:creationId xmlns:p14="http://schemas.microsoft.com/office/powerpoint/2010/main" val="219769805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دلبستگی</a:t>
            </a: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شش ماه دوم زندگی، در کودکان کم کم نشانه هایی از دلبستگی به افراد خاص در اطرافشان دیده می شود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شخصی که معمولاً کودک به آن دلبسته می شود (تکیه گاه دلبستگی) نامیده می شود.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اولین </a:t>
            </a:r>
            <a:r>
              <a:rPr lang="fa-IR" sz="2400" dirty="0">
                <a:cs typeface="B Titr" panose="00000700000000000000" pitchFamily="2" charset="-78"/>
              </a:rPr>
              <a:t>تکیه گاه کودک معمولاً مادر است. یک یا دو ماه پس از آن که اولین علایم دلبستگی ظاهر شد غالب کودکان به تکیه گاه های متعددی دلبستگی نشان می دهند. معمولاً به پدر، برادران و خواهران و یا مادر بزرگ و پدر بزرگ.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211</a:t>
            </a:fld>
            <a:endParaRPr lang="fa-IR"/>
          </a:p>
        </p:txBody>
      </p:sp>
    </p:spTree>
    <p:extLst>
      <p:ext uri="{BB962C8B-B14F-4D97-AF65-F5344CB8AC3E}">
        <p14:creationId xmlns:p14="http://schemas.microsoft.com/office/powerpoint/2010/main" val="315607458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دلبستگی</a:t>
            </a:r>
          </a:p>
          <a:p>
            <a:pPr algn="just" rtl="1">
              <a:buFont typeface="Wingdings" pitchFamily="2" charset="2"/>
              <a:buChar char="v"/>
            </a:pPr>
            <a:r>
              <a:rPr lang="fa-IR" sz="2400" dirty="0">
                <a:cs typeface="B Titr" panose="00000700000000000000" pitchFamily="2" charset="-78"/>
              </a:rPr>
              <a:t>مرحله </a:t>
            </a:r>
            <a:r>
              <a:rPr lang="fa-IR" sz="2400" dirty="0" smtClean="0">
                <a:cs typeface="B Titr" panose="00000700000000000000" pitchFamily="2" charset="-78"/>
              </a:rPr>
              <a:t>پیش دلبستگی ( </a:t>
            </a:r>
            <a:r>
              <a:rPr lang="fa-IR" sz="2400" dirty="0">
                <a:cs typeface="B Titr" panose="00000700000000000000" pitchFamily="2" charset="-78"/>
              </a:rPr>
              <a:t>از تولد تا هفته </a:t>
            </a:r>
            <a:r>
              <a:rPr lang="fa-IR" sz="2400" dirty="0" smtClean="0">
                <a:cs typeface="B Titr" panose="00000700000000000000" pitchFamily="2" charset="-78"/>
              </a:rPr>
              <a:t>ششم): </a:t>
            </a:r>
            <a:r>
              <a:rPr lang="fa-IR" sz="2400" dirty="0">
                <a:cs typeface="B Titr" panose="00000700000000000000" pitchFamily="2" charset="-78"/>
              </a:rPr>
              <a:t>«واکنش نامتمایز نسبت به انسانها</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در طول این دوره نوباوه از نظام های رفتاری ذاتی و داخلی خود جهت تامین عناصر سازنده برای گسترش دلبستگی بعدی استفاده می کند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این ها </a:t>
            </a:r>
            <a:r>
              <a:rPr lang="fa-IR" sz="2400" dirty="0">
                <a:cs typeface="B Titr" panose="00000700000000000000" pitchFamily="2" charset="-78"/>
              </a:rPr>
              <a:t>شامل واکنش های موقع تولد نظیر گریه کردن، مکیدن و جهت گیری است. چند هفته بعد واکنش هایی مانند خندیدن و غان غون کردن و چند ماه بعد واکنش هایی نظیر خزیدن و راه رفتن </a:t>
            </a:r>
            <a:r>
              <a:rPr lang="fa-IR" sz="2400" dirty="0" smtClean="0">
                <a:cs typeface="B Titr" panose="00000700000000000000" pitchFamily="2" charset="-78"/>
              </a:rPr>
              <a:t>است.</a:t>
            </a:r>
          </a:p>
          <a:p>
            <a:pPr algn="just" rtl="1">
              <a:buFont typeface="Wingdings" pitchFamily="2" charset="2"/>
              <a:buChar char="v"/>
            </a:pPr>
            <a:r>
              <a:rPr lang="fa-IR" sz="2400" dirty="0" smtClean="0">
                <a:cs typeface="B Titr" panose="00000700000000000000" pitchFamily="2" charset="-78"/>
              </a:rPr>
              <a:t>هنوز به مادر دلبسته نیستند.</a:t>
            </a:r>
            <a:endParaRPr lang="fa-IR" sz="2400" dirty="0">
              <a:cs typeface="B Titr"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212</a:t>
            </a:fld>
            <a:endParaRPr lang="fa-IR"/>
          </a:p>
        </p:txBody>
      </p:sp>
    </p:spTree>
    <p:extLst>
      <p:ext uri="{BB962C8B-B14F-4D97-AF65-F5344CB8AC3E}">
        <p14:creationId xmlns:p14="http://schemas.microsoft.com/office/powerpoint/2010/main" val="349069738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دلبستگی</a:t>
            </a:r>
          </a:p>
          <a:p>
            <a:pPr algn="just" rtl="1">
              <a:buFont typeface="Wingdings" pitchFamily="2" charset="2"/>
              <a:buChar char="v"/>
            </a:pPr>
            <a:r>
              <a:rPr lang="fa-IR" sz="2400" dirty="0">
                <a:cs typeface="B Titr" panose="00000700000000000000" pitchFamily="2" charset="-78"/>
              </a:rPr>
              <a:t>مرحله </a:t>
            </a:r>
            <a:r>
              <a:rPr lang="fa-IR" sz="2400" dirty="0" smtClean="0">
                <a:cs typeface="B Titr" panose="00000700000000000000" pitchFamily="2" charset="-78"/>
              </a:rPr>
              <a:t>دلبستگی در حال انجام ( </a:t>
            </a:r>
            <a:r>
              <a:rPr lang="fa-IR" sz="2400" dirty="0">
                <a:cs typeface="B Titr" panose="00000700000000000000" pitchFamily="2" charset="-78"/>
              </a:rPr>
              <a:t>از </a:t>
            </a:r>
            <a:r>
              <a:rPr lang="fa-IR" sz="2400" dirty="0" smtClean="0">
                <a:cs typeface="B Titr" panose="00000700000000000000" pitchFamily="2" charset="-78"/>
              </a:rPr>
              <a:t>6 هفتگی تا 8-6 ماهگی). </a:t>
            </a:r>
            <a:r>
              <a:rPr lang="fa-IR" sz="2400" dirty="0">
                <a:cs typeface="B Titr" panose="00000700000000000000" pitchFamily="2" charset="-78"/>
              </a:rPr>
              <a:t>«تمرکز برای افراد آشنا»: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طول این دوره رفتار نوزاد هنوز با دیگر اشخاص به صورت دوستانه است؛ اما بتدریج و بیشتر و بیشتر به سوی مادر یا جانشین مادرش واکنش نشان می دهد</a:t>
            </a:r>
            <a:r>
              <a:rPr lang="fa-IR" sz="2400" dirty="0" smtClean="0">
                <a:cs typeface="B Titr" panose="00000700000000000000" pitchFamily="2" charset="-78"/>
              </a:rPr>
              <a:t>.</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213</a:t>
            </a:fld>
            <a:endParaRPr lang="fa-IR"/>
          </a:p>
        </p:txBody>
      </p:sp>
    </p:spTree>
    <p:extLst>
      <p:ext uri="{BB962C8B-B14F-4D97-AF65-F5344CB8AC3E}">
        <p14:creationId xmlns:p14="http://schemas.microsoft.com/office/powerpoint/2010/main" val="21341651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دلبستگی</a:t>
            </a:r>
          </a:p>
          <a:p>
            <a:pPr algn="just" rtl="1">
              <a:buFont typeface="Wingdings" pitchFamily="2" charset="2"/>
              <a:buChar char="v"/>
            </a:pPr>
            <a:r>
              <a:rPr lang="fa-IR" sz="2400" dirty="0" smtClean="0">
                <a:cs typeface="B Titr" panose="00000700000000000000" pitchFamily="2" charset="-78"/>
              </a:rPr>
              <a:t>مرحله دلبستگی واضح (6-8 ماهگی تا 2 سالگی).«تقرب </a:t>
            </a:r>
            <a:r>
              <a:rPr lang="fa-IR" sz="2400" dirty="0">
                <a:cs typeface="B Titr" panose="00000700000000000000" pitchFamily="2" charset="-78"/>
              </a:rPr>
              <a:t>جویی فعال»: در این مرحله کودک به منبع دلبستگی توجه عمیق و ویژه ای می کند و آمد و شد او را تحت نظر قرار می دهد؛ بطوریکه غیبت این منبع آنان را </a:t>
            </a:r>
            <a:r>
              <a:rPr lang="fa-IR" sz="2400" dirty="0" smtClean="0">
                <a:cs typeface="B Titr" panose="00000700000000000000" pitchFamily="2" charset="-78"/>
              </a:rPr>
              <a:t>منقلب </a:t>
            </a:r>
            <a:r>
              <a:rPr lang="fa-IR" sz="2400" dirty="0" smtClean="0">
                <a:solidFill>
                  <a:srgbClr val="FF0000"/>
                </a:solidFill>
                <a:cs typeface="B Titr" panose="00000700000000000000" pitchFamily="2" charset="-78"/>
              </a:rPr>
              <a:t>(اضطراب جدایی) </a:t>
            </a:r>
            <a:r>
              <a:rPr lang="fa-IR" sz="2400" dirty="0">
                <a:cs typeface="B Titr" panose="00000700000000000000" pitchFamily="2" charset="-78"/>
              </a:rPr>
              <a:t>می کند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همچنین در این مرحله کودک به یک سری توانایی ها از جمله خزیدن دست می یابد تا اینکه بتواند در مواقع لزوم خود را یا به مادر یا مراقب خویش برساند.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690841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دلبستگی</a:t>
            </a:r>
          </a:p>
          <a:p>
            <a:pPr algn="just" rtl="1">
              <a:buFont typeface="Wingdings" pitchFamily="2" charset="2"/>
              <a:buChar char="v"/>
            </a:pPr>
            <a:r>
              <a:rPr lang="fa-IR" sz="2400" dirty="0">
                <a:cs typeface="B Titr" panose="00000700000000000000" pitchFamily="2" charset="-78"/>
              </a:rPr>
              <a:t>مرحله </a:t>
            </a:r>
            <a:r>
              <a:rPr lang="fa-IR" sz="2400" dirty="0" smtClean="0">
                <a:cs typeface="B Titr" panose="00000700000000000000" pitchFamily="2" charset="-78"/>
              </a:rPr>
              <a:t>رابطه متقابل (18 ماهگی تا 2 سالگی و بعد از آن.«رفتار </a:t>
            </a:r>
            <a:r>
              <a:rPr lang="fa-IR" sz="2400" dirty="0">
                <a:cs typeface="B Titr" panose="00000700000000000000" pitchFamily="2" charset="-78"/>
              </a:rPr>
              <a:t>شراکتی» :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طول این مرحله، کودک بتدریج قادر می شود تا بطور شناختی </a:t>
            </a:r>
            <a:r>
              <a:rPr lang="fa-IR" sz="2400" dirty="0" smtClean="0">
                <a:cs typeface="B Titr" panose="00000700000000000000" pitchFamily="2" charset="-78"/>
              </a:rPr>
              <a:t>برخی </a:t>
            </a:r>
            <a:r>
              <a:rPr lang="fa-IR" sz="2400" dirty="0">
                <a:cs typeface="B Titr" panose="00000700000000000000" pitchFamily="2" charset="-78"/>
              </a:rPr>
              <a:t>علل و تاثیر توالی رفتاری را در ارتباط با مادرش استنباط کند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بتدریج بینش وی به چگونگی این که مادرش ممکن است چه احساسی داشته باشد یا چرا در موقعیت مخصوصی اینگونه رفتار کرد گسترش پیدا می کند. این مرحله به اعتقاد بولبی آغاز یک مرحله مشارکتی صمیمی است.</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215</a:t>
            </a:fld>
            <a:endParaRPr lang="fa-IR"/>
          </a:p>
        </p:txBody>
      </p:sp>
    </p:spTree>
    <p:extLst>
      <p:ext uri="{BB962C8B-B14F-4D97-AF65-F5344CB8AC3E}">
        <p14:creationId xmlns:p14="http://schemas.microsoft.com/office/powerpoint/2010/main" val="144799888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ارزیابی دلبستگی</a:t>
            </a:r>
          </a:p>
          <a:p>
            <a:pPr algn="just" rtl="1">
              <a:buFont typeface="Wingdings" pitchFamily="2" charset="2"/>
              <a:buChar char="v"/>
            </a:pPr>
            <a:r>
              <a:rPr lang="fa-IR" sz="2400" dirty="0">
                <a:cs typeface="B Titr" panose="00000700000000000000" pitchFamily="2" charset="-78"/>
              </a:rPr>
              <a:t>دلبستگی «ایمن</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این کودکان رفتار دلبستگی واضحی بعد از جدایی اولیه و ثانویه از مادر نشان می هند. آنها مادر را صدا می کنند، دنبال او </a:t>
            </a:r>
            <a:r>
              <a:rPr lang="fa-IR" sz="2400" dirty="0" smtClean="0">
                <a:cs typeface="B Titr" panose="00000700000000000000" pitchFamily="2" charset="-78"/>
              </a:rPr>
              <a:t>می روند</a:t>
            </a:r>
            <a:r>
              <a:rPr lang="fa-IR" sz="2400" dirty="0">
                <a:cs typeface="B Titr" panose="00000700000000000000" pitchFamily="2" charset="-78"/>
              </a:rPr>
              <a:t>، داد و او را جستجو می کنند و نهایتاً شروع به گریه می کنند و نشانه های نگرانی را بروز می دهند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زمانی که مادر </a:t>
            </a:r>
            <a:r>
              <a:rPr lang="fa-IR" sz="2400" dirty="0" smtClean="0">
                <a:cs typeface="B Titr" panose="00000700000000000000" pitchFamily="2" charset="-78"/>
              </a:rPr>
              <a:t>برمی گردد </a:t>
            </a:r>
            <a:r>
              <a:rPr lang="fa-IR" sz="2400" dirty="0">
                <a:cs typeface="B Titr" panose="00000700000000000000" pitchFamily="2" charset="-78"/>
              </a:rPr>
              <a:t>خوشحال می شوند و او را بغل می کنند و می خواهند با وی تماس جسمی داشته باشند بعد از مدت کوتاهی آرام می شوند و سعی می کنند دوباره بازی را شروع کنند.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216</a:t>
            </a:fld>
            <a:endParaRPr lang="fa-IR"/>
          </a:p>
        </p:txBody>
      </p:sp>
    </p:spTree>
    <p:extLst>
      <p:ext uri="{BB962C8B-B14F-4D97-AF65-F5344CB8AC3E}">
        <p14:creationId xmlns:p14="http://schemas.microsoft.com/office/powerpoint/2010/main" val="367096349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ارزیابی دلبستگی</a:t>
            </a:r>
          </a:p>
          <a:p>
            <a:pPr algn="just" rtl="1">
              <a:buFont typeface="Wingdings" pitchFamily="2" charset="2"/>
              <a:buChar char="v"/>
            </a:pPr>
            <a:r>
              <a:rPr lang="fa-IR" sz="2400" dirty="0">
                <a:cs typeface="B Titr" panose="00000700000000000000" pitchFamily="2" charset="-78"/>
              </a:rPr>
              <a:t>دلبستگی نا ایمن «اجتنابی</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این کودکان نسبت به جدایی اعتراض چندانی نمی کنند و رفتار دلبستگی واضحی از خود نشان نمی دهند. (مثل دنبال کردن مادر تا جلوی در، یا گریه کردن).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آنها </a:t>
            </a:r>
            <a:r>
              <a:rPr lang="fa-IR" sz="2400" dirty="0">
                <a:cs typeface="B Titr" panose="00000700000000000000" pitchFamily="2" charset="-78"/>
              </a:rPr>
              <a:t>به بازی خود ادامه می دهند اگرچه کمتر در محیط به کاوش می پردازند. گاهگاهی هنگامی که مادر اتاق را ترک می کند با چشم او را دنبال می کنند و رفتن او را مشاهده می کنند. </a:t>
            </a:r>
            <a:endParaRPr lang="en-US"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بعد </a:t>
            </a:r>
            <a:r>
              <a:rPr lang="fa-IR" sz="2400" dirty="0">
                <a:cs typeface="B Titr" panose="00000700000000000000" pitchFamily="2" charset="-78"/>
              </a:rPr>
              <a:t>از بازگشت مادر این نوزادان از او اجتناب می کنند و تقاضای برای در آغوش گرفتن او نمی کنند. اغلب تماس بدنی زیادی بین آنها وجود ندارد.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217</a:t>
            </a:fld>
            <a:endParaRPr lang="fa-IR"/>
          </a:p>
        </p:txBody>
      </p:sp>
    </p:spTree>
    <p:extLst>
      <p:ext uri="{BB962C8B-B14F-4D97-AF65-F5344CB8AC3E}">
        <p14:creationId xmlns:p14="http://schemas.microsoft.com/office/powerpoint/2010/main" val="425133185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ارزیابی دلبستگی</a:t>
            </a:r>
          </a:p>
          <a:p>
            <a:pPr algn="just" rtl="1">
              <a:buFont typeface="Wingdings" pitchFamily="2" charset="2"/>
              <a:buChar char="v"/>
            </a:pPr>
            <a:r>
              <a:rPr lang="fa-IR" sz="2400" dirty="0">
                <a:cs typeface="B Titr" panose="00000700000000000000" pitchFamily="2" charset="-78"/>
              </a:rPr>
              <a:t>دلبستگی نا ایمن «دوسوگرا</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این کودکان بعد از جدایی خیلی مضطرب میشوند و گریه می کنند اما هنگامی که مادر </a:t>
            </a:r>
            <a:r>
              <a:rPr lang="fa-IR" sz="2400" dirty="0" smtClean="0">
                <a:cs typeface="B Titr" panose="00000700000000000000" pitchFamily="2" charset="-78"/>
              </a:rPr>
              <a:t>به </a:t>
            </a:r>
            <a:r>
              <a:rPr lang="fa-IR" sz="2400" dirty="0">
                <a:cs typeface="B Titr" panose="00000700000000000000" pitchFamily="2" charset="-78"/>
              </a:rPr>
              <a:t>اتاق بر می گردد، نمی تواند آنها را آرام کند و مدت زمان زیادی طول می کشد تا این کودکان آرام شوند گاهی حتی بعد از چند دقیقه هم نمی توانند به بازی </a:t>
            </a:r>
            <a:r>
              <a:rPr lang="fa-IR" sz="2400" dirty="0" smtClean="0">
                <a:cs typeface="B Titr" panose="00000700000000000000" pitchFamily="2" charset="-78"/>
              </a:rPr>
              <a:t>برگردند.</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زمانیکه مادر آنها را بغل می کند، این کودکان در عین حال که ابراز تمایل برای تماس بدنی و مجاورت می کنند، اما نسبت به مادرشان پرخاشگری نشان می دهند. </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218</a:t>
            </a:fld>
            <a:endParaRPr lang="fa-IR"/>
          </a:p>
        </p:txBody>
      </p:sp>
    </p:spTree>
    <p:extLst>
      <p:ext uri="{BB962C8B-B14F-4D97-AF65-F5344CB8AC3E}">
        <p14:creationId xmlns:p14="http://schemas.microsoft.com/office/powerpoint/2010/main" val="327811919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ارزیابی دلبستگی</a:t>
            </a:r>
          </a:p>
          <a:p>
            <a:pPr algn="just" rtl="1">
              <a:buFont typeface="Wingdings" pitchFamily="2" charset="2"/>
              <a:buChar char="v"/>
            </a:pPr>
            <a:r>
              <a:rPr lang="fa-IR" sz="2400" dirty="0">
                <a:cs typeface="B Titr" panose="00000700000000000000" pitchFamily="2" charset="-78"/>
              </a:rPr>
              <a:t>دلبستگی </a:t>
            </a:r>
            <a:r>
              <a:rPr lang="fa-IR" sz="2400" dirty="0" smtClean="0">
                <a:cs typeface="B Titr" panose="00000700000000000000" pitchFamily="2" charset="-78"/>
              </a:rPr>
              <a:t>آشفته</a:t>
            </a:r>
          </a:p>
          <a:p>
            <a:pPr algn="just" rtl="1">
              <a:buFont typeface="Wingdings" pitchFamily="2" charset="2"/>
              <a:buChar char="v"/>
            </a:pPr>
            <a:r>
              <a:rPr lang="fa-IR" sz="2400" dirty="0" smtClean="0">
                <a:cs typeface="B Titr" panose="00000700000000000000" pitchFamily="2" charset="-78"/>
              </a:rPr>
              <a:t> بیشترین ناامنی را نشان می دهند، هنگام پیوند مجدد انواع رفتارهای سردرگم و متضاد نشان می دهند.</a:t>
            </a:r>
          </a:p>
          <a:p>
            <a:pPr algn="just" rtl="1">
              <a:buFont typeface="Wingdings" pitchFamily="2" charset="2"/>
              <a:buChar char="v"/>
            </a:pPr>
            <a:r>
              <a:rPr lang="fa-IR" sz="2400" dirty="0" smtClean="0">
                <a:cs typeface="B Titr" panose="00000700000000000000" pitchFamily="2" charset="-78"/>
              </a:rPr>
              <a:t>مانند هنگام بغل کردن به جای دیگر نگاه می کنددیا با نگاه بی روح به مادر نزدیک می شوند یا گریه های غیرمنتظره می کنند.</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219</a:t>
            </a:fld>
            <a:endParaRPr lang="fa-IR"/>
          </a:p>
        </p:txBody>
      </p:sp>
    </p:spTree>
    <p:extLst>
      <p:ext uri="{BB962C8B-B14F-4D97-AF65-F5344CB8AC3E}">
        <p14:creationId xmlns:p14="http://schemas.microsoft.com/office/powerpoint/2010/main" val="3858490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dirty="0" smtClean="0">
                <a:cs typeface="B Titr" pitchFamily="2" charset="-78"/>
              </a:rPr>
              <a:t>موضوعات اصلی رشد</a:t>
            </a:r>
            <a:endParaRPr lang="en-US" dirty="0">
              <a:cs typeface="B Titr" pitchFamily="2" charset="-78"/>
            </a:endParaRPr>
          </a:p>
        </p:txBody>
      </p:sp>
    </p:spTree>
    <p:extLst>
      <p:ext uri="{BB962C8B-B14F-4D97-AF65-F5344CB8AC3E}">
        <p14:creationId xmlns:p14="http://schemas.microsoft.com/office/powerpoint/2010/main" val="357177471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کاربرد دلبستگی</a:t>
            </a:r>
            <a:r>
              <a:rPr lang="en-US" sz="2400" dirty="0" smtClean="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برای </a:t>
            </a:r>
            <a:r>
              <a:rPr lang="fa-IR" sz="2400" dirty="0">
                <a:solidFill>
                  <a:srgbClr val="FF0000"/>
                </a:solidFill>
                <a:cs typeface="B Titr" panose="00000700000000000000" pitchFamily="2" charset="-78"/>
              </a:rPr>
              <a:t>پرورش کودک </a:t>
            </a:r>
            <a:endParaRPr lang="en-US" sz="2400" dirty="0" smtClean="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آینس ورث </a:t>
            </a:r>
            <a:r>
              <a:rPr lang="fa-IR" sz="2400" dirty="0" smtClean="0">
                <a:cs typeface="B Titr" panose="00000700000000000000" pitchFamily="2" charset="-78"/>
              </a:rPr>
              <a:t>دریافته </a:t>
            </a:r>
            <a:r>
              <a:rPr lang="fa-IR" sz="2400" dirty="0">
                <a:cs typeface="B Titr" panose="00000700000000000000" pitchFamily="2" charset="-78"/>
              </a:rPr>
              <a:t>است که برخی مادران تقریباً به طور پیوسته نشانه های </a:t>
            </a:r>
            <a:r>
              <a:rPr lang="fa-IR" sz="2400" dirty="0" smtClean="0">
                <a:cs typeface="B Titr" panose="00000700000000000000" pitchFamily="2" charset="-78"/>
              </a:rPr>
              <a:t>کودک خود </a:t>
            </a:r>
            <a:r>
              <a:rPr lang="fa-IR" sz="2400" dirty="0">
                <a:cs typeface="B Titr" panose="00000700000000000000" pitchFamily="2" charset="-78"/>
              </a:rPr>
              <a:t>را (گریه های آنان و نشانه های آنان را که می خواهند بازی کنند) مورد غفلت قرار می دهند. این کودکان متمایل به گوشه گیری می شوند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برخی مادران به گرمی رفتار می کنند اما این کار آنان مطابق با زمان مورد علاقه کودکان شان نیست. این کودکان، متمایل به دلبستگی بیش از حد می شوند. </a:t>
            </a:r>
            <a:endParaRPr lang="fa-IR" sz="2400" dirty="0" smtClean="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آنان دراین مورد که هنگامی که به مادران خود نیاز دارند آن ها واکنش نشان  دهند نامطمئن هستند و هنگامی که تنها گذاشته شوند به نحو شدیدی نگران و دچار احساس بی پناهی می شوند.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3053467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کاربرد دلبستگی</a:t>
            </a:r>
            <a:r>
              <a:rPr lang="en-US" sz="2400" dirty="0" smtClean="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برای </a:t>
            </a:r>
            <a:r>
              <a:rPr lang="fa-IR" sz="2400" dirty="0">
                <a:solidFill>
                  <a:srgbClr val="FF0000"/>
                </a:solidFill>
                <a:cs typeface="B Titr" panose="00000700000000000000" pitchFamily="2" charset="-78"/>
              </a:rPr>
              <a:t>پرورش کودک </a:t>
            </a:r>
            <a:endParaRPr lang="en-US" sz="2400" dirty="0" smtClean="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سرانجام، برخی مادران هم به گرمی و هم مطابق با نشانه های کودکان خود واکنش نشان می دهند. این کودکان در یک سالگی به نحو مطمئن پیوسته خواهند شد.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آنان </a:t>
            </a:r>
            <a:r>
              <a:rPr lang="fa-IR" sz="2400" dirty="0">
                <a:cs typeface="B Titr" panose="00000700000000000000" pitchFamily="2" charset="-78"/>
              </a:rPr>
              <a:t>دوست دارند که مادر در نزدیکی باشد اما درضمن می توانند دامان مادر را هم ترک کنند و به طور مستقل موقعیت جدیدی را کشف نمایند.</a:t>
            </a: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0492936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مراحل </a:t>
            </a:r>
            <a:r>
              <a:rPr lang="fa-IR" sz="2400" dirty="0">
                <a:solidFill>
                  <a:srgbClr val="FF0000"/>
                </a:solidFill>
                <a:cs typeface="B Titr" panose="00000700000000000000" pitchFamily="2" charset="-78"/>
              </a:rPr>
              <a:t>واکنش های کودک به هنگام جدایی از مادر</a:t>
            </a:r>
          </a:p>
          <a:p>
            <a:pPr algn="just" rtl="1">
              <a:buFont typeface="Wingdings" pitchFamily="2" charset="2"/>
              <a:buChar char="v"/>
            </a:pPr>
            <a:r>
              <a:rPr lang="fa-IR" sz="2400" dirty="0">
                <a:cs typeface="B Titr" panose="00000700000000000000" pitchFamily="2" charset="-78"/>
              </a:rPr>
              <a:t>نخست، کودک </a:t>
            </a:r>
            <a:r>
              <a:rPr lang="fa-IR" sz="2400" dirty="0" smtClean="0">
                <a:cs typeface="B Titr" panose="00000700000000000000" pitchFamily="2" charset="-78"/>
              </a:rPr>
              <a:t>اعتراض می </a:t>
            </a:r>
            <a:r>
              <a:rPr lang="fa-IR" sz="2400" dirty="0">
                <a:cs typeface="B Titr" panose="00000700000000000000" pitchFamily="2" charset="-78"/>
              </a:rPr>
              <a:t>کند؛ آنان می گریند و جیغ می کشند و هرشکل از مراقبت را رد می کنند</a:t>
            </a:r>
            <a:r>
              <a:rPr lang="fa-IR" sz="2400" dirty="0" smtClean="0">
                <a:cs typeface="B Titr" panose="00000700000000000000" pitchFamily="2" charset="-78"/>
              </a:rPr>
              <a:t>.</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دوم، آنان وارد مرحله ناامیدی می شوند؛ ساکت و گوشه گیر و نافعال می شوند و به نظر می رسد که در یک حالت عمیق </a:t>
            </a:r>
            <a:r>
              <a:rPr lang="fa-IR" sz="2400" dirty="0" smtClean="0">
                <a:cs typeface="B Titr" panose="00000700000000000000" pitchFamily="2" charset="-78"/>
              </a:rPr>
              <a:t>سوگواری هستند</a:t>
            </a:r>
            <a:r>
              <a:rPr lang="fa-IR" sz="2400" dirty="0">
                <a:cs typeface="B Titr" panose="00000700000000000000" pitchFamily="2" charset="-78"/>
              </a:rPr>
              <a:t>.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سرانجام</a:t>
            </a:r>
            <a:r>
              <a:rPr lang="fa-IR" sz="2400" dirty="0">
                <a:cs typeface="B Titr" panose="00000700000000000000" pitchFamily="2" charset="-78"/>
              </a:rPr>
              <a:t>، مرحله دل کندن </a:t>
            </a:r>
            <a:r>
              <a:rPr lang="fa-IR" sz="2400" dirty="0" smtClean="0">
                <a:cs typeface="B Titr" panose="00000700000000000000" pitchFamily="2" charset="-78"/>
              </a:rPr>
              <a:t>یا </a:t>
            </a:r>
            <a:r>
              <a:rPr lang="fa-IR" sz="2400" dirty="0">
                <a:cs typeface="B Titr" panose="00000700000000000000" pitchFamily="2" charset="-78"/>
              </a:rPr>
              <a:t>بریدگی روی می دهد. در جریان این مرحله کودک سرزنده تر است و ممکن است مراقبت پرستاران و دیگران را بپذیرد. </a:t>
            </a: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5610522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بنابر نظام بالبی هر نوع جدایی دارای پیامدهای کم و بیش آشکاری </a:t>
            </a:r>
            <a:r>
              <a:rPr lang="fa-IR" sz="2400" dirty="0" smtClean="0">
                <a:solidFill>
                  <a:srgbClr val="FF0000"/>
                </a:solidFill>
                <a:cs typeface="B Titr" panose="00000700000000000000" pitchFamily="2" charset="-78"/>
              </a:rPr>
              <a:t>است</a:t>
            </a:r>
          </a:p>
          <a:p>
            <a:pPr algn="just" rtl="1">
              <a:buFont typeface="Wingdings" pitchFamily="2" charset="2"/>
              <a:buChar char="v"/>
            </a:pPr>
            <a:r>
              <a:rPr lang="fa-IR" sz="2000" dirty="0">
                <a:cs typeface="B Titr" panose="00000700000000000000" pitchFamily="2" charset="-78"/>
              </a:rPr>
              <a:t>اگر این جدایی به صورت کوتاه مدت باشد، کودک می ترسد از این که دوباره مادر خود را از دست دهد و در او ترس از یک جدایی جدید تحول می یابد. </a:t>
            </a:r>
            <a:endParaRPr lang="fa-IR" sz="2000" dirty="0" smtClean="0">
              <a:cs typeface="B Titr" panose="00000700000000000000" pitchFamily="2" charset="-78"/>
            </a:endParaRPr>
          </a:p>
          <a:p>
            <a:pPr algn="just" rtl="1">
              <a:buFont typeface="Wingdings" pitchFamily="2" charset="2"/>
              <a:buChar char="v"/>
            </a:pPr>
            <a:r>
              <a:rPr lang="fa-IR" sz="2000" dirty="0">
                <a:cs typeface="B Titr" panose="00000700000000000000" pitchFamily="2" charset="-78"/>
              </a:rPr>
              <a:t>یا اگر این جدایی به صورت موقعیتی باشد که یک رفتار “دلبستگی دلهره آمیز” را القا کند، </a:t>
            </a:r>
            <a:endParaRPr lang="fa-IR" sz="2000" dirty="0" smtClean="0">
              <a:cs typeface="B Titr" panose="00000700000000000000" pitchFamily="2" charset="-78"/>
            </a:endParaRPr>
          </a:p>
          <a:p>
            <a:pPr algn="just" rtl="1">
              <a:buFont typeface="Wingdings" pitchFamily="2" charset="2"/>
              <a:buChar char="v"/>
            </a:pPr>
            <a:r>
              <a:rPr lang="fa-IR" sz="2000" dirty="0" smtClean="0">
                <a:cs typeface="B Titr" panose="00000700000000000000" pitchFamily="2" charset="-78"/>
              </a:rPr>
              <a:t>مثلاً </a:t>
            </a:r>
            <a:r>
              <a:rPr lang="fa-IR" sz="2000" dirty="0">
                <a:cs typeface="B Titr" panose="00000700000000000000" pitchFamily="2" charset="-78"/>
              </a:rPr>
              <a:t>هنگامی که مادر جسماً حضور دارد اما نسبت به نیازهای کودک خویش توجهی ندارد</a:t>
            </a:r>
            <a:r>
              <a:rPr lang="fa-IR" sz="2000" dirty="0" smtClean="0">
                <a:cs typeface="B Titr" panose="00000700000000000000" pitchFamily="2" charset="-78"/>
              </a:rPr>
              <a:t>،</a:t>
            </a:r>
          </a:p>
          <a:p>
            <a:pPr algn="just" rtl="1">
              <a:buFont typeface="Wingdings" pitchFamily="2" charset="2"/>
              <a:buChar char="v"/>
            </a:pPr>
            <a:r>
              <a:rPr lang="fa-IR" sz="2000" dirty="0" smtClean="0">
                <a:cs typeface="B Titr" panose="00000700000000000000" pitchFamily="2" charset="-78"/>
              </a:rPr>
              <a:t> </a:t>
            </a:r>
            <a:r>
              <a:rPr lang="fa-IR" sz="2000" dirty="0">
                <a:cs typeface="B Titr" panose="00000700000000000000" pitchFamily="2" charset="-78"/>
              </a:rPr>
              <a:t>هنگامی که مادر حضور ندارد اعم از آن که این عدم حضور موقت باشد (مدت کم و بیش قابل تحمل برحسب سن) و یا دائم (از دست رفتن و سوگواری</a:t>
            </a:r>
            <a:r>
              <a:rPr lang="fa-IR" sz="2000" dirty="0" smtClean="0">
                <a:cs typeface="B Titr" panose="00000700000000000000" pitchFamily="2" charset="-78"/>
              </a:rPr>
              <a:t>)،</a:t>
            </a:r>
          </a:p>
          <a:p>
            <a:pPr algn="just" rtl="1">
              <a:buFont typeface="Wingdings" pitchFamily="2" charset="2"/>
              <a:buChar char="v"/>
            </a:pPr>
            <a:r>
              <a:rPr lang="fa-IR" sz="2000" dirty="0" smtClean="0">
                <a:cs typeface="B Titr" panose="00000700000000000000" pitchFamily="2" charset="-78"/>
              </a:rPr>
              <a:t> </a:t>
            </a:r>
            <a:r>
              <a:rPr lang="fa-IR" sz="2000" dirty="0">
                <a:cs typeface="B Titr" panose="00000700000000000000" pitchFamily="2" charset="-78"/>
              </a:rPr>
              <a:t>هنگامی که مادر، کودک را در معرض تهدید به طرد قرار می دهد (ترک خانواده، تهدید به خودکشی)، </a:t>
            </a:r>
            <a:endParaRPr lang="fa-IR" sz="2000" dirty="0" smtClean="0">
              <a:cs typeface="B Titr" panose="00000700000000000000" pitchFamily="2" charset="-78"/>
            </a:endParaRPr>
          </a:p>
          <a:p>
            <a:pPr algn="just" rtl="1">
              <a:buFont typeface="Wingdings" pitchFamily="2" charset="2"/>
              <a:buChar char="v"/>
            </a:pPr>
            <a:r>
              <a:rPr lang="fa-IR" sz="2000" dirty="0" smtClean="0">
                <a:cs typeface="B Titr" panose="00000700000000000000" pitchFamily="2" charset="-78"/>
              </a:rPr>
              <a:t>یا </a:t>
            </a:r>
            <a:r>
              <a:rPr lang="fa-IR" sz="2000" dirty="0">
                <a:cs typeface="B Titr" panose="00000700000000000000" pitchFamily="2" charset="-78"/>
              </a:rPr>
              <a:t>به عبارت دیگر، هنگامی که کودک ماجراهایی از زندگی واقعی را تجربه کند که او را به ساختن الگویی دست نیافتنی از دلبستگی، رهنمون شوند، ناایمن می شود و با اضطراب و خشم تحول می یابد.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38393644"/>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رشد در 2 سال اول زندگی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solidFill>
                  <a:srgbClr val="FF0000"/>
                </a:solidFill>
                <a:cs typeface="B Titr" panose="00000700000000000000" pitchFamily="2" charset="-78"/>
              </a:rPr>
              <a:t>عوامل موثر بردلبستگی</a:t>
            </a:r>
          </a:p>
          <a:p>
            <a:pPr algn="just" rtl="1">
              <a:buFont typeface="Wingdings" pitchFamily="2" charset="2"/>
              <a:buChar char="v"/>
            </a:pPr>
            <a:r>
              <a:rPr lang="fa-IR" sz="2400" dirty="0">
                <a:cs typeface="B Titr" panose="00000700000000000000" pitchFamily="2" charset="-78"/>
              </a:rPr>
              <a:t>فرصت برقرار کردن رابطه </a:t>
            </a:r>
            <a:r>
              <a:rPr lang="fa-IR" sz="2400" dirty="0" smtClean="0">
                <a:cs typeface="B Titr" panose="00000700000000000000" pitchFamily="2" charset="-78"/>
              </a:rPr>
              <a:t>نزدیک و </a:t>
            </a:r>
            <a:r>
              <a:rPr lang="fa-IR" sz="2400" dirty="0">
                <a:cs typeface="B Titr" panose="00000700000000000000" pitchFamily="2" charset="-78"/>
              </a:rPr>
              <a:t>پذیرش از سوی والدین</a:t>
            </a:r>
          </a:p>
          <a:p>
            <a:pPr algn="just" rtl="1">
              <a:buFont typeface="Wingdings" pitchFamily="2" charset="2"/>
              <a:buChar char="v"/>
            </a:pPr>
            <a:r>
              <a:rPr lang="fa-IR" sz="2400" dirty="0" smtClean="0">
                <a:cs typeface="B Titr" panose="00000700000000000000" pitchFamily="2" charset="-78"/>
              </a:rPr>
              <a:t>کیفیت </a:t>
            </a:r>
            <a:r>
              <a:rPr lang="fa-IR" sz="2400" dirty="0">
                <a:cs typeface="B Titr" panose="00000700000000000000" pitchFamily="2" charset="-78"/>
              </a:rPr>
              <a:t>پرستاری</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ویژگی های کودک</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شرایط خانوادگی(از دست دادن شغل، نزاع خانوادگی</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خلق </a:t>
            </a:r>
            <a:r>
              <a:rPr lang="fa-IR" sz="2400" dirty="0">
                <a:cs typeface="B Titr" panose="00000700000000000000" pitchFamily="2" charset="-78"/>
              </a:rPr>
              <a:t>و خوی </a:t>
            </a:r>
            <a:r>
              <a:rPr lang="fa-IR" sz="2400" dirty="0" smtClean="0">
                <a:cs typeface="B Titr" panose="00000700000000000000" pitchFamily="2" charset="-78"/>
              </a:rPr>
              <a:t>کودک</a:t>
            </a:r>
          </a:p>
          <a:p>
            <a:pPr algn="just" rtl="1">
              <a:buFont typeface="Wingdings" pitchFamily="2" charset="2"/>
              <a:buChar char="v"/>
            </a:pPr>
            <a:r>
              <a:rPr lang="fa-IR" sz="2400" dirty="0">
                <a:cs typeface="B Titr" panose="00000700000000000000" pitchFamily="2" charset="-78"/>
              </a:rPr>
              <a:t>حساسیت </a:t>
            </a:r>
            <a:r>
              <a:rPr lang="fa-IR" sz="2400" dirty="0" smtClean="0">
                <a:cs typeface="B Titr" panose="00000700000000000000" pitchFamily="2" charset="-78"/>
              </a:rPr>
              <a:t>و </a:t>
            </a:r>
            <a:r>
              <a:rPr lang="fa-IR" sz="2400" dirty="0">
                <a:cs typeface="B Titr" panose="00000700000000000000" pitchFamily="2" charset="-78"/>
              </a:rPr>
              <a:t>توجه عاطفی </a:t>
            </a:r>
            <a:r>
              <a:rPr lang="fa-IR" sz="2400" dirty="0" smtClean="0">
                <a:cs typeface="B Titr" panose="00000700000000000000" pitchFamily="2" charset="-78"/>
              </a:rPr>
              <a:t>مراقب</a:t>
            </a:r>
          </a:p>
          <a:p>
            <a:pPr algn="just" rtl="1">
              <a:buFont typeface="Wingdings" pitchFamily="2" charset="2"/>
              <a:buChar char="v"/>
            </a:pPr>
            <a:r>
              <a:rPr lang="fa-IR" sz="2400" dirty="0" smtClean="0">
                <a:cs typeface="B Titr" panose="00000700000000000000" pitchFamily="2" charset="-78"/>
              </a:rPr>
              <a:t>در </a:t>
            </a:r>
            <a:r>
              <a:rPr lang="fa-IR" sz="2400" dirty="0">
                <a:cs typeface="B Titr" panose="00000700000000000000" pitchFamily="2" charset="-78"/>
              </a:rPr>
              <a:t>دسترس بودن مراقب</a:t>
            </a:r>
          </a:p>
          <a:p>
            <a:pPr algn="just" rtl="1">
              <a:buFont typeface="Wingdings" pitchFamily="2" charset="2"/>
              <a:buChar char="v"/>
            </a:pPr>
            <a:r>
              <a:rPr lang="fa-IR" sz="2400" dirty="0">
                <a:cs typeface="B Titr" panose="00000700000000000000" pitchFamily="2" charset="-78"/>
              </a:rPr>
              <a:t>پاسخ گو بودن و حامی بودن تصویر دلبستگی</a:t>
            </a:r>
          </a:p>
          <a:p>
            <a:pPr algn="just" rtl="1">
              <a:buFont typeface="Wingdings" pitchFamily="2" charset="2"/>
              <a:buChar char="v"/>
            </a:pPr>
            <a:endParaRPr lang="fa-IR" sz="2400" dirty="0">
              <a:cs typeface="0 Titr Bold"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224</a:t>
            </a:fld>
            <a:endParaRPr lang="fa-IR"/>
          </a:p>
        </p:txBody>
      </p:sp>
    </p:spTree>
    <p:extLst>
      <p:ext uri="{BB962C8B-B14F-4D97-AF65-F5344CB8AC3E}">
        <p14:creationId xmlns:p14="http://schemas.microsoft.com/office/powerpoint/2010/main" val="323285564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838200"/>
          </a:xfrm>
        </p:spPr>
        <p:txBody>
          <a:bodyPr>
            <a:normAutofit/>
          </a:bodyPr>
          <a:lstStyle/>
          <a:p>
            <a:pPr algn="ctr" rtl="1"/>
            <a:r>
              <a:rPr lang="fa-IR" sz="3600" b="1" dirty="0" smtClean="0">
                <a:solidFill>
                  <a:srgbClr val="FF0000"/>
                </a:solidFill>
                <a:cs typeface="B Titr" panose="00000700000000000000" pitchFamily="2" charset="-78"/>
              </a:rPr>
              <a:t>پیامدهای دلبستگی</a:t>
            </a:r>
            <a:endParaRPr lang="en-US" sz="36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52400" y="685800"/>
            <a:ext cx="8820000" cy="5976000"/>
          </a:xfrm>
        </p:spPr>
        <p:txBody>
          <a:bodyPr>
            <a:noAutofit/>
          </a:bodyPr>
          <a:lstStyle/>
          <a:p>
            <a:pPr marL="457200" indent="-457200" algn="just" rtl="1">
              <a:buFont typeface="Wingdings" panose="05000000000000000000" pitchFamily="2" charset="2"/>
              <a:buChar char="v"/>
            </a:pPr>
            <a:endParaRPr lang="fa-IR" sz="2600" dirty="0" smtClean="0">
              <a:solidFill>
                <a:schemeClr val="tx1"/>
              </a:solidFill>
              <a:cs typeface="0 Titr Bold" panose="00000700000000000000" pitchFamily="2" charset="-78"/>
            </a:endParaRPr>
          </a:p>
          <a:p>
            <a:pPr marL="457200" indent="-457200" algn="just" rtl="1">
              <a:buFont typeface="Wingdings" panose="05000000000000000000" pitchFamily="2" charset="2"/>
              <a:buChar char="v"/>
            </a:pPr>
            <a:r>
              <a:rPr lang="fa-IR" sz="2600" dirty="0" smtClean="0">
                <a:solidFill>
                  <a:schemeClr val="tx1"/>
                </a:solidFill>
                <a:cs typeface="B Titr" panose="00000700000000000000" pitchFamily="2" charset="-78"/>
              </a:rPr>
              <a:t>کنش حمایتی</a:t>
            </a:r>
          </a:p>
          <a:p>
            <a:pPr marL="457200" indent="-457200" algn="just" rtl="1">
              <a:buFont typeface="Wingdings" panose="05000000000000000000" pitchFamily="2" charset="2"/>
              <a:buChar char="v"/>
            </a:pPr>
            <a:r>
              <a:rPr lang="fa-IR" smtClean="0">
                <a:solidFill>
                  <a:schemeClr val="tx1"/>
                </a:solidFill>
                <a:cs typeface="B Titr" panose="00000700000000000000" pitchFamily="2" charset="-78"/>
              </a:rPr>
              <a:t>کنش اجتماعی شدن</a:t>
            </a:r>
            <a:endParaRPr lang="en-US" sz="2600" dirty="0" smtClean="0">
              <a:solidFill>
                <a:schemeClr val="tx1"/>
              </a:solidFill>
              <a:cs typeface="B Titr" panose="00000700000000000000" pitchFamily="2" charset="-78"/>
            </a:endParaRPr>
          </a:p>
        </p:txBody>
      </p:sp>
    </p:spTree>
    <p:extLst>
      <p:ext uri="{BB962C8B-B14F-4D97-AF65-F5344CB8AC3E}">
        <p14:creationId xmlns:p14="http://schemas.microsoft.com/office/powerpoint/2010/main" val="21452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838200"/>
          </a:xfrm>
        </p:spPr>
        <p:txBody>
          <a:bodyPr>
            <a:normAutofit/>
          </a:bodyPr>
          <a:lstStyle/>
          <a:p>
            <a:pPr algn="ctr" rtl="1"/>
            <a:r>
              <a:rPr lang="fa-IR" sz="3600" b="1" dirty="0" smtClean="0">
                <a:solidFill>
                  <a:srgbClr val="FF0000"/>
                </a:solidFill>
                <a:cs typeface="B Titr" panose="00000700000000000000" pitchFamily="2" charset="-78"/>
              </a:rPr>
              <a:t>دلبستگی و رشد بعدی</a:t>
            </a:r>
            <a:endParaRPr lang="en-US" sz="36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52400" y="685800"/>
            <a:ext cx="8820000" cy="5976000"/>
          </a:xfrm>
        </p:spPr>
        <p:txBody>
          <a:bodyPr>
            <a:noAutofit/>
          </a:bodyPr>
          <a:lstStyle/>
          <a:p>
            <a:pPr marL="457200" indent="-457200" algn="just" rtl="1">
              <a:buFont typeface="Wingdings" panose="05000000000000000000" pitchFamily="2" charset="2"/>
              <a:buChar char="v"/>
            </a:pPr>
            <a:endParaRPr lang="fa-IR" sz="2600" dirty="0" smtClean="0">
              <a:solidFill>
                <a:schemeClr val="tx1"/>
              </a:solidFill>
              <a:cs typeface="0 Titr Bold" panose="00000700000000000000" pitchFamily="2" charset="-78"/>
            </a:endParaRPr>
          </a:p>
          <a:p>
            <a:pPr marL="457200" indent="-457200" algn="just" rtl="1">
              <a:buFont typeface="Wingdings" panose="05000000000000000000" pitchFamily="2" charset="2"/>
              <a:buChar char="v"/>
            </a:pPr>
            <a:r>
              <a:rPr lang="fa-IR" sz="2600" dirty="0" smtClean="0">
                <a:solidFill>
                  <a:schemeClr val="tx1"/>
                </a:solidFill>
                <a:cs typeface="B Titr" panose="00000700000000000000" pitchFamily="2" charset="-78"/>
              </a:rPr>
              <a:t>بالبی در نظریه دلبستگی خود به فرضیه فروید اشاره می کند که رابطه نوزاد- والد نمونه ای نخستین برای روابط عاشقانه بعدی در بزرگسالی است.</a:t>
            </a:r>
            <a:endParaRPr lang="fa-IR" dirty="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sz="2600" dirty="0" smtClean="0">
                <a:solidFill>
                  <a:schemeClr val="tx1"/>
                </a:solidFill>
                <a:cs typeface="B Titr" panose="00000700000000000000" pitchFamily="2" charset="-78"/>
              </a:rPr>
              <a:t>بالبی معتقد است دلبستگی در رابطه والد و کودک به رابطه عاشقانه بزرگسالی فرد انتقال می یابد و می تواند بر رفتار، شناخت و هیجانات، در هر زمانی از زندگی، از نوزادی تا بزرگسالی تاثیر بگذارد.</a:t>
            </a:r>
            <a:r>
              <a:rPr lang="en-US" sz="2600" dirty="0" smtClean="0">
                <a:solidFill>
                  <a:schemeClr val="tx1"/>
                </a:solidFill>
                <a:cs typeface="B Titr" panose="00000700000000000000" pitchFamily="2" charset="-78"/>
              </a:rPr>
              <a:t> </a:t>
            </a:r>
          </a:p>
        </p:txBody>
      </p:sp>
    </p:spTree>
    <p:extLst>
      <p:ext uri="{BB962C8B-B14F-4D97-AF65-F5344CB8AC3E}">
        <p14:creationId xmlns:p14="http://schemas.microsoft.com/office/powerpoint/2010/main" val="22456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838200"/>
          </a:xfrm>
        </p:spPr>
        <p:txBody>
          <a:bodyPr>
            <a:normAutofit/>
          </a:bodyPr>
          <a:lstStyle/>
          <a:p>
            <a:pPr algn="ctr" rtl="1"/>
            <a:r>
              <a:rPr lang="fa-IR" sz="3600" b="1" dirty="0" smtClean="0">
                <a:solidFill>
                  <a:srgbClr val="FF0000"/>
                </a:solidFill>
                <a:cs typeface="B Titr" panose="00000700000000000000" pitchFamily="2" charset="-78"/>
              </a:rPr>
              <a:t>دلبستگی و رشد بعدی</a:t>
            </a:r>
            <a:endParaRPr lang="en-US" sz="36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52400" y="685800"/>
            <a:ext cx="8820000" cy="5976000"/>
          </a:xfrm>
        </p:spPr>
        <p:txBody>
          <a:bodyPr>
            <a:noAutofit/>
          </a:bodyPr>
          <a:lstStyle/>
          <a:p>
            <a:pPr marL="457200" indent="-457200" algn="just" rtl="1">
              <a:buFont typeface="Wingdings" panose="05000000000000000000" pitchFamily="2" charset="2"/>
              <a:buChar char="v"/>
            </a:pPr>
            <a:endParaRPr lang="fa-IR" sz="2600" dirty="0" smtClean="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sz="2600" dirty="0" smtClean="0">
                <a:solidFill>
                  <a:schemeClr val="tx1"/>
                </a:solidFill>
                <a:cs typeface="B Titr" panose="00000700000000000000" pitchFamily="2" charset="-78"/>
              </a:rPr>
              <a:t>براساس این فرضیات، امنیت را می توان به عنوان هسته نظام دلبستگی در روابط دلبستگی بزرگسالی توصیف نمود، که عبارت است از یک رابطه امن با فردی که به او احساس دلبستگی می کنیم و به ما پاسخ می دهد و موجب اعتماد به نفس در ما می شود.</a:t>
            </a:r>
            <a:endParaRPr lang="fa-IR" dirty="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sz="2600" dirty="0" smtClean="0">
                <a:solidFill>
                  <a:schemeClr val="tx1"/>
                </a:solidFill>
                <a:cs typeface="B Titr" panose="00000700000000000000" pitchFamily="2" charset="-78"/>
              </a:rPr>
              <a:t>بالبی و اینثورت معتقدند که کیفیت و الگوی دلبستگی در روابط عاشقانه بزرگسالی ممکن است شبیه الگوی دلبستگی فرد در رابطه با والدش باشد. از این رو دلبستگی های دوران کودکی شخص بر روابط عاشقانه بزرگسالی اش تاثیر می گذارد.</a:t>
            </a:r>
            <a:endParaRPr lang="en-US" sz="2600" dirty="0" smtClean="0">
              <a:solidFill>
                <a:schemeClr val="tx1"/>
              </a:solidFill>
              <a:cs typeface="B Titr" panose="00000700000000000000" pitchFamily="2" charset="-78"/>
            </a:endParaRPr>
          </a:p>
        </p:txBody>
      </p:sp>
    </p:spTree>
    <p:extLst>
      <p:ext uri="{BB962C8B-B14F-4D97-AF65-F5344CB8AC3E}">
        <p14:creationId xmlns:p14="http://schemas.microsoft.com/office/powerpoint/2010/main" val="38039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838200"/>
          </a:xfrm>
        </p:spPr>
        <p:txBody>
          <a:bodyPr>
            <a:normAutofit/>
          </a:bodyPr>
          <a:lstStyle/>
          <a:p>
            <a:pPr algn="ctr" rtl="1"/>
            <a:r>
              <a:rPr lang="fa-IR" sz="3600" b="1" dirty="0" smtClean="0">
                <a:solidFill>
                  <a:srgbClr val="FF0000"/>
                </a:solidFill>
                <a:cs typeface="B Titr" panose="00000700000000000000" pitchFamily="2" charset="-78"/>
              </a:rPr>
              <a:t>دلبستگی و رشد بعدی</a:t>
            </a:r>
            <a:endParaRPr lang="en-US" sz="36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52400" y="685800"/>
            <a:ext cx="8820000" cy="5976000"/>
          </a:xfrm>
        </p:spPr>
        <p:txBody>
          <a:bodyPr>
            <a:noAutofit/>
          </a:bodyPr>
          <a:lstStyle/>
          <a:p>
            <a:pPr marL="457200" indent="-457200" algn="just" rtl="1">
              <a:buFont typeface="Wingdings" panose="05000000000000000000" pitchFamily="2" charset="2"/>
              <a:buChar char="v"/>
            </a:pPr>
            <a:endParaRPr lang="fa-IR" sz="2600" dirty="0" smtClean="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dirty="0">
                <a:solidFill>
                  <a:schemeClr val="tx1"/>
                </a:solidFill>
                <a:cs typeface="B Titr" panose="00000700000000000000" pitchFamily="2" charset="-78"/>
              </a:rPr>
              <a:t>كسانی كه از دلبستگی ایمن </a:t>
            </a:r>
            <a:r>
              <a:rPr lang="fa-IR" dirty="0" smtClean="0">
                <a:solidFill>
                  <a:schemeClr val="tx1"/>
                </a:solidFill>
                <a:cs typeface="B Titr" panose="00000700000000000000" pitchFamily="2" charset="-78"/>
              </a:rPr>
              <a:t>برخوردارند</a:t>
            </a:r>
            <a:r>
              <a:rPr lang="fa-IR" dirty="0">
                <a:solidFill>
                  <a:schemeClr val="tx1"/>
                </a:solidFill>
                <a:cs typeface="B Titr" panose="00000700000000000000" pitchFamily="2" charset="-78"/>
              </a:rPr>
              <a:t>: </a:t>
            </a: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سبك‌های </a:t>
            </a:r>
            <a:r>
              <a:rPr lang="fa-IR" dirty="0">
                <a:solidFill>
                  <a:schemeClr val="tx1"/>
                </a:solidFill>
                <a:cs typeface="B Titr" panose="00000700000000000000" pitchFamily="2" charset="-78"/>
              </a:rPr>
              <a:t>تنظیم هیجان‌های سازش یافته </a:t>
            </a:r>
            <a:r>
              <a:rPr lang="fa-IR" dirty="0" smtClean="0">
                <a:solidFill>
                  <a:schemeClr val="tx1"/>
                </a:solidFill>
                <a:cs typeface="B Titr" panose="00000700000000000000" pitchFamily="2" charset="-78"/>
              </a:rPr>
              <a:t>دارند.</a:t>
            </a:r>
            <a:endParaRPr lang="fa-IR" dirty="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درارتباطات </a:t>
            </a:r>
            <a:r>
              <a:rPr lang="fa-IR" dirty="0">
                <a:solidFill>
                  <a:schemeClr val="tx1"/>
                </a:solidFill>
                <a:cs typeface="B Titr" panose="00000700000000000000" pitchFamily="2" charset="-78"/>
              </a:rPr>
              <a:t>بین فردی از همدلی </a:t>
            </a:r>
            <a:r>
              <a:rPr lang="fa-IR" dirty="0" smtClean="0">
                <a:solidFill>
                  <a:schemeClr val="tx1"/>
                </a:solidFill>
                <a:cs typeface="B Titr" panose="00000700000000000000" pitchFamily="2" charset="-78"/>
              </a:rPr>
              <a:t>برخوردارند. </a:t>
            </a:r>
            <a:endParaRPr lang="fa-IR" dirty="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آشفتگی </a:t>
            </a:r>
            <a:r>
              <a:rPr lang="fa-IR" dirty="0">
                <a:solidFill>
                  <a:schemeClr val="tx1"/>
                </a:solidFill>
                <a:cs typeface="B Titr" panose="00000700000000000000" pitchFamily="2" charset="-78"/>
              </a:rPr>
              <a:t>فردی ناچیزی در آن‌ها دیده می‌شود</a:t>
            </a:r>
            <a:r>
              <a:rPr lang="fa-IR" dirty="0" smtClean="0">
                <a:solidFill>
                  <a:schemeClr val="tx1"/>
                </a:solidFill>
                <a:cs typeface="B Titr" panose="00000700000000000000" pitchFamily="2" charset="-78"/>
              </a:rPr>
              <a:t>.</a:t>
            </a:r>
          </a:p>
          <a:p>
            <a:pPr marL="457200" indent="-457200" algn="just" rtl="1">
              <a:buFont typeface="Wingdings" panose="05000000000000000000" pitchFamily="2" charset="2"/>
              <a:buChar char="v"/>
            </a:pPr>
            <a:r>
              <a:rPr lang="fa-IR" dirty="0">
                <a:solidFill>
                  <a:schemeClr val="tx1"/>
                </a:solidFill>
                <a:cs typeface="B Titr" panose="00000700000000000000" pitchFamily="2" charset="-78"/>
              </a:rPr>
              <a:t>ارتباطات بین فردی، حل مشكلات اجتماعی، رویارویی با تنیدگی، سلامت جسمانی و روانی بسیار موفق می‌باشند</a:t>
            </a:r>
            <a:r>
              <a:rPr lang="fa-IR" dirty="0" smtClean="0">
                <a:solidFill>
                  <a:schemeClr val="tx1"/>
                </a:solidFill>
                <a:cs typeface="B Titr" panose="00000700000000000000" pitchFamily="2" charset="-78"/>
              </a:rPr>
              <a:t>.</a:t>
            </a:r>
          </a:p>
          <a:p>
            <a:pPr marL="457200" indent="-457200" algn="just" rtl="1">
              <a:buFont typeface="Wingdings" panose="05000000000000000000" pitchFamily="2" charset="2"/>
              <a:buChar char="v"/>
            </a:pPr>
            <a:r>
              <a:rPr lang="fa-IR" dirty="0">
                <a:solidFill>
                  <a:schemeClr val="tx1"/>
                </a:solidFill>
                <a:cs typeface="B Titr" panose="00000700000000000000" pitchFamily="2" charset="-78"/>
              </a:rPr>
              <a:t>در مواجهه با رویدادهای تنش زای زندگی، راهبردهای مقابله‌ای كارآمد اتخاذ </a:t>
            </a:r>
            <a:r>
              <a:rPr lang="fa-IR" dirty="0" smtClean="0">
                <a:solidFill>
                  <a:schemeClr val="tx1"/>
                </a:solidFill>
                <a:cs typeface="B Titr" panose="00000700000000000000" pitchFamily="2" charset="-78"/>
              </a:rPr>
              <a:t>می كنند.</a:t>
            </a:r>
          </a:p>
          <a:p>
            <a:pPr marL="457200" indent="-457200" algn="just" rtl="1">
              <a:buFont typeface="Wingdings" panose="05000000000000000000" pitchFamily="2" charset="2"/>
              <a:buChar char="v"/>
            </a:pPr>
            <a:endParaRPr lang="en-US" sz="2600" dirty="0" smtClean="0">
              <a:solidFill>
                <a:schemeClr val="tx1"/>
              </a:solidFill>
              <a:cs typeface="B Titr" panose="00000700000000000000" pitchFamily="2" charset="-78"/>
            </a:endParaRPr>
          </a:p>
        </p:txBody>
      </p:sp>
    </p:spTree>
    <p:extLst>
      <p:ext uri="{BB962C8B-B14F-4D97-AF65-F5344CB8AC3E}">
        <p14:creationId xmlns:p14="http://schemas.microsoft.com/office/powerpoint/2010/main" val="34232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838200"/>
          </a:xfrm>
        </p:spPr>
        <p:txBody>
          <a:bodyPr>
            <a:normAutofit/>
          </a:bodyPr>
          <a:lstStyle/>
          <a:p>
            <a:pPr algn="ctr" rtl="1"/>
            <a:r>
              <a:rPr lang="fa-IR" sz="3600" b="1" dirty="0" smtClean="0">
                <a:solidFill>
                  <a:srgbClr val="FF0000"/>
                </a:solidFill>
                <a:cs typeface="B Titr" panose="00000700000000000000" pitchFamily="2" charset="-78"/>
              </a:rPr>
              <a:t>دلبستگی و رشد بعدی</a:t>
            </a:r>
            <a:endParaRPr lang="en-US" sz="36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52400" y="685800"/>
            <a:ext cx="8820000" cy="5976000"/>
          </a:xfrm>
        </p:spPr>
        <p:txBody>
          <a:bodyPr>
            <a:noAutofit/>
          </a:bodyPr>
          <a:lstStyle/>
          <a:p>
            <a:pPr marL="457200" indent="-457200" algn="just" rtl="1">
              <a:buFont typeface="Wingdings" panose="05000000000000000000" pitchFamily="2" charset="2"/>
              <a:buChar char="v"/>
            </a:pPr>
            <a:endParaRPr lang="fa-IR" sz="2600" dirty="0" smtClean="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dirty="0">
                <a:solidFill>
                  <a:schemeClr val="tx1"/>
                </a:solidFill>
                <a:cs typeface="B Titr" panose="00000700000000000000" pitchFamily="2" charset="-78"/>
              </a:rPr>
              <a:t>در مقابل كسانی كه از دلبستگی ناایمن </a:t>
            </a:r>
            <a:r>
              <a:rPr lang="fa-IR" dirty="0" smtClean="0">
                <a:solidFill>
                  <a:schemeClr val="tx1"/>
                </a:solidFill>
                <a:cs typeface="B Titr" panose="00000700000000000000" pitchFamily="2" charset="-78"/>
              </a:rPr>
              <a:t>برخوردارند: </a:t>
            </a:r>
            <a:endParaRPr lang="fa-IR" dirty="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از </a:t>
            </a:r>
            <a:r>
              <a:rPr lang="fa-IR" dirty="0">
                <a:solidFill>
                  <a:schemeClr val="tx1"/>
                </a:solidFill>
                <a:cs typeface="B Titr" panose="00000700000000000000" pitchFamily="2" charset="-78"/>
              </a:rPr>
              <a:t>سبك‌های تنظیم هیجانی سازش نایافته بهره می‌جویند، </a:t>
            </a: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دچار </a:t>
            </a:r>
            <a:r>
              <a:rPr lang="fa-IR" dirty="0">
                <a:solidFill>
                  <a:schemeClr val="tx1"/>
                </a:solidFill>
                <a:cs typeface="B Titr" panose="00000700000000000000" pitchFamily="2" charset="-78"/>
              </a:rPr>
              <a:t>ذهنی آشفته </a:t>
            </a:r>
            <a:r>
              <a:rPr lang="fa-IR" dirty="0" smtClean="0">
                <a:solidFill>
                  <a:schemeClr val="tx1"/>
                </a:solidFill>
                <a:cs typeface="B Titr" panose="00000700000000000000" pitchFamily="2" charset="-78"/>
              </a:rPr>
              <a:t>هستند.</a:t>
            </a:r>
            <a:endParaRPr lang="fa-IR" dirty="0">
              <a:solidFill>
                <a:schemeClr val="tx1"/>
              </a:solidFill>
              <a:cs typeface="B Titr" panose="00000700000000000000" pitchFamily="2" charset="-78"/>
            </a:endParaRP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دچار </a:t>
            </a:r>
            <a:r>
              <a:rPr lang="fa-IR" dirty="0">
                <a:solidFill>
                  <a:schemeClr val="tx1"/>
                </a:solidFill>
                <a:cs typeface="B Titr" panose="00000700000000000000" pitchFamily="2" charset="-78"/>
              </a:rPr>
              <a:t>ناتوانی هیجانی و كم‌بهره از همدلی اند</a:t>
            </a:r>
            <a:r>
              <a:rPr lang="fa-IR" dirty="0" smtClean="0">
                <a:solidFill>
                  <a:schemeClr val="tx1"/>
                </a:solidFill>
                <a:cs typeface="B Titr" panose="00000700000000000000" pitchFamily="2" charset="-78"/>
              </a:rPr>
              <a:t>.</a:t>
            </a:r>
          </a:p>
          <a:p>
            <a:pPr marL="457200" indent="-457200" algn="just" rtl="1">
              <a:buFont typeface="Wingdings" panose="05000000000000000000" pitchFamily="2" charset="2"/>
              <a:buChar char="v"/>
            </a:pPr>
            <a:r>
              <a:rPr lang="fa-IR" dirty="0" smtClean="0">
                <a:solidFill>
                  <a:schemeClr val="tx1"/>
                </a:solidFill>
                <a:cs typeface="B Titr" panose="00000700000000000000" pitchFamily="2" charset="-78"/>
              </a:rPr>
              <a:t>در </a:t>
            </a:r>
            <a:r>
              <a:rPr lang="fa-IR" dirty="0">
                <a:solidFill>
                  <a:schemeClr val="tx1"/>
                </a:solidFill>
                <a:cs typeface="B Titr" panose="00000700000000000000" pitchFamily="2" charset="-78"/>
              </a:rPr>
              <a:t>مواجهه با مشكلات، سریعاً برانگیخته می‌شوند؛ یعنی هیجان- محور عمل می‌كنند، به راحتی ناامید </a:t>
            </a:r>
            <a:r>
              <a:rPr lang="fa-IR" dirty="0" smtClean="0">
                <a:solidFill>
                  <a:schemeClr val="tx1"/>
                </a:solidFill>
                <a:cs typeface="B Titr" panose="00000700000000000000" pitchFamily="2" charset="-78"/>
              </a:rPr>
              <a:t>می‌شوند.</a:t>
            </a:r>
            <a:endParaRPr lang="en-US" sz="2600" dirty="0" smtClean="0">
              <a:solidFill>
                <a:schemeClr val="tx1"/>
              </a:solidFill>
              <a:cs typeface="B Titr" panose="00000700000000000000" pitchFamily="2" charset="-78"/>
            </a:endParaRPr>
          </a:p>
        </p:txBody>
      </p:sp>
    </p:spTree>
    <p:extLst>
      <p:ext uri="{BB962C8B-B14F-4D97-AF65-F5344CB8AC3E}">
        <p14:creationId xmlns:p14="http://schemas.microsoft.com/office/powerpoint/2010/main" val="15954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900" y="527605"/>
            <a:ext cx="7321605" cy="684885"/>
          </a:xfrm>
        </p:spPr>
        <p:txBody>
          <a:bodyPr>
            <a:normAutofit fontScale="90000"/>
          </a:bodyPr>
          <a:lstStyle/>
          <a:p>
            <a:r>
              <a:rPr lang="en-US" b="1" dirty="0">
                <a:solidFill>
                  <a:srgbClr val="FF0000"/>
                </a:solidFill>
                <a:latin typeface="Times New Roman" pitchFamily="18" charset="0"/>
                <a:cs typeface="Times New Roman" pitchFamily="18" charset="0"/>
              </a:rPr>
              <a:t>Studying </a:t>
            </a:r>
            <a:r>
              <a:rPr lang="en-US" b="1" dirty="0" smtClean="0">
                <a:solidFill>
                  <a:srgbClr val="FF0000"/>
                </a:solidFill>
                <a:latin typeface="Times New Roman" pitchFamily="18" charset="0"/>
                <a:cs typeface="Times New Roman" pitchFamily="18" charset="0"/>
              </a:rPr>
              <a:t>Development– Key Theoretical Debates</a:t>
            </a:r>
            <a:endParaRPr lang="en-US"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pPr>
              <a:buFont typeface="Wingdings" pitchFamily="2" charset="2"/>
              <a:buChar char="v"/>
            </a:pPr>
            <a:r>
              <a:rPr lang="en-US" dirty="0" smtClean="0">
                <a:latin typeface="Times New Roman" pitchFamily="18" charset="0"/>
                <a:cs typeface="Times New Roman" pitchFamily="18" charset="0"/>
              </a:rPr>
              <a:t>Nature</a:t>
            </a: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vs. Nurture or nativism versus empiricism</a:t>
            </a:r>
          </a:p>
          <a:p>
            <a:pPr>
              <a:buFont typeface="Wingdings" pitchFamily="2" charset="2"/>
              <a:buChar char="ü"/>
            </a:pPr>
            <a:r>
              <a:rPr lang="en-US" dirty="0" smtClean="0">
                <a:solidFill>
                  <a:srgbClr val="FF0000"/>
                </a:solidFill>
                <a:latin typeface="Times New Roman" pitchFamily="18" charset="0"/>
                <a:cs typeface="Times New Roman" pitchFamily="18" charset="0"/>
              </a:rPr>
              <a:t>heredity </a:t>
            </a:r>
            <a:r>
              <a:rPr lang="en-US" dirty="0">
                <a:solidFill>
                  <a:srgbClr val="FF0000"/>
                </a:solidFill>
                <a:latin typeface="Times New Roman" pitchFamily="18" charset="0"/>
                <a:cs typeface="Times New Roman" pitchFamily="18" charset="0"/>
              </a:rPr>
              <a:t>vs. </a:t>
            </a:r>
            <a:r>
              <a:rPr lang="en-US" dirty="0" smtClean="0">
                <a:solidFill>
                  <a:srgbClr val="FF0000"/>
                </a:solidFill>
                <a:latin typeface="Times New Roman" pitchFamily="18" charset="0"/>
                <a:cs typeface="Times New Roman" pitchFamily="18" charset="0"/>
              </a:rPr>
              <a:t>environment</a:t>
            </a: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Continuity vs </a:t>
            </a:r>
            <a:r>
              <a:rPr lang="en-US" dirty="0" smtClean="0">
                <a:latin typeface="Times New Roman" pitchFamily="18" charset="0"/>
                <a:cs typeface="Times New Roman" pitchFamily="18" charset="0"/>
              </a:rPr>
              <a:t>discontinuity</a:t>
            </a:r>
          </a:p>
          <a:p>
            <a:pPr>
              <a:buFont typeface="Wingdings" pitchFamily="2" charset="2"/>
              <a:buChar char="v"/>
            </a:pPr>
            <a:r>
              <a:rPr lang="en-US" dirty="0" smtClean="0">
                <a:solidFill>
                  <a:srgbClr val="FF0000"/>
                </a:solidFill>
                <a:latin typeface="Times New Roman" pitchFamily="18" charset="0"/>
                <a:cs typeface="Times New Roman" pitchFamily="18" charset="0"/>
              </a:rPr>
              <a:t>continuous </a:t>
            </a:r>
            <a:r>
              <a:rPr lang="en-US" dirty="0">
                <a:solidFill>
                  <a:srgbClr val="FF0000"/>
                </a:solidFill>
                <a:latin typeface="Times New Roman" pitchFamily="18" charset="0"/>
                <a:cs typeface="Times New Roman" pitchFamily="18" charset="0"/>
              </a:rPr>
              <a:t>and gradual </a:t>
            </a:r>
            <a:r>
              <a:rPr lang="en-US" dirty="0" smtClean="0">
                <a:solidFill>
                  <a:srgbClr val="FF0000"/>
                </a:solidFill>
                <a:latin typeface="Times New Roman" pitchFamily="18" charset="0"/>
                <a:cs typeface="Times New Roman" pitchFamily="18" charset="0"/>
              </a:rPr>
              <a:t>vs</a:t>
            </a:r>
            <a:r>
              <a:rPr lang="en-US" dirty="0">
                <a:solidFill>
                  <a:srgbClr val="FF0000"/>
                </a:solidFill>
                <a:latin typeface="Times New Roman" pitchFamily="18" charset="0"/>
                <a:cs typeface="Times New Roman" pitchFamily="18" charset="0"/>
              </a:rPr>
              <a:t>. periods of abrupt </a:t>
            </a:r>
          </a:p>
          <a:p>
            <a:pPr marL="0" indent="0">
              <a:buNone/>
            </a:pPr>
            <a:r>
              <a:rPr lang="en-US" dirty="0" smtClean="0">
                <a:solidFill>
                  <a:srgbClr val="FF0000"/>
                </a:solidFill>
                <a:latin typeface="Times New Roman" pitchFamily="18" charset="0"/>
                <a:cs typeface="Times New Roman" pitchFamily="18" charset="0"/>
              </a:rPr>
              <a:t>change </a:t>
            </a:r>
            <a:r>
              <a:rPr lang="en-US" dirty="0">
                <a:solidFill>
                  <a:srgbClr val="FF0000"/>
                </a:solidFill>
                <a:latin typeface="Times New Roman" pitchFamily="18" charset="0"/>
                <a:cs typeface="Times New Roman" pitchFamily="18" charset="0"/>
              </a:rPr>
              <a:t>and then periods of little </a:t>
            </a:r>
            <a:r>
              <a:rPr lang="en-US" dirty="0" smtClean="0">
                <a:solidFill>
                  <a:srgbClr val="FF0000"/>
                </a:solidFill>
                <a:latin typeface="Times New Roman" pitchFamily="18" charset="0"/>
                <a:cs typeface="Times New Roman" pitchFamily="18" charset="0"/>
              </a:rPr>
              <a:t>change.</a:t>
            </a:r>
            <a:endParaRPr lang="fa-IR" dirty="0" smtClean="0">
              <a:solidFill>
                <a:srgbClr val="FF0000"/>
              </a:solidFill>
              <a:latin typeface="Times New Roman" pitchFamily="18" charset="0"/>
              <a:cs typeface="Times New Roman" pitchFamily="18" charset="0"/>
            </a:endParaRPr>
          </a:p>
          <a:p>
            <a:pPr>
              <a:buFont typeface="Wingdings" pitchFamily="2" charset="2"/>
              <a:buChar char="v"/>
            </a:pPr>
            <a:r>
              <a:rPr lang="en-US" dirty="0" smtClean="0">
                <a:latin typeface="Times New Roman" pitchFamily="18" charset="0"/>
                <a:cs typeface="Times New Roman" pitchFamily="18" charset="0"/>
              </a:rPr>
              <a:t>Stability </a:t>
            </a:r>
            <a:r>
              <a:rPr lang="en-US" dirty="0">
                <a:latin typeface="Times New Roman" pitchFamily="18" charset="0"/>
                <a:cs typeface="Times New Roman" pitchFamily="18" charset="0"/>
              </a:rPr>
              <a:t>vs. Change- </a:t>
            </a:r>
            <a:r>
              <a:rPr lang="en-US" dirty="0" smtClean="0">
                <a:latin typeface="Times New Roman" pitchFamily="18" charset="0"/>
                <a:cs typeface="Times New Roman" pitchFamily="18" charset="0"/>
              </a:rPr>
              <a:t>characteristics</a:t>
            </a:r>
            <a:endParaRPr lang="fa-IR" dirty="0" smtClean="0">
              <a:latin typeface="Times New Roman" pitchFamily="18" charset="0"/>
              <a:cs typeface="Times New Roman" pitchFamily="18" charset="0"/>
            </a:endParaRPr>
          </a:p>
          <a:p>
            <a:pPr>
              <a:buFont typeface="Wingdings" pitchFamily="2" charset="2"/>
              <a:buChar char="ü"/>
            </a:pPr>
            <a:r>
              <a:rPr lang="en-US" dirty="0" smtClean="0">
                <a:solidFill>
                  <a:srgbClr val="FF0000"/>
                </a:solidFill>
                <a:latin typeface="Times New Roman" pitchFamily="18" charset="0"/>
                <a:cs typeface="Times New Roman" pitchFamily="18" charset="0"/>
              </a:rPr>
              <a:t>maintained </a:t>
            </a:r>
            <a:r>
              <a:rPr lang="en-US" dirty="0">
                <a:solidFill>
                  <a:srgbClr val="FF0000"/>
                </a:solidFill>
                <a:latin typeface="Times New Roman" pitchFamily="18" charset="0"/>
                <a:cs typeface="Times New Roman" pitchFamily="18" charset="0"/>
              </a:rPr>
              <a:t>vs. 	characteristics different</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10163387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468313" y="7651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sz="2800">
              <a:solidFill>
                <a:srgbClr val="000000"/>
              </a:solidFill>
              <a:cs typeface="B Traffic" panose="00000400000000000000" pitchFamily="2" charset="-78"/>
            </a:endParaRPr>
          </a:p>
        </p:txBody>
      </p:sp>
      <p:sp>
        <p:nvSpPr>
          <p:cNvPr id="76803" name="Rectangle 3"/>
          <p:cNvSpPr>
            <a:spLocks noGrp="1" noChangeArrowheads="1"/>
          </p:cNvSpPr>
          <p:nvPr>
            <p:ph type="title"/>
          </p:nvPr>
        </p:nvSpPr>
        <p:spPr>
          <a:xfrm>
            <a:off x="228600" y="260350"/>
            <a:ext cx="7848600" cy="685800"/>
          </a:xfrm>
        </p:spPr>
        <p:txBody>
          <a:bodyPr/>
          <a:lstStyle/>
          <a:p>
            <a:pPr algn="ctr" eaLnBrk="1" hangingPunct="1"/>
            <a:r>
              <a:rPr lang="fa-IR" altLang="fa-IR" sz="3200" dirty="0" smtClean="0">
                <a:solidFill>
                  <a:srgbClr val="FF0000"/>
                </a:solidFill>
                <a:cs typeface="B Titr" panose="00000700000000000000" pitchFamily="2" charset="-78"/>
              </a:rPr>
              <a:t>پردازش اطلاعات در دوره هاي مختلف رشد</a:t>
            </a:r>
            <a:r>
              <a:rPr lang="fa-IR" altLang="fa-IR" dirty="0" smtClean="0">
                <a:solidFill>
                  <a:srgbClr val="FF0000"/>
                </a:solidFill>
              </a:rPr>
              <a:t> </a:t>
            </a:r>
            <a:endParaRPr lang="en-US" altLang="fa-IR" dirty="0" smtClean="0">
              <a:solidFill>
                <a:srgbClr val="FF0000"/>
              </a:solidFill>
            </a:endParaRPr>
          </a:p>
        </p:txBody>
      </p:sp>
      <p:sp>
        <p:nvSpPr>
          <p:cNvPr id="76804" name="Rectangle 4"/>
          <p:cNvSpPr>
            <a:spLocks noGrp="1" noChangeArrowheads="1"/>
          </p:cNvSpPr>
          <p:nvPr>
            <p:ph type="body" idx="1"/>
          </p:nvPr>
        </p:nvSpPr>
        <p:spPr>
          <a:xfrm>
            <a:off x="395288" y="1123950"/>
            <a:ext cx="8208962" cy="5257800"/>
          </a:xfrm>
          <a:ln w="38100">
            <a:solidFill>
              <a:srgbClr val="990000"/>
            </a:solidFill>
          </a:ln>
        </p:spPr>
        <p:txBody>
          <a:bodyPr>
            <a:normAutofit/>
          </a:bodyPr>
          <a:lstStyle/>
          <a:p>
            <a:pPr marL="271463" indent="-188913" algn="ctr" rtl="1" eaLnBrk="1" hangingPunct="1">
              <a:lnSpc>
                <a:spcPct val="80000"/>
              </a:lnSpc>
              <a:buClr>
                <a:srgbClr val="990000"/>
              </a:buClr>
              <a:buFont typeface="Wingdings" pitchFamily="2" charset="2"/>
              <a:buChar char="v"/>
              <a:tabLst>
                <a:tab pos="177800" algn="l"/>
              </a:tabLst>
              <a:defRPr/>
            </a:pPr>
            <a:endParaRPr lang="fa-IR" sz="2000" u="sng" dirty="0" smtClean="0">
              <a:solidFill>
                <a:srgbClr val="080808"/>
              </a:solidFill>
              <a:effectLst>
                <a:outerShdw blurRad="38100" dist="38100" dir="2700000" algn="tl">
                  <a:srgbClr val="FFFFFF"/>
                </a:outerShdw>
              </a:effectLst>
              <a:cs typeface="B Titr" panose="00000700000000000000" pitchFamily="2" charset="-78"/>
            </a:endParaRPr>
          </a:p>
          <a:p>
            <a:pPr marL="271463" indent="-188913" algn="ctr" rtl="1" eaLnBrk="1" hangingPunct="1">
              <a:lnSpc>
                <a:spcPct val="80000"/>
              </a:lnSpc>
              <a:buClr>
                <a:srgbClr val="990000"/>
              </a:buClr>
              <a:buFont typeface="Wingdings" pitchFamily="2" charset="2"/>
              <a:buChar char="v"/>
              <a:tabLst>
                <a:tab pos="177800" algn="l"/>
              </a:tabLst>
              <a:defRPr/>
            </a:pPr>
            <a:r>
              <a:rPr lang="fa-IR" sz="2000" u="sng" dirty="0" smtClean="0">
                <a:solidFill>
                  <a:srgbClr val="080808"/>
                </a:solidFill>
                <a:effectLst>
                  <a:outerShdw blurRad="38100" dist="38100" dir="2700000" algn="tl">
                    <a:srgbClr val="FFFFFF"/>
                  </a:outerShdw>
                </a:effectLst>
                <a:cs typeface="B Titr" panose="00000700000000000000" pitchFamily="2" charset="-78"/>
              </a:rPr>
              <a:t> دوره اول كودكي ( 2 تا 6 سالگي ) </a:t>
            </a:r>
            <a:r>
              <a:rPr lang="fa-IR" sz="1800" u="sng" dirty="0" smtClean="0">
                <a:solidFill>
                  <a:srgbClr val="080808"/>
                </a:solidFill>
                <a:effectLst>
                  <a:outerShdw blurRad="38100" dist="38100" dir="2700000" algn="tl">
                    <a:srgbClr val="FFFFFF"/>
                  </a:outerShdw>
                </a:effectLst>
                <a:cs typeface="B Titr" panose="00000700000000000000" pitchFamily="2" charset="-78"/>
              </a:rPr>
              <a:t> </a:t>
            </a:r>
          </a:p>
          <a:p>
            <a:pPr marL="271463" indent="-188913" algn="r" rtl="1" eaLnBrk="1" hangingPunct="1">
              <a:lnSpc>
                <a:spcPct val="80000"/>
              </a:lnSpc>
              <a:buClr>
                <a:srgbClr val="990000"/>
              </a:buClr>
              <a:buFont typeface="Wingdings" pitchFamily="2" charset="2"/>
              <a:buNone/>
              <a:tabLst>
                <a:tab pos="177800" algn="l"/>
              </a:tabLst>
              <a:defRPr/>
            </a:pPr>
            <a:endParaRPr lang="fa-IR" sz="1800" u="sng" dirty="0" smtClean="0">
              <a:solidFill>
                <a:srgbClr val="080808"/>
              </a:solidFill>
              <a:effectLst>
                <a:outerShdw blurRad="38100" dist="38100" dir="2700000" algn="tl">
                  <a:srgbClr val="FFFFFF"/>
                </a:outerShdw>
              </a:effectLst>
              <a:cs typeface="B Titr" panose="00000700000000000000" pitchFamily="2" charset="-78"/>
            </a:endParaRPr>
          </a:p>
          <a:p>
            <a:pPr marL="271463" indent="-188913" algn="r" rtl="1" eaLnBrk="1" hangingPunct="1">
              <a:lnSpc>
                <a:spcPct val="80000"/>
              </a:lnSpc>
              <a:buFontTx/>
              <a:buNone/>
              <a:tabLst>
                <a:tab pos="177800" algn="l"/>
              </a:tabLst>
              <a:defRPr/>
            </a:pPr>
            <a:r>
              <a:rPr lang="fa-IR" sz="2100" dirty="0" smtClean="0">
                <a:solidFill>
                  <a:srgbClr val="006600"/>
                </a:solidFill>
                <a:cs typeface="B Titr" panose="00000700000000000000" pitchFamily="2" charset="-78"/>
              </a:rPr>
              <a:t>الف ) توجه</a:t>
            </a:r>
            <a:r>
              <a:rPr lang="fa-IR" sz="1800" dirty="0" smtClean="0">
                <a:solidFill>
                  <a:schemeClr val="hlink"/>
                </a:solidFill>
                <a:cs typeface="B Titr" panose="00000700000000000000" pitchFamily="2" charset="-78"/>
              </a:rPr>
              <a:t> </a:t>
            </a:r>
            <a:r>
              <a:rPr lang="fa-IR" sz="2100" dirty="0" smtClean="0">
                <a:solidFill>
                  <a:srgbClr val="006600"/>
                </a:solidFill>
                <a:cs typeface="B Titr" panose="00000700000000000000" pitchFamily="2" charset="-78"/>
              </a:rPr>
              <a:t>: </a:t>
            </a:r>
          </a:p>
          <a:p>
            <a:pPr marL="271463" indent="-188913" algn="r" rtl="1" eaLnBrk="1" hangingPunct="1">
              <a:lnSpc>
                <a:spcPct val="80000"/>
              </a:lnSpc>
              <a:buFontTx/>
              <a:buNone/>
              <a:tabLst>
                <a:tab pos="177800" algn="l"/>
              </a:tabLst>
              <a:defRPr/>
            </a:pPr>
            <a:r>
              <a:rPr lang="fa-IR" sz="1800" dirty="0" smtClean="0">
                <a:solidFill>
                  <a:srgbClr val="080808"/>
                </a:solidFill>
                <a:cs typeface="B Titr" panose="00000700000000000000" pitchFamily="2" charset="-78"/>
              </a:rPr>
              <a:t>در مقايسه با كودكان دبستاني زمان كوتاهي را صرف انجام تكاليف مي كنند و روي جزئيات تمركز ندارند .</a:t>
            </a:r>
          </a:p>
          <a:p>
            <a:pPr marL="271463" indent="-188913" algn="r" rtl="1" eaLnBrk="1" hangingPunct="1">
              <a:lnSpc>
                <a:spcPct val="80000"/>
              </a:lnSpc>
              <a:buFontTx/>
              <a:buNone/>
              <a:tabLst>
                <a:tab pos="177800" algn="l"/>
              </a:tabLst>
              <a:defRPr/>
            </a:pPr>
            <a:r>
              <a:rPr lang="fa-IR" sz="2100" dirty="0" smtClean="0">
                <a:solidFill>
                  <a:srgbClr val="006600"/>
                </a:solidFill>
                <a:cs typeface="B Titr" panose="00000700000000000000" pitchFamily="2" charset="-78"/>
              </a:rPr>
              <a:t>ب ) حافظه :</a:t>
            </a:r>
            <a:r>
              <a:rPr lang="fa-IR" sz="1800" dirty="0" smtClean="0">
                <a:solidFill>
                  <a:srgbClr val="080808"/>
                </a:solidFill>
                <a:cs typeface="B Titr" panose="00000700000000000000" pitchFamily="2" charset="-78"/>
              </a:rPr>
              <a:t> </a:t>
            </a:r>
          </a:p>
          <a:p>
            <a:pPr marL="271463" indent="-188913" algn="r" rtl="1" eaLnBrk="1" hangingPunct="1">
              <a:lnSpc>
                <a:spcPct val="80000"/>
              </a:lnSpc>
              <a:buFontTx/>
              <a:buNone/>
              <a:tabLst>
                <a:tab pos="177800" algn="l"/>
              </a:tabLst>
              <a:defRPr/>
            </a:pPr>
            <a:r>
              <a:rPr lang="fa-IR" sz="1800" dirty="0" smtClean="0">
                <a:solidFill>
                  <a:srgbClr val="080808"/>
                </a:solidFill>
                <a:cs typeface="B Titr" panose="00000700000000000000" pitchFamily="2" charset="-78"/>
              </a:rPr>
              <a:t>1 * باز شناسي و يادآوري : </a:t>
            </a:r>
          </a:p>
          <a:p>
            <a:pPr marL="271463" indent="-188913" algn="r" rtl="1" eaLnBrk="1" hangingPunct="1">
              <a:lnSpc>
                <a:spcPct val="80000"/>
              </a:lnSpc>
              <a:buFontTx/>
              <a:buNone/>
              <a:tabLst>
                <a:tab pos="177800" algn="l"/>
              </a:tabLst>
              <a:defRPr/>
            </a:pPr>
            <a:r>
              <a:rPr lang="fa-IR" sz="1800" dirty="0" smtClean="0">
                <a:solidFill>
                  <a:srgbClr val="080808"/>
                </a:solidFill>
                <a:cs typeface="B Titr" panose="00000700000000000000" pitchFamily="2" charset="-78"/>
              </a:rPr>
              <a:t>در ( 4 تا 5 )  سالگي بازشناسي عالي است ، اما يادآوري آنها ضعيف است . در 2 سالگي فقط 1 تا 2 مورد و در 4 سالگي 3 تا 4 مورد را بيشتر به ياد نمي آورند . </a:t>
            </a:r>
          </a:p>
          <a:p>
            <a:pPr marL="271463" indent="-188913" algn="r" rtl="1" eaLnBrk="1" hangingPunct="1">
              <a:lnSpc>
                <a:spcPct val="80000"/>
              </a:lnSpc>
              <a:buFontTx/>
              <a:buNone/>
              <a:tabLst>
                <a:tab pos="177800" algn="l"/>
              </a:tabLst>
              <a:defRPr/>
            </a:pPr>
            <a:r>
              <a:rPr lang="fa-IR" sz="1800" dirty="0" smtClean="0">
                <a:solidFill>
                  <a:srgbClr val="080808"/>
                </a:solidFill>
                <a:cs typeface="B Titr" panose="00000700000000000000" pitchFamily="2" charset="-78"/>
              </a:rPr>
              <a:t>استفاده از راهبردهاي حافظه در كودكان ضعيف است .</a:t>
            </a:r>
          </a:p>
          <a:p>
            <a:pPr marL="271463" indent="-188913" algn="r" rtl="1" eaLnBrk="1" hangingPunct="1">
              <a:lnSpc>
                <a:spcPct val="80000"/>
              </a:lnSpc>
              <a:buFontTx/>
              <a:buNone/>
              <a:tabLst>
                <a:tab pos="177800" algn="l"/>
              </a:tabLst>
              <a:defRPr/>
            </a:pPr>
            <a:r>
              <a:rPr lang="fa-IR" sz="1800" dirty="0" smtClean="0">
                <a:solidFill>
                  <a:srgbClr val="080808"/>
                </a:solidFill>
                <a:cs typeface="B Titr" panose="00000700000000000000" pitchFamily="2" charset="-78"/>
              </a:rPr>
              <a:t>2 * حافظه مربوط به تجربيات روزمره : كودكان پيش دبستاني رويدادها را مانند بزرگسالان به صورت سناريو ها به ياد مي آورند .</a:t>
            </a:r>
          </a:p>
          <a:p>
            <a:pPr marL="271463" indent="-188913" algn="r" rtl="1" eaLnBrk="1" hangingPunct="1">
              <a:lnSpc>
                <a:spcPct val="80000"/>
              </a:lnSpc>
              <a:buFontTx/>
              <a:buNone/>
              <a:tabLst>
                <a:tab pos="177800" algn="l"/>
              </a:tabLst>
              <a:defRPr/>
            </a:pPr>
            <a:r>
              <a:rPr lang="fa-IR" sz="2100" dirty="0" smtClean="0">
                <a:solidFill>
                  <a:srgbClr val="006600"/>
                </a:solidFill>
                <a:cs typeface="B Titr" panose="00000700000000000000" pitchFamily="2" charset="-78"/>
              </a:rPr>
              <a:t>نظريه كودك در بارة ذهن ( فراشناخت)</a:t>
            </a:r>
          </a:p>
          <a:p>
            <a:pPr marL="271463" indent="-188913" algn="r" rtl="1" eaLnBrk="1" hangingPunct="1">
              <a:lnSpc>
                <a:spcPct val="80000"/>
              </a:lnSpc>
              <a:buFontTx/>
              <a:buNone/>
              <a:tabLst>
                <a:tab pos="177800" algn="l"/>
              </a:tabLst>
              <a:defRPr/>
            </a:pPr>
            <a:r>
              <a:rPr lang="fa-IR" sz="1800" dirty="0" smtClean="0">
                <a:solidFill>
                  <a:srgbClr val="080808"/>
                </a:solidFill>
                <a:cs typeface="B Titr" panose="00000700000000000000" pitchFamily="2" charset="-78"/>
              </a:rPr>
              <a:t>زماني كه بازنمايي دنيا ، حافظه و مسئله گشايي بهبود مي يابد ، كودكان تأمل كردن براساس فرآيندهاي فكري خودشان را آغاز مي كنند.</a:t>
            </a:r>
          </a:p>
          <a:p>
            <a:pPr marL="271463" indent="-188913" algn="ctr" rtl="1" eaLnBrk="1" hangingPunct="1">
              <a:lnSpc>
                <a:spcPct val="80000"/>
              </a:lnSpc>
              <a:buFontTx/>
              <a:buNone/>
              <a:tabLst>
                <a:tab pos="177800" algn="l"/>
              </a:tabLst>
              <a:defRPr/>
            </a:pPr>
            <a:r>
              <a:rPr lang="fa-IR" sz="2400" dirty="0" smtClean="0">
                <a:solidFill>
                  <a:srgbClr val="080808"/>
                </a:solidFill>
                <a:cs typeface="0 Titr Bold" panose="00000700000000000000" pitchFamily="2" charset="-78"/>
              </a:rPr>
              <a:t> </a:t>
            </a:r>
            <a:endParaRPr lang="en-US" sz="2400" dirty="0" smtClean="0">
              <a:solidFill>
                <a:srgbClr val="080808"/>
              </a:solidFill>
              <a:cs typeface="0 Titr Bold" panose="00000700000000000000" pitchFamily="2" charset="-78"/>
            </a:endParaRPr>
          </a:p>
        </p:txBody>
      </p:sp>
    </p:spTree>
    <p:extLst>
      <p:ext uri="{BB962C8B-B14F-4D97-AF65-F5344CB8AC3E}">
        <p14:creationId xmlns:p14="http://schemas.microsoft.com/office/powerpoint/2010/main" val="3604777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1000" fill="hold"/>
                                        <p:tgtEl>
                                          <p:spTgt spid="76803"/>
                                        </p:tgtEl>
                                        <p:attrNameLst>
                                          <p:attrName>ppt_x</p:attrName>
                                        </p:attrNameLst>
                                      </p:cBhvr>
                                      <p:tavLst>
                                        <p:tav tm="0">
                                          <p:val>
                                            <p:strVal val="#ppt_x"/>
                                          </p:val>
                                        </p:tav>
                                        <p:tav tm="100000">
                                          <p:val>
                                            <p:strVal val="#ppt_x"/>
                                          </p:val>
                                        </p:tav>
                                      </p:tavLst>
                                    </p:anim>
                                    <p:anim calcmode="lin" valueType="num">
                                      <p:cBhvr additive="base">
                                        <p:cTn id="8" dur="1000" fill="hold"/>
                                        <p:tgtEl>
                                          <p:spTgt spid="768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6804">
                                            <p:bg/>
                                          </p:spTgt>
                                        </p:tgtEl>
                                        <p:attrNameLst>
                                          <p:attrName>style.visibility</p:attrName>
                                        </p:attrNameLst>
                                      </p:cBhvr>
                                      <p:to>
                                        <p:strVal val="visible"/>
                                      </p:to>
                                    </p:set>
                                    <p:anim calcmode="lin" valueType="num">
                                      <p:cBhvr additive="base">
                                        <p:cTn id="13" dur="1000" fill="hold"/>
                                        <p:tgtEl>
                                          <p:spTgt spid="76804">
                                            <p:bg/>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6804">
                                            <p:bg/>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6804">
                                            <p:txEl>
                                              <p:pRg st="1" end="1"/>
                                            </p:txEl>
                                          </p:spTgt>
                                        </p:tgtEl>
                                        <p:attrNameLst>
                                          <p:attrName>style.visibility</p:attrName>
                                        </p:attrNameLst>
                                      </p:cBhvr>
                                      <p:to>
                                        <p:strVal val="visible"/>
                                      </p:to>
                                    </p:set>
                                    <p:anim calcmode="lin" valueType="num">
                                      <p:cBhvr additive="base">
                                        <p:cTn id="19" dur="1000" fill="hold"/>
                                        <p:tgtEl>
                                          <p:spTgt spid="76804">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680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6804">
                                            <p:txEl>
                                              <p:pRg st="3" end="3"/>
                                            </p:txEl>
                                          </p:spTgt>
                                        </p:tgtEl>
                                        <p:attrNameLst>
                                          <p:attrName>style.visibility</p:attrName>
                                        </p:attrNameLst>
                                      </p:cBhvr>
                                      <p:to>
                                        <p:strVal val="visible"/>
                                      </p:to>
                                    </p:set>
                                    <p:anim calcmode="lin" valueType="num">
                                      <p:cBhvr additive="base">
                                        <p:cTn id="25" dur="1000" fill="hold"/>
                                        <p:tgtEl>
                                          <p:spTgt spid="7680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680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76804">
                                            <p:txEl>
                                              <p:pRg st="4" end="4"/>
                                            </p:txEl>
                                          </p:spTgt>
                                        </p:tgtEl>
                                        <p:attrNameLst>
                                          <p:attrName>style.visibility</p:attrName>
                                        </p:attrNameLst>
                                      </p:cBhvr>
                                      <p:to>
                                        <p:strVal val="visible"/>
                                      </p:to>
                                    </p:set>
                                    <p:anim calcmode="lin" valueType="num">
                                      <p:cBhvr additive="base">
                                        <p:cTn id="31" dur="1000" fill="hold"/>
                                        <p:tgtEl>
                                          <p:spTgt spid="7680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680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76804">
                                            <p:txEl>
                                              <p:pRg st="5" end="5"/>
                                            </p:txEl>
                                          </p:spTgt>
                                        </p:tgtEl>
                                        <p:attrNameLst>
                                          <p:attrName>style.visibility</p:attrName>
                                        </p:attrNameLst>
                                      </p:cBhvr>
                                      <p:to>
                                        <p:strVal val="visible"/>
                                      </p:to>
                                    </p:set>
                                    <p:anim calcmode="lin" valueType="num">
                                      <p:cBhvr additive="base">
                                        <p:cTn id="37" dur="1000" fill="hold"/>
                                        <p:tgtEl>
                                          <p:spTgt spid="76804">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680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76804">
                                            <p:txEl>
                                              <p:pRg st="6" end="6"/>
                                            </p:txEl>
                                          </p:spTgt>
                                        </p:tgtEl>
                                        <p:attrNameLst>
                                          <p:attrName>style.visibility</p:attrName>
                                        </p:attrNameLst>
                                      </p:cBhvr>
                                      <p:to>
                                        <p:strVal val="visible"/>
                                      </p:to>
                                    </p:set>
                                    <p:anim calcmode="lin" valueType="num">
                                      <p:cBhvr additive="base">
                                        <p:cTn id="43" dur="1000" fill="hold"/>
                                        <p:tgtEl>
                                          <p:spTgt spid="76804">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7680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76804">
                                            <p:txEl>
                                              <p:pRg st="7" end="7"/>
                                            </p:txEl>
                                          </p:spTgt>
                                        </p:tgtEl>
                                        <p:attrNameLst>
                                          <p:attrName>style.visibility</p:attrName>
                                        </p:attrNameLst>
                                      </p:cBhvr>
                                      <p:to>
                                        <p:strVal val="visible"/>
                                      </p:to>
                                    </p:set>
                                    <p:anim calcmode="lin" valueType="num">
                                      <p:cBhvr additive="base">
                                        <p:cTn id="49" dur="1000" fill="hold"/>
                                        <p:tgtEl>
                                          <p:spTgt spid="76804">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7680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76804">
                                            <p:txEl>
                                              <p:pRg st="8" end="8"/>
                                            </p:txEl>
                                          </p:spTgt>
                                        </p:tgtEl>
                                        <p:attrNameLst>
                                          <p:attrName>style.visibility</p:attrName>
                                        </p:attrNameLst>
                                      </p:cBhvr>
                                      <p:to>
                                        <p:strVal val="visible"/>
                                      </p:to>
                                    </p:set>
                                    <p:anim calcmode="lin" valueType="num">
                                      <p:cBhvr additive="base">
                                        <p:cTn id="55" dur="1000" fill="hold"/>
                                        <p:tgtEl>
                                          <p:spTgt spid="76804">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76804">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76804">
                                            <p:txEl>
                                              <p:pRg st="9" end="9"/>
                                            </p:txEl>
                                          </p:spTgt>
                                        </p:tgtEl>
                                        <p:attrNameLst>
                                          <p:attrName>style.visibility</p:attrName>
                                        </p:attrNameLst>
                                      </p:cBhvr>
                                      <p:to>
                                        <p:strVal val="visible"/>
                                      </p:to>
                                    </p:set>
                                    <p:anim calcmode="lin" valueType="num">
                                      <p:cBhvr additive="base">
                                        <p:cTn id="61" dur="1000" fill="hold"/>
                                        <p:tgtEl>
                                          <p:spTgt spid="76804">
                                            <p:txEl>
                                              <p:pRg st="9" end="9"/>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7680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76804">
                                            <p:txEl>
                                              <p:pRg st="10" end="10"/>
                                            </p:txEl>
                                          </p:spTgt>
                                        </p:tgtEl>
                                        <p:attrNameLst>
                                          <p:attrName>style.visibility</p:attrName>
                                        </p:attrNameLst>
                                      </p:cBhvr>
                                      <p:to>
                                        <p:strVal val="visible"/>
                                      </p:to>
                                    </p:set>
                                    <p:anim calcmode="lin" valueType="num">
                                      <p:cBhvr additive="base">
                                        <p:cTn id="67" dur="1000" fill="hold"/>
                                        <p:tgtEl>
                                          <p:spTgt spid="76804">
                                            <p:txEl>
                                              <p:pRg st="10" end="10"/>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7680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76804">
                                            <p:txEl>
                                              <p:pRg st="11" end="11"/>
                                            </p:txEl>
                                          </p:spTgt>
                                        </p:tgtEl>
                                        <p:attrNameLst>
                                          <p:attrName>style.visibility</p:attrName>
                                        </p:attrNameLst>
                                      </p:cBhvr>
                                      <p:to>
                                        <p:strVal val="visible"/>
                                      </p:to>
                                    </p:set>
                                    <p:anim calcmode="lin" valueType="num">
                                      <p:cBhvr additive="base">
                                        <p:cTn id="73" dur="1000" fill="hold"/>
                                        <p:tgtEl>
                                          <p:spTgt spid="76804">
                                            <p:txEl>
                                              <p:pRg st="11" end="11"/>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7680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76804">
                                            <p:txEl>
                                              <p:pRg st="12" end="12"/>
                                            </p:txEl>
                                          </p:spTgt>
                                        </p:tgtEl>
                                        <p:attrNameLst>
                                          <p:attrName>style.visibility</p:attrName>
                                        </p:attrNameLst>
                                      </p:cBhvr>
                                      <p:to>
                                        <p:strVal val="visible"/>
                                      </p:to>
                                    </p:set>
                                    <p:anim calcmode="lin" valueType="num">
                                      <p:cBhvr additive="base">
                                        <p:cTn id="79" dur="1000" fill="hold"/>
                                        <p:tgtEl>
                                          <p:spTgt spid="76804">
                                            <p:txEl>
                                              <p:pRg st="12" end="12"/>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76804">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4" grpId="0" build="p" animBg="1"/>
    </p:bld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468313" y="7651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sz="2800">
              <a:solidFill>
                <a:srgbClr val="000000"/>
              </a:solidFill>
              <a:cs typeface="B Traffic" panose="00000400000000000000" pitchFamily="2" charset="-78"/>
            </a:endParaRPr>
          </a:p>
        </p:txBody>
      </p:sp>
      <p:sp>
        <p:nvSpPr>
          <p:cNvPr id="83971" name="Rectangle 3"/>
          <p:cNvSpPr>
            <a:spLocks noGrp="1" noChangeArrowheads="1"/>
          </p:cNvSpPr>
          <p:nvPr>
            <p:ph type="title"/>
          </p:nvPr>
        </p:nvSpPr>
        <p:spPr>
          <a:xfrm>
            <a:off x="228600" y="260350"/>
            <a:ext cx="7848600" cy="685800"/>
          </a:xfrm>
        </p:spPr>
        <p:txBody>
          <a:bodyPr/>
          <a:lstStyle/>
          <a:p>
            <a:pPr algn="ctr" eaLnBrk="1" hangingPunct="1"/>
            <a:r>
              <a:rPr lang="fa-IR" altLang="fa-IR" sz="3200" smtClean="0">
                <a:solidFill>
                  <a:srgbClr val="990000"/>
                </a:solidFill>
                <a:cs typeface="B Titr" panose="00000700000000000000" pitchFamily="2" charset="-78"/>
              </a:rPr>
              <a:t>پردازش اطلاعات در دوره هاي مختلف رشد</a:t>
            </a:r>
            <a:r>
              <a:rPr lang="fa-IR" altLang="fa-IR" smtClean="0"/>
              <a:t> </a:t>
            </a:r>
            <a:endParaRPr lang="en-US" altLang="fa-IR" smtClean="0"/>
          </a:p>
        </p:txBody>
      </p:sp>
      <p:sp>
        <p:nvSpPr>
          <p:cNvPr id="83972" name="Rectangle 4"/>
          <p:cNvSpPr>
            <a:spLocks noGrp="1" noChangeArrowheads="1"/>
          </p:cNvSpPr>
          <p:nvPr>
            <p:ph type="body" idx="1"/>
          </p:nvPr>
        </p:nvSpPr>
        <p:spPr>
          <a:xfrm>
            <a:off x="395288" y="1123950"/>
            <a:ext cx="8208962" cy="5257800"/>
          </a:xfrm>
          <a:noFill/>
          <a:ln w="38100">
            <a:solidFill>
              <a:srgbClr val="990000"/>
            </a:solidFill>
            <a:miter lim="800000"/>
            <a:headEnd/>
            <a:tailEnd/>
          </a:ln>
        </p:spPr>
        <p:txBody>
          <a:bodyPr/>
          <a:lstStyle/>
          <a:p>
            <a:pPr marL="271463" indent="-188913" algn="r" rtl="1" eaLnBrk="1" hangingPunct="1">
              <a:lnSpc>
                <a:spcPct val="90000"/>
              </a:lnSpc>
              <a:buClr>
                <a:srgbClr val="990000"/>
              </a:buClr>
              <a:buFont typeface="Wingdings" panose="05000000000000000000" pitchFamily="2" charset="2"/>
              <a:buNone/>
              <a:tabLst>
                <a:tab pos="177800" algn="l"/>
              </a:tabLst>
            </a:pPr>
            <a:r>
              <a:rPr lang="fa-IR" altLang="fa-IR" sz="2100" dirty="0" smtClean="0">
                <a:solidFill>
                  <a:srgbClr val="006600"/>
                </a:solidFill>
                <a:cs typeface="B Titr" panose="00000700000000000000" pitchFamily="2" charset="-78"/>
              </a:rPr>
              <a:t>آگاهي از دنياي ذهني درون : </a:t>
            </a:r>
          </a:p>
          <a:p>
            <a:pPr marL="425450" algn="just" rtl="1" eaLnBrk="1" hangingPunct="1">
              <a:lnSpc>
                <a:spcPct val="90000"/>
              </a:lnSpc>
              <a:buClr>
                <a:srgbClr val="990000"/>
              </a:buClr>
              <a:buFont typeface="Wingdings" panose="05000000000000000000" pitchFamily="2" charset="2"/>
              <a:buChar char="q"/>
              <a:tabLst>
                <a:tab pos="177800" algn="l"/>
              </a:tabLst>
            </a:pPr>
            <a:r>
              <a:rPr lang="fa-IR" altLang="fa-IR" sz="2000" dirty="0" smtClean="0">
                <a:solidFill>
                  <a:srgbClr val="080808"/>
                </a:solidFill>
                <a:cs typeface="B Titr" panose="00000700000000000000" pitchFamily="2" charset="-78"/>
              </a:rPr>
              <a:t>كودكان 2 تا 3 ساله به رغم استفاده از اصطلاحات ذهني ، به طور ابتدايي زندگي ذهني و رفتار را از يكديگر متمايز مي كنند. آنها فكر مي كنند كه افراد هميشه مطابق با اميالشان رفتار مي كنند و نمي فهمند كه عقايد آنها بر اعمالشان تأثير مي گذارند.</a:t>
            </a:r>
          </a:p>
          <a:p>
            <a:pPr marL="425450" algn="just" rtl="1" eaLnBrk="1" hangingPunct="1">
              <a:lnSpc>
                <a:spcPct val="90000"/>
              </a:lnSpc>
              <a:buClr>
                <a:srgbClr val="990000"/>
              </a:buClr>
              <a:buFont typeface="Wingdings" panose="05000000000000000000" pitchFamily="2" charset="2"/>
              <a:buChar char="q"/>
              <a:tabLst>
                <a:tab pos="177800" algn="l"/>
              </a:tabLst>
            </a:pPr>
            <a:r>
              <a:rPr lang="fa-IR" altLang="fa-IR" sz="2000" dirty="0" smtClean="0">
                <a:solidFill>
                  <a:srgbClr val="080808"/>
                </a:solidFill>
                <a:cs typeface="B Titr" panose="00000700000000000000" pitchFamily="2" charset="-78"/>
              </a:rPr>
              <a:t>كودكان بين 3 تا 4 سالگي ، متوجه مي شوند كه هم عقايد و هم اميال ، رفتار را تعيين مي كند .كودكان در 4 سالگي مي فهمند كه عقيده و واقعيت مي توانند فرق داشته باشند ـ به عبارت ديگر ، افراد مي توانند عقايد غلط داشته باشند.</a:t>
            </a:r>
          </a:p>
          <a:p>
            <a:pPr marL="425450" algn="just" rtl="1" eaLnBrk="1" hangingPunct="1">
              <a:lnSpc>
                <a:spcPct val="90000"/>
              </a:lnSpc>
              <a:buClr>
                <a:srgbClr val="990000"/>
              </a:buClr>
              <a:buFont typeface="Wingdings" panose="05000000000000000000" pitchFamily="2" charset="2"/>
              <a:buChar char="q"/>
              <a:tabLst>
                <a:tab pos="177800" algn="l"/>
              </a:tabLst>
            </a:pPr>
            <a:r>
              <a:rPr lang="fa-IR" altLang="fa-IR" sz="2000" dirty="0" smtClean="0">
                <a:solidFill>
                  <a:srgbClr val="080808"/>
                </a:solidFill>
                <a:cs typeface="B Titr" panose="00000700000000000000" pitchFamily="2" charset="-78"/>
              </a:rPr>
              <a:t>درك كودك از عقيده غلط در سالها ي پيش دبستاني تقويت و بين 4تا 6 سالگي محكم مي شود.</a:t>
            </a:r>
          </a:p>
          <a:p>
            <a:pPr marL="425450" algn="just" rtl="1" eaLnBrk="1" hangingPunct="1">
              <a:lnSpc>
                <a:spcPct val="90000"/>
              </a:lnSpc>
              <a:buClr>
                <a:srgbClr val="990000"/>
              </a:buClr>
              <a:buFont typeface="Wingdings" panose="05000000000000000000" pitchFamily="2" charset="2"/>
              <a:buChar char="q"/>
              <a:tabLst>
                <a:tab pos="177800" algn="l"/>
              </a:tabLst>
            </a:pPr>
            <a:r>
              <a:rPr lang="fa-IR" altLang="fa-IR" sz="2000" dirty="0" smtClean="0">
                <a:solidFill>
                  <a:srgbClr val="080808"/>
                </a:solidFill>
                <a:cs typeface="B Titr" panose="00000700000000000000" pitchFamily="2" charset="-78"/>
              </a:rPr>
              <a:t>اين آگاهي ابزار قدرتمندي براي شناخت خود و ديگران و پيش بيني خوبي براي مهارتهاي تعامل اجتماعي با همسالان مي شود.</a:t>
            </a:r>
          </a:p>
        </p:txBody>
      </p:sp>
    </p:spTree>
    <p:extLst>
      <p:ext uri="{BB962C8B-B14F-4D97-AF65-F5344CB8AC3E}">
        <p14:creationId xmlns:p14="http://schemas.microsoft.com/office/powerpoint/2010/main" val="1053507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83972">
                                            <p:bg/>
                                          </p:spTgt>
                                        </p:tgtEl>
                                        <p:attrNameLst>
                                          <p:attrName>style.visibility</p:attrName>
                                        </p:attrNameLst>
                                      </p:cBhvr>
                                      <p:to>
                                        <p:strVal val="visible"/>
                                      </p:to>
                                    </p:set>
                                    <p:animEffect transition="in" filter="wedge">
                                      <p:cBhvr>
                                        <p:cTn id="13" dur="1000"/>
                                        <p:tgtEl>
                                          <p:spTgt spid="83972">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3972">
                                            <p:txEl>
                                              <p:pRg st="0" end="0"/>
                                            </p:txEl>
                                          </p:spTgt>
                                        </p:tgtEl>
                                        <p:attrNameLst>
                                          <p:attrName>style.visibility</p:attrName>
                                        </p:attrNameLst>
                                      </p:cBhvr>
                                      <p:to>
                                        <p:strVal val="visible"/>
                                      </p:to>
                                    </p:set>
                                    <p:animEffect transition="in" filter="wedge">
                                      <p:cBhvr>
                                        <p:cTn id="18" dur="1000"/>
                                        <p:tgtEl>
                                          <p:spTgt spid="8397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3972">
                                            <p:txEl>
                                              <p:pRg st="1" end="1"/>
                                            </p:txEl>
                                          </p:spTgt>
                                        </p:tgtEl>
                                        <p:attrNameLst>
                                          <p:attrName>style.visibility</p:attrName>
                                        </p:attrNameLst>
                                      </p:cBhvr>
                                      <p:to>
                                        <p:strVal val="visible"/>
                                      </p:to>
                                    </p:set>
                                    <p:animEffect transition="in" filter="wedge">
                                      <p:cBhvr>
                                        <p:cTn id="23" dur="1000"/>
                                        <p:tgtEl>
                                          <p:spTgt spid="8397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83972">
                                            <p:txEl>
                                              <p:pRg st="2" end="2"/>
                                            </p:txEl>
                                          </p:spTgt>
                                        </p:tgtEl>
                                        <p:attrNameLst>
                                          <p:attrName>style.visibility</p:attrName>
                                        </p:attrNameLst>
                                      </p:cBhvr>
                                      <p:to>
                                        <p:strVal val="visible"/>
                                      </p:to>
                                    </p:set>
                                    <p:animEffect transition="in" filter="wedge">
                                      <p:cBhvr>
                                        <p:cTn id="28" dur="1000"/>
                                        <p:tgtEl>
                                          <p:spTgt spid="8397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83972">
                                            <p:txEl>
                                              <p:pRg st="3" end="3"/>
                                            </p:txEl>
                                          </p:spTgt>
                                        </p:tgtEl>
                                        <p:attrNameLst>
                                          <p:attrName>style.visibility</p:attrName>
                                        </p:attrNameLst>
                                      </p:cBhvr>
                                      <p:to>
                                        <p:strVal val="visible"/>
                                      </p:to>
                                    </p:set>
                                    <p:animEffect transition="in" filter="wedge">
                                      <p:cBhvr>
                                        <p:cTn id="33" dur="1000"/>
                                        <p:tgtEl>
                                          <p:spTgt spid="8397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83972">
                                            <p:txEl>
                                              <p:pRg st="4" end="4"/>
                                            </p:txEl>
                                          </p:spTgt>
                                        </p:tgtEl>
                                        <p:attrNameLst>
                                          <p:attrName>style.visibility</p:attrName>
                                        </p:attrNameLst>
                                      </p:cBhvr>
                                      <p:to>
                                        <p:strVal val="visible"/>
                                      </p:to>
                                    </p:set>
                                    <p:animEffect transition="in" filter="wedge">
                                      <p:cBhvr>
                                        <p:cTn id="38" dur="1000"/>
                                        <p:tgtEl>
                                          <p:spTgt spid="839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build="p" animBg="1"/>
    </p:bld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468313" y="7651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sz="2800">
              <a:solidFill>
                <a:srgbClr val="000000"/>
              </a:solidFill>
              <a:cs typeface="B Traffic" panose="00000400000000000000" pitchFamily="2" charset="-78"/>
            </a:endParaRPr>
          </a:p>
        </p:txBody>
      </p:sp>
      <p:sp>
        <p:nvSpPr>
          <p:cNvPr id="83971" name="Rectangle 3"/>
          <p:cNvSpPr>
            <a:spLocks noGrp="1" noChangeArrowheads="1"/>
          </p:cNvSpPr>
          <p:nvPr>
            <p:ph type="title"/>
          </p:nvPr>
        </p:nvSpPr>
        <p:spPr>
          <a:xfrm>
            <a:off x="228600" y="260350"/>
            <a:ext cx="7848600" cy="685800"/>
          </a:xfrm>
        </p:spPr>
        <p:txBody>
          <a:bodyPr/>
          <a:lstStyle/>
          <a:p>
            <a:pPr algn="ctr" eaLnBrk="1" hangingPunct="1"/>
            <a:r>
              <a:rPr lang="fa-IR" altLang="fa-IR" sz="3200" smtClean="0">
                <a:solidFill>
                  <a:srgbClr val="990000"/>
                </a:solidFill>
                <a:cs typeface="B Titr" panose="00000700000000000000" pitchFamily="2" charset="-78"/>
              </a:rPr>
              <a:t>پردازش اطلاعات در دوره هاي مختلف رشد</a:t>
            </a:r>
            <a:r>
              <a:rPr lang="fa-IR" altLang="fa-IR" smtClean="0"/>
              <a:t> </a:t>
            </a:r>
            <a:endParaRPr lang="en-US" altLang="fa-IR" smtClean="0"/>
          </a:p>
        </p:txBody>
      </p:sp>
      <p:sp>
        <p:nvSpPr>
          <p:cNvPr id="83972" name="Rectangle 4"/>
          <p:cNvSpPr>
            <a:spLocks noGrp="1" noChangeArrowheads="1"/>
          </p:cNvSpPr>
          <p:nvPr>
            <p:ph type="body" idx="1"/>
          </p:nvPr>
        </p:nvSpPr>
        <p:spPr>
          <a:xfrm>
            <a:off x="395288" y="1123950"/>
            <a:ext cx="8208962" cy="5257800"/>
          </a:xfrm>
          <a:noFill/>
          <a:ln w="38100">
            <a:solidFill>
              <a:srgbClr val="990000"/>
            </a:solidFill>
            <a:miter lim="800000"/>
            <a:headEnd/>
            <a:tailEnd/>
          </a:ln>
        </p:spPr>
        <p:txBody>
          <a:bodyPr>
            <a:normAutofit/>
          </a:bodyPr>
          <a:lstStyle/>
          <a:p>
            <a:pPr marL="271463" indent="-188913" algn="just" rtl="1" eaLnBrk="1" hangingPunct="1">
              <a:lnSpc>
                <a:spcPct val="90000"/>
              </a:lnSpc>
              <a:buClr>
                <a:srgbClr val="990000"/>
              </a:buClr>
              <a:buFont typeface="Wingdings" panose="05000000000000000000" pitchFamily="2" charset="2"/>
              <a:buNone/>
              <a:tabLst>
                <a:tab pos="177800" algn="l"/>
              </a:tabLst>
            </a:pPr>
            <a:r>
              <a:rPr lang="fa-IR" altLang="fa-IR" sz="2000" dirty="0" smtClean="0">
                <a:solidFill>
                  <a:srgbClr val="006600"/>
                </a:solidFill>
                <a:cs typeface="B Titr" panose="00000700000000000000" pitchFamily="2" charset="-78"/>
              </a:rPr>
              <a:t>سواد در اوايل كودكي :</a:t>
            </a:r>
            <a:r>
              <a:rPr lang="fa-IR" altLang="fa-IR" sz="2000" dirty="0" smtClean="0">
                <a:solidFill>
                  <a:srgbClr val="080808"/>
                </a:solidFill>
                <a:cs typeface="B Titr" panose="00000700000000000000" pitchFamily="2" charset="-78"/>
              </a:rPr>
              <a:t> </a:t>
            </a:r>
          </a:p>
          <a:p>
            <a:pPr marL="368300" indent="-285750" algn="just" rtl="1" eaLnBrk="1" hangingPunct="1">
              <a:lnSpc>
                <a:spcPct val="90000"/>
              </a:lnSpc>
              <a:buClr>
                <a:srgbClr val="990000"/>
              </a:buClr>
              <a:buFont typeface="Wingdings" panose="05000000000000000000" pitchFamily="2" charset="2"/>
              <a:buChar char="v"/>
              <a:tabLst>
                <a:tab pos="177800" algn="l"/>
              </a:tabLst>
            </a:pPr>
            <a:r>
              <a:rPr lang="fa-IR" altLang="fa-IR" sz="2000" dirty="0" smtClean="0">
                <a:solidFill>
                  <a:srgbClr val="080808"/>
                </a:solidFill>
                <a:cs typeface="B Titr" panose="00000700000000000000" pitchFamily="2" charset="-78"/>
              </a:rPr>
              <a:t>كودكان پيش دبستاني مدتي قبل از آموختن و نوشتن به شيوه مرسوم ، زبان نوشتاري را به مقدار زيادي مي فهمند سواد آموزي به مقدار زياد بر اساس زبان گفتاري و آگاهي از جهان قرار دارد .</a:t>
            </a:r>
          </a:p>
          <a:p>
            <a:pPr marL="271463" indent="-188913" algn="just" rtl="1" eaLnBrk="1" hangingPunct="1">
              <a:lnSpc>
                <a:spcPct val="90000"/>
              </a:lnSpc>
              <a:buClr>
                <a:srgbClr val="990000"/>
              </a:buClr>
              <a:buFont typeface="Wingdings" panose="05000000000000000000" pitchFamily="2" charset="2"/>
              <a:buNone/>
              <a:tabLst>
                <a:tab pos="177800" algn="l"/>
              </a:tabLst>
            </a:pPr>
            <a:r>
              <a:rPr lang="fa-IR" altLang="fa-IR" sz="2000" dirty="0" smtClean="0">
                <a:solidFill>
                  <a:srgbClr val="006600"/>
                </a:solidFill>
                <a:cs typeface="B Titr" panose="00000700000000000000" pitchFamily="2" charset="-78"/>
              </a:rPr>
              <a:t>استدلال رياضي در كودكان پيش دبستاني :</a:t>
            </a:r>
          </a:p>
          <a:p>
            <a:pPr marL="368300" indent="-285750" algn="just" rtl="1">
              <a:lnSpc>
                <a:spcPct val="90000"/>
              </a:lnSpc>
              <a:buClr>
                <a:srgbClr val="990000"/>
              </a:buClr>
              <a:buFont typeface="Wingdings" panose="05000000000000000000" pitchFamily="2" charset="2"/>
              <a:buChar char="v"/>
              <a:tabLst>
                <a:tab pos="177800" algn="l"/>
              </a:tabLst>
            </a:pPr>
            <a:r>
              <a:rPr lang="fa-IR" altLang="fa-IR" sz="2000" dirty="0" smtClean="0">
                <a:solidFill>
                  <a:srgbClr val="080808"/>
                </a:solidFill>
                <a:cs typeface="B Titr" panose="00000700000000000000" pitchFamily="2" charset="-78"/>
              </a:rPr>
              <a:t>در سال دوم زندگي در آغاز درك ترتيبي ( </a:t>
            </a:r>
            <a:r>
              <a:rPr lang="en-US" altLang="fa-IR" sz="2000" dirty="0" err="1" smtClean="0">
                <a:solidFill>
                  <a:srgbClr val="080808"/>
                </a:solidFill>
                <a:cs typeface="B Titr" panose="00000700000000000000" pitchFamily="2" charset="-78"/>
              </a:rPr>
              <a:t>ordinality</a:t>
            </a:r>
            <a:r>
              <a:rPr lang="fa-IR" altLang="fa-IR" sz="2000" dirty="0" smtClean="0">
                <a:solidFill>
                  <a:srgbClr val="080808"/>
                </a:solidFill>
                <a:cs typeface="B Titr" panose="00000700000000000000" pitchFamily="2" charset="-78"/>
              </a:rPr>
              <a:t> ) يا روابط ترتيبي بين كميتها قراردارند مانند 2بيشتر از 1و ... </a:t>
            </a:r>
          </a:p>
          <a:p>
            <a:pPr marL="368300" indent="-285750" algn="just" rtl="1" eaLnBrk="1" hangingPunct="1">
              <a:lnSpc>
                <a:spcPct val="90000"/>
              </a:lnSpc>
              <a:buClr>
                <a:srgbClr val="990000"/>
              </a:buClr>
              <a:buFont typeface="Wingdings" panose="05000000000000000000" pitchFamily="2" charset="2"/>
              <a:buChar char="v"/>
              <a:tabLst>
                <a:tab pos="177800" algn="l"/>
              </a:tabLst>
            </a:pPr>
            <a:r>
              <a:rPr lang="fa-IR" altLang="fa-IR" sz="2000" dirty="0" smtClean="0">
                <a:solidFill>
                  <a:srgbClr val="080808"/>
                </a:solidFill>
                <a:cs typeface="B Titr" panose="00000700000000000000" pitchFamily="2" charset="-78"/>
              </a:rPr>
              <a:t>بين 2 تا 3 سالگي شمردن را شروع مي كنند وبه تدريج دقيقتر مي شود بين 4 تا 5 سالگي آنها به مفهوم عدد اصلي در مجموعه ( </a:t>
            </a:r>
            <a:r>
              <a:rPr lang="en-US" altLang="fa-IR" sz="2000" dirty="0" smtClean="0">
                <a:solidFill>
                  <a:srgbClr val="080808"/>
                </a:solidFill>
                <a:cs typeface="B Titr" panose="00000700000000000000" pitchFamily="2" charset="-78"/>
              </a:rPr>
              <a:t>cardinality</a:t>
            </a:r>
            <a:r>
              <a:rPr lang="fa-IR" altLang="fa-IR" sz="2000" dirty="0" smtClean="0">
                <a:solidFill>
                  <a:srgbClr val="080808"/>
                </a:solidFill>
                <a:cs typeface="B Titr" panose="00000700000000000000" pitchFamily="2" charset="-78"/>
              </a:rPr>
              <a:t> ) پي مي برند. مي فهمند كه آخرين عدد در يك مجموعة قابل شمارش ،بيانگر تعداد كل آن مجموعه است.</a:t>
            </a:r>
            <a:endParaRPr lang="en-US" altLang="fa-IR" sz="2000" dirty="0" smtClean="0">
              <a:solidFill>
                <a:srgbClr val="080808"/>
              </a:solidFill>
              <a:cs typeface="B Titr" panose="00000700000000000000" pitchFamily="2" charset="-78"/>
            </a:endParaRPr>
          </a:p>
        </p:txBody>
      </p:sp>
    </p:spTree>
    <p:extLst>
      <p:ext uri="{BB962C8B-B14F-4D97-AF65-F5344CB8AC3E}">
        <p14:creationId xmlns:p14="http://schemas.microsoft.com/office/powerpoint/2010/main" val="3450680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83972">
                                            <p:bg/>
                                          </p:spTgt>
                                        </p:tgtEl>
                                        <p:attrNameLst>
                                          <p:attrName>style.visibility</p:attrName>
                                        </p:attrNameLst>
                                      </p:cBhvr>
                                      <p:to>
                                        <p:strVal val="visible"/>
                                      </p:to>
                                    </p:set>
                                    <p:animEffect transition="in" filter="wedge">
                                      <p:cBhvr>
                                        <p:cTn id="13" dur="1000"/>
                                        <p:tgtEl>
                                          <p:spTgt spid="83972">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3972">
                                            <p:txEl>
                                              <p:pRg st="0" end="0"/>
                                            </p:txEl>
                                          </p:spTgt>
                                        </p:tgtEl>
                                        <p:attrNameLst>
                                          <p:attrName>style.visibility</p:attrName>
                                        </p:attrNameLst>
                                      </p:cBhvr>
                                      <p:to>
                                        <p:strVal val="visible"/>
                                      </p:to>
                                    </p:set>
                                    <p:animEffect transition="in" filter="wedge">
                                      <p:cBhvr>
                                        <p:cTn id="18" dur="1000"/>
                                        <p:tgtEl>
                                          <p:spTgt spid="8397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3972">
                                            <p:txEl>
                                              <p:pRg st="1" end="1"/>
                                            </p:txEl>
                                          </p:spTgt>
                                        </p:tgtEl>
                                        <p:attrNameLst>
                                          <p:attrName>style.visibility</p:attrName>
                                        </p:attrNameLst>
                                      </p:cBhvr>
                                      <p:to>
                                        <p:strVal val="visible"/>
                                      </p:to>
                                    </p:set>
                                    <p:animEffect transition="in" filter="wedge">
                                      <p:cBhvr>
                                        <p:cTn id="23" dur="1000"/>
                                        <p:tgtEl>
                                          <p:spTgt spid="8397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83972">
                                            <p:txEl>
                                              <p:pRg st="2" end="2"/>
                                            </p:txEl>
                                          </p:spTgt>
                                        </p:tgtEl>
                                        <p:attrNameLst>
                                          <p:attrName>style.visibility</p:attrName>
                                        </p:attrNameLst>
                                      </p:cBhvr>
                                      <p:to>
                                        <p:strVal val="visible"/>
                                      </p:to>
                                    </p:set>
                                    <p:animEffect transition="in" filter="wedge">
                                      <p:cBhvr>
                                        <p:cTn id="28" dur="1000"/>
                                        <p:tgtEl>
                                          <p:spTgt spid="8397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83972">
                                            <p:txEl>
                                              <p:pRg st="3" end="3"/>
                                            </p:txEl>
                                          </p:spTgt>
                                        </p:tgtEl>
                                        <p:attrNameLst>
                                          <p:attrName>style.visibility</p:attrName>
                                        </p:attrNameLst>
                                      </p:cBhvr>
                                      <p:to>
                                        <p:strVal val="visible"/>
                                      </p:to>
                                    </p:set>
                                    <p:animEffect transition="in" filter="wedge">
                                      <p:cBhvr>
                                        <p:cTn id="33" dur="1000"/>
                                        <p:tgtEl>
                                          <p:spTgt spid="83972">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83972">
                                            <p:txEl>
                                              <p:pRg st="4" end="4"/>
                                            </p:txEl>
                                          </p:spTgt>
                                        </p:tgtEl>
                                        <p:attrNameLst>
                                          <p:attrName>style.visibility</p:attrName>
                                        </p:attrNameLst>
                                      </p:cBhvr>
                                      <p:to>
                                        <p:strVal val="visible"/>
                                      </p:to>
                                    </p:set>
                                    <p:animEffect transition="in" filter="wedge">
                                      <p:cBhvr>
                                        <p:cTn id="38" dur="1000"/>
                                        <p:tgtEl>
                                          <p:spTgt spid="839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build="p" animBg="1"/>
    </p:bld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468313" y="7651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sz="2800">
              <a:solidFill>
                <a:srgbClr val="000000"/>
              </a:solidFill>
              <a:cs typeface="B Traffic" panose="00000400000000000000" pitchFamily="2" charset="-78"/>
            </a:endParaRPr>
          </a:p>
        </p:txBody>
      </p:sp>
      <p:sp>
        <p:nvSpPr>
          <p:cNvPr id="78851" name="Rectangle 3"/>
          <p:cNvSpPr>
            <a:spLocks noGrp="1" noChangeArrowheads="1"/>
          </p:cNvSpPr>
          <p:nvPr>
            <p:ph type="title"/>
          </p:nvPr>
        </p:nvSpPr>
        <p:spPr>
          <a:xfrm>
            <a:off x="228600" y="260350"/>
            <a:ext cx="7848600" cy="685800"/>
          </a:xfrm>
        </p:spPr>
        <p:txBody>
          <a:bodyPr/>
          <a:lstStyle/>
          <a:p>
            <a:pPr algn="ctr" eaLnBrk="1" hangingPunct="1"/>
            <a:r>
              <a:rPr lang="fa-IR" altLang="fa-IR" sz="3200" smtClean="0">
                <a:solidFill>
                  <a:srgbClr val="990000"/>
                </a:solidFill>
                <a:cs typeface="B Titr" panose="00000700000000000000" pitchFamily="2" charset="-78"/>
              </a:rPr>
              <a:t>پردازش اطلاعات در دوره هاي مختلف رشد</a:t>
            </a:r>
            <a:r>
              <a:rPr lang="fa-IR" altLang="fa-IR" smtClean="0"/>
              <a:t> </a:t>
            </a:r>
            <a:endParaRPr lang="en-US" altLang="fa-IR" smtClean="0"/>
          </a:p>
        </p:txBody>
      </p:sp>
      <p:sp>
        <p:nvSpPr>
          <p:cNvPr id="78852" name="Rectangle 4"/>
          <p:cNvSpPr>
            <a:spLocks noGrp="1" noChangeArrowheads="1"/>
          </p:cNvSpPr>
          <p:nvPr>
            <p:ph type="body" idx="1"/>
          </p:nvPr>
        </p:nvSpPr>
        <p:spPr>
          <a:xfrm>
            <a:off x="395288" y="1123950"/>
            <a:ext cx="8208962" cy="4968875"/>
          </a:xfrm>
          <a:ln w="38100">
            <a:solidFill>
              <a:srgbClr val="990000"/>
            </a:solidFill>
          </a:ln>
        </p:spPr>
        <p:txBody>
          <a:bodyPr>
            <a:normAutofit/>
          </a:bodyPr>
          <a:lstStyle/>
          <a:p>
            <a:pPr marL="271463" indent="-188913" algn="ctr" rtl="1" eaLnBrk="1" hangingPunct="1">
              <a:lnSpc>
                <a:spcPct val="90000"/>
              </a:lnSpc>
              <a:buClr>
                <a:srgbClr val="990000"/>
              </a:buClr>
              <a:buFont typeface="Wingdings" pitchFamily="2" charset="2"/>
              <a:buChar char="v"/>
              <a:tabLst>
                <a:tab pos="177800" algn="l"/>
              </a:tabLst>
              <a:defRPr/>
            </a:pPr>
            <a:endParaRPr lang="fa-IR" sz="2400" u="sng" dirty="0" smtClean="0">
              <a:solidFill>
                <a:srgbClr val="080808"/>
              </a:solidFill>
              <a:effectLst>
                <a:outerShdw blurRad="38100" dist="38100" dir="2700000" algn="tl">
                  <a:srgbClr val="FFFFFF"/>
                </a:outerShdw>
              </a:effectLst>
              <a:cs typeface="B Titr" panose="00000700000000000000" pitchFamily="2" charset="-78"/>
            </a:endParaRPr>
          </a:p>
          <a:p>
            <a:pPr marL="271463" indent="-188913" algn="just" rtl="1" eaLnBrk="1" hangingPunct="1">
              <a:lnSpc>
                <a:spcPct val="90000"/>
              </a:lnSpc>
              <a:buClr>
                <a:srgbClr val="990000"/>
              </a:buClr>
              <a:buFont typeface="Wingdings" pitchFamily="2" charset="2"/>
              <a:buChar char="v"/>
              <a:tabLst>
                <a:tab pos="177800" algn="l"/>
              </a:tabLst>
              <a:defRPr/>
            </a:pPr>
            <a:r>
              <a:rPr lang="fa-IR" sz="2400" u="sng" dirty="0" smtClean="0">
                <a:solidFill>
                  <a:srgbClr val="080808"/>
                </a:solidFill>
                <a:effectLst>
                  <a:outerShdw blurRad="38100" dist="38100" dir="2700000" algn="tl">
                    <a:srgbClr val="FFFFFF"/>
                  </a:outerShdw>
                </a:effectLst>
                <a:cs typeface="B Titr" panose="00000700000000000000" pitchFamily="2" charset="-78"/>
              </a:rPr>
              <a:t>اواسط كودكي ( 6 تا 11 سالگي )</a:t>
            </a:r>
          </a:p>
          <a:p>
            <a:pPr marL="271463" indent="-188913" algn="just" rtl="1" eaLnBrk="1" hangingPunct="1">
              <a:lnSpc>
                <a:spcPct val="90000"/>
              </a:lnSpc>
              <a:buClr>
                <a:srgbClr val="990000"/>
              </a:buClr>
              <a:buFont typeface="Wingdings" pitchFamily="2" charset="2"/>
              <a:buNone/>
              <a:tabLst>
                <a:tab pos="177800" algn="l"/>
              </a:tabLst>
              <a:defRPr/>
            </a:pPr>
            <a:r>
              <a:rPr lang="fa-IR" sz="2400" u="sng" dirty="0" smtClean="0">
                <a:solidFill>
                  <a:srgbClr val="080808"/>
                </a:solidFill>
                <a:effectLst>
                  <a:outerShdw blurRad="38100" dist="38100" dir="2700000" algn="tl">
                    <a:srgbClr val="FFFFFF"/>
                  </a:outerShdw>
                </a:effectLst>
                <a:cs typeface="B Titr" panose="00000700000000000000" pitchFamily="2" charset="-78"/>
              </a:rPr>
              <a:t> </a:t>
            </a:r>
          </a:p>
          <a:p>
            <a:pPr marL="425450" algn="just" rtl="1" eaLnBrk="1" hangingPunct="1">
              <a:lnSpc>
                <a:spcPct val="90000"/>
              </a:lnSpc>
              <a:buClr>
                <a:srgbClr val="990000"/>
              </a:buClr>
              <a:buFont typeface="Wingdings" panose="05000000000000000000" pitchFamily="2" charset="2"/>
              <a:buChar char="v"/>
              <a:tabLst>
                <a:tab pos="177800" algn="l"/>
              </a:tabLst>
              <a:defRPr/>
            </a:pPr>
            <a:r>
              <a:rPr lang="fa-IR" sz="2000" u="sng" dirty="0" smtClean="0">
                <a:solidFill>
                  <a:srgbClr val="080808"/>
                </a:solidFill>
                <a:effectLst>
                  <a:outerShdw blurRad="38100" dist="38100" dir="2700000" algn="tl">
                    <a:srgbClr val="FFFFFF"/>
                  </a:outerShdw>
                </a:effectLst>
                <a:cs typeface="B Titr" panose="00000700000000000000" pitchFamily="2" charset="-78"/>
              </a:rPr>
              <a:t>توجه و حافظه، كه زيربناي هر فعاليت شناختي هستند در اواسط كودكي اهميت زيادي دارند.  </a:t>
            </a:r>
          </a:p>
          <a:p>
            <a:pPr marL="425450" algn="just" rtl="1" eaLnBrk="1" hangingPunct="1">
              <a:lnSpc>
                <a:spcPct val="90000"/>
              </a:lnSpc>
              <a:buClr>
                <a:srgbClr val="990000"/>
              </a:buClr>
              <a:buFont typeface="Wingdings" panose="05000000000000000000" pitchFamily="2" charset="2"/>
              <a:buChar char="v"/>
              <a:tabLst>
                <a:tab pos="177800" algn="l"/>
              </a:tabLst>
              <a:defRPr/>
            </a:pPr>
            <a:r>
              <a:rPr lang="fa-IR" sz="2000" dirty="0" smtClean="0">
                <a:solidFill>
                  <a:srgbClr val="080808"/>
                </a:solidFill>
                <a:cs typeface="B Titr" panose="00000700000000000000" pitchFamily="2" charset="-78"/>
              </a:rPr>
              <a:t>پژوهشگران معتقدند كه رشد مغز به دو تغيير اساسي در پردازش اطلاعات كمك مي كند :</a:t>
            </a:r>
          </a:p>
          <a:p>
            <a:pPr marL="271463" indent="-188913" algn="just" rtl="1" eaLnBrk="1" hangingPunct="1">
              <a:lnSpc>
                <a:spcPct val="90000"/>
              </a:lnSpc>
              <a:buFontTx/>
              <a:buNone/>
              <a:tabLst>
                <a:tab pos="177800" algn="l"/>
              </a:tabLst>
              <a:defRPr/>
            </a:pPr>
            <a:r>
              <a:rPr lang="fa-IR" sz="2000" dirty="0" smtClean="0">
                <a:solidFill>
                  <a:srgbClr val="080808"/>
                </a:solidFill>
                <a:cs typeface="B Titr" panose="00000700000000000000" pitchFamily="2" charset="-78"/>
              </a:rPr>
              <a:t>1 . </a:t>
            </a:r>
            <a:r>
              <a:rPr lang="fa-IR" sz="2000" dirty="0" smtClean="0">
                <a:solidFill>
                  <a:srgbClr val="0033CC"/>
                </a:solidFill>
                <a:cs typeface="B Titr" panose="00000700000000000000" pitchFamily="2" charset="-78"/>
              </a:rPr>
              <a:t>افزايش توانايي پردازش اطلاعات :</a:t>
            </a:r>
            <a:r>
              <a:rPr lang="fa-IR" sz="2000" dirty="0" smtClean="0">
                <a:solidFill>
                  <a:srgbClr val="080808"/>
                </a:solidFill>
                <a:cs typeface="B Titr" panose="00000700000000000000" pitchFamily="2" charset="-78"/>
              </a:rPr>
              <a:t> بين 6 تا 12 سالگي زمان لازم براي پردازش اطلاعات در انواع تكاليف شناختي به سرعت كاهش مي يابد . اين افزايش سرعت تفكر احتمالاً به علت ادامه ميلين دار شدن و كاهش سيناپسي در مغز است. تفكر كارآمدتر ، توانايي پردازش اطلاعات را افزايش مي دهد .</a:t>
            </a:r>
          </a:p>
          <a:p>
            <a:pPr marL="271463" indent="-188913" algn="just" rtl="1" eaLnBrk="1" hangingPunct="1">
              <a:lnSpc>
                <a:spcPct val="90000"/>
              </a:lnSpc>
              <a:buFontTx/>
              <a:buNone/>
              <a:tabLst>
                <a:tab pos="177800" algn="l"/>
              </a:tabLst>
              <a:defRPr/>
            </a:pPr>
            <a:r>
              <a:rPr lang="fa-IR" sz="2000" dirty="0" smtClean="0">
                <a:solidFill>
                  <a:srgbClr val="080808"/>
                </a:solidFill>
                <a:cs typeface="B Titr" panose="00000700000000000000" pitchFamily="2" charset="-78"/>
              </a:rPr>
              <a:t>2 . </a:t>
            </a:r>
            <a:r>
              <a:rPr lang="fa-IR" sz="2000" dirty="0" smtClean="0">
                <a:solidFill>
                  <a:srgbClr val="0033CC"/>
                </a:solidFill>
                <a:cs typeface="B Titr" panose="00000700000000000000" pitchFamily="2" charset="-78"/>
              </a:rPr>
              <a:t>افزايش بازداري شناختي :</a:t>
            </a:r>
            <a:r>
              <a:rPr lang="fa-IR" sz="2000" dirty="0" smtClean="0">
                <a:solidFill>
                  <a:srgbClr val="080808"/>
                </a:solidFill>
                <a:cs typeface="B Titr" panose="00000700000000000000" pitchFamily="2" charset="-78"/>
              </a:rPr>
              <a:t> توانايي مقاومت كردن در برابر دخالت اطلاعات نامربوط .</a:t>
            </a:r>
          </a:p>
          <a:p>
            <a:pPr marL="271463" indent="-188913" algn="just" rtl="1" eaLnBrk="1" hangingPunct="1">
              <a:lnSpc>
                <a:spcPct val="90000"/>
              </a:lnSpc>
              <a:buFontTx/>
              <a:buNone/>
              <a:tabLst>
                <a:tab pos="177800" algn="l"/>
              </a:tabLst>
              <a:defRPr/>
            </a:pPr>
            <a:r>
              <a:rPr lang="fa-IR" sz="2000" dirty="0" smtClean="0">
                <a:solidFill>
                  <a:srgbClr val="080808"/>
                </a:solidFill>
                <a:cs typeface="B Titr" panose="00000700000000000000" pitchFamily="2" charset="-78"/>
              </a:rPr>
              <a:t>بازداري شناختي ، با پاك كردن اطلاعات غير ضروري از حافظة فعال ، به مهارتهاي پردازش اطلاعات كمك مي كند . </a:t>
            </a:r>
          </a:p>
          <a:p>
            <a:pPr marL="271463" indent="-188913" algn="r" rtl="1" eaLnBrk="1" hangingPunct="1">
              <a:lnSpc>
                <a:spcPct val="90000"/>
              </a:lnSpc>
              <a:buFontTx/>
              <a:buNone/>
              <a:tabLst>
                <a:tab pos="177800" algn="l"/>
              </a:tabLst>
              <a:defRPr/>
            </a:pPr>
            <a:r>
              <a:rPr lang="fa-IR" sz="2000" dirty="0" smtClean="0">
                <a:solidFill>
                  <a:srgbClr val="080808"/>
                </a:solidFill>
                <a:cs typeface="0 Titr Bold" panose="00000700000000000000" pitchFamily="2" charset="-78"/>
              </a:rPr>
              <a:t>		</a:t>
            </a:r>
            <a:endParaRPr lang="en-US" sz="2000" dirty="0" smtClean="0">
              <a:solidFill>
                <a:srgbClr val="080808"/>
              </a:solidFill>
              <a:cs typeface="0 Titr Bold" panose="00000700000000000000" pitchFamily="2" charset="-78"/>
            </a:endParaRPr>
          </a:p>
        </p:txBody>
      </p:sp>
    </p:spTree>
    <p:extLst>
      <p:ext uri="{BB962C8B-B14F-4D97-AF65-F5344CB8AC3E}">
        <p14:creationId xmlns:p14="http://schemas.microsoft.com/office/powerpoint/2010/main" val="3248897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1000" fill="hold"/>
                                        <p:tgtEl>
                                          <p:spTgt spid="78851"/>
                                        </p:tgtEl>
                                        <p:attrNameLst>
                                          <p:attrName>ppt_x</p:attrName>
                                        </p:attrNameLst>
                                      </p:cBhvr>
                                      <p:tavLst>
                                        <p:tav tm="0">
                                          <p:val>
                                            <p:strVal val="#ppt_x"/>
                                          </p:val>
                                        </p:tav>
                                        <p:tav tm="100000">
                                          <p:val>
                                            <p:strVal val="#ppt_x"/>
                                          </p:val>
                                        </p:tav>
                                      </p:tavLst>
                                    </p:anim>
                                    <p:anim calcmode="lin" valueType="num">
                                      <p:cBhvr additive="base">
                                        <p:cTn id="8" dur="1000" fill="hold"/>
                                        <p:tgtEl>
                                          <p:spTgt spid="78851"/>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78852">
                                            <p:bg/>
                                          </p:spTgt>
                                        </p:tgtEl>
                                        <p:attrNameLst>
                                          <p:attrName>style.visibility</p:attrName>
                                        </p:attrNameLst>
                                      </p:cBhvr>
                                      <p:to>
                                        <p:strVal val="visible"/>
                                      </p:to>
                                    </p:set>
                                    <p:animEffect transition="in" filter="wedge">
                                      <p:cBhvr>
                                        <p:cTn id="11" dur="1000"/>
                                        <p:tgtEl>
                                          <p:spTgt spid="78852">
                                            <p:bg/>
                                          </p:spTgt>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78852">
                                            <p:txEl>
                                              <p:pRg st="1" end="1"/>
                                            </p:txEl>
                                          </p:spTgt>
                                        </p:tgtEl>
                                        <p:attrNameLst>
                                          <p:attrName>style.visibility</p:attrName>
                                        </p:attrNameLst>
                                      </p:cBhvr>
                                      <p:to>
                                        <p:strVal val="visible"/>
                                      </p:to>
                                    </p:set>
                                    <p:animEffect transition="in" filter="wedge">
                                      <p:cBhvr>
                                        <p:cTn id="14" dur="2000"/>
                                        <p:tgtEl>
                                          <p:spTgt spid="78852">
                                            <p:txEl>
                                              <p:pRg st="1" end="1"/>
                                            </p:txEl>
                                          </p:spTgt>
                                        </p:tgtEl>
                                      </p:cBhvr>
                                    </p:animEffect>
                                  </p:childTnLst>
                                </p:cTn>
                              </p:par>
                            </p:childTnLst>
                          </p:cTn>
                        </p:par>
                        <p:par>
                          <p:cTn id="15" fill="hold" nodeType="afterGroup">
                            <p:stCondLst>
                              <p:cond delay="2000"/>
                            </p:stCondLst>
                            <p:childTnLst>
                              <p:par>
                                <p:cTn id="16" presetID="20" presetClass="entr" presetSubtype="0" fill="hold" grpId="0" nodeType="afterEffect">
                                  <p:stCondLst>
                                    <p:cond delay="0"/>
                                  </p:stCondLst>
                                  <p:childTnLst>
                                    <p:set>
                                      <p:cBhvr>
                                        <p:cTn id="17" dur="1" fill="hold">
                                          <p:stCondLst>
                                            <p:cond delay="0"/>
                                          </p:stCondLst>
                                        </p:cTn>
                                        <p:tgtEl>
                                          <p:spTgt spid="78852">
                                            <p:txEl>
                                              <p:pRg st="3" end="3"/>
                                            </p:txEl>
                                          </p:spTgt>
                                        </p:tgtEl>
                                        <p:attrNameLst>
                                          <p:attrName>style.visibility</p:attrName>
                                        </p:attrNameLst>
                                      </p:cBhvr>
                                      <p:to>
                                        <p:strVal val="visible"/>
                                      </p:to>
                                    </p:set>
                                    <p:animEffect transition="in" filter="wedge">
                                      <p:cBhvr>
                                        <p:cTn id="18" dur="2000"/>
                                        <p:tgtEl>
                                          <p:spTgt spid="78852">
                                            <p:txEl>
                                              <p:pRg st="3" end="3"/>
                                            </p:txEl>
                                          </p:spTgt>
                                        </p:tgtEl>
                                      </p:cBhvr>
                                    </p:animEffect>
                                  </p:childTnLst>
                                </p:cTn>
                              </p:par>
                            </p:childTnLst>
                          </p:cTn>
                        </p:par>
                        <p:par>
                          <p:cTn id="19" fill="hold">
                            <p:stCondLst>
                              <p:cond delay="4000"/>
                            </p:stCondLst>
                            <p:childTnLst>
                              <p:par>
                                <p:cTn id="20" presetID="20" presetClass="entr" presetSubtype="0" fill="hold" grpId="0" nodeType="afterEffect">
                                  <p:stCondLst>
                                    <p:cond delay="0"/>
                                  </p:stCondLst>
                                  <p:childTnLst>
                                    <p:set>
                                      <p:cBhvr>
                                        <p:cTn id="21" dur="1" fill="hold">
                                          <p:stCondLst>
                                            <p:cond delay="0"/>
                                          </p:stCondLst>
                                        </p:cTn>
                                        <p:tgtEl>
                                          <p:spTgt spid="78852">
                                            <p:txEl>
                                              <p:pRg st="4" end="4"/>
                                            </p:txEl>
                                          </p:spTgt>
                                        </p:tgtEl>
                                        <p:attrNameLst>
                                          <p:attrName>style.visibility</p:attrName>
                                        </p:attrNameLst>
                                      </p:cBhvr>
                                      <p:to>
                                        <p:strVal val="visible"/>
                                      </p:to>
                                    </p:set>
                                    <p:animEffect transition="in" filter="wedge">
                                      <p:cBhvr>
                                        <p:cTn id="22" dur="2000"/>
                                        <p:tgtEl>
                                          <p:spTgt spid="78852">
                                            <p:txEl>
                                              <p:pRg st="4" end="4"/>
                                            </p:txEl>
                                          </p:spTgt>
                                        </p:tgtEl>
                                      </p:cBhvr>
                                    </p:animEffect>
                                  </p:childTnLst>
                                </p:cTn>
                              </p:par>
                            </p:childTnLst>
                          </p:cTn>
                        </p:par>
                        <p:par>
                          <p:cTn id="23" fill="hold" nodeType="afterGroup">
                            <p:stCondLst>
                              <p:cond delay="6000"/>
                            </p:stCondLst>
                            <p:childTnLst>
                              <p:par>
                                <p:cTn id="24" presetID="20" presetClass="entr" presetSubtype="0" fill="hold" grpId="0" nodeType="afterEffect">
                                  <p:stCondLst>
                                    <p:cond delay="0"/>
                                  </p:stCondLst>
                                  <p:childTnLst>
                                    <p:set>
                                      <p:cBhvr>
                                        <p:cTn id="25" dur="1" fill="hold">
                                          <p:stCondLst>
                                            <p:cond delay="0"/>
                                          </p:stCondLst>
                                        </p:cTn>
                                        <p:tgtEl>
                                          <p:spTgt spid="78852">
                                            <p:txEl>
                                              <p:pRg st="5" end="5"/>
                                            </p:txEl>
                                          </p:spTgt>
                                        </p:tgtEl>
                                        <p:attrNameLst>
                                          <p:attrName>style.visibility</p:attrName>
                                        </p:attrNameLst>
                                      </p:cBhvr>
                                      <p:to>
                                        <p:strVal val="visible"/>
                                      </p:to>
                                    </p:set>
                                    <p:animEffect transition="in" filter="wedge">
                                      <p:cBhvr>
                                        <p:cTn id="26" dur="2000"/>
                                        <p:tgtEl>
                                          <p:spTgt spid="78852">
                                            <p:txEl>
                                              <p:pRg st="5" end="5"/>
                                            </p:txEl>
                                          </p:spTgt>
                                        </p:tgtEl>
                                      </p:cBhvr>
                                    </p:animEffect>
                                  </p:childTnLst>
                                </p:cTn>
                              </p:par>
                            </p:childTnLst>
                          </p:cTn>
                        </p:par>
                        <p:par>
                          <p:cTn id="27" fill="hold" nodeType="afterGroup">
                            <p:stCondLst>
                              <p:cond delay="8000"/>
                            </p:stCondLst>
                            <p:childTnLst>
                              <p:par>
                                <p:cTn id="28" presetID="20" presetClass="entr" presetSubtype="0" fill="hold" grpId="0" nodeType="afterEffect">
                                  <p:stCondLst>
                                    <p:cond delay="0"/>
                                  </p:stCondLst>
                                  <p:childTnLst>
                                    <p:set>
                                      <p:cBhvr>
                                        <p:cTn id="29" dur="1" fill="hold">
                                          <p:stCondLst>
                                            <p:cond delay="0"/>
                                          </p:stCondLst>
                                        </p:cTn>
                                        <p:tgtEl>
                                          <p:spTgt spid="78852">
                                            <p:txEl>
                                              <p:pRg st="6" end="6"/>
                                            </p:txEl>
                                          </p:spTgt>
                                        </p:tgtEl>
                                        <p:attrNameLst>
                                          <p:attrName>style.visibility</p:attrName>
                                        </p:attrNameLst>
                                      </p:cBhvr>
                                      <p:to>
                                        <p:strVal val="visible"/>
                                      </p:to>
                                    </p:set>
                                    <p:animEffect transition="in" filter="wedge">
                                      <p:cBhvr>
                                        <p:cTn id="30" dur="2000"/>
                                        <p:tgtEl>
                                          <p:spTgt spid="78852">
                                            <p:txEl>
                                              <p:pRg st="6" end="6"/>
                                            </p:txEl>
                                          </p:spTgt>
                                        </p:tgtEl>
                                      </p:cBhvr>
                                    </p:animEffect>
                                  </p:childTnLst>
                                </p:cTn>
                              </p:par>
                            </p:childTnLst>
                          </p:cTn>
                        </p:par>
                        <p:par>
                          <p:cTn id="31" fill="hold" nodeType="afterGroup">
                            <p:stCondLst>
                              <p:cond delay="10000"/>
                            </p:stCondLst>
                            <p:childTnLst>
                              <p:par>
                                <p:cTn id="32" presetID="20" presetClass="entr" presetSubtype="0" fill="hold" grpId="0" nodeType="afterEffect">
                                  <p:stCondLst>
                                    <p:cond delay="0"/>
                                  </p:stCondLst>
                                  <p:childTnLst>
                                    <p:set>
                                      <p:cBhvr>
                                        <p:cTn id="33" dur="1" fill="hold">
                                          <p:stCondLst>
                                            <p:cond delay="0"/>
                                          </p:stCondLst>
                                        </p:cTn>
                                        <p:tgtEl>
                                          <p:spTgt spid="78852">
                                            <p:txEl>
                                              <p:pRg st="7" end="7"/>
                                            </p:txEl>
                                          </p:spTgt>
                                        </p:tgtEl>
                                        <p:attrNameLst>
                                          <p:attrName>style.visibility</p:attrName>
                                        </p:attrNameLst>
                                      </p:cBhvr>
                                      <p:to>
                                        <p:strVal val="visible"/>
                                      </p:to>
                                    </p:set>
                                    <p:animEffect transition="in" filter="wedge">
                                      <p:cBhvr>
                                        <p:cTn id="34" dur="2000"/>
                                        <p:tgtEl>
                                          <p:spTgt spid="78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build="p" animBg="1"/>
    </p:bld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468313" y="7651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sz="2800">
              <a:solidFill>
                <a:srgbClr val="000000"/>
              </a:solidFill>
              <a:cs typeface="B Traffic" panose="00000400000000000000" pitchFamily="2" charset="-78"/>
            </a:endParaRPr>
          </a:p>
        </p:txBody>
      </p:sp>
      <p:sp>
        <p:nvSpPr>
          <p:cNvPr id="89091" name="Rectangle 3"/>
          <p:cNvSpPr>
            <a:spLocks noGrp="1" noChangeArrowheads="1"/>
          </p:cNvSpPr>
          <p:nvPr>
            <p:ph type="title"/>
          </p:nvPr>
        </p:nvSpPr>
        <p:spPr>
          <a:xfrm>
            <a:off x="228600" y="260350"/>
            <a:ext cx="7848600" cy="685800"/>
          </a:xfrm>
        </p:spPr>
        <p:txBody>
          <a:bodyPr/>
          <a:lstStyle/>
          <a:p>
            <a:pPr algn="ctr" eaLnBrk="1" hangingPunct="1"/>
            <a:r>
              <a:rPr lang="fa-IR" altLang="fa-IR" sz="3200" smtClean="0">
                <a:solidFill>
                  <a:srgbClr val="990000"/>
                </a:solidFill>
                <a:cs typeface="B Titr" panose="00000700000000000000" pitchFamily="2" charset="-78"/>
              </a:rPr>
              <a:t>پردازش اطلاعات در دوره هاي مختلف رشد</a:t>
            </a:r>
            <a:r>
              <a:rPr lang="fa-IR" altLang="fa-IR" smtClean="0"/>
              <a:t> </a:t>
            </a:r>
            <a:endParaRPr lang="en-US" altLang="fa-IR" smtClean="0"/>
          </a:p>
        </p:txBody>
      </p:sp>
      <p:sp>
        <p:nvSpPr>
          <p:cNvPr id="89092" name="Rectangle 4"/>
          <p:cNvSpPr>
            <a:spLocks noGrp="1" noChangeArrowheads="1"/>
          </p:cNvSpPr>
          <p:nvPr>
            <p:ph type="body" idx="1"/>
          </p:nvPr>
        </p:nvSpPr>
        <p:spPr>
          <a:xfrm>
            <a:off x="395288" y="1123950"/>
            <a:ext cx="8208962" cy="5041900"/>
          </a:xfrm>
          <a:noFill/>
          <a:ln w="38100">
            <a:solidFill>
              <a:srgbClr val="990000"/>
            </a:solidFill>
            <a:miter lim="800000"/>
            <a:headEnd/>
            <a:tailEnd/>
          </a:ln>
        </p:spPr>
        <p:txBody>
          <a:bodyPr>
            <a:normAutofit/>
          </a:bodyPr>
          <a:lstStyle/>
          <a:p>
            <a:pPr marL="188913" indent="-106363" algn="just" rtl="1" eaLnBrk="1" hangingPunct="1">
              <a:lnSpc>
                <a:spcPct val="80000"/>
              </a:lnSpc>
              <a:buFontTx/>
              <a:buNone/>
            </a:pPr>
            <a:r>
              <a:rPr lang="fa-IR" altLang="fa-IR" sz="1800" dirty="0" smtClean="0">
                <a:solidFill>
                  <a:srgbClr val="006600"/>
                </a:solidFill>
                <a:cs typeface="B Titr" panose="00000700000000000000" pitchFamily="2" charset="-78"/>
              </a:rPr>
              <a:t>الف ) توجه :</a:t>
            </a:r>
          </a:p>
          <a:p>
            <a:pPr marL="188913" indent="-106363" algn="just" rtl="1" eaLnBrk="1" hangingPunct="1">
              <a:lnSpc>
                <a:spcPct val="80000"/>
              </a:lnSpc>
              <a:buFontTx/>
              <a:buNone/>
            </a:pPr>
            <a:r>
              <a:rPr lang="fa-IR" altLang="fa-IR" sz="1800" dirty="0" smtClean="0">
                <a:solidFill>
                  <a:srgbClr val="080808"/>
                </a:solidFill>
                <a:cs typeface="B Titr" panose="00000700000000000000" pitchFamily="2" charset="-78"/>
              </a:rPr>
              <a:t>در اواسط كودكي ، توجه به سه صورت تغير مي كند : </a:t>
            </a:r>
            <a:r>
              <a:rPr lang="fa-IR" altLang="fa-IR" sz="1800" dirty="0" smtClean="0">
                <a:solidFill>
                  <a:srgbClr val="0033CC"/>
                </a:solidFill>
                <a:cs typeface="B Titr" panose="00000700000000000000" pitchFamily="2" charset="-78"/>
              </a:rPr>
              <a:t>گزينشي ، انعطاف پذير و برنامه دار</a:t>
            </a:r>
            <a:r>
              <a:rPr lang="fa-IR" altLang="fa-IR" sz="1800" dirty="0" smtClean="0">
                <a:solidFill>
                  <a:srgbClr val="080808"/>
                </a:solidFill>
                <a:cs typeface="B Titr" panose="00000700000000000000" pitchFamily="2" charset="-78"/>
              </a:rPr>
              <a:t> </a:t>
            </a:r>
            <a:endParaRPr lang="en-US" altLang="fa-IR" sz="1800" dirty="0" smtClean="0">
              <a:solidFill>
                <a:srgbClr val="080808"/>
              </a:solidFill>
              <a:cs typeface="B Titr" panose="00000700000000000000" pitchFamily="2" charset="-78"/>
            </a:endParaRPr>
          </a:p>
          <a:p>
            <a:pPr marL="188913" indent="-106363" algn="just" rtl="1" eaLnBrk="1" hangingPunct="1">
              <a:buClr>
                <a:srgbClr val="990000"/>
              </a:buClr>
              <a:buFont typeface="Wingdings" panose="05000000000000000000" pitchFamily="2" charset="2"/>
              <a:buNone/>
            </a:pPr>
            <a:r>
              <a:rPr lang="fa-IR" altLang="fa-IR" sz="1800" dirty="0" smtClean="0">
                <a:solidFill>
                  <a:srgbClr val="080808"/>
                </a:solidFill>
                <a:cs typeface="B Titr" panose="00000700000000000000" pitchFamily="2" charset="-78"/>
              </a:rPr>
              <a:t>بين 6 تا 9 سالگي كودكان براي گزينش اطلاعات از راهبردهاي گوناگون استفاده مي كنند و عملكرد آنها آشكارا بهبود مي يابد.</a:t>
            </a:r>
          </a:p>
          <a:p>
            <a:pPr marL="188913" indent="-106363" algn="just" rtl="1" eaLnBrk="1" hangingPunct="1">
              <a:buClr>
                <a:srgbClr val="990000"/>
              </a:buClr>
              <a:buFont typeface="Wingdings" panose="05000000000000000000" pitchFamily="2" charset="2"/>
              <a:buNone/>
            </a:pPr>
            <a:r>
              <a:rPr lang="fa-IR" altLang="fa-IR" sz="1800" dirty="0" smtClean="0">
                <a:solidFill>
                  <a:srgbClr val="080808"/>
                </a:solidFill>
                <a:cs typeface="B Titr" panose="00000700000000000000" pitchFamily="2" charset="-78"/>
              </a:rPr>
              <a:t>كودكان دبستاني،توجه خود را به صورت انعطاف پذير با درخواستهاي لحظه اي موقعيتها تنظيم مي كنند .</a:t>
            </a:r>
          </a:p>
          <a:p>
            <a:pPr marL="188913" indent="-106363" algn="just" rtl="1" eaLnBrk="1" hangingPunct="1">
              <a:buClr>
                <a:srgbClr val="990000"/>
              </a:buClr>
              <a:buFont typeface="Wingdings" panose="05000000000000000000" pitchFamily="2" charset="2"/>
              <a:buNone/>
            </a:pPr>
            <a:r>
              <a:rPr lang="fa-IR" altLang="fa-IR" sz="1800" dirty="0" smtClean="0">
                <a:solidFill>
                  <a:srgbClr val="080808"/>
                </a:solidFill>
                <a:cs typeface="B Titr" panose="00000700000000000000" pitchFamily="2" charset="-78"/>
              </a:rPr>
              <a:t>برنامه ريزي عبارت است از فكر كردن پيشاپيش به يك رشته اعمال و اختصاص دادن توجه به آنها ، در اواسط كودكي پيشرفت زيادي مي كند.</a:t>
            </a:r>
          </a:p>
          <a:p>
            <a:pPr marL="188913" indent="-106363" algn="just" rtl="1" eaLnBrk="1" hangingPunct="1">
              <a:buClr>
                <a:srgbClr val="990000"/>
              </a:buClr>
              <a:buFont typeface="Wingdings" panose="05000000000000000000" pitchFamily="2" charset="2"/>
              <a:buNone/>
            </a:pPr>
            <a:r>
              <a:rPr lang="fa-IR" altLang="fa-IR" sz="1800" dirty="0" smtClean="0">
                <a:solidFill>
                  <a:srgbClr val="006600"/>
                </a:solidFill>
                <a:cs typeface="B Titr" panose="00000700000000000000" pitchFamily="2" charset="-78"/>
              </a:rPr>
              <a:t>ب ) حافظه :</a:t>
            </a:r>
            <a:r>
              <a:rPr lang="fa-IR" altLang="fa-IR" sz="1800" dirty="0" smtClean="0">
                <a:solidFill>
                  <a:srgbClr val="080808"/>
                </a:solidFill>
                <a:cs typeface="B Titr" panose="00000700000000000000" pitchFamily="2" charset="-78"/>
              </a:rPr>
              <a:t> </a:t>
            </a:r>
          </a:p>
          <a:p>
            <a:pPr marL="188913" indent="-106363" algn="just" rtl="1" eaLnBrk="1" hangingPunct="1">
              <a:buClr>
                <a:srgbClr val="990000"/>
              </a:buClr>
              <a:buFont typeface="Wingdings" panose="05000000000000000000" pitchFamily="2" charset="2"/>
              <a:buNone/>
            </a:pPr>
            <a:r>
              <a:rPr lang="fa-IR" altLang="fa-IR" sz="1800" dirty="0" smtClean="0">
                <a:solidFill>
                  <a:srgbClr val="080808"/>
                </a:solidFill>
                <a:cs typeface="B Titr" panose="00000700000000000000" pitchFamily="2" charset="-78"/>
              </a:rPr>
              <a:t>همانگونه كه توجه با افزايش سن بهتر مي شود ، راهبردهاي حافظه نيز بهبود مي يابند .</a:t>
            </a:r>
          </a:p>
          <a:p>
            <a:pPr marL="188913" indent="-106363" algn="just" rtl="1" eaLnBrk="1" hangingPunct="1">
              <a:buClr>
                <a:srgbClr val="990000"/>
              </a:buClr>
              <a:buFont typeface="Wingdings" panose="05000000000000000000" pitchFamily="2" charset="2"/>
              <a:buNone/>
            </a:pPr>
            <a:r>
              <a:rPr lang="fa-IR" altLang="fa-IR" sz="1800" dirty="0" smtClean="0">
                <a:solidFill>
                  <a:srgbClr val="A200A2"/>
                </a:solidFill>
                <a:cs typeface="B Titr" panose="00000700000000000000" pitchFamily="2" charset="-78"/>
              </a:rPr>
              <a:t>اولين راهبرد</a:t>
            </a:r>
            <a:r>
              <a:rPr lang="fa-IR" altLang="fa-IR" sz="1800" dirty="0" smtClean="0">
                <a:solidFill>
                  <a:srgbClr val="080808"/>
                </a:solidFill>
                <a:cs typeface="B Titr" panose="00000700000000000000" pitchFamily="2" charset="-78"/>
              </a:rPr>
              <a:t> حافظه مرور ذهني ( تكرار اطلاعات ) است كه در اوايل سالهاي دبستان آشكار مي شود .</a:t>
            </a:r>
          </a:p>
          <a:p>
            <a:pPr marL="188913" indent="-106363" algn="just" rtl="1" eaLnBrk="1" hangingPunct="1">
              <a:buClr>
                <a:srgbClr val="990000"/>
              </a:buClr>
              <a:buFont typeface="Wingdings" panose="05000000000000000000" pitchFamily="2" charset="2"/>
              <a:buNone/>
            </a:pPr>
            <a:r>
              <a:rPr lang="fa-IR" altLang="fa-IR" sz="1800" dirty="0" smtClean="0">
                <a:solidFill>
                  <a:srgbClr val="A200A2"/>
                </a:solidFill>
                <a:cs typeface="B Titr" panose="00000700000000000000" pitchFamily="2" charset="-78"/>
              </a:rPr>
              <a:t>راهبرد دوم</a:t>
            </a:r>
            <a:r>
              <a:rPr lang="fa-IR" altLang="fa-IR" sz="1800" dirty="0" smtClean="0">
                <a:solidFill>
                  <a:srgbClr val="080808"/>
                </a:solidFill>
                <a:cs typeface="B Titr" panose="00000700000000000000" pitchFamily="2" charset="-78"/>
              </a:rPr>
              <a:t> سازماندهي ( طبقه بندي ) است كه باعث مي شود يادآوري به نحو قابل ملاحظه اي بهبود يابد .</a:t>
            </a:r>
          </a:p>
          <a:p>
            <a:pPr marL="188913" indent="-106363" algn="just" rtl="1" eaLnBrk="1" hangingPunct="1">
              <a:buClr>
                <a:srgbClr val="990000"/>
              </a:buClr>
              <a:buFont typeface="Wingdings" panose="05000000000000000000" pitchFamily="2" charset="2"/>
              <a:buNone/>
            </a:pPr>
            <a:r>
              <a:rPr lang="fa-IR" altLang="fa-IR" sz="1800" dirty="0" smtClean="0">
                <a:solidFill>
                  <a:srgbClr val="080808"/>
                </a:solidFill>
                <a:cs typeface="B Titr" panose="00000700000000000000" pitchFamily="2" charset="-78"/>
              </a:rPr>
              <a:t>در پايان اوسط كودكي ، كودكان استفاده از </a:t>
            </a:r>
            <a:r>
              <a:rPr lang="fa-IR" altLang="fa-IR" sz="1800" dirty="0" smtClean="0">
                <a:solidFill>
                  <a:srgbClr val="A200A2"/>
                </a:solidFill>
                <a:cs typeface="B Titr" panose="00000700000000000000" pitchFamily="2" charset="-78"/>
              </a:rPr>
              <a:t>بسط</a:t>
            </a:r>
            <a:r>
              <a:rPr lang="fa-IR" altLang="fa-IR" sz="1800" dirty="0" smtClean="0">
                <a:solidFill>
                  <a:srgbClr val="080808"/>
                </a:solidFill>
                <a:cs typeface="B Titr" panose="00000700000000000000" pitchFamily="2" charset="-78"/>
              </a:rPr>
              <a:t> (</a:t>
            </a:r>
            <a:r>
              <a:rPr lang="en-US" altLang="fa-IR" sz="1800" dirty="0" smtClean="0">
                <a:solidFill>
                  <a:srgbClr val="080808"/>
                </a:solidFill>
                <a:cs typeface="B Titr" panose="00000700000000000000" pitchFamily="2" charset="-78"/>
              </a:rPr>
              <a:t>elaboration</a:t>
            </a:r>
            <a:r>
              <a:rPr lang="fa-IR" altLang="fa-IR" sz="1800" dirty="0" smtClean="0">
                <a:solidFill>
                  <a:srgbClr val="080808"/>
                </a:solidFill>
                <a:cs typeface="B Titr" panose="00000700000000000000" pitchFamily="2" charset="-78"/>
              </a:rPr>
              <a:t>) را آغاز مي كنند .</a:t>
            </a:r>
          </a:p>
          <a:p>
            <a:pPr marL="188913" indent="-106363" algn="just" rtl="1" eaLnBrk="1" hangingPunct="1">
              <a:buClr>
                <a:srgbClr val="990000"/>
              </a:buClr>
              <a:buFont typeface="Wingdings" panose="05000000000000000000" pitchFamily="2" charset="2"/>
              <a:buNone/>
            </a:pPr>
            <a:r>
              <a:rPr lang="fa-IR" altLang="fa-IR" sz="1800" dirty="0" smtClean="0">
                <a:solidFill>
                  <a:srgbClr val="080808"/>
                </a:solidFill>
                <a:cs typeface="B Titr" panose="00000700000000000000" pitchFamily="2" charset="-78"/>
              </a:rPr>
              <a:t>بسط ديرتر ايجاد مي شود چون به تلاش ذهني و گنجايش حافظه فعال قابل ملاحظه اي نياز دارد .</a:t>
            </a:r>
            <a:endParaRPr lang="en-US" altLang="fa-IR" sz="1800" dirty="0" smtClean="0">
              <a:solidFill>
                <a:srgbClr val="080808"/>
              </a:solidFill>
              <a:cs typeface="B Titr" panose="00000700000000000000" pitchFamily="2" charset="-78"/>
            </a:endParaRPr>
          </a:p>
        </p:txBody>
      </p:sp>
    </p:spTree>
    <p:extLst>
      <p:ext uri="{BB962C8B-B14F-4D97-AF65-F5344CB8AC3E}">
        <p14:creationId xmlns:p14="http://schemas.microsoft.com/office/powerpoint/2010/main" val="525478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89092">
                                            <p:bg/>
                                          </p:spTgt>
                                        </p:tgtEl>
                                        <p:attrNameLst>
                                          <p:attrName>style.visibility</p:attrName>
                                        </p:attrNameLst>
                                      </p:cBhvr>
                                      <p:to>
                                        <p:strVal val="visible"/>
                                      </p:to>
                                    </p:set>
                                    <p:animEffect transition="in" filter="box(in)">
                                      <p:cBhvr>
                                        <p:cTn id="12" dur="1000"/>
                                        <p:tgtEl>
                                          <p:spTgt spid="89092">
                                            <p:bg/>
                                          </p:spTgt>
                                        </p:tgtEl>
                                      </p:cBhvr>
                                    </p:animEffect>
                                  </p:childTnLst>
                                </p:cTn>
                              </p:par>
                            </p:childTnLst>
                          </p:cTn>
                        </p:par>
                        <p:par>
                          <p:cTn id="13" fill="hold" nodeType="afterGroup">
                            <p:stCondLst>
                              <p:cond delay="1500"/>
                            </p:stCondLst>
                            <p:childTnLst>
                              <p:par>
                                <p:cTn id="14" presetID="4" presetClass="entr" presetSubtype="16" fill="hold" grpId="0" nodeType="afterEffect">
                                  <p:stCondLst>
                                    <p:cond delay="0"/>
                                  </p:stCondLst>
                                  <p:childTnLst>
                                    <p:set>
                                      <p:cBhvr>
                                        <p:cTn id="15" dur="1" fill="hold">
                                          <p:stCondLst>
                                            <p:cond delay="0"/>
                                          </p:stCondLst>
                                        </p:cTn>
                                        <p:tgtEl>
                                          <p:spTgt spid="89092">
                                            <p:txEl>
                                              <p:pRg st="0" end="0"/>
                                            </p:txEl>
                                          </p:spTgt>
                                        </p:tgtEl>
                                        <p:attrNameLst>
                                          <p:attrName>style.visibility</p:attrName>
                                        </p:attrNameLst>
                                      </p:cBhvr>
                                      <p:to>
                                        <p:strVal val="visible"/>
                                      </p:to>
                                    </p:set>
                                    <p:animEffect transition="in" filter="box(in)">
                                      <p:cBhvr>
                                        <p:cTn id="16" dur="1000"/>
                                        <p:tgtEl>
                                          <p:spTgt spid="89092">
                                            <p:txEl>
                                              <p:pRg st="0" end="0"/>
                                            </p:txEl>
                                          </p:spTgt>
                                        </p:tgtEl>
                                      </p:cBhvr>
                                    </p:animEffect>
                                  </p:childTnLst>
                                </p:cTn>
                              </p:par>
                            </p:childTnLst>
                          </p:cTn>
                        </p:par>
                        <p:par>
                          <p:cTn id="17" fill="hold" nodeType="afterGroup">
                            <p:stCondLst>
                              <p:cond delay="2500"/>
                            </p:stCondLst>
                            <p:childTnLst>
                              <p:par>
                                <p:cTn id="18" presetID="4" presetClass="entr" presetSubtype="16" fill="hold" grpId="0" nodeType="afterEffect">
                                  <p:stCondLst>
                                    <p:cond delay="0"/>
                                  </p:stCondLst>
                                  <p:childTnLst>
                                    <p:set>
                                      <p:cBhvr>
                                        <p:cTn id="19" dur="1" fill="hold">
                                          <p:stCondLst>
                                            <p:cond delay="0"/>
                                          </p:stCondLst>
                                        </p:cTn>
                                        <p:tgtEl>
                                          <p:spTgt spid="89092">
                                            <p:txEl>
                                              <p:pRg st="1" end="1"/>
                                            </p:txEl>
                                          </p:spTgt>
                                        </p:tgtEl>
                                        <p:attrNameLst>
                                          <p:attrName>style.visibility</p:attrName>
                                        </p:attrNameLst>
                                      </p:cBhvr>
                                      <p:to>
                                        <p:strVal val="visible"/>
                                      </p:to>
                                    </p:set>
                                    <p:animEffect transition="in" filter="box(in)">
                                      <p:cBhvr>
                                        <p:cTn id="20" dur="1000"/>
                                        <p:tgtEl>
                                          <p:spTgt spid="89092">
                                            <p:txEl>
                                              <p:pRg st="1" end="1"/>
                                            </p:txEl>
                                          </p:spTgt>
                                        </p:tgtEl>
                                      </p:cBhvr>
                                    </p:animEffect>
                                  </p:childTnLst>
                                </p:cTn>
                              </p:par>
                            </p:childTnLst>
                          </p:cTn>
                        </p:par>
                        <p:par>
                          <p:cTn id="21" fill="hold" nodeType="afterGroup">
                            <p:stCondLst>
                              <p:cond delay="3500"/>
                            </p:stCondLst>
                            <p:childTnLst>
                              <p:par>
                                <p:cTn id="22" presetID="4" presetClass="entr" presetSubtype="16" fill="hold" grpId="0" nodeType="afterEffect">
                                  <p:stCondLst>
                                    <p:cond delay="0"/>
                                  </p:stCondLst>
                                  <p:childTnLst>
                                    <p:set>
                                      <p:cBhvr>
                                        <p:cTn id="23" dur="1" fill="hold">
                                          <p:stCondLst>
                                            <p:cond delay="0"/>
                                          </p:stCondLst>
                                        </p:cTn>
                                        <p:tgtEl>
                                          <p:spTgt spid="89092">
                                            <p:txEl>
                                              <p:pRg st="2" end="2"/>
                                            </p:txEl>
                                          </p:spTgt>
                                        </p:tgtEl>
                                        <p:attrNameLst>
                                          <p:attrName>style.visibility</p:attrName>
                                        </p:attrNameLst>
                                      </p:cBhvr>
                                      <p:to>
                                        <p:strVal val="visible"/>
                                      </p:to>
                                    </p:set>
                                    <p:animEffect transition="in" filter="box(in)">
                                      <p:cBhvr>
                                        <p:cTn id="24" dur="1000"/>
                                        <p:tgtEl>
                                          <p:spTgt spid="89092">
                                            <p:txEl>
                                              <p:pRg st="2" end="2"/>
                                            </p:txEl>
                                          </p:spTgt>
                                        </p:tgtEl>
                                      </p:cBhvr>
                                    </p:animEffect>
                                  </p:childTnLst>
                                </p:cTn>
                              </p:par>
                            </p:childTnLst>
                          </p:cTn>
                        </p:par>
                        <p:par>
                          <p:cTn id="25" fill="hold" nodeType="afterGroup">
                            <p:stCondLst>
                              <p:cond delay="4500"/>
                            </p:stCondLst>
                            <p:childTnLst>
                              <p:par>
                                <p:cTn id="26" presetID="4" presetClass="entr" presetSubtype="16" fill="hold" grpId="0" nodeType="afterEffect">
                                  <p:stCondLst>
                                    <p:cond delay="0"/>
                                  </p:stCondLst>
                                  <p:childTnLst>
                                    <p:set>
                                      <p:cBhvr>
                                        <p:cTn id="27" dur="1" fill="hold">
                                          <p:stCondLst>
                                            <p:cond delay="0"/>
                                          </p:stCondLst>
                                        </p:cTn>
                                        <p:tgtEl>
                                          <p:spTgt spid="89092">
                                            <p:txEl>
                                              <p:pRg st="3" end="3"/>
                                            </p:txEl>
                                          </p:spTgt>
                                        </p:tgtEl>
                                        <p:attrNameLst>
                                          <p:attrName>style.visibility</p:attrName>
                                        </p:attrNameLst>
                                      </p:cBhvr>
                                      <p:to>
                                        <p:strVal val="visible"/>
                                      </p:to>
                                    </p:set>
                                    <p:animEffect transition="in" filter="box(in)">
                                      <p:cBhvr>
                                        <p:cTn id="28" dur="1000"/>
                                        <p:tgtEl>
                                          <p:spTgt spid="89092">
                                            <p:txEl>
                                              <p:pRg st="3" end="3"/>
                                            </p:txEl>
                                          </p:spTgt>
                                        </p:tgtEl>
                                      </p:cBhvr>
                                    </p:animEffect>
                                  </p:childTnLst>
                                </p:cTn>
                              </p:par>
                            </p:childTnLst>
                          </p:cTn>
                        </p:par>
                        <p:par>
                          <p:cTn id="29" fill="hold" nodeType="afterGroup">
                            <p:stCondLst>
                              <p:cond delay="5500"/>
                            </p:stCondLst>
                            <p:childTnLst>
                              <p:par>
                                <p:cTn id="30" presetID="4" presetClass="entr" presetSubtype="16" fill="hold" grpId="0" nodeType="afterEffect">
                                  <p:stCondLst>
                                    <p:cond delay="0"/>
                                  </p:stCondLst>
                                  <p:childTnLst>
                                    <p:set>
                                      <p:cBhvr>
                                        <p:cTn id="31" dur="1" fill="hold">
                                          <p:stCondLst>
                                            <p:cond delay="0"/>
                                          </p:stCondLst>
                                        </p:cTn>
                                        <p:tgtEl>
                                          <p:spTgt spid="89092">
                                            <p:txEl>
                                              <p:pRg st="4" end="4"/>
                                            </p:txEl>
                                          </p:spTgt>
                                        </p:tgtEl>
                                        <p:attrNameLst>
                                          <p:attrName>style.visibility</p:attrName>
                                        </p:attrNameLst>
                                      </p:cBhvr>
                                      <p:to>
                                        <p:strVal val="visible"/>
                                      </p:to>
                                    </p:set>
                                    <p:animEffect transition="in" filter="box(in)">
                                      <p:cBhvr>
                                        <p:cTn id="32" dur="1000"/>
                                        <p:tgtEl>
                                          <p:spTgt spid="89092">
                                            <p:txEl>
                                              <p:pRg st="4" end="4"/>
                                            </p:txEl>
                                          </p:spTgt>
                                        </p:tgtEl>
                                      </p:cBhvr>
                                    </p:animEffect>
                                  </p:childTnLst>
                                </p:cTn>
                              </p:par>
                            </p:childTnLst>
                          </p:cTn>
                        </p:par>
                        <p:par>
                          <p:cTn id="33" fill="hold">
                            <p:stCondLst>
                              <p:cond delay="6500"/>
                            </p:stCondLst>
                            <p:childTnLst>
                              <p:par>
                                <p:cTn id="34" presetID="4" presetClass="entr" presetSubtype="16" fill="hold" grpId="0" nodeType="afterEffect">
                                  <p:stCondLst>
                                    <p:cond delay="0"/>
                                  </p:stCondLst>
                                  <p:childTnLst>
                                    <p:set>
                                      <p:cBhvr>
                                        <p:cTn id="35" dur="1" fill="hold">
                                          <p:stCondLst>
                                            <p:cond delay="0"/>
                                          </p:stCondLst>
                                        </p:cTn>
                                        <p:tgtEl>
                                          <p:spTgt spid="89092">
                                            <p:txEl>
                                              <p:pRg st="5" end="5"/>
                                            </p:txEl>
                                          </p:spTgt>
                                        </p:tgtEl>
                                        <p:attrNameLst>
                                          <p:attrName>style.visibility</p:attrName>
                                        </p:attrNameLst>
                                      </p:cBhvr>
                                      <p:to>
                                        <p:strVal val="visible"/>
                                      </p:to>
                                    </p:set>
                                    <p:animEffect transition="in" filter="box(in)">
                                      <p:cBhvr>
                                        <p:cTn id="36" dur="1000"/>
                                        <p:tgtEl>
                                          <p:spTgt spid="89092">
                                            <p:txEl>
                                              <p:pRg st="5" end="5"/>
                                            </p:txEl>
                                          </p:spTgt>
                                        </p:tgtEl>
                                      </p:cBhvr>
                                    </p:animEffect>
                                  </p:childTnLst>
                                </p:cTn>
                              </p:par>
                            </p:childTnLst>
                          </p:cTn>
                        </p:par>
                        <p:par>
                          <p:cTn id="37" fill="hold" nodeType="afterGroup">
                            <p:stCondLst>
                              <p:cond delay="7500"/>
                            </p:stCondLst>
                            <p:childTnLst>
                              <p:par>
                                <p:cTn id="38" presetID="4" presetClass="entr" presetSubtype="16" fill="hold" grpId="0" nodeType="afterEffect">
                                  <p:stCondLst>
                                    <p:cond delay="0"/>
                                  </p:stCondLst>
                                  <p:childTnLst>
                                    <p:set>
                                      <p:cBhvr>
                                        <p:cTn id="39" dur="1" fill="hold">
                                          <p:stCondLst>
                                            <p:cond delay="0"/>
                                          </p:stCondLst>
                                        </p:cTn>
                                        <p:tgtEl>
                                          <p:spTgt spid="89092">
                                            <p:txEl>
                                              <p:pRg st="6" end="6"/>
                                            </p:txEl>
                                          </p:spTgt>
                                        </p:tgtEl>
                                        <p:attrNameLst>
                                          <p:attrName>style.visibility</p:attrName>
                                        </p:attrNameLst>
                                      </p:cBhvr>
                                      <p:to>
                                        <p:strVal val="visible"/>
                                      </p:to>
                                    </p:set>
                                    <p:animEffect transition="in" filter="box(in)">
                                      <p:cBhvr>
                                        <p:cTn id="40" dur="1000"/>
                                        <p:tgtEl>
                                          <p:spTgt spid="89092">
                                            <p:txEl>
                                              <p:pRg st="6" end="6"/>
                                            </p:txEl>
                                          </p:spTgt>
                                        </p:tgtEl>
                                      </p:cBhvr>
                                    </p:animEffect>
                                  </p:childTnLst>
                                </p:cTn>
                              </p:par>
                            </p:childTnLst>
                          </p:cTn>
                        </p:par>
                        <p:par>
                          <p:cTn id="41" fill="hold" nodeType="afterGroup">
                            <p:stCondLst>
                              <p:cond delay="8500"/>
                            </p:stCondLst>
                            <p:childTnLst>
                              <p:par>
                                <p:cTn id="42" presetID="4" presetClass="entr" presetSubtype="16" fill="hold" grpId="0" nodeType="afterEffect">
                                  <p:stCondLst>
                                    <p:cond delay="0"/>
                                  </p:stCondLst>
                                  <p:childTnLst>
                                    <p:set>
                                      <p:cBhvr>
                                        <p:cTn id="43" dur="1" fill="hold">
                                          <p:stCondLst>
                                            <p:cond delay="0"/>
                                          </p:stCondLst>
                                        </p:cTn>
                                        <p:tgtEl>
                                          <p:spTgt spid="89092">
                                            <p:txEl>
                                              <p:pRg st="7" end="7"/>
                                            </p:txEl>
                                          </p:spTgt>
                                        </p:tgtEl>
                                        <p:attrNameLst>
                                          <p:attrName>style.visibility</p:attrName>
                                        </p:attrNameLst>
                                      </p:cBhvr>
                                      <p:to>
                                        <p:strVal val="visible"/>
                                      </p:to>
                                    </p:set>
                                    <p:animEffect transition="in" filter="box(in)">
                                      <p:cBhvr>
                                        <p:cTn id="44" dur="1000"/>
                                        <p:tgtEl>
                                          <p:spTgt spid="89092">
                                            <p:txEl>
                                              <p:pRg st="7" end="7"/>
                                            </p:txEl>
                                          </p:spTgt>
                                        </p:tgtEl>
                                      </p:cBhvr>
                                    </p:animEffect>
                                  </p:childTnLst>
                                </p:cTn>
                              </p:par>
                            </p:childTnLst>
                          </p:cTn>
                        </p:par>
                        <p:par>
                          <p:cTn id="45" fill="hold" nodeType="afterGroup">
                            <p:stCondLst>
                              <p:cond delay="9500"/>
                            </p:stCondLst>
                            <p:childTnLst>
                              <p:par>
                                <p:cTn id="46" presetID="4" presetClass="entr" presetSubtype="16" fill="hold" grpId="0" nodeType="afterEffect">
                                  <p:stCondLst>
                                    <p:cond delay="0"/>
                                  </p:stCondLst>
                                  <p:childTnLst>
                                    <p:set>
                                      <p:cBhvr>
                                        <p:cTn id="47" dur="1" fill="hold">
                                          <p:stCondLst>
                                            <p:cond delay="0"/>
                                          </p:stCondLst>
                                        </p:cTn>
                                        <p:tgtEl>
                                          <p:spTgt spid="89092">
                                            <p:txEl>
                                              <p:pRg st="8" end="8"/>
                                            </p:txEl>
                                          </p:spTgt>
                                        </p:tgtEl>
                                        <p:attrNameLst>
                                          <p:attrName>style.visibility</p:attrName>
                                        </p:attrNameLst>
                                      </p:cBhvr>
                                      <p:to>
                                        <p:strVal val="visible"/>
                                      </p:to>
                                    </p:set>
                                    <p:animEffect transition="in" filter="box(in)">
                                      <p:cBhvr>
                                        <p:cTn id="48" dur="1000"/>
                                        <p:tgtEl>
                                          <p:spTgt spid="89092">
                                            <p:txEl>
                                              <p:pRg st="8" end="8"/>
                                            </p:txEl>
                                          </p:spTgt>
                                        </p:tgtEl>
                                      </p:cBhvr>
                                    </p:animEffect>
                                  </p:childTnLst>
                                </p:cTn>
                              </p:par>
                            </p:childTnLst>
                          </p:cTn>
                        </p:par>
                        <p:par>
                          <p:cTn id="49" fill="hold" nodeType="afterGroup">
                            <p:stCondLst>
                              <p:cond delay="10500"/>
                            </p:stCondLst>
                            <p:childTnLst>
                              <p:par>
                                <p:cTn id="50" presetID="4" presetClass="entr" presetSubtype="16" fill="hold" grpId="0" nodeType="afterEffect">
                                  <p:stCondLst>
                                    <p:cond delay="0"/>
                                  </p:stCondLst>
                                  <p:childTnLst>
                                    <p:set>
                                      <p:cBhvr>
                                        <p:cTn id="51" dur="1" fill="hold">
                                          <p:stCondLst>
                                            <p:cond delay="0"/>
                                          </p:stCondLst>
                                        </p:cTn>
                                        <p:tgtEl>
                                          <p:spTgt spid="89092">
                                            <p:txEl>
                                              <p:pRg st="9" end="9"/>
                                            </p:txEl>
                                          </p:spTgt>
                                        </p:tgtEl>
                                        <p:attrNameLst>
                                          <p:attrName>style.visibility</p:attrName>
                                        </p:attrNameLst>
                                      </p:cBhvr>
                                      <p:to>
                                        <p:strVal val="visible"/>
                                      </p:to>
                                    </p:set>
                                    <p:animEffect transition="in" filter="box(in)">
                                      <p:cBhvr>
                                        <p:cTn id="52" dur="1000"/>
                                        <p:tgtEl>
                                          <p:spTgt spid="89092">
                                            <p:txEl>
                                              <p:pRg st="9" end="9"/>
                                            </p:txEl>
                                          </p:spTgt>
                                        </p:tgtEl>
                                      </p:cBhvr>
                                    </p:animEffect>
                                  </p:childTnLst>
                                </p:cTn>
                              </p:par>
                            </p:childTnLst>
                          </p:cTn>
                        </p:par>
                        <p:par>
                          <p:cTn id="53" fill="hold" nodeType="afterGroup">
                            <p:stCondLst>
                              <p:cond delay="11500"/>
                            </p:stCondLst>
                            <p:childTnLst>
                              <p:par>
                                <p:cTn id="54" presetID="4" presetClass="entr" presetSubtype="16" fill="hold" grpId="0" nodeType="afterEffect">
                                  <p:stCondLst>
                                    <p:cond delay="0"/>
                                  </p:stCondLst>
                                  <p:childTnLst>
                                    <p:set>
                                      <p:cBhvr>
                                        <p:cTn id="55" dur="1" fill="hold">
                                          <p:stCondLst>
                                            <p:cond delay="0"/>
                                          </p:stCondLst>
                                        </p:cTn>
                                        <p:tgtEl>
                                          <p:spTgt spid="89092">
                                            <p:txEl>
                                              <p:pRg st="10" end="10"/>
                                            </p:txEl>
                                          </p:spTgt>
                                        </p:tgtEl>
                                        <p:attrNameLst>
                                          <p:attrName>style.visibility</p:attrName>
                                        </p:attrNameLst>
                                      </p:cBhvr>
                                      <p:to>
                                        <p:strVal val="visible"/>
                                      </p:to>
                                    </p:set>
                                    <p:animEffect transition="in" filter="box(in)">
                                      <p:cBhvr>
                                        <p:cTn id="56" dur="1000"/>
                                        <p:tgtEl>
                                          <p:spTgt spid="8909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2" grpId="0" build="p" animBg="1"/>
    </p:bld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68313" y="7651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sz="2800">
              <a:solidFill>
                <a:srgbClr val="000000"/>
              </a:solidFill>
              <a:cs typeface="B Traffic" panose="00000400000000000000" pitchFamily="2" charset="-78"/>
            </a:endParaRPr>
          </a:p>
        </p:txBody>
      </p:sp>
      <p:sp>
        <p:nvSpPr>
          <p:cNvPr id="86019" name="Rectangle 3"/>
          <p:cNvSpPr>
            <a:spLocks noGrp="1" noChangeArrowheads="1"/>
          </p:cNvSpPr>
          <p:nvPr>
            <p:ph type="title"/>
          </p:nvPr>
        </p:nvSpPr>
        <p:spPr>
          <a:xfrm>
            <a:off x="228600" y="260350"/>
            <a:ext cx="7848600" cy="685800"/>
          </a:xfrm>
        </p:spPr>
        <p:txBody>
          <a:bodyPr/>
          <a:lstStyle/>
          <a:p>
            <a:pPr algn="ctr" eaLnBrk="1" hangingPunct="1"/>
            <a:r>
              <a:rPr lang="fa-IR" altLang="fa-IR" sz="3200" smtClean="0">
                <a:solidFill>
                  <a:srgbClr val="990000"/>
                </a:solidFill>
                <a:cs typeface="B Titr" panose="00000700000000000000" pitchFamily="2" charset="-78"/>
              </a:rPr>
              <a:t>پردازش اطلاعات در دوره هاي مختلف رشد</a:t>
            </a:r>
            <a:r>
              <a:rPr lang="fa-IR" altLang="fa-IR" smtClean="0"/>
              <a:t> </a:t>
            </a:r>
            <a:endParaRPr lang="en-US" altLang="fa-IR" smtClean="0"/>
          </a:p>
        </p:txBody>
      </p:sp>
      <p:sp>
        <p:nvSpPr>
          <p:cNvPr id="86020" name="Rectangle 4"/>
          <p:cNvSpPr>
            <a:spLocks noGrp="1" noChangeArrowheads="1"/>
          </p:cNvSpPr>
          <p:nvPr>
            <p:ph type="body" idx="1"/>
          </p:nvPr>
        </p:nvSpPr>
        <p:spPr>
          <a:xfrm>
            <a:off x="395288" y="1123950"/>
            <a:ext cx="8208962" cy="5184775"/>
          </a:xfrm>
          <a:ln w="38100">
            <a:solidFill>
              <a:srgbClr val="990000"/>
            </a:solidFill>
          </a:ln>
        </p:spPr>
        <p:txBody>
          <a:bodyPr>
            <a:normAutofit/>
          </a:bodyPr>
          <a:lstStyle/>
          <a:p>
            <a:pPr marL="539750" indent="-457200" algn="just" rtl="1" eaLnBrk="1" hangingPunct="1">
              <a:lnSpc>
                <a:spcPct val="80000"/>
              </a:lnSpc>
              <a:buClr>
                <a:srgbClr val="990000"/>
              </a:buClr>
              <a:buFont typeface="Wingdings" pitchFamily="2" charset="2"/>
              <a:buChar char="v"/>
              <a:tabLst>
                <a:tab pos="177800" algn="l"/>
              </a:tabLst>
              <a:defRPr/>
            </a:pPr>
            <a:endParaRPr lang="fa-IR" sz="2000" u="sng" dirty="0" smtClean="0">
              <a:solidFill>
                <a:srgbClr val="080808"/>
              </a:solidFill>
              <a:effectLst>
                <a:outerShdw blurRad="38100" dist="38100" dir="2700000" algn="tl">
                  <a:srgbClr val="FFFFFF"/>
                </a:outerShdw>
              </a:effectLst>
              <a:cs typeface="B Titr" panose="00000700000000000000" pitchFamily="2" charset="-78"/>
            </a:endParaRPr>
          </a:p>
          <a:p>
            <a:pPr marL="539750" indent="-457200" algn="just" rtl="1" eaLnBrk="1" hangingPunct="1">
              <a:lnSpc>
                <a:spcPct val="80000"/>
              </a:lnSpc>
              <a:buClr>
                <a:srgbClr val="990000"/>
              </a:buClr>
              <a:buFont typeface="Wingdings" pitchFamily="2" charset="2"/>
              <a:buChar char="v"/>
              <a:tabLst>
                <a:tab pos="177800" algn="l"/>
              </a:tabLst>
              <a:defRPr/>
            </a:pPr>
            <a:r>
              <a:rPr lang="fa-IR" sz="2000" u="sng" dirty="0" smtClean="0">
                <a:solidFill>
                  <a:srgbClr val="080808"/>
                </a:solidFill>
                <a:effectLst>
                  <a:outerShdw blurRad="38100" dist="38100" dir="2700000" algn="tl">
                    <a:srgbClr val="FFFFFF"/>
                  </a:outerShdw>
                </a:effectLst>
                <a:cs typeface="B Titr" panose="00000700000000000000" pitchFamily="2" charset="-78"/>
              </a:rPr>
              <a:t>كاربردهاي پردازش اطلاعات در يادگيري تحصيلي </a:t>
            </a:r>
          </a:p>
          <a:p>
            <a:pPr marL="539750" indent="-457200" algn="just" rtl="1" eaLnBrk="1" hangingPunct="1">
              <a:lnSpc>
                <a:spcPct val="80000"/>
              </a:lnSpc>
              <a:buClr>
                <a:srgbClr val="990000"/>
              </a:buClr>
              <a:buFont typeface="Wingdings" pitchFamily="2" charset="2"/>
              <a:buNone/>
              <a:tabLst>
                <a:tab pos="177800" algn="l"/>
              </a:tabLst>
              <a:defRPr/>
            </a:pPr>
            <a:endParaRPr lang="fa-IR" sz="2000" u="sng" dirty="0" smtClean="0">
              <a:solidFill>
                <a:srgbClr val="080808"/>
              </a:solidFill>
              <a:effectLst>
                <a:outerShdw blurRad="38100" dist="38100" dir="2700000" algn="tl">
                  <a:srgbClr val="FFFFFF"/>
                </a:outerShdw>
              </a:effectLst>
              <a:cs typeface="B Titr" panose="00000700000000000000" pitchFamily="2" charset="-78"/>
            </a:endParaRPr>
          </a:p>
          <a:p>
            <a:pPr marL="539750" indent="-457200" algn="just" rtl="1" eaLnBrk="1" hangingPunct="1">
              <a:lnSpc>
                <a:spcPct val="80000"/>
              </a:lnSpc>
              <a:buFontTx/>
              <a:buNone/>
              <a:tabLst>
                <a:tab pos="177800" algn="l"/>
              </a:tabLst>
              <a:defRPr/>
            </a:pPr>
            <a:r>
              <a:rPr lang="fa-IR" sz="2000" dirty="0" smtClean="0">
                <a:solidFill>
                  <a:srgbClr val="006600"/>
                </a:solidFill>
                <a:cs typeface="B Titr" panose="00000700000000000000" pitchFamily="2" charset="-78"/>
              </a:rPr>
              <a:t>الف ) خواندن</a:t>
            </a:r>
            <a:r>
              <a:rPr lang="fa-IR" sz="2000" dirty="0" smtClean="0">
                <a:solidFill>
                  <a:schemeClr val="hlink"/>
                </a:solidFill>
                <a:cs typeface="B Titr" panose="00000700000000000000" pitchFamily="2" charset="-78"/>
              </a:rPr>
              <a:t> </a:t>
            </a:r>
            <a:r>
              <a:rPr lang="fa-IR" sz="2000" dirty="0" smtClean="0">
                <a:solidFill>
                  <a:srgbClr val="006600"/>
                </a:solidFill>
                <a:cs typeface="B Titr" panose="00000700000000000000" pitchFamily="2" charset="-78"/>
              </a:rPr>
              <a:t>: </a:t>
            </a:r>
          </a:p>
          <a:p>
            <a:pPr marL="539750" indent="-457200" algn="just" rtl="1" eaLnBrk="1" hangingPunct="1">
              <a:lnSpc>
                <a:spcPct val="80000"/>
              </a:lnSpc>
              <a:buFontTx/>
              <a:buAutoNum type="arabicPeriod"/>
              <a:tabLst>
                <a:tab pos="177800" algn="l"/>
              </a:tabLst>
              <a:defRPr/>
            </a:pPr>
            <a:r>
              <a:rPr lang="fa-IR" sz="2000" dirty="0" smtClean="0">
                <a:solidFill>
                  <a:srgbClr val="A200A2"/>
                </a:solidFill>
                <a:cs typeface="B Titr" panose="00000700000000000000" pitchFamily="2" charset="-78"/>
              </a:rPr>
              <a:t>روش زبان كامل :</a:t>
            </a:r>
            <a:r>
              <a:rPr lang="fa-IR" sz="2000" dirty="0" smtClean="0">
                <a:solidFill>
                  <a:srgbClr val="080808"/>
                </a:solidFill>
                <a:cs typeface="B Titr" panose="00000700000000000000" pitchFamily="2" charset="-78"/>
              </a:rPr>
              <a:t> خواندن را بايد به صورتي آموزش داد كه شبيه يادگيري زبان طبيعي باشد ( از كل به جزء مي رسند ) </a:t>
            </a:r>
          </a:p>
          <a:p>
            <a:pPr marL="539750" indent="-457200" algn="just" rtl="1" eaLnBrk="1" hangingPunct="1">
              <a:lnSpc>
                <a:spcPct val="80000"/>
              </a:lnSpc>
              <a:buFontTx/>
              <a:buAutoNum type="arabicPeriod"/>
              <a:tabLst>
                <a:tab pos="177800" algn="l"/>
              </a:tabLst>
              <a:defRPr/>
            </a:pPr>
            <a:r>
              <a:rPr lang="fa-IR" sz="2000" dirty="0" smtClean="0">
                <a:solidFill>
                  <a:srgbClr val="A200A2"/>
                </a:solidFill>
                <a:cs typeface="B Titr" panose="00000700000000000000" pitchFamily="2" charset="-78"/>
              </a:rPr>
              <a:t>روش مهارتهاي اساسي :</a:t>
            </a:r>
            <a:r>
              <a:rPr lang="fa-IR" sz="2000" dirty="0" smtClean="0">
                <a:solidFill>
                  <a:srgbClr val="080808"/>
                </a:solidFill>
                <a:cs typeface="B Titr" panose="00000700000000000000" pitchFamily="2" charset="-78"/>
              </a:rPr>
              <a:t> بايد به كودكان كتابهايي داده شود كه مطالب آن ساده شده باشند ، ابتدا  بايد اصوات را به آنها آموخت سپس بايد مطالب خواندني به آنها داده شود. </a:t>
            </a:r>
          </a:p>
          <a:p>
            <a:pPr marL="539750" indent="-457200" algn="just" rtl="1" eaLnBrk="1" hangingPunct="1">
              <a:lnSpc>
                <a:spcPct val="80000"/>
              </a:lnSpc>
              <a:buFontTx/>
              <a:buNone/>
              <a:tabLst>
                <a:tab pos="177800" algn="l"/>
              </a:tabLst>
              <a:defRPr/>
            </a:pPr>
            <a:r>
              <a:rPr lang="fa-IR" sz="2000" dirty="0" smtClean="0">
                <a:solidFill>
                  <a:srgbClr val="006600"/>
                </a:solidFill>
                <a:cs typeface="B Titr" panose="00000700000000000000" pitchFamily="2" charset="-78"/>
              </a:rPr>
              <a:t>ب ) رياضيات :</a:t>
            </a:r>
            <a:r>
              <a:rPr lang="fa-IR" sz="2000" dirty="0" smtClean="0">
                <a:solidFill>
                  <a:srgbClr val="080808"/>
                </a:solidFill>
                <a:cs typeface="B Titr" panose="00000700000000000000" pitchFamily="2" charset="-78"/>
              </a:rPr>
              <a:t> </a:t>
            </a:r>
          </a:p>
          <a:p>
            <a:pPr marL="539750" indent="-457200" algn="just" rtl="1" eaLnBrk="1" hangingPunct="1">
              <a:lnSpc>
                <a:spcPct val="80000"/>
              </a:lnSpc>
              <a:buFontTx/>
              <a:buNone/>
              <a:tabLst>
                <a:tab pos="177800" algn="l"/>
              </a:tabLst>
              <a:defRPr/>
            </a:pPr>
            <a:r>
              <a:rPr lang="fa-IR" sz="2000" dirty="0" smtClean="0">
                <a:solidFill>
                  <a:srgbClr val="080808"/>
                </a:solidFill>
                <a:cs typeface="B Titr" panose="00000700000000000000" pitchFamily="2" charset="-78"/>
              </a:rPr>
              <a:t>در تدريس رياضيات بايد از درك ابتدايي كودكان در مورد مفاهيم عددي بخوبي بهره برد . اشتباهات آنها نشان مي دهد كه سعي كرده اند روش را حفظ كنند ، اما منطق نهفته در آن را نفهميده اند.</a:t>
            </a:r>
            <a:endParaRPr lang="en-US" sz="2000" dirty="0" smtClean="0">
              <a:solidFill>
                <a:srgbClr val="080808"/>
              </a:solidFill>
              <a:cs typeface="B Titr" panose="00000700000000000000" pitchFamily="2" charset="-78"/>
            </a:endParaRPr>
          </a:p>
        </p:txBody>
      </p:sp>
    </p:spTree>
    <p:extLst>
      <p:ext uri="{BB962C8B-B14F-4D97-AF65-F5344CB8AC3E}">
        <p14:creationId xmlns:p14="http://schemas.microsoft.com/office/powerpoint/2010/main" val="501460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ppt_x"/>
                                          </p:val>
                                        </p:tav>
                                        <p:tav tm="100000">
                                          <p:val>
                                            <p:strVal val="#ppt_x"/>
                                          </p:val>
                                        </p:tav>
                                      </p:tavLst>
                                    </p:anim>
                                    <p:anim calcmode="lin" valueType="num">
                                      <p:cBhvr additive="base">
                                        <p:cTn id="8" dur="500" fill="hold"/>
                                        <p:tgtEl>
                                          <p:spTgt spid="8601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86020">
                                            <p:bg/>
                                          </p:spTgt>
                                        </p:tgtEl>
                                        <p:attrNameLst>
                                          <p:attrName>style.visibility</p:attrName>
                                        </p:attrNameLst>
                                      </p:cBhvr>
                                      <p:to>
                                        <p:strVal val="visible"/>
                                      </p:to>
                                    </p:set>
                                    <p:animEffect transition="in" filter="box(in)">
                                      <p:cBhvr>
                                        <p:cTn id="12" dur="1000"/>
                                        <p:tgtEl>
                                          <p:spTgt spid="86020">
                                            <p:bg/>
                                          </p:spTgt>
                                        </p:tgtEl>
                                      </p:cBhvr>
                                    </p:animEffect>
                                  </p:childTnLst>
                                </p:cTn>
                              </p:par>
                            </p:childTnLst>
                          </p:cTn>
                        </p:par>
                        <p:par>
                          <p:cTn id="13" fill="hold" nodeType="afterGroup">
                            <p:stCondLst>
                              <p:cond delay="1500"/>
                            </p:stCondLst>
                            <p:childTnLst>
                              <p:par>
                                <p:cTn id="14" presetID="4" presetClass="entr" presetSubtype="16" fill="hold" grpId="0" nodeType="afterEffect">
                                  <p:stCondLst>
                                    <p:cond delay="0"/>
                                  </p:stCondLst>
                                  <p:childTnLst>
                                    <p:set>
                                      <p:cBhvr>
                                        <p:cTn id="15" dur="1" fill="hold">
                                          <p:stCondLst>
                                            <p:cond delay="0"/>
                                          </p:stCondLst>
                                        </p:cTn>
                                        <p:tgtEl>
                                          <p:spTgt spid="86020">
                                            <p:txEl>
                                              <p:pRg st="1" end="1"/>
                                            </p:txEl>
                                          </p:spTgt>
                                        </p:tgtEl>
                                        <p:attrNameLst>
                                          <p:attrName>style.visibility</p:attrName>
                                        </p:attrNameLst>
                                      </p:cBhvr>
                                      <p:to>
                                        <p:strVal val="visible"/>
                                      </p:to>
                                    </p:set>
                                    <p:animEffect transition="in" filter="box(in)">
                                      <p:cBhvr>
                                        <p:cTn id="16" dur="1000"/>
                                        <p:tgtEl>
                                          <p:spTgt spid="86020">
                                            <p:txEl>
                                              <p:pRg st="1" end="1"/>
                                            </p:txEl>
                                          </p:spTgt>
                                        </p:tgtEl>
                                      </p:cBhvr>
                                    </p:animEffect>
                                  </p:childTnLst>
                                </p:cTn>
                              </p:par>
                            </p:childTnLst>
                          </p:cTn>
                        </p:par>
                        <p:par>
                          <p:cTn id="17" fill="hold" nodeType="afterGroup">
                            <p:stCondLst>
                              <p:cond delay="2500"/>
                            </p:stCondLst>
                            <p:childTnLst>
                              <p:par>
                                <p:cTn id="18" presetID="4" presetClass="entr" presetSubtype="16" fill="hold" grpId="0" nodeType="afterEffect">
                                  <p:stCondLst>
                                    <p:cond delay="0"/>
                                  </p:stCondLst>
                                  <p:childTnLst>
                                    <p:set>
                                      <p:cBhvr>
                                        <p:cTn id="19" dur="1" fill="hold">
                                          <p:stCondLst>
                                            <p:cond delay="0"/>
                                          </p:stCondLst>
                                        </p:cTn>
                                        <p:tgtEl>
                                          <p:spTgt spid="86020">
                                            <p:txEl>
                                              <p:pRg st="3" end="3"/>
                                            </p:txEl>
                                          </p:spTgt>
                                        </p:tgtEl>
                                        <p:attrNameLst>
                                          <p:attrName>style.visibility</p:attrName>
                                        </p:attrNameLst>
                                      </p:cBhvr>
                                      <p:to>
                                        <p:strVal val="visible"/>
                                      </p:to>
                                    </p:set>
                                    <p:animEffect transition="in" filter="box(in)">
                                      <p:cBhvr>
                                        <p:cTn id="20" dur="1000"/>
                                        <p:tgtEl>
                                          <p:spTgt spid="86020">
                                            <p:txEl>
                                              <p:pRg st="3" end="3"/>
                                            </p:txEl>
                                          </p:spTgt>
                                        </p:tgtEl>
                                      </p:cBhvr>
                                    </p:animEffect>
                                  </p:childTnLst>
                                </p:cTn>
                              </p:par>
                            </p:childTnLst>
                          </p:cTn>
                        </p:par>
                        <p:par>
                          <p:cTn id="21" fill="hold" nodeType="afterGroup">
                            <p:stCondLst>
                              <p:cond delay="3500"/>
                            </p:stCondLst>
                            <p:childTnLst>
                              <p:par>
                                <p:cTn id="22" presetID="4" presetClass="entr" presetSubtype="16" fill="hold" grpId="0" nodeType="afterEffect">
                                  <p:stCondLst>
                                    <p:cond delay="0"/>
                                  </p:stCondLst>
                                  <p:childTnLst>
                                    <p:set>
                                      <p:cBhvr>
                                        <p:cTn id="23" dur="1" fill="hold">
                                          <p:stCondLst>
                                            <p:cond delay="0"/>
                                          </p:stCondLst>
                                        </p:cTn>
                                        <p:tgtEl>
                                          <p:spTgt spid="86020">
                                            <p:txEl>
                                              <p:pRg st="4" end="4"/>
                                            </p:txEl>
                                          </p:spTgt>
                                        </p:tgtEl>
                                        <p:attrNameLst>
                                          <p:attrName>style.visibility</p:attrName>
                                        </p:attrNameLst>
                                      </p:cBhvr>
                                      <p:to>
                                        <p:strVal val="visible"/>
                                      </p:to>
                                    </p:set>
                                    <p:animEffect transition="in" filter="box(in)">
                                      <p:cBhvr>
                                        <p:cTn id="24" dur="1000"/>
                                        <p:tgtEl>
                                          <p:spTgt spid="86020">
                                            <p:txEl>
                                              <p:pRg st="4" end="4"/>
                                            </p:txEl>
                                          </p:spTgt>
                                        </p:tgtEl>
                                      </p:cBhvr>
                                    </p:animEffect>
                                  </p:childTnLst>
                                </p:cTn>
                              </p:par>
                            </p:childTnLst>
                          </p:cTn>
                        </p:par>
                        <p:par>
                          <p:cTn id="25" fill="hold" nodeType="afterGroup">
                            <p:stCondLst>
                              <p:cond delay="4500"/>
                            </p:stCondLst>
                            <p:childTnLst>
                              <p:par>
                                <p:cTn id="26" presetID="4" presetClass="entr" presetSubtype="16" fill="hold" grpId="0" nodeType="afterEffect">
                                  <p:stCondLst>
                                    <p:cond delay="0"/>
                                  </p:stCondLst>
                                  <p:childTnLst>
                                    <p:set>
                                      <p:cBhvr>
                                        <p:cTn id="27" dur="1" fill="hold">
                                          <p:stCondLst>
                                            <p:cond delay="0"/>
                                          </p:stCondLst>
                                        </p:cTn>
                                        <p:tgtEl>
                                          <p:spTgt spid="86020">
                                            <p:txEl>
                                              <p:pRg st="5" end="5"/>
                                            </p:txEl>
                                          </p:spTgt>
                                        </p:tgtEl>
                                        <p:attrNameLst>
                                          <p:attrName>style.visibility</p:attrName>
                                        </p:attrNameLst>
                                      </p:cBhvr>
                                      <p:to>
                                        <p:strVal val="visible"/>
                                      </p:to>
                                    </p:set>
                                    <p:animEffect transition="in" filter="box(in)">
                                      <p:cBhvr>
                                        <p:cTn id="28" dur="1000"/>
                                        <p:tgtEl>
                                          <p:spTgt spid="86020">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86020">
                                            <p:txEl>
                                              <p:pRg st="6" end="6"/>
                                            </p:txEl>
                                          </p:spTgt>
                                        </p:tgtEl>
                                        <p:attrNameLst>
                                          <p:attrName>style.visibility</p:attrName>
                                        </p:attrNameLst>
                                      </p:cBhvr>
                                      <p:to>
                                        <p:strVal val="visible"/>
                                      </p:to>
                                    </p:set>
                                    <p:animEffect transition="in" filter="box(in)">
                                      <p:cBhvr>
                                        <p:cTn id="33" dur="1000"/>
                                        <p:tgtEl>
                                          <p:spTgt spid="86020">
                                            <p:txEl>
                                              <p:pRg st="6" end="6"/>
                                            </p:txEl>
                                          </p:spTgt>
                                        </p:tgtEl>
                                      </p:cBhvr>
                                    </p:animEffect>
                                  </p:childTnLst>
                                </p:cTn>
                              </p:par>
                            </p:childTnLst>
                          </p:cTn>
                        </p:par>
                        <p:par>
                          <p:cTn id="34" fill="hold" nodeType="afterGroup">
                            <p:stCondLst>
                              <p:cond delay="1000"/>
                            </p:stCondLst>
                            <p:childTnLst>
                              <p:par>
                                <p:cTn id="35" presetID="4" presetClass="entr" presetSubtype="16" fill="hold" grpId="0" nodeType="afterEffect">
                                  <p:stCondLst>
                                    <p:cond delay="0"/>
                                  </p:stCondLst>
                                  <p:childTnLst>
                                    <p:set>
                                      <p:cBhvr>
                                        <p:cTn id="36" dur="1" fill="hold">
                                          <p:stCondLst>
                                            <p:cond delay="0"/>
                                          </p:stCondLst>
                                        </p:cTn>
                                        <p:tgtEl>
                                          <p:spTgt spid="86020">
                                            <p:txEl>
                                              <p:pRg st="7" end="7"/>
                                            </p:txEl>
                                          </p:spTgt>
                                        </p:tgtEl>
                                        <p:attrNameLst>
                                          <p:attrName>style.visibility</p:attrName>
                                        </p:attrNameLst>
                                      </p:cBhvr>
                                      <p:to>
                                        <p:strVal val="visible"/>
                                      </p:to>
                                    </p:set>
                                    <p:animEffect transition="in" filter="box(in)">
                                      <p:cBhvr>
                                        <p:cTn id="37" dur="1000"/>
                                        <p:tgtEl>
                                          <p:spTgt spid="860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0" grpId="0" build="p"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نقش یابی جنسیتی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a:cs typeface="0 Titr Bold" panose="00000700000000000000" pitchFamily="2" charset="-78"/>
            </a:endParaRPr>
          </a:p>
          <a:p>
            <a:pPr algn="just" rtl="1">
              <a:buFont typeface="Wingdings" pitchFamily="2" charset="2"/>
              <a:buChar char="v"/>
            </a:pPr>
            <a:r>
              <a:rPr lang="fa-IR" sz="2400" dirty="0">
                <a:cs typeface="B Titr" panose="00000700000000000000" pitchFamily="2" charset="-78"/>
              </a:rPr>
              <a:t>جنس: امور جنسي به تفاوت هاي زيستي و بیولوژیکی ميان زنان و مردان اشاره دارد.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جنسيت: جنسيت، ويژگي «اجتماعي» از مردانگي و زنانگي است كه هويت اجتماعي زنان و مردان را شكل مي دهد</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نقش های جنسیتی: کارکرد و انتظاری است </a:t>
            </a:r>
            <a:r>
              <a:rPr lang="fa-IR" sz="2400" dirty="0" smtClean="0">
                <a:cs typeface="B Titr" panose="00000700000000000000" pitchFamily="2" charset="-78"/>
              </a:rPr>
              <a:t>که بر </a:t>
            </a:r>
            <a:r>
              <a:rPr lang="fa-IR" sz="2400" dirty="0">
                <a:cs typeface="B Titr" panose="00000700000000000000" pitchFamily="2" charset="-78"/>
              </a:rPr>
              <a:t>عهده هر </a:t>
            </a:r>
            <a:r>
              <a:rPr lang="fa-IR" sz="2400" dirty="0" smtClean="0">
                <a:cs typeface="B Titr" panose="00000700000000000000" pitchFamily="2" charset="-78"/>
              </a:rPr>
              <a:t>دو </a:t>
            </a:r>
            <a:r>
              <a:rPr lang="fa-IR" sz="2400" dirty="0">
                <a:cs typeface="B Titr" panose="00000700000000000000" pitchFamily="2" charset="-78"/>
              </a:rPr>
              <a:t>جنس گذاشته شده است، صرف نظر از اینکه خاستگاه آن طبیعت، فرهنگ یا انتظارهای کارکردی باشد</a:t>
            </a:r>
            <a:r>
              <a:rPr lang="fa-IR" sz="2400" dirty="0" smtClean="0">
                <a:cs typeface="B Titr" panose="00000700000000000000" pitchFamily="2" charset="-78"/>
              </a:rPr>
              <a:t>.</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236</a:t>
            </a:fld>
            <a:endParaRPr lang="fa-IR"/>
          </a:p>
        </p:txBody>
      </p:sp>
    </p:spTree>
    <p:extLst>
      <p:ext uri="{BB962C8B-B14F-4D97-AF65-F5344CB8AC3E}">
        <p14:creationId xmlns:p14="http://schemas.microsoft.com/office/powerpoint/2010/main" val="344379171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نقش یابی جنسیتی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smtClean="0">
                <a:solidFill>
                  <a:srgbClr val="FF0000"/>
                </a:solidFill>
                <a:cs typeface="B Titr" panose="00000700000000000000" pitchFamily="2" charset="-78"/>
              </a:rPr>
              <a:t>نقش </a:t>
            </a:r>
            <a:r>
              <a:rPr lang="fa-IR" sz="2400" dirty="0">
                <a:solidFill>
                  <a:srgbClr val="FF0000"/>
                </a:solidFill>
                <a:cs typeface="B Titr" panose="00000700000000000000" pitchFamily="2" charset="-78"/>
              </a:rPr>
              <a:t>یابی </a:t>
            </a:r>
            <a:r>
              <a:rPr lang="fa-IR" sz="2400" dirty="0" smtClean="0">
                <a:solidFill>
                  <a:srgbClr val="FF0000"/>
                </a:solidFill>
                <a:cs typeface="B Titr" panose="00000700000000000000" pitchFamily="2" charset="-78"/>
              </a:rPr>
              <a:t>جنسی</a:t>
            </a:r>
          </a:p>
          <a:p>
            <a:pPr algn="just" rtl="1">
              <a:buFont typeface="Wingdings" pitchFamily="2" charset="2"/>
              <a:buChar char="v"/>
            </a:pPr>
            <a:r>
              <a:rPr lang="fa-IR" sz="2400" dirty="0" smtClean="0">
                <a:cs typeface="B Titr" panose="00000700000000000000" pitchFamily="2" charset="-78"/>
              </a:rPr>
              <a:t>فرآیند </a:t>
            </a:r>
            <a:r>
              <a:rPr lang="fa-IR" sz="2400" dirty="0">
                <a:cs typeface="B Titr" panose="00000700000000000000" pitchFamily="2" charset="-78"/>
              </a:rPr>
              <a:t>پرورش یافتن نقش های جنسی یعنی ترجیحات رفتاری مربوط به هر جنس که از نظر جامعه مورد پسند است نقش یابی جنسی نامیده می شود</a:t>
            </a:r>
            <a:r>
              <a:rPr lang="fa-IR" sz="2400" dirty="0" smtClean="0">
                <a:cs typeface="B Titr" panose="00000700000000000000" pitchFamily="2" charset="-78"/>
              </a:rPr>
              <a:t>.</a:t>
            </a:r>
          </a:p>
          <a:p>
            <a:pPr algn="just" rtl="1">
              <a:buFont typeface="Wingdings" pitchFamily="2" charset="2"/>
              <a:buChar char="v"/>
            </a:pPr>
            <a:r>
              <a:rPr lang="fa-IR" sz="2400" dirty="0">
                <a:solidFill>
                  <a:srgbClr val="FF0000"/>
                </a:solidFill>
                <a:cs typeface="B Titr" panose="00000700000000000000" pitchFamily="2" charset="-78"/>
              </a:rPr>
              <a:t>هویت </a:t>
            </a:r>
            <a:r>
              <a:rPr lang="fa-IR" sz="2400" dirty="0" smtClean="0">
                <a:solidFill>
                  <a:srgbClr val="FF0000"/>
                </a:solidFill>
                <a:cs typeface="B Titr" panose="00000700000000000000" pitchFamily="2" charset="-78"/>
              </a:rPr>
              <a:t>جنسی</a:t>
            </a:r>
          </a:p>
          <a:p>
            <a:pPr algn="just" rtl="1">
              <a:buFont typeface="Wingdings" pitchFamily="2" charset="2"/>
              <a:buChar char="v"/>
            </a:pPr>
            <a:r>
              <a:rPr lang="fa-IR" sz="2400" dirty="0" smtClean="0">
                <a:cs typeface="B Titr" panose="00000700000000000000" pitchFamily="2" charset="-78"/>
              </a:rPr>
              <a:t>این </a:t>
            </a:r>
            <a:r>
              <a:rPr lang="fa-IR" sz="2400" dirty="0">
                <a:cs typeface="B Titr" panose="00000700000000000000" pitchFamily="2" charset="-78"/>
              </a:rPr>
              <a:t>که فرد خود را دارای خصوصیات مردانه یا زنانه بداند هویت نقش جنسی نام دارد</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از </a:t>
            </a:r>
            <a:r>
              <a:rPr lang="fa-IR" sz="2400" dirty="0">
                <a:cs typeface="B Titr" panose="00000700000000000000" pitchFamily="2" charset="-78"/>
              </a:rPr>
              <a:t>همان سال های اولیه پیش دبستانی، نقش یابی جنسی در حال شکل گیری </a:t>
            </a:r>
            <a:r>
              <a:rPr lang="fa-IR" sz="2400" dirty="0" smtClean="0">
                <a:cs typeface="B Titr" panose="00000700000000000000" pitchFamily="2" charset="-78"/>
              </a:rPr>
              <a:t>است. مثلا </a:t>
            </a:r>
            <a:r>
              <a:rPr lang="fa-IR" sz="2400" dirty="0">
                <a:cs typeface="B Titr" panose="00000700000000000000" pitchFamily="2" charset="-78"/>
              </a:rPr>
              <a:t>کودکان ترجیح می دهند در کلاس های نقاشی با همسالان همجنس خود نقاشی بکشند.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237</a:t>
            </a:fld>
            <a:endParaRPr lang="fa-IR"/>
          </a:p>
        </p:txBody>
      </p:sp>
    </p:spTree>
    <p:extLst>
      <p:ext uri="{BB962C8B-B14F-4D97-AF65-F5344CB8AC3E}">
        <p14:creationId xmlns:p14="http://schemas.microsoft.com/office/powerpoint/2010/main" val="267728710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نقش یابی جنسیتی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کودکان در حدود ۲ سالگی نامیدن جنس خودشان و دیگران را آغاز می کنند.</a:t>
            </a:r>
          </a:p>
          <a:p>
            <a:pPr algn="just" rtl="1">
              <a:buFont typeface="Wingdings" pitchFamily="2" charset="2"/>
              <a:buChar char="v"/>
            </a:pPr>
            <a:r>
              <a:rPr lang="fa-IR" sz="2400" dirty="0" smtClean="0">
                <a:cs typeface="B Titr" panose="00000700000000000000" pitchFamily="2" charset="-78"/>
              </a:rPr>
              <a:t>کودکان </a:t>
            </a:r>
            <a:r>
              <a:rPr lang="fa-IR" sz="2400" dirty="0">
                <a:cs typeface="B Titr" panose="00000700000000000000" pitchFamily="2" charset="-78"/>
              </a:rPr>
              <a:t>پیش دبستانی بسیاری از اسباب بازی ها، لباس ها، ابزارها، لوازم خانگی، بازی ها، مشاغل و حتی رنگ ها را به صورت جنسیتی در نظر می گیرند. مثلا رنگ صورتی برای دختران و رنگ آبی برای پسران.</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کودکان </a:t>
            </a:r>
            <a:r>
              <a:rPr lang="fa-IR" sz="2400" dirty="0">
                <a:cs typeface="B Titr" panose="00000700000000000000" pitchFamily="2" charset="-78"/>
              </a:rPr>
              <a:t>پیش دبستانی هنوز نمی توانند بفهمند که ویژگی های وابسته شده به جنسیت مثل آرایش مو، نحوه ی لباس پوشیدن و یا شغل فرد نمی تواند مرد بودن یا زن بودن او را مشخص کند.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238</a:t>
            </a:fld>
            <a:endParaRPr lang="fa-IR"/>
          </a:p>
        </p:txBody>
      </p:sp>
    </p:spTree>
    <p:extLst>
      <p:ext uri="{BB962C8B-B14F-4D97-AF65-F5344CB8AC3E}">
        <p14:creationId xmlns:p14="http://schemas.microsoft.com/office/powerpoint/2010/main" val="125516963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نقش یابی جنسیتی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a:solidFill>
                  <a:srgbClr val="FF0000"/>
                </a:solidFill>
                <a:cs typeface="B Titr" panose="00000700000000000000" pitchFamily="2" charset="-78"/>
              </a:rPr>
              <a:t>هویت </a:t>
            </a:r>
            <a:r>
              <a:rPr lang="fa-IR" sz="2400" dirty="0" smtClean="0">
                <a:solidFill>
                  <a:srgbClr val="FF0000"/>
                </a:solidFill>
                <a:cs typeface="B Titr" panose="00000700000000000000" pitchFamily="2" charset="-78"/>
              </a:rPr>
              <a:t>جنسی</a:t>
            </a:r>
            <a:endParaRPr lang="fa-IR" sz="2400" dirty="0">
              <a:solidFill>
                <a:srgbClr val="FF0000"/>
              </a:solidFill>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عبارت است از آگاهی فرد از طبیعت زیست شناختی خود به عنوان مرد یازن.</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طبق </a:t>
            </a:r>
            <a:r>
              <a:rPr lang="fa-IR" sz="2400" dirty="0">
                <a:cs typeface="B Titr" panose="00000700000000000000" pitchFamily="2" charset="-78"/>
              </a:rPr>
              <a:t>نظریه ی روانکاوی عقاید ورفتارهای قالبی درباره ی جنسیت، مانند سایر معیارهای اجتماعی، از طریق همانندسازی با والد همجنس اختیار می شود.</a:t>
            </a:r>
          </a:p>
          <a:p>
            <a:pPr algn="just" rtl="1">
              <a:buFont typeface="Wingdings" pitchFamily="2" charset="2"/>
              <a:buChar char="v"/>
            </a:pPr>
            <a:r>
              <a:rPr lang="fa-IR" sz="2400" dirty="0" smtClean="0">
                <a:cs typeface="B Titr" panose="00000700000000000000" pitchFamily="2" charset="-78"/>
              </a:rPr>
              <a:t>طبق </a:t>
            </a:r>
            <a:r>
              <a:rPr lang="fa-IR" sz="2400" dirty="0">
                <a:cs typeface="B Titr" panose="00000700000000000000" pitchFamily="2" charset="-78"/>
              </a:rPr>
              <a:t>نظریه ی یادگیری اجتماعی </a:t>
            </a:r>
            <a:r>
              <a:rPr lang="fa-IR" sz="2400" dirty="0" smtClean="0">
                <a:cs typeface="B Titr" panose="00000700000000000000" pitchFamily="2" charset="-78"/>
              </a:rPr>
              <a:t>کودکان </a:t>
            </a:r>
            <a:r>
              <a:rPr lang="fa-IR" sz="2400" dirty="0">
                <a:cs typeface="B Titr" panose="00000700000000000000" pitchFamily="2" charset="-78"/>
              </a:rPr>
              <a:t>ابتدا از طریق سرمشق گیری و تقلید، پاسخ های نقش جنسی را یاد می گیرند، سپس این پاسخ ها را در عقاید جنسی خودشان قرار می دهند.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239</a:t>
            </a:fld>
            <a:endParaRPr lang="fa-IR"/>
          </a:p>
        </p:txBody>
      </p:sp>
    </p:spTree>
    <p:extLst>
      <p:ext uri="{BB962C8B-B14F-4D97-AF65-F5344CB8AC3E}">
        <p14:creationId xmlns:p14="http://schemas.microsoft.com/office/powerpoint/2010/main" val="1697450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r>
              <a:rPr lang="en-US" b="1" dirty="0">
                <a:solidFill>
                  <a:srgbClr val="FF0000"/>
                </a:solidFill>
                <a:latin typeface="Times New Roman" pitchFamily="18" charset="0"/>
                <a:cs typeface="Times New Roman" pitchFamily="18" charset="0"/>
              </a:rPr>
              <a:t>Is development continuous </a:t>
            </a:r>
            <a:r>
              <a:rPr lang="en-US" b="1" dirty="0" smtClean="0">
                <a:solidFill>
                  <a:srgbClr val="FF0000"/>
                </a:solidFill>
                <a:latin typeface="Times New Roman" pitchFamily="18" charset="0"/>
                <a:cs typeface="Times New Roman" pitchFamily="18" charset="0"/>
              </a:rPr>
              <a:t>or discontinuous</a:t>
            </a:r>
            <a:r>
              <a:rPr lang="en-US" b="1" dirty="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601669" y="1291130"/>
            <a:ext cx="8093365" cy="4428445"/>
          </a:xfrm>
        </p:spPr>
        <p:txBody>
          <a:bodyPr/>
          <a:lstStyle/>
          <a:p>
            <a:pPr algn="just" rtl="1"/>
            <a:endParaRPr lang="en-US" dirty="0" smtClean="0">
              <a:cs typeface="B Titr" pitchFamily="2" charset="-78"/>
            </a:endParaRPr>
          </a:p>
          <a:p>
            <a:pPr algn="just" rtl="1"/>
            <a:endParaRPr lang="en-US" dirty="0">
              <a:cs typeface="B Titr"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70" y="1443835"/>
            <a:ext cx="7940659" cy="3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57227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نقش یابی جنسیتی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اما نظریه ی شناختی – رشدی می گوید که کودکان پیش دبستانی از دائمی بودن جنسیت خود آگاهند و در واقع به ثبات جنسیت رسیده </a:t>
            </a:r>
            <a:r>
              <a:rPr lang="fa-IR" sz="2400" dirty="0" smtClean="0">
                <a:cs typeface="B Titr" panose="00000700000000000000" pitchFamily="2" charset="-78"/>
              </a:rPr>
              <a:t>اند.</a:t>
            </a: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یعنی می فهمند که اگر لباس، آرایش مو و بازی های فرد تغییر کند، جنسیت او تغییری نمی کند. اما پژوهش ها عکس این قضیه را نشان می دهند</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وقتی که به کودکان زیر ۶ سال عروسکی که دامن بر تن دارد را نشان می دهند آن ها می گویند دختر </a:t>
            </a:r>
            <a:r>
              <a:rPr lang="fa-IR" sz="2400" dirty="0" smtClean="0">
                <a:cs typeface="B Titr" panose="00000700000000000000" pitchFamily="2" charset="-78"/>
              </a:rPr>
              <a:t>است. اما </a:t>
            </a:r>
            <a:r>
              <a:rPr lang="fa-IR" sz="2400" dirty="0">
                <a:cs typeface="B Titr" panose="00000700000000000000" pitchFamily="2" charset="-78"/>
              </a:rPr>
              <a:t>اگر لباس عروسک را پسرانه کنیم آن ها فکر می کنند که جنسیت عروسک تغییر یافته است.</a:t>
            </a:r>
          </a:p>
          <a:p>
            <a:pPr algn="just" rtl="1">
              <a:buFont typeface="Wingdings" pitchFamily="2" charset="2"/>
              <a:buChar char="v"/>
            </a:pPr>
            <a:r>
              <a:rPr lang="fa-IR" sz="2400" dirty="0" smtClean="0">
                <a:cs typeface="B Titr" panose="00000700000000000000" pitchFamily="2" charset="-78"/>
              </a:rPr>
              <a:t>بنابراین </a:t>
            </a:r>
            <a:r>
              <a:rPr lang="fa-IR" sz="2400" dirty="0">
                <a:cs typeface="B Titr" panose="00000700000000000000" pitchFamily="2" charset="-78"/>
              </a:rPr>
              <a:t>ثبات جنسیت تا پایان سال های پیش دبستانی در اکثر کودکان وجود ندارد.</a:t>
            </a: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240</a:t>
            </a:fld>
            <a:endParaRPr lang="fa-IR"/>
          </a:p>
        </p:txBody>
      </p:sp>
    </p:spTree>
    <p:extLst>
      <p:ext uri="{BB962C8B-B14F-4D97-AF65-F5344CB8AC3E}">
        <p14:creationId xmlns:p14="http://schemas.microsoft.com/office/powerpoint/2010/main" val="138190568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نقش یابی جنسیتی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marL="0" indent="0" algn="just" rtl="1">
              <a:buNone/>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نظریه ی طرحواره ی جنسی یک رویداد پردازش اطلاعات </a:t>
            </a:r>
            <a:r>
              <a:rPr lang="fa-IR" sz="2400" dirty="0" smtClean="0">
                <a:cs typeface="B Titr" panose="00000700000000000000" pitchFamily="2" charset="-78"/>
              </a:rPr>
              <a:t>است.</a:t>
            </a:r>
          </a:p>
          <a:p>
            <a:pPr algn="just" rtl="1">
              <a:buFont typeface="Wingdings" pitchFamily="2" charset="2"/>
              <a:buChar char="v"/>
            </a:pPr>
            <a:r>
              <a:rPr lang="fa-IR" sz="2400" dirty="0" smtClean="0">
                <a:cs typeface="B Titr" panose="00000700000000000000" pitchFamily="2" charset="-78"/>
              </a:rPr>
              <a:t>طبق این رویکرد فشارهای محیطی و شناخت های کودکان با هم به شکل گیری نقش جنسی کمک می کند.</a:t>
            </a:r>
          </a:p>
          <a:p>
            <a:pPr algn="just" rtl="1">
              <a:buFont typeface="Wingdings" pitchFamily="2" charset="2"/>
              <a:buChar char="v"/>
            </a:pPr>
            <a:r>
              <a:rPr lang="fa-IR" sz="2400" dirty="0" smtClean="0">
                <a:cs typeface="B Titr" panose="00000700000000000000" pitchFamily="2" charset="-78"/>
              </a:rPr>
              <a:t>به </a:t>
            </a:r>
            <a:r>
              <a:rPr lang="fa-IR" sz="2400" dirty="0">
                <a:cs typeface="B Titr" panose="00000700000000000000" pitchFamily="2" charset="-78"/>
              </a:rPr>
              <a:t>محض اینکه کودکان پیش دبستانی بتوانند جنسیت خود را بنامند یعنی بفهمند که دختر هستند یا پسر طرحواره های جنسی متناسب با آن را انتخاب می کنند و آن ها را در مورد خودشان به کار می برند.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مثلا </a:t>
            </a:r>
            <a:r>
              <a:rPr lang="fa-IR" sz="2400" dirty="0">
                <a:cs typeface="B Titr" panose="00000700000000000000" pitchFamily="2" charset="-78"/>
              </a:rPr>
              <a:t>دختر بچه ی سه ساله ای که می داند دختر است و یاد گرفته که عروسک ها مال دخترها و کامیون ها مال پسرها </a:t>
            </a:r>
            <a:r>
              <a:rPr lang="fa-IR" sz="2400" dirty="0" smtClean="0">
                <a:cs typeface="B Titr" panose="00000700000000000000" pitchFamily="2" charset="-78"/>
              </a:rPr>
              <a:t>هستند.</a:t>
            </a:r>
            <a:endParaRPr lang="fa-IR" sz="2400" dirty="0">
              <a:cs typeface="B Titr" panose="00000700000000000000" pitchFamily="2" charset="-78"/>
            </a:endParaRPr>
          </a:p>
          <a:p>
            <a:pPr algn="just" rtl="1">
              <a:buFont typeface="Wingdings" pitchFamily="2" charset="2"/>
              <a:buChar char="v"/>
            </a:pPr>
            <a:endParaRPr lang="fa-IR" sz="2400" dirty="0">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241</a:t>
            </a:fld>
            <a:endParaRPr lang="fa-IR"/>
          </a:p>
        </p:txBody>
      </p:sp>
    </p:spTree>
    <p:extLst>
      <p:ext uri="{BB962C8B-B14F-4D97-AF65-F5344CB8AC3E}">
        <p14:creationId xmlns:p14="http://schemas.microsoft.com/office/powerpoint/2010/main" val="312794472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در پژوهشی اولیه که از سوی </a:t>
            </a:r>
            <a:r>
              <a:rPr lang="fa-IR" sz="2400" dirty="0" smtClean="0">
                <a:cs typeface="B Titr" panose="00000700000000000000" pitchFamily="2" charset="-78"/>
              </a:rPr>
              <a:t>بام ریند </a:t>
            </a:r>
            <a:r>
              <a:rPr lang="fa-IR" sz="2400" dirty="0">
                <a:cs typeface="B Titr" panose="00000700000000000000" pitchFamily="2" charset="-78"/>
              </a:rPr>
              <a:t>(1978) انجام شد، مقایسه ای بین روشهای تربیتی والدین و کودکان با خصوصیات مختلف صورت گرفت. روش کار به این صورت بود که براساس مشاهداتی که در خانه و مهدکودک انجام می شد، کودکان براساس پنج معیار شایستگی، به ترتیب زیر مورد ارزیابی قرار می گرفتند</a:t>
            </a:r>
            <a:r>
              <a:rPr lang="fa-IR" sz="2400" dirty="0" smtClean="0">
                <a:cs typeface="B Titr" panose="00000700000000000000" pitchFamily="2" charset="-78"/>
              </a:rPr>
              <a:t>:</a:t>
            </a:r>
          </a:p>
          <a:p>
            <a:pPr algn="just" rtl="1">
              <a:buFont typeface="Wingdings" pitchFamily="2" charset="2"/>
              <a:buChar char="v"/>
            </a:pPr>
            <a:r>
              <a:rPr lang="fa-IR" sz="2400" dirty="0">
                <a:cs typeface="B Titr" panose="00000700000000000000" pitchFamily="2" charset="-78"/>
              </a:rPr>
              <a:t>خویشتن </a:t>
            </a:r>
            <a:r>
              <a:rPr lang="fa-IR" sz="2400" dirty="0" smtClean="0">
                <a:cs typeface="B Titr" panose="00000700000000000000" pitchFamily="2" charset="-78"/>
              </a:rPr>
              <a:t>داری</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تمایل </a:t>
            </a:r>
            <a:r>
              <a:rPr lang="fa-IR" sz="2400" dirty="0">
                <a:cs typeface="B Titr" panose="00000700000000000000" pitchFamily="2" charset="-78"/>
              </a:rPr>
              <a:t>به برخورداری توام با کنجکاوی و اشتیاق در برابر موقعیت های جدید و دور از </a:t>
            </a:r>
            <a:r>
              <a:rPr lang="fa-IR" sz="2400" dirty="0" smtClean="0">
                <a:cs typeface="B Titr" panose="00000700000000000000" pitchFamily="2" charset="-78"/>
              </a:rPr>
              <a:t>انتظار</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فعال </a:t>
            </a:r>
            <a:r>
              <a:rPr lang="fa-IR" sz="2400" dirty="0">
                <a:cs typeface="B Titr" panose="00000700000000000000" pitchFamily="2" charset="-78"/>
              </a:rPr>
              <a:t>بودن</a:t>
            </a:r>
          </a:p>
          <a:p>
            <a:pPr algn="just" rtl="1">
              <a:buFont typeface="Wingdings" pitchFamily="2" charset="2"/>
              <a:buChar char="v"/>
            </a:pPr>
            <a:r>
              <a:rPr lang="fa-IR" sz="2400" dirty="0" smtClean="0">
                <a:cs typeface="B Titr" panose="00000700000000000000" pitchFamily="2" charset="-78"/>
              </a:rPr>
              <a:t>اتکا </a:t>
            </a:r>
            <a:r>
              <a:rPr lang="fa-IR" sz="2400" dirty="0">
                <a:cs typeface="B Titr" panose="00000700000000000000" pitchFamily="2" charset="-78"/>
              </a:rPr>
              <a:t>به </a:t>
            </a:r>
            <a:r>
              <a:rPr lang="fa-IR" sz="2400" dirty="0" smtClean="0">
                <a:cs typeface="B Titr" panose="00000700000000000000" pitchFamily="2" charset="-78"/>
              </a:rPr>
              <a:t>خود</a:t>
            </a: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توانایی </a:t>
            </a:r>
            <a:r>
              <a:rPr lang="fa-IR" sz="2400" dirty="0">
                <a:cs typeface="B Titr" panose="00000700000000000000" pitchFamily="2" charset="-78"/>
              </a:rPr>
              <a:t>ابراز محبت به همبازی ها</a:t>
            </a:r>
          </a:p>
          <a:p>
            <a:pPr algn="just" rtl="1">
              <a:buFont typeface="Wingdings" pitchFamily="2" charset="2"/>
              <a:buChar char="v"/>
            </a:pPr>
            <a:endParaRPr lang="fa-IR" sz="2400" dirty="0">
              <a:solidFill>
                <a:srgbClr val="FF0000"/>
              </a:solidFill>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242</a:t>
            </a:fld>
            <a:endParaRPr lang="fa-IR"/>
          </a:p>
        </p:txBody>
      </p:sp>
    </p:spTree>
    <p:extLst>
      <p:ext uri="{BB962C8B-B14F-4D97-AF65-F5344CB8AC3E}">
        <p14:creationId xmlns:p14="http://schemas.microsoft.com/office/powerpoint/2010/main" val="2577897569"/>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کودکان براساس نمره هایی که در این پنج معیار به دست آوردند به سه گروه تقسیم شدند:</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  الف) گروهی که در تمام معیارها نمره های بالایی داشتند و کودکان </a:t>
            </a:r>
            <a:r>
              <a:rPr lang="fa-IR" sz="2400" dirty="0">
                <a:solidFill>
                  <a:srgbClr val="FF0000"/>
                </a:solidFill>
                <a:cs typeface="B Titr" panose="00000700000000000000" pitchFamily="2" charset="-78"/>
              </a:rPr>
              <a:t>شایسته و رشدیافته </a:t>
            </a:r>
            <a:r>
              <a:rPr lang="fa-IR" sz="2400" dirty="0">
                <a:cs typeface="B Titr" panose="00000700000000000000" pitchFamily="2" charset="-78"/>
              </a:rPr>
              <a:t>نامیده شدند.</a:t>
            </a:r>
          </a:p>
          <a:p>
            <a:pPr algn="just" rtl="1">
              <a:buFont typeface="Wingdings" pitchFamily="2" charset="2"/>
              <a:buChar char="v"/>
            </a:pPr>
            <a:r>
              <a:rPr lang="fa-IR" sz="2400" dirty="0">
                <a:cs typeface="B Titr" panose="00000700000000000000" pitchFamily="2" charset="-78"/>
              </a:rPr>
              <a:t>  ب)گروهی که </a:t>
            </a:r>
            <a:r>
              <a:rPr lang="fa-IR" sz="2400" dirty="0">
                <a:solidFill>
                  <a:srgbClr val="FF0000"/>
                </a:solidFill>
                <a:cs typeface="B Titr" panose="00000700000000000000" pitchFamily="2" charset="-78"/>
              </a:rPr>
              <a:t>خویشتن دار و متکی به خود </a:t>
            </a:r>
            <a:r>
              <a:rPr lang="fa-IR" sz="2400" dirty="0">
                <a:cs typeface="B Titr" panose="00000700000000000000" pitchFamily="2" charset="-78"/>
              </a:rPr>
              <a:t>بودند ولی از موقعیت های جدید بیم داشتند و علاقه چندانی برای آمیزش با سایر کودکان از خود نشان نمی دادند</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  ج) گروهی نیز شامل کودکانی بودند که در تمام معیارها نمره های پائین داشتند، یعنی به کمک دیگران متکی بودند. از موقعیت های جدید کناره می گرفتند و در خویشتنداری نمره های پائین داشتند. این گروه </a:t>
            </a:r>
            <a:r>
              <a:rPr lang="fa-IR" sz="2400" dirty="0">
                <a:solidFill>
                  <a:srgbClr val="FF0000"/>
                </a:solidFill>
                <a:cs typeface="B Titr" panose="00000700000000000000" pitchFamily="2" charset="-78"/>
              </a:rPr>
              <a:t>رشدنایافته ترین </a:t>
            </a:r>
            <a:r>
              <a:rPr lang="fa-IR" sz="2400" dirty="0">
                <a:cs typeface="B Titr" panose="00000700000000000000" pitchFamily="2" charset="-78"/>
              </a:rPr>
              <a:t>گروه کودکان بودند که مورد مشاهده قرار گرفته بودند.</a:t>
            </a:r>
          </a:p>
          <a:p>
            <a:pPr algn="just" rtl="1">
              <a:buFont typeface="Wingdings" pitchFamily="2" charset="2"/>
              <a:buChar char="v"/>
            </a:pPr>
            <a:endParaRPr lang="fa-IR" sz="2400" dirty="0">
              <a:solidFill>
                <a:srgbClr val="FF0000"/>
              </a:solidFill>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243</a:t>
            </a:fld>
            <a:endParaRPr lang="fa-IR"/>
          </a:p>
        </p:txBody>
      </p:sp>
    </p:spTree>
    <p:extLst>
      <p:ext uri="{BB962C8B-B14F-4D97-AF65-F5344CB8AC3E}">
        <p14:creationId xmlns:p14="http://schemas.microsoft.com/office/powerpoint/2010/main" val="203411416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سپس محققین با استفاده از مصاحبه و روشهای مشاهده، چهار جنبه از رفتار والدین را مورد ارزیابی قرار دادند. این جنبه ها عبارتند از: </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کنترل</a:t>
            </a:r>
            <a:r>
              <a:rPr lang="fa-IR" sz="2400" dirty="0">
                <a:cs typeface="B Titr" panose="00000700000000000000" pitchFamily="2" charset="-78"/>
              </a:rPr>
              <a:t>: میزانی که والدین سعی می کنند در فعالیتهای کودکان دخالت کنند و وابستگی با پرخاشگری کودکان را مطابق با معیارهای خود تغییر می دهند. </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توقع </a:t>
            </a:r>
            <a:r>
              <a:rPr lang="fa-IR" sz="2400" dirty="0">
                <a:cs typeface="B Titr" panose="00000700000000000000" pitchFamily="2" charset="-78"/>
              </a:rPr>
              <a:t>رشد یافتگی: فشارهایی که به کودک وارد می شود تا عملکرد او با میزان توانایی وی هماهنگ شود. </a:t>
            </a:r>
          </a:p>
          <a:p>
            <a:pPr algn="just" rtl="1">
              <a:buFont typeface="Wingdings" pitchFamily="2" charset="2"/>
              <a:buChar char="v"/>
            </a:pPr>
            <a:endParaRPr lang="fa-IR" sz="2400" dirty="0">
              <a:solidFill>
                <a:srgbClr val="FF0000"/>
              </a:solidFill>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244</a:t>
            </a:fld>
            <a:endParaRPr lang="fa-IR"/>
          </a:p>
        </p:txBody>
      </p:sp>
    </p:spTree>
    <p:extLst>
      <p:ext uri="{BB962C8B-B14F-4D97-AF65-F5344CB8AC3E}">
        <p14:creationId xmlns:p14="http://schemas.microsoft.com/office/powerpoint/2010/main" val="378764817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smtClean="0">
                <a:cs typeface="B Titr" panose="00000700000000000000" pitchFamily="2" charset="-78"/>
              </a:rPr>
              <a:t>وضوح </a:t>
            </a:r>
            <a:r>
              <a:rPr lang="fa-IR" sz="2400" dirty="0">
                <a:cs typeface="B Titr" panose="00000700000000000000" pitchFamily="2" charset="-78"/>
              </a:rPr>
              <a:t>ارتباط بین مادر و کودک: میزان توانایی مادر در توضیح دلایل به هنگام اطاعت طلبیدن از کودک و میزان توجه آنها به عقاید و احساسات کودک. </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فرزندنوازی </a:t>
            </a:r>
            <a:r>
              <a:rPr lang="fa-IR" sz="2400" dirty="0">
                <a:cs typeface="B Titr" panose="00000700000000000000" pitchFamily="2" charset="-78"/>
              </a:rPr>
              <a:t>(مراقبت): به میزان محبت و عطوفتی که نسبت به فرزندانشان از خود نشان می دهند و لذت بردن از پیشرفت فرزندانشان اشاره دارد. چنین والدینی مهربان و پرحرارت هستند و ارتباط خوبی با فرزندانشان برقرار می کنند.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این </a:t>
            </a:r>
            <a:r>
              <a:rPr lang="fa-IR" sz="2400" dirty="0">
                <a:cs typeface="B Titr" panose="00000700000000000000" pitchFamily="2" charset="-78"/>
              </a:rPr>
              <a:t>افراد در عین حال که به عقاید فرزندانشان احترام قائل اند، در مورد رفتارهائی که برای فرزندان خود مناسب می دانند، پیگیرانه و خالی از ابهام عمل می کنند. </a:t>
            </a:r>
          </a:p>
          <a:p>
            <a:pPr algn="just" rtl="1">
              <a:buFont typeface="Wingdings" pitchFamily="2" charset="2"/>
              <a:buChar char="v"/>
            </a:pPr>
            <a:endParaRPr lang="fa-IR" sz="2400" dirty="0">
              <a:solidFill>
                <a:srgbClr val="FF0000"/>
              </a:solidFill>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245</a:t>
            </a:fld>
            <a:endParaRPr lang="fa-IR"/>
          </a:p>
        </p:txBody>
      </p:sp>
    </p:spTree>
    <p:extLst>
      <p:ext uri="{BB962C8B-B14F-4D97-AF65-F5344CB8AC3E}">
        <p14:creationId xmlns:p14="http://schemas.microsoft.com/office/powerpoint/2010/main" val="609619169"/>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cs typeface="B Titr" panose="00000700000000000000" pitchFamily="2" charset="-78"/>
              </a:rPr>
              <a:t>بدین ترتیب بامریند از طریق مشاهداتی که در شرایط آزمایشگاهی بدست آورد و اطلاعاتی که راجع به والدین کودکان از طریق مشاهدات خانگی و مصاحبه هایی که هم از مادران و هم از پدران تنظیم نمود، سه شیوه رفتار و تربیت والدین را مشخص کرد. </a:t>
            </a:r>
          </a:p>
          <a:p>
            <a:pPr algn="just" rtl="1">
              <a:buFont typeface="Wingdings" pitchFamily="2" charset="2"/>
              <a:buChar char="v"/>
            </a:pPr>
            <a:r>
              <a:rPr lang="fa-IR" sz="2400" dirty="0">
                <a:cs typeface="B Titr" panose="00000700000000000000" pitchFamily="2" charset="-78"/>
              </a:rPr>
              <a:t> </a:t>
            </a:r>
            <a:r>
              <a:rPr lang="fa-IR" sz="2400" dirty="0" smtClean="0">
                <a:cs typeface="B Titr" panose="00000700000000000000" pitchFamily="2" charset="-78"/>
              </a:rPr>
              <a:t>انجمن </a:t>
            </a:r>
            <a:r>
              <a:rPr lang="fa-IR" sz="2400" dirty="0">
                <a:cs typeface="B Titr" panose="00000700000000000000" pitchFamily="2" charset="-78"/>
              </a:rPr>
              <a:t>ملی تحقیق (کیپک و پالمر، 1997) نظریه بامریند را تجدیدنظر کرده و مطرح نمود "ترکیب گوناگون دو بعد پذیرندگی و توقع داشتن چهار شیوه فرزندپروری را ارائه می کند که پژوهش بامریند به سه شیوه آنها متمرکز شده است".</a:t>
            </a:r>
          </a:p>
          <a:p>
            <a:pPr algn="just" rtl="1">
              <a:buFont typeface="Wingdings" pitchFamily="2" charset="2"/>
              <a:buChar char="v"/>
            </a:pPr>
            <a:endParaRPr lang="fa-IR" sz="2400" dirty="0">
              <a:solidFill>
                <a:srgbClr val="FF0000"/>
              </a:solidFill>
              <a:cs typeface="0 Titr Bold"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246</a:t>
            </a:fld>
            <a:endParaRPr lang="fa-IR"/>
          </a:p>
        </p:txBody>
      </p:sp>
    </p:spTree>
    <p:extLst>
      <p:ext uri="{BB962C8B-B14F-4D97-AF65-F5344CB8AC3E}">
        <p14:creationId xmlns:p14="http://schemas.microsoft.com/office/powerpoint/2010/main" val="208124993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والدین </a:t>
            </a:r>
            <a:r>
              <a:rPr lang="fa-IR" sz="2400" dirty="0" smtClean="0">
                <a:solidFill>
                  <a:srgbClr val="FF0000"/>
                </a:solidFill>
                <a:cs typeface="B Titr" panose="00000700000000000000" pitchFamily="2" charset="-78"/>
              </a:rPr>
              <a:t>مقتدر</a:t>
            </a:r>
          </a:p>
          <a:p>
            <a:pPr algn="just" rtl="1">
              <a:buFont typeface="Wingdings" pitchFamily="2" charset="2"/>
              <a:buChar char="v"/>
            </a:pPr>
            <a:r>
              <a:rPr lang="fa-IR" sz="2400" dirty="0" smtClean="0">
                <a:cs typeface="B Titr" panose="00000700000000000000" pitchFamily="2" charset="-78"/>
              </a:rPr>
              <a:t>والدین </a:t>
            </a:r>
            <a:r>
              <a:rPr lang="fa-IR" sz="2400" dirty="0">
                <a:cs typeface="B Titr" panose="00000700000000000000" pitchFamily="2" charset="-78"/>
              </a:rPr>
              <a:t>مقتدر(اقتدارگرا) به صورت افرادی با صمیمیت و محبت زیاد (این گونه والدین در زندگی فرزندان خود مشارکت کرده و به نیازهای آنها پاسخ می دهند) و کنترل رفتاری (آنها محدودیت های واضح و مناسب با سن فرزندان برای رفتارهای او در نظر می گیرند) تعریف می شوند</a:t>
            </a:r>
            <a:r>
              <a:rPr lang="fa-IR" sz="2400" dirty="0" smtClean="0">
                <a:cs typeface="B Titr" panose="00000700000000000000" pitchFamily="2" charset="-78"/>
              </a:rPr>
              <a:t>.</a:t>
            </a:r>
          </a:p>
          <a:p>
            <a:pPr algn="just" rtl="1">
              <a:buFont typeface="Wingdings" pitchFamily="2" charset="2"/>
              <a:buChar char="v"/>
            </a:pPr>
            <a:endParaRPr lang="fa-IR" sz="2400" dirty="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 </a:t>
            </a:r>
            <a:r>
              <a:rPr lang="fa-IR" sz="2400" dirty="0">
                <a:cs typeface="B Titr" panose="00000700000000000000" pitchFamily="2" charset="-78"/>
              </a:rPr>
              <a:t>والدین مقتدر معیارهایی به فرزندان نشان می دهند که طبق آنها زندگی کنند. غالبا می خواهند چیزهایی را از نوجوان خود </a:t>
            </a:r>
            <a:r>
              <a:rPr lang="fa-IR" sz="2400" dirty="0" smtClean="0">
                <a:cs typeface="B Titr" panose="00000700000000000000" pitchFamily="2" charset="-78"/>
              </a:rPr>
              <a:t>بیاموزند.</a:t>
            </a:r>
            <a:endParaRPr lang="fa-IR" sz="2400" dirty="0">
              <a:solidFill>
                <a:srgbClr val="FF0000"/>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247</a:t>
            </a:fld>
            <a:endParaRPr lang="fa-IR"/>
          </a:p>
        </p:txBody>
      </p:sp>
    </p:spTree>
    <p:extLst>
      <p:ext uri="{BB962C8B-B14F-4D97-AF65-F5344CB8AC3E}">
        <p14:creationId xmlns:p14="http://schemas.microsoft.com/office/powerpoint/2010/main" val="3776377456"/>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والدین </a:t>
            </a:r>
            <a:r>
              <a:rPr lang="fa-IR" sz="2400" dirty="0" smtClean="0">
                <a:solidFill>
                  <a:srgbClr val="FF0000"/>
                </a:solidFill>
                <a:cs typeface="B Titr" panose="00000700000000000000" pitchFamily="2" charset="-78"/>
              </a:rPr>
              <a:t>مقتدر</a:t>
            </a:r>
          </a:p>
          <a:p>
            <a:pPr algn="just" rtl="1">
              <a:buFont typeface="Wingdings" pitchFamily="2" charset="2"/>
              <a:buChar char="v"/>
            </a:pPr>
            <a:r>
              <a:rPr lang="fa-IR" sz="2400" dirty="0">
                <a:cs typeface="B Titr" panose="00000700000000000000" pitchFamily="2" charset="-78"/>
              </a:rPr>
              <a:t>خصوصیات اصلی این شیوه فرزندپروری شامل مشارکت و علاقه زیاد والدین به زندگی فرزندان، برقراری ارتباط باز با آنها، داشتن اطمینان به آنها، تشویق و ارتقای سلامت روانی و کنترل بالای رفتاری آنهاست شامل آگاهی از این که فرزندانشان کجا </a:t>
            </a:r>
            <a:r>
              <a:rPr lang="fa-IR" sz="2400" dirty="0" smtClean="0">
                <a:cs typeface="B Titr" panose="00000700000000000000" pitchFamily="2" charset="-78"/>
              </a:rPr>
              <a:t>هستند، </a:t>
            </a:r>
            <a:r>
              <a:rPr lang="fa-IR" sz="2400" dirty="0">
                <a:cs typeface="B Titr" panose="00000700000000000000" pitchFamily="2" charset="-78"/>
              </a:rPr>
              <a:t>با چه کسانی </a:t>
            </a:r>
            <a:r>
              <a:rPr lang="fa-IR" sz="2400" dirty="0" smtClean="0">
                <a:cs typeface="B Titr" panose="00000700000000000000" pitchFamily="2" charset="-78"/>
              </a:rPr>
              <a:t>و </a:t>
            </a:r>
            <a:r>
              <a:rPr lang="fa-IR" sz="2400" dirty="0">
                <a:cs typeface="B Titr" panose="00000700000000000000" pitchFamily="2" charset="-78"/>
              </a:rPr>
              <a:t>چه کاری انجام می دهند</a:t>
            </a:r>
            <a:r>
              <a:rPr lang="fa-IR" sz="2400" dirty="0" smtClean="0">
                <a:cs typeface="B Titr" panose="00000700000000000000" pitchFamily="2" charset="-78"/>
              </a:rPr>
              <a:t>.</a:t>
            </a:r>
            <a:endParaRPr lang="fa-IR" sz="2400" dirty="0">
              <a:cs typeface="B Titr" panose="00000700000000000000" pitchFamily="2" charset="-78"/>
            </a:endParaRPr>
          </a:p>
          <a:p>
            <a:pPr algn="just" rtl="1">
              <a:buFont typeface="Wingdings" pitchFamily="2" charset="2"/>
              <a:buChar char="v"/>
            </a:pPr>
            <a:r>
              <a:rPr lang="fa-IR" sz="2400" dirty="0">
                <a:cs typeface="B Titr" panose="00000700000000000000" pitchFamily="2" charset="-78"/>
              </a:rPr>
              <a:t>  این والدین از کودکان خود توقع رفتار معقول و سنجیده دارند. آنها توقعات خود را به صراحت بیان کرده و توضیحاتی را ارائه می دهند تا به کودک برای درک دلایل شان برای تقاضاها کمک کنند. آنها همچنین به گفته های کودکان خود گوش می دهند و گفتگو با آنها را ترویج می دهند. والدین مقتدر در کنش خود با کودکان دلسوز و صمیمی هستند.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248</a:t>
            </a:fld>
            <a:endParaRPr lang="fa-IR"/>
          </a:p>
        </p:txBody>
      </p:sp>
    </p:spTree>
    <p:extLst>
      <p:ext uri="{BB962C8B-B14F-4D97-AF65-F5344CB8AC3E}">
        <p14:creationId xmlns:p14="http://schemas.microsoft.com/office/powerpoint/2010/main" val="263477361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والدین </a:t>
            </a:r>
            <a:r>
              <a:rPr lang="fa-IR" sz="2400" dirty="0" smtClean="0">
                <a:solidFill>
                  <a:srgbClr val="FF0000"/>
                </a:solidFill>
                <a:cs typeface="B Titr" panose="00000700000000000000" pitchFamily="2" charset="-78"/>
              </a:rPr>
              <a:t>مقتدر</a:t>
            </a:r>
          </a:p>
          <a:p>
            <a:pPr algn="just" rtl="1">
              <a:buFont typeface="Wingdings" pitchFamily="2" charset="2"/>
              <a:buChar char="v"/>
            </a:pPr>
            <a:r>
              <a:rPr lang="fa-IR" sz="2400" dirty="0">
                <a:cs typeface="B Titr" panose="00000700000000000000" pitchFamily="2" charset="-78"/>
              </a:rPr>
              <a:t>هرچند این والدین در تعاملات خود با فرزندانشان گرم هستند و اغلب از تقویت مثبت برای هدایت رفتار استفاده می کنند; با این حال هنگامی که موقعیت اقتضا می کند از بازخواست و تنبیه هم به صورت ملایم استفاده می کنند.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این </a:t>
            </a:r>
            <a:r>
              <a:rPr lang="fa-IR" sz="2400" dirty="0">
                <a:cs typeface="B Titr" panose="00000700000000000000" pitchFamily="2" charset="-78"/>
              </a:rPr>
              <a:t>والدین آماده اعمال کنترل مستقیم بر کودکانشان هستند و تمایلی به تسلیم شدن در مقابل رفتارهای ناخوشایندی چون جیغ زدن و ریخت و پاش ندارند.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رفتار </a:t>
            </a:r>
            <a:r>
              <a:rPr lang="fa-IR" sz="2400" dirty="0">
                <a:cs typeface="B Titr" panose="00000700000000000000" pitchFamily="2" charset="-78"/>
              </a:rPr>
              <a:t>مستقل و حاکی از بلوغ فرزندانشان را ترغیب می کنند و وقتی این والدین به اعمال فرزندانشان نظم می بخشند، منطق حاکم بر اعمالشان را هم به آنها توضیح می </a:t>
            </a:r>
            <a:r>
              <a:rPr lang="fa-IR" sz="2400" dirty="0" smtClean="0">
                <a:cs typeface="B Titr" panose="00000700000000000000" pitchFamily="2" charset="-78"/>
              </a:rPr>
              <a:t>دهند. </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249</a:t>
            </a:fld>
            <a:endParaRPr lang="fa-IR"/>
          </a:p>
        </p:txBody>
      </p:sp>
    </p:spTree>
    <p:extLst>
      <p:ext uri="{BB962C8B-B14F-4D97-AF65-F5344CB8AC3E}">
        <p14:creationId xmlns:p14="http://schemas.microsoft.com/office/powerpoint/2010/main" val="3002514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1291130"/>
            <a:ext cx="8093365" cy="4428445"/>
          </a:xfrm>
        </p:spPr>
        <p:txBody>
          <a:bodyPr/>
          <a:lstStyle/>
          <a:p>
            <a:pPr algn="just" rtl="1"/>
            <a:endParaRPr lang="en-US" dirty="0" smtClean="0">
              <a:cs typeface="B Titr" pitchFamily="2" charset="-78"/>
            </a:endParaRPr>
          </a:p>
          <a:p>
            <a:pPr algn="just" rtl="1"/>
            <a:endParaRPr lang="en-US" dirty="0">
              <a:cs typeface="B Titr" pitchFamily="2" charset="-78"/>
            </a:endParaRPr>
          </a:p>
        </p:txBody>
      </p:sp>
      <p:pic>
        <p:nvPicPr>
          <p:cNvPr id="5" name="Picture 5" descr="1_multipart_xF8FF_14_t09"/>
          <p:cNvPicPr>
            <a:picLocks noChangeAspect="1" noChangeArrowheads="1"/>
          </p:cNvPicPr>
          <p:nvPr/>
        </p:nvPicPr>
        <p:blipFill>
          <a:blip r:embed="rId2">
            <a:lum contrast="12000"/>
            <a:extLst>
              <a:ext uri="{28A0092B-C50C-407E-A947-70E740481C1C}">
                <a14:useLocalDpi xmlns:a14="http://schemas.microsoft.com/office/drawing/2010/main" val="0"/>
              </a:ext>
            </a:extLst>
          </a:blip>
          <a:srcRect l="9525" t="10687" r="9523" b="14500"/>
          <a:stretch>
            <a:fillRect/>
          </a:stretch>
        </p:blipFill>
        <p:spPr bwMode="auto">
          <a:xfrm>
            <a:off x="448965" y="374900"/>
            <a:ext cx="8230515" cy="5191970"/>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1978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FFFF00"/>
          </a:solidFill>
        </p:spPr>
        <p:txBody>
          <a:bodyPr>
            <a:normAutofit/>
          </a:bodyPr>
          <a:lstStyle/>
          <a:p>
            <a:pPr algn="ctr"/>
            <a:r>
              <a:rPr lang="fa-IR" sz="3200" dirty="0" smtClean="0">
                <a:solidFill>
                  <a:srgbClr val="FF0000"/>
                </a:solidFill>
                <a:cs typeface="B Titr" pitchFamily="2" charset="-78"/>
              </a:rPr>
              <a:t>سبک های فرزندپروری </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67544" y="1052736"/>
            <a:ext cx="8229600" cy="5544616"/>
          </a:xfrm>
        </p:spPr>
        <p:txBody>
          <a:bodyPr>
            <a:normAutofit/>
          </a:bodyPr>
          <a:lstStyle/>
          <a:p>
            <a:pPr algn="just" rtl="1">
              <a:buFont typeface="Wingdings" pitchFamily="2" charset="2"/>
              <a:buChar char="v"/>
            </a:pPr>
            <a:r>
              <a:rPr lang="fa-IR" sz="2400" dirty="0">
                <a:solidFill>
                  <a:srgbClr val="FF0000"/>
                </a:solidFill>
                <a:cs typeface="B Titr" panose="00000700000000000000" pitchFamily="2" charset="-78"/>
              </a:rPr>
              <a:t>والدین </a:t>
            </a:r>
            <a:r>
              <a:rPr lang="fa-IR" sz="2400" dirty="0" smtClean="0">
                <a:solidFill>
                  <a:srgbClr val="FF0000"/>
                </a:solidFill>
                <a:cs typeface="B Titr" panose="00000700000000000000" pitchFamily="2" charset="-78"/>
              </a:rPr>
              <a:t>مقتدر</a:t>
            </a:r>
          </a:p>
          <a:p>
            <a:pPr algn="just" rtl="1">
              <a:buFont typeface="Wingdings" pitchFamily="2" charset="2"/>
              <a:buChar char="v"/>
            </a:pPr>
            <a:r>
              <a:rPr lang="fa-IR" sz="2400" dirty="0">
                <a:cs typeface="B Titr" panose="00000700000000000000" pitchFamily="2" charset="-78"/>
              </a:rPr>
              <a:t>هرچند این والدین در تعاملات خود با فرزندانشان گرم هستند و اغلب از تقویت مثبت برای هدایت رفتار استفاده می کنند; با این حال هنگامی که موقعیت اقتضا می کند از بازخواست و تنبیه هم به صورت ملایم استفاده می کنند.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این </a:t>
            </a:r>
            <a:r>
              <a:rPr lang="fa-IR" sz="2400" dirty="0">
                <a:cs typeface="B Titr" panose="00000700000000000000" pitchFamily="2" charset="-78"/>
              </a:rPr>
              <a:t>والدین آماده اعمال کنترل مستقیم بر کودکانشان هستند و تمایلی به تسلیم شدن در مقابل رفتارهای ناخوشایندی چون جیغ زدن و ریخت و پاش ندارند. </a:t>
            </a:r>
            <a:endParaRPr lang="fa-IR" sz="2400" dirty="0" smtClean="0">
              <a:cs typeface="B Titr" panose="00000700000000000000" pitchFamily="2" charset="-78"/>
            </a:endParaRPr>
          </a:p>
          <a:p>
            <a:pPr algn="just" rtl="1">
              <a:buFont typeface="Wingdings" pitchFamily="2" charset="2"/>
              <a:buChar char="v"/>
            </a:pPr>
            <a:r>
              <a:rPr lang="fa-IR" sz="2400" dirty="0" smtClean="0">
                <a:cs typeface="B Titr" panose="00000700000000000000" pitchFamily="2" charset="-78"/>
              </a:rPr>
              <a:t>رفتار </a:t>
            </a:r>
            <a:r>
              <a:rPr lang="fa-IR" sz="2400" dirty="0">
                <a:cs typeface="B Titr" panose="00000700000000000000" pitchFamily="2" charset="-78"/>
              </a:rPr>
              <a:t>مستقل و حاکی از بلوغ فرزندانشان را ترغیب می کنند و وقتی این والدین به اعمال فرزندانشان نظم می بخشند، منطق حاکم بر اعمالشان را هم به آنها توضیح می </a:t>
            </a:r>
            <a:r>
              <a:rPr lang="fa-IR" sz="2400" dirty="0" smtClean="0">
                <a:cs typeface="B Titr" panose="00000700000000000000" pitchFamily="2" charset="-78"/>
              </a:rPr>
              <a:t>دهند. </a:t>
            </a:r>
            <a:endParaRPr lang="fa-IR" sz="2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250</a:t>
            </a:fld>
            <a:endParaRPr lang="fa-IR"/>
          </a:p>
        </p:txBody>
      </p:sp>
    </p:spTree>
    <p:extLst>
      <p:ext uri="{BB962C8B-B14F-4D97-AF65-F5344CB8AC3E}">
        <p14:creationId xmlns:p14="http://schemas.microsoft.com/office/powerpoint/2010/main" val="2874852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900" y="527605"/>
            <a:ext cx="7321605" cy="684885"/>
          </a:xfrm>
        </p:spPr>
        <p:txBody>
          <a:bodyPr>
            <a:normAutofit/>
          </a:bodyPr>
          <a:lstStyle/>
          <a:p>
            <a:pPr algn="ctr" rtl="1"/>
            <a:r>
              <a:rPr lang="fa-IR" b="1" dirty="0" smtClean="0">
                <a:solidFill>
                  <a:srgbClr val="FF0000"/>
                </a:solidFill>
                <a:latin typeface="Times New Roman" pitchFamily="18" charset="0"/>
                <a:cs typeface="B Titr" pitchFamily="2" charset="-78"/>
              </a:rPr>
              <a:t>موضوعات اساسی رشد</a:t>
            </a:r>
            <a:endParaRPr lang="en-US" b="1" dirty="0">
              <a:solidFill>
                <a:srgbClr val="FF0000"/>
              </a:solidFill>
              <a:latin typeface="Times New Roman" pitchFamily="18" charset="0"/>
              <a:cs typeface="B Titr" pitchFamily="2" charset="-78"/>
            </a:endParaRPr>
          </a:p>
        </p:txBody>
      </p:sp>
      <p:sp>
        <p:nvSpPr>
          <p:cNvPr id="5" name="Content Placeholder 4"/>
          <p:cNvSpPr>
            <a:spLocks noGrp="1"/>
          </p:cNvSpPr>
          <p:nvPr>
            <p:ph idx="1"/>
          </p:nvPr>
        </p:nvSpPr>
        <p:spPr/>
        <p:txBody>
          <a:bodyPr>
            <a:normAutofit lnSpcReduction="10000"/>
          </a:bodyPr>
          <a:lstStyle/>
          <a:p>
            <a:pPr algn="r" rtl="1">
              <a:buFont typeface="Wingdings" pitchFamily="2" charset="2"/>
              <a:buChar char="v"/>
            </a:pPr>
            <a:r>
              <a:rPr lang="fa-IR" dirty="0">
                <a:latin typeface="Times New Roman" pitchFamily="18" charset="0"/>
                <a:cs typeface="B Titr" pitchFamily="2" charset="-78"/>
              </a:rPr>
              <a:t> آیا تأثیر عوامل ارثی بر رشد مهم تر است یا تأثیر عوامل محیطی؟ </a:t>
            </a:r>
          </a:p>
          <a:p>
            <a:pPr marL="0" indent="0" algn="r" rtl="1">
              <a:buNone/>
            </a:pPr>
            <a:endParaRPr lang="en-US" dirty="0" smtClean="0">
              <a:latin typeface="Times New Roman" pitchFamily="18" charset="0"/>
              <a:cs typeface="B Titr" pitchFamily="2" charset="-78"/>
            </a:endParaRPr>
          </a:p>
          <a:p>
            <a:pPr algn="r" rtl="1">
              <a:buFont typeface="Wingdings" pitchFamily="2" charset="2"/>
              <a:buChar char="v"/>
            </a:pPr>
            <a:r>
              <a:rPr lang="fa-IR" dirty="0" smtClean="0">
                <a:latin typeface="Times New Roman" pitchFamily="18" charset="0"/>
                <a:cs typeface="B Titr" pitchFamily="2" charset="-78"/>
              </a:rPr>
              <a:t>آیا دور</a:t>
            </a:r>
            <a:r>
              <a:rPr lang="fa-IR" dirty="0">
                <a:latin typeface="Times New Roman" pitchFamily="18" charset="0"/>
                <a:cs typeface="B Titr" pitchFamily="2" charset="-78"/>
              </a:rPr>
              <a:t>ه</a:t>
            </a:r>
            <a:r>
              <a:rPr lang="fa-IR" dirty="0" smtClean="0">
                <a:latin typeface="Times New Roman" pitchFamily="18" charset="0"/>
                <a:cs typeface="B Titr" pitchFamily="2" charset="-78"/>
              </a:rPr>
              <a:t> </a:t>
            </a:r>
            <a:r>
              <a:rPr lang="fa-IR" dirty="0">
                <a:latin typeface="Times New Roman" pitchFamily="18" charset="0"/>
                <a:cs typeface="B Titr" pitchFamily="2" charset="-78"/>
              </a:rPr>
              <a:t>رشد پیوسته است یا ناپیوسته؟</a:t>
            </a:r>
          </a:p>
          <a:p>
            <a:pPr algn="r" rtl="1">
              <a:buFont typeface="Wingdings" pitchFamily="2" charset="2"/>
              <a:buChar char="v"/>
            </a:pPr>
            <a:endParaRPr lang="fa-IR" dirty="0">
              <a:latin typeface="Times New Roman" pitchFamily="18" charset="0"/>
              <a:cs typeface="B Titr" pitchFamily="2" charset="-78"/>
            </a:endParaRPr>
          </a:p>
          <a:p>
            <a:pPr algn="r" rtl="1">
              <a:buFont typeface="Wingdings" pitchFamily="2" charset="2"/>
              <a:buChar char="v"/>
            </a:pPr>
            <a:r>
              <a:rPr lang="fa-IR" dirty="0">
                <a:latin typeface="Times New Roman" pitchFamily="18" charset="0"/>
                <a:cs typeface="B Titr" pitchFamily="2" charset="-78"/>
              </a:rPr>
              <a:t> آیا یک </a:t>
            </a:r>
            <a:r>
              <a:rPr lang="fa-IR" dirty="0" smtClean="0">
                <a:latin typeface="Times New Roman" pitchFamily="18" charset="0"/>
                <a:cs typeface="B Titr" pitchFamily="2" charset="-78"/>
              </a:rPr>
              <a:t>دوره </a:t>
            </a:r>
            <a:r>
              <a:rPr lang="fa-IR" dirty="0">
                <a:latin typeface="Times New Roman" pitchFamily="18" charset="0"/>
                <a:cs typeface="B Titr" pitchFamily="2" charset="-78"/>
              </a:rPr>
              <a:t>رشد تمام افراد را مشخص می کند یا چند </a:t>
            </a:r>
            <a:r>
              <a:rPr lang="fa-IR" dirty="0" smtClean="0">
                <a:latin typeface="Times New Roman" pitchFamily="18" charset="0"/>
                <a:cs typeface="B Titr" pitchFamily="2" charset="-78"/>
              </a:rPr>
              <a:t>دوره </a:t>
            </a:r>
            <a:r>
              <a:rPr lang="fa-IR" dirty="0">
                <a:latin typeface="Times New Roman" pitchFamily="18" charset="0"/>
                <a:cs typeface="B Titr" pitchFamily="2" charset="-78"/>
              </a:rPr>
              <a:t>احتمالی وجود دارد؟</a:t>
            </a:r>
          </a:p>
          <a:p>
            <a:pPr algn="r" rtl="1">
              <a:buFont typeface="Wingdings" pitchFamily="2" charset="2"/>
              <a:buChar char="v"/>
            </a:pPr>
            <a:endParaRPr lang="fa-IR" dirty="0">
              <a:latin typeface="Times New Roman" pitchFamily="18" charset="0"/>
              <a:cs typeface="B Titr" pitchFamily="2" charset="-78"/>
            </a:endParaRPr>
          </a:p>
          <a:p>
            <a:pPr algn="r" rtl="1">
              <a:buFont typeface="Wingdings" pitchFamily="2" charset="2"/>
              <a:buChar char="v"/>
            </a:pPr>
            <a:r>
              <a:rPr lang="fa-IR" dirty="0">
                <a:latin typeface="Times New Roman" pitchFamily="18" charset="0"/>
                <a:cs typeface="B Titr" pitchFamily="2" charset="-78"/>
              </a:rPr>
              <a:t> </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195982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رشد پیوسته است یا ناپیوسته؟</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q"/>
            </a:pPr>
            <a:r>
              <a:rPr lang="fa-IR" dirty="0">
                <a:cs typeface="B Titr" pitchFamily="2" charset="-78"/>
              </a:rPr>
              <a:t>یک دیدگاه بر این باور است که نوباوگان و کودکان </a:t>
            </a:r>
            <a:r>
              <a:rPr lang="fa-IR" dirty="0" smtClean="0">
                <a:cs typeface="B Titr" pitchFamily="2" charset="-78"/>
              </a:rPr>
              <a:t>خیلی </a:t>
            </a:r>
            <a:r>
              <a:rPr lang="fa-IR" dirty="0">
                <a:cs typeface="B Titr" pitchFamily="2" charset="-78"/>
              </a:rPr>
              <a:t>شبیه بزرگسالان به دنیا پاسخ می دهند، تفاوت بین فرد بالغ و نابالغ صرفاً به </a:t>
            </a:r>
            <a:r>
              <a:rPr lang="fa-IR" dirty="0">
                <a:solidFill>
                  <a:srgbClr val="FF0000"/>
                </a:solidFill>
                <a:cs typeface="B Titr" pitchFamily="2" charset="-78"/>
              </a:rPr>
              <a:t>مقدار یا پیچیدگی </a:t>
            </a:r>
            <a:r>
              <a:rPr lang="fa-IR" dirty="0">
                <a:cs typeface="B Titr" pitchFamily="2" charset="-78"/>
              </a:rPr>
              <a:t>مربوط می شود</a:t>
            </a:r>
            <a:r>
              <a:rPr lang="fa-IR" dirty="0" smtClean="0">
                <a:cs typeface="B Titr" pitchFamily="2" charset="-78"/>
              </a:rPr>
              <a:t>.</a:t>
            </a:r>
          </a:p>
          <a:p>
            <a:pPr algn="just" rtl="1">
              <a:buFont typeface="Wingdings" pitchFamily="2" charset="2"/>
              <a:buChar char="q"/>
            </a:pPr>
            <a:r>
              <a:rPr lang="fa-IR" dirty="0">
                <a:cs typeface="B Titr" pitchFamily="2" charset="-78"/>
              </a:rPr>
              <a:t>طبق دیدگاه دوم نوباوگان و کودکان، </a:t>
            </a:r>
            <a:r>
              <a:rPr lang="fa-IR" dirty="0">
                <a:solidFill>
                  <a:srgbClr val="FF0000"/>
                </a:solidFill>
                <a:cs typeface="B Titr" pitchFamily="2" charset="-78"/>
              </a:rPr>
              <a:t>روش های منحصر به فردِ فکر کردن، احساس کردن، و رفتار کردن </a:t>
            </a:r>
            <a:r>
              <a:rPr lang="fa-IR" dirty="0">
                <a:cs typeface="B Titr" pitchFamily="2" charset="-78"/>
              </a:rPr>
              <a:t>دارند که کاملاً با روش های بزرگسالان تفاوت دارند. </a:t>
            </a:r>
            <a:endParaRPr lang="en-US" dirty="0">
              <a:cs typeface="B Titr" pitchFamily="2" charset="-78"/>
            </a:endParaRPr>
          </a:p>
        </p:txBody>
      </p:sp>
    </p:spTree>
    <p:extLst>
      <p:ext uri="{BB962C8B-B14F-4D97-AF65-F5344CB8AC3E}">
        <p14:creationId xmlns:p14="http://schemas.microsoft.com/office/powerpoint/2010/main" val="2326741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a:solidFill>
                  <a:srgbClr val="FF0000"/>
                </a:solidFill>
                <a:cs typeface="B Titr" pitchFamily="2" charset="-78"/>
              </a:rPr>
              <a:t>یک دوره رشد یا چند دوره رشد وجود </a:t>
            </a:r>
            <a:r>
              <a:rPr lang="fa-IR" dirty="0" smtClean="0">
                <a:solidFill>
                  <a:srgbClr val="FF0000"/>
                </a:solidFill>
                <a:cs typeface="B Titr" pitchFamily="2" charset="-78"/>
              </a:rPr>
              <a:t>دارد؟</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q"/>
            </a:pPr>
            <a:r>
              <a:rPr lang="fa-IR" dirty="0">
                <a:cs typeface="B Titr" pitchFamily="2" charset="-78"/>
              </a:rPr>
              <a:t>همیشه فرض شده است که مراحل رشد در افراد و فرهنگ ها همگانی هستند؛ یعنی نظریه </a:t>
            </a:r>
            <a:r>
              <a:rPr lang="fa-IR" dirty="0" smtClean="0">
                <a:cs typeface="B Titr" pitchFamily="2" charset="-78"/>
              </a:rPr>
              <a:t>پردازان </a:t>
            </a:r>
            <a:r>
              <a:rPr lang="fa-IR" dirty="0">
                <a:cs typeface="B Titr" pitchFamily="2" charset="-78"/>
              </a:rPr>
              <a:t>مرحله ای فرض می کنند که افراد در همه جا، </a:t>
            </a:r>
            <a:r>
              <a:rPr lang="fa-IR" dirty="0" smtClean="0">
                <a:cs typeface="B Titr" pitchFamily="2" charset="-78"/>
              </a:rPr>
              <a:t>زنجیره </a:t>
            </a:r>
            <a:r>
              <a:rPr lang="fa-IR" dirty="0">
                <a:cs typeface="B Titr" pitchFamily="2" charset="-78"/>
              </a:rPr>
              <a:t>رشد یکسانی را طی می کنند. </a:t>
            </a:r>
            <a:endParaRPr lang="fa-IR" dirty="0" smtClean="0">
              <a:cs typeface="B Titr" pitchFamily="2" charset="-78"/>
            </a:endParaRPr>
          </a:p>
          <a:p>
            <a:pPr algn="just" rtl="1">
              <a:buFont typeface="Wingdings" pitchFamily="2" charset="2"/>
              <a:buChar char="q"/>
            </a:pPr>
            <a:r>
              <a:rPr lang="fa-IR" dirty="0" smtClean="0">
                <a:cs typeface="B Titr" pitchFamily="2" charset="-78"/>
              </a:rPr>
              <a:t>با </a:t>
            </a:r>
            <a:r>
              <a:rPr lang="fa-IR" dirty="0">
                <a:cs typeface="B Titr" pitchFamily="2" charset="-78"/>
              </a:rPr>
              <a:t>این حال، حوزه رشد انسان به طور فزاینده ای به حدی رسیده است که؛ کودکان و نوجوانان در موقعیت های متفاوتی زندگی می کنند؛ یعنی آنها ترکیبی از موقعیت های شخصی و محیطیِ منحصر به فردی را تجربه می کنند.</a:t>
            </a:r>
          </a:p>
        </p:txBody>
      </p:sp>
    </p:spTree>
    <p:extLst>
      <p:ext uri="{BB962C8B-B14F-4D97-AF65-F5344CB8AC3E}">
        <p14:creationId xmlns:p14="http://schemas.microsoft.com/office/powerpoint/2010/main" val="844019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طبیعت یا تربیت؟</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cs typeface="B Titr" pitchFamily="2" charset="-78"/>
              </a:rPr>
              <a:t>طبیعت: استعدادهای فطری- زیستی </a:t>
            </a:r>
            <a:r>
              <a:rPr lang="fa-IR" dirty="0" smtClean="0">
                <a:cs typeface="B Titr" pitchFamily="2" charset="-78"/>
              </a:rPr>
              <a:t>است.</a:t>
            </a:r>
            <a:endParaRPr lang="fa-IR" dirty="0">
              <a:cs typeface="B Titr" pitchFamily="2" charset="-78"/>
            </a:endParaRPr>
          </a:p>
          <a:p>
            <a:pPr algn="just" rtl="1">
              <a:buFont typeface="Wingdings" pitchFamily="2" charset="2"/>
              <a:buChar char="q"/>
            </a:pPr>
            <a:r>
              <a:rPr lang="fa-IR" dirty="0">
                <a:cs typeface="B Titr" pitchFamily="2" charset="-78"/>
              </a:rPr>
              <a:t>تربیت: نیروهای </a:t>
            </a:r>
            <a:r>
              <a:rPr lang="fa-IR" dirty="0" smtClean="0">
                <a:cs typeface="B Titr" pitchFamily="2" charset="-78"/>
              </a:rPr>
              <a:t>پیچیده </a:t>
            </a:r>
            <a:r>
              <a:rPr lang="fa-IR" dirty="0">
                <a:cs typeface="B Titr" pitchFamily="2" charset="-78"/>
              </a:rPr>
              <a:t>دنیای مادی و اجتماعی است که بر ساخت زیستی و تجربیات روان شناختی ما، قبل و بعد از تولد تأثیر می گذارند. </a:t>
            </a:r>
            <a:endParaRPr lang="fa-IR" dirty="0" smtClean="0">
              <a:cs typeface="B Titr" pitchFamily="2" charset="-78"/>
            </a:endParaRPr>
          </a:p>
          <a:p>
            <a:pPr algn="just" rtl="1">
              <a:buFont typeface="Wingdings" pitchFamily="2" charset="2"/>
              <a:buChar char="q"/>
            </a:pPr>
            <a:r>
              <a:rPr lang="fa-IR" dirty="0" smtClean="0">
                <a:cs typeface="B Titr" pitchFamily="2" charset="-78"/>
              </a:rPr>
              <a:t> </a:t>
            </a:r>
            <a:r>
              <a:rPr lang="fa-IR" dirty="0">
                <a:cs typeface="B Titr" pitchFamily="2" charset="-78"/>
              </a:rPr>
              <a:t>موضع نظریه </a:t>
            </a:r>
            <a:r>
              <a:rPr lang="fa-IR" dirty="0" smtClean="0">
                <a:cs typeface="B Titr" pitchFamily="2" charset="-78"/>
              </a:rPr>
              <a:t>درباره </a:t>
            </a:r>
            <a:r>
              <a:rPr lang="fa-IR" dirty="0">
                <a:cs typeface="B Titr" pitchFamily="2" charset="-78"/>
              </a:rPr>
              <a:t>نقش های طبیعت و تربیت بر نحوه ای که </a:t>
            </a:r>
            <a:r>
              <a:rPr lang="fa-IR" dirty="0">
                <a:solidFill>
                  <a:srgbClr val="00B0F0"/>
                </a:solidFill>
                <a:cs typeface="B Titr" pitchFamily="2" charset="-78"/>
              </a:rPr>
              <a:t>تفاوت های فردی </a:t>
            </a:r>
            <a:r>
              <a:rPr lang="fa-IR" dirty="0">
                <a:cs typeface="B Titr" pitchFamily="2" charset="-78"/>
              </a:rPr>
              <a:t>را توجیه می کند، تأثیر می گذارد.</a:t>
            </a:r>
          </a:p>
        </p:txBody>
      </p:sp>
    </p:spTree>
    <p:extLst>
      <p:ext uri="{BB962C8B-B14F-4D97-AF65-F5344CB8AC3E}">
        <p14:creationId xmlns:p14="http://schemas.microsoft.com/office/powerpoint/2010/main" val="338984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670" y="4680737"/>
            <a:ext cx="2978395" cy="461665"/>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ctr"/>
            <a:r>
              <a:rPr lang="fa-IR" sz="2400" dirty="0" smtClean="0">
                <a:cs typeface="B Titr" pitchFamily="2" charset="-78"/>
              </a:rPr>
              <a:t>گروه علوم تربیتی</a:t>
            </a:r>
            <a:endParaRPr lang="fa-IR" sz="2400" dirty="0">
              <a:cs typeface="B Titr" pitchFamily="2" charset="-78"/>
            </a:endParaRPr>
          </a:p>
        </p:txBody>
      </p:sp>
      <p:sp>
        <p:nvSpPr>
          <p:cNvPr id="6" name="Rectangle 5"/>
          <p:cNvSpPr/>
          <p:nvPr/>
        </p:nvSpPr>
        <p:spPr>
          <a:xfrm>
            <a:off x="3959933" y="1741471"/>
            <a:ext cx="4572000" cy="3785652"/>
          </a:xfrm>
          <a:prstGeom prst="rect">
            <a:avLst/>
          </a:prstGeom>
        </p:spPr>
        <p:txBody>
          <a:bodyPr>
            <a:spAutoFit/>
          </a:bodyPr>
          <a:lstStyle/>
          <a:p>
            <a:pPr algn="ctr"/>
            <a:r>
              <a:rPr lang="fa-IR" sz="4000" dirty="0" smtClean="0">
                <a:cs typeface="B Titr" pitchFamily="2" charset="-78"/>
              </a:rPr>
              <a:t>دانشگاه فرهنگیان</a:t>
            </a:r>
          </a:p>
          <a:p>
            <a:pPr algn="ctr"/>
            <a:endParaRPr lang="fa-IR" sz="4000" dirty="0" smtClean="0">
              <a:cs typeface="B Titr" pitchFamily="2" charset="-78"/>
            </a:endParaRPr>
          </a:p>
          <a:p>
            <a:pPr algn="ctr"/>
            <a:r>
              <a:rPr lang="fa-IR" sz="4000" dirty="0" smtClean="0">
                <a:cs typeface="B Titr" pitchFamily="2" charset="-78"/>
              </a:rPr>
              <a:t>نیمسال دوم</a:t>
            </a:r>
          </a:p>
          <a:p>
            <a:pPr algn="ctr"/>
            <a:r>
              <a:rPr lang="fa-IR" sz="4000" smtClean="0">
                <a:cs typeface="B Titr" pitchFamily="2" charset="-78"/>
              </a:rPr>
              <a:t>99-98</a:t>
            </a:r>
            <a:endParaRPr lang="fa-IR" sz="4000" dirty="0" smtClean="0">
              <a:cs typeface="B Titr" pitchFamily="2" charset="-78"/>
            </a:endParaRPr>
          </a:p>
          <a:p>
            <a:pPr algn="ctr"/>
            <a:endParaRPr lang="fa-IR" sz="4000" dirty="0" smtClean="0">
              <a:cs typeface="B Titr" pitchFamily="2" charset="-78"/>
            </a:endParaRPr>
          </a:p>
          <a:p>
            <a:pPr algn="ctr"/>
            <a:endParaRPr lang="fa-IR" sz="4000" dirty="0">
              <a:cs typeface="B Titr"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3</a:t>
            </a:fld>
            <a:endParaRPr lang="fa-I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670" y="527605"/>
            <a:ext cx="3054100" cy="41255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310423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ormAutofit fontScale="90000"/>
          </a:bodyPr>
          <a:lstStyle/>
          <a:p>
            <a:pPr eaLnBrk="1" hangingPunct="1"/>
            <a:r>
              <a:rPr lang="en-US" altLang="fa-IR" b="1" dirty="0" smtClean="0">
                <a:latin typeface="Times New Roman" pitchFamily="18" charset="0"/>
                <a:cs typeface="Times New Roman" pitchFamily="18" charset="0"/>
              </a:rPr>
              <a:t>Studying Development (Continued)</a:t>
            </a:r>
          </a:p>
        </p:txBody>
      </p:sp>
      <p:sp>
        <p:nvSpPr>
          <p:cNvPr id="200713" name="Oval 9"/>
          <p:cNvSpPr>
            <a:spLocks noChangeArrowheads="1"/>
          </p:cNvSpPr>
          <p:nvPr/>
        </p:nvSpPr>
        <p:spPr bwMode="auto">
          <a:xfrm>
            <a:off x="5257800" y="3276600"/>
            <a:ext cx="1981200" cy="1981200"/>
          </a:xfrm>
          <a:prstGeom prst="ellipse">
            <a:avLst/>
          </a:prstGeom>
          <a:gradFill rotWithShape="1">
            <a:gsLst>
              <a:gs pos="0">
                <a:schemeClr val="accent1"/>
              </a:gs>
              <a:gs pos="100000">
                <a:schemeClr val="accent1">
                  <a:gamma/>
                  <a:shade val="79216"/>
                  <a:invGamma/>
                  <a:alpha val="71001"/>
                </a:schemeClr>
              </a:gs>
            </a:gsLst>
            <a:lin ang="5400000" scaled="1"/>
          </a:gradFill>
          <a:ln w="9525">
            <a:solidFill>
              <a:schemeClr val="tx1"/>
            </a:solidFill>
            <a:round/>
            <a:headEnd/>
            <a:tailEnd/>
          </a:ln>
          <a:effectLst/>
          <a:extLst/>
        </p:spPr>
        <p:txBody>
          <a:bodyPr wrap="none" anchor="ctr"/>
          <a:lstStyle/>
          <a:p>
            <a:pPr algn="ctr" eaLnBrk="1" hangingPunct="1">
              <a:defRPr/>
            </a:pPr>
            <a:r>
              <a:rPr lang="en-US" altLang="fa-IR" sz="2000">
                <a:latin typeface="Arial" panose="020B0604020202020204" pitchFamily="34" charset="0"/>
              </a:rPr>
              <a:t>Social</a:t>
            </a:r>
          </a:p>
        </p:txBody>
      </p:sp>
      <p:sp>
        <p:nvSpPr>
          <p:cNvPr id="9220" name="Rectangle 3"/>
          <p:cNvSpPr>
            <a:spLocks noGrp="1" noChangeArrowheads="1"/>
          </p:cNvSpPr>
          <p:nvPr>
            <p:ph type="body" sz="half" idx="1"/>
          </p:nvPr>
        </p:nvSpPr>
        <p:spPr>
          <a:xfrm>
            <a:off x="381000" y="1443835"/>
            <a:ext cx="5638800" cy="4423565"/>
          </a:xfrm>
        </p:spPr>
        <p:txBody>
          <a:bodyPr/>
          <a:lstStyle/>
          <a:p>
            <a:pPr algn="l" rtl="0" eaLnBrk="1" hangingPunct="1">
              <a:buFont typeface="Wingdings" pitchFamily="2" charset="2"/>
              <a:buChar char="v"/>
            </a:pPr>
            <a:r>
              <a:rPr lang="en-US" altLang="fa-IR" sz="3200" b="1" dirty="0" smtClean="0">
                <a:solidFill>
                  <a:srgbClr val="FF0000"/>
                </a:solidFill>
                <a:latin typeface="Times New Roman" pitchFamily="18" charset="0"/>
                <a:cs typeface="Times New Roman" pitchFamily="18" charset="0"/>
              </a:rPr>
              <a:t>What position on these debates is correct?</a:t>
            </a:r>
            <a:endParaRPr lang="fa-IR" altLang="fa-IR" sz="3200" b="1" dirty="0" smtClean="0">
              <a:solidFill>
                <a:srgbClr val="FF0000"/>
              </a:solidFill>
              <a:latin typeface="Times New Roman" pitchFamily="18" charset="0"/>
              <a:cs typeface="Times New Roman" pitchFamily="18" charset="0"/>
            </a:endParaRPr>
          </a:p>
          <a:p>
            <a:pPr algn="l" rtl="0" eaLnBrk="1" hangingPunct="1">
              <a:buFont typeface="Wingdings" pitchFamily="2" charset="2"/>
              <a:buChar char="v"/>
            </a:pPr>
            <a:r>
              <a:rPr lang="en-US" altLang="fa-IR" sz="3200" b="1" dirty="0" smtClean="0">
                <a:solidFill>
                  <a:srgbClr val="FF0000"/>
                </a:solidFill>
                <a:latin typeface="Times New Roman" pitchFamily="18" charset="0"/>
                <a:cs typeface="Times New Roman" pitchFamily="18" charset="0"/>
              </a:rPr>
              <a:t> The </a:t>
            </a:r>
            <a:r>
              <a:rPr lang="en-US" altLang="fa-IR" sz="3200" b="1" dirty="0" err="1" smtClean="0">
                <a:solidFill>
                  <a:srgbClr val="FF0000"/>
                </a:solidFill>
                <a:latin typeface="Times New Roman" pitchFamily="18" charset="0"/>
                <a:cs typeface="Times New Roman" pitchFamily="18" charset="0"/>
              </a:rPr>
              <a:t>interactionist</a:t>
            </a:r>
            <a:r>
              <a:rPr lang="en-US" altLang="fa-IR" sz="3200" b="1" dirty="0" smtClean="0">
                <a:solidFill>
                  <a:srgbClr val="FF0000"/>
                </a:solidFill>
                <a:latin typeface="Times New Roman" pitchFamily="18" charset="0"/>
                <a:cs typeface="Times New Roman" pitchFamily="18" charset="0"/>
              </a:rPr>
              <a:t> perspective, which recently evolved into the </a:t>
            </a:r>
            <a:r>
              <a:rPr lang="en-US" altLang="fa-IR" sz="3200" b="1" dirty="0" err="1" smtClean="0">
                <a:solidFill>
                  <a:srgbClr val="FF0000"/>
                </a:solidFill>
                <a:latin typeface="Times New Roman" pitchFamily="18" charset="0"/>
                <a:cs typeface="Times New Roman" pitchFamily="18" charset="0"/>
              </a:rPr>
              <a:t>biopsychosocial</a:t>
            </a:r>
            <a:r>
              <a:rPr lang="en-US" altLang="fa-IR" sz="3200" b="1" dirty="0" smtClean="0">
                <a:solidFill>
                  <a:srgbClr val="FF0000"/>
                </a:solidFill>
                <a:latin typeface="Times New Roman" pitchFamily="18" charset="0"/>
                <a:cs typeface="Times New Roman" pitchFamily="18" charset="0"/>
              </a:rPr>
              <a:t> model.</a:t>
            </a:r>
          </a:p>
        </p:txBody>
      </p:sp>
      <p:sp>
        <p:nvSpPr>
          <p:cNvPr id="200714" name="Oval 10"/>
          <p:cNvSpPr>
            <a:spLocks noChangeArrowheads="1"/>
          </p:cNvSpPr>
          <p:nvPr/>
        </p:nvSpPr>
        <p:spPr bwMode="auto">
          <a:xfrm>
            <a:off x="6858000" y="3200400"/>
            <a:ext cx="2057400" cy="1981200"/>
          </a:xfrm>
          <a:prstGeom prst="ellipse">
            <a:avLst/>
          </a:prstGeom>
          <a:gradFill rotWithShape="1">
            <a:gsLst>
              <a:gs pos="0">
                <a:schemeClr val="folHlink"/>
              </a:gs>
              <a:gs pos="100000">
                <a:schemeClr val="folHlink">
                  <a:gamma/>
                  <a:shade val="95294"/>
                  <a:invGamma/>
                  <a:alpha val="53999"/>
                </a:schemeClr>
              </a:gs>
            </a:gsLst>
            <a:lin ang="5400000" scaled="1"/>
          </a:gradFill>
          <a:ln w="9525">
            <a:solidFill>
              <a:schemeClr val="tx1"/>
            </a:solidFill>
            <a:round/>
            <a:headEnd/>
            <a:tailEnd/>
          </a:ln>
          <a:effectLst/>
          <a:extLst/>
        </p:spPr>
        <p:txBody>
          <a:bodyPr wrap="none" anchor="ctr"/>
          <a:lstStyle/>
          <a:p>
            <a:pPr algn="ctr" eaLnBrk="1" hangingPunct="1">
              <a:defRPr/>
            </a:pPr>
            <a:r>
              <a:rPr lang="en-US" altLang="fa-IR" sz="2000">
                <a:latin typeface="Arial" panose="020B0604020202020204" pitchFamily="34" charset="0"/>
              </a:rPr>
              <a:t>Psychological</a:t>
            </a:r>
          </a:p>
        </p:txBody>
      </p:sp>
      <p:sp>
        <p:nvSpPr>
          <p:cNvPr id="200712" name="Oval 8"/>
          <p:cNvSpPr>
            <a:spLocks noChangeArrowheads="1"/>
          </p:cNvSpPr>
          <p:nvPr/>
        </p:nvSpPr>
        <p:spPr bwMode="auto">
          <a:xfrm>
            <a:off x="5867400" y="2057400"/>
            <a:ext cx="2057400" cy="1981200"/>
          </a:xfrm>
          <a:prstGeom prst="ellipse">
            <a:avLst/>
          </a:prstGeom>
          <a:gradFill rotWithShape="1">
            <a:gsLst>
              <a:gs pos="0">
                <a:schemeClr val="accent2"/>
              </a:gs>
              <a:gs pos="100000">
                <a:schemeClr val="accent2">
                  <a:gamma/>
                  <a:shade val="46275"/>
                  <a:invGamma/>
                  <a:alpha val="70000"/>
                </a:schemeClr>
              </a:gs>
            </a:gsLst>
            <a:lin ang="5400000" scaled="1"/>
          </a:gradFill>
          <a:ln w="9525">
            <a:solidFill>
              <a:schemeClr val="tx1"/>
            </a:solidFill>
            <a:round/>
            <a:headEnd/>
            <a:tailEnd/>
          </a:ln>
          <a:effectLst/>
          <a:extLst/>
        </p:spPr>
        <p:txBody>
          <a:bodyPr wrap="none" anchor="ctr"/>
          <a:lstStyle/>
          <a:p>
            <a:pPr algn="ctr" eaLnBrk="1" hangingPunct="1">
              <a:defRPr/>
            </a:pPr>
            <a:r>
              <a:rPr lang="en-US" altLang="fa-IR" sz="2000">
                <a:latin typeface="Arial" panose="020B0604020202020204" pitchFamily="34" charset="0"/>
              </a:rPr>
              <a:t>Biological</a:t>
            </a:r>
          </a:p>
        </p:txBody>
      </p:sp>
    </p:spTree>
    <p:extLst>
      <p:ext uri="{BB962C8B-B14F-4D97-AF65-F5344CB8AC3E}">
        <p14:creationId xmlns:p14="http://schemas.microsoft.com/office/powerpoint/2010/main" val="2404764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پهنه عمر: </a:t>
            </a:r>
            <a:r>
              <a:rPr lang="fa-IR" dirty="0">
                <a:solidFill>
                  <a:srgbClr val="FF0000"/>
                </a:solidFill>
                <a:cs typeface="B Titr" pitchFamily="2" charset="-78"/>
              </a:rPr>
              <a:t>دیدگاهی متعادل (</a:t>
            </a:r>
            <a:r>
              <a:rPr lang="en-US" dirty="0">
                <a:solidFill>
                  <a:srgbClr val="FF0000"/>
                </a:solidFill>
                <a:cs typeface="B Titr" pitchFamily="2" charset="-78"/>
              </a:rPr>
              <a:t>Life </a:t>
            </a:r>
            <a:r>
              <a:rPr lang="en-US" dirty="0" smtClean="0">
                <a:solidFill>
                  <a:srgbClr val="FF0000"/>
                </a:solidFill>
                <a:cs typeface="B Titr" pitchFamily="2" charset="-78"/>
              </a:rPr>
              <a:t>Span</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cs typeface="B Titr" pitchFamily="2" charset="-78"/>
              </a:rPr>
              <a:t>در این دیدگاه، رشد به صورت </a:t>
            </a:r>
            <a:r>
              <a:rPr lang="fa-IR" dirty="0">
                <a:solidFill>
                  <a:srgbClr val="FF0000"/>
                </a:solidFill>
                <a:cs typeface="B Titr" pitchFamily="2" charset="-78"/>
              </a:rPr>
              <a:t>«سیستمی پویا» </a:t>
            </a:r>
            <a:r>
              <a:rPr lang="fa-IR" dirty="0">
                <a:cs typeface="B Titr" pitchFamily="2" charset="-78"/>
              </a:rPr>
              <a:t>در نظر گرفته می شود؛ فرایندی که پیوسته جریان دارد و از لقاح تا مرگ گسترش می یابد و </a:t>
            </a:r>
            <a:r>
              <a:rPr lang="fa-IR" dirty="0" smtClean="0">
                <a:cs typeface="B Titr" pitchFamily="2" charset="-78"/>
              </a:rPr>
              <a:t>شبکه پیچیده </a:t>
            </a:r>
            <a:r>
              <a:rPr lang="fa-IR" dirty="0">
                <a:cs typeface="B Titr" pitchFamily="2" charset="-78"/>
              </a:rPr>
              <a:t>تأثیرات زیستی، روان شناختی، و اجتماعی آن را شکل می دهد.</a:t>
            </a:r>
          </a:p>
        </p:txBody>
      </p:sp>
    </p:spTree>
    <p:extLst>
      <p:ext uri="{BB962C8B-B14F-4D97-AF65-F5344CB8AC3E}">
        <p14:creationId xmlns:p14="http://schemas.microsoft.com/office/powerpoint/2010/main" val="1881898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پهنه عمر: </a:t>
            </a:r>
            <a:r>
              <a:rPr lang="fa-IR" dirty="0">
                <a:solidFill>
                  <a:srgbClr val="FF0000"/>
                </a:solidFill>
                <a:cs typeface="B Titr" pitchFamily="2" charset="-78"/>
              </a:rPr>
              <a:t>دیدگاهی متعادل (</a:t>
            </a:r>
            <a:r>
              <a:rPr lang="en-US" dirty="0">
                <a:solidFill>
                  <a:srgbClr val="FF0000"/>
                </a:solidFill>
                <a:cs typeface="B Titr" pitchFamily="2" charset="-78"/>
              </a:rPr>
              <a:t>Life </a:t>
            </a:r>
            <a:r>
              <a:rPr lang="en-US" dirty="0" smtClean="0">
                <a:solidFill>
                  <a:srgbClr val="FF0000"/>
                </a:solidFill>
                <a:cs typeface="B Titr" pitchFamily="2" charset="-78"/>
              </a:rPr>
              <a:t>Span</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cs typeface="B Titr" pitchFamily="2" charset="-78"/>
              </a:rPr>
              <a:t>چهار فرض دیدگاه </a:t>
            </a:r>
            <a:r>
              <a:rPr lang="fa-IR" dirty="0">
                <a:cs typeface="B Titr" pitchFamily="2" charset="-78"/>
              </a:rPr>
              <a:t>«عمر» </a:t>
            </a:r>
            <a:endParaRPr lang="fa-IR" dirty="0" smtClean="0">
              <a:cs typeface="B Titr" pitchFamily="2" charset="-78"/>
            </a:endParaRPr>
          </a:p>
          <a:p>
            <a:pPr algn="just" rtl="1">
              <a:buFont typeface="Wingdings" pitchFamily="2" charset="2"/>
              <a:buChar char="q"/>
            </a:pPr>
            <a:r>
              <a:rPr lang="fa-IR" dirty="0" smtClean="0">
                <a:cs typeface="B Titr" pitchFamily="2" charset="-78"/>
              </a:rPr>
              <a:t>رشد</a:t>
            </a:r>
            <a:r>
              <a:rPr lang="fa-IR" dirty="0">
                <a:cs typeface="B Titr" pitchFamily="2" charset="-78"/>
              </a:rPr>
              <a:t>:</a:t>
            </a:r>
          </a:p>
          <a:p>
            <a:pPr algn="just" rtl="1">
              <a:buFont typeface="Wingdings" pitchFamily="2" charset="2"/>
              <a:buChar char="q"/>
            </a:pPr>
            <a:r>
              <a:rPr lang="fa-IR" dirty="0">
                <a:cs typeface="B Titr" pitchFamily="2" charset="-78"/>
              </a:rPr>
              <a:t> دائمی </a:t>
            </a:r>
            <a:r>
              <a:rPr lang="fa-IR" dirty="0" smtClean="0">
                <a:cs typeface="B Titr" pitchFamily="2" charset="-78"/>
              </a:rPr>
              <a:t>و مادام العمر</a:t>
            </a:r>
            <a:endParaRPr lang="fa-IR" dirty="0">
              <a:cs typeface="B Titr" pitchFamily="2" charset="-78"/>
            </a:endParaRPr>
          </a:p>
          <a:p>
            <a:pPr algn="just" rtl="1">
              <a:buFont typeface="Wingdings" pitchFamily="2" charset="2"/>
              <a:buChar char="q"/>
            </a:pPr>
            <a:r>
              <a:rPr lang="fa-IR" dirty="0">
                <a:cs typeface="B Titr" pitchFamily="2" charset="-78"/>
              </a:rPr>
              <a:t> چند </a:t>
            </a:r>
            <a:r>
              <a:rPr lang="fa-IR" dirty="0" smtClean="0">
                <a:cs typeface="B Titr" pitchFamily="2" charset="-78"/>
              </a:rPr>
              <a:t>بعدی </a:t>
            </a:r>
            <a:r>
              <a:rPr lang="fa-IR" dirty="0">
                <a:cs typeface="B Titr" pitchFamily="2" charset="-78"/>
              </a:rPr>
              <a:t>و چند جهتی </a:t>
            </a:r>
          </a:p>
          <a:p>
            <a:pPr algn="just" rtl="1">
              <a:buFont typeface="Wingdings" pitchFamily="2" charset="2"/>
              <a:buChar char="q"/>
            </a:pPr>
            <a:r>
              <a:rPr lang="fa-IR" dirty="0">
                <a:cs typeface="B Titr" pitchFamily="2" charset="-78"/>
              </a:rPr>
              <a:t> بسیار انعطاف پذیر</a:t>
            </a:r>
          </a:p>
          <a:p>
            <a:pPr algn="just" rtl="1">
              <a:buFont typeface="Wingdings" pitchFamily="2" charset="2"/>
              <a:buChar char="q"/>
            </a:pPr>
            <a:r>
              <a:rPr lang="fa-IR" dirty="0">
                <a:cs typeface="B Titr" pitchFamily="2" charset="-78"/>
              </a:rPr>
              <a:t> چندین نیروی </a:t>
            </a:r>
            <a:r>
              <a:rPr lang="fa-IR" dirty="0" smtClean="0">
                <a:cs typeface="B Titr" pitchFamily="2" charset="-78"/>
              </a:rPr>
              <a:t>مؤثر(چندموقعیتی)، </a:t>
            </a:r>
            <a:r>
              <a:rPr lang="fa-IR" dirty="0">
                <a:cs typeface="B Titr" pitchFamily="2" charset="-78"/>
              </a:rPr>
              <a:t>با هم بر آن تأثیر </a:t>
            </a:r>
            <a:r>
              <a:rPr lang="fa-IR" dirty="0" smtClean="0">
                <a:cs typeface="B Titr" pitchFamily="2" charset="-78"/>
              </a:rPr>
              <a:t>دارند.</a:t>
            </a:r>
            <a:endParaRPr lang="fa-IR" dirty="0">
              <a:cs typeface="B Titr" pitchFamily="2" charset="-78"/>
            </a:endParaRPr>
          </a:p>
        </p:txBody>
      </p:sp>
    </p:spTree>
    <p:extLst>
      <p:ext uri="{BB962C8B-B14F-4D97-AF65-F5344CB8AC3E}">
        <p14:creationId xmlns:p14="http://schemas.microsoft.com/office/powerpoint/2010/main" val="796306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پهنه عمر: </a:t>
            </a:r>
            <a:r>
              <a:rPr lang="fa-IR" dirty="0">
                <a:solidFill>
                  <a:srgbClr val="FF0000"/>
                </a:solidFill>
                <a:cs typeface="B Titr" pitchFamily="2" charset="-78"/>
              </a:rPr>
              <a:t>دیدگاهی متعادل (</a:t>
            </a:r>
            <a:r>
              <a:rPr lang="en-US" dirty="0">
                <a:solidFill>
                  <a:srgbClr val="FF0000"/>
                </a:solidFill>
                <a:cs typeface="B Titr" pitchFamily="2" charset="-78"/>
              </a:rPr>
              <a:t>Life </a:t>
            </a:r>
            <a:r>
              <a:rPr lang="en-US" dirty="0" smtClean="0">
                <a:solidFill>
                  <a:srgbClr val="FF0000"/>
                </a:solidFill>
                <a:cs typeface="B Titr" pitchFamily="2" charset="-78"/>
              </a:rPr>
              <a:t>Span</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cs typeface="B Titr" pitchFamily="2" charset="-78"/>
              </a:rPr>
              <a:t>دائمی و مادام العمر</a:t>
            </a:r>
            <a:endParaRPr lang="fa-IR" dirty="0">
              <a:cs typeface="B Titr" pitchFamily="2" charset="-78"/>
            </a:endParaRPr>
          </a:p>
          <a:p>
            <a:pPr algn="just" rtl="1">
              <a:buFont typeface="Wingdings" pitchFamily="2" charset="2"/>
              <a:buChar char="q"/>
            </a:pPr>
            <a:r>
              <a:rPr lang="fa-IR" dirty="0">
                <a:cs typeface="B Titr" pitchFamily="2" charset="-78"/>
              </a:rPr>
              <a:t> </a:t>
            </a:r>
            <a:r>
              <a:rPr lang="fa-IR" dirty="0" smtClean="0">
                <a:cs typeface="B Titr" pitchFamily="2" charset="-78"/>
              </a:rPr>
              <a:t>هیچ دوره سنی از نظر تاثیر بر روند زندگی برتر نیست.</a:t>
            </a:r>
          </a:p>
          <a:p>
            <a:pPr algn="just" rtl="1">
              <a:buFont typeface="Wingdings" pitchFamily="2" charset="2"/>
              <a:buChar char="q"/>
            </a:pPr>
            <a:r>
              <a:rPr lang="fa-IR" dirty="0" smtClean="0">
                <a:cs typeface="B Titr" pitchFamily="2" charset="-78"/>
              </a:rPr>
              <a:t>رویدادهایی که در هردوره عمر رخ می دهند، می توانند تاثیر برابری در مسیر آینده داشته باشند.</a:t>
            </a:r>
            <a:endParaRPr lang="fa-IR" dirty="0">
              <a:cs typeface="B Titr" pitchFamily="2" charset="-78"/>
            </a:endParaRPr>
          </a:p>
        </p:txBody>
      </p:sp>
    </p:spTree>
    <p:extLst>
      <p:ext uri="{BB962C8B-B14F-4D97-AF65-F5344CB8AC3E}">
        <p14:creationId xmlns:p14="http://schemas.microsoft.com/office/powerpoint/2010/main" val="1074373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پهنه عمر: </a:t>
            </a:r>
            <a:r>
              <a:rPr lang="fa-IR" dirty="0">
                <a:solidFill>
                  <a:srgbClr val="FF0000"/>
                </a:solidFill>
                <a:cs typeface="B Titr" pitchFamily="2" charset="-78"/>
              </a:rPr>
              <a:t>دیدگاهی متعادل (</a:t>
            </a:r>
            <a:r>
              <a:rPr lang="en-US" dirty="0">
                <a:solidFill>
                  <a:srgbClr val="FF0000"/>
                </a:solidFill>
                <a:cs typeface="B Titr" pitchFamily="2" charset="-78"/>
              </a:rPr>
              <a:t>Life </a:t>
            </a:r>
            <a:r>
              <a:rPr lang="en-US" dirty="0" smtClean="0">
                <a:solidFill>
                  <a:srgbClr val="FF0000"/>
                </a:solidFill>
                <a:cs typeface="B Titr" pitchFamily="2" charset="-78"/>
              </a:rPr>
              <a:t>Span</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cs typeface="B Titr" pitchFamily="2" charset="-78"/>
              </a:rPr>
              <a:t>رشد چند بعدی و چندجهتی</a:t>
            </a:r>
            <a:endParaRPr lang="fa-IR" dirty="0">
              <a:cs typeface="B Titr" pitchFamily="2" charset="-78"/>
            </a:endParaRPr>
          </a:p>
          <a:p>
            <a:pPr algn="just" rtl="1">
              <a:buFont typeface="Wingdings" pitchFamily="2" charset="2"/>
              <a:buChar char="q"/>
            </a:pPr>
            <a:r>
              <a:rPr lang="fa-IR" dirty="0">
                <a:cs typeface="B Titr" pitchFamily="2" charset="-78"/>
              </a:rPr>
              <a:t> </a:t>
            </a:r>
            <a:r>
              <a:rPr lang="fa-IR" dirty="0" smtClean="0">
                <a:cs typeface="B Titr" pitchFamily="2" charset="-78"/>
              </a:rPr>
              <a:t>چندبعدی (آمیزه ای از نیروهای زیستی، روانی و اجتماعی)</a:t>
            </a:r>
          </a:p>
          <a:p>
            <a:pPr algn="just" rtl="1">
              <a:buFont typeface="Wingdings" pitchFamily="2" charset="2"/>
              <a:buChar char="q"/>
            </a:pPr>
            <a:r>
              <a:rPr lang="fa-IR" dirty="0" smtClean="0">
                <a:cs typeface="B Titr" pitchFamily="2" charset="-78"/>
              </a:rPr>
              <a:t>چندجهتی: 1- رشد به بهبود عملکرد محدود نمی شود، رشد در تمام دوره ها به صورت پیشرفت و افول جلوه گر می شود 2- تغییر  علاوه بر این که در طول زمان چند جهتی است، در یک زمینه واحد رشد هم چندجهتی است.</a:t>
            </a:r>
            <a:endParaRPr lang="fa-IR" dirty="0">
              <a:cs typeface="B Titr" pitchFamily="2" charset="-78"/>
            </a:endParaRPr>
          </a:p>
        </p:txBody>
      </p:sp>
    </p:spTree>
    <p:extLst>
      <p:ext uri="{BB962C8B-B14F-4D97-AF65-F5344CB8AC3E}">
        <p14:creationId xmlns:p14="http://schemas.microsoft.com/office/powerpoint/2010/main" val="318968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پهنه عمر: </a:t>
            </a:r>
            <a:r>
              <a:rPr lang="fa-IR" dirty="0">
                <a:solidFill>
                  <a:srgbClr val="FF0000"/>
                </a:solidFill>
                <a:cs typeface="B Titr" pitchFamily="2" charset="-78"/>
              </a:rPr>
              <a:t>دیدگاهی متعادل (</a:t>
            </a:r>
            <a:r>
              <a:rPr lang="en-US" dirty="0">
                <a:solidFill>
                  <a:srgbClr val="FF0000"/>
                </a:solidFill>
                <a:cs typeface="B Titr" pitchFamily="2" charset="-78"/>
              </a:rPr>
              <a:t>Life </a:t>
            </a:r>
            <a:r>
              <a:rPr lang="en-US" dirty="0" smtClean="0">
                <a:solidFill>
                  <a:srgbClr val="FF0000"/>
                </a:solidFill>
                <a:cs typeface="B Titr" pitchFamily="2" charset="-78"/>
              </a:rPr>
              <a:t>Span</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cs typeface="B Titr" pitchFamily="2" charset="-78"/>
              </a:rPr>
              <a:t>بسیار </a:t>
            </a:r>
            <a:r>
              <a:rPr lang="fa-IR" dirty="0">
                <a:cs typeface="B Titr" pitchFamily="2" charset="-78"/>
              </a:rPr>
              <a:t>انعطاف پذیر</a:t>
            </a:r>
          </a:p>
          <a:p>
            <a:pPr algn="just" rtl="1">
              <a:buFont typeface="Wingdings" pitchFamily="2" charset="2"/>
              <a:buChar char="q"/>
            </a:pPr>
            <a:r>
              <a:rPr lang="fa-IR" dirty="0">
                <a:cs typeface="B Titr" pitchFamily="2" charset="-78"/>
              </a:rPr>
              <a:t> </a:t>
            </a:r>
            <a:r>
              <a:rPr lang="fa-IR" dirty="0" smtClean="0">
                <a:cs typeface="B Titr" pitchFamily="2" charset="-78"/>
              </a:rPr>
              <a:t>رشد در تمام سنین کاملا شکل پذیر است. عملکرد عقلانی با افزایش سن انعطاف پذیر می ماند. افراد سالخورده به آموزش های ویژه پاسخ می دهند.</a:t>
            </a:r>
          </a:p>
          <a:p>
            <a:pPr algn="just" rtl="1">
              <a:buFont typeface="Wingdings" pitchFamily="2" charset="2"/>
              <a:buChar char="q"/>
            </a:pPr>
            <a:r>
              <a:rPr lang="fa-IR" dirty="0" smtClean="0">
                <a:cs typeface="B Titr" pitchFamily="2" charset="-78"/>
              </a:rPr>
              <a:t>استعاره پروانه (دگرگونی و توانایی مستمر) تصویر دقیق تری از تغییر در طول عمر را رایه می دهد.</a:t>
            </a:r>
            <a:endParaRPr lang="fa-IR" dirty="0">
              <a:cs typeface="B Titr" pitchFamily="2" charset="-78"/>
            </a:endParaRPr>
          </a:p>
        </p:txBody>
      </p:sp>
    </p:spTree>
    <p:extLst>
      <p:ext uri="{BB962C8B-B14F-4D97-AF65-F5344CB8AC3E}">
        <p14:creationId xmlns:p14="http://schemas.microsoft.com/office/powerpoint/2010/main" val="3223206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400" dirty="0">
                <a:solidFill>
                  <a:srgbClr val="FF0000"/>
                </a:solidFill>
                <a:cs typeface="B Titr" pitchFamily="2" charset="-78"/>
              </a:rPr>
              <a:t>رشد تحت تاثیر عوامل متعددی قرار دارد که بر یکدیگر تاثیر می گذارند</a:t>
            </a:r>
            <a:endParaRPr lang="en-US" sz="24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تاثیرات مربوط به </a:t>
            </a:r>
            <a:r>
              <a:rPr lang="fa-IR" dirty="0" smtClean="0">
                <a:solidFill>
                  <a:srgbClr val="FF0000"/>
                </a:solidFill>
                <a:cs typeface="B Titr" pitchFamily="2" charset="-78"/>
              </a:rPr>
              <a:t>سن </a:t>
            </a:r>
          </a:p>
          <a:p>
            <a:pPr algn="just" rtl="1">
              <a:buFont typeface="Wingdings" pitchFamily="2" charset="2"/>
              <a:buChar char="q"/>
            </a:pPr>
            <a:r>
              <a:rPr lang="fa-IR" dirty="0" smtClean="0">
                <a:solidFill>
                  <a:srgbClr val="FF0000"/>
                </a:solidFill>
                <a:cs typeface="B Titr" pitchFamily="2" charset="-78"/>
              </a:rPr>
              <a:t>تاثیرات </a:t>
            </a:r>
            <a:r>
              <a:rPr lang="fa-IR" dirty="0">
                <a:solidFill>
                  <a:srgbClr val="FF0000"/>
                </a:solidFill>
                <a:cs typeface="B Titr" pitchFamily="2" charset="-78"/>
              </a:rPr>
              <a:t>بافت اجتماعی- </a:t>
            </a:r>
            <a:r>
              <a:rPr lang="fa-IR" dirty="0" smtClean="0">
                <a:solidFill>
                  <a:srgbClr val="FF0000"/>
                </a:solidFill>
                <a:cs typeface="B Titr" pitchFamily="2" charset="-78"/>
              </a:rPr>
              <a:t>تاریخی</a:t>
            </a:r>
            <a:endParaRPr lang="fa-IR" dirty="0">
              <a:solidFill>
                <a:srgbClr val="FF0000"/>
              </a:solidFill>
              <a:cs typeface="B Titr" pitchFamily="2" charset="-78"/>
            </a:endParaRPr>
          </a:p>
        </p:txBody>
      </p:sp>
    </p:spTree>
    <p:extLst>
      <p:ext uri="{BB962C8B-B14F-4D97-AF65-F5344CB8AC3E}">
        <p14:creationId xmlns:p14="http://schemas.microsoft.com/office/powerpoint/2010/main" val="2013011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400" dirty="0">
                <a:solidFill>
                  <a:srgbClr val="FF0000"/>
                </a:solidFill>
                <a:cs typeface="B Titr" pitchFamily="2" charset="-78"/>
              </a:rPr>
              <a:t>رشد تحت تاثیر عوامل متعددی قرار دارد که بر یکدیگر تاثیر می گذارند</a:t>
            </a:r>
            <a:endParaRPr lang="en-US" sz="24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تاثیرات مربوط به </a:t>
            </a:r>
            <a:r>
              <a:rPr lang="fa-IR" dirty="0" smtClean="0">
                <a:solidFill>
                  <a:srgbClr val="FF0000"/>
                </a:solidFill>
                <a:cs typeface="B Titr" pitchFamily="2" charset="-78"/>
              </a:rPr>
              <a:t>سن </a:t>
            </a:r>
          </a:p>
          <a:p>
            <a:pPr algn="just" rtl="1">
              <a:buFont typeface="Wingdings" pitchFamily="2" charset="2"/>
              <a:buChar char="q"/>
            </a:pPr>
            <a:r>
              <a:rPr lang="fa-IR" dirty="0" smtClean="0">
                <a:cs typeface="B Titr" pitchFamily="2" charset="-78"/>
              </a:rPr>
              <a:t>رویدادهایی </a:t>
            </a:r>
            <a:r>
              <a:rPr lang="fa-IR" dirty="0">
                <a:cs typeface="B Titr" pitchFamily="2" charset="-78"/>
              </a:rPr>
              <a:t>که قویاً با سن ارتباط دارند و بنابراین می توان پیش بینی کرد که چه موقعی اتفاق می افتند و چه مدت ادامه می یابند، تاثیرات مربوط به سن نامیده می شوند.</a:t>
            </a:r>
          </a:p>
          <a:p>
            <a:pPr algn="just" rtl="1">
              <a:buFont typeface="Wingdings" pitchFamily="2" charset="2"/>
              <a:buChar char="q"/>
            </a:pPr>
            <a:r>
              <a:rPr lang="fa-IR" dirty="0">
                <a:cs typeface="B Titr" pitchFamily="2" charset="-78"/>
              </a:rPr>
              <a:t>مثال:افراد مدت کوتاهی بعد از اولین سالگرد تولد خود راه </a:t>
            </a:r>
            <a:r>
              <a:rPr lang="fa-IR" dirty="0" smtClean="0">
                <a:cs typeface="B Titr" pitchFamily="2" charset="-78"/>
              </a:rPr>
              <a:t>می</a:t>
            </a:r>
            <a:r>
              <a:rPr lang="en-US" dirty="0" smtClean="0">
                <a:cs typeface="B Titr" pitchFamily="2" charset="-78"/>
              </a:rPr>
              <a:t> </a:t>
            </a:r>
            <a:r>
              <a:rPr lang="fa-IR" dirty="0" smtClean="0">
                <a:cs typeface="B Titr" pitchFamily="2" charset="-78"/>
              </a:rPr>
              <a:t>روند،در </a:t>
            </a:r>
            <a:r>
              <a:rPr lang="fa-IR" dirty="0">
                <a:cs typeface="B Titr" pitchFamily="2" charset="-78"/>
              </a:rPr>
              <a:t>حدود 12 تا 14 سالگی بالغ می شوند</a:t>
            </a:r>
            <a:r>
              <a:rPr lang="fa-IR" dirty="0" smtClean="0">
                <a:cs typeface="B Titr" pitchFamily="2" charset="-78"/>
              </a:rPr>
              <a:t>.</a:t>
            </a:r>
            <a:endParaRPr lang="fa-IR" dirty="0">
              <a:cs typeface="B Titr" pitchFamily="2" charset="-78"/>
            </a:endParaRPr>
          </a:p>
        </p:txBody>
      </p:sp>
    </p:spTree>
    <p:extLst>
      <p:ext uri="{BB962C8B-B14F-4D97-AF65-F5344CB8AC3E}">
        <p14:creationId xmlns:p14="http://schemas.microsoft.com/office/powerpoint/2010/main" val="239028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400" dirty="0">
                <a:solidFill>
                  <a:srgbClr val="FF0000"/>
                </a:solidFill>
                <a:cs typeface="B Titr" pitchFamily="2" charset="-78"/>
              </a:rPr>
              <a:t>رشد تحت تاثیر عوامل متعددی قرار دارد که بر یکدیگر تاثیر می گذارند</a:t>
            </a:r>
            <a:endParaRPr lang="en-US" sz="24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cs typeface="B Titr" pitchFamily="2" charset="-78"/>
              </a:rPr>
              <a:t>تاثیرات </a:t>
            </a:r>
            <a:r>
              <a:rPr lang="fa-IR" dirty="0">
                <a:solidFill>
                  <a:srgbClr val="FF0000"/>
                </a:solidFill>
                <a:cs typeface="B Titr" pitchFamily="2" charset="-78"/>
              </a:rPr>
              <a:t>مربوط به تاریخ</a:t>
            </a:r>
          </a:p>
          <a:p>
            <a:pPr algn="just" rtl="1">
              <a:buFont typeface="Wingdings" pitchFamily="2" charset="2"/>
              <a:buChar char="q"/>
            </a:pPr>
            <a:r>
              <a:rPr lang="fa-IR" dirty="0">
                <a:cs typeface="B Titr" pitchFamily="2" charset="-78"/>
              </a:rPr>
              <a:t>رشد عمیقاً تحت تاثیر نیرو هایی قرار دارد که منحصر به دوره ی تاریخی خاصی هستند</a:t>
            </a:r>
            <a:r>
              <a:rPr lang="fa-IR" dirty="0" smtClean="0">
                <a:cs typeface="B Titr" pitchFamily="2" charset="-78"/>
              </a:rPr>
              <a:t>.</a:t>
            </a:r>
            <a:endParaRPr lang="en-US" dirty="0" smtClean="0">
              <a:cs typeface="B Titr" pitchFamily="2" charset="-78"/>
            </a:endParaRPr>
          </a:p>
          <a:p>
            <a:pPr algn="just" rtl="1">
              <a:buFont typeface="Wingdings" pitchFamily="2" charset="2"/>
              <a:buChar char="q"/>
            </a:pPr>
            <a:r>
              <a:rPr lang="fa-IR" dirty="0" smtClean="0">
                <a:cs typeface="B Titr" pitchFamily="2" charset="-78"/>
              </a:rPr>
              <a:t>تاثیرات </a:t>
            </a:r>
            <a:r>
              <a:rPr lang="fa-IR" dirty="0">
                <a:cs typeface="B Titr" pitchFamily="2" charset="-78"/>
              </a:rPr>
              <a:t>مربوط به تاریخ توضیح می دهند که چرا افرادی که تقریباً در یک دوره به دنیا </a:t>
            </a:r>
            <a:r>
              <a:rPr lang="fa-IR" dirty="0" smtClean="0">
                <a:cs typeface="B Titr" pitchFamily="2" charset="-78"/>
              </a:rPr>
              <a:t>آمدند،شباهت</a:t>
            </a:r>
            <a:r>
              <a:rPr lang="en-US" dirty="0" smtClean="0">
                <a:cs typeface="B Titr" pitchFamily="2" charset="-78"/>
              </a:rPr>
              <a:t> </a:t>
            </a:r>
            <a:r>
              <a:rPr lang="fa-IR" dirty="0" smtClean="0">
                <a:cs typeface="B Titr" pitchFamily="2" charset="-78"/>
              </a:rPr>
              <a:t>هایی </a:t>
            </a:r>
            <a:r>
              <a:rPr lang="fa-IR" dirty="0">
                <a:cs typeface="B Titr" pitchFamily="2" charset="-78"/>
              </a:rPr>
              <a:t>با هم دارند که آنها را از کسانی که در دوره های دیگر به دنیا آمده اند متمایز می کنند. </a:t>
            </a:r>
          </a:p>
        </p:txBody>
      </p:sp>
    </p:spTree>
    <p:extLst>
      <p:ext uri="{BB962C8B-B14F-4D97-AF65-F5344CB8AC3E}">
        <p14:creationId xmlns:p14="http://schemas.microsoft.com/office/powerpoint/2010/main" val="1263180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400" dirty="0">
                <a:solidFill>
                  <a:srgbClr val="FF0000"/>
                </a:solidFill>
                <a:cs typeface="B Titr" pitchFamily="2" charset="-78"/>
              </a:rPr>
              <a:t>رشد تحت تاثیر عوامل متعددی قرار دارد که بر یکدیگر تاثیر می گذارند</a:t>
            </a:r>
            <a:endParaRPr lang="en-US" sz="24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cs typeface="B Titr" pitchFamily="2" charset="-78"/>
              </a:rPr>
              <a:t>تاثیرات </a:t>
            </a:r>
            <a:r>
              <a:rPr lang="fa-IR" dirty="0">
                <a:solidFill>
                  <a:srgbClr val="FF0000"/>
                </a:solidFill>
                <a:cs typeface="B Titr" pitchFamily="2" charset="-78"/>
              </a:rPr>
              <a:t>مربوط به تاریخ</a:t>
            </a:r>
          </a:p>
          <a:p>
            <a:pPr algn="just" rtl="1">
              <a:buFont typeface="Wingdings" pitchFamily="2" charset="2"/>
              <a:buChar char="q"/>
            </a:pPr>
            <a:r>
              <a:rPr lang="fa-IR" dirty="0" smtClean="0">
                <a:cs typeface="B Titr" pitchFamily="2" charset="-78"/>
              </a:rPr>
              <a:t>مثال</a:t>
            </a:r>
            <a:r>
              <a:rPr lang="fa-IR" dirty="0">
                <a:cs typeface="B Titr" pitchFamily="2" charset="-78"/>
              </a:rPr>
              <a:t>: هر </a:t>
            </a:r>
            <a:r>
              <a:rPr lang="fa-IR" dirty="0" smtClean="0">
                <a:cs typeface="B Titr" pitchFamily="2" charset="-78"/>
              </a:rPr>
              <a:t>نسل، </a:t>
            </a:r>
            <a:r>
              <a:rPr lang="fa-IR" dirty="0">
                <a:cs typeface="B Titr" pitchFamily="2" charset="-78"/>
              </a:rPr>
              <a:t>در واکنش به رویدادهای خاص عصری که در آن زندگی می¬کند، مثلاً بحران اقتصادی یا سیاسی، جنگ، شکوفایی اقتصادی و … تمایل دارد شیوۀ تفکر و زندگی خاصی داشته </a:t>
            </a:r>
            <a:r>
              <a:rPr lang="fa-IR" dirty="0" smtClean="0">
                <a:cs typeface="B Titr" pitchFamily="2" charset="-78"/>
              </a:rPr>
              <a:t>باشد.</a:t>
            </a:r>
            <a:endParaRPr lang="fa-IR" dirty="0">
              <a:cs typeface="B Titr" pitchFamily="2" charset="-78"/>
            </a:endParaRPr>
          </a:p>
        </p:txBody>
      </p:sp>
    </p:spTree>
    <p:extLst>
      <p:ext uri="{BB962C8B-B14F-4D97-AF65-F5344CB8AC3E}">
        <p14:creationId xmlns:p14="http://schemas.microsoft.com/office/powerpoint/2010/main" val="140412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670" y="4680737"/>
            <a:ext cx="2978395" cy="461665"/>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white"/>
                </a:solidFill>
                <a:effectLst/>
                <a:uLnTx/>
                <a:uFillTx/>
                <a:latin typeface="Calibri"/>
                <a:ea typeface="+mn-ea"/>
                <a:cs typeface="B Titr" pitchFamily="2" charset="-78"/>
              </a:rPr>
              <a:t>گروه علوم تربیتی</a:t>
            </a:r>
            <a:endParaRPr kumimoji="0" lang="fa-IR" sz="2400" b="0" i="0" u="none" strike="noStrike" kern="1200" cap="none" spc="0" normalizeH="0" baseline="0" noProof="0" dirty="0">
              <a:ln>
                <a:noFill/>
              </a:ln>
              <a:solidFill>
                <a:prstClr val="white"/>
              </a:solidFill>
              <a:effectLst/>
              <a:uLnTx/>
              <a:uFillTx/>
              <a:latin typeface="Calibri"/>
              <a:ea typeface="+mn-ea"/>
              <a:cs typeface="B Titr" pitchFamily="2" charset="-78"/>
            </a:endParaRPr>
          </a:p>
        </p:txBody>
      </p:sp>
      <p:sp>
        <p:nvSpPr>
          <p:cNvPr id="6" name="Rectangle 5"/>
          <p:cNvSpPr/>
          <p:nvPr/>
        </p:nvSpPr>
        <p:spPr>
          <a:xfrm>
            <a:off x="4114800" y="510491"/>
            <a:ext cx="4572000" cy="5632311"/>
          </a:xfrm>
          <a:prstGeom prst="rect">
            <a:avLst/>
          </a:prstGeom>
        </p:spPr>
        <p:txBody>
          <a:bodyPr>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4000" dirty="0" smtClean="0">
                <a:solidFill>
                  <a:srgbClr val="FF0000"/>
                </a:solidFill>
                <a:latin typeface="Calibri"/>
                <a:cs typeface="B Titr" pitchFamily="2" charset="-78"/>
              </a:rPr>
              <a:t>ارزشیابی درس:</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4000" dirty="0" smtClean="0">
              <a:solidFill>
                <a:srgbClr val="FF0000"/>
              </a:solidFill>
              <a:latin typeface="Calibri"/>
              <a:cs typeface="B Titr" pitchFamily="2" charset="-78"/>
            </a:endParaRPr>
          </a:p>
          <a:p>
            <a:pPr marL="457200" lvl="0" indent="-457200" algn="just" rtl="1">
              <a:buFont typeface="Wingdings" panose="05000000000000000000" pitchFamily="2" charset="2"/>
              <a:buChar char="q"/>
            </a:pPr>
            <a:r>
              <a:rPr lang="fa-IR" sz="3200" dirty="0">
                <a:solidFill>
                  <a:srgbClr val="FF0000"/>
                </a:solidFill>
                <a:cs typeface="B Titr" pitchFamily="2" charset="-78"/>
              </a:rPr>
              <a:t>ارزشیابی پایانی: آزمون مباحث نظري </a:t>
            </a:r>
            <a:r>
              <a:rPr lang="fa-IR" sz="3200" dirty="0" smtClean="0">
                <a:solidFill>
                  <a:srgbClr val="FF0000"/>
                </a:solidFill>
                <a:cs typeface="B Titr" pitchFamily="2" charset="-78"/>
              </a:rPr>
              <a:t> 12 نمره</a:t>
            </a:r>
          </a:p>
          <a:p>
            <a:pPr marL="457200" lvl="0" indent="-457200" algn="just" rtl="1">
              <a:buFont typeface="Wingdings" panose="05000000000000000000" pitchFamily="2" charset="2"/>
              <a:buChar char="q"/>
            </a:pPr>
            <a:r>
              <a:rPr lang="fa-IR" sz="3200" smtClean="0">
                <a:solidFill>
                  <a:srgbClr val="FF0000"/>
                </a:solidFill>
                <a:cs typeface="B Titr" pitchFamily="2" charset="-78"/>
              </a:rPr>
              <a:t>ارزشیابی فرایند: </a:t>
            </a:r>
            <a:r>
              <a:rPr lang="fa-IR" sz="3200" dirty="0" smtClean="0">
                <a:solidFill>
                  <a:srgbClr val="FF0000"/>
                </a:solidFill>
                <a:cs typeface="B Titr" pitchFamily="2" charset="-78"/>
              </a:rPr>
              <a:t>فعالیت کلاسی و  </a:t>
            </a:r>
            <a:r>
              <a:rPr lang="fa-IR" sz="3200" dirty="0">
                <a:solidFill>
                  <a:srgbClr val="FF0000"/>
                </a:solidFill>
                <a:cs typeface="B Titr" pitchFamily="2" charset="-78"/>
              </a:rPr>
              <a:t>تکالیف عملکردي 8 نمره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4000" b="0" i="0" u="none" strike="noStrike" kern="1200" cap="none" spc="0" normalizeH="0" baseline="0" noProof="0" dirty="0" smtClean="0">
              <a:ln>
                <a:noFill/>
              </a:ln>
              <a:solidFill>
                <a:prstClr val="black"/>
              </a:solidFill>
              <a:effectLst/>
              <a:uLnTx/>
              <a:uFillTx/>
              <a:latin typeface="Calibri"/>
              <a:ea typeface="+mn-ea"/>
              <a:cs typeface="B Titr"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4000" b="0" i="0" u="none" strike="noStrike" kern="1200" cap="none" spc="0" normalizeH="0" baseline="0" noProof="0" dirty="0" smtClean="0">
              <a:ln>
                <a:noFill/>
              </a:ln>
              <a:solidFill>
                <a:prstClr val="black"/>
              </a:solidFill>
              <a:effectLst/>
              <a:uLnTx/>
              <a:uFillTx/>
              <a:latin typeface="Calibri"/>
              <a:ea typeface="+mn-ea"/>
              <a:cs typeface="B Titr"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4000" b="0" i="0" u="none" strike="noStrike" kern="1200" cap="none" spc="0" normalizeH="0" baseline="0" noProof="0" dirty="0">
              <a:ln>
                <a:noFill/>
              </a:ln>
              <a:solidFill>
                <a:prstClr val="black"/>
              </a:solidFill>
              <a:effectLst/>
              <a:uLnTx/>
              <a:uFillTx/>
              <a:latin typeface="Calibri"/>
              <a:ea typeface="+mn-ea"/>
              <a:cs typeface="B Titr" pitchFamily="2" charset="-78"/>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670" y="527605"/>
            <a:ext cx="3054100" cy="41255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0058847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400" dirty="0">
                <a:solidFill>
                  <a:srgbClr val="FF0000"/>
                </a:solidFill>
                <a:cs typeface="B Titr" pitchFamily="2" charset="-78"/>
              </a:rPr>
              <a:t>رشد تحت تاثیر عوامل متعددی قرار دارد که بر یکدیگر تاثیر می گذارند</a:t>
            </a:r>
            <a:endParaRPr lang="en-US" sz="24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fontScale="92500"/>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cs typeface="B Titr" pitchFamily="2" charset="-78"/>
              </a:rPr>
              <a:t>تاثیرات غیرهنجاری</a:t>
            </a:r>
            <a:endParaRPr lang="fa-IR" dirty="0">
              <a:solidFill>
                <a:srgbClr val="FF0000"/>
              </a:solidFill>
              <a:cs typeface="B Titr" pitchFamily="2" charset="-78"/>
            </a:endParaRPr>
          </a:p>
          <a:p>
            <a:pPr algn="just" rtl="1">
              <a:buFont typeface="Wingdings" pitchFamily="2" charset="2"/>
              <a:buChar char="q"/>
            </a:pPr>
            <a:r>
              <a:rPr lang="fa-IR" dirty="0">
                <a:cs typeface="B Titr" pitchFamily="2" charset="-78"/>
              </a:rPr>
              <a:t>هنجاری یعنی معمولی یا عادی. تاثیرات مربوط به سن و به تاریخ هنجاری هستند زیرا هر یک بر تعداد زیادی از افراد به شیوه مشابه تاثیر می گذارند.</a:t>
            </a:r>
          </a:p>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cs typeface="B Titr" pitchFamily="2" charset="-78"/>
              </a:rPr>
              <a:t>تاثیرات غیر هنجاری رویداد های غیر عادی </a:t>
            </a:r>
            <a:r>
              <a:rPr lang="fa-IR" dirty="0" smtClean="0">
                <a:cs typeface="B Titr" pitchFamily="2" charset="-78"/>
              </a:rPr>
              <a:t>هستند</a:t>
            </a:r>
            <a:r>
              <a:rPr lang="fa-IR" dirty="0">
                <a:cs typeface="B Titr" pitchFamily="2" charset="-78"/>
              </a:rPr>
              <a:t>، رویدادهایی را شامل می¬شود که جریان زندگی شخص را تغییر می¬دهند، </a:t>
            </a:r>
            <a:r>
              <a:rPr lang="fa-IR" dirty="0" smtClean="0">
                <a:cs typeface="B Titr" pitchFamily="2" charset="-78"/>
              </a:rPr>
              <a:t>از </a:t>
            </a:r>
            <a:r>
              <a:rPr lang="fa-IR" dirty="0">
                <a:cs typeface="B Titr" pitchFamily="2" charset="-78"/>
              </a:rPr>
              <a:t>جدول زمان بندی قابل پیش بینی تبعیت نمی کنند. درنتیجه آنها چند جهتی بودن رشد را افزایش می دهند.</a:t>
            </a:r>
          </a:p>
        </p:txBody>
      </p:sp>
    </p:spTree>
    <p:extLst>
      <p:ext uri="{BB962C8B-B14F-4D97-AF65-F5344CB8AC3E}">
        <p14:creationId xmlns:p14="http://schemas.microsoft.com/office/powerpoint/2010/main" val="881163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800" dirty="0">
                <a:solidFill>
                  <a:srgbClr val="FF0000"/>
                </a:solidFill>
                <a:latin typeface="+mn-lt"/>
                <a:ea typeface="+mn-ea"/>
                <a:cs typeface="B Titr" pitchFamily="2" charset="-78"/>
              </a:rPr>
              <a:t>فرایندهای رشد</a:t>
            </a:r>
            <a:endParaRPr lang="en-US" sz="2800" dirty="0">
              <a:solidFill>
                <a:srgbClr val="FF0000"/>
              </a:solidFill>
              <a:latin typeface="+mn-lt"/>
              <a:ea typeface="+mn-ea"/>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سه فرآیند رشد: بزرگ شدن، پخته شدن و سازگار </a:t>
            </a:r>
            <a:r>
              <a:rPr lang="fa-IR" dirty="0" smtClean="0">
                <a:solidFill>
                  <a:srgbClr val="FF0000"/>
                </a:solidFill>
                <a:cs typeface="B Titr" pitchFamily="2" charset="-78"/>
              </a:rPr>
              <a:t>شدن</a:t>
            </a:r>
          </a:p>
          <a:p>
            <a:pPr algn="just" rtl="1">
              <a:buFont typeface="Wingdings" pitchFamily="2" charset="2"/>
              <a:buChar char="q"/>
            </a:pPr>
            <a:r>
              <a:rPr lang="fa-IR" dirty="0">
                <a:cs typeface="B Titr" pitchFamily="2" charset="-78"/>
              </a:rPr>
              <a:t>رشد جسمی: بزرگ شدن.یکی از ویژگی¬های بسیار آشکار آغاز رشد، افزایش قد و وزن است که معمولاً رشد جسمی نامیده </a:t>
            </a:r>
            <a:r>
              <a:rPr lang="fa-IR" dirty="0" smtClean="0">
                <a:cs typeface="B Titr" pitchFamily="2" charset="-78"/>
              </a:rPr>
              <a:t>می شود</a:t>
            </a:r>
            <a:r>
              <a:rPr lang="fa-IR" dirty="0">
                <a:cs typeface="B Titr" pitchFamily="2" charset="-78"/>
              </a:rPr>
              <a:t>. </a:t>
            </a:r>
            <a:endParaRPr lang="fa-IR" dirty="0" smtClean="0">
              <a:cs typeface="B Titr" pitchFamily="2" charset="-78"/>
            </a:endParaRPr>
          </a:p>
          <a:p>
            <a:pPr algn="just" rtl="1">
              <a:buFont typeface="Wingdings" pitchFamily="2" charset="2"/>
              <a:buChar char="q"/>
            </a:pPr>
            <a:r>
              <a:rPr lang="fa-IR" dirty="0" smtClean="0">
                <a:cs typeface="B Titr" pitchFamily="2" charset="-78"/>
              </a:rPr>
              <a:t>رشد </a:t>
            </a:r>
            <a:r>
              <a:rPr lang="fa-IR" dirty="0">
                <a:cs typeface="B Titr" pitchFamily="2" charset="-78"/>
              </a:rPr>
              <a:t>به فرایندهای فیزیولوژیک و متابولیک(سوخت و ساز بدن) وابسته </a:t>
            </a:r>
            <a:r>
              <a:rPr lang="fa-IR" dirty="0" smtClean="0">
                <a:cs typeface="B Titr" pitchFamily="2" charset="-78"/>
              </a:rPr>
              <a:t>است.</a:t>
            </a:r>
            <a:endParaRPr lang="fa-IR" dirty="0">
              <a:cs typeface="B Titr" pitchFamily="2" charset="-78"/>
            </a:endParaRPr>
          </a:p>
        </p:txBody>
      </p:sp>
    </p:spTree>
    <p:extLst>
      <p:ext uri="{BB962C8B-B14F-4D97-AF65-F5344CB8AC3E}">
        <p14:creationId xmlns:p14="http://schemas.microsoft.com/office/powerpoint/2010/main" val="2821825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800" dirty="0">
                <a:solidFill>
                  <a:srgbClr val="FF0000"/>
                </a:solidFill>
                <a:latin typeface="+mn-lt"/>
                <a:ea typeface="+mn-ea"/>
                <a:cs typeface="B Titr" pitchFamily="2" charset="-78"/>
              </a:rPr>
              <a:t>فرایندهای رشد</a:t>
            </a:r>
            <a:endParaRPr lang="en-US" sz="2800" dirty="0">
              <a:solidFill>
                <a:srgbClr val="FF0000"/>
              </a:solidFill>
              <a:latin typeface="+mn-lt"/>
              <a:ea typeface="+mn-ea"/>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سه فرآیند رشد: بزرگ شدن، پخته شدن و سازگار </a:t>
            </a:r>
            <a:r>
              <a:rPr lang="fa-IR" dirty="0" smtClean="0">
                <a:solidFill>
                  <a:srgbClr val="FF0000"/>
                </a:solidFill>
                <a:cs typeface="B Titr" pitchFamily="2" charset="-78"/>
              </a:rPr>
              <a:t>شدن</a:t>
            </a:r>
          </a:p>
          <a:p>
            <a:pPr algn="just" rtl="1">
              <a:buFont typeface="Wingdings" pitchFamily="2" charset="2"/>
              <a:buChar char="q"/>
            </a:pPr>
            <a:r>
              <a:rPr lang="fa-IR" dirty="0">
                <a:cs typeface="B Titr" pitchFamily="2" charset="-78"/>
              </a:rPr>
              <a:t>پختگی: رسش. پختگی </a:t>
            </a:r>
            <a:r>
              <a:rPr lang="fa-IR" dirty="0" smtClean="0">
                <a:cs typeface="B Titr" pitchFamily="2" charset="-78"/>
              </a:rPr>
              <a:t>جنبه ی </a:t>
            </a:r>
            <a:r>
              <a:rPr lang="fa-IR" dirty="0">
                <a:cs typeface="B Titr" pitchFamily="2" charset="-78"/>
              </a:rPr>
              <a:t>دیگری از رشد است. پختگی به تحقق کم و بیش خودکار توانایی بالقوۀ زیستی، طبق یک نظم تعیین شده و برگشت ناپذیر، وابسته است. </a:t>
            </a:r>
            <a:endParaRPr lang="fa-IR" dirty="0" smtClean="0">
              <a:cs typeface="B Titr" pitchFamily="2" charset="-78"/>
            </a:endParaRPr>
          </a:p>
          <a:p>
            <a:pPr algn="just" rtl="1">
              <a:buFont typeface="Wingdings" pitchFamily="2" charset="2"/>
              <a:buChar char="q"/>
            </a:pPr>
            <a:r>
              <a:rPr lang="fa-IR" dirty="0" smtClean="0">
                <a:cs typeface="B Titr" pitchFamily="2" charset="-78"/>
              </a:rPr>
              <a:t>رشد </a:t>
            </a:r>
            <a:r>
              <a:rPr lang="fa-IR" dirty="0">
                <a:cs typeface="B Titr" pitchFamily="2" charset="-78"/>
              </a:rPr>
              <a:t>جسمی و پختگی هر دو تغییرات زیستی به همراه می¬آورند. </a:t>
            </a:r>
          </a:p>
        </p:txBody>
      </p:sp>
    </p:spTree>
    <p:extLst>
      <p:ext uri="{BB962C8B-B14F-4D97-AF65-F5344CB8AC3E}">
        <p14:creationId xmlns:p14="http://schemas.microsoft.com/office/powerpoint/2010/main" val="2721398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800" dirty="0">
                <a:solidFill>
                  <a:srgbClr val="FF0000"/>
                </a:solidFill>
                <a:latin typeface="+mn-lt"/>
                <a:ea typeface="+mn-ea"/>
                <a:cs typeface="B Titr" pitchFamily="2" charset="-78"/>
              </a:rPr>
              <a:t>فرایندهای رشد</a:t>
            </a:r>
            <a:endParaRPr lang="en-US" sz="2800" dirty="0">
              <a:solidFill>
                <a:srgbClr val="FF0000"/>
              </a:solidFill>
              <a:latin typeface="+mn-lt"/>
              <a:ea typeface="+mn-ea"/>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سه فرآیند رشد: بزرگ شدن، پخته شدن و سازگار </a:t>
            </a:r>
            <a:r>
              <a:rPr lang="fa-IR" dirty="0" smtClean="0">
                <a:solidFill>
                  <a:srgbClr val="FF0000"/>
                </a:solidFill>
                <a:cs typeface="B Titr" pitchFamily="2" charset="-78"/>
              </a:rPr>
              <a:t>شدن</a:t>
            </a:r>
          </a:p>
          <a:p>
            <a:pPr algn="just" rtl="1">
              <a:buFont typeface="Wingdings" pitchFamily="2" charset="2"/>
              <a:buChar char="q"/>
            </a:pPr>
            <a:r>
              <a:rPr lang="fa-IR" dirty="0" smtClean="0">
                <a:cs typeface="B Titr" pitchFamily="2" charset="-78"/>
              </a:rPr>
              <a:t>تفاوت رشد جسمی و پختگی</a:t>
            </a:r>
            <a:r>
              <a:rPr lang="fa-IR" dirty="0">
                <a:cs typeface="B Titr" pitchFamily="2" charset="-78"/>
              </a:rPr>
              <a:t>: </a:t>
            </a:r>
            <a:endParaRPr lang="fa-IR" dirty="0" smtClean="0">
              <a:cs typeface="B Titr" pitchFamily="2" charset="-78"/>
            </a:endParaRPr>
          </a:p>
          <a:p>
            <a:pPr algn="just" rtl="1">
              <a:buFont typeface="Wingdings" pitchFamily="2" charset="2"/>
              <a:buChar char="q"/>
            </a:pPr>
            <a:r>
              <a:rPr lang="fa-IR" dirty="0">
                <a:cs typeface="B Titr" pitchFamily="2" charset="-78"/>
              </a:rPr>
              <a:t>رشد جسمی از افزایش سلولها و بافتهای ارگانیسم به وجود می¬آید، در حالی که پختگی به رشد اندامها و اعضای ارگانیسم، تا زمانی که تواناییهای عملکرد مطلوب خود را، بر اساس مرحلۀ رشد آنها، به دست آوردند، وابسته است. </a:t>
            </a:r>
            <a:endParaRPr lang="fa-IR" dirty="0" smtClean="0">
              <a:cs typeface="B Titr" pitchFamily="2" charset="-78"/>
            </a:endParaRPr>
          </a:p>
          <a:p>
            <a:pPr algn="just" rtl="1">
              <a:buFont typeface="Wingdings" pitchFamily="2" charset="2"/>
              <a:buChar char="q"/>
            </a:pPr>
            <a:r>
              <a:rPr lang="fa-IR" dirty="0" smtClean="0">
                <a:cs typeface="B Titr" pitchFamily="2" charset="-78"/>
              </a:rPr>
              <a:t>به </a:t>
            </a:r>
            <a:r>
              <a:rPr lang="fa-IR" dirty="0">
                <a:cs typeface="B Titr" pitchFamily="2" charset="-78"/>
              </a:rPr>
              <a:t>عبارت دیگر، پختگی یعنی تحقق الگوهای رفتاری، الگوهایی که ژنتیک برنامه¬ریزی کرده است.</a:t>
            </a:r>
          </a:p>
        </p:txBody>
      </p:sp>
    </p:spTree>
    <p:extLst>
      <p:ext uri="{BB962C8B-B14F-4D97-AF65-F5344CB8AC3E}">
        <p14:creationId xmlns:p14="http://schemas.microsoft.com/office/powerpoint/2010/main" val="42821710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800" dirty="0">
                <a:solidFill>
                  <a:srgbClr val="FF0000"/>
                </a:solidFill>
                <a:latin typeface="+mn-lt"/>
                <a:ea typeface="+mn-ea"/>
                <a:cs typeface="B Titr" pitchFamily="2" charset="-78"/>
              </a:rPr>
              <a:t>فرایندهای رشد</a:t>
            </a:r>
            <a:endParaRPr lang="en-US" sz="2800" dirty="0">
              <a:solidFill>
                <a:srgbClr val="FF0000"/>
              </a:solidFill>
              <a:latin typeface="+mn-lt"/>
              <a:ea typeface="+mn-ea"/>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سه فرآیند رشد: بزرگ شدن، پخته شدن و سازگار </a:t>
            </a:r>
            <a:r>
              <a:rPr lang="fa-IR" dirty="0" smtClean="0">
                <a:solidFill>
                  <a:srgbClr val="FF0000"/>
                </a:solidFill>
                <a:cs typeface="B Titr" pitchFamily="2" charset="-78"/>
              </a:rPr>
              <a:t>شدن</a:t>
            </a:r>
          </a:p>
          <a:p>
            <a:pPr algn="just" rtl="1">
              <a:buFont typeface="Wingdings" pitchFamily="2" charset="2"/>
              <a:buChar char="q"/>
            </a:pPr>
            <a:r>
              <a:rPr lang="fa-IR" dirty="0" smtClean="0">
                <a:cs typeface="B Titr" pitchFamily="2" charset="-78"/>
              </a:rPr>
              <a:t>تفاوت رشد جسمی و پختگی</a:t>
            </a:r>
            <a:r>
              <a:rPr lang="fa-IR" dirty="0">
                <a:cs typeface="B Titr" pitchFamily="2" charset="-78"/>
              </a:rPr>
              <a:t>: </a:t>
            </a:r>
            <a:endParaRPr lang="fa-IR" dirty="0" smtClean="0">
              <a:cs typeface="B Titr" pitchFamily="2" charset="-78"/>
            </a:endParaRPr>
          </a:p>
          <a:p>
            <a:pPr algn="just" rtl="1">
              <a:buFont typeface="Wingdings" pitchFamily="2" charset="2"/>
              <a:buChar char="q"/>
            </a:pPr>
            <a:r>
              <a:rPr lang="fa-IR" dirty="0" smtClean="0">
                <a:cs typeface="B Titr" pitchFamily="2" charset="-78"/>
              </a:rPr>
              <a:t>رشد </a:t>
            </a:r>
            <a:r>
              <a:rPr lang="fa-IR" dirty="0">
                <a:cs typeface="B Titr" pitchFamily="2" charset="-78"/>
              </a:rPr>
              <a:t>جسمی نشان می¬دهد که ار گانیسم با گذشت زمان بزرگتر می¬شود. </a:t>
            </a:r>
            <a:endParaRPr lang="fa-IR" dirty="0" smtClean="0">
              <a:cs typeface="B Titr" pitchFamily="2" charset="-78"/>
            </a:endParaRPr>
          </a:p>
          <a:p>
            <a:pPr algn="just" rtl="1">
              <a:buFont typeface="Wingdings" pitchFamily="2" charset="2"/>
              <a:buChar char="q"/>
            </a:pPr>
            <a:r>
              <a:rPr lang="fa-IR" dirty="0" smtClean="0">
                <a:cs typeface="B Titr" pitchFamily="2" charset="-78"/>
              </a:rPr>
              <a:t>در </a:t>
            </a:r>
            <a:r>
              <a:rPr lang="fa-IR" dirty="0">
                <a:cs typeface="B Titr" pitchFamily="2" charset="-78"/>
              </a:rPr>
              <a:t>حالی که بر اثر پختگی، ارگانیسم به شایستگی¬ها و توانایی¬های تازه دست می¬یابد</a:t>
            </a:r>
            <a:r>
              <a:rPr lang="fa-IR" dirty="0" smtClean="0">
                <a:cs typeface="B Titr" pitchFamily="2" charset="-78"/>
              </a:rPr>
              <a:t>.</a:t>
            </a:r>
          </a:p>
          <a:p>
            <a:pPr algn="just" rtl="1">
              <a:buFont typeface="Wingdings" pitchFamily="2" charset="2"/>
              <a:buChar char="q"/>
            </a:pPr>
            <a:r>
              <a:rPr lang="fa-IR" dirty="0" smtClean="0">
                <a:cs typeface="B Titr" pitchFamily="2" charset="-78"/>
              </a:rPr>
              <a:t> </a:t>
            </a:r>
            <a:r>
              <a:rPr lang="fa-IR" dirty="0">
                <a:cs typeface="B Titr" pitchFamily="2" charset="-78"/>
              </a:rPr>
              <a:t>این دگرگونیها، دست کم در موقعیتهای بهنجار، نسبتاً مستقل از رویدادهایی است که در محیط اطراف به وقوع می¬پیوندد.</a:t>
            </a:r>
          </a:p>
        </p:txBody>
      </p:sp>
    </p:spTree>
    <p:extLst>
      <p:ext uri="{BB962C8B-B14F-4D97-AF65-F5344CB8AC3E}">
        <p14:creationId xmlns:p14="http://schemas.microsoft.com/office/powerpoint/2010/main" val="2190642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800" dirty="0">
                <a:solidFill>
                  <a:srgbClr val="FF0000"/>
                </a:solidFill>
                <a:latin typeface="+mn-lt"/>
                <a:ea typeface="+mn-ea"/>
                <a:cs typeface="B Titr" pitchFamily="2" charset="-78"/>
              </a:rPr>
              <a:t>فرایندهای رشد</a:t>
            </a:r>
            <a:endParaRPr lang="en-US" sz="2800" dirty="0">
              <a:solidFill>
                <a:srgbClr val="FF0000"/>
              </a:solidFill>
              <a:latin typeface="+mn-lt"/>
              <a:ea typeface="+mn-ea"/>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سه فرآیند رشد: بزرگ شدن، پخته شدن و سازگار </a:t>
            </a:r>
            <a:r>
              <a:rPr lang="fa-IR" dirty="0" smtClean="0">
                <a:solidFill>
                  <a:srgbClr val="FF0000"/>
                </a:solidFill>
                <a:cs typeface="B Titr" pitchFamily="2" charset="-78"/>
              </a:rPr>
              <a:t>شدن</a:t>
            </a:r>
          </a:p>
          <a:p>
            <a:pPr algn="just" rtl="1">
              <a:buFont typeface="Wingdings" pitchFamily="2" charset="2"/>
              <a:buChar char="q"/>
            </a:pPr>
            <a:r>
              <a:rPr lang="fa-IR" dirty="0">
                <a:cs typeface="B Titr" pitchFamily="2" charset="-78"/>
              </a:rPr>
              <a:t>یادگیری:سازگار شدن. </a:t>
            </a:r>
            <a:endParaRPr lang="fa-IR" dirty="0" smtClean="0">
              <a:cs typeface="B Titr" pitchFamily="2" charset="-78"/>
            </a:endParaRPr>
          </a:p>
          <a:p>
            <a:pPr algn="just" rtl="1">
              <a:buFont typeface="Wingdings" pitchFamily="2" charset="2"/>
              <a:buChar char="q"/>
            </a:pPr>
            <a:r>
              <a:rPr lang="fa-IR" dirty="0" smtClean="0">
                <a:cs typeface="B Titr" pitchFamily="2" charset="-78"/>
              </a:rPr>
              <a:t>یادگیری </a:t>
            </a:r>
            <a:r>
              <a:rPr lang="fa-IR" dirty="0">
                <a:cs typeface="B Titr" pitchFamily="2" charset="-78"/>
              </a:rPr>
              <a:t>بعد دیگری از رشد است. یادگیری یعنی تغییرات کم و بیش دایمی رفتار که بر اثر تجربه به وجود می¬آید. یادگیری در تمام طول زندگی حاصل می¬شود: در خانواده، در بین دوستان، در مدرسه، در کار و در بسیاری </a:t>
            </a:r>
            <a:r>
              <a:rPr lang="fa-IR" dirty="0" smtClean="0">
                <a:cs typeface="B Titr" pitchFamily="2" charset="-78"/>
              </a:rPr>
              <a:t>محیط های </a:t>
            </a:r>
            <a:r>
              <a:rPr lang="fa-IR" dirty="0">
                <a:cs typeface="B Titr" pitchFamily="2" charset="-78"/>
              </a:rPr>
              <a:t>دیگر. </a:t>
            </a:r>
          </a:p>
        </p:txBody>
      </p:sp>
    </p:spTree>
    <p:extLst>
      <p:ext uri="{BB962C8B-B14F-4D97-AF65-F5344CB8AC3E}">
        <p14:creationId xmlns:p14="http://schemas.microsoft.com/office/powerpoint/2010/main" val="554109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a:bodyPr>
          <a:lstStyle/>
          <a:p>
            <a:pPr algn="ctr" rtl="1"/>
            <a:r>
              <a:rPr lang="fa-IR" sz="2800" dirty="0">
                <a:solidFill>
                  <a:srgbClr val="FF0000"/>
                </a:solidFill>
                <a:latin typeface="+mn-lt"/>
                <a:ea typeface="+mn-ea"/>
                <a:cs typeface="B Titr" pitchFamily="2" charset="-78"/>
              </a:rPr>
              <a:t>فرایندهای رشد</a:t>
            </a:r>
            <a:endParaRPr lang="en-US" sz="2800" dirty="0">
              <a:solidFill>
                <a:srgbClr val="FF0000"/>
              </a:solidFill>
              <a:latin typeface="+mn-lt"/>
              <a:ea typeface="+mn-ea"/>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cs typeface="B Titr" pitchFamily="2" charset="-78"/>
              </a:rPr>
              <a:t>سه فرآیند رشد: بزرگ شدن، پخته شدن و سازگار </a:t>
            </a:r>
            <a:r>
              <a:rPr lang="fa-IR" dirty="0" smtClean="0">
                <a:solidFill>
                  <a:srgbClr val="FF0000"/>
                </a:solidFill>
                <a:cs typeface="B Titr" pitchFamily="2" charset="-78"/>
              </a:rPr>
              <a:t>شدن</a:t>
            </a:r>
          </a:p>
          <a:p>
            <a:pPr algn="just" rtl="1">
              <a:buFont typeface="Wingdings" pitchFamily="2" charset="2"/>
              <a:buChar char="q"/>
            </a:pPr>
            <a:r>
              <a:rPr lang="fa-IR" dirty="0">
                <a:cs typeface="B Titr" pitchFamily="2" charset="-78"/>
              </a:rPr>
              <a:t>یادگیری:سازگار شدن. </a:t>
            </a:r>
            <a:endParaRPr lang="fa-IR" dirty="0" smtClean="0">
              <a:cs typeface="B Titr" pitchFamily="2" charset="-78"/>
            </a:endParaRPr>
          </a:p>
          <a:p>
            <a:pPr algn="just" rtl="1">
              <a:buFont typeface="Wingdings" pitchFamily="2" charset="2"/>
              <a:buChar char="q"/>
            </a:pPr>
            <a:r>
              <a:rPr lang="fa-IR" dirty="0">
                <a:cs typeface="B Titr" pitchFamily="2" charset="-78"/>
              </a:rPr>
              <a:t>یادگیری به رشد جسمی و پختگی وابسته است، زیرا، بر اساس مراحل رشد، ارگانیسم آماده می¬شود یا آماده نمی¬شود تا برخی فعالیتهای بدنی یا ذهنی را انجام بدهد.</a:t>
            </a:r>
          </a:p>
        </p:txBody>
      </p:sp>
    </p:spTree>
    <p:extLst>
      <p:ext uri="{BB962C8B-B14F-4D97-AF65-F5344CB8AC3E}">
        <p14:creationId xmlns:p14="http://schemas.microsoft.com/office/powerpoint/2010/main" val="1323030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a:solidFill>
                  <a:srgbClr val="FF0000"/>
                </a:solidFill>
                <a:cs typeface="B Titr" pitchFamily="2" charset="-78"/>
              </a:rPr>
              <a:t>تاریخچه روانشناسی رشد</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latin typeface="Times New Roman" pitchFamily="18" charset="0"/>
                <a:cs typeface="B Titr" pitchFamily="2" charset="-78"/>
              </a:rPr>
              <a:t>قرن وسطی( از قرن ۶ تا ۱۵میلادی)</a:t>
            </a:r>
          </a:p>
          <a:p>
            <a:pPr algn="just" rtl="1">
              <a:buFont typeface="Wingdings" pitchFamily="2" charset="2"/>
              <a:buChar char="q"/>
            </a:pPr>
            <a:r>
              <a:rPr lang="fa-IR" dirty="0" smtClean="0">
                <a:latin typeface="Times New Roman" pitchFamily="18" charset="0"/>
                <a:cs typeface="B Titr" pitchFamily="2" charset="-78"/>
              </a:rPr>
              <a:t>نظریه </a:t>
            </a:r>
            <a:r>
              <a:rPr lang="fa-IR" dirty="0">
                <a:latin typeface="Times New Roman" pitchFamily="18" charset="0"/>
                <a:cs typeface="B Titr" pitchFamily="2" charset="-78"/>
              </a:rPr>
              <a:t>فرم یافتگی </a:t>
            </a:r>
            <a:r>
              <a:rPr lang="fa-IR" dirty="0" smtClean="0">
                <a:latin typeface="Times New Roman" pitchFamily="18" charset="0"/>
                <a:cs typeface="B Titr" pitchFamily="2" charset="-78"/>
              </a:rPr>
              <a:t>پیشین:کودکی </a:t>
            </a:r>
            <a:r>
              <a:rPr lang="fa-IR" dirty="0">
                <a:latin typeface="Times New Roman" pitchFamily="18" charset="0"/>
                <a:cs typeface="B Titr" pitchFamily="2" charset="-78"/>
              </a:rPr>
              <a:t>را به عنوان </a:t>
            </a:r>
            <a:r>
              <a:rPr lang="fa-IR" dirty="0" smtClean="0">
                <a:latin typeface="Times New Roman" pitchFamily="18" charset="0"/>
                <a:cs typeface="B Titr" pitchFamily="2" charset="-78"/>
              </a:rPr>
              <a:t>یک </a:t>
            </a:r>
            <a:r>
              <a:rPr lang="fa-IR" dirty="0">
                <a:latin typeface="Times New Roman" pitchFamily="18" charset="0"/>
                <a:cs typeface="B Titr" pitchFamily="2" charset="-78"/>
              </a:rPr>
              <a:t>دوره مجزا قبول نداشتند و </a:t>
            </a:r>
            <a:r>
              <a:rPr lang="fa-IR" dirty="0" smtClean="0">
                <a:latin typeface="Times New Roman" pitchFamily="18" charset="0"/>
                <a:cs typeface="B Titr" pitchFamily="2" charset="-78"/>
              </a:rPr>
              <a:t>می گفتند فقط از </a:t>
            </a:r>
            <a:r>
              <a:rPr lang="fa-IR" dirty="0">
                <a:latin typeface="Times New Roman" pitchFamily="18" charset="0"/>
                <a:cs typeface="B Titr" pitchFamily="2" charset="-78"/>
              </a:rPr>
              <a:t>لحاظ فیزیکی متفاوت اند</a:t>
            </a:r>
            <a:r>
              <a:rPr lang="fa-IR" dirty="0" smtClean="0">
                <a:latin typeface="Times New Roman" pitchFamily="18" charset="0"/>
                <a:cs typeface="B Titr" pitchFamily="2" charset="-78"/>
              </a:rPr>
              <a:t>.</a:t>
            </a:r>
          </a:p>
          <a:p>
            <a:pPr algn="just" rtl="1">
              <a:buFont typeface="Wingdings" pitchFamily="2" charset="2"/>
              <a:buChar char="q"/>
            </a:pPr>
            <a:r>
              <a:rPr lang="fa-IR" dirty="0" smtClean="0">
                <a:latin typeface="Times New Roman" pitchFamily="18" charset="0"/>
                <a:cs typeface="B Titr" pitchFamily="2" charset="-78"/>
              </a:rPr>
              <a:t>قرن </a:t>
            </a:r>
            <a:r>
              <a:rPr lang="fa-IR" dirty="0">
                <a:latin typeface="Times New Roman" pitchFamily="18" charset="0"/>
                <a:cs typeface="B Titr" pitchFamily="2" charset="-78"/>
              </a:rPr>
              <a:t>شانزدهم:</a:t>
            </a:r>
          </a:p>
          <a:p>
            <a:pPr algn="just" rtl="1">
              <a:buFont typeface="Wingdings" pitchFamily="2" charset="2"/>
              <a:buChar char="q"/>
            </a:pPr>
            <a:r>
              <a:rPr lang="fa-IR" dirty="0" smtClean="0">
                <a:latin typeface="Times New Roman" pitchFamily="18" charset="0"/>
                <a:cs typeface="B Titr" pitchFamily="2" charset="-78"/>
              </a:rPr>
              <a:t>برای </a:t>
            </a:r>
            <a:r>
              <a:rPr lang="fa-IR" dirty="0">
                <a:latin typeface="Times New Roman" pitchFamily="18" charset="0"/>
                <a:cs typeface="B Titr" pitchFamily="2" charset="-78"/>
              </a:rPr>
              <a:t>رام کردن و </a:t>
            </a:r>
            <a:r>
              <a:rPr lang="fa-IR" dirty="0" smtClean="0">
                <a:latin typeface="Times New Roman" pitchFamily="18" charset="0"/>
                <a:cs typeface="B Titr" pitchFamily="2" charset="-78"/>
              </a:rPr>
              <a:t>تربیت </a:t>
            </a:r>
            <a:r>
              <a:rPr lang="fa-IR" dirty="0">
                <a:latin typeface="Times New Roman" pitchFamily="18" charset="0"/>
                <a:cs typeface="B Titr" pitchFamily="2" charset="-78"/>
              </a:rPr>
              <a:t>کردن کودکان باید </a:t>
            </a:r>
            <a:r>
              <a:rPr lang="fa-IR" dirty="0" smtClean="0">
                <a:latin typeface="Times New Roman" pitchFamily="18" charset="0"/>
                <a:cs typeface="B Titr" pitchFamily="2" charset="-78"/>
              </a:rPr>
              <a:t>تنبیه شوند و تنبیه </a:t>
            </a:r>
            <a:r>
              <a:rPr lang="fa-IR" dirty="0">
                <a:latin typeface="Times New Roman" pitchFamily="18" charset="0"/>
                <a:cs typeface="B Titr" pitchFamily="2" charset="-78"/>
              </a:rPr>
              <a:t>باعث شکوفایی عقل </a:t>
            </a:r>
            <a:r>
              <a:rPr lang="fa-IR" dirty="0" smtClean="0">
                <a:latin typeface="Times New Roman" pitchFamily="18" charset="0"/>
                <a:cs typeface="B Titr" pitchFamily="2" charset="-78"/>
              </a:rPr>
              <a:t>می شود</a:t>
            </a:r>
            <a:r>
              <a:rPr lang="fa-IR" dirty="0">
                <a:latin typeface="Times New Roman" pitchFamily="18" charset="0"/>
                <a:cs typeface="B Titr" pitchFamily="2" charset="-78"/>
              </a:rPr>
              <a:t>.</a:t>
            </a:r>
          </a:p>
        </p:txBody>
      </p:sp>
    </p:spTree>
    <p:extLst>
      <p:ext uri="{BB962C8B-B14F-4D97-AF65-F5344CB8AC3E}">
        <p14:creationId xmlns:p14="http://schemas.microsoft.com/office/powerpoint/2010/main" val="9748537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a:buFont typeface="Wingdings" pitchFamily="2" charset="2"/>
              <a:buChar char="q"/>
            </a:pPr>
            <a:r>
              <a:rPr lang="en-US" dirty="0" smtClean="0">
                <a:latin typeface="Times New Roman" pitchFamily="18" charset="0"/>
                <a:cs typeface="Times New Roman" pitchFamily="18" charset="0"/>
              </a:rPr>
              <a:t>Scientific </a:t>
            </a:r>
            <a:r>
              <a:rPr lang="en-US" dirty="0">
                <a:latin typeface="Times New Roman" pitchFamily="18" charset="0"/>
                <a:cs typeface="Times New Roman" pitchFamily="18" charset="0"/>
              </a:rPr>
              <a:t>study of development dates back to the late </a:t>
            </a:r>
            <a:r>
              <a:rPr lang="en-US" dirty="0" smtClean="0">
                <a:latin typeface="Times New Roman" pitchFamily="18" charset="0"/>
                <a:cs typeface="Times New Roman" pitchFamily="18" charset="0"/>
              </a:rPr>
              <a:t>nineteenth and </a:t>
            </a:r>
            <a:r>
              <a:rPr lang="en-US" dirty="0">
                <a:latin typeface="Times New Roman" pitchFamily="18" charset="0"/>
                <a:cs typeface="Times New Roman" pitchFamily="18" charset="0"/>
              </a:rPr>
              <a:t>early twentieth centuries. Early observations </a:t>
            </a:r>
            <a:r>
              <a:rPr lang="en-US" dirty="0" smtClean="0">
                <a:latin typeface="Times New Roman" pitchFamily="18" charset="0"/>
                <a:cs typeface="Times New Roman" pitchFamily="18" charset="0"/>
              </a:rPr>
              <a:t>of human </a:t>
            </a:r>
            <a:r>
              <a:rPr lang="en-US" dirty="0">
                <a:latin typeface="Times New Roman" pitchFamily="18" charset="0"/>
                <a:cs typeface="Times New Roman" pitchFamily="18" charset="0"/>
              </a:rPr>
              <a:t>change were soon followed by improved methods </a:t>
            </a:r>
            <a:r>
              <a:rPr lang="en-US" dirty="0" smtClean="0">
                <a:latin typeface="Times New Roman" pitchFamily="18" charset="0"/>
                <a:cs typeface="Times New Roman" pitchFamily="18" charset="0"/>
              </a:rPr>
              <a:t>and theories</a:t>
            </a:r>
            <a:r>
              <a:rPr lang="en-US" dirty="0">
                <a:latin typeface="Times New Roman" pitchFamily="18" charset="0"/>
                <a:cs typeface="Times New Roman" pitchFamily="18" charset="0"/>
              </a:rPr>
              <a:t>.</a:t>
            </a:r>
            <a:endParaRPr lang="fa-IR" dirty="0">
              <a:latin typeface="Times New Roman" pitchFamily="18" charset="0"/>
              <a:cs typeface="Times New Roman" pitchFamily="18" charset="0"/>
            </a:endParaRPr>
          </a:p>
        </p:txBody>
      </p:sp>
    </p:spTree>
    <p:extLst>
      <p:ext uri="{BB962C8B-B14F-4D97-AF65-F5344CB8AC3E}">
        <p14:creationId xmlns:p14="http://schemas.microsoft.com/office/powerpoint/2010/main" val="1252627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latin typeface="Times New Roman" pitchFamily="18" charset="0"/>
                <a:cs typeface="B Titr" pitchFamily="2" charset="-78"/>
              </a:rPr>
              <a:t>در اروپای قرون وسطی، کودکی به صورت دوره ای مجزا از بزرگسالی در نظر گرفته می شد</a:t>
            </a:r>
            <a:r>
              <a:rPr lang="fa-IR" dirty="0" smtClean="0">
                <a:latin typeface="Times New Roman" pitchFamily="18" charset="0"/>
                <a:cs typeface="B Titr" pitchFamily="2" charset="-78"/>
              </a:rPr>
              <a:t>.</a:t>
            </a:r>
            <a:endParaRPr lang="en-US" dirty="0" smtClean="0">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 </a:t>
            </a:r>
            <a:r>
              <a:rPr lang="fa-IR" dirty="0">
                <a:latin typeface="Times New Roman" pitchFamily="18" charset="0"/>
                <a:cs typeface="B Titr" pitchFamily="2" charset="-78"/>
              </a:rPr>
              <a:t>نقاشان کودکان را اغلب در </a:t>
            </a:r>
            <a:r>
              <a:rPr lang="fa-IR" dirty="0" smtClean="0">
                <a:latin typeface="Times New Roman" pitchFamily="18" charset="0"/>
                <a:cs typeface="B Titr" pitchFamily="2" charset="-78"/>
              </a:rPr>
              <a:t>لباس</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های </a:t>
            </a:r>
            <a:r>
              <a:rPr lang="fa-IR" dirty="0">
                <a:latin typeface="Times New Roman" pitchFamily="18" charset="0"/>
                <a:cs typeface="B Titr" pitchFamily="2" charset="-78"/>
              </a:rPr>
              <a:t>شل وراحت در حال بازی کردن و نگاه کردن به بزرگسالان ترسیم می کردند. کتاب ها حاوی اصطلاحاتی بودند که کودکان را از سایرافراد متمایز می کردند.</a:t>
            </a:r>
          </a:p>
          <a:p>
            <a:pPr algn="just" rtl="1">
              <a:buFont typeface="Wingdings" pitchFamily="2" charset="2"/>
              <a:buChar char="q"/>
            </a:pPr>
            <a:r>
              <a:rPr lang="fa-IR" dirty="0">
                <a:latin typeface="Times New Roman" pitchFamily="18" charset="0"/>
                <a:cs typeface="B Titr" pitchFamily="2" charset="-78"/>
              </a:rPr>
              <a:t>در قرن شانزدهم، این عقیده وجود داشت که کودکان بطور فطری شرور و لجوج هستند. </a:t>
            </a:r>
          </a:p>
        </p:txBody>
      </p:sp>
    </p:spTree>
    <p:extLst>
      <p:ext uri="{BB962C8B-B14F-4D97-AF65-F5344CB8AC3E}">
        <p14:creationId xmlns:p14="http://schemas.microsoft.com/office/powerpoint/2010/main" val="859599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262499" flipV="1">
            <a:off x="105890" y="2278997"/>
            <a:ext cx="4795005" cy="1446550"/>
          </a:xfrm>
          <a:prstGeom prst="rect">
            <a:avLst/>
          </a:prstGeom>
          <a:noFill/>
        </p:spPr>
        <p:txBody>
          <a:bodyPr wrap="square" rtlCol="0">
            <a:spAutoFit/>
          </a:bodyPr>
          <a:lstStyle/>
          <a:p>
            <a:pPr algn="ctr"/>
            <a:r>
              <a:rPr lang="fa-IR" sz="4400" b="1" i="1" dirty="0" smtClean="0">
                <a:solidFill>
                  <a:schemeClr val="accent1">
                    <a:lumMod val="75000"/>
                  </a:schemeClr>
                </a:solidFill>
                <a:effectLst>
                  <a:outerShdw blurRad="38100" dist="38100" dir="2700000" algn="tl">
                    <a:srgbClr val="000000">
                      <a:alpha val="43137"/>
                    </a:srgbClr>
                  </a:outerShdw>
                </a:effectLst>
                <a:cs typeface="B Titr" pitchFamily="2" charset="-78"/>
              </a:rPr>
              <a:t>منظور از رشد در دوره کودکی چیست؟</a:t>
            </a:r>
            <a:endParaRPr lang="en-US" sz="4400" b="1" i="1" dirty="0">
              <a:solidFill>
                <a:schemeClr val="accent1">
                  <a:lumMod val="75000"/>
                </a:schemeClr>
              </a:solidFill>
              <a:effectLst>
                <a:outerShdw blurRad="38100" dist="38100" dir="2700000" algn="tl">
                  <a:srgbClr val="000000">
                    <a:alpha val="43137"/>
                  </a:srgbClr>
                </a:outerShdw>
              </a:effectLst>
              <a:cs typeface="B Titr" pitchFamily="2" charset="-78"/>
            </a:endParaRPr>
          </a:p>
        </p:txBody>
      </p:sp>
      <p:pic>
        <p:nvPicPr>
          <p:cNvPr id="4" name="Picture 3" descr="رشد8.jpg"/>
          <p:cNvPicPr>
            <a:picLocks noChangeAspect="1"/>
          </p:cNvPicPr>
          <p:nvPr/>
        </p:nvPicPr>
        <p:blipFill>
          <a:blip r:embed="rId2" cstate="print"/>
          <a:stretch>
            <a:fillRect/>
          </a:stretch>
        </p:blipFill>
        <p:spPr>
          <a:xfrm>
            <a:off x="4724705" y="0"/>
            <a:ext cx="4419295" cy="5872280"/>
          </a:xfrm>
          <a:prstGeom prst="rect">
            <a:avLst/>
          </a:prstGeom>
        </p:spPr>
      </p:pic>
    </p:spTree>
    <p:extLst>
      <p:ext uri="{BB962C8B-B14F-4D97-AF65-F5344CB8AC3E}">
        <p14:creationId xmlns:p14="http://schemas.microsoft.com/office/powerpoint/2010/main" val="2718644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latin typeface="Times New Roman" pitchFamily="18" charset="0"/>
                <a:cs typeface="B Titr" pitchFamily="2" charset="-78"/>
              </a:rPr>
              <a:t>جان لاک</a:t>
            </a:r>
          </a:p>
          <a:p>
            <a:pPr algn="just" rtl="1">
              <a:buFont typeface="Wingdings" pitchFamily="2" charset="2"/>
              <a:buChar char="q"/>
            </a:pPr>
            <a:r>
              <a:rPr lang="fa-IR" dirty="0">
                <a:latin typeface="Times New Roman" pitchFamily="18" charset="0"/>
                <a:cs typeface="B Titr" pitchFamily="2" charset="-78"/>
              </a:rPr>
              <a:t>جان لاک کودک را به صورت </a:t>
            </a:r>
            <a:r>
              <a:rPr lang="fa-IR" dirty="0" smtClean="0">
                <a:latin typeface="Times New Roman" pitchFamily="18" charset="0"/>
                <a:cs typeface="B Titr" pitchFamily="2" charset="-78"/>
              </a:rPr>
              <a:t>لوح </a:t>
            </a:r>
            <a:r>
              <a:rPr lang="fa-IR" dirty="0">
                <a:latin typeface="Times New Roman" pitchFamily="18" charset="0"/>
                <a:cs typeface="B Titr" pitchFamily="2" charset="-78"/>
              </a:rPr>
              <a:t>سفید در نظر داشت.</a:t>
            </a:r>
          </a:p>
          <a:p>
            <a:pPr algn="just" rtl="1">
              <a:buFont typeface="Wingdings" pitchFamily="2" charset="2"/>
              <a:buChar char="q"/>
            </a:pPr>
            <a:r>
              <a:rPr lang="fa-IR" dirty="0">
                <a:latin typeface="Times New Roman" pitchFamily="18" charset="0"/>
                <a:cs typeface="B Titr" pitchFamily="2" charset="-78"/>
              </a:rPr>
              <a:t>طبق این دیدگاه </a:t>
            </a:r>
            <a:r>
              <a:rPr lang="fa-IR" dirty="0" smtClean="0">
                <a:latin typeface="Times New Roman" pitchFamily="18" charset="0"/>
                <a:cs typeface="B Titr" pitchFamily="2" charset="-78"/>
              </a:rPr>
              <a:t>کودکان</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در </a:t>
            </a:r>
            <a:r>
              <a:rPr lang="fa-IR" dirty="0">
                <a:latin typeface="Times New Roman" pitchFamily="18" charset="0"/>
                <a:cs typeface="B Titr" pitchFamily="2" charset="-78"/>
              </a:rPr>
              <a:t>ابتدا </a:t>
            </a:r>
            <a:r>
              <a:rPr lang="fa-IR" dirty="0" smtClean="0">
                <a:latin typeface="Times New Roman" pitchFamily="18" charset="0"/>
                <a:cs typeface="B Titr" pitchFamily="2" charset="-78"/>
              </a:rPr>
              <a:t>چیزی </a:t>
            </a:r>
            <a:r>
              <a:rPr lang="fa-IR" dirty="0">
                <a:latin typeface="Times New Roman" pitchFamily="18" charset="0"/>
                <a:cs typeface="B Titr" pitchFamily="2" charset="-78"/>
              </a:rPr>
              <a:t>نیستند</a:t>
            </a:r>
            <a:r>
              <a:rPr lang="fa-IR" dirty="0" smtClean="0">
                <a:latin typeface="Times New Roman" pitchFamily="18" charset="0"/>
                <a:cs typeface="B Titr" pitchFamily="2" charset="-78"/>
              </a:rPr>
              <a:t>،</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تجربه</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شخصیت</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آنها </a:t>
            </a:r>
            <a:r>
              <a:rPr lang="fa-IR" dirty="0">
                <a:latin typeface="Times New Roman" pitchFamily="18" charset="0"/>
                <a:cs typeface="B Titr" pitchFamily="2" charset="-78"/>
              </a:rPr>
              <a:t>را شکل می دهد. </a:t>
            </a:r>
          </a:p>
          <a:p>
            <a:pPr algn="just" rtl="1">
              <a:buFont typeface="Wingdings" pitchFamily="2" charset="2"/>
              <a:buChar char="q"/>
            </a:pPr>
            <a:r>
              <a:rPr lang="fa-IR" dirty="0">
                <a:latin typeface="Times New Roman" pitchFamily="18" charset="0"/>
                <a:cs typeface="B Titr" pitchFamily="2" charset="-78"/>
              </a:rPr>
              <a:t>او رشد را به صورت پیوسته در نظر داشت. او طرفدار تربیت بود: </a:t>
            </a:r>
            <a:r>
              <a:rPr lang="fa-IR" dirty="0" smtClean="0">
                <a:latin typeface="Times New Roman" pitchFamily="18" charset="0"/>
                <a:cs typeface="B Titr" pitchFamily="2" charset="-78"/>
              </a:rPr>
              <a:t>نیروی </a:t>
            </a:r>
            <a:r>
              <a:rPr lang="fa-IR" dirty="0">
                <a:latin typeface="Times New Roman" pitchFamily="18" charset="0"/>
                <a:cs typeface="B Titr" pitchFamily="2" charset="-78"/>
              </a:rPr>
              <a:t>محیط در شکل دادن کودک.</a:t>
            </a:r>
          </a:p>
          <a:p>
            <a:pPr algn="just" rtl="1">
              <a:buFont typeface="Wingdings" pitchFamily="2" charset="2"/>
              <a:buChar char="q"/>
            </a:pPr>
            <a:r>
              <a:rPr lang="fa-IR" dirty="0">
                <a:latin typeface="Times New Roman" pitchFamily="18" charset="0"/>
                <a:cs typeface="B Titr" pitchFamily="2" charset="-78"/>
              </a:rPr>
              <a:t>در فلسفه لاک، کودکان در شکل دادن سرنوشت </a:t>
            </a:r>
            <a:r>
              <a:rPr lang="fa-IR" dirty="0" smtClean="0">
                <a:latin typeface="Times New Roman" pitchFamily="18" charset="0"/>
                <a:cs typeface="B Titr" pitchFamily="2" charset="-78"/>
              </a:rPr>
              <a:t>خود</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نقش </a:t>
            </a:r>
            <a:r>
              <a:rPr lang="fa-IR" dirty="0">
                <a:latin typeface="Times New Roman" pitchFamily="18" charset="0"/>
                <a:cs typeface="B Titr" pitchFamily="2" charset="-78"/>
              </a:rPr>
              <a:t>کمی دارند.</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7" y="69490"/>
            <a:ext cx="2205268" cy="2137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3208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lnSpcReduction="10000"/>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خلاصه دیدگاه جان </a:t>
            </a:r>
            <a:r>
              <a:rPr lang="fa-IR" dirty="0">
                <a:solidFill>
                  <a:srgbClr val="FF0000"/>
                </a:solidFill>
                <a:latin typeface="Times New Roman" pitchFamily="18" charset="0"/>
                <a:cs typeface="B Titr" pitchFamily="2" charset="-78"/>
              </a:rPr>
              <a:t>لاک</a:t>
            </a:r>
          </a:p>
          <a:p>
            <a:pPr algn="just" rtl="1">
              <a:buFont typeface="Wingdings" pitchFamily="2" charset="2"/>
              <a:buChar char="q"/>
            </a:pPr>
            <a:r>
              <a:rPr lang="fa-IR" dirty="0" smtClean="0">
                <a:latin typeface="Times New Roman" pitchFamily="18" charset="0"/>
                <a:cs typeface="B Titr" pitchFamily="2" charset="-78"/>
              </a:rPr>
              <a:t>رشد به </a:t>
            </a:r>
            <a:r>
              <a:rPr lang="fa-IR" dirty="0">
                <a:latin typeface="Times New Roman" pitchFamily="18" charset="0"/>
                <a:cs typeface="B Titr" pitchFamily="2" charset="-78"/>
              </a:rPr>
              <a:t>صورت پیوسته </a:t>
            </a:r>
            <a:r>
              <a:rPr lang="fa-IR" dirty="0" smtClean="0">
                <a:latin typeface="Times New Roman" pitchFamily="18" charset="0"/>
                <a:cs typeface="B Titr" pitchFamily="2" charset="-78"/>
              </a:rPr>
              <a:t>است.</a:t>
            </a:r>
          </a:p>
          <a:p>
            <a:pPr algn="just" rtl="1">
              <a:buFont typeface="Wingdings" pitchFamily="2" charset="2"/>
              <a:buChar char="q"/>
            </a:pPr>
            <a:r>
              <a:rPr lang="fa-IR" dirty="0" smtClean="0">
                <a:latin typeface="Times New Roman" pitchFamily="18" charset="0"/>
                <a:cs typeface="B Titr" pitchFamily="2" charset="-78"/>
              </a:rPr>
              <a:t>طرفدار دیدگاه تربیت در رشد است.</a:t>
            </a:r>
          </a:p>
          <a:p>
            <a:pPr algn="just" rtl="1">
              <a:buFont typeface="Wingdings" pitchFamily="2" charset="2"/>
              <a:buChar char="q"/>
            </a:pPr>
            <a:r>
              <a:rPr lang="fa-IR" dirty="0" smtClean="0">
                <a:latin typeface="Times New Roman" pitchFamily="18" charset="0"/>
                <a:cs typeface="B Titr" pitchFamily="2" charset="-78"/>
              </a:rPr>
              <a:t>کودک در جریان رشد منفعل است.</a:t>
            </a:r>
          </a:p>
          <a:p>
            <a:pPr algn="just" rtl="1">
              <a:buFont typeface="Wingdings" pitchFamily="2" charset="2"/>
              <a:buChar char="q"/>
            </a:pPr>
            <a:r>
              <a:rPr lang="fa-IR" dirty="0" smtClean="0">
                <a:latin typeface="Times New Roman" pitchFamily="18" charset="0"/>
                <a:cs typeface="B Titr" pitchFamily="2" charset="-78"/>
              </a:rPr>
              <a:t>تداعی، تکرار، تقلید و پاداش و تنبیه چهار روش محیطی موثر است.</a:t>
            </a:r>
          </a:p>
          <a:p>
            <a:pPr algn="just" rtl="1">
              <a:buFont typeface="Wingdings" pitchFamily="2" charset="2"/>
              <a:buChar char="q"/>
            </a:pPr>
            <a:r>
              <a:rPr lang="fa-IR" dirty="0" smtClean="0">
                <a:latin typeface="Times New Roman" pitchFamily="18" charset="0"/>
                <a:cs typeface="B Titr" pitchFamily="2" charset="-78"/>
              </a:rPr>
              <a:t>بهترین پاداش تحسین و بهترین تنبیه عدم تایید است.</a:t>
            </a:r>
          </a:p>
          <a:p>
            <a:pPr algn="just" rtl="1">
              <a:buFont typeface="Wingdings" pitchFamily="2" charset="2"/>
              <a:buChar char="q"/>
            </a:pPr>
            <a:r>
              <a:rPr lang="fa-IR" dirty="0" smtClean="0">
                <a:latin typeface="Times New Roman" pitchFamily="18" charset="0"/>
                <a:cs typeface="B Titr" pitchFamily="2" charset="-78"/>
              </a:rPr>
              <a:t>هدف تعلیم و تربیت، خویشتن داری است.</a:t>
            </a:r>
            <a:endParaRPr lang="fa-IR" dirty="0">
              <a:latin typeface="Times New Roman" pitchFamily="18" charset="0"/>
              <a:cs typeface="B Titr"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7" y="69490"/>
            <a:ext cx="2205268" cy="2137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5612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ژان ژاک روسو</a:t>
            </a: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r>
              <a:rPr lang="fa-IR" dirty="0">
                <a:latin typeface="Times New Roman" pitchFamily="18" charset="0"/>
                <a:cs typeface="B Titr" pitchFamily="2" charset="-78"/>
              </a:rPr>
              <a:t>نظریه جان لاک </a:t>
            </a:r>
            <a:r>
              <a:rPr lang="fa-IR" dirty="0" smtClean="0">
                <a:latin typeface="Times New Roman" pitchFamily="18" charset="0"/>
                <a:cs typeface="B Titr" pitchFamily="2" charset="-78"/>
              </a:rPr>
              <a:t>( آموزش بزرگسالان) را </a:t>
            </a:r>
            <a:r>
              <a:rPr lang="fa-IR" dirty="0">
                <a:latin typeface="Times New Roman" pitchFamily="18" charset="0"/>
                <a:cs typeface="B Titr" pitchFamily="2" charset="-78"/>
              </a:rPr>
              <a:t>رد </a:t>
            </a:r>
            <a:r>
              <a:rPr lang="fa-IR" dirty="0" smtClean="0">
                <a:latin typeface="Times New Roman" pitchFamily="18" charset="0"/>
                <a:cs typeface="B Titr" pitchFamily="2" charset="-78"/>
              </a:rPr>
              <a:t>کرد.</a:t>
            </a:r>
          </a:p>
          <a:p>
            <a:pPr algn="just" rtl="1">
              <a:buFont typeface="Wingdings" pitchFamily="2" charset="2"/>
              <a:buChar char="q"/>
            </a:pPr>
            <a:r>
              <a:rPr lang="fa-IR" dirty="0" smtClean="0">
                <a:latin typeface="Times New Roman" pitchFamily="18" charset="0"/>
                <a:cs typeface="B Titr" pitchFamily="2" charset="-78"/>
              </a:rPr>
              <a:t> اعتقاد داشت </a:t>
            </a:r>
            <a:r>
              <a:rPr lang="fa-IR" dirty="0">
                <a:latin typeface="Times New Roman" pitchFamily="18" charset="0"/>
                <a:cs typeface="B Titr" pitchFamily="2" charset="-78"/>
              </a:rPr>
              <a:t>که </a:t>
            </a:r>
            <a:r>
              <a:rPr lang="fa-IR" dirty="0" smtClean="0">
                <a:latin typeface="Times New Roman" pitchFamily="18" charset="0"/>
                <a:cs typeface="B Titr" pitchFamily="2" charset="-78"/>
              </a:rPr>
              <a:t>کودکان به </a:t>
            </a:r>
            <a:r>
              <a:rPr lang="fa-IR" dirty="0">
                <a:latin typeface="Times New Roman" pitchFamily="18" charset="0"/>
                <a:cs typeface="B Titr" pitchFamily="2" charset="-78"/>
              </a:rPr>
              <a:t>طور طبیعی از موهبت درک درست و غلط و برنامه ای فطری برای رشد منظم و سالم برخوردارند.</a:t>
            </a:r>
          </a:p>
          <a:p>
            <a:pPr algn="just" rtl="1">
              <a:buFont typeface="Wingdings" pitchFamily="2" charset="2"/>
              <a:buChar char="q"/>
            </a:pPr>
            <a:r>
              <a:rPr lang="fa-IR" dirty="0">
                <a:latin typeface="Times New Roman" pitchFamily="18" charset="0"/>
                <a:cs typeface="B Titr" pitchFamily="2" charset="-78"/>
              </a:rPr>
              <a:t>روسو رشد را به صورت فرایندی </a:t>
            </a:r>
            <a:r>
              <a:rPr lang="fa-IR" dirty="0" smtClean="0">
                <a:latin typeface="Times New Roman" pitchFamily="18" charset="0"/>
                <a:cs typeface="B Titr" pitchFamily="2" charset="-78"/>
              </a:rPr>
              <a:t>ناپیوسته </a:t>
            </a:r>
            <a:r>
              <a:rPr lang="fa-IR" dirty="0">
                <a:latin typeface="Times New Roman" pitchFamily="18" charset="0"/>
                <a:cs typeface="B Titr" pitchFamily="2" charset="-78"/>
              </a:rPr>
              <a:t>و مرحله ای در نظر داشت که از روند واحد و یکپارچه ای تبعیت می کند که طبیعت آن را برنامه ریزی کرده است.</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3" y="69489"/>
            <a:ext cx="2157413" cy="2280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0454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fontScale="85000" lnSpcReduction="20000"/>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ژان ژاک روسو</a:t>
            </a: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r>
              <a:rPr lang="fa-IR" dirty="0">
                <a:latin typeface="Times New Roman" pitchFamily="18" charset="0"/>
                <a:cs typeface="B Titr" pitchFamily="2" charset="-78"/>
              </a:rPr>
              <a:t>آرای تربیتی روسو </a:t>
            </a:r>
            <a:r>
              <a:rPr lang="fa-IR" dirty="0" smtClean="0">
                <a:latin typeface="Times New Roman" pitchFamily="18" charset="0"/>
                <a:cs typeface="B Titr" pitchFamily="2" charset="-78"/>
              </a:rPr>
              <a:t>در </a:t>
            </a:r>
            <a:r>
              <a:rPr lang="fa-IR" dirty="0">
                <a:latin typeface="Times New Roman" pitchFamily="18" charset="0"/>
                <a:cs typeface="B Titr" pitchFamily="2" charset="-78"/>
              </a:rPr>
              <a:t>یکی از مهم ترین آثار </a:t>
            </a:r>
            <a:r>
              <a:rPr lang="fa-IR" dirty="0" smtClean="0">
                <a:latin typeface="Times New Roman" pitchFamily="18" charset="0"/>
                <a:cs typeface="B Titr" pitchFamily="2" charset="-78"/>
              </a:rPr>
              <a:t>او </a:t>
            </a:r>
            <a:r>
              <a:rPr lang="fa-IR" dirty="0">
                <a:latin typeface="Times New Roman" pitchFamily="18" charset="0"/>
                <a:cs typeface="B Titr" pitchFamily="2" charset="-78"/>
              </a:rPr>
              <a:t>به نام "امیل" منعکس شده است. </a:t>
            </a:r>
            <a:endParaRPr lang="fa-IR" dirty="0" smtClean="0">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امیل </a:t>
            </a:r>
            <a:r>
              <a:rPr lang="fa-IR" dirty="0">
                <a:latin typeface="Times New Roman" pitchFamily="18" charset="0"/>
                <a:cs typeface="B Titr" pitchFamily="2" charset="-78"/>
              </a:rPr>
              <a:t>یک مانیفست داستان واره از اندیشه های روسو در باب تعلیم و تربیت کودکان </a:t>
            </a:r>
            <a:r>
              <a:rPr lang="fa-IR" dirty="0" smtClean="0">
                <a:latin typeface="Times New Roman" pitchFamily="18" charset="0"/>
                <a:cs typeface="B Titr" pitchFamily="2" charset="-78"/>
              </a:rPr>
              <a:t>است.</a:t>
            </a:r>
          </a:p>
          <a:p>
            <a:pPr algn="just" rtl="1">
              <a:buFont typeface="Wingdings" pitchFamily="2" charset="2"/>
              <a:buChar char="q"/>
            </a:pPr>
            <a:r>
              <a:rPr lang="fa-IR" dirty="0">
                <a:latin typeface="Times New Roman" pitchFamily="18" charset="0"/>
                <a:cs typeface="B Titr" pitchFamily="2" charset="-78"/>
              </a:rPr>
              <a:t>امیل یک کودک یتیم است </a:t>
            </a:r>
            <a:r>
              <a:rPr lang="fa-IR" dirty="0" smtClean="0">
                <a:latin typeface="Times New Roman" pitchFamily="18" charset="0"/>
                <a:cs typeface="B Titr" pitchFamily="2" charset="-78"/>
              </a:rPr>
              <a:t>و </a:t>
            </a:r>
            <a:r>
              <a:rPr lang="fa-IR" dirty="0">
                <a:latin typeface="Times New Roman" pitchFamily="18" charset="0"/>
                <a:cs typeface="B Titr" pitchFamily="2" charset="-78"/>
              </a:rPr>
              <a:t>برای تعلیم و تربیت به یک معلم سپرده شده است</a:t>
            </a:r>
            <a:r>
              <a:rPr lang="fa-IR" dirty="0" smtClean="0">
                <a:latin typeface="Times New Roman" pitchFamily="18" charset="0"/>
                <a:cs typeface="B Titr" pitchFamily="2" charset="-78"/>
              </a:rPr>
              <a:t>.</a:t>
            </a:r>
          </a:p>
          <a:p>
            <a:pPr algn="just" rtl="1">
              <a:buFont typeface="Wingdings" pitchFamily="2" charset="2"/>
              <a:buChar char="q"/>
            </a:pPr>
            <a:r>
              <a:rPr lang="fa-IR" dirty="0">
                <a:latin typeface="Times New Roman" pitchFamily="18" charset="0"/>
                <a:cs typeface="B Titr" pitchFamily="2" charset="-78"/>
              </a:rPr>
              <a:t>معلم در خصوص تربیت امیل نظرات منحصر به فردی دارد او امیل را به روستای دوردستی </a:t>
            </a:r>
            <a:r>
              <a:rPr lang="fa-IR" dirty="0" smtClean="0">
                <a:latin typeface="Times New Roman" pitchFamily="18" charset="0"/>
                <a:cs typeface="B Titr" pitchFamily="2" charset="-78"/>
              </a:rPr>
              <a:t>و </a:t>
            </a:r>
            <a:r>
              <a:rPr lang="fa-IR" dirty="0">
                <a:latin typeface="Times New Roman" pitchFamily="18" charset="0"/>
                <a:cs typeface="B Titr" pitchFamily="2" charset="-78"/>
              </a:rPr>
              <a:t>به دور از اجتماع انسانی و روابط </a:t>
            </a:r>
            <a:r>
              <a:rPr lang="fa-IR" dirty="0" smtClean="0">
                <a:latin typeface="Times New Roman" pitchFamily="18" charset="0"/>
                <a:cs typeface="B Titr" pitchFamily="2" charset="-78"/>
              </a:rPr>
              <a:t>اجتماعی می برد.</a:t>
            </a:r>
          </a:p>
          <a:p>
            <a:pPr algn="just" rtl="1">
              <a:buFont typeface="Wingdings" pitchFamily="2" charset="2"/>
              <a:buChar char="q"/>
            </a:pPr>
            <a:r>
              <a:rPr lang="fa-IR" dirty="0" smtClean="0">
                <a:latin typeface="Times New Roman" pitchFamily="18" charset="0"/>
                <a:cs typeface="B Titr" pitchFamily="2" charset="-78"/>
              </a:rPr>
              <a:t>روسو </a:t>
            </a:r>
            <a:r>
              <a:rPr lang="fa-IR" dirty="0">
                <a:latin typeface="Times New Roman" pitchFamily="18" charset="0"/>
                <a:cs typeface="B Titr" pitchFamily="2" charset="-78"/>
              </a:rPr>
              <a:t>به شدت </a:t>
            </a:r>
            <a:r>
              <a:rPr lang="fa-IR" dirty="0" smtClean="0">
                <a:latin typeface="Times New Roman" pitchFamily="18" charset="0"/>
                <a:cs typeface="B Titr" pitchFamily="2" charset="-78"/>
              </a:rPr>
              <a:t>معتقد </a:t>
            </a:r>
            <a:r>
              <a:rPr lang="fa-IR" dirty="0">
                <a:latin typeface="Times New Roman" pitchFamily="18" charset="0"/>
                <a:cs typeface="B Titr" pitchFamily="2" charset="-78"/>
              </a:rPr>
              <a:t>به پاکی سرشت انسانی بود و اینکه آنچه انسان را خراب می کند اجتماع </a:t>
            </a:r>
            <a:r>
              <a:rPr lang="fa-IR" dirty="0" smtClean="0">
                <a:latin typeface="Times New Roman" pitchFamily="18" charset="0"/>
                <a:cs typeface="B Titr" pitchFamily="2" charset="-78"/>
              </a:rPr>
              <a:t>است.</a:t>
            </a:r>
            <a:endParaRPr lang="fa-IR" dirty="0">
              <a:latin typeface="Times New Roman" pitchFamily="18" charset="0"/>
              <a:cs typeface="B Titr"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3" y="69489"/>
            <a:ext cx="2157413" cy="2280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4309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خلاصه دیدگاه ژان ژاک روسو</a:t>
            </a: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r>
              <a:rPr lang="fa-IR" sz="2400" dirty="0" smtClean="0">
                <a:latin typeface="Times New Roman" pitchFamily="18" charset="0"/>
                <a:cs typeface="B Titr" pitchFamily="2" charset="-78"/>
              </a:rPr>
              <a:t>کودک مداری</a:t>
            </a:r>
          </a:p>
          <a:p>
            <a:pPr algn="just" rtl="1">
              <a:buFont typeface="Wingdings" pitchFamily="2" charset="2"/>
              <a:buChar char="q"/>
            </a:pPr>
            <a:r>
              <a:rPr lang="fa-IR" sz="2400" dirty="0" smtClean="0">
                <a:latin typeface="Times New Roman" pitchFamily="18" charset="0"/>
                <a:cs typeface="B Titr" pitchFamily="2" charset="-78"/>
              </a:rPr>
              <a:t> طرح وجود مرحله در رشد (نوباوگی، کودکی، اواخر کودکی و نوجوانی)</a:t>
            </a:r>
            <a:endParaRPr lang="fa-IR" sz="2400" dirty="0">
              <a:latin typeface="Times New Roman" pitchFamily="18" charset="0"/>
              <a:cs typeface="B Titr" pitchFamily="2" charset="-78"/>
            </a:endParaRPr>
          </a:p>
          <a:p>
            <a:pPr algn="just" rtl="1">
              <a:buFont typeface="Wingdings" pitchFamily="2" charset="2"/>
              <a:buChar char="q"/>
            </a:pPr>
            <a:r>
              <a:rPr lang="fa-IR" sz="2400" dirty="0" smtClean="0">
                <a:latin typeface="Times New Roman" pitchFamily="18" charset="0"/>
                <a:cs typeface="B Titr" pitchFamily="2" charset="-78"/>
              </a:rPr>
              <a:t>طرح مفهوم رسش </a:t>
            </a:r>
          </a:p>
          <a:p>
            <a:pPr algn="just" rtl="1">
              <a:buFont typeface="Wingdings" pitchFamily="2" charset="2"/>
              <a:buChar char="q"/>
            </a:pPr>
            <a:r>
              <a:rPr lang="fa-IR" sz="2400" dirty="0" smtClean="0">
                <a:latin typeface="Times New Roman" pitchFamily="18" charset="0"/>
                <a:cs typeface="B Titr" pitchFamily="2" charset="-78"/>
              </a:rPr>
              <a:t>رشد </a:t>
            </a:r>
            <a:r>
              <a:rPr lang="fa-IR" sz="2400" dirty="0">
                <a:latin typeface="Times New Roman" pitchFamily="18" charset="0"/>
                <a:cs typeface="B Titr" pitchFamily="2" charset="-78"/>
              </a:rPr>
              <a:t>به صورت فرایندی </a:t>
            </a:r>
            <a:r>
              <a:rPr lang="fa-IR" sz="2400" dirty="0" smtClean="0">
                <a:latin typeface="Times New Roman" pitchFamily="18" charset="0"/>
                <a:cs typeface="B Titr" pitchFamily="2" charset="-78"/>
              </a:rPr>
              <a:t>ناپیوسته </a:t>
            </a:r>
            <a:r>
              <a:rPr lang="fa-IR" sz="2400" dirty="0">
                <a:latin typeface="Times New Roman" pitchFamily="18" charset="0"/>
                <a:cs typeface="B Titr" pitchFamily="2" charset="-78"/>
              </a:rPr>
              <a:t>و مرحله </a:t>
            </a:r>
            <a:r>
              <a:rPr lang="fa-IR" sz="2400" dirty="0" smtClean="0">
                <a:latin typeface="Times New Roman" pitchFamily="18" charset="0"/>
                <a:cs typeface="B Titr" pitchFamily="2" charset="-78"/>
              </a:rPr>
              <a:t>ای است.</a:t>
            </a:r>
          </a:p>
          <a:p>
            <a:pPr algn="just" rtl="1">
              <a:buFont typeface="Wingdings" pitchFamily="2" charset="2"/>
              <a:buChar char="q"/>
            </a:pPr>
            <a:r>
              <a:rPr lang="fa-IR" sz="2400" dirty="0" smtClean="0">
                <a:latin typeface="Times New Roman" pitchFamily="18" charset="0"/>
                <a:cs typeface="B Titr" pitchFamily="2" charset="-78"/>
              </a:rPr>
              <a:t>طرفدار طبیعت دررشد </a:t>
            </a:r>
          </a:p>
          <a:p>
            <a:pPr algn="just" rtl="1">
              <a:buFont typeface="Wingdings" pitchFamily="2" charset="2"/>
              <a:buChar char="q"/>
            </a:pPr>
            <a:r>
              <a:rPr lang="fa-IR" sz="2400" dirty="0" smtClean="0">
                <a:latin typeface="Times New Roman" pitchFamily="18" charset="0"/>
                <a:cs typeface="B Titr" pitchFamily="2" charset="-78"/>
              </a:rPr>
              <a:t>تاثیرگذاری بر صاحب نظران بعدی رشد (پیاژه، گزل، مونته سوری)</a:t>
            </a:r>
            <a:endParaRPr lang="fa-IR" sz="2400" dirty="0">
              <a:latin typeface="Times New Roman" pitchFamily="18" charset="0"/>
              <a:cs typeface="B Titr"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3" y="69489"/>
            <a:ext cx="2157413" cy="2280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9006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latin typeface="Times New Roman" pitchFamily="18" charset="0"/>
                <a:cs typeface="B Titr" pitchFamily="2" charset="-78"/>
              </a:rPr>
              <a:t>پدربزرگ </a:t>
            </a:r>
            <a:r>
              <a:rPr lang="fa-IR" dirty="0" smtClean="0">
                <a:solidFill>
                  <a:srgbClr val="FF0000"/>
                </a:solidFill>
                <a:latin typeface="Times New Roman" pitchFamily="18" charset="0"/>
                <a:cs typeface="B Titr" pitchFamily="2" charset="-78"/>
              </a:rPr>
              <a:t>مطالعه علمی کودک: چارلزداروین</a:t>
            </a:r>
            <a:endParaRPr lang="fa-IR" dirty="0">
              <a:solidFill>
                <a:srgbClr val="FF0000"/>
              </a:solidFill>
              <a:latin typeface="Times New Roman" pitchFamily="18" charset="0"/>
              <a:cs typeface="B Titr" pitchFamily="2" charset="-78"/>
            </a:endParaRPr>
          </a:p>
          <a:p>
            <a:pPr algn="just" rtl="1">
              <a:buFont typeface="Wingdings" pitchFamily="2" charset="2"/>
              <a:buChar char="q"/>
            </a:pPr>
            <a:r>
              <a:rPr lang="fa-IR" dirty="0">
                <a:solidFill>
                  <a:srgbClr val="FF0000"/>
                </a:solidFill>
                <a:latin typeface="Times New Roman" pitchFamily="18" charset="0"/>
                <a:cs typeface="B Titr" pitchFamily="2" charset="-78"/>
              </a:rPr>
              <a:t> </a:t>
            </a:r>
            <a:r>
              <a:rPr lang="fa-IR" dirty="0">
                <a:latin typeface="Times New Roman" pitchFamily="18" charset="0"/>
                <a:cs typeface="B Titr" pitchFamily="2" charset="-78"/>
              </a:rPr>
              <a:t>کتاب اصل </a:t>
            </a:r>
            <a:r>
              <a:rPr lang="fa-IR" dirty="0" smtClean="0">
                <a:latin typeface="Times New Roman" pitchFamily="18" charset="0"/>
                <a:cs typeface="B Titr" pitchFamily="2" charset="-78"/>
              </a:rPr>
              <a:t>انواع، </a:t>
            </a:r>
            <a:r>
              <a:rPr lang="fa-IR" dirty="0">
                <a:latin typeface="Times New Roman" pitchFamily="18" charset="0"/>
                <a:cs typeface="B Titr" pitchFamily="2" charset="-78"/>
              </a:rPr>
              <a:t>موضوع </a:t>
            </a:r>
            <a:r>
              <a:rPr lang="fa-IR" dirty="0" smtClean="0">
                <a:latin typeface="Times New Roman" pitchFamily="18" charset="0"/>
                <a:cs typeface="B Titr" pitchFamily="2" charset="-78"/>
              </a:rPr>
              <a:t>محوری این </a:t>
            </a:r>
            <a:r>
              <a:rPr lang="fa-IR" dirty="0">
                <a:latin typeface="Times New Roman" pitchFamily="18" charset="0"/>
                <a:cs typeface="B Titr" pitchFamily="2" charset="-78"/>
              </a:rPr>
              <a:t>کتاب که در سال 1859 منتشرشد، رشد بود. </a:t>
            </a:r>
          </a:p>
          <a:p>
            <a:pPr algn="just" rtl="1">
              <a:buFont typeface="Wingdings" pitchFamily="2" charset="2"/>
              <a:buChar char="q"/>
            </a:pPr>
            <a:r>
              <a:rPr lang="fa-IR" dirty="0">
                <a:latin typeface="Times New Roman" pitchFamily="18" charset="0"/>
                <a:cs typeface="B Titr" pitchFamily="2" charset="-78"/>
              </a:rPr>
              <a:t>   به عقیده </a:t>
            </a:r>
            <a:r>
              <a:rPr lang="fa-IR" dirty="0" smtClean="0">
                <a:latin typeface="Times New Roman" pitchFamily="18" charset="0"/>
                <a:cs typeface="B Titr" pitchFamily="2" charset="-78"/>
              </a:rPr>
              <a:t>داروین، </a:t>
            </a:r>
            <a:r>
              <a:rPr lang="fa-IR" dirty="0">
                <a:latin typeface="Times New Roman" pitchFamily="18" charset="0"/>
                <a:cs typeface="B Titr" pitchFamily="2" charset="-78"/>
              </a:rPr>
              <a:t>تحول تکاملی فرد از زمان بسته شدن سلول نطفه تا رشد کامل، تحول تکاملی نوع از آغاز پیدایش تا به امروز را به نمایش می گذارد</a:t>
            </a:r>
            <a:r>
              <a:rPr lang="fa-IR" dirty="0" smtClean="0">
                <a:latin typeface="Times New Roman" pitchFamily="18" charset="0"/>
                <a:cs typeface="B Titr" pitchFamily="2" charset="-78"/>
              </a:rPr>
              <a:t>.</a:t>
            </a:r>
          </a:p>
          <a:p>
            <a:pPr algn="just" rtl="1">
              <a:buFont typeface="Wingdings" pitchFamily="2" charset="2"/>
              <a:buChar char="q"/>
            </a:pPr>
            <a:r>
              <a:rPr lang="fa-IR" dirty="0" smtClean="0">
                <a:latin typeface="Times New Roman" pitchFamily="18" charset="0"/>
                <a:cs typeface="B Titr" pitchFamily="2" charset="-78"/>
              </a:rPr>
              <a:t> </a:t>
            </a:r>
            <a:endParaRPr lang="fa-IR" dirty="0">
              <a:latin typeface="Times New Roman" pitchFamily="18" charset="0"/>
              <a:cs typeface="B Titr"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221441"/>
            <a:ext cx="1812032" cy="21627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27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a:solidFill>
                  <a:srgbClr val="FF0000"/>
                </a:solidFill>
                <a:latin typeface="Times New Roman" pitchFamily="18" charset="0"/>
                <a:cs typeface="B Titr" pitchFamily="2" charset="-78"/>
              </a:rPr>
              <a:t>پدربزرگ </a:t>
            </a:r>
            <a:r>
              <a:rPr lang="fa-IR" dirty="0" smtClean="0">
                <a:solidFill>
                  <a:srgbClr val="FF0000"/>
                </a:solidFill>
                <a:latin typeface="Times New Roman" pitchFamily="18" charset="0"/>
                <a:cs typeface="B Titr" pitchFamily="2" charset="-78"/>
              </a:rPr>
              <a:t>مطالعه علمی کودک: چارلزداروین</a:t>
            </a:r>
            <a:endParaRPr lang="fa-IR" dirty="0">
              <a:solidFill>
                <a:srgbClr val="FF0000"/>
              </a:solidFill>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به </a:t>
            </a:r>
            <a:r>
              <a:rPr lang="fa-IR" dirty="0">
                <a:latin typeface="Times New Roman" pitchFamily="18" charset="0"/>
                <a:cs typeface="B Titr" pitchFamily="2" charset="-78"/>
              </a:rPr>
              <a:t>عبارتی دیگر، هر موجودی تمامی مراحل پر فراز و نشیبی را که اجداد او از زمان پیدایش موجودات زنده پیموده </a:t>
            </a:r>
            <a:r>
              <a:rPr lang="fa-IR" dirty="0" smtClean="0">
                <a:latin typeface="Times New Roman" pitchFamily="18" charset="0"/>
                <a:cs typeface="B Titr" pitchFamily="2" charset="-78"/>
              </a:rPr>
              <a:t>اند، </a:t>
            </a:r>
            <a:r>
              <a:rPr lang="fa-IR" dirty="0">
                <a:latin typeface="Times New Roman" pitchFamily="18" charset="0"/>
                <a:cs typeface="B Titr" pitchFamily="2" charset="-78"/>
              </a:rPr>
              <a:t>طی می کند و رشد انسان نیز از این قاعده مستثنی نیست</a:t>
            </a:r>
            <a:r>
              <a:rPr lang="fa-IR" dirty="0" smtClean="0">
                <a:latin typeface="Times New Roman" pitchFamily="18" charset="0"/>
                <a:cs typeface="B Titr" pitchFamily="2" charset="-78"/>
              </a:rPr>
              <a:t>.</a:t>
            </a:r>
          </a:p>
          <a:p>
            <a:pPr algn="just" rtl="1">
              <a:buFont typeface="Wingdings" pitchFamily="2" charset="2"/>
              <a:buChar char="q"/>
            </a:pPr>
            <a:r>
              <a:rPr lang="fa-IR" dirty="0">
                <a:latin typeface="Times New Roman" pitchFamily="18" charset="0"/>
                <a:cs typeface="B Titr" pitchFamily="2" charset="-78"/>
              </a:rPr>
              <a:t>تاکید داروین بر ارزش سازگاری ویژگی های جسمانی و رفتاری به نظریه های مهم رشد راه یافته است.</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221441"/>
            <a:ext cx="1812032" cy="21627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6715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sz="2400" dirty="0" smtClean="0">
                <a:solidFill>
                  <a:srgbClr val="FF0000"/>
                </a:solidFill>
                <a:latin typeface="Times New Roman" pitchFamily="18" charset="0"/>
                <a:cs typeface="B Titr" pitchFamily="2" charset="-78"/>
              </a:rPr>
              <a:t>دوره هنجاری مطالعه رشد: استانلی هال و آرنولد گزل</a:t>
            </a: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r>
              <a:rPr lang="fa-IR" dirty="0" smtClean="0">
                <a:latin typeface="Times New Roman" pitchFamily="18" charset="0"/>
                <a:cs typeface="B Titr" pitchFamily="2" charset="-78"/>
              </a:rPr>
              <a:t>هال بنیانگذار جنبش مطالعه کودک در اوایل قرن 20 محسوب می شود. </a:t>
            </a:r>
          </a:p>
          <a:p>
            <a:pPr algn="just" rtl="1">
              <a:buFont typeface="Wingdings" pitchFamily="2" charset="2"/>
              <a:buChar char="q"/>
            </a:pPr>
            <a:r>
              <a:rPr lang="fa-IR" dirty="0" smtClean="0">
                <a:latin typeface="Times New Roman" pitchFamily="18" charset="0"/>
                <a:cs typeface="B Titr" pitchFamily="2" charset="-78"/>
              </a:rPr>
              <a:t>هال و گزل با الهام از داروین رشد را به صورت فرایندی ژنتیکی درنظر گرفتند.</a:t>
            </a:r>
          </a:p>
          <a:p>
            <a:pPr algn="just" rtl="1">
              <a:buFont typeface="Wingdings" pitchFamily="2" charset="2"/>
              <a:buChar char="q"/>
            </a:pPr>
            <a:r>
              <a:rPr lang="fa-IR" dirty="0" smtClean="0">
                <a:latin typeface="Times New Roman" pitchFamily="18" charset="0"/>
                <a:cs typeface="B Titr" pitchFamily="2" charset="-78"/>
              </a:rPr>
              <a:t>رویکرد هنجاری را در مطالعه رشد عرضه کردند.</a:t>
            </a:r>
            <a:endParaRPr lang="fa-IR" dirty="0">
              <a:latin typeface="Times New Roman" pitchFamily="18" charset="0"/>
              <a:cs typeface="B Titr"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5" y="168069"/>
            <a:ext cx="1812032" cy="21627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404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endParaRPr lang="fa-IR" dirty="0">
              <a:latin typeface="Times New Roman" pitchFamily="18" charset="0"/>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89"/>
            <a:ext cx="9143999" cy="6788511"/>
          </a:xfrm>
          <a:prstGeom prst="rect">
            <a:avLst/>
          </a:prstGeom>
        </p:spPr>
      </p:pic>
    </p:spTree>
    <p:extLst>
      <p:ext uri="{BB962C8B-B14F-4D97-AF65-F5344CB8AC3E}">
        <p14:creationId xmlns:p14="http://schemas.microsoft.com/office/powerpoint/2010/main" val="3791111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endParaRPr lang="fa-IR" dirty="0">
              <a:latin typeface="Times New Roman" pitchFamily="18" charset="0"/>
              <a:cs typeface="B Titr"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51990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Misc June 5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86200" y="762000"/>
            <a:ext cx="3581400" cy="3189288"/>
          </a:xfrm>
          <a:noFill/>
          <a:ln w="76200" cmpd="tri">
            <a:solidFill>
              <a:schemeClr val="accent1"/>
            </a:solidFill>
            <a:miter lim="800000"/>
            <a:headEnd/>
            <a:tailEnd/>
          </a:ln>
        </p:spPr>
      </p:pic>
      <p:sp>
        <p:nvSpPr>
          <p:cNvPr id="6147" name="Rectangle 3"/>
          <p:cNvSpPr>
            <a:spLocks noGrp="1" noChangeArrowheads="1"/>
          </p:cNvSpPr>
          <p:nvPr>
            <p:ph type="body" sz="half" idx="3"/>
          </p:nvPr>
        </p:nvSpPr>
        <p:spPr>
          <a:xfrm>
            <a:off x="76200" y="3886200"/>
            <a:ext cx="8686800" cy="2286000"/>
          </a:xfrm>
        </p:spPr>
        <p:txBody>
          <a:bodyPr/>
          <a:lstStyle/>
          <a:p>
            <a:pPr algn="l" rtl="0" eaLnBrk="1" hangingPunct="1">
              <a:buFont typeface="Wingdings" pitchFamily="2" charset="2"/>
              <a:buChar char="v"/>
            </a:pPr>
            <a:r>
              <a:rPr lang="en-US" altLang="fa-IR" sz="3200" dirty="0" smtClean="0">
                <a:solidFill>
                  <a:srgbClr val="FF0000"/>
                </a:solidFill>
                <a:latin typeface="Times New Roman" pitchFamily="18" charset="0"/>
                <a:cs typeface="Times New Roman" pitchFamily="18" charset="0"/>
              </a:rPr>
              <a:t>Developmental Psychology studies age-related changes   in behavior and mental processes from conception to death.</a:t>
            </a:r>
          </a:p>
        </p:txBody>
      </p:sp>
      <p:pic>
        <p:nvPicPr>
          <p:cNvPr id="6148" name="Picture 17" descr="Easter 2005 029"/>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10527" r="11842" b="24396"/>
          <a:stretch>
            <a:fillRect/>
          </a:stretch>
        </p:blipFill>
        <p:spPr bwMode="auto">
          <a:xfrm>
            <a:off x="6781800" y="1409700"/>
            <a:ext cx="2133600" cy="1943100"/>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18"/>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703" t="51163" r="46297" b="2325"/>
          <a:stretch>
            <a:fillRect/>
          </a:stretch>
        </p:blipFill>
        <p:spPr bwMode="auto">
          <a:xfrm>
            <a:off x="609600" y="762003"/>
            <a:ext cx="3048000" cy="2257425"/>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673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endParaRPr lang="fa-IR" dirty="0">
              <a:latin typeface="Times New Roman" pitchFamily="18" charset="0"/>
              <a:cs typeface="B Titr"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660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fa-IR" sz="2800" dirty="0" smtClean="0">
                <a:solidFill>
                  <a:srgbClr val="FF0000"/>
                </a:solidFill>
              </a:rPr>
              <a:t>(</a:t>
            </a:r>
            <a:r>
              <a:rPr lang="en-US" sz="2800" dirty="0">
                <a:solidFill>
                  <a:srgbClr val="FF0000"/>
                </a:solidFill>
              </a:rPr>
              <a:t>scientific Beginnings</a:t>
            </a:r>
            <a:r>
              <a:rPr lang="fa-IR" sz="2800" dirty="0" smtClean="0">
                <a:solidFill>
                  <a:srgbClr val="FF0000"/>
                </a:solidFill>
              </a:rPr>
              <a:t>)</a:t>
            </a:r>
            <a:endParaRPr lang="en-US" sz="2800" dirty="0">
              <a:solidFill>
                <a:srgbClr val="FF0000"/>
              </a:solidFill>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a:buFont typeface="Wingdings" pitchFamily="2" charset="2"/>
              <a:buChar char="q"/>
            </a:pPr>
            <a:r>
              <a:rPr lang="en-US" sz="2400" dirty="0">
                <a:solidFill>
                  <a:srgbClr val="FF0000"/>
                </a:solidFill>
                <a:latin typeface="Times New Roman" pitchFamily="18" charset="0"/>
                <a:cs typeface="B Titr" pitchFamily="2" charset="-78"/>
              </a:rPr>
              <a:t>The Mental Testing </a:t>
            </a:r>
            <a:r>
              <a:rPr lang="en-US" sz="2400" dirty="0" smtClean="0">
                <a:solidFill>
                  <a:srgbClr val="FF0000"/>
                </a:solidFill>
                <a:latin typeface="Times New Roman" pitchFamily="18" charset="0"/>
                <a:cs typeface="B Titr" pitchFamily="2" charset="-78"/>
              </a:rPr>
              <a:t>Movement</a:t>
            </a:r>
          </a:p>
          <a:p>
            <a:pPr algn="just">
              <a:buFont typeface="Wingdings" pitchFamily="2" charset="2"/>
              <a:buChar char="q"/>
            </a:pPr>
            <a:r>
              <a:rPr lang="en-US" sz="2400" dirty="0">
                <a:latin typeface="Times New Roman" pitchFamily="18" charset="0"/>
                <a:cs typeface="B Titr" pitchFamily="2" charset="-78"/>
              </a:rPr>
              <a:t>While Hall and Gesell were developing their theories </a:t>
            </a:r>
            <a:r>
              <a:rPr lang="en-US" sz="2400" dirty="0" smtClean="0">
                <a:latin typeface="Times New Roman" pitchFamily="18" charset="0"/>
                <a:cs typeface="B Titr" pitchFamily="2" charset="-78"/>
              </a:rPr>
              <a:t>and methods </a:t>
            </a:r>
            <a:r>
              <a:rPr lang="en-US" sz="2400" dirty="0">
                <a:latin typeface="Times New Roman" pitchFamily="18" charset="0"/>
                <a:cs typeface="B Titr" pitchFamily="2" charset="-78"/>
              </a:rPr>
              <a:t>in the United States, French psychologist Alfred </a:t>
            </a:r>
            <a:r>
              <a:rPr lang="en-US" sz="2400" dirty="0" err="1" smtClean="0">
                <a:latin typeface="Times New Roman" pitchFamily="18" charset="0"/>
                <a:cs typeface="B Titr" pitchFamily="2" charset="-78"/>
              </a:rPr>
              <a:t>Binet</a:t>
            </a:r>
            <a:r>
              <a:rPr lang="en-US" sz="2400" dirty="0" smtClean="0">
                <a:latin typeface="Times New Roman" pitchFamily="18" charset="0"/>
                <a:cs typeface="B Titr" pitchFamily="2" charset="-78"/>
              </a:rPr>
              <a:t> (1857-1911</a:t>
            </a:r>
            <a:r>
              <a:rPr lang="en-US" sz="2400" dirty="0">
                <a:latin typeface="Times New Roman" pitchFamily="18" charset="0"/>
                <a:cs typeface="B Titr" pitchFamily="2" charset="-78"/>
              </a:rPr>
              <a:t>) was also taking a normative approach, but </a:t>
            </a:r>
            <a:r>
              <a:rPr lang="en-US" sz="2400" dirty="0" smtClean="0">
                <a:latin typeface="Times New Roman" pitchFamily="18" charset="0"/>
                <a:cs typeface="B Titr" pitchFamily="2" charset="-78"/>
              </a:rPr>
              <a:t>for </a:t>
            </a:r>
            <a:r>
              <a:rPr lang="en-US" sz="2400" dirty="0" err="1" smtClean="0">
                <a:latin typeface="Times New Roman" pitchFamily="18" charset="0"/>
                <a:cs typeface="B Titr" pitchFamily="2" charset="-78"/>
              </a:rPr>
              <a:t>adifferent</a:t>
            </a:r>
            <a:r>
              <a:rPr lang="en-US" sz="2400" dirty="0" smtClean="0">
                <a:latin typeface="Times New Roman" pitchFamily="18" charset="0"/>
                <a:cs typeface="B Titr" pitchFamily="2" charset="-78"/>
              </a:rPr>
              <a:t> </a:t>
            </a:r>
            <a:r>
              <a:rPr lang="en-US" sz="2400" dirty="0">
                <a:latin typeface="Times New Roman" pitchFamily="18" charset="0"/>
                <a:cs typeface="B Titr" pitchFamily="2" charset="-78"/>
              </a:rPr>
              <a:t>reason</a:t>
            </a:r>
            <a:r>
              <a:rPr lang="en-US" sz="2400" dirty="0" smtClean="0">
                <a:latin typeface="Times New Roman" pitchFamily="18" charset="0"/>
                <a:cs typeface="B Titr" pitchFamily="2" charset="-78"/>
              </a:rPr>
              <a:t>.</a:t>
            </a:r>
          </a:p>
          <a:p>
            <a:pPr algn="just">
              <a:buFont typeface="Wingdings" pitchFamily="2" charset="2"/>
              <a:buChar char="q"/>
            </a:pPr>
            <a:endParaRPr lang="en-US" sz="2400" dirty="0" smtClean="0">
              <a:solidFill>
                <a:srgbClr val="FF0000"/>
              </a:solidFill>
              <a:latin typeface="Times New Roman" pitchFamily="18" charset="0"/>
              <a:cs typeface="B Titr" pitchFamily="2" charset="-78"/>
            </a:endParaRPr>
          </a:p>
        </p:txBody>
      </p:sp>
    </p:spTree>
    <p:extLst>
      <p:ext uri="{BB962C8B-B14F-4D97-AF65-F5344CB8AC3E}">
        <p14:creationId xmlns:p14="http://schemas.microsoft.com/office/powerpoint/2010/main" val="1336857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4487368" y="1557850"/>
            <a:ext cx="396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rtl="1">
              <a:spcBef>
                <a:spcPct val="50000"/>
              </a:spcBef>
            </a:pPr>
            <a:r>
              <a:rPr lang="fa-IR" sz="5400" b="1" dirty="0" smtClean="0">
                <a:cs typeface="B Titr" pitchFamily="2" charset="-78"/>
              </a:rPr>
              <a:t>دیدگاه فروید</a:t>
            </a:r>
            <a:endParaRPr lang="fa-IR" sz="5400" b="1" dirty="0">
              <a:cs typeface="B Titr" pitchFamily="2" charset="-78"/>
            </a:endParaRPr>
          </a:p>
        </p:txBody>
      </p:sp>
      <p:grpSp>
        <p:nvGrpSpPr>
          <p:cNvPr id="3075" name="Group 9"/>
          <p:cNvGrpSpPr>
            <a:grpSpLocks/>
          </p:cNvGrpSpPr>
          <p:nvPr/>
        </p:nvGrpSpPr>
        <p:grpSpPr bwMode="auto">
          <a:xfrm>
            <a:off x="143555" y="956050"/>
            <a:ext cx="3544888" cy="4953000"/>
            <a:chOff x="432" y="624"/>
            <a:chExt cx="2233" cy="3120"/>
          </a:xfrm>
        </p:grpSpPr>
        <p:pic>
          <p:nvPicPr>
            <p:cNvPr id="3079" name="Picture 7" descr="IH1697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624"/>
              <a:ext cx="2233"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H169777"/>
            <p:cNvPicPr>
              <a:picLocks noChangeAspect="1" noChangeArrowheads="1"/>
            </p:cNvPicPr>
            <p:nvPr/>
          </p:nvPicPr>
          <p:blipFill>
            <a:blip r:embed="rId2">
              <a:extLst>
                <a:ext uri="{28A0092B-C50C-407E-A947-70E740481C1C}">
                  <a14:useLocalDpi xmlns:a14="http://schemas.microsoft.com/office/drawing/2010/main" val="0"/>
                </a:ext>
              </a:extLst>
            </a:blip>
            <a:srcRect t="9230" r="69907" b="79999"/>
            <a:stretch>
              <a:fillRect/>
            </a:stretch>
          </p:blipFill>
          <p:spPr bwMode="auto">
            <a:xfrm rot="10800000">
              <a:off x="432" y="624"/>
              <a:ext cx="67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Text Box 10"/>
          <p:cNvSpPr txBox="1">
            <a:spLocks noChangeArrowheads="1"/>
          </p:cNvSpPr>
          <p:nvPr/>
        </p:nvSpPr>
        <p:spPr bwMode="auto">
          <a:xfrm>
            <a:off x="4724705" y="2970885"/>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rtl="1">
              <a:spcBef>
                <a:spcPct val="50000"/>
              </a:spcBef>
            </a:pPr>
            <a:r>
              <a:rPr lang="fa-IR" sz="4000" b="1" dirty="0">
                <a:solidFill>
                  <a:srgbClr val="FF0000"/>
                </a:solidFill>
                <a:cs typeface="B Titr" pitchFamily="2" charset="-78"/>
              </a:rPr>
              <a:t>رشد روانی- جنسی</a:t>
            </a:r>
            <a:endParaRPr lang="en-US" sz="4000" b="1" dirty="0">
              <a:solidFill>
                <a:srgbClr val="FF0000"/>
              </a:solidFill>
              <a:cs typeface="B Titr" pitchFamily="2" charset="-78"/>
            </a:endParaRPr>
          </a:p>
        </p:txBody>
      </p:sp>
      <p:sp>
        <p:nvSpPr>
          <p:cNvPr id="8" name="Title 1"/>
          <p:cNvSpPr>
            <a:spLocks noGrp="1"/>
          </p:cNvSpPr>
          <p:nvPr>
            <p:ph type="title"/>
          </p:nvPr>
        </p:nvSpPr>
        <p:spPr>
          <a:xfrm>
            <a:off x="143554" y="69490"/>
            <a:ext cx="8704186" cy="886560"/>
          </a:xfrm>
          <a:solidFill>
            <a:srgbClr val="FF0000"/>
          </a:solidFill>
        </p:spPr>
        <p:txBody>
          <a:bodyPr>
            <a:normAutofit/>
          </a:bodyPr>
          <a:lstStyle/>
          <a:p>
            <a:pPr algn="ctr"/>
            <a:r>
              <a:rPr lang="fa-IR" dirty="0" smtClean="0">
                <a:solidFill>
                  <a:srgbClr val="FFFF00"/>
                </a:solidFill>
                <a:cs typeface="B Titr" pitchFamily="2" charset="-78"/>
              </a:rPr>
              <a:t>نظریه های اواسط قرن بیستم</a:t>
            </a:r>
            <a:endParaRPr lang="fa-IR" dirty="0">
              <a:solidFill>
                <a:srgbClr val="FFFF00"/>
              </a:solidFill>
              <a:cs typeface="B Titr" pitchFamily="2" charset="-78"/>
            </a:endParaRPr>
          </a:p>
        </p:txBody>
      </p:sp>
    </p:spTree>
    <p:extLst>
      <p:ext uri="{BB962C8B-B14F-4D97-AF65-F5344CB8AC3E}">
        <p14:creationId xmlns:p14="http://schemas.microsoft.com/office/powerpoint/2010/main" val="849539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7940660" cy="610820"/>
          </a:xfrm>
          <a:solidFill>
            <a:srgbClr val="FF0000"/>
          </a:solidFill>
        </p:spPr>
        <p:txBody>
          <a:bodyPr>
            <a:normAutofit fontScale="90000"/>
          </a:bodyPr>
          <a:lstStyle/>
          <a:p>
            <a:pPr algn="ctr"/>
            <a:r>
              <a:rPr lang="fa-IR" dirty="0" smtClean="0">
                <a:solidFill>
                  <a:srgbClr val="FFFF00"/>
                </a:solidFill>
                <a:cs typeface="B Titr" pitchFamily="2" charset="-78"/>
              </a:rPr>
              <a:t>نظریه های اواسط قرن بیستم</a:t>
            </a:r>
            <a:endParaRPr lang="fa-IR" dirty="0">
              <a:solidFill>
                <a:srgbClr val="FFFF00"/>
              </a:solidFill>
              <a:cs typeface="B Titr" pitchFamily="2" charset="-78"/>
            </a:endParaRPr>
          </a:p>
        </p:txBody>
      </p:sp>
      <p:sp>
        <p:nvSpPr>
          <p:cNvPr id="3" name="Content Placeholder 2"/>
          <p:cNvSpPr>
            <a:spLocks noGrp="1"/>
          </p:cNvSpPr>
          <p:nvPr>
            <p:ph idx="1"/>
          </p:nvPr>
        </p:nvSpPr>
        <p:spPr/>
        <p:txBody>
          <a:bodyPr>
            <a:normAutofit/>
          </a:bodyPr>
          <a:lstStyle/>
          <a:p>
            <a:pPr algn="just" rtl="1">
              <a:buFont typeface="Wingdings" pitchFamily="2" charset="2"/>
              <a:buChar char="q"/>
            </a:pPr>
            <a:r>
              <a:rPr lang="fa-IR" dirty="0" smtClean="0">
                <a:latin typeface="Times New Roman" pitchFamily="18" charset="0"/>
                <a:cs typeface="B Titr" pitchFamily="2" charset="-78"/>
              </a:rPr>
              <a:t>دیدگاه روانکاوی</a:t>
            </a:r>
            <a:endParaRPr lang="en-US" dirty="0" smtClean="0">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طبق </a:t>
            </a:r>
            <a:r>
              <a:rPr lang="fa-IR" dirty="0">
                <a:latin typeface="Times New Roman" pitchFamily="18" charset="0"/>
                <a:cs typeface="B Titr" pitchFamily="2" charset="-78"/>
              </a:rPr>
              <a:t>دیدگاه روانکاوی،افراد یک رشته مراحلی را می گذرانند که در آنها با تعارض های بین </a:t>
            </a:r>
            <a:r>
              <a:rPr lang="fa-IR" dirty="0" smtClean="0">
                <a:latin typeface="Times New Roman" pitchFamily="18" charset="0"/>
                <a:cs typeface="B Titr" pitchFamily="2" charset="-78"/>
              </a:rPr>
              <a:t>سایق</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های </a:t>
            </a:r>
            <a:r>
              <a:rPr lang="fa-IR" dirty="0">
                <a:latin typeface="Times New Roman" pitchFamily="18" charset="0"/>
                <a:cs typeface="B Titr" pitchFamily="2" charset="-78"/>
              </a:rPr>
              <a:t>زیستی و انتظارات اجتماعی روبه رو می شوند. </a:t>
            </a:r>
            <a:endParaRPr lang="en-US" dirty="0" smtClean="0">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نحوه </a:t>
            </a:r>
            <a:r>
              <a:rPr lang="fa-IR" dirty="0">
                <a:latin typeface="Times New Roman" pitchFamily="18" charset="0"/>
                <a:cs typeface="B Titr" pitchFamily="2" charset="-78"/>
              </a:rPr>
              <a:t>ای که این تعارض ها حل می شود، توانایی افراد را در آموختن، کنار آمدن با دیگران و مقابله کردن با اضطراب،تعیین می کند.</a:t>
            </a:r>
          </a:p>
        </p:txBody>
      </p:sp>
      <p:sp>
        <p:nvSpPr>
          <p:cNvPr id="4" name="Slide Number Placeholder 3"/>
          <p:cNvSpPr>
            <a:spLocks noGrp="1"/>
          </p:cNvSpPr>
          <p:nvPr>
            <p:ph type="sldNum" sz="quarter" idx="12"/>
          </p:nvPr>
        </p:nvSpPr>
        <p:spPr/>
        <p:txBody>
          <a:bodyPr/>
          <a:lstStyle/>
          <a:p>
            <a:fld id="{221947D8-F89B-4E30-9AFC-72B6C3B72886}" type="slidenum">
              <a:rPr lang="fa-IR" smtClean="0"/>
              <a:pPr/>
              <a:t>63</a:t>
            </a:fld>
            <a:endParaRPr lang="fa-IR"/>
          </a:p>
        </p:txBody>
      </p:sp>
    </p:spTree>
    <p:extLst>
      <p:ext uri="{BB962C8B-B14F-4D97-AF65-F5344CB8AC3E}">
        <p14:creationId xmlns:p14="http://schemas.microsoft.com/office/powerpoint/2010/main" val="934641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7940660" cy="610820"/>
          </a:xfrm>
          <a:solidFill>
            <a:srgbClr val="FF0000"/>
          </a:solidFill>
        </p:spPr>
        <p:txBody>
          <a:bodyPr>
            <a:normAutofit fontScale="90000"/>
          </a:bodyPr>
          <a:lstStyle/>
          <a:p>
            <a:pPr algn="ctr"/>
            <a:r>
              <a:rPr lang="fa-IR" dirty="0" smtClean="0">
                <a:solidFill>
                  <a:srgbClr val="FFFF00"/>
                </a:solidFill>
                <a:cs typeface="B Titr" pitchFamily="2" charset="-78"/>
              </a:rPr>
              <a:t>نظریه های اواسط قرن بیستم</a:t>
            </a:r>
            <a:endParaRPr lang="fa-IR" dirty="0">
              <a:solidFill>
                <a:srgbClr val="FFFF00"/>
              </a:solidFill>
              <a:cs typeface="B Titr" pitchFamily="2" charset="-78"/>
            </a:endParaRPr>
          </a:p>
        </p:txBody>
      </p:sp>
      <p:sp>
        <p:nvSpPr>
          <p:cNvPr id="3" name="Content Placeholder 2"/>
          <p:cNvSpPr>
            <a:spLocks noGrp="1"/>
          </p:cNvSpPr>
          <p:nvPr>
            <p:ph idx="1"/>
          </p:nvPr>
        </p:nvSpPr>
        <p:spPr>
          <a:xfrm>
            <a:off x="601670" y="1291130"/>
            <a:ext cx="8093365" cy="4581150"/>
          </a:xfrm>
        </p:spPr>
        <p:txBody>
          <a:bodyPr>
            <a:normAutofit fontScale="92500" lnSpcReduction="10000"/>
          </a:bodyPr>
          <a:lstStyle/>
          <a:p>
            <a:pPr algn="just">
              <a:buFont typeface="Wingdings" pitchFamily="2" charset="2"/>
              <a:buChar char="q"/>
            </a:pPr>
            <a:r>
              <a:rPr lang="en-US" dirty="0">
                <a:latin typeface="Times New Roman" pitchFamily="18" charset="0"/>
                <a:cs typeface="B Titr" pitchFamily="2" charset="-78"/>
              </a:rPr>
              <a:t>Psychosexual stages</a:t>
            </a:r>
          </a:p>
          <a:p>
            <a:pPr algn="just">
              <a:buFont typeface="Wingdings" pitchFamily="2" charset="2"/>
              <a:buChar char="q"/>
            </a:pPr>
            <a:r>
              <a:rPr lang="en-US" dirty="0" smtClean="0">
                <a:latin typeface="Times New Roman" pitchFamily="18" charset="0"/>
                <a:cs typeface="B Titr" pitchFamily="2" charset="-78"/>
              </a:rPr>
              <a:t>oral </a:t>
            </a:r>
            <a:r>
              <a:rPr lang="en-US" dirty="0">
                <a:latin typeface="Times New Roman" pitchFamily="18" charset="0"/>
                <a:cs typeface="B Titr" pitchFamily="2" charset="-78"/>
              </a:rPr>
              <a:t>(0-18 months)</a:t>
            </a:r>
          </a:p>
          <a:p>
            <a:pPr algn="just">
              <a:buFont typeface="Wingdings" pitchFamily="2" charset="2"/>
              <a:buChar char="q"/>
            </a:pPr>
            <a:endParaRPr lang="en-US" dirty="0">
              <a:latin typeface="Times New Roman" pitchFamily="18" charset="0"/>
              <a:cs typeface="B Titr" pitchFamily="2" charset="-78"/>
            </a:endParaRPr>
          </a:p>
          <a:p>
            <a:pPr algn="just">
              <a:buFont typeface="Wingdings" pitchFamily="2" charset="2"/>
              <a:buChar char="q"/>
            </a:pPr>
            <a:r>
              <a:rPr lang="en-US" dirty="0">
                <a:latin typeface="Times New Roman" pitchFamily="18" charset="0"/>
                <a:cs typeface="B Titr" pitchFamily="2" charset="-78"/>
              </a:rPr>
              <a:t>anal (18 months - 3 1/2 years)</a:t>
            </a:r>
          </a:p>
          <a:p>
            <a:pPr algn="just">
              <a:buFont typeface="Wingdings" pitchFamily="2" charset="2"/>
              <a:buChar char="q"/>
            </a:pPr>
            <a:endParaRPr lang="en-US" dirty="0">
              <a:latin typeface="Times New Roman" pitchFamily="18" charset="0"/>
              <a:cs typeface="B Titr" pitchFamily="2" charset="-78"/>
            </a:endParaRPr>
          </a:p>
          <a:p>
            <a:pPr algn="just">
              <a:buFont typeface="Wingdings" pitchFamily="2" charset="2"/>
              <a:buChar char="q"/>
            </a:pPr>
            <a:r>
              <a:rPr lang="en-US" dirty="0">
                <a:latin typeface="Times New Roman" pitchFamily="18" charset="0"/>
                <a:cs typeface="B Titr" pitchFamily="2" charset="-78"/>
              </a:rPr>
              <a:t>phallic (3 1/2 years - 6 years)</a:t>
            </a:r>
          </a:p>
          <a:p>
            <a:pPr algn="just">
              <a:buFont typeface="Wingdings" pitchFamily="2" charset="2"/>
              <a:buChar char="q"/>
            </a:pPr>
            <a:endParaRPr lang="en-US" dirty="0">
              <a:latin typeface="Times New Roman" pitchFamily="18" charset="0"/>
              <a:cs typeface="B Titr" pitchFamily="2" charset="-78"/>
            </a:endParaRPr>
          </a:p>
          <a:p>
            <a:pPr algn="just">
              <a:buFont typeface="Wingdings" pitchFamily="2" charset="2"/>
              <a:buChar char="q"/>
            </a:pPr>
            <a:r>
              <a:rPr lang="en-US" dirty="0">
                <a:latin typeface="Times New Roman" pitchFamily="18" charset="0"/>
                <a:cs typeface="B Titr" pitchFamily="2" charset="-78"/>
              </a:rPr>
              <a:t>latency (6 years - puberty)</a:t>
            </a:r>
          </a:p>
          <a:p>
            <a:pPr algn="just">
              <a:buFont typeface="Wingdings" pitchFamily="2" charset="2"/>
              <a:buChar char="q"/>
            </a:pPr>
            <a:endParaRPr lang="en-US" dirty="0">
              <a:latin typeface="Times New Roman" pitchFamily="18" charset="0"/>
              <a:cs typeface="B Titr" pitchFamily="2" charset="-78"/>
            </a:endParaRPr>
          </a:p>
          <a:p>
            <a:pPr algn="just">
              <a:buFont typeface="Wingdings" pitchFamily="2" charset="2"/>
              <a:buChar char="q"/>
            </a:pPr>
            <a:r>
              <a:rPr lang="en-US" dirty="0">
                <a:latin typeface="Times New Roman" pitchFamily="18" charset="0"/>
                <a:cs typeface="B Titr" pitchFamily="2" charset="-78"/>
              </a:rPr>
              <a:t>genital (puberty - adulthood)</a:t>
            </a:r>
            <a:endParaRPr lang="fa-IR" dirty="0">
              <a:latin typeface="Times New Roman" pitchFamily="18" charset="0"/>
              <a:cs typeface="B Titr" pitchFamily="2" charset="-78"/>
            </a:endParaRPr>
          </a:p>
          <a:p>
            <a:pPr algn="just">
              <a:buFont typeface="Wingdings" pitchFamily="2" charset="2"/>
              <a:buChar char="q"/>
            </a:pPr>
            <a:endParaRPr lang="fa-IR" dirty="0">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64</a:t>
            </a:fld>
            <a:endParaRPr lang="fa-IR"/>
          </a:p>
        </p:txBody>
      </p:sp>
    </p:spTree>
    <p:extLst>
      <p:ext uri="{BB962C8B-B14F-4D97-AF65-F5344CB8AC3E}">
        <p14:creationId xmlns:p14="http://schemas.microsoft.com/office/powerpoint/2010/main" val="33190231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6817895">
                  <a:extLst>
                    <a:ext uri="{9D8B030D-6E8A-4147-A177-3AD203B41FA5}">
                      <a16:colId xmlns:a16="http://schemas.microsoft.com/office/drawing/2014/main" xmlns="" val="20000"/>
                    </a:ext>
                  </a:extLst>
                </a:gridCol>
                <a:gridCol w="1042737">
                  <a:extLst>
                    <a:ext uri="{9D8B030D-6E8A-4147-A177-3AD203B41FA5}">
                      <a16:colId xmlns:a16="http://schemas.microsoft.com/office/drawing/2014/main" xmlns="" val="20001"/>
                    </a:ext>
                  </a:extLst>
                </a:gridCol>
                <a:gridCol w="1283368">
                  <a:extLst>
                    <a:ext uri="{9D8B030D-6E8A-4147-A177-3AD203B41FA5}">
                      <a16:colId xmlns:a16="http://schemas.microsoft.com/office/drawing/2014/main" xmlns="" val="20002"/>
                    </a:ext>
                  </a:extLst>
                </a:gridCol>
              </a:tblGrid>
              <a:tr h="643887">
                <a:tc>
                  <a:txBody>
                    <a:bodyPr/>
                    <a:lstStyle/>
                    <a:p>
                      <a:pPr algn="ctr"/>
                      <a:r>
                        <a:rPr lang="fa-IR" dirty="0" smtClean="0">
                          <a:cs typeface="B Nazanin" pitchFamily="2" charset="-78"/>
                        </a:rPr>
                        <a:t>شرح</a:t>
                      </a:r>
                      <a:endParaRPr lang="en-US" dirty="0">
                        <a:cs typeface="B Nazanin" pitchFamily="2" charset="-78"/>
                      </a:endParaRPr>
                    </a:p>
                  </a:txBody>
                  <a:tcPr/>
                </a:tc>
                <a:tc>
                  <a:txBody>
                    <a:bodyPr/>
                    <a:lstStyle/>
                    <a:p>
                      <a:pPr algn="ctr"/>
                      <a:r>
                        <a:rPr lang="fa-IR" dirty="0" smtClean="0">
                          <a:cs typeface="B Nazanin" pitchFamily="2" charset="-78"/>
                        </a:rPr>
                        <a:t>دوره رشد</a:t>
                      </a:r>
                      <a:endParaRPr lang="en-US" dirty="0">
                        <a:cs typeface="B Nazanin" pitchFamily="2" charset="-78"/>
                      </a:endParaRPr>
                    </a:p>
                  </a:txBody>
                  <a:tcPr/>
                </a:tc>
                <a:tc>
                  <a:txBody>
                    <a:bodyPr/>
                    <a:lstStyle/>
                    <a:p>
                      <a:pPr algn="ctr"/>
                      <a:r>
                        <a:rPr lang="fa-IR" sz="1600" dirty="0" smtClean="0">
                          <a:cs typeface="B Nazanin" pitchFamily="2" charset="-78"/>
                        </a:rPr>
                        <a:t>مرحله</a:t>
                      </a:r>
                    </a:p>
                    <a:p>
                      <a:pPr algn="ctr"/>
                      <a:r>
                        <a:rPr lang="fa-IR" sz="1600" dirty="0" smtClean="0">
                          <a:cs typeface="B Nazanin" pitchFamily="2" charset="-78"/>
                        </a:rPr>
                        <a:t> روانی-</a:t>
                      </a:r>
                      <a:r>
                        <a:rPr lang="fa-IR" sz="1600" baseline="0" dirty="0" smtClean="0">
                          <a:cs typeface="B Nazanin" pitchFamily="2" charset="-78"/>
                        </a:rPr>
                        <a:t> جنسی</a:t>
                      </a:r>
                      <a:endParaRPr lang="en-US" sz="1600" dirty="0">
                        <a:cs typeface="B Nazanin" pitchFamily="2" charset="-78"/>
                      </a:endParaRPr>
                    </a:p>
                  </a:txBody>
                  <a:tcPr/>
                </a:tc>
                <a:extLst>
                  <a:ext uri="{0D108BD9-81ED-4DB2-BD59-A6C34878D82A}">
                    <a16:rowId xmlns:a16="http://schemas.microsoft.com/office/drawing/2014/main" xmlns="" val="10000"/>
                  </a:ext>
                </a:extLst>
              </a:tr>
              <a:tr h="1351339">
                <a:tc>
                  <a:txBody>
                    <a:bodyPr/>
                    <a:lstStyle/>
                    <a:p>
                      <a:pPr algn="just" rtl="1"/>
                      <a:r>
                        <a:rPr lang="fa-IR" sz="1800" dirty="0" smtClean="0">
                          <a:cs typeface="B Nazanin" pitchFamily="2" charset="-78"/>
                        </a:rPr>
                        <a:t> خودِ تازه، فعالیت های مکیدن بچه را به سمت پستان یا شیشه شیر هدایت می کند. اگر</a:t>
                      </a:r>
                      <a:r>
                        <a:rPr lang="fa-IR" sz="1800" baseline="0" dirty="0" smtClean="0">
                          <a:cs typeface="B Nazanin" pitchFamily="2" charset="-78"/>
                        </a:rPr>
                        <a:t> نیازهای دهانی به طور مناسب ارضا نشوند امکان دارد که فرد عادت هایی مثل شست مکیدن، ناخن جویدن، و مداد جویدن را در کودکی، و پرخوری و سیگار کشیدن را در بزرگسالی پرورش دهد.</a:t>
                      </a:r>
                      <a:endParaRPr lang="en-US" sz="1800" dirty="0">
                        <a:cs typeface="B Nazanin" pitchFamily="2" charset="-78"/>
                      </a:endParaRPr>
                    </a:p>
                  </a:txBody>
                  <a:tcPr/>
                </a:tc>
                <a:tc>
                  <a:txBody>
                    <a:bodyPr/>
                    <a:lstStyle/>
                    <a:p>
                      <a:pPr algn="ctr" rtl="1"/>
                      <a:r>
                        <a:rPr lang="fa-IR" b="1" dirty="0" smtClean="0">
                          <a:effectLst>
                            <a:outerShdw blurRad="38100" dist="38100" dir="2700000" algn="tl">
                              <a:srgbClr val="000000">
                                <a:alpha val="43137"/>
                              </a:srgbClr>
                            </a:outerShdw>
                          </a:effectLst>
                          <a:cs typeface="B Nazanin" pitchFamily="2" charset="-78"/>
                        </a:rPr>
                        <a:t>تولد تا 1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دهانی</a:t>
                      </a:r>
                    </a:p>
                    <a:p>
                      <a:pPr algn="ctr"/>
                      <a:endParaRPr lang="fa-IR" b="1" dirty="0" smtClean="0">
                        <a:effectLst>
                          <a:outerShdw blurRad="38100" dist="38100" dir="2700000" algn="tl">
                            <a:srgbClr val="000000">
                              <a:alpha val="43137"/>
                            </a:srgbClr>
                          </a:outerShdw>
                        </a:effectLst>
                        <a:cs typeface="B Nazanin" pitchFamily="2" charset="-78"/>
                      </a:endParaRPr>
                    </a:p>
                    <a:p>
                      <a:pPr algn="ct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xmlns="" val="10001"/>
                  </a:ext>
                </a:extLst>
              </a:tr>
              <a:tr h="1621606">
                <a:tc>
                  <a:txBody>
                    <a:bodyPr/>
                    <a:lstStyle/>
                    <a:p>
                      <a:pPr algn="just" rtl="1"/>
                      <a:r>
                        <a:rPr lang="fa-IR" sz="1800" dirty="0" smtClean="0">
                          <a:cs typeface="B Nazanin" pitchFamily="2" charset="-78"/>
                        </a:rPr>
                        <a:t> کودکان نوپا و پیش دبستانی از نگهداشتن و رها کردن</a:t>
                      </a:r>
                      <a:r>
                        <a:rPr lang="fa-IR" sz="1800" baseline="0" dirty="0" smtClean="0">
                          <a:cs typeface="B Nazanin" pitchFamily="2" charset="-78"/>
                        </a:rPr>
                        <a:t> ادرار و مدفوع لذت می برند. آموزش استفاده از توالت، مسأله مهمی بین والد و فرزند می شود. اگر والدین اصرار داشته باشند که کودکان قبل از این که آمادگی داشته باشند، آموزش ببینند، یا چنان چه آنها توقع خیلی کم داشته باشند، تعارض های مریوط به کنترل مقعد ممکن است به شکل نظم و پاکیزگی بیش از حد یا شلختگی و بی نظمی آشکار شوند.</a:t>
                      </a:r>
                      <a:endParaRPr lang="en-US" sz="1800"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1</a:t>
                      </a:r>
                      <a:r>
                        <a:rPr lang="fa-IR" b="1" baseline="0"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تا 3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rPr>
                        <a:t>مقعدی</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2"/>
                  </a:ext>
                </a:extLst>
              </a:tr>
              <a:tr h="1545326">
                <a:tc>
                  <a:txBody>
                    <a:bodyPr/>
                    <a:lstStyle/>
                    <a:p>
                      <a:pPr algn="just" rtl="1"/>
                      <a:r>
                        <a:rPr lang="fa-IR" dirty="0" smtClean="0">
                          <a:cs typeface="B Nazanin" pitchFamily="2" charset="-78"/>
                        </a:rPr>
                        <a:t>هنگامی که کودکان پیش</a:t>
                      </a:r>
                      <a:r>
                        <a:rPr lang="fa-IR" baseline="0" dirty="0" smtClean="0">
                          <a:cs typeface="B Nazanin" pitchFamily="2" charset="-78"/>
                        </a:rPr>
                        <a:t> دبستانی از تحریک اندام تناسلی لذت می برند، تعارض ادیپ در مورد پسرها و تعارض الکترا در مورد دختران ایجاد می شود: کودکان نسبت به والدِ جنسِ مخالفِ خود احساس جنسی می کنند. آنها برای اجتناب از تنبیه، این میل را رها کرده و خصوصیات و ارزش های والدِ هم جنسِ خود را می پذیرند. در نتیجه، فراخود شکل می گیرد، و کودکان هر بار که از این معیارها تخلف کنند، احساس گناه می کنند. </a:t>
                      </a:r>
                      <a:endParaRPr lang="fa-IR" dirty="0" smtClean="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3 تا 6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آلتی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xmlns="" val="10003"/>
                  </a:ext>
                </a:extLst>
              </a:tr>
              <a:tr h="730014">
                <a:tc>
                  <a:txBody>
                    <a:bodyPr/>
                    <a:lstStyle/>
                    <a:p>
                      <a:pPr algn="just" rtl="1"/>
                      <a:r>
                        <a:rPr lang="fa-IR" dirty="0" smtClean="0">
                          <a:cs typeface="B Nazanin" pitchFamily="2" charset="-78"/>
                        </a:rPr>
                        <a:t>غرایز جنسی خفته هستند و فراخود بیشتر رشد می کند.</a:t>
                      </a:r>
                      <a:r>
                        <a:rPr lang="fa-IR" baseline="0" dirty="0" smtClean="0">
                          <a:cs typeface="B Nazanin" pitchFamily="2" charset="-78"/>
                        </a:rPr>
                        <a:t> کودک از بزرگسالان و همسالانِ هم جنسِ خارج از خانواده، ارزش های اجتماعی تازه ای را کسب می کند.</a:t>
                      </a:r>
                      <a:endParaRPr lang="en-US"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6 تا 11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نهفتگی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xmlns="" val="10004"/>
                  </a:ext>
                </a:extLst>
              </a:tr>
              <a:tr h="965828">
                <a:tc>
                  <a:txBody>
                    <a:bodyPr/>
                    <a:lstStyle/>
                    <a:p>
                      <a:pPr algn="just" rtl="1"/>
                      <a:r>
                        <a:rPr lang="fa-IR" dirty="0" smtClean="0">
                          <a:cs typeface="B Nazanin" pitchFamily="2" charset="-78"/>
                        </a:rPr>
                        <a:t>با</a:t>
                      </a:r>
                      <a:r>
                        <a:rPr lang="fa-IR" baseline="0" dirty="0" smtClean="0">
                          <a:cs typeface="B Nazanin" pitchFamily="2" charset="-78"/>
                        </a:rPr>
                        <a:t> فراسیدن بلوغ، تکانه های جنسیِ مرحله آلتی از نو ظاهر می شوند. اگر رشد در طول مراحل پیشین موفقیت آمیز بوده باشد، به ازدواج، رابطۀ جنسی پخته، و به دنیا آوردن فرزندان و بزرگ کردن آنها منجر می شود. این مرحله تا بزرگسالی ادامه می یابد.</a:t>
                      </a:r>
                      <a:endParaRPr lang="en-US"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نوجوانی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تناسلی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628640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1671" y="222194"/>
            <a:ext cx="7940660" cy="763525"/>
          </a:xfrm>
        </p:spPr>
        <p:txBody>
          <a:bodyPr>
            <a:normAutofit/>
          </a:bodyPr>
          <a:lstStyle/>
          <a:p>
            <a:pPr algn="ctr" rtl="1"/>
            <a:r>
              <a:rPr lang="ar-SA" sz="3500" b="1" dirty="0" smtClean="0">
                <a:solidFill>
                  <a:srgbClr val="FF0000"/>
                </a:solidFill>
                <a:cs typeface="B Titr" pitchFamily="2" charset="-78"/>
              </a:rPr>
              <a:t>تقسيم بندي روان و</a:t>
            </a:r>
            <a:r>
              <a:rPr lang="fa-IR" sz="3500" b="1" dirty="0" smtClean="0">
                <a:solidFill>
                  <a:srgbClr val="FF0000"/>
                </a:solidFill>
                <a:cs typeface="B Titr" pitchFamily="2" charset="-78"/>
              </a:rPr>
              <a:t> </a:t>
            </a:r>
            <a:r>
              <a:rPr lang="ar-SA" sz="3500" b="1" dirty="0" smtClean="0">
                <a:solidFill>
                  <a:srgbClr val="FF0000"/>
                </a:solidFill>
                <a:cs typeface="B Titr" pitchFamily="2" charset="-78"/>
              </a:rPr>
              <a:t>سطح هشياري انسان</a:t>
            </a:r>
            <a:r>
              <a:rPr lang="en-US" sz="3500" dirty="0" smtClean="0">
                <a:solidFill>
                  <a:srgbClr val="FF0000"/>
                </a:solidFill>
                <a:cs typeface="B Titr" pitchFamily="2" charset="-78"/>
              </a:rPr>
              <a:t> </a:t>
            </a:r>
            <a:endParaRPr lang="en-US" sz="3500" b="1" dirty="0" smtClean="0">
              <a:solidFill>
                <a:srgbClr val="FF0000"/>
              </a:solidFill>
              <a:cs typeface="B Titr" pitchFamily="2" charset="-78"/>
            </a:endParaRPr>
          </a:p>
        </p:txBody>
      </p:sp>
      <p:sp>
        <p:nvSpPr>
          <p:cNvPr id="11267" name="Rectangle 3"/>
          <p:cNvSpPr>
            <a:spLocks noGrp="1" noChangeArrowheads="1"/>
          </p:cNvSpPr>
          <p:nvPr>
            <p:ph type="body" idx="1"/>
          </p:nvPr>
        </p:nvSpPr>
        <p:spPr>
          <a:xfrm>
            <a:off x="448965" y="1138425"/>
            <a:ext cx="8382000" cy="4114800"/>
          </a:xfrm>
        </p:spPr>
        <p:txBody>
          <a:bodyPr>
            <a:normAutofit fontScale="92500"/>
          </a:bodyPr>
          <a:lstStyle/>
          <a:p>
            <a:pPr algn="just" rtl="1">
              <a:buFont typeface="Wingdings" pitchFamily="2" charset="2"/>
              <a:buChar char="v"/>
            </a:pPr>
            <a:r>
              <a:rPr lang="ar-SA" sz="2200" b="1" dirty="0" smtClean="0">
                <a:solidFill>
                  <a:srgbClr val="FF0000"/>
                </a:solidFill>
                <a:cs typeface="B Titr" pitchFamily="2" charset="-78"/>
              </a:rPr>
              <a:t>خودآگاه يا هشيار</a:t>
            </a:r>
            <a:r>
              <a:rPr lang="fa-IR" sz="2200" b="1" dirty="0" smtClean="0">
                <a:solidFill>
                  <a:srgbClr val="FF0000"/>
                </a:solidFill>
                <a:cs typeface="B Titr" pitchFamily="2" charset="-78"/>
              </a:rPr>
              <a:t> </a:t>
            </a:r>
            <a:r>
              <a:rPr lang="en-US" sz="2200" b="1" dirty="0" smtClean="0">
                <a:solidFill>
                  <a:srgbClr val="FF0000"/>
                </a:solidFill>
                <a:cs typeface="B Titr" pitchFamily="2" charset="-78"/>
              </a:rPr>
              <a:t> </a:t>
            </a:r>
            <a:r>
              <a:rPr lang="en-US" sz="1500" dirty="0" smtClean="0">
                <a:solidFill>
                  <a:srgbClr val="FF0000"/>
                </a:solidFill>
                <a:cs typeface="B Titr" pitchFamily="2" charset="-78"/>
              </a:rPr>
              <a:t>:(CONSCIOUS)</a:t>
            </a:r>
            <a:r>
              <a:rPr lang="ar-SA" sz="2200" dirty="0" smtClean="0">
                <a:cs typeface="B Titr" pitchFamily="2" charset="-78"/>
              </a:rPr>
              <a:t>محتواي آن در برگيرنده تمام احساسات، افكار، ادراكات و</a:t>
            </a:r>
            <a:r>
              <a:rPr lang="fa-IR" sz="2200" dirty="0" smtClean="0">
                <a:cs typeface="B Titr" pitchFamily="2" charset="-78"/>
              </a:rPr>
              <a:t> </a:t>
            </a:r>
            <a:r>
              <a:rPr lang="ar-SA" sz="2200" dirty="0" smtClean="0">
                <a:cs typeface="B Titr" pitchFamily="2" charset="-78"/>
              </a:rPr>
              <a:t>آرزوهايي كه ما </a:t>
            </a:r>
            <a:r>
              <a:rPr lang="fa-IR" sz="2200" dirty="0" smtClean="0">
                <a:cs typeface="B Titr" pitchFamily="2" charset="-78"/>
              </a:rPr>
              <a:t>(</a:t>
            </a:r>
            <a:r>
              <a:rPr lang="ar-SA" sz="2200" dirty="0" smtClean="0">
                <a:cs typeface="B Titr" pitchFamily="2" charset="-78"/>
              </a:rPr>
              <a:t>در زمان حال</a:t>
            </a:r>
            <a:r>
              <a:rPr lang="fa-IR" sz="2200" dirty="0" smtClean="0">
                <a:cs typeface="B Titr" pitchFamily="2" charset="-78"/>
              </a:rPr>
              <a:t>) </a:t>
            </a:r>
            <a:r>
              <a:rPr lang="ar-SA" sz="2200" dirty="0" smtClean="0">
                <a:cs typeface="B Titr" pitchFamily="2" charset="-78"/>
              </a:rPr>
              <a:t>از آنها آگاهي</a:t>
            </a:r>
            <a:r>
              <a:rPr lang="en-US" sz="2200" dirty="0" smtClean="0">
                <a:cs typeface="B Titr" pitchFamily="2" charset="-78"/>
              </a:rPr>
              <a:t> </a:t>
            </a:r>
            <a:r>
              <a:rPr lang="ar-SA" sz="2200" dirty="0" smtClean="0">
                <a:cs typeface="B Titr" pitchFamily="2" charset="-78"/>
              </a:rPr>
              <a:t>داريم </a:t>
            </a:r>
            <a:r>
              <a:rPr lang="fa-IR" sz="2200" dirty="0" smtClean="0">
                <a:cs typeface="B Titr" pitchFamily="2" charset="-78"/>
              </a:rPr>
              <a:t>(</a:t>
            </a:r>
            <a:r>
              <a:rPr lang="ar-SA" sz="2200" dirty="0" smtClean="0">
                <a:cs typeface="B Titr" pitchFamily="2" charset="-78"/>
              </a:rPr>
              <a:t>آگاهي در افكار جاري</a:t>
            </a:r>
            <a:r>
              <a:rPr lang="fa-IR" sz="2200" dirty="0" smtClean="0">
                <a:cs typeface="B Titr" pitchFamily="2" charset="-78"/>
              </a:rPr>
              <a:t>). (10</a:t>
            </a:r>
            <a:r>
              <a:rPr lang="ar-SA" sz="2200" dirty="0" smtClean="0">
                <a:cs typeface="B Titr" pitchFamily="2" charset="-78"/>
              </a:rPr>
              <a:t> درصد روان</a:t>
            </a:r>
            <a:r>
              <a:rPr lang="fa-IR" sz="2200" dirty="0" smtClean="0">
                <a:cs typeface="B Titr" pitchFamily="2" charset="-78"/>
              </a:rPr>
              <a:t>).</a:t>
            </a:r>
          </a:p>
          <a:p>
            <a:pPr algn="just" rtl="1">
              <a:buFont typeface="Wingdings" pitchFamily="2" charset="2"/>
              <a:buChar char="v"/>
            </a:pPr>
            <a:r>
              <a:rPr lang="ar-SA" sz="2200" b="1" dirty="0" smtClean="0">
                <a:solidFill>
                  <a:srgbClr val="FF0000"/>
                </a:solidFill>
                <a:cs typeface="B Titr" pitchFamily="2" charset="-78"/>
              </a:rPr>
              <a:t>نيمه خودآگاه يا نيمه هشيار</a:t>
            </a:r>
            <a:r>
              <a:rPr lang="en-US" sz="1500" dirty="0" smtClean="0">
                <a:solidFill>
                  <a:srgbClr val="FF0000"/>
                </a:solidFill>
                <a:cs typeface="B Titr" pitchFamily="2" charset="-78"/>
              </a:rPr>
              <a:t>:(SUBCONSCIOUS)</a:t>
            </a:r>
            <a:r>
              <a:rPr lang="en-US" sz="2200" dirty="0" smtClean="0">
                <a:solidFill>
                  <a:srgbClr val="FF0000"/>
                </a:solidFill>
                <a:cs typeface="B Titr" pitchFamily="2" charset="-78"/>
              </a:rPr>
              <a:t> </a:t>
            </a:r>
            <a:r>
              <a:rPr lang="fa-IR" sz="2200" dirty="0" smtClean="0">
                <a:solidFill>
                  <a:srgbClr val="FF0000"/>
                </a:solidFill>
                <a:cs typeface="B Titr" pitchFamily="2" charset="-78"/>
              </a:rPr>
              <a:t> </a:t>
            </a:r>
            <a:r>
              <a:rPr lang="ar-SA" sz="2200" dirty="0" smtClean="0">
                <a:cs typeface="B Titr" pitchFamily="2" charset="-78"/>
              </a:rPr>
              <a:t>در برگيرنده اطلاعات اندوخته شده و يا همان حافظه سهل الوصول</a:t>
            </a:r>
            <a:r>
              <a:rPr lang="fa-IR" sz="2200" dirty="0" smtClean="0">
                <a:cs typeface="B Titr" pitchFamily="2" charset="-78"/>
              </a:rPr>
              <a:t> </a:t>
            </a:r>
            <a:r>
              <a:rPr lang="ar-SA" sz="2200" dirty="0" smtClean="0">
                <a:cs typeface="B Titr" pitchFamily="2" charset="-78"/>
              </a:rPr>
              <a:t>و خاطرات </a:t>
            </a:r>
            <a:r>
              <a:rPr lang="fa-IR" sz="2200" dirty="0" smtClean="0">
                <a:cs typeface="B Titr" pitchFamily="2" charset="-78"/>
              </a:rPr>
              <a:t>است</a:t>
            </a:r>
            <a:r>
              <a:rPr lang="ar-SA" sz="2200" dirty="0" smtClean="0">
                <a:cs typeface="B Titr" pitchFamily="2" charset="-78"/>
              </a:rPr>
              <a:t> كه با كمي تلاش مي</a:t>
            </a:r>
            <a:r>
              <a:rPr lang="fa-IR" sz="2200" dirty="0" smtClean="0">
                <a:cs typeface="B Titr" pitchFamily="2" charset="-78"/>
              </a:rPr>
              <a:t> </a:t>
            </a:r>
            <a:r>
              <a:rPr lang="ar-SA" sz="2200" dirty="0" smtClean="0">
                <a:cs typeface="B Titr" pitchFamily="2" charset="-78"/>
              </a:rPr>
              <a:t>توانيم به محتويات آن دسترسي پيدا كنيم</a:t>
            </a:r>
            <a:r>
              <a:rPr lang="fa-IR" sz="2200" dirty="0" smtClean="0">
                <a:cs typeface="B Titr" pitchFamily="2" charset="-78"/>
              </a:rPr>
              <a:t>. (10</a:t>
            </a:r>
            <a:r>
              <a:rPr lang="ar-SA" sz="2200" dirty="0" smtClean="0">
                <a:cs typeface="B Titr" pitchFamily="2" charset="-78"/>
              </a:rPr>
              <a:t> تا </a:t>
            </a:r>
            <a:r>
              <a:rPr lang="fa-IR" sz="2200" dirty="0" smtClean="0">
                <a:cs typeface="B Titr" pitchFamily="2" charset="-78"/>
              </a:rPr>
              <a:t>15</a:t>
            </a:r>
            <a:r>
              <a:rPr lang="ar-SA" sz="2200" dirty="0" smtClean="0">
                <a:cs typeface="B Titr" pitchFamily="2" charset="-78"/>
              </a:rPr>
              <a:t> درصد روان</a:t>
            </a:r>
            <a:r>
              <a:rPr lang="fa-IR" sz="2200" dirty="0" smtClean="0">
                <a:cs typeface="B Titr" pitchFamily="2" charset="-78"/>
              </a:rPr>
              <a:t>).</a:t>
            </a:r>
          </a:p>
          <a:p>
            <a:pPr algn="just" rtl="1">
              <a:buFont typeface="Wingdings" pitchFamily="2" charset="2"/>
              <a:buChar char="v"/>
            </a:pPr>
            <a:r>
              <a:rPr lang="ar-SA" sz="2200" b="1" dirty="0" smtClean="0">
                <a:solidFill>
                  <a:srgbClr val="FF0000"/>
                </a:solidFill>
                <a:cs typeface="B Titr" pitchFamily="2" charset="-78"/>
              </a:rPr>
              <a:t>ناخودآگاه يا ناهشيار</a:t>
            </a:r>
            <a:r>
              <a:rPr lang="en-US" sz="1500" dirty="0" smtClean="0">
                <a:solidFill>
                  <a:srgbClr val="FF0000"/>
                </a:solidFill>
                <a:cs typeface="B Titr" pitchFamily="2" charset="-78"/>
              </a:rPr>
              <a:t>:(UNCONSCIOUS)</a:t>
            </a:r>
            <a:r>
              <a:rPr lang="en-US" sz="2200" dirty="0" smtClean="0">
                <a:solidFill>
                  <a:srgbClr val="FF0000"/>
                </a:solidFill>
                <a:cs typeface="B Titr" pitchFamily="2" charset="-78"/>
              </a:rPr>
              <a:t> </a:t>
            </a:r>
            <a:r>
              <a:rPr lang="fa-IR" sz="2200" dirty="0" smtClean="0">
                <a:cs typeface="B Titr" pitchFamily="2" charset="-78"/>
              </a:rPr>
              <a:t> </a:t>
            </a:r>
            <a:r>
              <a:rPr lang="ar-SA" sz="2200" dirty="0" smtClean="0">
                <a:cs typeface="B Titr" pitchFamily="2" charset="-78"/>
              </a:rPr>
              <a:t>به منزله انباريست براي احساسات، عقايد، خواسته ها، اميال، خاطرات، آرزوها، روياها، خيال پردازيها</a:t>
            </a:r>
            <a:r>
              <a:rPr lang="fa-IR" sz="2200" dirty="0" smtClean="0">
                <a:cs typeface="B Titr" pitchFamily="2" charset="-78"/>
              </a:rPr>
              <a:t> </a:t>
            </a:r>
            <a:r>
              <a:rPr lang="ar-SA" sz="2200" dirty="0" smtClean="0">
                <a:cs typeface="B Titr" pitchFamily="2" charset="-78"/>
              </a:rPr>
              <a:t>و ترس</a:t>
            </a:r>
            <a:r>
              <a:rPr lang="fa-IR" sz="2200" dirty="0" smtClean="0">
                <a:cs typeface="B Titr" pitchFamily="2" charset="-78"/>
              </a:rPr>
              <a:t> </a:t>
            </a:r>
            <a:r>
              <a:rPr lang="ar-SA" sz="2200" dirty="0" smtClean="0">
                <a:cs typeface="B Titr" pitchFamily="2" charset="-78"/>
              </a:rPr>
              <a:t>هايي كه به واسطه دردناك بودن، </a:t>
            </a:r>
            <a:r>
              <a:rPr lang="fa-IR" sz="2200" dirty="0" smtClean="0">
                <a:cs typeface="B Titr" pitchFamily="2" charset="-78"/>
              </a:rPr>
              <a:t>آ</a:t>
            </a:r>
            <a:r>
              <a:rPr lang="ar-SA" sz="2200" dirty="0" smtClean="0">
                <a:cs typeface="B Titr" pitchFamily="2" charset="-78"/>
              </a:rPr>
              <a:t>زار</a:t>
            </a:r>
            <a:r>
              <a:rPr lang="fa-IR" sz="2200" dirty="0" smtClean="0">
                <a:cs typeface="B Titr" pitchFamily="2" charset="-78"/>
              </a:rPr>
              <a:t> </a:t>
            </a:r>
            <a:r>
              <a:rPr lang="ar-SA" sz="2200" dirty="0" smtClean="0">
                <a:cs typeface="B Titr" pitchFamily="2" charset="-78"/>
              </a:rPr>
              <a:t>دهنده بودن، اضطراب آور بودن، آسيب زا بودن، تعارض آميز بودن، ناپسند بودن و يا شرم آور بودن سركوب و واپس زده شده اند</a:t>
            </a:r>
            <a:r>
              <a:rPr lang="fa-IR" sz="2200" dirty="0" smtClean="0">
                <a:cs typeface="B Titr" pitchFamily="2" charset="-78"/>
              </a:rPr>
              <a:t>. </a:t>
            </a:r>
          </a:p>
          <a:p>
            <a:pPr algn="just" rtl="1">
              <a:buFontTx/>
              <a:buNone/>
            </a:pPr>
            <a:r>
              <a:rPr lang="fa-IR" sz="2200" dirty="0" smtClean="0">
                <a:cs typeface="B Titr" pitchFamily="2" charset="-78"/>
              </a:rPr>
              <a:t>     </a:t>
            </a:r>
            <a:r>
              <a:rPr lang="ar-SA" sz="2200" dirty="0" smtClean="0">
                <a:cs typeface="B Titr" pitchFamily="2" charset="-78"/>
              </a:rPr>
              <a:t>مثل آرزوهاي نامعقول، انگيزه هاي خشونت بار، اميال غير اخلاقي، نيازهاي خودخواهانه، اميال جنسي ناپسند، تجارب شرم آور وغيره</a:t>
            </a:r>
            <a:r>
              <a:rPr lang="fa-IR" sz="2200" dirty="0" smtClean="0">
                <a:cs typeface="B Titr" pitchFamily="2" charset="-78"/>
              </a:rPr>
              <a:t>. (75</a:t>
            </a:r>
            <a:r>
              <a:rPr lang="ar-SA" sz="2200" dirty="0" smtClean="0">
                <a:cs typeface="B Titr" pitchFamily="2" charset="-78"/>
              </a:rPr>
              <a:t> تا </a:t>
            </a:r>
            <a:r>
              <a:rPr lang="fa-IR" sz="2200" dirty="0" smtClean="0">
                <a:cs typeface="B Titr" pitchFamily="2" charset="-78"/>
              </a:rPr>
              <a:t>80</a:t>
            </a:r>
            <a:r>
              <a:rPr lang="ar-SA" sz="2200" dirty="0" smtClean="0">
                <a:cs typeface="B Titr" pitchFamily="2" charset="-78"/>
              </a:rPr>
              <a:t> درصد روان</a:t>
            </a:r>
            <a:r>
              <a:rPr lang="fa-IR" sz="2200" dirty="0" smtClean="0">
                <a:cs typeface="B Titr" pitchFamily="2" charset="-78"/>
              </a:rPr>
              <a:t>).</a:t>
            </a:r>
            <a:endParaRPr lang="en-US" sz="2200" b="1" dirty="0" smtClean="0">
              <a:cs typeface="B Titr" pitchFamily="2" charset="-78"/>
            </a:endParaRPr>
          </a:p>
          <a:p>
            <a:pPr algn="just" rtl="1">
              <a:buFontTx/>
              <a:buNone/>
            </a:pPr>
            <a:endParaRPr lang="fa-IR" sz="2200" dirty="0" smtClean="0">
              <a:cs typeface="B Nazanin" pitchFamily="2" charset="-78"/>
            </a:endParaRPr>
          </a:p>
        </p:txBody>
      </p:sp>
    </p:spTree>
    <p:extLst>
      <p:ext uri="{BB962C8B-B14F-4D97-AF65-F5344CB8AC3E}">
        <p14:creationId xmlns:p14="http://schemas.microsoft.com/office/powerpoint/2010/main" val="14913123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2195"/>
            <a:ext cx="7772400" cy="610820"/>
          </a:xfrm>
        </p:spPr>
        <p:txBody>
          <a:bodyPr>
            <a:normAutofit fontScale="90000"/>
          </a:bodyPr>
          <a:lstStyle/>
          <a:p>
            <a:pPr algn="ctr"/>
            <a:r>
              <a:rPr lang="fa-IR" sz="4400" b="1" dirty="0" smtClean="0">
                <a:solidFill>
                  <a:srgbClr val="FF0000"/>
                </a:solidFill>
                <a:cs typeface="B Titr" pitchFamily="2" charset="-78"/>
              </a:rPr>
              <a:t>ساختارشخصیت از دیدگاه فروید</a:t>
            </a:r>
            <a:endParaRPr lang="en-US" sz="4400" b="1" dirty="0" smtClean="0">
              <a:solidFill>
                <a:srgbClr val="FF0000"/>
              </a:solidFill>
              <a:cs typeface="B Titr" pitchFamily="2" charset="-78"/>
            </a:endParaRPr>
          </a:p>
        </p:txBody>
      </p:sp>
      <p:sp>
        <p:nvSpPr>
          <p:cNvPr id="13315" name="Text Box 4"/>
          <p:cNvSpPr txBox="1">
            <a:spLocks noChangeArrowheads="1"/>
          </p:cNvSpPr>
          <p:nvPr/>
        </p:nvSpPr>
        <p:spPr bwMode="auto">
          <a:xfrm>
            <a:off x="5486400" y="1788217"/>
            <a:ext cx="304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rtl="1">
              <a:spcBef>
                <a:spcPct val="50000"/>
              </a:spcBef>
              <a:buClr>
                <a:srgbClr val="00FFFF"/>
              </a:buClr>
              <a:buFont typeface="Wingdings" pitchFamily="2" charset="2"/>
              <a:buChar char="q"/>
            </a:pPr>
            <a:r>
              <a:rPr lang="fa-IR" b="1" dirty="0">
                <a:cs typeface="B Nazanin" pitchFamily="2" charset="-78"/>
              </a:rPr>
              <a:t> </a:t>
            </a:r>
            <a:r>
              <a:rPr lang="fa-IR" sz="3200" b="1" dirty="0">
                <a:cs typeface="B Titr" pitchFamily="2" charset="-78"/>
              </a:rPr>
              <a:t>نهاد یا او</a:t>
            </a:r>
          </a:p>
          <a:p>
            <a:pPr algn="r" rtl="1">
              <a:spcBef>
                <a:spcPct val="50000"/>
              </a:spcBef>
              <a:buClr>
                <a:srgbClr val="00FFFF"/>
              </a:buClr>
              <a:buFont typeface="Wingdings" pitchFamily="2" charset="2"/>
              <a:buChar char="q"/>
            </a:pPr>
            <a:r>
              <a:rPr lang="fa-IR" sz="3200" b="1" dirty="0">
                <a:cs typeface="B Titr" pitchFamily="2" charset="-78"/>
              </a:rPr>
              <a:t> خود یا من</a:t>
            </a:r>
          </a:p>
          <a:p>
            <a:pPr algn="r" rtl="1">
              <a:spcBef>
                <a:spcPct val="50000"/>
              </a:spcBef>
              <a:buClr>
                <a:srgbClr val="00FFFF"/>
              </a:buClr>
              <a:buFont typeface="Wingdings" pitchFamily="2" charset="2"/>
              <a:buChar char="q"/>
            </a:pPr>
            <a:r>
              <a:rPr lang="fa-IR" sz="3200" b="1" dirty="0">
                <a:cs typeface="B Titr" pitchFamily="2" charset="-78"/>
              </a:rPr>
              <a:t> فراخود یا فرامن</a:t>
            </a:r>
            <a:endParaRPr lang="en-US" sz="3200" b="1" dirty="0">
              <a:cs typeface="B Titr" pitchFamily="2" charset="-78"/>
            </a:endParaRPr>
          </a:p>
        </p:txBody>
      </p:sp>
      <p:pic>
        <p:nvPicPr>
          <p:cNvPr id="13316" name="Picture 9" descr="40433-31"/>
          <p:cNvPicPr>
            <a:picLocks noChangeAspect="1" noChangeArrowheads="1"/>
          </p:cNvPicPr>
          <p:nvPr/>
        </p:nvPicPr>
        <p:blipFill>
          <a:blip r:embed="rId2">
            <a:extLst>
              <a:ext uri="{28A0092B-C50C-407E-A947-70E740481C1C}">
                <a14:useLocalDpi xmlns:a14="http://schemas.microsoft.com/office/drawing/2010/main" val="0"/>
              </a:ext>
            </a:extLst>
          </a:blip>
          <a:srcRect l="11281" t="8955" r="7874" b="5971"/>
          <a:stretch>
            <a:fillRect/>
          </a:stretch>
        </p:blipFill>
        <p:spPr bwMode="auto">
          <a:xfrm>
            <a:off x="296260" y="998161"/>
            <a:ext cx="35067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245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normAutofit/>
          </a:bodyPr>
          <a:lstStyle/>
          <a:p>
            <a:pPr algn="ctr" rtl="1"/>
            <a:r>
              <a:rPr lang="fa-IR" sz="3500" b="1" dirty="0" smtClean="0">
                <a:solidFill>
                  <a:srgbClr val="FF0000"/>
                </a:solidFill>
                <a:cs typeface="B Titr" pitchFamily="2" charset="-78"/>
              </a:rPr>
              <a:t>نقد</a:t>
            </a:r>
            <a:r>
              <a:rPr lang="ar-SA" sz="3500" b="1" dirty="0" smtClean="0">
                <a:solidFill>
                  <a:srgbClr val="FF0000"/>
                </a:solidFill>
                <a:cs typeface="B Titr" pitchFamily="2" charset="-78"/>
              </a:rPr>
              <a:t> نظریه رشد روانی-</a:t>
            </a:r>
            <a:r>
              <a:rPr lang="fa-IR" sz="3500" b="1" dirty="0" smtClean="0">
                <a:solidFill>
                  <a:srgbClr val="FF0000"/>
                </a:solidFill>
                <a:cs typeface="B Titr" pitchFamily="2" charset="-78"/>
              </a:rPr>
              <a:t> </a:t>
            </a:r>
            <a:r>
              <a:rPr lang="ar-SA" sz="3500" b="1" dirty="0" smtClean="0">
                <a:solidFill>
                  <a:srgbClr val="FF0000"/>
                </a:solidFill>
                <a:cs typeface="B Titr" pitchFamily="2" charset="-78"/>
              </a:rPr>
              <a:t>جنسی فروید</a:t>
            </a:r>
            <a:r>
              <a:rPr lang="en-US" sz="3500" b="1" dirty="0" smtClean="0">
                <a:solidFill>
                  <a:srgbClr val="FF0000"/>
                </a:solidFill>
                <a:cs typeface="B Titr" pitchFamily="2" charset="-78"/>
              </a:rPr>
              <a:t> </a:t>
            </a:r>
          </a:p>
        </p:txBody>
      </p:sp>
      <p:sp>
        <p:nvSpPr>
          <p:cNvPr id="24579" name="Rectangle 3"/>
          <p:cNvSpPr>
            <a:spLocks noGrp="1" noChangeArrowheads="1"/>
          </p:cNvSpPr>
          <p:nvPr>
            <p:ph type="body" idx="1"/>
          </p:nvPr>
        </p:nvSpPr>
        <p:spPr>
          <a:xfrm>
            <a:off x="685800" y="1138424"/>
            <a:ext cx="7924800" cy="4428445"/>
          </a:xfrm>
        </p:spPr>
        <p:txBody>
          <a:bodyPr>
            <a:normAutofit/>
          </a:bodyPr>
          <a:lstStyle/>
          <a:p>
            <a:pPr algn="just" rtl="1">
              <a:buFont typeface="Wingdings" pitchFamily="2" charset="2"/>
              <a:buChar char="v"/>
            </a:pPr>
            <a:r>
              <a:rPr lang="fa-IR" sz="2400" b="1" dirty="0" smtClean="0">
                <a:cs typeface="B Titr" pitchFamily="2" charset="-78"/>
              </a:rPr>
              <a:t>نخستین نظریه ای بود که بر تاثیر روابط اولیه والدین – کودک بر رشد تاکیدکرد.</a:t>
            </a:r>
          </a:p>
          <a:p>
            <a:pPr algn="just" rtl="1">
              <a:buFont typeface="Wingdings" pitchFamily="2" charset="2"/>
              <a:buChar char="v"/>
            </a:pPr>
            <a:r>
              <a:rPr lang="fa-IR" sz="2400" b="1" dirty="0" smtClean="0">
                <a:cs typeface="B Titr" pitchFamily="2" charset="-78"/>
              </a:rPr>
              <a:t>بر </a:t>
            </a:r>
            <a:r>
              <a:rPr lang="fa-IR" sz="2400" b="1" dirty="0">
                <a:cs typeface="B Titr" pitchFamily="2" charset="-78"/>
              </a:rPr>
              <a:t>تأثیر احساس های جنسی در رشد زیاد تأکید کرده </a:t>
            </a:r>
            <a:r>
              <a:rPr lang="fa-IR" sz="2400" b="1" dirty="0" smtClean="0">
                <a:cs typeface="B Titr" pitchFamily="2" charset="-78"/>
              </a:rPr>
              <a:t>است.</a:t>
            </a:r>
            <a:endParaRPr lang="fa-IR" sz="2400" b="1" dirty="0">
              <a:cs typeface="B Titr" pitchFamily="2" charset="-78"/>
            </a:endParaRPr>
          </a:p>
          <a:p>
            <a:pPr algn="just" rtl="1">
              <a:buFont typeface="Wingdings" pitchFamily="2" charset="2"/>
              <a:buChar char="v"/>
            </a:pPr>
            <a:r>
              <a:rPr lang="ar-SA" sz="2400" b="1" dirty="0" smtClean="0">
                <a:cs typeface="B Titr" pitchFamily="2" charset="-78"/>
              </a:rPr>
              <a:t>آزمایش علمی نظریه فروید دشوار است. مفاهیمی چون </a:t>
            </a:r>
            <a:r>
              <a:rPr lang="ar-SA" sz="2400" b="1" dirty="0" smtClean="0">
                <a:solidFill>
                  <a:srgbClr val="FF0000"/>
                </a:solidFill>
                <a:cs typeface="B Titr" pitchFamily="2" charset="-78"/>
              </a:rPr>
              <a:t>«زیست مایه» </a:t>
            </a:r>
            <a:r>
              <a:rPr lang="ar-SA" sz="2400" b="1" dirty="0" smtClean="0">
                <a:cs typeface="B Titr" pitchFamily="2" charset="-78"/>
              </a:rPr>
              <a:t>قابل سنجش و اندازه‌گیری نیستند و در نتیجه نمی‌توان آن‌ها را آزمود.</a:t>
            </a:r>
            <a:endParaRPr lang="fa-IR" sz="2400" b="1" dirty="0">
              <a:cs typeface="B Titr" pitchFamily="2" charset="-78"/>
            </a:endParaRPr>
          </a:p>
          <a:p>
            <a:pPr algn="just" rtl="1">
              <a:buFont typeface="Wingdings" pitchFamily="2" charset="2"/>
              <a:buChar char="v"/>
            </a:pPr>
            <a:r>
              <a:rPr lang="ar-SA" sz="2400" b="1" dirty="0" smtClean="0">
                <a:cs typeface="B Titr" pitchFamily="2" charset="-78"/>
              </a:rPr>
              <a:t>نظریه فروید بر پایه مطالعات </a:t>
            </a:r>
            <a:r>
              <a:rPr lang="ar-SA" sz="2400" b="1" dirty="0" smtClean="0">
                <a:solidFill>
                  <a:srgbClr val="FF0000"/>
                </a:solidFill>
                <a:cs typeface="B Titr" pitchFamily="2" charset="-78"/>
              </a:rPr>
              <a:t>موردی</a:t>
            </a:r>
            <a:r>
              <a:rPr lang="ar-SA" sz="2400" b="1" dirty="0" smtClean="0">
                <a:cs typeface="B Titr" pitchFamily="2" charset="-78"/>
              </a:rPr>
              <a:t> </a:t>
            </a:r>
            <a:r>
              <a:rPr lang="fa-IR" sz="2400" b="1" dirty="0" smtClean="0">
                <a:cs typeface="B Titr" pitchFamily="2" charset="-78"/>
              </a:rPr>
              <a:t>(</a:t>
            </a:r>
            <a:r>
              <a:rPr lang="ar-SA" sz="2400" b="1" dirty="0" smtClean="0">
                <a:cs typeface="B Titr" pitchFamily="2" charset="-78"/>
              </a:rPr>
              <a:t>مشکلات بزرگسالان</a:t>
            </a:r>
            <a:r>
              <a:rPr lang="fa-IR" sz="2400" b="1" dirty="0" smtClean="0">
                <a:cs typeface="B Titr" pitchFamily="2" charset="-78"/>
              </a:rPr>
              <a:t> </a:t>
            </a:r>
            <a:r>
              <a:rPr lang="ar-SA" sz="2400" b="1" dirty="0" smtClean="0">
                <a:cs typeface="B Titr" pitchFamily="2" charset="-78"/>
              </a:rPr>
              <a:t>ثروتمند</a:t>
            </a:r>
            <a:r>
              <a:rPr lang="fa-IR" sz="2400" b="1" dirty="0" smtClean="0">
                <a:cs typeface="B Titr" pitchFamily="2" charset="-78"/>
              </a:rPr>
              <a:t>) </a:t>
            </a:r>
            <a:r>
              <a:rPr lang="ar-SA" sz="2400" b="1" dirty="0" smtClean="0">
                <a:cs typeface="B Titr" pitchFamily="2" charset="-78"/>
              </a:rPr>
              <a:t>است</a:t>
            </a:r>
            <a:r>
              <a:rPr lang="fa-IR" sz="2400" b="1" dirty="0" smtClean="0">
                <a:cs typeface="B Titr" pitchFamily="2" charset="-78"/>
              </a:rPr>
              <a:t>، </a:t>
            </a:r>
            <a:r>
              <a:rPr lang="ar-SA" sz="2400" b="1" dirty="0" smtClean="0">
                <a:cs typeface="B Titr" pitchFamily="2" charset="-78"/>
              </a:rPr>
              <a:t>نه بر روی مشاهده واقعی و مطالعه کودکان</a:t>
            </a:r>
            <a:r>
              <a:rPr lang="fa-IR" sz="2400" b="1" dirty="0" smtClean="0">
                <a:cs typeface="B Titr" pitchFamily="2" charset="-78"/>
              </a:rPr>
              <a:t>.</a:t>
            </a:r>
            <a:endParaRPr lang="en-US" sz="2400" b="1" dirty="0" smtClean="0">
              <a:cs typeface="B Titr" pitchFamily="2" charset="-78"/>
            </a:endParaRPr>
          </a:p>
        </p:txBody>
      </p:sp>
    </p:spTree>
    <p:extLst>
      <p:ext uri="{BB962C8B-B14F-4D97-AF65-F5344CB8AC3E}">
        <p14:creationId xmlns:p14="http://schemas.microsoft.com/office/powerpoint/2010/main" val="4168591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normAutofit/>
          </a:bodyPr>
          <a:lstStyle/>
          <a:p>
            <a:pPr algn="ctr" rtl="1"/>
            <a:r>
              <a:rPr lang="fa-IR" sz="3500" b="1" dirty="0" smtClean="0">
                <a:solidFill>
                  <a:srgbClr val="FF0000"/>
                </a:solidFill>
                <a:cs typeface="B Titr" pitchFamily="2" charset="-78"/>
              </a:rPr>
              <a:t>موضوعات پیشنهادی</a:t>
            </a:r>
            <a:endParaRPr lang="en-US" sz="3500" b="1" dirty="0" smtClean="0">
              <a:solidFill>
                <a:srgbClr val="FF0000"/>
              </a:solidFill>
              <a:cs typeface="B Titr" pitchFamily="2" charset="-78"/>
            </a:endParaRPr>
          </a:p>
        </p:txBody>
      </p:sp>
      <p:sp>
        <p:nvSpPr>
          <p:cNvPr id="24579" name="Rectangle 3"/>
          <p:cNvSpPr>
            <a:spLocks noGrp="1" noChangeArrowheads="1"/>
          </p:cNvSpPr>
          <p:nvPr>
            <p:ph type="body" idx="1"/>
          </p:nvPr>
        </p:nvSpPr>
        <p:spPr>
          <a:xfrm>
            <a:off x="685800" y="1138424"/>
            <a:ext cx="7924800" cy="4428445"/>
          </a:xfrm>
        </p:spPr>
        <p:txBody>
          <a:bodyPr>
            <a:normAutofit/>
          </a:bodyPr>
          <a:lstStyle/>
          <a:p>
            <a:pPr algn="just" rtl="1">
              <a:buFont typeface="Wingdings" pitchFamily="2" charset="2"/>
              <a:buChar char="v"/>
            </a:pPr>
            <a:r>
              <a:rPr lang="fa-IR" sz="2400" b="1" dirty="0" smtClean="0">
                <a:cs typeface="B Titr" pitchFamily="2" charset="-78"/>
              </a:rPr>
              <a:t>تربیت جنسی</a:t>
            </a:r>
          </a:p>
          <a:p>
            <a:pPr algn="just" rtl="1">
              <a:buFont typeface="Wingdings" pitchFamily="2" charset="2"/>
              <a:buChar char="v"/>
            </a:pPr>
            <a:r>
              <a:rPr lang="fa-IR" sz="2400" b="1" dirty="0" smtClean="0">
                <a:cs typeface="B Titr" pitchFamily="2" charset="-78"/>
              </a:rPr>
              <a:t>دلبستگی: تحول و آسیب شناسی آن</a:t>
            </a:r>
          </a:p>
          <a:p>
            <a:pPr algn="just" rtl="1">
              <a:buFont typeface="Wingdings" pitchFamily="2" charset="2"/>
              <a:buChar char="v"/>
            </a:pPr>
            <a:r>
              <a:rPr lang="fa-IR" sz="2400" b="1" dirty="0" smtClean="0">
                <a:cs typeface="B Titr" pitchFamily="2" charset="-78"/>
              </a:rPr>
              <a:t>فراگیری زبان دوم و خارجی</a:t>
            </a:r>
          </a:p>
          <a:p>
            <a:pPr algn="just" rtl="1">
              <a:buFont typeface="Wingdings" pitchFamily="2" charset="2"/>
              <a:buChar char="v"/>
            </a:pPr>
            <a:r>
              <a:rPr lang="fa-IR" sz="2400" b="1" dirty="0" smtClean="0">
                <a:cs typeface="B Titr" pitchFamily="2" charset="-78"/>
              </a:rPr>
              <a:t>رشد حرکتی در سنین مختلف</a:t>
            </a:r>
          </a:p>
          <a:p>
            <a:pPr algn="just" rtl="1">
              <a:buFont typeface="Wingdings" pitchFamily="2" charset="2"/>
              <a:buChar char="v"/>
            </a:pPr>
            <a:r>
              <a:rPr lang="fa-IR" sz="2400" b="1" dirty="0" smtClean="0">
                <a:cs typeface="B Titr" pitchFamily="2" charset="-78"/>
              </a:rPr>
              <a:t>سوگ و کنار آمدن با آن در کودکان دبستانی</a:t>
            </a:r>
          </a:p>
          <a:p>
            <a:pPr algn="just" rtl="1">
              <a:buFont typeface="Wingdings" pitchFamily="2" charset="2"/>
              <a:buChar char="v"/>
            </a:pPr>
            <a:r>
              <a:rPr lang="fa-IR" sz="2400" b="1" dirty="0" smtClean="0">
                <a:cs typeface="B Titr" pitchFamily="2" charset="-78"/>
              </a:rPr>
              <a:t>طلاق و تاثیر آن بر کودکان</a:t>
            </a:r>
          </a:p>
          <a:p>
            <a:pPr algn="just" rtl="1">
              <a:buFont typeface="Wingdings" pitchFamily="2" charset="2"/>
              <a:buChar char="v"/>
            </a:pPr>
            <a:r>
              <a:rPr lang="fa-IR" sz="2400" b="1" dirty="0" smtClean="0">
                <a:cs typeface="B Titr" pitchFamily="2" charset="-78"/>
              </a:rPr>
              <a:t>بازی های دبستانی و تاثیرات آن</a:t>
            </a:r>
          </a:p>
          <a:p>
            <a:pPr algn="just" rtl="1">
              <a:buFont typeface="Wingdings" pitchFamily="2" charset="2"/>
              <a:buChar char="v"/>
            </a:pPr>
            <a:r>
              <a:rPr lang="fa-IR" sz="2400" b="1" dirty="0" smtClean="0">
                <a:cs typeface="B Titr" pitchFamily="2" charset="-78"/>
              </a:rPr>
              <a:t>سبک های تربیتی والدین</a:t>
            </a:r>
          </a:p>
          <a:p>
            <a:pPr algn="just" rtl="1">
              <a:buFont typeface="Wingdings" pitchFamily="2" charset="2"/>
              <a:buChar char="v"/>
            </a:pPr>
            <a:r>
              <a:rPr lang="fa-IR" sz="2400" b="1" dirty="0" smtClean="0">
                <a:cs typeface="B Titr" pitchFamily="2" charset="-78"/>
              </a:rPr>
              <a:t>عزت نفس و خودپنداره در کودکان و عوامل تاثیرگذار بر آن ها</a:t>
            </a:r>
          </a:p>
          <a:p>
            <a:pPr algn="just" rtl="1">
              <a:buFont typeface="Wingdings" pitchFamily="2" charset="2"/>
              <a:buChar char="v"/>
            </a:pPr>
            <a:endParaRPr lang="en-US" sz="2400" b="1" dirty="0" smtClean="0">
              <a:cs typeface="B Titr" pitchFamily="2" charset="-78"/>
            </a:endParaRPr>
          </a:p>
        </p:txBody>
      </p:sp>
    </p:spTree>
    <p:extLst>
      <p:ext uri="{BB962C8B-B14F-4D97-AF65-F5344CB8AC3E}">
        <p14:creationId xmlns:p14="http://schemas.microsoft.com/office/powerpoint/2010/main" val="373968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Misc June 51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3044950" y="775436"/>
            <a:ext cx="3581400" cy="2257428"/>
          </a:xfrm>
          <a:noFill/>
          <a:ln w="76200" cmpd="tri">
            <a:solidFill>
              <a:schemeClr val="accent1"/>
            </a:solidFill>
            <a:miter lim="800000"/>
            <a:headEnd/>
            <a:tailEnd/>
          </a:ln>
        </p:spPr>
      </p:pic>
      <p:sp>
        <p:nvSpPr>
          <p:cNvPr id="6147" name="Rectangle 3"/>
          <p:cNvSpPr>
            <a:spLocks noGrp="1" noChangeArrowheads="1"/>
          </p:cNvSpPr>
          <p:nvPr>
            <p:ph type="body" sz="half" idx="3"/>
          </p:nvPr>
        </p:nvSpPr>
        <p:spPr>
          <a:xfrm>
            <a:off x="76200" y="3123590"/>
            <a:ext cx="8686800" cy="3048610"/>
          </a:xfrm>
        </p:spPr>
        <p:txBody>
          <a:bodyPr>
            <a:normAutofit fontScale="85000" lnSpcReduction="10000"/>
          </a:bodyPr>
          <a:lstStyle/>
          <a:p>
            <a:pPr algn="just">
              <a:buFont typeface="Wingdings" pitchFamily="2" charset="2"/>
              <a:buChar char="v"/>
            </a:pPr>
            <a:r>
              <a:rPr lang="en-US" altLang="fa-IR" dirty="0">
                <a:solidFill>
                  <a:srgbClr val="FF0000"/>
                </a:solidFill>
                <a:latin typeface="Times New Roman" pitchFamily="18" charset="0"/>
                <a:cs typeface="Times New Roman" pitchFamily="18" charset="0"/>
              </a:rPr>
              <a:t>Developmental psychology is the scientific study of how and why human beings change over the course of their life</a:t>
            </a:r>
            <a:r>
              <a:rPr lang="en-US" altLang="fa-IR" dirty="0" smtClean="0">
                <a:solidFill>
                  <a:srgbClr val="FF0000"/>
                </a:solidFill>
                <a:latin typeface="Times New Roman" pitchFamily="18" charset="0"/>
                <a:cs typeface="Times New Roman" pitchFamily="18" charset="0"/>
              </a:rPr>
              <a:t>.</a:t>
            </a:r>
          </a:p>
          <a:p>
            <a:pPr algn="just">
              <a:buFont typeface="Wingdings" pitchFamily="2" charset="2"/>
              <a:buChar char="v"/>
            </a:pPr>
            <a:r>
              <a:rPr lang="en-US" altLang="fa-IR" dirty="0" smtClean="0">
                <a:solidFill>
                  <a:srgbClr val="FF0000"/>
                </a:solidFill>
                <a:latin typeface="Times New Roman" pitchFamily="18" charset="0"/>
                <a:cs typeface="Times New Roman" pitchFamily="18" charset="0"/>
              </a:rPr>
              <a:t> </a:t>
            </a:r>
            <a:r>
              <a:rPr lang="en-US" altLang="fa-IR" dirty="0">
                <a:solidFill>
                  <a:srgbClr val="FF0000"/>
                </a:solidFill>
                <a:latin typeface="Times New Roman" pitchFamily="18" charset="0"/>
                <a:cs typeface="Times New Roman" pitchFamily="18" charset="0"/>
              </a:rPr>
              <a:t>Originally concerned with infants and children, the field has expanded to include adolescence, adult development, aging, and the entire lifespan</a:t>
            </a:r>
            <a:r>
              <a:rPr lang="en-US" altLang="fa-IR" dirty="0" smtClean="0">
                <a:solidFill>
                  <a:srgbClr val="FF0000"/>
                </a:solidFill>
                <a:latin typeface="Times New Roman" pitchFamily="18" charset="0"/>
                <a:cs typeface="Times New Roman" pitchFamily="18" charset="0"/>
              </a:rPr>
              <a:t>.</a:t>
            </a:r>
          </a:p>
          <a:p>
            <a:pPr algn="just">
              <a:buFont typeface="Wingdings" pitchFamily="2" charset="2"/>
              <a:buChar char="v"/>
            </a:pPr>
            <a:r>
              <a:rPr lang="en-US" altLang="fa-IR" dirty="0" smtClean="0">
                <a:solidFill>
                  <a:srgbClr val="FF0000"/>
                </a:solidFill>
                <a:latin typeface="Times New Roman" pitchFamily="18" charset="0"/>
                <a:cs typeface="Times New Roman" pitchFamily="18" charset="0"/>
              </a:rPr>
              <a:t> </a:t>
            </a:r>
            <a:r>
              <a:rPr lang="en-US" altLang="fa-IR" dirty="0">
                <a:solidFill>
                  <a:srgbClr val="FF0000"/>
                </a:solidFill>
                <a:latin typeface="Times New Roman" pitchFamily="18" charset="0"/>
                <a:cs typeface="Times New Roman" pitchFamily="18" charset="0"/>
              </a:rPr>
              <a:t>Developmental psychologists aim to explain how thinking, feeling, and behaviors change throughout life</a:t>
            </a:r>
            <a:endParaRPr lang="en-US" altLang="fa-IR" sz="3200" dirty="0" smtClean="0">
              <a:solidFill>
                <a:srgbClr val="FF0000"/>
              </a:solidFill>
              <a:latin typeface="Times New Roman" pitchFamily="18" charset="0"/>
              <a:cs typeface="Times New Roman" pitchFamily="18" charset="0"/>
            </a:endParaRPr>
          </a:p>
        </p:txBody>
      </p:sp>
      <p:pic>
        <p:nvPicPr>
          <p:cNvPr id="6148" name="Picture 17" descr="Easter 2005 029"/>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10527" r="11842" b="24396"/>
          <a:stretch>
            <a:fillRect/>
          </a:stretch>
        </p:blipFill>
        <p:spPr bwMode="auto">
          <a:xfrm>
            <a:off x="6779055" y="775436"/>
            <a:ext cx="1900120" cy="2257428"/>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18"/>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3703" t="51163" r="46297" b="2325"/>
          <a:stretch>
            <a:fillRect/>
          </a:stretch>
        </p:blipFill>
        <p:spPr bwMode="auto">
          <a:xfrm>
            <a:off x="609600" y="762003"/>
            <a:ext cx="2282645" cy="2257425"/>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75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descr="E:\New folder (4)\erik-eriksons-psychosocial-crisis-theory-1-638.jpg"/>
          <p:cNvPicPr>
            <a:picLocks noChangeAspect="1" noChangeArrowheads="1"/>
          </p:cNvPicPr>
          <p:nvPr/>
        </p:nvPicPr>
        <p:blipFill>
          <a:blip r:embed="rId2" cstate="print"/>
          <a:srcRect/>
          <a:stretch>
            <a:fillRect/>
          </a:stretch>
        </p:blipFill>
        <p:spPr bwMode="auto">
          <a:xfrm>
            <a:off x="-32264" y="0"/>
            <a:ext cx="9176264" cy="6858000"/>
          </a:xfrm>
          <a:prstGeom prst="rect">
            <a:avLst/>
          </a:prstGeom>
          <a:noFill/>
        </p:spPr>
      </p:pic>
    </p:spTree>
    <p:extLst>
      <p:ext uri="{BB962C8B-B14F-4D97-AF65-F5344CB8AC3E}">
        <p14:creationId xmlns:p14="http://schemas.microsoft.com/office/powerpoint/2010/main" val="33276517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نظریه روانی – اجتماعی اریکسون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r>
              <a:rPr lang="fa-IR" sz="2800" dirty="0" smtClean="0">
                <a:cs typeface="B Titr" pitchFamily="2" charset="-78"/>
              </a:rPr>
              <a:t>ویژگی های بارز</a:t>
            </a:r>
          </a:p>
          <a:p>
            <a:pPr algn="just" rtl="1">
              <a:buFont typeface="Wingdings" pitchFamily="2" charset="2"/>
              <a:buChar char="v"/>
            </a:pPr>
            <a:r>
              <a:rPr lang="fa-IR" dirty="0" smtClean="0">
                <a:cs typeface="B Titr" pitchFamily="2" charset="-78"/>
              </a:rPr>
              <a:t>مطالعه رشد در تمام عمر</a:t>
            </a:r>
          </a:p>
          <a:p>
            <a:pPr algn="just" rtl="1">
              <a:buFont typeface="Wingdings" pitchFamily="2" charset="2"/>
              <a:buChar char="v"/>
            </a:pPr>
            <a:r>
              <a:rPr lang="fa-IR" sz="2800" dirty="0" smtClean="0">
                <a:cs typeface="B Titr" pitchFamily="2" charset="-78"/>
              </a:rPr>
              <a:t>تمرکز بر انسان سالم</a:t>
            </a:r>
          </a:p>
          <a:p>
            <a:pPr algn="just" rtl="1">
              <a:buFont typeface="Wingdings" pitchFamily="2" charset="2"/>
              <a:buChar char="v"/>
            </a:pPr>
            <a:r>
              <a:rPr lang="fa-IR" dirty="0" smtClean="0">
                <a:cs typeface="B Titr" pitchFamily="2" charset="-78"/>
              </a:rPr>
              <a:t>توجه به اهمیت احساس هویت در انسان</a:t>
            </a:r>
          </a:p>
          <a:p>
            <a:pPr algn="just" rtl="1">
              <a:buFont typeface="Wingdings" pitchFamily="2" charset="2"/>
              <a:buChar char="v"/>
            </a:pPr>
            <a:r>
              <a:rPr lang="fa-IR" sz="2800" dirty="0" smtClean="0">
                <a:cs typeface="B Titr" pitchFamily="2" charset="-78"/>
              </a:rPr>
              <a:t>کوشش برای آمیختن یافته های تجربی و بالینی با بینش فرهنگی و تاریخی</a:t>
            </a:r>
          </a:p>
          <a:p>
            <a:pPr algn="just" rtl="1">
              <a:buFont typeface="Wingdings" pitchFamily="2" charset="2"/>
              <a:buChar char="v"/>
            </a:pPr>
            <a:endParaRPr lang="en-US" sz="2800" dirty="0" smtClean="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71</a:t>
            </a:fld>
            <a:endParaRPr lang="fa-IR"/>
          </a:p>
        </p:txBody>
      </p:sp>
    </p:spTree>
    <p:extLst>
      <p:ext uri="{BB962C8B-B14F-4D97-AF65-F5344CB8AC3E}">
        <p14:creationId xmlns:p14="http://schemas.microsoft.com/office/powerpoint/2010/main" val="96895954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اصول نظریه روانی – اجتماعی اریکسون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r>
              <a:rPr lang="fa-IR" dirty="0" smtClean="0">
                <a:cs typeface="B Titr" pitchFamily="2" charset="-78"/>
              </a:rPr>
              <a:t>مرحله ای بودن رشد </a:t>
            </a:r>
          </a:p>
          <a:p>
            <a:pPr algn="just" rtl="1">
              <a:buFont typeface="Wingdings" pitchFamily="2" charset="2"/>
              <a:buChar char="v"/>
            </a:pPr>
            <a:r>
              <a:rPr lang="fa-IR" sz="2800" dirty="0" smtClean="0">
                <a:cs typeface="B Titr" pitchFamily="2" charset="-78"/>
              </a:rPr>
              <a:t>وجود تکلیف یا وظیفه خاصی در هریک ازمراحل </a:t>
            </a:r>
          </a:p>
          <a:p>
            <a:pPr algn="just" rtl="1">
              <a:buFont typeface="Wingdings" pitchFamily="2" charset="2"/>
              <a:buChar char="v"/>
            </a:pPr>
            <a:r>
              <a:rPr lang="fa-IR" sz="2800" dirty="0" smtClean="0">
                <a:cs typeface="B Titr" pitchFamily="2" charset="-78"/>
              </a:rPr>
              <a:t>شکل گیری رشد روانی در محیط اجتماعی</a:t>
            </a:r>
          </a:p>
          <a:p>
            <a:pPr algn="just" rtl="1">
              <a:buFont typeface="Wingdings" pitchFamily="2" charset="2"/>
              <a:buChar char="v"/>
            </a:pPr>
            <a:r>
              <a:rPr lang="fa-IR" dirty="0" smtClean="0">
                <a:cs typeface="B Titr" pitchFamily="2" charset="-78"/>
              </a:rPr>
              <a:t>هر مرحله پایه و اساس مراحل بعدی است.</a:t>
            </a:r>
          </a:p>
          <a:p>
            <a:pPr algn="just" rtl="1">
              <a:buFont typeface="Wingdings" pitchFamily="2" charset="2"/>
              <a:buChar char="v"/>
            </a:pPr>
            <a:r>
              <a:rPr lang="fa-IR" sz="2800" dirty="0" smtClean="0">
                <a:cs typeface="B Titr" pitchFamily="2" charset="-78"/>
              </a:rPr>
              <a:t>تلاش های فرد در هر مرحله در پیوستار بین موفقیت کامل و شکست کامل قرار </a:t>
            </a:r>
            <a:r>
              <a:rPr lang="fa-IR" dirty="0">
                <a:cs typeface="B Titr" pitchFamily="2" charset="-78"/>
              </a:rPr>
              <a:t>می </a:t>
            </a:r>
            <a:r>
              <a:rPr lang="fa-IR" dirty="0" smtClean="0">
                <a:cs typeface="B Titr" pitchFamily="2" charset="-78"/>
              </a:rPr>
              <a:t>گیرد</a:t>
            </a:r>
            <a:r>
              <a:rPr lang="fa-IR" sz="2800" dirty="0" smtClean="0">
                <a:cs typeface="B Titr" pitchFamily="2" charset="-78"/>
              </a:rPr>
              <a:t>.</a:t>
            </a:r>
          </a:p>
          <a:p>
            <a:pPr algn="just" rtl="1">
              <a:buFont typeface="Wingdings" pitchFamily="2" charset="2"/>
              <a:buChar char="v"/>
            </a:pPr>
            <a:r>
              <a:rPr lang="fa-IR" dirty="0" smtClean="0">
                <a:cs typeface="B Titr" pitchFamily="2" charset="-78"/>
              </a:rPr>
              <a:t>تکلیف هر مرحله زمان خاص خود را دارد اما شرایط مراحل بعدی تا حدودی جبران کننده ضعف های قبلی است.</a:t>
            </a:r>
            <a:endParaRPr lang="fa-IR" sz="2800" dirty="0" smtClean="0">
              <a:cs typeface="B Titr" pitchFamily="2" charset="-78"/>
            </a:endParaRPr>
          </a:p>
          <a:p>
            <a:pPr algn="just" rtl="1">
              <a:buFont typeface="Wingdings" pitchFamily="2" charset="2"/>
              <a:buChar char="v"/>
            </a:pPr>
            <a:endParaRPr lang="en-US" sz="2800" dirty="0" smtClean="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7888197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New folder (4)\eriksons-stages-of-psychosocial-development-2-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296869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68" y="222195"/>
            <a:ext cx="8229600" cy="610820"/>
          </a:xfrm>
        </p:spPr>
        <p:txBody>
          <a:bodyPr>
            <a:noAutofit/>
          </a:bodyPr>
          <a:lstStyle/>
          <a:p>
            <a:pPr algn="ctr"/>
            <a:r>
              <a:rPr lang="fa-IR" sz="3200" dirty="0" smtClean="0">
                <a:solidFill>
                  <a:srgbClr val="FF0000"/>
                </a:solidFill>
                <a:cs typeface="B Titr" pitchFamily="2" charset="-78"/>
              </a:rPr>
              <a:t>نظریه رشد </a:t>
            </a:r>
            <a:r>
              <a:rPr lang="fa-IR" sz="3200" dirty="0">
                <a:solidFill>
                  <a:srgbClr val="FF0000"/>
                </a:solidFill>
                <a:cs typeface="B Titr" pitchFamily="2" charset="-78"/>
              </a:rPr>
              <a:t>روانی </a:t>
            </a:r>
            <a:r>
              <a:rPr lang="fa-IR" sz="3200" dirty="0" smtClean="0">
                <a:solidFill>
                  <a:srgbClr val="FF0000"/>
                </a:solidFill>
                <a:cs typeface="B Titr" pitchFamily="2" charset="-78"/>
              </a:rPr>
              <a:t>- اجتماعی اریکسون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908720"/>
            <a:ext cx="8229600" cy="4658150"/>
          </a:xfrm>
        </p:spPr>
        <p:txBody>
          <a:bodyPr>
            <a:normAutofit/>
          </a:bodyPr>
          <a:lstStyle/>
          <a:p>
            <a:pPr marL="0" indent="0" algn="just">
              <a:buNone/>
            </a:pPr>
            <a:endParaRPr lang="en-US" dirty="0" smtClean="0">
              <a:solidFill>
                <a:srgbClr val="FFFF00"/>
              </a:solidFill>
              <a:cs typeface="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91" y="1049792"/>
            <a:ext cx="2163763" cy="22367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4" name="Slide Number Placeholder 3"/>
          <p:cNvSpPr>
            <a:spLocks noGrp="1"/>
          </p:cNvSpPr>
          <p:nvPr>
            <p:ph type="sldNum" sz="quarter" idx="12"/>
          </p:nvPr>
        </p:nvSpPr>
        <p:spPr/>
        <p:txBody>
          <a:bodyPr/>
          <a:lstStyle/>
          <a:p>
            <a:fld id="{221947D8-F89B-4E30-9AFC-72B6C3B72886}" type="slidenum">
              <a:rPr lang="fa-IR" smtClean="0"/>
              <a:pPr/>
              <a:t>74</a:t>
            </a:fld>
            <a:endParaRPr lang="fa-IR"/>
          </a:p>
        </p:txBody>
      </p:sp>
      <p:pic>
        <p:nvPicPr>
          <p:cNvPr id="7" name="Picture 2" descr="C:\Users\Negah\Desktop\42066397875872992087.jpg"/>
          <p:cNvPicPr>
            <a:picLocks noChangeAspect="1" noChangeArrowheads="1"/>
          </p:cNvPicPr>
          <p:nvPr/>
        </p:nvPicPr>
        <p:blipFill>
          <a:blip r:embed="rId3" cstate="print"/>
          <a:srcRect/>
          <a:stretch>
            <a:fillRect/>
          </a:stretch>
        </p:blipFill>
        <p:spPr bwMode="auto">
          <a:xfrm>
            <a:off x="2894854" y="985720"/>
            <a:ext cx="5795305" cy="4800600"/>
          </a:xfrm>
          <a:prstGeom prst="rect">
            <a:avLst/>
          </a:prstGeom>
          <a:noFill/>
        </p:spPr>
      </p:pic>
    </p:spTree>
    <p:extLst>
      <p:ext uri="{BB962C8B-B14F-4D97-AF65-F5344CB8AC3E}">
        <p14:creationId xmlns:p14="http://schemas.microsoft.com/office/powerpoint/2010/main" val="203077789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New folder (4)\eriksons-stages-of-psychosocial-development-3-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647351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E:\New folder (4)\eriksons-stages-of-psychosocial-development-4-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399524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نظریه روانی – اجتماعی اریکسون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r>
              <a:rPr lang="fa-IR" sz="2800" dirty="0" smtClean="0">
                <a:cs typeface="B Titr" pitchFamily="2" charset="-78"/>
              </a:rPr>
              <a:t>شرایط شکل گیری احساس اعتماد</a:t>
            </a:r>
          </a:p>
          <a:p>
            <a:pPr algn="just" rtl="1">
              <a:buFont typeface="Wingdings" pitchFamily="2" charset="2"/>
              <a:buChar char="v"/>
            </a:pPr>
            <a:r>
              <a:rPr lang="fa-IR" dirty="0" smtClean="0">
                <a:cs typeface="B Titr" pitchFamily="2" charset="-78"/>
              </a:rPr>
              <a:t>نیازهای نوزاد به صورت مناسب و کافی برآورده شود.</a:t>
            </a:r>
          </a:p>
          <a:p>
            <a:pPr algn="just" rtl="1">
              <a:buFont typeface="Wingdings" pitchFamily="2" charset="2"/>
              <a:buChar char="v"/>
            </a:pPr>
            <a:r>
              <a:rPr lang="fa-IR" sz="2800" dirty="0" smtClean="0">
                <a:cs typeface="B Titr" pitchFamily="2" charset="-78"/>
              </a:rPr>
              <a:t>نیازهای اولیه به روشی ثابت و قابل پیش بینی از نظر کودک تامین گردد.</a:t>
            </a:r>
            <a:endParaRPr lang="en-US" sz="2800" dirty="0" smtClean="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77</a:t>
            </a:fld>
            <a:endParaRPr lang="fa-IR"/>
          </a:p>
        </p:txBody>
      </p:sp>
    </p:spTree>
    <p:extLst>
      <p:ext uri="{BB962C8B-B14F-4D97-AF65-F5344CB8AC3E}">
        <p14:creationId xmlns:p14="http://schemas.microsoft.com/office/powerpoint/2010/main" val="214924030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E:\New folder (4)\eriksons-stages-of-psychosocial-development-5-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22914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نظریه روانی – اجتماعی اریکسون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r>
              <a:rPr lang="fa-IR" dirty="0" smtClean="0">
                <a:cs typeface="B Titr" pitchFamily="2" charset="-78"/>
              </a:rPr>
              <a:t>کودک در مرحله </a:t>
            </a:r>
            <a:r>
              <a:rPr lang="fa-IR" dirty="0">
                <a:cs typeface="B Titr" pitchFamily="2" charset="-78"/>
              </a:rPr>
              <a:t>دوم </a:t>
            </a:r>
            <a:r>
              <a:rPr lang="fa-IR" dirty="0" smtClean="0">
                <a:cs typeface="B Titr" pitchFamily="2" charset="-78"/>
              </a:rPr>
              <a:t>می خواهد اراده خود را شکل دهد.</a:t>
            </a:r>
          </a:p>
          <a:p>
            <a:pPr algn="just" rtl="1">
              <a:buFont typeface="Wingdings" pitchFamily="2" charset="2"/>
              <a:buChar char="v"/>
            </a:pPr>
            <a:r>
              <a:rPr lang="fa-IR" sz="2800" dirty="0" smtClean="0">
                <a:cs typeface="B Titr" pitchFamily="2" charset="-78"/>
              </a:rPr>
              <a:t>این احساس به وجود می آید:</a:t>
            </a:r>
          </a:p>
          <a:p>
            <a:pPr algn="just" rtl="1">
              <a:buFont typeface="Wingdings" pitchFamily="2" charset="2"/>
              <a:buChar char="v"/>
            </a:pPr>
            <a:r>
              <a:rPr lang="fa-IR" sz="2800" dirty="0" smtClean="0">
                <a:cs typeface="B Titr" pitchFamily="2" charset="-78"/>
              </a:rPr>
              <a:t>از نظرروان شناختی از والدین خود جداست.</a:t>
            </a:r>
          </a:p>
          <a:p>
            <a:pPr algn="just" rtl="1">
              <a:buFont typeface="Wingdings" pitchFamily="2" charset="2"/>
              <a:buChar char="v"/>
            </a:pPr>
            <a:r>
              <a:rPr lang="fa-IR" dirty="0" smtClean="0">
                <a:cs typeface="B Titr" pitchFamily="2" charset="-78"/>
              </a:rPr>
              <a:t>از نظر جسمانی روی حرکات و واکنش های جسمانی خود کنترل دارد.</a:t>
            </a:r>
          </a:p>
          <a:p>
            <a:pPr algn="just" rtl="1">
              <a:buFont typeface="Wingdings" pitchFamily="2" charset="2"/>
              <a:buChar char="v"/>
            </a:pPr>
            <a:endParaRPr lang="fa-IR" sz="2800" dirty="0" smtClean="0">
              <a:cs typeface="B Titr" pitchFamily="2" charset="-78"/>
            </a:endParaRPr>
          </a:p>
          <a:p>
            <a:pPr algn="just" rtl="1">
              <a:buFont typeface="Wingdings" pitchFamily="2" charset="2"/>
              <a:buChar char="v"/>
            </a:pPr>
            <a:endParaRPr lang="fa-IR" sz="2800" dirty="0" smtClean="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79</a:t>
            </a:fld>
            <a:endParaRPr lang="fa-IR"/>
          </a:p>
        </p:txBody>
      </p:sp>
    </p:spTree>
    <p:extLst>
      <p:ext uri="{BB962C8B-B14F-4D97-AF65-F5344CB8AC3E}">
        <p14:creationId xmlns:p14="http://schemas.microsoft.com/office/powerpoint/2010/main" val="201297912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fa-IR" sz="4400" b="1" dirty="0" smtClean="0">
                <a:solidFill>
                  <a:srgbClr val="FF0000"/>
                </a:solidFill>
                <a:latin typeface="Times New Roman" pitchFamily="18" charset="0"/>
                <a:cs typeface="Times New Roman" pitchFamily="18" charset="0"/>
              </a:rPr>
              <a:t>Developmental Psychology</a:t>
            </a:r>
          </a:p>
        </p:txBody>
      </p:sp>
      <p:sp>
        <p:nvSpPr>
          <p:cNvPr id="2052" name="Rectangle 3"/>
          <p:cNvSpPr>
            <a:spLocks noGrp="1" noChangeArrowheads="1"/>
          </p:cNvSpPr>
          <p:nvPr>
            <p:ph type="body" sz="half" idx="1"/>
          </p:nvPr>
        </p:nvSpPr>
        <p:spPr>
          <a:xfrm>
            <a:off x="381000" y="1371600"/>
            <a:ext cx="6934200" cy="4724400"/>
          </a:xfrm>
        </p:spPr>
        <p:txBody>
          <a:bodyPr/>
          <a:lstStyle/>
          <a:p>
            <a:pPr algn="l" rtl="0" eaLnBrk="1" hangingPunct="1">
              <a:buFont typeface="Wingdings" pitchFamily="2" charset="2"/>
              <a:buChar char="v"/>
            </a:pPr>
            <a:r>
              <a:rPr lang="en-US" altLang="fa-IR" sz="3200" b="1" u="sng" dirty="0" smtClean="0">
                <a:solidFill>
                  <a:srgbClr val="FF0000"/>
                </a:solidFill>
                <a:latin typeface="Times New Roman" pitchFamily="18" charset="0"/>
                <a:cs typeface="Times New Roman" pitchFamily="18" charset="0"/>
                <a:hlinkClick r:id="rId3" action="ppaction://hlinksldjump"/>
              </a:rPr>
              <a:t>Studying Development</a:t>
            </a:r>
            <a:r>
              <a:rPr lang="en-US" altLang="fa-IR" sz="3200" b="1" u="sng" dirty="0" smtClean="0">
                <a:solidFill>
                  <a:srgbClr val="FF0000"/>
                </a:solidFill>
                <a:latin typeface="Times New Roman" pitchFamily="18" charset="0"/>
                <a:cs typeface="Times New Roman" pitchFamily="18" charset="0"/>
              </a:rPr>
              <a:t>:</a:t>
            </a:r>
            <a:endParaRPr lang="en-US" altLang="fa-IR" b="1" u="sng" dirty="0">
              <a:solidFill>
                <a:srgbClr val="FF0000"/>
              </a:solidFill>
              <a:latin typeface="Times New Roman" pitchFamily="18" charset="0"/>
              <a:cs typeface="Times New Roman" pitchFamily="18" charset="0"/>
            </a:endParaRPr>
          </a:p>
          <a:p>
            <a:pPr algn="l" rtl="0" eaLnBrk="1" hangingPunct="1">
              <a:buFont typeface="Wingdings" pitchFamily="2" charset="2"/>
              <a:buChar char="v"/>
            </a:pPr>
            <a:r>
              <a:rPr lang="en-US" altLang="fa-IR" sz="3200" b="1" u="sng" dirty="0" smtClean="0">
                <a:solidFill>
                  <a:srgbClr val="FF0000"/>
                </a:solidFill>
                <a:latin typeface="Times New Roman" pitchFamily="18" charset="0"/>
                <a:cs typeface="Times New Roman" pitchFamily="18" charset="0"/>
                <a:hlinkClick r:id="" action="ppaction://noaction"/>
              </a:rPr>
              <a:t>Physical Development</a:t>
            </a:r>
            <a:endParaRPr lang="en-US" altLang="fa-IR" b="1" u="sng" dirty="0">
              <a:solidFill>
                <a:srgbClr val="FF0000"/>
              </a:solidFill>
              <a:latin typeface="Times New Roman" pitchFamily="18" charset="0"/>
              <a:cs typeface="Times New Roman" pitchFamily="18" charset="0"/>
            </a:endParaRPr>
          </a:p>
          <a:p>
            <a:pPr algn="l" rtl="0" eaLnBrk="1" hangingPunct="1">
              <a:buFont typeface="Wingdings" pitchFamily="2" charset="2"/>
              <a:buChar char="v"/>
            </a:pPr>
            <a:r>
              <a:rPr lang="en-US" altLang="fa-IR" sz="3200" b="1" u="sng" dirty="0" smtClean="0">
                <a:solidFill>
                  <a:srgbClr val="FF0000"/>
                </a:solidFill>
                <a:latin typeface="Times New Roman" pitchFamily="18" charset="0"/>
                <a:cs typeface="Times New Roman" pitchFamily="18" charset="0"/>
                <a:hlinkClick r:id="rId4" action="ppaction://hlinksldjump"/>
              </a:rPr>
              <a:t>Cognitive Development</a:t>
            </a:r>
            <a:endParaRPr lang="en-US" altLang="fa-IR" b="1" u="sng" dirty="0">
              <a:solidFill>
                <a:srgbClr val="FF0000"/>
              </a:solidFill>
              <a:latin typeface="Times New Roman" pitchFamily="18" charset="0"/>
              <a:cs typeface="Times New Roman" pitchFamily="18" charset="0"/>
            </a:endParaRPr>
          </a:p>
          <a:p>
            <a:pPr algn="l" rtl="0" eaLnBrk="1" hangingPunct="1">
              <a:buFont typeface="Wingdings" pitchFamily="2" charset="2"/>
              <a:buChar char="v"/>
            </a:pPr>
            <a:r>
              <a:rPr lang="en-US" altLang="fa-IR" sz="3200" b="1" u="sng" dirty="0" smtClean="0">
                <a:solidFill>
                  <a:srgbClr val="FF0000"/>
                </a:solidFill>
                <a:latin typeface="Times New Roman" pitchFamily="18" charset="0"/>
                <a:cs typeface="Times New Roman" pitchFamily="18" charset="0"/>
                <a:hlinkClick r:id="" action="ppaction://noaction"/>
              </a:rPr>
              <a:t>Social-Emotional Development</a:t>
            </a:r>
            <a:endParaRPr lang="en-US" altLang="fa-IR" sz="3200" b="1" u="sng" dirty="0" smtClean="0">
              <a:solidFill>
                <a:srgbClr val="FF0000"/>
              </a:solidFill>
              <a:latin typeface="Times New Roman" pitchFamily="18" charset="0"/>
              <a:cs typeface="Times New Roman" pitchFamily="18" charset="0"/>
            </a:endParaRPr>
          </a:p>
          <a:p>
            <a:pPr algn="l" rtl="0" eaLnBrk="1" hangingPunct="1"/>
            <a:endParaRPr lang="en-US" altLang="fa-IR" sz="3200" dirty="0" smtClean="0">
              <a:solidFill>
                <a:srgbClr val="FF0000"/>
              </a:solidFill>
            </a:endParaRPr>
          </a:p>
        </p:txBody>
      </p:sp>
      <p:graphicFrame>
        <p:nvGraphicFramePr>
          <p:cNvPr id="2050" name="Object 4"/>
          <p:cNvGraphicFramePr>
            <a:graphicFrameLocks noGrp="1" noChangeAspect="1"/>
          </p:cNvGraphicFramePr>
          <p:nvPr>
            <p:ph sz="half" idx="2"/>
          </p:nvPr>
        </p:nvGraphicFramePr>
        <p:xfrm>
          <a:off x="6273801" y="1371600"/>
          <a:ext cx="2374900" cy="2590800"/>
        </p:xfrm>
        <a:graphic>
          <a:graphicData uri="http://schemas.openxmlformats.org/presentationml/2006/ole">
            <mc:AlternateContent xmlns:mc="http://schemas.openxmlformats.org/markup-compatibility/2006">
              <mc:Choice xmlns:v="urn:schemas-microsoft-com:vml" Requires="v">
                <p:oleObj spid="_x0000_s1347" r:id="rId5" imgW="1828800" imgH="1828800" progId="Photoshop.Image.8">
                  <p:embed/>
                </p:oleObj>
              </mc:Choice>
              <mc:Fallback>
                <p:oleObj r:id="rId5" imgW="1828800" imgH="1828800" progId="Photoshop.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801" y="1371600"/>
                        <a:ext cx="2374900" cy="2590800"/>
                      </a:xfrm>
                      <a:prstGeom prst="rect">
                        <a:avLst/>
                      </a:prstGeom>
                      <a:noFill/>
                      <a:ln w="76200" cmpd="tri">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1867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نظریه روانی – اجتماعی اریکسون</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r>
              <a:rPr lang="fa-IR" sz="2800" dirty="0" smtClean="0">
                <a:cs typeface="B Titr" pitchFamily="2" charset="-78"/>
              </a:rPr>
              <a:t>شرایط شکل گیری احساس استقلال</a:t>
            </a:r>
          </a:p>
          <a:p>
            <a:pPr algn="just" rtl="1">
              <a:buFont typeface="Wingdings" pitchFamily="2" charset="2"/>
              <a:buChar char="v"/>
            </a:pPr>
            <a:r>
              <a:rPr lang="fa-IR" dirty="0" smtClean="0">
                <a:cs typeface="B Titr" pitchFamily="2" charset="-78"/>
              </a:rPr>
              <a:t>به کودک آزادی عمل داده شود تا تلاش و فعالیت بدنی داشته باشدبا چالش روبرو شود.</a:t>
            </a:r>
          </a:p>
          <a:p>
            <a:pPr algn="just" rtl="1">
              <a:buFont typeface="Wingdings" pitchFamily="2" charset="2"/>
              <a:buChar char="v"/>
            </a:pPr>
            <a:r>
              <a:rPr lang="fa-IR" sz="2800" dirty="0" smtClean="0">
                <a:cs typeface="B Titr" pitchFamily="2" charset="-78"/>
              </a:rPr>
              <a:t>اراده اش مورد احترام قرار گیرد.</a:t>
            </a:r>
          </a:p>
          <a:p>
            <a:pPr algn="just" rtl="1">
              <a:buFont typeface="Wingdings" pitchFamily="2" charset="2"/>
              <a:buChar char="v"/>
            </a:pPr>
            <a:r>
              <a:rPr lang="fa-IR" dirty="0" smtClean="0">
                <a:cs typeface="B Titr" pitchFamily="2" charset="-78"/>
              </a:rPr>
              <a:t>فراهم ساختن یک چارچوب برای انتخاب های کودک</a:t>
            </a:r>
            <a:endParaRPr lang="en-US" sz="2800" dirty="0" smtClean="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80</a:t>
            </a:fld>
            <a:endParaRPr lang="fa-IR"/>
          </a:p>
        </p:txBody>
      </p:sp>
    </p:spTree>
    <p:extLst>
      <p:ext uri="{BB962C8B-B14F-4D97-AF65-F5344CB8AC3E}">
        <p14:creationId xmlns:p14="http://schemas.microsoft.com/office/powerpoint/2010/main" val="133255558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E:\New folder (4)\eriksons-stages-of-psychosocial-development-6-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799194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E:\New folder (4)\eriksons-stages-of-psychosocial-development-7-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9359364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E:\New folder (4)\eriksons-stages-of-psychosocial-development-8-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9290962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E:\New folder (4)\eriksons-stages-of-psychosocial-development-9-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100" name="Picture 4" descr="https://upload.wikimedia.org/wikipedia/commons/3/3d/Wedding_rings.jpg"/>
          <p:cNvPicPr>
            <a:picLocks noChangeAspect="1" noChangeArrowheads="1"/>
          </p:cNvPicPr>
          <p:nvPr/>
        </p:nvPicPr>
        <p:blipFill>
          <a:blip r:embed="rId3" cstate="print"/>
          <a:srcRect/>
          <a:stretch>
            <a:fillRect/>
          </a:stretch>
        </p:blipFill>
        <p:spPr bwMode="auto">
          <a:xfrm>
            <a:off x="5410200" y="2133604"/>
            <a:ext cx="3425680" cy="3950721"/>
          </a:xfrm>
          <a:prstGeom prst="rect">
            <a:avLst/>
          </a:prstGeom>
          <a:noFill/>
        </p:spPr>
      </p:pic>
      <p:pic>
        <p:nvPicPr>
          <p:cNvPr id="4101" name="Picture 5" descr="C:\Users\ar\Desktop\Untitled-00.jpg"/>
          <p:cNvPicPr>
            <a:picLocks noChangeAspect="1" noChangeArrowheads="1"/>
          </p:cNvPicPr>
          <p:nvPr/>
        </p:nvPicPr>
        <p:blipFill>
          <a:blip r:embed="rId4" cstate="print"/>
          <a:srcRect/>
          <a:stretch>
            <a:fillRect/>
          </a:stretch>
        </p:blipFill>
        <p:spPr bwMode="auto">
          <a:xfrm>
            <a:off x="0" y="0"/>
            <a:ext cx="9144000" cy="6934200"/>
          </a:xfrm>
          <a:prstGeom prst="rect">
            <a:avLst/>
          </a:prstGeom>
          <a:noFill/>
        </p:spPr>
      </p:pic>
    </p:spTree>
    <p:extLst>
      <p:ext uri="{BB962C8B-B14F-4D97-AF65-F5344CB8AC3E}">
        <p14:creationId xmlns:p14="http://schemas.microsoft.com/office/powerpoint/2010/main" val="18556270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E:\New folder (4)\eriksons-stages-of-psychosocial-development-10-728.jpg"/>
          <p:cNvPicPr>
            <a:picLocks noChangeAspect="1" noChangeArrowheads="1"/>
          </p:cNvPicPr>
          <p:nvPr/>
        </p:nvPicPr>
        <p:blipFill>
          <a:blip r:embed="rId2" cstate="print"/>
          <a:srcRect/>
          <a:stretch>
            <a:fillRect/>
          </a:stretch>
        </p:blipFill>
        <p:spPr bwMode="auto">
          <a:xfrm>
            <a:off x="0" y="152400"/>
            <a:ext cx="9144000" cy="6858000"/>
          </a:xfrm>
          <a:prstGeom prst="rect">
            <a:avLst/>
          </a:prstGeom>
          <a:noFill/>
        </p:spPr>
      </p:pic>
    </p:spTree>
    <p:extLst>
      <p:ext uri="{BB962C8B-B14F-4D97-AF65-F5344CB8AC3E}">
        <p14:creationId xmlns:p14="http://schemas.microsoft.com/office/powerpoint/2010/main" val="16230726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E:\New folder (4)\eriksons-stages-of-psychosocial-development-11-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https://s-media-cache-ak0.pinimg.com/736x/bc/f7/a5/bcf7a52f3b86c9f2e857f0dc7bc9846e.jpg"/>
          <p:cNvPicPr>
            <a:picLocks noChangeAspect="1" noChangeArrowheads="1"/>
          </p:cNvPicPr>
          <p:nvPr/>
        </p:nvPicPr>
        <p:blipFill>
          <a:blip r:embed="rId3" cstate="print"/>
          <a:srcRect/>
          <a:stretch>
            <a:fillRect/>
          </a:stretch>
        </p:blipFill>
        <p:spPr bwMode="auto">
          <a:xfrm>
            <a:off x="1219200" y="4343295"/>
            <a:ext cx="3581400" cy="2385974"/>
          </a:xfrm>
          <a:prstGeom prst="rect">
            <a:avLst/>
          </a:prstGeom>
          <a:noFill/>
        </p:spPr>
      </p:pic>
      <p:pic>
        <p:nvPicPr>
          <p:cNvPr id="2056" name="Picture 8" descr="Image result for ‫پیری‬‎"/>
          <p:cNvPicPr>
            <a:picLocks noChangeAspect="1" noChangeArrowheads="1"/>
          </p:cNvPicPr>
          <p:nvPr/>
        </p:nvPicPr>
        <p:blipFill>
          <a:blip r:embed="rId4" cstate="print"/>
          <a:srcRect/>
          <a:stretch>
            <a:fillRect/>
          </a:stretch>
        </p:blipFill>
        <p:spPr bwMode="auto">
          <a:xfrm>
            <a:off x="5867402" y="1828800"/>
            <a:ext cx="2954705" cy="4267200"/>
          </a:xfrm>
          <a:prstGeom prst="rect">
            <a:avLst/>
          </a:prstGeom>
          <a:noFill/>
        </p:spPr>
      </p:pic>
    </p:spTree>
    <p:extLst>
      <p:ext uri="{BB962C8B-B14F-4D97-AF65-F5344CB8AC3E}">
        <p14:creationId xmlns:p14="http://schemas.microsoft.com/office/powerpoint/2010/main" val="336509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9176228"/>
              </p:ext>
            </p:extLst>
          </p:nvPr>
        </p:nvGraphicFramePr>
        <p:xfrm>
          <a:off x="143556" y="374899"/>
          <a:ext cx="8704184" cy="4886559"/>
        </p:xfrm>
        <a:graphic>
          <a:graphicData uri="http://schemas.openxmlformats.org/drawingml/2006/table">
            <a:tbl>
              <a:tblPr firstRow="1" bandRow="1">
                <a:tableStyleId>{F5AB1C69-6EDB-4FF4-983F-18BD219EF322}</a:tableStyleId>
              </a:tblPr>
              <a:tblGrid>
                <a:gridCol w="6184554">
                  <a:extLst>
                    <a:ext uri="{9D8B030D-6E8A-4147-A177-3AD203B41FA5}">
                      <a16:colId xmlns:a16="http://schemas.microsoft.com/office/drawing/2014/main" xmlns="" val="20000"/>
                    </a:ext>
                  </a:extLst>
                </a:gridCol>
                <a:gridCol w="839877">
                  <a:extLst>
                    <a:ext uri="{9D8B030D-6E8A-4147-A177-3AD203B41FA5}">
                      <a16:colId xmlns:a16="http://schemas.microsoft.com/office/drawing/2014/main" xmlns="" val="20001"/>
                    </a:ext>
                  </a:extLst>
                </a:gridCol>
                <a:gridCol w="1679753">
                  <a:extLst>
                    <a:ext uri="{9D8B030D-6E8A-4147-A177-3AD203B41FA5}">
                      <a16:colId xmlns:a16="http://schemas.microsoft.com/office/drawing/2014/main" xmlns="" val="20002"/>
                    </a:ext>
                  </a:extLst>
                </a:gridCol>
              </a:tblGrid>
              <a:tr h="684118">
                <a:tc>
                  <a:txBody>
                    <a:bodyPr/>
                    <a:lstStyle/>
                    <a:p>
                      <a:pPr algn="ctr" rtl="1"/>
                      <a:r>
                        <a:rPr lang="fa-IR" dirty="0" smtClean="0">
                          <a:cs typeface="B Nazanin" pitchFamily="2" charset="-78"/>
                        </a:rPr>
                        <a:t>شرح</a:t>
                      </a:r>
                      <a:endParaRPr lang="en-US" dirty="0">
                        <a:cs typeface="B Nazanin" pitchFamily="2" charset="-78"/>
                      </a:endParaRPr>
                    </a:p>
                  </a:txBody>
                  <a:tcPr/>
                </a:tc>
                <a:tc>
                  <a:txBody>
                    <a:bodyPr/>
                    <a:lstStyle/>
                    <a:p>
                      <a:pPr algn="ctr"/>
                      <a:r>
                        <a:rPr lang="fa-IR" dirty="0" smtClean="0">
                          <a:cs typeface="B Nazanin" pitchFamily="2" charset="-78"/>
                        </a:rPr>
                        <a:t>دوره رشد </a:t>
                      </a:r>
                      <a:endParaRPr lang="en-US" dirty="0">
                        <a:cs typeface="B Nazanin" pitchFamily="2" charset="-78"/>
                      </a:endParaRPr>
                    </a:p>
                  </a:txBody>
                  <a:tcPr/>
                </a:tc>
                <a:tc>
                  <a:txBody>
                    <a:bodyPr/>
                    <a:lstStyle/>
                    <a:p>
                      <a:pPr algn="ctr"/>
                      <a:r>
                        <a:rPr lang="fa-IR" dirty="0" smtClean="0">
                          <a:cs typeface="B Nazanin" pitchFamily="2" charset="-78"/>
                        </a:rPr>
                        <a:t>مرحله</a:t>
                      </a:r>
                      <a:r>
                        <a:rPr lang="fa-IR" baseline="0" dirty="0" smtClean="0">
                          <a:cs typeface="B Nazanin" pitchFamily="2" charset="-78"/>
                        </a:rPr>
                        <a:t> </a:t>
                      </a:r>
                      <a:endParaRPr lang="fa-IR" dirty="0" smtClean="0">
                        <a:cs typeface="B Nazanin" pitchFamily="2" charset="-78"/>
                      </a:endParaRPr>
                    </a:p>
                    <a:p>
                      <a:pPr algn="ctr" rtl="1"/>
                      <a:r>
                        <a:rPr lang="fa-IR" dirty="0" smtClean="0">
                          <a:cs typeface="B Nazanin" pitchFamily="2" charset="-78"/>
                        </a:rPr>
                        <a:t>روانی- اجتماعی</a:t>
                      </a:r>
                      <a:endParaRPr lang="en-US" dirty="0">
                        <a:cs typeface="B Nazanin" pitchFamily="2" charset="-78"/>
                      </a:endParaRPr>
                    </a:p>
                  </a:txBody>
                  <a:tcPr/>
                </a:tc>
                <a:extLst>
                  <a:ext uri="{0D108BD9-81ED-4DB2-BD59-A6C34878D82A}">
                    <a16:rowId xmlns:a16="http://schemas.microsoft.com/office/drawing/2014/main" xmlns="" val="10000"/>
                  </a:ext>
                </a:extLst>
              </a:tr>
              <a:tr h="977312">
                <a:tc>
                  <a:txBody>
                    <a:bodyPr/>
                    <a:lstStyle/>
                    <a:p>
                      <a:pPr algn="just" rtl="1"/>
                      <a:r>
                        <a:rPr lang="fa-IR" sz="1800" dirty="0" smtClean="0">
                          <a:cs typeface="B Nazanin" pitchFamily="2" charset="-78"/>
                        </a:rPr>
                        <a:t>نوزادان از مراقبت گرم و پذیرا احساس اعتماد و اطمینان می کنند که دنیا مکان خوبی است.</a:t>
                      </a:r>
                      <a:r>
                        <a:rPr lang="fa-IR" sz="1800" baseline="0" dirty="0" smtClean="0">
                          <a:cs typeface="B Nazanin" pitchFamily="2" charset="-78"/>
                        </a:rPr>
                        <a:t> بی اعتمادی زمانی ایجاد می شود که آنها مجبور باشند برای آسایش، مدت زیادی صبر کنند یا با آنها با برخورد خشنی شود.</a:t>
                      </a:r>
                      <a:r>
                        <a:rPr lang="fa-IR" baseline="0" dirty="0" smtClean="0">
                          <a:cs typeface="B Nazanin" pitchFamily="2" charset="-78"/>
                        </a:rPr>
                        <a:t> </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تولد تا 1</a:t>
                      </a:r>
                      <a:r>
                        <a:rPr lang="fa-IR" baseline="0" dirty="0" smtClean="0">
                          <a:effectLst>
                            <a:outerShdw blurRad="38100" dist="38100" dir="2700000" algn="tl">
                              <a:srgbClr val="000000">
                                <a:alpha val="43137"/>
                              </a:srgbClr>
                            </a:outerShdw>
                          </a:effectLst>
                          <a:cs typeface="B Nazanin" pitchFamily="2" charset="-78"/>
                        </a:rPr>
                        <a:t> سالگی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اعتماد در برابر بی اعتمادی </a:t>
                      </a:r>
                      <a:r>
                        <a:rPr lang="fa-IR" dirty="0" smtClean="0">
                          <a:solidFill>
                            <a:schemeClr val="accent1">
                              <a:lumMod val="75000"/>
                            </a:schemeClr>
                          </a:solidFill>
                          <a:cs typeface="B Nazanin" pitchFamily="2" charset="-78"/>
                        </a:rPr>
                        <a:t>(دهانی)</a:t>
                      </a:r>
                      <a:endParaRPr lang="en-US" dirty="0">
                        <a:solidFill>
                          <a:schemeClr val="accent1">
                            <a:lumMod val="75000"/>
                          </a:schemeClr>
                        </a:solidFill>
                        <a:cs typeface="B Nazanin" pitchFamily="2" charset="-78"/>
                      </a:endParaRPr>
                    </a:p>
                  </a:txBody>
                  <a:tcPr/>
                </a:tc>
                <a:extLst>
                  <a:ext uri="{0D108BD9-81ED-4DB2-BD59-A6C34878D82A}">
                    <a16:rowId xmlns:a16="http://schemas.microsoft.com/office/drawing/2014/main" xmlns="" val="10001"/>
                  </a:ext>
                </a:extLst>
              </a:tr>
              <a:tr h="977312">
                <a:tc>
                  <a:txBody>
                    <a:bodyPr/>
                    <a:lstStyle/>
                    <a:p>
                      <a:pPr algn="just" rtl="1"/>
                      <a:r>
                        <a:rPr lang="fa-IR" dirty="0" smtClean="0">
                          <a:cs typeface="B Nazanin" pitchFamily="2" charset="-78"/>
                        </a:rPr>
                        <a:t>کودکان</a:t>
                      </a:r>
                      <a:r>
                        <a:rPr lang="fa-IR" baseline="0" dirty="0" smtClean="0">
                          <a:cs typeface="B Nazanin" pitchFamily="2" charset="-78"/>
                        </a:rPr>
                        <a:t> با به کارگیری مهارت های ذهنی و حرکتی، می خواهند خودشان انتخاب کنند و تصمیم بگیرند. خودمختاری زمانی رشد می کند که والدین، امکان انتخابِ آزاد را فراهم کرده  و به کودک فشار نیاورند یا او را شرمنده نکنند.</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1 تا 3 سالگی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خود مختاری در برابر شرم و تردید </a:t>
                      </a:r>
                      <a:r>
                        <a:rPr lang="fa-IR" dirty="0" smtClean="0">
                          <a:solidFill>
                            <a:schemeClr val="accent1">
                              <a:lumMod val="75000"/>
                            </a:schemeClr>
                          </a:solidFill>
                          <a:cs typeface="B Nazanin" pitchFamily="2" charset="-78"/>
                        </a:rPr>
                        <a:t>(مقعدی)</a:t>
                      </a:r>
                      <a:endParaRPr lang="en-US" dirty="0">
                        <a:solidFill>
                          <a:schemeClr val="accent1">
                            <a:lumMod val="75000"/>
                          </a:schemeClr>
                        </a:solidFill>
                        <a:cs typeface="B Nazanin" pitchFamily="2" charset="-78"/>
                      </a:endParaRPr>
                    </a:p>
                  </a:txBody>
                  <a:tcPr/>
                </a:tc>
                <a:extLst>
                  <a:ext uri="{0D108BD9-81ED-4DB2-BD59-A6C34878D82A}">
                    <a16:rowId xmlns:a16="http://schemas.microsoft.com/office/drawing/2014/main" xmlns="" val="10002"/>
                  </a:ext>
                </a:extLst>
              </a:tr>
              <a:tr h="1270505">
                <a:tc>
                  <a:txBody>
                    <a:bodyPr/>
                    <a:lstStyle/>
                    <a:p>
                      <a:pPr algn="just" rtl="1"/>
                      <a:r>
                        <a:rPr lang="fa-IR" dirty="0" smtClean="0">
                          <a:cs typeface="B Nazanin" pitchFamily="2" charset="-78"/>
                        </a:rPr>
                        <a:t>کودکان از طریق بازی وانمود</a:t>
                      </a:r>
                      <a:r>
                        <a:rPr lang="fa-IR" baseline="0" dirty="0" smtClean="0">
                          <a:cs typeface="B Nazanin" pitchFamily="2" charset="-78"/>
                        </a:rPr>
                        <a:t> </a:t>
                      </a:r>
                      <a:r>
                        <a:rPr lang="fa-IR" dirty="0" smtClean="0">
                          <a:cs typeface="B Nazanin" pitchFamily="2" charset="-78"/>
                        </a:rPr>
                        <a:t>کردن، نوع آدمی</a:t>
                      </a:r>
                      <a:r>
                        <a:rPr lang="fa-IR" baseline="0" dirty="0" smtClean="0">
                          <a:cs typeface="B Nazanin" pitchFamily="2" charset="-78"/>
                        </a:rPr>
                        <a:t> را که می توانند بشوند کاوش می کنند. ابتکار عمل(احساس بلند پروازی و مسئولیت) زمانی شکل می گیرد که والدین از درکِ جدیدِ هدف و مقصود در فرزند خود حمایت کنند. در صورتی که والدین زیاد توقع داشته باشند که فرزندشان، خود را کنترل کند موجب احساس گناه در او می شوند.</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3 تا 6 سالگی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ابتکار عمل در برابر</a:t>
                      </a:r>
                      <a:r>
                        <a:rPr lang="fa-IR" baseline="0" dirty="0" smtClean="0">
                          <a:cs typeface="B Nazanin" pitchFamily="2" charset="-78"/>
                        </a:rPr>
                        <a:t> احساس گناه </a:t>
                      </a:r>
                      <a:r>
                        <a:rPr lang="fa-IR" baseline="0" dirty="0" smtClean="0">
                          <a:solidFill>
                            <a:schemeClr val="accent1">
                              <a:lumMod val="75000"/>
                            </a:schemeClr>
                          </a:solidFill>
                          <a:cs typeface="B Nazanin" pitchFamily="2" charset="-78"/>
                        </a:rPr>
                        <a:t>(آلتی)</a:t>
                      </a:r>
                      <a:endParaRPr lang="en-US" dirty="0">
                        <a:solidFill>
                          <a:schemeClr val="accent1">
                            <a:lumMod val="75000"/>
                          </a:schemeClr>
                        </a:solidFill>
                        <a:cs typeface="B Nazanin" pitchFamily="2" charset="-78"/>
                      </a:endParaRPr>
                    </a:p>
                  </a:txBody>
                  <a:tcPr/>
                </a:tc>
                <a:extLst>
                  <a:ext uri="{0D108BD9-81ED-4DB2-BD59-A6C34878D82A}">
                    <a16:rowId xmlns:a16="http://schemas.microsoft.com/office/drawing/2014/main" xmlns="" val="10003"/>
                  </a:ext>
                </a:extLst>
              </a:tr>
              <a:tr h="977312">
                <a:tc>
                  <a:txBody>
                    <a:bodyPr/>
                    <a:lstStyle/>
                    <a:p>
                      <a:pPr algn="just" rtl="1"/>
                      <a:r>
                        <a:rPr lang="fa-IR" dirty="0" smtClean="0">
                          <a:cs typeface="B Nazanin" pitchFamily="2" charset="-78"/>
                        </a:rPr>
                        <a:t>کودکان در مدرسه توانایی کار کردن و همکاری کردن با دیگران را پرورش می دهند. احساس</a:t>
                      </a:r>
                      <a:r>
                        <a:rPr lang="fa-IR" baseline="0" dirty="0" smtClean="0">
                          <a:cs typeface="B Nazanin" pitchFamily="2" charset="-78"/>
                        </a:rPr>
                        <a:t> حقارت در صورتی ایجاد می شود که تجربیات ناگوار در خانه، مدرسه یا با همسالان به احساس بی کفایتی منجر شوند.</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6 تا 11 سالگی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سخت کوشی در برابر احساس حقارت </a:t>
                      </a:r>
                      <a:r>
                        <a:rPr lang="fa-IR" dirty="0" smtClean="0">
                          <a:solidFill>
                            <a:schemeClr val="accent1">
                              <a:lumMod val="75000"/>
                            </a:schemeClr>
                          </a:solidFill>
                          <a:cs typeface="B Nazanin" pitchFamily="2" charset="-78"/>
                        </a:rPr>
                        <a:t>(نهفتگی)</a:t>
                      </a:r>
                      <a:endParaRPr lang="en-US" dirty="0">
                        <a:solidFill>
                          <a:schemeClr val="accent1">
                            <a:lumMod val="75000"/>
                          </a:schemeClr>
                        </a:solidFill>
                        <a:cs typeface="B Nazanin" pitchFamily="2" charset="-78"/>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751228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21038037"/>
              </p:ext>
            </p:extLst>
          </p:nvPr>
        </p:nvGraphicFramePr>
        <p:xfrm>
          <a:off x="143555" y="374900"/>
          <a:ext cx="8704186" cy="5497379"/>
        </p:xfrm>
        <a:graphic>
          <a:graphicData uri="http://schemas.openxmlformats.org/drawingml/2006/table">
            <a:tbl>
              <a:tblPr firstRow="1" bandRow="1">
                <a:tableStyleId>{F5AB1C69-6EDB-4FF4-983F-18BD219EF322}</a:tableStyleId>
              </a:tblPr>
              <a:tblGrid>
                <a:gridCol w="6184555">
                  <a:extLst>
                    <a:ext uri="{9D8B030D-6E8A-4147-A177-3AD203B41FA5}">
                      <a16:colId xmlns:a16="http://schemas.microsoft.com/office/drawing/2014/main" xmlns="" val="20000"/>
                    </a:ext>
                  </a:extLst>
                </a:gridCol>
                <a:gridCol w="839878">
                  <a:extLst>
                    <a:ext uri="{9D8B030D-6E8A-4147-A177-3AD203B41FA5}">
                      <a16:colId xmlns:a16="http://schemas.microsoft.com/office/drawing/2014/main" xmlns="" val="20001"/>
                    </a:ext>
                  </a:extLst>
                </a:gridCol>
                <a:gridCol w="1679753">
                  <a:extLst>
                    <a:ext uri="{9D8B030D-6E8A-4147-A177-3AD203B41FA5}">
                      <a16:colId xmlns:a16="http://schemas.microsoft.com/office/drawing/2014/main" xmlns="" val="20002"/>
                    </a:ext>
                  </a:extLst>
                </a:gridCol>
              </a:tblGrid>
              <a:tr h="1449833">
                <a:tc>
                  <a:txBody>
                    <a:bodyPr/>
                    <a:lstStyle/>
                    <a:p>
                      <a:pPr algn="just" rtl="1"/>
                      <a:r>
                        <a:rPr lang="fa-IR" dirty="0" smtClean="0">
                          <a:cs typeface="B Nazanin" pitchFamily="2" charset="-78"/>
                        </a:rPr>
                        <a:t>نوجوان سعی می کند به سؤال</a:t>
                      </a:r>
                      <a:r>
                        <a:rPr lang="fa-IR" baseline="0" dirty="0" smtClean="0">
                          <a:cs typeface="B Nazanin" pitchFamily="2" charset="-78"/>
                        </a:rPr>
                        <a:t> من کیستم و جایگاه من در جامعه چیست؟ پاسخ دهد. وی با بررسی کردن ارزش ها و هدف های شغلی، هویت شخصی را شکل می دهد. پیامدهای منفی، سردرگمی درباره نقش های بزرگسالی در آینده است.</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نوجوانی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هویت در برابر سردرگمی هویت </a:t>
                      </a:r>
                      <a:r>
                        <a:rPr lang="fa-IR" dirty="0" smtClean="0">
                          <a:solidFill>
                            <a:schemeClr val="accent1">
                              <a:lumMod val="75000"/>
                            </a:schemeClr>
                          </a:solidFill>
                          <a:cs typeface="B Nazanin" pitchFamily="2" charset="-78"/>
                        </a:rPr>
                        <a:t>(تناسلی)</a:t>
                      </a:r>
                      <a:endParaRPr lang="en-US" dirty="0">
                        <a:solidFill>
                          <a:schemeClr val="accent1">
                            <a:lumMod val="75000"/>
                          </a:schemeClr>
                        </a:solidFill>
                        <a:cs typeface="B Nazanin" pitchFamily="2" charset="-78"/>
                      </a:endParaRPr>
                    </a:p>
                  </a:txBody>
                  <a:tcPr/>
                </a:tc>
                <a:extLst>
                  <a:ext uri="{0D108BD9-81ED-4DB2-BD59-A6C34878D82A}">
                    <a16:rowId xmlns:a16="http://schemas.microsoft.com/office/drawing/2014/main" xmlns="" val="10000"/>
                  </a:ext>
                </a:extLst>
              </a:tr>
              <a:tr h="1349182">
                <a:tc>
                  <a:txBody>
                    <a:bodyPr/>
                    <a:lstStyle/>
                    <a:p>
                      <a:pPr algn="just" rtl="1"/>
                      <a:r>
                        <a:rPr lang="fa-IR" dirty="0" smtClean="0">
                          <a:cs typeface="B Nazanin" pitchFamily="2" charset="-78"/>
                        </a:rPr>
                        <a:t>جوانان سعی می کنند روابط</a:t>
                      </a:r>
                      <a:r>
                        <a:rPr lang="fa-IR" baseline="0" dirty="0" smtClean="0">
                          <a:cs typeface="B Nazanin" pitchFamily="2" charset="-78"/>
                        </a:rPr>
                        <a:t> صمیمانه با دیگران برقرار کنند. برخی افراد به دلیل ناامیدی های قبلی نمی توانند روابط صمیمانه برقرار کنند و منزوی می مانند. </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اوایل  بزرگسالی(جوانی)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صمیمیت در برابر انزوا </a:t>
                      </a:r>
                      <a:endParaRPr lang="en-US" dirty="0">
                        <a:cs typeface="B Nazanin" pitchFamily="2" charset="-78"/>
                      </a:endParaRPr>
                    </a:p>
                  </a:txBody>
                  <a:tcPr/>
                </a:tc>
                <a:extLst>
                  <a:ext uri="{0D108BD9-81ED-4DB2-BD59-A6C34878D82A}">
                    <a16:rowId xmlns:a16="http://schemas.microsoft.com/office/drawing/2014/main" xmlns="" val="10001"/>
                  </a:ext>
                </a:extLst>
              </a:tr>
              <a:tr h="1349182">
                <a:tc>
                  <a:txBody>
                    <a:bodyPr/>
                    <a:lstStyle/>
                    <a:p>
                      <a:pPr algn="just" rtl="1"/>
                      <a:r>
                        <a:rPr lang="fa-IR" dirty="0" smtClean="0">
                          <a:cs typeface="B Nazanin" pitchFamily="2" charset="-78"/>
                        </a:rPr>
                        <a:t>افراد میانسال</a:t>
                      </a:r>
                      <a:r>
                        <a:rPr lang="fa-IR" baseline="0" dirty="0" smtClean="0">
                          <a:cs typeface="B Nazanin" pitchFamily="2" charset="-78"/>
                        </a:rPr>
                        <a:t> از طریق بزرگ کردن فرزندان، مراقبت کردن از دیگران، یا کار خلاق به نسل بعدی کمک می کنند.کسی که در زمینه شکست بخورد احساس می کند دستاورد بامعنایی  نداشته است.</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میانسالی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زایندگی در برابر رکود</a:t>
                      </a:r>
                      <a:endParaRPr lang="en-US" dirty="0">
                        <a:cs typeface="B Nazanin" pitchFamily="2" charset="-78"/>
                      </a:endParaRPr>
                    </a:p>
                  </a:txBody>
                  <a:tcPr/>
                </a:tc>
                <a:extLst>
                  <a:ext uri="{0D108BD9-81ED-4DB2-BD59-A6C34878D82A}">
                    <a16:rowId xmlns:a16="http://schemas.microsoft.com/office/drawing/2014/main" xmlns="" val="10002"/>
                  </a:ext>
                </a:extLst>
              </a:tr>
              <a:tr h="1349182">
                <a:tc>
                  <a:txBody>
                    <a:bodyPr/>
                    <a:lstStyle/>
                    <a:p>
                      <a:pPr algn="just" rtl="1"/>
                      <a:r>
                        <a:rPr lang="fa-IR" dirty="0" smtClean="0">
                          <a:cs typeface="B Nazanin" pitchFamily="2" charset="-78"/>
                        </a:rPr>
                        <a:t>افراد پیر</a:t>
                      </a:r>
                      <a:r>
                        <a:rPr lang="fa-IR" baseline="0" dirty="0" smtClean="0">
                          <a:cs typeface="B Nazanin" pitchFamily="2" charset="-78"/>
                        </a:rPr>
                        <a:t> به نوع آدمی که بودند می اندیشند. انسجام از این احساس ناشی می شود که زندگی همان گونه که اتفاق افتاده ارزش زیستن را داشته است. کسانی که از زندگی خود ناراضی هستند از مرگ می ترسند.</a:t>
                      </a:r>
                      <a:endParaRPr lang="en-US" dirty="0">
                        <a:cs typeface="B Nazanin" pitchFamily="2" charset="-78"/>
                      </a:endParaRPr>
                    </a:p>
                  </a:txBody>
                  <a:tcPr/>
                </a:tc>
                <a:tc>
                  <a:txBody>
                    <a:bodyPr/>
                    <a:lstStyle/>
                    <a:p>
                      <a:pPr algn="ctr" rtl="1"/>
                      <a:r>
                        <a:rPr lang="fa-IR" dirty="0" smtClean="0">
                          <a:effectLst>
                            <a:outerShdw blurRad="38100" dist="38100" dir="2700000" algn="tl">
                              <a:srgbClr val="000000">
                                <a:alpha val="43137"/>
                              </a:srgbClr>
                            </a:outerShdw>
                          </a:effectLst>
                          <a:cs typeface="B Nazanin" pitchFamily="2" charset="-78"/>
                        </a:rPr>
                        <a:t>اواخر بزرگسالی (پیری)</a:t>
                      </a:r>
                      <a:endParaRPr lang="en-US" dirty="0">
                        <a:effectLst>
                          <a:outerShdw blurRad="38100" dist="38100" dir="2700000" algn="tl">
                            <a:srgbClr val="000000">
                              <a:alpha val="43137"/>
                            </a:srgbClr>
                          </a:outerShdw>
                        </a:effectLst>
                        <a:cs typeface="B Nazanin" pitchFamily="2" charset="-78"/>
                      </a:endParaRPr>
                    </a:p>
                  </a:txBody>
                  <a:tcPr/>
                </a:tc>
                <a:tc>
                  <a:txBody>
                    <a:bodyPr/>
                    <a:lstStyle/>
                    <a:p>
                      <a:pPr algn="ctr" rtl="1"/>
                      <a:r>
                        <a:rPr lang="fa-IR" dirty="0" smtClean="0">
                          <a:cs typeface="B Nazanin" pitchFamily="2" charset="-78"/>
                        </a:rPr>
                        <a:t> انسجام خود در</a:t>
                      </a:r>
                      <a:r>
                        <a:rPr lang="fa-IR" baseline="0" dirty="0" smtClean="0">
                          <a:cs typeface="B Nazanin" pitchFamily="2" charset="-78"/>
                        </a:rPr>
                        <a:t> برابر ناامیدی</a:t>
                      </a:r>
                      <a:endParaRPr lang="en-US" dirty="0">
                        <a:cs typeface="B Nazanin" pitchFamily="2" charset="-78"/>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014740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خدمات نظریه روانکاوی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r>
              <a:rPr lang="fa-IR" sz="2800" dirty="0" smtClean="0">
                <a:cs typeface="B Titr" pitchFamily="2" charset="-78"/>
              </a:rPr>
              <a:t>مهمترین امتیاز دیدگاه روانکاوی تاکید آن بر تاریخچه زندگی منحصر به فرد شخص است.</a:t>
            </a:r>
          </a:p>
          <a:p>
            <a:pPr algn="just" rtl="1">
              <a:buFont typeface="Wingdings" pitchFamily="2" charset="2"/>
              <a:buChar char="v"/>
            </a:pPr>
            <a:r>
              <a:rPr lang="fa-IR" sz="2800" dirty="0" smtClean="0">
                <a:cs typeface="B Titr" pitchFamily="2" charset="-78"/>
              </a:rPr>
              <a:t>نظریه پردازان هماهنگ با این دیدگاه، روش بالینی یا مورد پژوهی را اختیار می کنندکه اطلاعات به دست آمده از منابع مختلف را ترکیب می کند و تصویر مشروحی از شخصیت فرد در اختیار می گذارد.</a:t>
            </a:r>
            <a:endParaRPr lang="fa-IR" dirty="0">
              <a:cs typeface="B Titr" pitchFamily="2" charset="-78"/>
            </a:endParaRPr>
          </a:p>
          <a:p>
            <a:pPr algn="just" rtl="1">
              <a:buFont typeface="Wingdings" pitchFamily="2" charset="2"/>
              <a:buChar char="v"/>
            </a:pPr>
            <a:r>
              <a:rPr lang="fa-IR" sz="2800" dirty="0" smtClean="0">
                <a:cs typeface="B Titr" pitchFamily="2" charset="-78"/>
              </a:rPr>
              <a:t>نظریه روانکاوی الهام بخش پژوهش های زیادی در جنبه های مختلف رشد هیجانی – اجتماعی بوده که دلبستگی، شیوه های فرزندپروری، هویت و ..... از آن جمله اند.</a:t>
            </a:r>
            <a:endParaRPr lang="en-US" sz="2800" dirty="0" smtClean="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89</a:t>
            </a:fld>
            <a:endParaRPr lang="fa-IR"/>
          </a:p>
        </p:txBody>
      </p:sp>
    </p:spTree>
    <p:extLst>
      <p:ext uri="{BB962C8B-B14F-4D97-AF65-F5344CB8AC3E}">
        <p14:creationId xmlns:p14="http://schemas.microsoft.com/office/powerpoint/2010/main" val="52215361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fa-IR" sz="4400" b="1" dirty="0" smtClean="0">
                <a:solidFill>
                  <a:srgbClr val="FF0000"/>
                </a:solidFill>
                <a:latin typeface="Times New Roman" pitchFamily="18" charset="0"/>
                <a:cs typeface="Times New Roman" pitchFamily="18" charset="0"/>
              </a:rPr>
              <a:t>Developmental Psychology</a:t>
            </a:r>
          </a:p>
        </p:txBody>
      </p:sp>
      <p:sp>
        <p:nvSpPr>
          <p:cNvPr id="2052" name="Rectangle 3"/>
          <p:cNvSpPr>
            <a:spLocks noGrp="1" noChangeArrowheads="1"/>
          </p:cNvSpPr>
          <p:nvPr>
            <p:ph type="body" sz="half" idx="1"/>
          </p:nvPr>
        </p:nvSpPr>
        <p:spPr>
          <a:xfrm>
            <a:off x="381000" y="1291130"/>
            <a:ext cx="8466740" cy="4581150"/>
          </a:xfrm>
        </p:spPr>
        <p:txBody>
          <a:bodyPr>
            <a:normAutofit fontScale="92500" lnSpcReduction="20000"/>
          </a:bodyPr>
          <a:lstStyle/>
          <a:p>
            <a:pPr algn="just">
              <a:buFont typeface="Wingdings" pitchFamily="2" charset="2"/>
              <a:buChar char="v"/>
            </a:pPr>
            <a:r>
              <a:rPr lang="en-US" dirty="0">
                <a:solidFill>
                  <a:srgbClr val="FF0000"/>
                </a:solidFill>
                <a:latin typeface="Times New Roman" pitchFamily="18" charset="0"/>
                <a:cs typeface="Times New Roman" pitchFamily="18" charset="0"/>
              </a:rPr>
              <a:t>Within these three dimensions are a broad range of </a:t>
            </a:r>
            <a:r>
              <a:rPr lang="en-US" dirty="0" smtClean="0">
                <a:solidFill>
                  <a:srgbClr val="FF0000"/>
                </a:solidFill>
                <a:latin typeface="Times New Roman" pitchFamily="18" charset="0"/>
                <a:cs typeface="Times New Roman" pitchFamily="18" charset="0"/>
              </a:rPr>
              <a:t>topics including:</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2" tooltip="Motor skills"/>
              </a:rPr>
              <a:t>motor </a:t>
            </a:r>
            <a:r>
              <a:rPr lang="en-US" u="sng" dirty="0">
                <a:solidFill>
                  <a:srgbClr val="C00000"/>
                </a:solidFill>
                <a:latin typeface="Arial Rounded MT Bold" panose="020F0704030504030204" pitchFamily="34" charset="0"/>
                <a:cs typeface="Traditional Arabic" panose="02020603050405020304" pitchFamily="18" charset="-78"/>
                <a:hlinkClick r:id="rId2" tooltip="Motor skills"/>
              </a:rPr>
              <a:t>skills</a:t>
            </a:r>
            <a:r>
              <a:rPr lang="en-US" u="sng" dirty="0" smtClean="0">
                <a:solidFill>
                  <a:srgbClr val="C00000"/>
                </a:solidFill>
                <a:latin typeface="Arial Rounded MT Bold" panose="020F0704030504030204" pitchFamily="34" charset="0"/>
                <a:cs typeface="Traditional Arabic" panose="02020603050405020304" pitchFamily="18" charset="-78"/>
              </a:rPr>
              <a:t>,</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3"/>
              </a:rPr>
              <a:t>executive </a:t>
            </a:r>
            <a:r>
              <a:rPr lang="en-US" u="sng" dirty="0">
                <a:solidFill>
                  <a:srgbClr val="C00000"/>
                </a:solidFill>
                <a:latin typeface="Arial Rounded MT Bold" panose="020F0704030504030204" pitchFamily="34" charset="0"/>
                <a:cs typeface="Traditional Arabic" panose="02020603050405020304" pitchFamily="18" charset="-78"/>
                <a:hlinkClick r:id="rId3"/>
              </a:rPr>
              <a:t>functions</a:t>
            </a:r>
            <a:r>
              <a:rPr lang="en-US" u="sng" dirty="0" smtClean="0">
                <a:solidFill>
                  <a:srgbClr val="C00000"/>
                </a:solidFill>
                <a:latin typeface="Arial Rounded MT Bold" panose="020F0704030504030204" pitchFamily="34" charset="0"/>
                <a:cs typeface="Traditional Arabic" panose="02020603050405020304" pitchFamily="18" charset="-78"/>
              </a:rPr>
              <a:t>,</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4" tooltip="Morality"/>
              </a:rPr>
              <a:t>moral </a:t>
            </a:r>
            <a:r>
              <a:rPr lang="en-US" u="sng" dirty="0">
                <a:solidFill>
                  <a:srgbClr val="C00000"/>
                </a:solidFill>
                <a:latin typeface="Arial Rounded MT Bold" panose="020F0704030504030204" pitchFamily="34" charset="0"/>
                <a:cs typeface="Traditional Arabic" panose="02020603050405020304" pitchFamily="18" charset="-78"/>
                <a:hlinkClick r:id="rId4" tooltip="Morality"/>
              </a:rPr>
              <a:t>understanding</a:t>
            </a:r>
            <a:r>
              <a:rPr lang="en-US" u="sng" dirty="0" smtClean="0">
                <a:solidFill>
                  <a:srgbClr val="C00000"/>
                </a:solidFill>
                <a:latin typeface="Arial Rounded MT Bold" panose="020F0704030504030204" pitchFamily="34" charset="0"/>
                <a:cs typeface="Traditional Arabic" panose="02020603050405020304" pitchFamily="18" charset="-78"/>
              </a:rPr>
              <a:t>,</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5" tooltip="Language acquisition"/>
              </a:rPr>
              <a:t>language </a:t>
            </a:r>
            <a:r>
              <a:rPr lang="en-US" u="sng" dirty="0">
                <a:solidFill>
                  <a:srgbClr val="C00000"/>
                </a:solidFill>
                <a:latin typeface="Arial Rounded MT Bold" panose="020F0704030504030204" pitchFamily="34" charset="0"/>
                <a:cs typeface="Traditional Arabic" panose="02020603050405020304" pitchFamily="18" charset="-78"/>
                <a:hlinkClick r:id="rId5" tooltip="Language acquisition"/>
              </a:rPr>
              <a:t>acquisition</a:t>
            </a:r>
            <a:r>
              <a:rPr lang="en-US" u="sng" dirty="0" smtClean="0">
                <a:solidFill>
                  <a:srgbClr val="C00000"/>
                </a:solidFill>
                <a:latin typeface="Arial Rounded MT Bold" panose="020F0704030504030204" pitchFamily="34" charset="0"/>
                <a:cs typeface="Traditional Arabic" panose="02020603050405020304" pitchFamily="18" charset="-78"/>
              </a:rPr>
              <a:t>,</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6" tooltip="Social change"/>
              </a:rPr>
              <a:t>social </a:t>
            </a:r>
            <a:r>
              <a:rPr lang="en-US" u="sng" dirty="0">
                <a:solidFill>
                  <a:srgbClr val="C00000"/>
                </a:solidFill>
                <a:latin typeface="Arial Rounded MT Bold" panose="020F0704030504030204" pitchFamily="34" charset="0"/>
                <a:cs typeface="Traditional Arabic" panose="02020603050405020304" pitchFamily="18" charset="-78"/>
                <a:hlinkClick r:id="rId6" tooltip="Social change"/>
              </a:rPr>
              <a:t>change</a:t>
            </a:r>
            <a:r>
              <a:rPr lang="en-US" u="sng" dirty="0">
                <a:solidFill>
                  <a:srgbClr val="C00000"/>
                </a:solidFill>
                <a:latin typeface="Arial Rounded MT Bold" panose="020F0704030504030204" pitchFamily="34" charset="0"/>
                <a:cs typeface="Traditional Arabic" panose="02020603050405020304" pitchFamily="18" charset="-78"/>
              </a:rPr>
              <a:t>, </a:t>
            </a:r>
            <a:endParaRPr lang="en-US" u="sng" dirty="0" smtClean="0">
              <a:solidFill>
                <a:srgbClr val="C00000"/>
              </a:solidFill>
              <a:latin typeface="Arial Rounded MT Bold" panose="020F0704030504030204" pitchFamily="34" charset="0"/>
              <a:cs typeface="Traditional Arabic" panose="02020603050405020304" pitchFamily="18" charset="-78"/>
            </a:endParaRP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7" tooltip="Personality"/>
              </a:rPr>
              <a:t>personality</a:t>
            </a:r>
            <a:r>
              <a:rPr lang="en-US" u="sng" dirty="0" smtClean="0">
                <a:solidFill>
                  <a:srgbClr val="C00000"/>
                </a:solidFill>
                <a:latin typeface="Arial Rounded MT Bold" panose="020F0704030504030204" pitchFamily="34" charset="0"/>
                <a:cs typeface="Traditional Arabic" panose="02020603050405020304" pitchFamily="18" charset="-78"/>
              </a:rPr>
              <a:t>,</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rPr>
              <a:t>emotional </a:t>
            </a:r>
            <a:r>
              <a:rPr lang="en-US" u="sng" dirty="0">
                <a:solidFill>
                  <a:srgbClr val="C00000"/>
                </a:solidFill>
                <a:latin typeface="Arial Rounded MT Bold" panose="020F0704030504030204" pitchFamily="34" charset="0"/>
                <a:cs typeface="Traditional Arabic" panose="02020603050405020304" pitchFamily="18" charset="-78"/>
              </a:rPr>
              <a:t>development</a:t>
            </a:r>
            <a:r>
              <a:rPr lang="en-US" u="sng" dirty="0" smtClean="0">
                <a:solidFill>
                  <a:srgbClr val="C00000"/>
                </a:solidFill>
                <a:latin typeface="Arial Rounded MT Bold" panose="020F0704030504030204" pitchFamily="34" charset="0"/>
                <a:cs typeface="Traditional Arabic" panose="02020603050405020304" pitchFamily="18" charset="-78"/>
              </a:rPr>
              <a:t>,</a:t>
            </a:r>
          </a:p>
          <a:p>
            <a:pPr algn="just">
              <a:buFont typeface="Wingdings" pitchFamily="2" charset="2"/>
              <a:buChar char="v"/>
            </a:pPr>
            <a:r>
              <a:rPr lang="en-US" u="sng" dirty="0" smtClean="0">
                <a:solidFill>
                  <a:srgbClr val="C00000"/>
                </a:solidFill>
                <a:latin typeface="Arial Rounded MT Bold" panose="020F0704030504030204" pitchFamily="34" charset="0"/>
                <a:cs typeface="Traditional Arabic" panose="02020603050405020304" pitchFamily="18" charset="-78"/>
                <a:hlinkClick r:id="rId8" tooltip="Self-concept"/>
              </a:rPr>
              <a:t>self-concept</a:t>
            </a:r>
            <a:r>
              <a:rPr lang="en-US" u="sng" dirty="0">
                <a:solidFill>
                  <a:srgbClr val="C00000"/>
                </a:solidFill>
                <a:latin typeface="Arial Rounded MT Bold" panose="020F0704030504030204" pitchFamily="34" charset="0"/>
                <a:cs typeface="Traditional Arabic" panose="02020603050405020304" pitchFamily="18" charset="-78"/>
              </a:rPr>
              <a:t>, and </a:t>
            </a:r>
            <a:r>
              <a:rPr lang="en-US" u="sng" dirty="0">
                <a:solidFill>
                  <a:srgbClr val="C00000"/>
                </a:solidFill>
                <a:latin typeface="Arial Rounded MT Bold" panose="020F0704030504030204" pitchFamily="34" charset="0"/>
                <a:cs typeface="Traditional Arabic" panose="02020603050405020304" pitchFamily="18" charset="-78"/>
                <a:hlinkClick r:id="rId9" tooltip="Identity formation"/>
              </a:rPr>
              <a:t>identity formation</a:t>
            </a:r>
            <a:r>
              <a:rPr lang="en-US" u="sng" dirty="0">
                <a:solidFill>
                  <a:srgbClr val="C00000"/>
                </a:solidFill>
                <a:latin typeface="Traditional Arabic" panose="02020603050405020304" pitchFamily="18" charset="-78"/>
                <a:cs typeface="Traditional Arabic" panose="02020603050405020304" pitchFamily="18" charset="-78"/>
              </a:rPr>
              <a:t>.</a:t>
            </a:r>
            <a:endParaRPr lang="en-US" altLang="fa-IR" u="sng" dirty="0">
              <a:solidFill>
                <a:srgbClr val="C0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1475598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خدمات نظریه روانکاوی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endParaRPr lang="fa-IR" dirty="0">
              <a:cs typeface="B Titr" pitchFamily="2" charset="-78"/>
            </a:endParaRPr>
          </a:p>
          <a:p>
            <a:pPr algn="just" rtl="1">
              <a:buFont typeface="Wingdings" pitchFamily="2" charset="2"/>
              <a:buChar char="v"/>
            </a:pPr>
            <a:r>
              <a:rPr lang="fa-IR" dirty="0">
                <a:cs typeface="B Titr" pitchFamily="2" charset="-78"/>
              </a:rPr>
              <a:t>دیدگاه روانکاوی به رغم خدمات گسترده، دیگر در روند اصلی پژوهش رشد انسان قرار ندارد. </a:t>
            </a:r>
          </a:p>
          <a:p>
            <a:pPr algn="just" rtl="1">
              <a:buFont typeface="Wingdings" pitchFamily="2" charset="2"/>
              <a:buChar char="v"/>
            </a:pPr>
            <a:r>
              <a:rPr lang="fa-IR" dirty="0">
                <a:cs typeface="B Titr" pitchFamily="2" charset="-78"/>
              </a:rPr>
              <a:t>پایبندی شدید به رویکرد بالینی و عدم توجه به روش های دیگر</a:t>
            </a:r>
          </a:p>
          <a:p>
            <a:pPr algn="just" rtl="1">
              <a:buFont typeface="Wingdings" pitchFamily="2" charset="2"/>
              <a:buChar char="v"/>
            </a:pPr>
            <a:r>
              <a:rPr lang="fa-IR" dirty="0">
                <a:cs typeface="B Titr" pitchFamily="2" charset="-78"/>
              </a:rPr>
              <a:t>تعدادی از مفاهیم روانکاوی، مانند مراحل </a:t>
            </a:r>
            <a:r>
              <a:rPr lang="fa-IR" dirty="0" smtClean="0">
                <a:cs typeface="B Titr" pitchFamily="2" charset="-78"/>
              </a:rPr>
              <a:t>روانی-جنسی </a:t>
            </a:r>
            <a:r>
              <a:rPr lang="fa-IR" dirty="0">
                <a:cs typeface="B Titr" pitchFamily="2" charset="-78"/>
              </a:rPr>
              <a:t>و عملکرد </a:t>
            </a:r>
            <a:r>
              <a:rPr lang="fa-IR" dirty="0" smtClean="0">
                <a:cs typeface="B Titr" pitchFamily="2" charset="-78"/>
              </a:rPr>
              <a:t>«خود» </a:t>
            </a:r>
            <a:r>
              <a:rPr lang="fa-IR" dirty="0">
                <a:cs typeface="B Titr" pitchFamily="2" charset="-78"/>
              </a:rPr>
              <a:t>به قدری مبهم هستند که آزمایش کردن آنها به صورت تجربی مشکل یا غیر ممکن است. </a:t>
            </a:r>
          </a:p>
          <a:p>
            <a:pPr algn="just" rtl="1">
              <a:buFont typeface="Wingdings" pitchFamily="2" charset="2"/>
              <a:buChar char="v"/>
            </a:pPr>
            <a:endParaRPr lang="fa-IR" dirty="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90</a:t>
            </a:fld>
            <a:endParaRPr lang="fa-IR"/>
          </a:p>
        </p:txBody>
      </p:sp>
    </p:spTree>
    <p:extLst>
      <p:ext uri="{BB962C8B-B14F-4D97-AF65-F5344CB8AC3E}">
        <p14:creationId xmlns:p14="http://schemas.microsoft.com/office/powerpoint/2010/main" val="249575437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رفتارگرایی و یادگیری اجتماعی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endParaRPr lang="fa-IR" dirty="0">
              <a:cs typeface="B Titr" pitchFamily="2" charset="-78"/>
            </a:endParaRPr>
          </a:p>
          <a:p>
            <a:pPr algn="just" rtl="1">
              <a:buFont typeface="Wingdings" pitchFamily="2" charset="2"/>
              <a:buChar char="v"/>
            </a:pPr>
            <a:r>
              <a:rPr lang="fa-IR" dirty="0">
                <a:cs typeface="B Titr" pitchFamily="2" charset="-78"/>
              </a:rPr>
              <a:t>طبق دیدگاه رفتارگرایی، رویدادهایی که مستقیماً قابل مشاهده </a:t>
            </a:r>
            <a:r>
              <a:rPr lang="fa-IR" dirty="0" smtClean="0">
                <a:cs typeface="B Titr" pitchFamily="2" charset="-78"/>
              </a:rPr>
              <a:t>هستند</a:t>
            </a:r>
            <a:r>
              <a:rPr lang="en-US" dirty="0" smtClean="0">
                <a:cs typeface="B Titr" pitchFamily="2" charset="-78"/>
              </a:rPr>
              <a:t> </a:t>
            </a:r>
            <a:r>
              <a:rPr lang="fa-IR" dirty="0" smtClean="0">
                <a:cs typeface="B Titr" pitchFamily="2" charset="-78"/>
              </a:rPr>
              <a:t>(محرک </a:t>
            </a:r>
            <a:r>
              <a:rPr lang="fa-IR" dirty="0">
                <a:cs typeface="B Titr" pitchFamily="2" charset="-78"/>
              </a:rPr>
              <a:t>ها و پاسخ </a:t>
            </a:r>
            <a:r>
              <a:rPr lang="fa-IR" dirty="0" smtClean="0">
                <a:cs typeface="B Titr" pitchFamily="2" charset="-78"/>
              </a:rPr>
              <a:t>ها)ارزش </a:t>
            </a:r>
            <a:r>
              <a:rPr lang="fa-IR" dirty="0">
                <a:cs typeface="B Titr" pitchFamily="2" charset="-78"/>
              </a:rPr>
              <a:t>بررسی کردن را دارند.</a:t>
            </a:r>
          </a:p>
          <a:p>
            <a:pPr algn="just" rtl="1">
              <a:buFont typeface="Wingdings" pitchFamily="2" charset="2"/>
              <a:buChar char="v"/>
            </a:pPr>
            <a:r>
              <a:rPr lang="fa-IR" dirty="0">
                <a:cs typeface="B Titr" pitchFamily="2" charset="-78"/>
              </a:rPr>
              <a:t>رفتارگرایی سنتی</a:t>
            </a:r>
          </a:p>
          <a:p>
            <a:pPr algn="just" rtl="1">
              <a:buFont typeface="Wingdings" pitchFamily="2" charset="2"/>
              <a:buChar char="v"/>
            </a:pPr>
            <a:r>
              <a:rPr lang="fa-IR" dirty="0">
                <a:cs typeface="B Titr" pitchFamily="2" charset="-78"/>
              </a:rPr>
              <a:t>پاولوف براساس مشاهداتش دریافت که ترشح بزاق یک واکنش آموخته شده است. سگ‌ها به لباس سفید آزمایشگاهی دستیاران پژوهشی پاولوف واکنش نشان می‌دادندو این لباس تداعی گر زمان غذاخوردن در آن‌ها بود. </a:t>
            </a:r>
          </a:p>
          <a:p>
            <a:pPr algn="just" rtl="1">
              <a:buFont typeface="Wingdings" pitchFamily="2" charset="2"/>
              <a:buChar char="v"/>
            </a:pPr>
            <a:r>
              <a:rPr lang="fa-IR" dirty="0" smtClean="0">
                <a:cs typeface="B Titr" pitchFamily="2" charset="-78"/>
              </a:rPr>
              <a:t> </a:t>
            </a:r>
            <a:r>
              <a:rPr lang="fa-IR" dirty="0">
                <a:cs typeface="B Titr" pitchFamily="2" charset="-78"/>
              </a:rPr>
              <a:t>. </a:t>
            </a:r>
          </a:p>
          <a:p>
            <a:pPr algn="just" rtl="1">
              <a:buFont typeface="Wingdings" pitchFamily="2" charset="2"/>
              <a:buChar char="v"/>
            </a:pPr>
            <a:endParaRPr lang="fa-IR" dirty="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91</a:t>
            </a:fld>
            <a:endParaRPr lang="fa-IR"/>
          </a:p>
        </p:txBody>
      </p:sp>
    </p:spTree>
    <p:extLst>
      <p:ext uri="{BB962C8B-B14F-4D97-AF65-F5344CB8AC3E}">
        <p14:creationId xmlns:p14="http://schemas.microsoft.com/office/powerpoint/2010/main" val="153495379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90"/>
            <a:ext cx="8229600" cy="763525"/>
          </a:xfrm>
        </p:spPr>
        <p:txBody>
          <a:bodyPr>
            <a:noAutofit/>
          </a:bodyPr>
          <a:lstStyle/>
          <a:p>
            <a:pPr algn="ctr"/>
            <a:r>
              <a:rPr lang="fa-IR" sz="3200" dirty="0" smtClean="0">
                <a:solidFill>
                  <a:srgbClr val="FF0000"/>
                </a:solidFill>
                <a:cs typeface="B Titr" pitchFamily="2" charset="-78"/>
              </a:rPr>
              <a:t>رفتارگرایی و یادگیری اجتماعی</a:t>
            </a:r>
            <a:endParaRPr lang="fa-IR" sz="3200" dirty="0">
              <a:solidFill>
                <a:srgbClr val="FF0000"/>
              </a:solidFill>
              <a:cs typeface="B Titr" pitchFamily="2" charset="-78"/>
            </a:endParaRPr>
          </a:p>
        </p:txBody>
      </p:sp>
      <p:sp>
        <p:nvSpPr>
          <p:cNvPr id="3" name="Content Placeholder 2"/>
          <p:cNvSpPr>
            <a:spLocks noGrp="1"/>
          </p:cNvSpPr>
          <p:nvPr>
            <p:ph idx="1"/>
          </p:nvPr>
        </p:nvSpPr>
        <p:spPr>
          <a:xfrm>
            <a:off x="457200" y="1291130"/>
            <a:ext cx="8229600" cy="4428445"/>
          </a:xfrm>
        </p:spPr>
        <p:txBody>
          <a:bodyPr>
            <a:normAutofit/>
          </a:bodyPr>
          <a:lstStyle/>
          <a:p>
            <a:pPr algn="just" rtl="1">
              <a:buFont typeface="Wingdings" pitchFamily="2" charset="2"/>
              <a:buChar char="v"/>
            </a:pPr>
            <a:endParaRPr lang="fa-IR" dirty="0">
              <a:cs typeface="B Titr" pitchFamily="2" charset="-78"/>
            </a:endParaRPr>
          </a:p>
          <a:p>
            <a:pPr algn="just" rtl="1">
              <a:buFont typeface="Wingdings" pitchFamily="2" charset="2"/>
              <a:buChar char="v"/>
            </a:pPr>
            <a:endParaRPr lang="fa-IR" dirty="0">
              <a:cs typeface="B Titr" pitchFamily="2" charset="-78"/>
            </a:endParaRPr>
          </a:p>
          <a:p>
            <a:pPr marL="0" indent="0" algn="just" rtl="1">
              <a:buNone/>
            </a:pPr>
            <a:endParaRPr lang="fa-IR" sz="2800" dirty="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92</a:t>
            </a:fld>
            <a:endParaRPr lang="fa-I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6" y="1138425"/>
            <a:ext cx="8246070" cy="47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1493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a:solidFill>
            <a:srgbClr val="FF0000"/>
          </a:solidFill>
        </p:spPr>
        <p:txBody>
          <a:bodyPr>
            <a:normAutofit/>
          </a:bodyPr>
          <a:lstStyle/>
          <a:p>
            <a:pPr algn="ctr" rtl="1"/>
            <a:r>
              <a:rPr lang="fa-IR" sz="3200" dirty="0" smtClean="0">
                <a:cs typeface="B Titr" pitchFamily="2" charset="-78"/>
              </a:rPr>
              <a:t>نظریه شرطی سازی کنشگر</a:t>
            </a:r>
            <a:endParaRPr lang="fa-IR" sz="3200" dirty="0">
              <a:cs typeface="B Titr" pitchFamily="2" charset="-78"/>
            </a:endParaRPr>
          </a:p>
        </p:txBody>
      </p:sp>
      <p:sp>
        <p:nvSpPr>
          <p:cNvPr id="3" name="Content Placeholder 2"/>
          <p:cNvSpPr>
            <a:spLocks noGrp="1"/>
          </p:cNvSpPr>
          <p:nvPr>
            <p:ph idx="1"/>
          </p:nvPr>
        </p:nvSpPr>
        <p:spPr>
          <a:xfrm>
            <a:off x="457200" y="1124744"/>
            <a:ext cx="8229600" cy="5256584"/>
          </a:xfrm>
        </p:spPr>
        <p:txBody>
          <a:bodyPr>
            <a:normAutofit/>
          </a:bodyPr>
          <a:lstStyle/>
          <a:p>
            <a:pPr algn="just" rtl="1">
              <a:buFont typeface="Wingdings" pitchFamily="2" charset="2"/>
              <a:buChar char="v"/>
            </a:pPr>
            <a:r>
              <a:rPr lang="fa-IR" sz="2800" dirty="0">
                <a:cs typeface="B Titr" pitchFamily="2" charset="-78"/>
              </a:rPr>
              <a:t>اسکینر کلیه رفتارها را به دو دسته کنشگر و پاسخگر تقسیم کرده است:</a:t>
            </a:r>
          </a:p>
          <a:p>
            <a:pPr algn="just" rtl="1">
              <a:buFont typeface="Wingdings" pitchFamily="2" charset="2"/>
              <a:buChar char="v"/>
            </a:pPr>
            <a:r>
              <a:rPr lang="fa-IR" sz="2800" dirty="0">
                <a:cs typeface="B Titr" pitchFamily="2" charset="-78"/>
              </a:rPr>
              <a:t>همانطور که پاولف گفته  بود رفتار بازتابی غیر ارادی وخودکار است و بر اثر محرک های شرطی یا غیر شرطی فراخوانده می شود که این همان رفتار پاسخگر مورد نظر اسکینر </a:t>
            </a:r>
            <a:r>
              <a:rPr lang="fa-IR" sz="2800" dirty="0" smtClean="0">
                <a:cs typeface="B Titr" pitchFamily="2" charset="-78"/>
              </a:rPr>
              <a:t>است.</a:t>
            </a:r>
          </a:p>
          <a:p>
            <a:pPr algn="just" rtl="1">
              <a:buFont typeface="Wingdings" pitchFamily="2" charset="2"/>
              <a:buChar char="v"/>
            </a:pPr>
            <a:r>
              <a:rPr lang="fa-IR" sz="2800" dirty="0" smtClean="0">
                <a:cs typeface="B Titr" pitchFamily="2" charset="-78"/>
              </a:rPr>
              <a:t> </a:t>
            </a:r>
            <a:r>
              <a:rPr lang="fa-IR" sz="2800" dirty="0">
                <a:cs typeface="B Titr" pitchFamily="2" charset="-78"/>
              </a:rPr>
              <a:t>در </a:t>
            </a:r>
            <a:r>
              <a:rPr lang="fa-IR" sz="2800" dirty="0" smtClean="0">
                <a:cs typeface="B Titr" pitchFamily="2" charset="-78"/>
              </a:rPr>
              <a:t>مقابل، </a:t>
            </a:r>
            <a:r>
              <a:rPr lang="fa-IR" sz="2800" dirty="0">
                <a:cs typeface="B Titr" pitchFamily="2" charset="-78"/>
              </a:rPr>
              <a:t>رفتار کنشگر صرفا از جاندار صادر می شود.نام دیگر رفتار کنشگر رفتار فعال  است زیرا بر خلاف رفتار پاسخگر ارگانیسم در انجام </a:t>
            </a:r>
            <a:r>
              <a:rPr lang="fa-IR" sz="2800" dirty="0" smtClean="0">
                <a:cs typeface="B Titr" pitchFamily="2" charset="-78"/>
              </a:rPr>
              <a:t>این گونه </a:t>
            </a:r>
            <a:r>
              <a:rPr lang="fa-IR" sz="2800" dirty="0">
                <a:cs typeface="B Titr" pitchFamily="2" charset="-78"/>
              </a:rPr>
              <a:t>رفتار فعال است و بر روی محیط عمل یا کنش </a:t>
            </a:r>
            <a:r>
              <a:rPr lang="fa-IR" sz="2800" dirty="0" smtClean="0">
                <a:cs typeface="B Titr" pitchFamily="2" charset="-78"/>
              </a:rPr>
              <a:t>می کند.</a:t>
            </a:r>
          </a:p>
          <a:p>
            <a:pPr algn="just"/>
            <a:endParaRPr lang="fa-IR" sz="2800" dirty="0" smtClean="0">
              <a:cs typeface="B Nazanin" pitchFamily="2" charset="-78"/>
            </a:endParaRPr>
          </a:p>
          <a:p>
            <a:pPr algn="just"/>
            <a:endParaRPr lang="fa-IR" sz="2800" dirty="0">
              <a:cs typeface="B Nazanin" pitchFamily="2" charset="-78"/>
            </a:endParaRPr>
          </a:p>
        </p:txBody>
      </p:sp>
      <p:sp>
        <p:nvSpPr>
          <p:cNvPr id="5" name="Slide Number Placeholder 4"/>
          <p:cNvSpPr>
            <a:spLocks noGrp="1"/>
          </p:cNvSpPr>
          <p:nvPr>
            <p:ph type="sldNum" sz="quarter" idx="12"/>
          </p:nvPr>
        </p:nvSpPr>
        <p:spPr/>
        <p:txBody>
          <a:bodyPr/>
          <a:lstStyle/>
          <a:p>
            <a:fld id="{221947D8-F89B-4E30-9AFC-72B6C3B72886}" type="slidenum">
              <a:rPr lang="fa-IR" smtClean="0"/>
              <a:pPr/>
              <a:t>93</a:t>
            </a:fld>
            <a:endParaRPr lang="fa-IR"/>
          </a:p>
        </p:txBody>
      </p:sp>
    </p:spTree>
    <p:extLst>
      <p:ext uri="{BB962C8B-B14F-4D97-AF65-F5344CB8AC3E}">
        <p14:creationId xmlns:p14="http://schemas.microsoft.com/office/powerpoint/2010/main" val="33329466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a:solidFill>
            <a:srgbClr val="FF0000"/>
          </a:solidFill>
        </p:spPr>
        <p:txBody>
          <a:bodyPr>
            <a:normAutofit/>
          </a:bodyPr>
          <a:lstStyle/>
          <a:p>
            <a:pPr algn="ctr" rtl="1"/>
            <a:r>
              <a:rPr lang="fa-IR" sz="3200" dirty="0" smtClean="0">
                <a:cs typeface="B Titr" pitchFamily="2" charset="-78"/>
              </a:rPr>
              <a:t>نظریه شرطی سازی کنشگر</a:t>
            </a:r>
            <a:endParaRPr lang="fa-IR" sz="3200" dirty="0">
              <a:cs typeface="B Titr" pitchFamily="2" charset="-78"/>
            </a:endParaRPr>
          </a:p>
        </p:txBody>
      </p:sp>
      <p:sp>
        <p:nvSpPr>
          <p:cNvPr id="3" name="Content Placeholder 2"/>
          <p:cNvSpPr>
            <a:spLocks noGrp="1"/>
          </p:cNvSpPr>
          <p:nvPr>
            <p:ph idx="1"/>
          </p:nvPr>
        </p:nvSpPr>
        <p:spPr>
          <a:xfrm>
            <a:off x="457200" y="1124744"/>
            <a:ext cx="8229600" cy="5256584"/>
          </a:xfrm>
        </p:spPr>
        <p:txBody>
          <a:bodyPr>
            <a:normAutofit/>
          </a:bodyPr>
          <a:lstStyle/>
          <a:p>
            <a:pPr algn="just" rtl="1">
              <a:buFont typeface="Wingdings" pitchFamily="2" charset="2"/>
              <a:buChar char="v"/>
            </a:pPr>
            <a:r>
              <a:rPr lang="fa-IR" sz="2800" dirty="0" smtClean="0">
                <a:cs typeface="B Titr" pitchFamily="2" charset="-78"/>
              </a:rPr>
              <a:t>به عقیده اسکینر، فراوانی رفتار را می توان با ارائه دادن انواع تقویت کننده ها افزایش داد. فراوانی رفتار را می توان از طریق تنبیه کاهش داد. </a:t>
            </a:r>
          </a:p>
          <a:p>
            <a:pPr algn="just"/>
            <a:endParaRPr lang="fa-IR" sz="2800" dirty="0" smtClean="0">
              <a:cs typeface="B Nazanin" pitchFamily="2" charset="-78"/>
            </a:endParaRPr>
          </a:p>
          <a:p>
            <a:pPr algn="just"/>
            <a:endParaRPr lang="fa-IR" sz="2800" dirty="0">
              <a:cs typeface="B Nazanin" pitchFamily="2"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947D8-F89B-4E30-9AFC-72B6C3B72886}" type="slidenum">
              <a:rPr kumimoji="0" lang="fa-IR"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a-I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483464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a:solidFill>
            <a:srgbClr val="FF0000"/>
          </a:solidFill>
        </p:spPr>
        <p:txBody>
          <a:bodyPr>
            <a:normAutofit/>
          </a:bodyPr>
          <a:lstStyle/>
          <a:p>
            <a:pPr algn="ctr"/>
            <a:r>
              <a:rPr lang="fa-IR" sz="3200" dirty="0" smtClean="0">
                <a:cs typeface="B Titr" pitchFamily="2" charset="-78"/>
              </a:rPr>
              <a:t>نظریه یادگیری اجتماعی</a:t>
            </a:r>
            <a:endParaRPr lang="fa-IR" sz="3200" dirty="0">
              <a:cs typeface="B Titr" pitchFamily="2" charset="-78"/>
            </a:endParaRPr>
          </a:p>
        </p:txBody>
      </p:sp>
      <p:sp>
        <p:nvSpPr>
          <p:cNvPr id="3" name="Content Placeholder 2"/>
          <p:cNvSpPr>
            <a:spLocks noGrp="1"/>
          </p:cNvSpPr>
          <p:nvPr>
            <p:ph idx="1"/>
          </p:nvPr>
        </p:nvSpPr>
        <p:spPr>
          <a:xfrm>
            <a:off x="457200" y="1124744"/>
            <a:ext cx="8229600" cy="5256584"/>
          </a:xfrm>
        </p:spPr>
        <p:txBody>
          <a:bodyPr>
            <a:normAutofit/>
          </a:bodyPr>
          <a:lstStyle/>
          <a:p>
            <a:pPr algn="just" rtl="1"/>
            <a:endParaRPr lang="fa-IR" sz="2800" dirty="0" smtClean="0">
              <a:cs typeface="B Titr" pitchFamily="2" charset="-78"/>
            </a:endParaRPr>
          </a:p>
          <a:p>
            <a:pPr algn="just" rtl="1">
              <a:buFont typeface="Wingdings" pitchFamily="2" charset="2"/>
              <a:buChar char="v"/>
            </a:pPr>
            <a:r>
              <a:rPr lang="fa-IR" sz="2800" dirty="0" smtClean="0">
                <a:cs typeface="B Titr" pitchFamily="2" charset="-78"/>
              </a:rPr>
              <a:t>چند نوع نظریه یادگیری اجتماعی پدیدار شدند که مهمترین آنها را آلبرت بندورا ابداع کرد.</a:t>
            </a:r>
            <a:r>
              <a:rPr lang="en-US" sz="2800" dirty="0" smtClean="0">
                <a:cs typeface="B Titr" pitchFamily="2" charset="-78"/>
              </a:rPr>
              <a:t> </a:t>
            </a:r>
            <a:endParaRPr lang="fa-IR" sz="2800" dirty="0" smtClean="0">
              <a:cs typeface="B Titr" pitchFamily="2" charset="-78"/>
            </a:endParaRPr>
          </a:p>
          <a:p>
            <a:pPr algn="just" rtl="1">
              <a:buFont typeface="Wingdings" pitchFamily="2" charset="2"/>
              <a:buChar char="v"/>
            </a:pPr>
            <a:r>
              <a:rPr lang="fa-IR" sz="2800" dirty="0" smtClean="0">
                <a:cs typeface="B Titr" pitchFamily="2" charset="-78"/>
              </a:rPr>
              <a:t>نظریه بندورا بر سرمشق گیری به عنوان منبع قدرتمند رشد تاکید کرد که به </a:t>
            </a:r>
            <a:r>
              <a:rPr lang="fa-IR" sz="2800" dirty="0" smtClean="0">
                <a:solidFill>
                  <a:srgbClr val="FF0000"/>
                </a:solidFill>
                <a:cs typeface="B Titr" pitchFamily="2" charset="-78"/>
              </a:rPr>
              <a:t>تقلید یا یادگیری مشاهده ای </a:t>
            </a:r>
            <a:r>
              <a:rPr lang="fa-IR" sz="2800" dirty="0" smtClean="0">
                <a:cs typeface="B Titr" pitchFamily="2" charset="-78"/>
              </a:rPr>
              <a:t>نیز معروف است.</a:t>
            </a:r>
          </a:p>
          <a:p>
            <a:pPr algn="just" rtl="1">
              <a:buFont typeface="Wingdings" pitchFamily="2" charset="2"/>
              <a:buChar char="v"/>
            </a:pPr>
            <a:r>
              <a:rPr lang="fa-IR" sz="2800" dirty="0" smtClean="0">
                <a:cs typeface="B Titr" pitchFamily="2" charset="-78"/>
              </a:rPr>
              <a:t>نظریه بندورا کماکان بر پژوهش های زیادی که درباره ی رشد اجتماعی اجرا می شوند تاثیر دارد.</a:t>
            </a:r>
          </a:p>
          <a:p>
            <a:pPr algn="just" rtl="1"/>
            <a:endParaRPr lang="fa-IR" sz="2800" dirty="0" smtClean="0">
              <a:cs typeface="B Titr" pitchFamily="2" charset="-78"/>
            </a:endParaRPr>
          </a:p>
          <a:p>
            <a:pPr algn="just" rtl="1"/>
            <a:endParaRPr lang="fa-IR" sz="2800" dirty="0">
              <a:cs typeface="B Titr" pitchFamily="2" charset="-78"/>
            </a:endParaRPr>
          </a:p>
        </p:txBody>
      </p:sp>
      <p:sp>
        <p:nvSpPr>
          <p:cNvPr id="5" name="Slide Number Placeholder 4"/>
          <p:cNvSpPr>
            <a:spLocks noGrp="1"/>
          </p:cNvSpPr>
          <p:nvPr>
            <p:ph type="sldNum" sz="quarter" idx="12"/>
          </p:nvPr>
        </p:nvSpPr>
        <p:spPr/>
        <p:txBody>
          <a:bodyPr/>
          <a:lstStyle/>
          <a:p>
            <a:fld id="{221947D8-F89B-4E30-9AFC-72B6C3B72886}" type="slidenum">
              <a:rPr lang="fa-IR" smtClean="0"/>
              <a:pPr/>
              <a:t>95</a:t>
            </a:fld>
            <a:endParaRPr lang="fa-IR"/>
          </a:p>
        </p:txBody>
      </p:sp>
    </p:spTree>
    <p:extLst>
      <p:ext uri="{BB962C8B-B14F-4D97-AF65-F5344CB8AC3E}">
        <p14:creationId xmlns:p14="http://schemas.microsoft.com/office/powerpoint/2010/main" val="7869467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443835"/>
            <a:ext cx="8229600" cy="3512215"/>
          </a:xfrm>
        </p:spPr>
        <p:txBody>
          <a:bodyPr>
            <a:normAutofit/>
          </a:bodyPr>
          <a:lstStyle/>
          <a:p>
            <a:pPr algn="just" rtl="1">
              <a:buFont typeface="Wingdings" pitchFamily="2" charset="2"/>
              <a:buChar char="v"/>
            </a:pPr>
            <a:r>
              <a:rPr lang="fa-IR" sz="2800" dirty="0" smtClean="0">
                <a:cs typeface="B Titr" pitchFamily="2" charset="-78"/>
              </a:rPr>
              <a:t>تغییر رفتار از روش هایی تشکیل می شود که برای برطرف کردن رفتارهای ناخوشایند و افزایش دادن پاسخ های خوشایند، شرطی سازی و سرمشق گیری را ترکیب می کنند. </a:t>
            </a:r>
          </a:p>
          <a:p>
            <a:pPr algn="just" rtl="1">
              <a:buFont typeface="Wingdings" pitchFamily="2" charset="2"/>
              <a:buChar char="v"/>
            </a:pPr>
            <a:r>
              <a:rPr lang="fa-IR" sz="2800" dirty="0" smtClean="0">
                <a:cs typeface="B Titr" pitchFamily="2" charset="-78"/>
              </a:rPr>
              <a:t>رفتارگرایی و نظریه یادگیری اجتماعی در درمان کردن دامنه وسیعی از مشکلات سازگاری مفید بوده اند.</a:t>
            </a:r>
          </a:p>
          <a:p>
            <a:pPr algn="just" rtl="1">
              <a:buFont typeface="Wingdings" pitchFamily="2" charset="2"/>
              <a:buChar char="v"/>
            </a:pPr>
            <a:r>
              <a:rPr lang="fa-IR" dirty="0" smtClean="0">
                <a:cs typeface="B Titr" pitchFamily="2" charset="-78"/>
              </a:rPr>
              <a:t>انتقاد: دست کم گرفتن افراد در رشد خودشان</a:t>
            </a:r>
            <a:endParaRPr lang="fa-IR" sz="2800" dirty="0" smtClean="0">
              <a:cs typeface="B Titr" pitchFamily="2" charset="-78"/>
            </a:endParaRPr>
          </a:p>
          <a:p>
            <a:pPr algn="just" rtl="1"/>
            <a:endParaRPr lang="fa-IR" sz="2800" dirty="0" smtClean="0">
              <a:cs typeface="B Titr"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96</a:t>
            </a:fld>
            <a:endParaRPr lang="fa-IR"/>
          </a:p>
        </p:txBody>
      </p:sp>
      <p:sp>
        <p:nvSpPr>
          <p:cNvPr id="5" name="Title 1"/>
          <p:cNvSpPr>
            <a:spLocks noGrp="1"/>
          </p:cNvSpPr>
          <p:nvPr>
            <p:ph type="title"/>
          </p:nvPr>
        </p:nvSpPr>
        <p:spPr>
          <a:xfrm>
            <a:off x="467544" y="260648"/>
            <a:ext cx="8229600" cy="720080"/>
          </a:xfrm>
          <a:solidFill>
            <a:srgbClr val="FF0000"/>
          </a:solidFill>
        </p:spPr>
        <p:txBody>
          <a:bodyPr>
            <a:normAutofit fontScale="90000"/>
          </a:bodyPr>
          <a:lstStyle/>
          <a:p>
            <a:pPr algn="ctr"/>
            <a:r>
              <a:rPr lang="fa-IR" sz="3200" dirty="0">
                <a:cs typeface="B Titr" pitchFamily="2" charset="-78"/>
              </a:rPr>
              <a:t>خدمات و نقطه ضعف های رفتارگرایی و یادگیری </a:t>
            </a:r>
            <a:r>
              <a:rPr lang="fa-IR" sz="3200" dirty="0" smtClean="0">
                <a:cs typeface="B Titr" pitchFamily="2" charset="-78"/>
              </a:rPr>
              <a:t>اجتماعی</a:t>
            </a:r>
            <a:endParaRPr lang="fa-IR" sz="3200" dirty="0">
              <a:cs typeface="B Titr" pitchFamily="2" charset="-78"/>
            </a:endParaRPr>
          </a:p>
        </p:txBody>
      </p:sp>
    </p:spTree>
    <p:extLst>
      <p:ext uri="{BB962C8B-B14F-4D97-AF65-F5344CB8AC3E}">
        <p14:creationId xmlns:p14="http://schemas.microsoft.com/office/powerpoint/2010/main" val="29782437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374900"/>
            <a:ext cx="8229600" cy="1068935"/>
          </a:xfrm>
        </p:spPr>
        <p:txBody>
          <a:bodyPr/>
          <a:lstStyle/>
          <a:p>
            <a:pPr algn="ctr" eaLnBrk="1" hangingPunct="1">
              <a:defRPr/>
            </a:pPr>
            <a:r>
              <a:rPr lang="fa-IR" dirty="0" smtClean="0">
                <a:solidFill>
                  <a:srgbClr val="FF0000"/>
                </a:solidFill>
                <a:effectLst/>
                <a:cs typeface="B Titr" pitchFamily="2" charset="-78"/>
              </a:rPr>
              <a:t>مراحل رشد شناختی پیاژه</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443835"/>
            <a:ext cx="8466740" cy="4575965"/>
          </a:xfrm>
        </p:spPr>
        <p:txBody>
          <a:bodyPr>
            <a:normAutofit/>
          </a:bodyPr>
          <a:lstStyle/>
          <a:p>
            <a:pPr algn="just" rtl="1">
              <a:lnSpc>
                <a:spcPct val="150000"/>
              </a:lnSpc>
              <a:spcBef>
                <a:spcPct val="0"/>
              </a:spcBef>
              <a:buFont typeface="Wingdings" pitchFamily="2" charset="2"/>
              <a:buChar char="v"/>
            </a:pPr>
            <a:r>
              <a:rPr lang="fa-IR" b="1" dirty="0" smtClean="0">
                <a:cs typeface="B Titr" pitchFamily="2" charset="-78"/>
              </a:rPr>
              <a:t>در این نظریه رشد شناختی از تولد تا بزرگسالی به چهار مرحله اصلی تقسیم می شود:</a:t>
            </a:r>
          </a:p>
          <a:p>
            <a:pPr algn="just" rtl="1">
              <a:lnSpc>
                <a:spcPct val="150000"/>
              </a:lnSpc>
              <a:spcBef>
                <a:spcPct val="0"/>
              </a:spcBef>
              <a:buFont typeface="Wingdings" pitchFamily="2" charset="2"/>
              <a:buChar char="v"/>
            </a:pPr>
            <a:r>
              <a:rPr lang="fa-IR" b="1" dirty="0" smtClean="0">
                <a:cs typeface="B Titr" pitchFamily="2" charset="-78"/>
              </a:rPr>
              <a:t>مرحله حسی- حرکتی (</a:t>
            </a:r>
            <a:r>
              <a:rPr lang="en-US" b="1" dirty="0" smtClean="0">
                <a:cs typeface="B Titr" pitchFamily="2" charset="-78"/>
              </a:rPr>
              <a:t>Sensorimotor</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مرحله پیش عملیاتی (</a:t>
            </a:r>
            <a:r>
              <a:rPr lang="en-US" b="1" dirty="0" smtClean="0">
                <a:cs typeface="B Titr" pitchFamily="2" charset="-78"/>
              </a:rPr>
              <a:t>Preoperational</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مرحله عملیات عینی (</a:t>
            </a:r>
            <a:r>
              <a:rPr lang="en-US" b="1" dirty="0" smtClean="0">
                <a:cs typeface="B Titr" pitchFamily="2" charset="-78"/>
              </a:rPr>
              <a:t>Concrete operations</a:t>
            </a:r>
            <a:r>
              <a:rPr lang="fa-IR" b="1" dirty="0" smtClean="0">
                <a:cs typeface="B Titr" pitchFamily="2" charset="-78"/>
              </a:rPr>
              <a:t>) </a:t>
            </a:r>
          </a:p>
          <a:p>
            <a:pPr algn="just" rtl="1">
              <a:lnSpc>
                <a:spcPct val="150000"/>
              </a:lnSpc>
              <a:spcBef>
                <a:spcPct val="0"/>
              </a:spcBef>
              <a:buFont typeface="Wingdings" pitchFamily="2" charset="2"/>
              <a:buChar char="v"/>
            </a:pPr>
            <a:r>
              <a:rPr lang="fa-IR" b="1" dirty="0" smtClean="0">
                <a:cs typeface="B Titr" pitchFamily="2" charset="-78"/>
              </a:rPr>
              <a:t>مرحله عملیات صوری (</a:t>
            </a:r>
            <a:r>
              <a:rPr lang="en-US" b="1" dirty="0" smtClean="0">
                <a:cs typeface="B Titr" pitchFamily="2" charset="-78"/>
              </a:rPr>
              <a:t>Formal operations</a:t>
            </a:r>
            <a:r>
              <a:rPr lang="fa-IR" b="1" dirty="0" smtClean="0">
                <a:cs typeface="B Titr" pitchFamily="2" charset="-78"/>
              </a:rPr>
              <a:t>)</a:t>
            </a:r>
          </a:p>
        </p:txBody>
      </p:sp>
    </p:spTree>
    <p:extLst>
      <p:ext uri="{BB962C8B-B14F-4D97-AF65-F5344CB8AC3E}">
        <p14:creationId xmlns:p14="http://schemas.microsoft.com/office/powerpoint/2010/main" val="6830821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1125093" y="470440"/>
            <a:ext cx="718251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sz="3600" dirty="0">
                <a:solidFill>
                  <a:srgbClr val="FF0000"/>
                </a:solidFill>
                <a:latin typeface="Calibri" pitchFamily="34" charset="0"/>
                <a:cs typeface="B Titr" pitchFamily="2" charset="-78"/>
              </a:rPr>
              <a:t>مراحل رشد شناختی</a:t>
            </a:r>
            <a:endParaRPr lang="en-US" sz="3600" dirty="0">
              <a:solidFill>
                <a:srgbClr val="FF0000"/>
              </a:solidFill>
              <a:latin typeface="Calibri" pitchFamily="34" charset="0"/>
              <a:cs typeface="B Titr" pitchFamily="2" charset="-78"/>
            </a:endParaRPr>
          </a:p>
        </p:txBody>
      </p:sp>
      <p:graphicFrame>
        <p:nvGraphicFramePr>
          <p:cNvPr id="2" name="Diagram 1"/>
          <p:cNvGraphicFramePr/>
          <p:nvPr>
            <p:extLst>
              <p:ext uri="{D42A27DB-BD31-4B8C-83A1-F6EECF244321}">
                <p14:modId xmlns:p14="http://schemas.microsoft.com/office/powerpoint/2010/main" val="2040434594"/>
              </p:ext>
            </p:extLst>
          </p:nvPr>
        </p:nvGraphicFramePr>
        <p:xfrm>
          <a:off x="791914" y="1443835"/>
          <a:ext cx="7848872" cy="476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31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443835"/>
            <a:ext cx="8229600" cy="3970330"/>
          </a:xfrm>
        </p:spPr>
        <p:txBody>
          <a:bodyPr>
            <a:normAutofit/>
          </a:bodyPr>
          <a:lstStyle/>
          <a:p>
            <a:pPr algn="just" rtl="1">
              <a:buFont typeface="Wingdings" pitchFamily="2" charset="2"/>
              <a:buChar char="v"/>
            </a:pPr>
            <a:r>
              <a:rPr lang="fa-IR" dirty="0">
                <a:solidFill>
                  <a:srgbClr val="FF0000"/>
                </a:solidFill>
                <a:cs typeface="B Titr" pitchFamily="2" charset="-78"/>
              </a:rPr>
              <a:t>خدمات</a:t>
            </a:r>
          </a:p>
          <a:p>
            <a:pPr algn="just" rtl="1">
              <a:buFont typeface="Wingdings" pitchFamily="2" charset="2"/>
              <a:buChar char="v"/>
            </a:pPr>
            <a:r>
              <a:rPr lang="fa-IR" dirty="0">
                <a:cs typeface="B Titr" pitchFamily="2" charset="-78"/>
              </a:rPr>
              <a:t> دیدگاه شناختی </a:t>
            </a:r>
            <a:r>
              <a:rPr lang="fa-IR" dirty="0" smtClean="0">
                <a:cs typeface="B Titr" pitchFamily="2" charset="-78"/>
              </a:rPr>
              <a:t>-رشدی </a:t>
            </a:r>
            <a:r>
              <a:rPr lang="fa-IR" dirty="0">
                <a:cs typeface="B Titr" pitchFamily="2" charset="-78"/>
              </a:rPr>
              <a:t>پیاژه، این حوزه را متقاعد ساخت که کودکان یادگیرنده های فعالی هستند که ذهنشان از ساختار های غنی دانش تشکیل شده است. </a:t>
            </a:r>
            <a:endParaRPr lang="fa-IR" dirty="0" smtClean="0">
              <a:cs typeface="B Titr" pitchFamily="2" charset="-78"/>
            </a:endParaRPr>
          </a:p>
          <a:p>
            <a:pPr algn="just" rtl="1">
              <a:buFont typeface="Wingdings" pitchFamily="2" charset="2"/>
              <a:buChar char="v"/>
            </a:pPr>
            <a:r>
              <a:rPr lang="fa-IR" dirty="0" smtClean="0">
                <a:cs typeface="B Titr" pitchFamily="2" charset="-78"/>
              </a:rPr>
              <a:t>پیاژه </a:t>
            </a:r>
            <a:r>
              <a:rPr lang="fa-IR" dirty="0">
                <a:cs typeface="B Titr" pitchFamily="2" charset="-78"/>
              </a:rPr>
              <a:t>علاوه بر  کاوش درک کودکان را از دنیای مادی، درک آنها را از دنیای اجتماعی را نیز مطالعه کرد.</a:t>
            </a:r>
          </a:p>
          <a:p>
            <a:pPr algn="just" rtl="1">
              <a:buFont typeface="Wingdings" pitchFamily="2" charset="2"/>
              <a:buChar char="v"/>
            </a:pPr>
            <a:r>
              <a:rPr lang="fa-IR" dirty="0">
                <a:cs typeface="B Titr" pitchFamily="2" charset="-78"/>
              </a:rPr>
              <a:t>از لحاظ کاربردی نظریه پیاژه به تحول برنامه های آموزشی که بر یادگیری اکتشافی تاکید می ورزند، کمک کرد.</a:t>
            </a:r>
          </a:p>
          <a:p>
            <a:pPr algn="just" rtl="1"/>
            <a:endParaRPr lang="fa-IR" sz="2800" dirty="0" smtClean="0">
              <a:cs typeface="B Titr"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99</a:t>
            </a:fld>
            <a:endParaRPr lang="fa-IR"/>
          </a:p>
        </p:txBody>
      </p:sp>
      <p:sp>
        <p:nvSpPr>
          <p:cNvPr id="5" name="Title 1"/>
          <p:cNvSpPr>
            <a:spLocks noGrp="1"/>
          </p:cNvSpPr>
          <p:nvPr>
            <p:ph type="title"/>
          </p:nvPr>
        </p:nvSpPr>
        <p:spPr>
          <a:xfrm>
            <a:off x="467544" y="260648"/>
            <a:ext cx="8229600" cy="720080"/>
          </a:xfrm>
          <a:solidFill>
            <a:srgbClr val="FF0000"/>
          </a:solidFill>
        </p:spPr>
        <p:txBody>
          <a:bodyPr>
            <a:normAutofit/>
          </a:bodyPr>
          <a:lstStyle/>
          <a:p>
            <a:pPr algn="ctr"/>
            <a:r>
              <a:rPr lang="fa-IR" sz="3200" dirty="0">
                <a:cs typeface="B Titr" pitchFamily="2" charset="-78"/>
              </a:rPr>
              <a:t>خدمات و نقطه ضعف </a:t>
            </a:r>
            <a:r>
              <a:rPr lang="fa-IR" sz="3200" dirty="0" smtClean="0">
                <a:cs typeface="B Titr" pitchFamily="2" charset="-78"/>
              </a:rPr>
              <a:t>های نظریه پیاژه</a:t>
            </a:r>
            <a:endParaRPr lang="fa-IR" sz="3200" dirty="0">
              <a:cs typeface="B Titr" pitchFamily="2" charset="-78"/>
            </a:endParaRPr>
          </a:p>
        </p:txBody>
      </p:sp>
    </p:spTree>
    <p:extLst>
      <p:ext uri="{BB962C8B-B14F-4D97-AF65-F5344CB8AC3E}">
        <p14:creationId xmlns:p14="http://schemas.microsoft.com/office/powerpoint/2010/main" val="122750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17641</Words>
  <Application>Microsoft Office PowerPoint</Application>
  <PresentationFormat>On-screen Show (4:3)</PresentationFormat>
  <Paragraphs>1474</Paragraphs>
  <Slides>250</Slides>
  <Notes>12</Notes>
  <HiddenSlides>0</HiddenSlides>
  <MMClips>0</MMClips>
  <ScaleCrop>false</ScaleCrop>
  <HeadingPairs>
    <vt:vector size="8" baseType="variant">
      <vt:variant>
        <vt:lpstr>Fonts Used</vt:lpstr>
      </vt:variant>
      <vt:variant>
        <vt:i4>19</vt:i4>
      </vt:variant>
      <vt:variant>
        <vt:lpstr>Theme</vt:lpstr>
      </vt:variant>
      <vt:variant>
        <vt:i4>5</vt:i4>
      </vt:variant>
      <vt:variant>
        <vt:lpstr>Embedded OLE Servers</vt:lpstr>
      </vt:variant>
      <vt:variant>
        <vt:i4>1</vt:i4>
      </vt:variant>
      <vt:variant>
        <vt:lpstr>Slide Titles</vt:lpstr>
      </vt:variant>
      <vt:variant>
        <vt:i4>250</vt:i4>
      </vt:variant>
    </vt:vector>
  </HeadingPairs>
  <TitlesOfParts>
    <vt:vector size="275" baseType="lpstr">
      <vt:lpstr>ＭＳ Ｐゴシック</vt:lpstr>
      <vt:lpstr>0 Titr Bold</vt:lpstr>
      <vt:lpstr>Arial</vt:lpstr>
      <vt:lpstr>Arial Rounded MT Bold</vt:lpstr>
      <vt:lpstr>B Compset</vt:lpstr>
      <vt:lpstr>B Koodak</vt:lpstr>
      <vt:lpstr>B Nazanin</vt:lpstr>
      <vt:lpstr>B Titr</vt:lpstr>
      <vt:lpstr>B Traffic</vt:lpstr>
      <vt:lpstr>B Yekan</vt:lpstr>
      <vt:lpstr>Calibri</vt:lpstr>
      <vt:lpstr>Monotype Sorts</vt:lpstr>
      <vt:lpstr>Nazanin</vt:lpstr>
      <vt:lpstr>Sakkal Majalla</vt:lpstr>
      <vt:lpstr>Tahoma</vt:lpstr>
      <vt:lpstr>Times</vt:lpstr>
      <vt:lpstr>Times New Roman</vt:lpstr>
      <vt:lpstr>Traditional Arabic</vt:lpstr>
      <vt:lpstr>Wingdings</vt:lpstr>
      <vt:lpstr>Office Theme</vt:lpstr>
      <vt:lpstr>1_Office Theme</vt:lpstr>
      <vt:lpstr>2_Office Theme</vt:lpstr>
      <vt:lpstr>3_Office Theme</vt:lpstr>
      <vt:lpstr>4_Office Theme</vt:lpstr>
      <vt:lpstr>Photoshop.Image.8</vt:lpstr>
      <vt:lpstr>PowerPoint Presentation</vt:lpstr>
      <vt:lpstr>روان شناسی رشد کودک  (3 واحد نظری)</vt:lpstr>
      <vt:lpstr>PowerPoint Presentation</vt:lpstr>
      <vt:lpstr>PowerPoint Presentation</vt:lpstr>
      <vt:lpstr>PowerPoint Presentation</vt:lpstr>
      <vt:lpstr>PowerPoint Presentation</vt:lpstr>
      <vt:lpstr>PowerPoint Presentation</vt:lpstr>
      <vt:lpstr>Developmental Psychology</vt:lpstr>
      <vt:lpstr>Developmental Psychology</vt:lpstr>
      <vt:lpstr>دلایل مطالعه رشد؟؟؟؟</vt:lpstr>
      <vt:lpstr>دلایل مطالعه رشد</vt:lpstr>
      <vt:lpstr>دلایل مطالعه رشد</vt:lpstr>
      <vt:lpstr>موضوعات پیشنهادی برای کنفراس کلاسی</vt:lpstr>
      <vt:lpstr>نظریه و ضرورت آن</vt:lpstr>
      <vt:lpstr>شکل گیری نظریه</vt:lpstr>
      <vt:lpstr>تعریف نظریه</vt:lpstr>
      <vt:lpstr>خصوصیات و فواید نظریه</vt:lpstr>
      <vt:lpstr>خصوصیات و فواید نظریه</vt:lpstr>
      <vt:lpstr>خصوصیات و فواید نظریه</vt:lpstr>
      <vt:lpstr>نظریه های رشد</vt:lpstr>
      <vt:lpstr>نظریه های رشد</vt:lpstr>
      <vt:lpstr>موضوعات اصلی رشد</vt:lpstr>
      <vt:lpstr>Studying Development– Key Theoretical Debates</vt:lpstr>
      <vt:lpstr>Is development continuous or discontinuous?</vt:lpstr>
      <vt:lpstr>PowerPoint Presentation</vt:lpstr>
      <vt:lpstr>موضوعات اساسی رشد</vt:lpstr>
      <vt:lpstr>رشد پیوسته است یا ناپیوسته؟</vt:lpstr>
      <vt:lpstr>یک دوره رشد یا چند دوره رشد وجود دارد؟</vt:lpstr>
      <vt:lpstr>طبیعت یا تربیت؟</vt:lpstr>
      <vt:lpstr>Studying Development (Continued)</vt:lpstr>
      <vt:lpstr>پهنه عمر: دیدگاهی متعادل (Life Span)</vt:lpstr>
      <vt:lpstr>پهنه عمر: دیدگاهی متعادل (Life Span)</vt:lpstr>
      <vt:lpstr>پهنه عمر: دیدگاهی متعادل (Life Span)</vt:lpstr>
      <vt:lpstr>پهنه عمر: دیدگاهی متعادل (Life Span)</vt:lpstr>
      <vt:lpstr>پهنه عمر: دیدگاهی متعادل (Life Span)</vt:lpstr>
      <vt:lpstr>رشد تحت تاثیر عوامل متعددی قرار دارد که بر یکدیگر تاثیر می گذارند</vt:lpstr>
      <vt:lpstr>رشد تحت تاثیر عوامل متعددی قرار دارد که بر یکدیگر تاثیر می گذارند</vt:lpstr>
      <vt:lpstr>رشد تحت تاثیر عوامل متعددی قرار دارد که بر یکدیگر تاثیر می گذارند</vt:lpstr>
      <vt:lpstr>رشد تحت تاثیر عوامل متعددی قرار دارد که بر یکدیگر تاثیر می گذارند</vt:lpstr>
      <vt:lpstr>رشد تحت تاثیر عوامل متعددی قرار دارد که بر یکدیگر تاثیر می گذارند</vt:lpstr>
      <vt:lpstr>فرایندهای رشد</vt:lpstr>
      <vt:lpstr>فرایندهای رشد</vt:lpstr>
      <vt:lpstr>فرایندهای رشد</vt:lpstr>
      <vt:lpstr>فرایندهای رشد</vt:lpstr>
      <vt:lpstr>فرایندهای رشد</vt:lpstr>
      <vt:lpstr>فرایندهای رشد</vt:lpstr>
      <vt:lpstr>تاریخچه روانشناسی رشد</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آغاز بررسی علمی کودک (scientific Beginnings)</vt:lpstr>
      <vt:lpstr>نظریه های اواسط قرن بیستم</vt:lpstr>
      <vt:lpstr>نظریه های اواسط قرن بیستم</vt:lpstr>
      <vt:lpstr>نظریه های اواسط قرن بیستم</vt:lpstr>
      <vt:lpstr>PowerPoint Presentation</vt:lpstr>
      <vt:lpstr>تقسيم بندي روان و سطح هشياري انسان </vt:lpstr>
      <vt:lpstr>ساختارشخصیت از دیدگاه فروید</vt:lpstr>
      <vt:lpstr>نقد نظریه رشد روانی- جنسی فروید </vt:lpstr>
      <vt:lpstr>موضوعات پیشنهادی</vt:lpstr>
      <vt:lpstr>PowerPoint Presentation</vt:lpstr>
      <vt:lpstr>نظریه روانی – اجتماعی اریکسون</vt:lpstr>
      <vt:lpstr>اصول نظریه روانی – اجتماعی اریکسون</vt:lpstr>
      <vt:lpstr>PowerPoint Presentation</vt:lpstr>
      <vt:lpstr>نظریه رشد روانی - اجتماعی اریکسون</vt:lpstr>
      <vt:lpstr>PowerPoint Presentation</vt:lpstr>
      <vt:lpstr>PowerPoint Presentation</vt:lpstr>
      <vt:lpstr>نظریه روانی – اجتماعی اریکسون</vt:lpstr>
      <vt:lpstr>PowerPoint Presentation</vt:lpstr>
      <vt:lpstr>نظریه روانی – اجتماعی اریکسون</vt:lpstr>
      <vt:lpstr>نظریه روانی – اجتماعی اریکسون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خدمات نظریه روانکاوی</vt:lpstr>
      <vt:lpstr>خدمات نظریه روانکاوی</vt:lpstr>
      <vt:lpstr>رفتارگرایی و یادگیری اجتماعی</vt:lpstr>
      <vt:lpstr>رفتارگرایی و یادگیری اجتماعی</vt:lpstr>
      <vt:lpstr>نظریه شرطی سازی کنشگر</vt:lpstr>
      <vt:lpstr>نظریه شرطی سازی کنشگر</vt:lpstr>
      <vt:lpstr>نظریه یادگیری اجتماعی</vt:lpstr>
      <vt:lpstr>خدمات و نقطه ضعف های رفتارگرایی و یادگیری اجتماعی</vt:lpstr>
      <vt:lpstr>مراحل رشد شناختی پیاژه</vt:lpstr>
      <vt:lpstr>PowerPoint Presentation</vt:lpstr>
      <vt:lpstr>خدمات و نقطه ضعف های نظریه پیاژه</vt:lpstr>
      <vt:lpstr>خدمات و نقطه ضعف های نظریه پیاژه</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دید گاه های نظری جدید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رشد در دوره قبل از تولد</vt:lpstr>
      <vt:lpstr>جریان تولد</vt:lpstr>
      <vt:lpstr>جریان تولد</vt:lpstr>
      <vt:lpstr>جریان تولد</vt:lpstr>
      <vt:lpstr>جریان تولد</vt:lpstr>
      <vt:lpstr>کارگروهی 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شناختی در 2 سال اول زندگی </vt:lpstr>
      <vt:lpstr>رشد در 2 سال اول زندگی </vt:lpstr>
      <vt:lpstr>Piaget’s Stages</vt:lpstr>
      <vt:lpstr>Piaget’s Stages</vt:lpstr>
      <vt:lpstr>Sensorimotor stage</vt:lpstr>
      <vt:lpstr>Sensorimotor stage</vt:lpstr>
      <vt:lpstr>Sensorimotor stage</vt:lpstr>
      <vt:lpstr>Sensorimotor sub-stages</vt:lpstr>
      <vt:lpstr>PowerPoint Presentation</vt:lpstr>
      <vt:lpstr>زیرمراحل حسی - حرکتی</vt:lpstr>
      <vt:lpstr>زیرمراحل حسی - حرکتی</vt:lpstr>
      <vt:lpstr>زیرمراحل حسی - حرکتی</vt:lpstr>
      <vt:lpstr>زیرمراحل حسی - حرکتی</vt:lpstr>
      <vt:lpstr>زیرمراحل حسی - حرکتی</vt:lpstr>
      <vt:lpstr>زیرمراحل حسی - حرکتی</vt:lpstr>
      <vt:lpstr>زیرمراحل حسی - حرکتی</vt:lpstr>
      <vt:lpstr>زیرمراحل حسی - حرکتی</vt:lpstr>
      <vt:lpstr>زیرمراحل حسی - حرکتی</vt:lpstr>
      <vt:lpstr>ساختار سيستم پردازش اطلاعات در انسان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زبان</vt:lpstr>
      <vt:lpstr>نظریه های رشد زبان </vt:lpstr>
      <vt:lpstr>نظریه های رشد زبان </vt:lpstr>
      <vt:lpstr>نظریه های رشد زبان </vt:lpstr>
      <vt:lpstr>نظریه های رشد زبان </vt:lpstr>
      <vt:lpstr>نظریه های رشد زبان </vt:lpstr>
      <vt:lpstr>نظریه های رشد زبان </vt:lpstr>
      <vt:lpstr>نظریه های رشد زبان </vt:lpstr>
      <vt:lpstr>نظریه های رشد زبان </vt:lpstr>
      <vt:lpstr>نظریه های رشد زبان </vt:lpstr>
      <vt:lpstr>رشد در 2 سال اول زندگی </vt:lpstr>
      <vt:lpstr>رشد در 2 سال اول زندگی </vt:lpstr>
      <vt:lpstr>Definition of Attachment</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رشد در 2 سال اول زندگی </vt:lpstr>
      <vt:lpstr>پیامدهای دلبستگی</vt:lpstr>
      <vt:lpstr>دلبستگی و رشد بعدی</vt:lpstr>
      <vt:lpstr>دلبستگی و رشد بعدی</vt:lpstr>
      <vt:lpstr>دلبستگی و رشد بعدی</vt:lpstr>
      <vt:lpstr>دلبستگی و رشد بعدی</vt:lpstr>
      <vt:lpstr>پردازش اطلاعات در دوره هاي مختلف رشد </vt:lpstr>
      <vt:lpstr>پردازش اطلاعات در دوره هاي مختلف رشد </vt:lpstr>
      <vt:lpstr>پردازش اطلاعات در دوره هاي مختلف رشد </vt:lpstr>
      <vt:lpstr>پردازش اطلاعات در دوره هاي مختلف رشد </vt:lpstr>
      <vt:lpstr>پردازش اطلاعات در دوره هاي مختلف رشد </vt:lpstr>
      <vt:lpstr>پردازش اطلاعات در دوره هاي مختلف رشد </vt:lpstr>
      <vt:lpstr>نقش یابی جنسیتی</vt:lpstr>
      <vt:lpstr>نقش یابی جنسیتی</vt:lpstr>
      <vt:lpstr>نقش یابی جنسیتی</vt:lpstr>
      <vt:lpstr>نقش یابی جنسیتی</vt:lpstr>
      <vt:lpstr>نقش یابی جنسیتی</vt:lpstr>
      <vt:lpstr>نقش یابی جنسیتی</vt:lpstr>
      <vt:lpstr>سبک های فرزندپروری </vt:lpstr>
      <vt:lpstr>سبک های فرزندپروری </vt:lpstr>
      <vt:lpstr>سبک های فرزندپروری </vt:lpstr>
      <vt:lpstr>سبک های فرزندپروری </vt:lpstr>
      <vt:lpstr>سبک های فرزندپروری </vt:lpstr>
      <vt:lpstr>سبک های فرزندپروری </vt:lpstr>
      <vt:lpstr>سبک های فرزندپروری </vt:lpstr>
      <vt:lpstr>سبک های فرزندپروری </vt:lpstr>
      <vt:lpstr>سبک های فرزندپروری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tabrizsayar</cp:lastModifiedBy>
  <cp:revision>274</cp:revision>
  <dcterms:created xsi:type="dcterms:W3CDTF">2013-08-21T19:17:07Z</dcterms:created>
  <dcterms:modified xsi:type="dcterms:W3CDTF">2020-03-09T19:36:35Z</dcterms:modified>
</cp:coreProperties>
</file>