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57" r:id="rId2"/>
    <p:sldId id="262" r:id="rId3"/>
    <p:sldId id="263" r:id="rId4"/>
    <p:sldId id="265" r:id="rId5"/>
    <p:sldId id="266" r:id="rId6"/>
    <p:sldId id="267" r:id="rId7"/>
    <p:sldId id="268" r:id="rId8"/>
    <p:sldId id="269" r:id="rId9"/>
    <p:sldId id="270" r:id="rId10"/>
    <p:sldId id="271" r:id="rId11"/>
    <p:sldId id="260"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2EE378-B8A0-43BF-90A4-3AEDA84FB52B}"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183A8-259C-40CA-88C1-7C7ECBF2ACF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EE378-B8A0-43BF-90A4-3AEDA84FB52B}"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183A8-259C-40CA-88C1-7C7ECBF2AC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E2EE378-B8A0-43BF-90A4-3AEDA84FB52B}"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183A8-259C-40CA-88C1-7C7ECBF2ACF4}"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EE378-B8A0-43BF-90A4-3AEDA84FB52B}"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183A8-259C-40CA-88C1-7C7ECBF2ACF4}"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EE378-B8A0-43BF-90A4-3AEDA84FB52B}"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183A8-259C-40CA-88C1-7C7ECBF2ACF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E2EE378-B8A0-43BF-90A4-3AEDA84FB52B}"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183A8-259C-40CA-88C1-7C7ECBF2ACF4}"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2EE378-B8A0-43BF-90A4-3AEDA84FB52B}"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F183A8-259C-40CA-88C1-7C7ECBF2ACF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2EE378-B8A0-43BF-90A4-3AEDA84FB52B}"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F183A8-259C-40CA-88C1-7C7ECBF2ACF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E2EE378-B8A0-43BF-90A4-3AEDA84FB52B}"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F183A8-259C-40CA-88C1-7C7ECBF2AC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E2EE378-B8A0-43BF-90A4-3AEDA84FB52B}"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183A8-259C-40CA-88C1-7C7ECBF2ACF4}"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EE378-B8A0-43BF-90A4-3AEDA84FB52B}"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183A8-259C-40CA-88C1-7C7ECBF2ACF4}"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E2EE378-B8A0-43BF-90A4-3AEDA84FB52B}" type="datetimeFigureOut">
              <a:rPr lang="en-US" smtClean="0"/>
              <a:t>4/15/2020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1F183A8-259C-40CA-88C1-7C7ECBF2ACF4}"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78070"/>
            <a:ext cx="8305800" cy="869730"/>
          </a:xfrm>
        </p:spPr>
        <p:txBody>
          <a:bodyPr>
            <a:normAutofit/>
          </a:bodyPr>
          <a:lstStyle/>
          <a:p>
            <a:pPr algn="ctr"/>
            <a:r>
              <a:rPr lang="fa-IR" sz="4800" b="1" dirty="0" smtClean="0">
                <a:solidFill>
                  <a:srgbClr val="FF0000"/>
                </a:solidFill>
                <a:cs typeface="B Zar" panose="00000400000000000000" pitchFamily="2" charset="-78"/>
              </a:rPr>
              <a:t>درس آموزش مطالعات اجتماعی</a:t>
            </a:r>
            <a:endParaRPr lang="en-US" sz="4800" b="1" dirty="0">
              <a:solidFill>
                <a:srgbClr val="FF0000"/>
              </a:solidFill>
              <a:cs typeface="B Zar" panose="00000400000000000000" pitchFamily="2" charset="-78"/>
            </a:endParaRPr>
          </a:p>
        </p:txBody>
      </p:sp>
      <p:sp>
        <p:nvSpPr>
          <p:cNvPr id="3" name="Subtitle 2"/>
          <p:cNvSpPr>
            <a:spLocks noGrp="1"/>
          </p:cNvSpPr>
          <p:nvPr>
            <p:ph type="subTitle" idx="1"/>
          </p:nvPr>
        </p:nvSpPr>
        <p:spPr>
          <a:xfrm>
            <a:off x="685800" y="1295400"/>
            <a:ext cx="7543800" cy="3852332"/>
          </a:xfrm>
        </p:spPr>
        <p:txBody>
          <a:bodyPr>
            <a:normAutofit/>
          </a:bodyPr>
          <a:lstStyle/>
          <a:p>
            <a:pPr algn="ctr"/>
            <a:r>
              <a:rPr lang="fa-IR" sz="2800" b="1" smtClean="0">
                <a:solidFill>
                  <a:schemeClr val="tx1"/>
                </a:solidFill>
                <a:cs typeface="B Zar" panose="00000400000000000000" pitchFamily="2" charset="-78"/>
              </a:rPr>
              <a:t>استاد فرامرز کریم زاده-دکترجوادحاجی علیزاده</a:t>
            </a:r>
            <a:endParaRPr lang="fa-IR" sz="2800" b="1" dirty="0" smtClean="0">
              <a:solidFill>
                <a:schemeClr val="tx1"/>
              </a:solidFill>
              <a:cs typeface="B Zar" panose="00000400000000000000" pitchFamily="2" charset="-78"/>
            </a:endParaRPr>
          </a:p>
          <a:p>
            <a:pPr algn="ctr"/>
            <a:r>
              <a:rPr lang="fa-IR" sz="2800" b="1" dirty="0" smtClean="0">
                <a:solidFill>
                  <a:schemeClr val="tx1"/>
                </a:solidFill>
                <a:cs typeface="B Zar" panose="00000400000000000000" pitchFamily="2" charset="-78"/>
              </a:rPr>
              <a:t>تدریس:دکترجوادحاجی علیزاده</a:t>
            </a:r>
          </a:p>
          <a:p>
            <a:pPr algn="ctr"/>
            <a:r>
              <a:rPr lang="fa-IR" sz="2800" b="1" dirty="0" smtClean="0">
                <a:solidFill>
                  <a:schemeClr val="tx1"/>
                </a:solidFill>
                <a:cs typeface="B Zar" panose="00000400000000000000" pitchFamily="2" charset="-78"/>
              </a:rPr>
              <a:t>دانشگاه فرهنگیان استان آذربایجان شرقی</a:t>
            </a:r>
          </a:p>
          <a:p>
            <a:pPr algn="ctr"/>
            <a:r>
              <a:rPr lang="fa-IR" sz="2800" b="1" dirty="0" smtClean="0">
                <a:solidFill>
                  <a:schemeClr val="tx1"/>
                </a:solidFill>
                <a:cs typeface="B Zar" panose="00000400000000000000" pitchFamily="2" charset="-78"/>
              </a:rPr>
              <a:t>پردیس های فاطمه الزهرا وعلامه امینی تبریز</a:t>
            </a:r>
            <a:endParaRPr lang="en-US" sz="2800" b="1" dirty="0">
              <a:solidFill>
                <a:schemeClr val="tx1"/>
              </a:solidFill>
              <a:cs typeface="B Zar"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1775489"/>
      </p:ext>
    </p:extLst>
  </p:cSld>
  <p:clrMapOvr>
    <a:masterClrMapping/>
  </p:clrMapOvr>
  <mc:AlternateContent xmlns:mc="http://schemas.openxmlformats.org/markup-compatibility/2006" xmlns:p14="http://schemas.microsoft.com/office/powerpoint/2010/main">
    <mc:Choice Requires="p14">
      <p:transition spd="slow" p14:dur="2000" advTm="162166"/>
    </mc:Choice>
    <mc:Fallback xmlns="">
      <p:transition spd="slow" advTm="16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1600200"/>
            <a:ext cx="7967133" cy="4525963"/>
          </a:xfrm>
        </p:spPr>
        <p:txBody>
          <a:bodyPr>
            <a:normAutofit fontScale="92500" lnSpcReduction="10000"/>
          </a:bodyPr>
          <a:lstStyle/>
          <a:p>
            <a:pPr marL="0" indent="0" algn="r">
              <a:buNone/>
            </a:pPr>
            <a:endParaRPr lang="fa-IR" b="1" dirty="0" smtClean="0">
              <a:cs typeface="B Zar" panose="00000400000000000000" pitchFamily="2" charset="-78"/>
            </a:endParaRPr>
          </a:p>
          <a:p>
            <a:pPr marL="0" indent="0" algn="r">
              <a:buNone/>
            </a:pPr>
            <a:r>
              <a:rPr lang="fa-IR" b="1" dirty="0" smtClean="0">
                <a:solidFill>
                  <a:schemeClr val="tx1"/>
                </a:solidFill>
                <a:cs typeface="B Zar" panose="00000400000000000000" pitchFamily="2" charset="-78"/>
              </a:rPr>
              <a:t>ﮔﺎه </a:t>
            </a:r>
            <a:r>
              <a:rPr lang="fa-IR" b="1" dirty="0">
                <a:solidFill>
                  <a:schemeClr val="tx1"/>
                </a:solidFill>
                <a:cs typeface="B Zar" panose="00000400000000000000" pitchFamily="2" charset="-78"/>
              </a:rPr>
              <a:t>ﻣﻤﮑﻦ اﺳﺖ از داﻧﺶ آﻣﻮزان ﺑﺨﻮاﻫﻴﻢ ﮐﻪ در روزﻧﺎﻣﻪ ﻫﺎ ﻣﻄﺎﻟﺒﯽ را ﭘﻴﺪا ﮐﻨﻨﺪ؛ ﺑﺮای ﻣﺜﺎل، </a:t>
            </a: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در ﺻﻮرﺗﯽ ﮐﻪ درس ﻣﻮردﻧﻈﺮ ﻣﺎ ﺟﻐﺮاﻓﻴﺎ و آب و ﻫﻮاﺳﺖ از داﻧﺶ آﻣﻮزان ﺑﺨﻮاﻫﻴﻢ ﮐﻪ </a:t>
            </a:r>
            <a:r>
              <a:rPr lang="fa-IR" b="1" dirty="0" smtClean="0">
                <a:solidFill>
                  <a:schemeClr val="tx1"/>
                </a:solidFill>
                <a:cs typeface="B Zar" panose="00000400000000000000" pitchFamily="2" charset="-78"/>
              </a:rPr>
              <a:t>موردوﺿﻊ ﻫﻮا،را </a:t>
            </a:r>
            <a:r>
              <a:rPr lang="fa-IR" b="1" dirty="0">
                <a:solidFill>
                  <a:schemeClr val="tx1"/>
                </a:solidFill>
                <a:cs typeface="B Zar" panose="00000400000000000000" pitchFamily="2" charset="-78"/>
              </a:rPr>
              <a:t>ﻫﻔﺘﻪ ی آﻳﻨﺪه در اﺳﺘﺎن ﻳﺎ </a:t>
            </a:r>
            <a:r>
              <a:rPr lang="fa-IR" b="1" dirty="0" smtClean="0">
                <a:solidFill>
                  <a:schemeClr val="tx1"/>
                </a:solidFill>
                <a:cs typeface="B Zar" panose="00000400000000000000" pitchFamily="2" charset="-78"/>
              </a:rPr>
              <a:t>ﻣﺤﻞ</a:t>
            </a:r>
            <a:r>
              <a:rPr lang="fa-IR" b="1" dirty="0">
                <a:solidFill>
                  <a:schemeClr val="tx1"/>
                </a:solidFill>
                <a:cs typeface="B Zar" panose="00000400000000000000" pitchFamily="2" charset="-78"/>
              </a:rPr>
              <a:t> زﻧﺪﮔﯽ ﺧﻮد</a:t>
            </a:r>
            <a:r>
              <a:rPr lang="fa-IR" b="1" dirty="0" smtClean="0">
                <a:solidFill>
                  <a:schemeClr val="tx1"/>
                </a:solidFill>
                <a:cs typeface="B Zar" panose="00000400000000000000" pitchFamily="2" charset="-78"/>
              </a:rPr>
              <a:t> ﭘﻴﺶ </a:t>
            </a:r>
            <a:r>
              <a:rPr lang="fa-IR" b="1" dirty="0">
                <a:solidFill>
                  <a:schemeClr val="tx1"/>
                </a:solidFill>
                <a:cs typeface="B Zar" panose="00000400000000000000" pitchFamily="2" charset="-78"/>
              </a:rPr>
              <a:t>ﺑﻴﻨﯽ </a:t>
            </a:r>
            <a:r>
              <a:rPr lang="fa-IR" b="1" dirty="0" smtClean="0">
                <a:solidFill>
                  <a:schemeClr val="tx1"/>
                </a:solidFill>
                <a:cs typeface="B Zar" panose="00000400000000000000" pitchFamily="2" charset="-78"/>
              </a:rPr>
              <a:t>ﮐﻨﻨﺪ.ّ</a:t>
            </a:r>
          </a:p>
          <a:p>
            <a:pPr marL="0" indent="0" algn="r">
              <a:buNone/>
            </a:pP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ﮔﺎه ﻣﻌﻠﻢ ﺑﺮﻳﺪه ﻫﺎﻳﯽ از روزﻧﺎﻣﻪ ﻫﺎ را ﻣﻴﺎن داﻧﺶ آﻣﻮزان ﺗﻮزﻳﻊ ﻣﯽ ﮐﻨﺪ و از آن ﻫﺎ ﻣﯽ ﺧﻮاﻫﺪ ﻣﻘﺎﻟﻪ ﻳﺎ اﺧﺒﺎری را درﺑﺎره ی ﻳﮏ ﻣﻮﺿﻮع ﺑﺨﻮاﻧﻨﺪ و ﺳﭙﺲ ﺑﺮداﺷﺖ ﺧﻮد و آن ﭼﻪ را ﻓﻬﻤﻴﺪه اﻧﺪ، ﺑﺎزﮔﻮ ﮐﻨﻨﺪ. ﮔﺎه ﻣﻌﻠﻢ از داﻧﺶ آﻣﻮزان ﻣﯽ ﺧﻮاﻫﺪ زﻳﺮ ﮐﻠﻤﺎﺗﯽ ﺧﺎص در ﻣﻘﺎﻟﻪ ﻳﺎ ﺧﺒﺮ، ﺧﻂ ﺑﮑﺸﻨﺪ و ﻣﻌﻨﺎی آن ﻫﺎ را در ﻓﺮﻫﻨﮓ ﻧﺎﻣﻪ ﻫﺎ و داﻳﺮة اﻟﻤﻌﺎرف ﺑﻴﺎﺑﻨﺪ؛ ﺑﺮای ﻣﺜﺎل، ﻣﻤﮑﻦ اﺳﺖ در ﺧﺒﺮ ﻳﺎ ﻣﻘﺎﻟﻪ ای ﺗﻌﺪادی واژه ﻳﺎ ﻣﻔﺎﻫﻴﻢ ﮐﻠﻴﺪی ﻣﺮﺑﻮط ﺑﻪ ﻣﺒﺎﺣﺚ اﻗﺘﺼﺎدی درس ﻣﻄﺎﻟﻌﺎت </a:t>
            </a:r>
            <a:r>
              <a:rPr lang="fa-IR" b="1" dirty="0" smtClean="0">
                <a:solidFill>
                  <a:schemeClr val="tx1"/>
                </a:solidFill>
                <a:cs typeface="B Zar" panose="00000400000000000000" pitchFamily="2" charset="-78"/>
              </a:rPr>
              <a:t>اﺟﺘﻤﺎﻋﯽ( </a:t>
            </a:r>
            <a:r>
              <a:rPr lang="fa-IR" b="1" dirty="0">
                <a:solidFill>
                  <a:schemeClr val="tx1"/>
                </a:solidFill>
                <a:cs typeface="B Zar" panose="00000400000000000000" pitchFamily="2" charset="-78"/>
              </a:rPr>
              <a:t>واردات، ﺻﺎدرات، ﺗﻘﺎﺿﺎ، ﻋﺮﺿﻪ </a:t>
            </a: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وﺟﻮد داﺷﺘﻪ ﺑﺎﺷﺪ ﮐﻪ ﻣﻌﻠﻢ، ﮐﺎوﺷﮕﺮی را ﺑﺎ ﺗﺮﻏﻴﺐ ﺑﻪ درک اﻳﻦ ﻣﻔﺎﻫﻴﻢ آﻏﺎز ﮐﻨﺪ</a:t>
            </a:r>
            <a:r>
              <a:rPr lang="fa-IR" dirty="0">
                <a:solidFill>
                  <a:schemeClr val="tx1"/>
                </a:solidFill>
              </a:rPr>
              <a:t> </a:t>
            </a:r>
            <a:r>
              <a:rPr lang="fa-IR" dirty="0" smtClean="0"/>
              <a:t>.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1416490"/>
      </p:ext>
    </p:extLst>
  </p:cSld>
  <p:clrMapOvr>
    <a:masterClrMapping/>
  </p:clrMapOvr>
  <mc:AlternateContent xmlns:mc="http://schemas.openxmlformats.org/markup-compatibility/2006" xmlns:p14="http://schemas.microsoft.com/office/powerpoint/2010/main">
    <mc:Choice Requires="p14">
      <p:transition spd="slow" p14:dur="2000" advTm="110916"/>
    </mc:Choice>
    <mc:Fallback xmlns="">
      <p:transition spd="slow" advTm="11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a:r>
              <a:rPr lang="fa-IR" dirty="0" smtClean="0"/>
              <a:t>-</a:t>
            </a:r>
            <a:r>
              <a:rPr lang="fa-IR" sz="2000" b="1" dirty="0" smtClean="0">
                <a:solidFill>
                  <a:schemeClr val="tx1"/>
                </a:solidFill>
                <a:cs typeface="B Zar" panose="00000400000000000000" pitchFamily="2" charset="-78"/>
              </a:rPr>
              <a:t>مهارت سوادخواندن،افزایش دایره ی لغات،درک مطلب</a:t>
            </a:r>
            <a:endParaRPr lang="fa-IR" sz="2000" b="1" dirty="0">
              <a:solidFill>
                <a:schemeClr val="tx1"/>
              </a:solidFill>
              <a:cs typeface="B Zar" panose="00000400000000000000" pitchFamily="2" charset="-78"/>
            </a:endParaRPr>
          </a:p>
          <a:p>
            <a:pPr algn="r"/>
            <a:r>
              <a:rPr lang="fa-IR" sz="2000" b="1" dirty="0" smtClean="0">
                <a:solidFill>
                  <a:schemeClr val="tx1"/>
                </a:solidFill>
                <a:cs typeface="B Zar" panose="00000400000000000000" pitchFamily="2" charset="-78"/>
              </a:rPr>
              <a:t>-اگاه شدن از مسائل واخبار ج</a:t>
            </a:r>
            <a:r>
              <a:rPr lang="fa-IR" sz="2000" b="1" dirty="0">
                <a:solidFill>
                  <a:schemeClr val="tx1"/>
                </a:solidFill>
                <a:cs typeface="B Zar" panose="00000400000000000000" pitchFamily="2" charset="-78"/>
              </a:rPr>
              <a:t>ا</a:t>
            </a:r>
            <a:r>
              <a:rPr lang="fa-IR" sz="2000" b="1" dirty="0" smtClean="0">
                <a:solidFill>
                  <a:schemeClr val="tx1"/>
                </a:solidFill>
                <a:cs typeface="B Zar" panose="00000400000000000000" pitchFamily="2" charset="-78"/>
              </a:rPr>
              <a:t>ری وحساس شدن نسبت به آگاهی ازاخبار محیط اطراف وتوجه به موضوعات خارزج از مدرسه</a:t>
            </a:r>
            <a:endParaRPr lang="fa-IR" sz="2000" b="1" dirty="0">
              <a:solidFill>
                <a:schemeClr val="tx1"/>
              </a:solidFill>
              <a:cs typeface="B Zar" panose="00000400000000000000" pitchFamily="2" charset="-78"/>
            </a:endParaRPr>
          </a:p>
          <a:p>
            <a:pPr algn="r"/>
            <a:r>
              <a:rPr lang="fa-IR" sz="2000" b="1" dirty="0" smtClean="0">
                <a:solidFill>
                  <a:schemeClr val="tx1"/>
                </a:solidFill>
                <a:cs typeface="B Zar" panose="00000400000000000000" pitchFamily="2" charset="-78"/>
              </a:rPr>
              <a:t>-علاقه مندی به مطالعه وخواندن روزنامه</a:t>
            </a:r>
            <a:endParaRPr lang="fa-IR" sz="2000" b="1" dirty="0">
              <a:solidFill>
                <a:schemeClr val="tx1"/>
              </a:solidFill>
              <a:cs typeface="B Zar" panose="00000400000000000000" pitchFamily="2" charset="-78"/>
            </a:endParaRPr>
          </a:p>
          <a:p>
            <a:pPr algn="r"/>
            <a:r>
              <a:rPr lang="fa-IR" sz="2000" b="1" dirty="0" smtClean="0">
                <a:solidFill>
                  <a:schemeClr val="tx1"/>
                </a:solidFill>
                <a:cs typeface="B Zar" panose="00000400000000000000" pitchFamily="2" charset="-78"/>
              </a:rPr>
              <a:t>-مهارت یافتن تدریجی درشناخت سبک های مختلف اطلاع رسانی وروش های رسانه ای </a:t>
            </a:r>
          </a:p>
          <a:p>
            <a:pPr algn="r"/>
            <a:r>
              <a:rPr lang="fa-IR" sz="2000" b="1" dirty="0">
                <a:solidFill>
                  <a:schemeClr val="tx1"/>
                </a:solidFill>
                <a:cs typeface="B Zar" panose="00000400000000000000" pitchFamily="2" charset="-78"/>
              </a:rPr>
              <a:t>-ایجاد فرصت برای بحث های گروهی ومبادله ی افکار ودید گاه ها</a:t>
            </a:r>
          </a:p>
          <a:p>
            <a:pPr marL="0" indent="0" algn="r">
              <a:buNone/>
            </a:pPr>
            <a:r>
              <a:rPr lang="fa-IR" sz="2000" b="1" dirty="0" smtClean="0">
                <a:solidFill>
                  <a:schemeClr val="tx1"/>
                </a:solidFill>
                <a:cs typeface="B Zar" panose="00000400000000000000" pitchFamily="2" charset="-78"/>
              </a:rPr>
              <a:t>-</a:t>
            </a:r>
            <a:r>
              <a:rPr lang="fa-IR" sz="2000" b="1" dirty="0">
                <a:solidFill>
                  <a:schemeClr val="tx1"/>
                </a:solidFill>
                <a:cs typeface="B Zar" panose="00000400000000000000" pitchFamily="2" charset="-78"/>
              </a:rPr>
              <a:t>پرورش مهارت های تفکر انتقادی،گوش کردن،حل مساله و..</a:t>
            </a:r>
            <a:endParaRPr lang="en-US" sz="2000" b="1" dirty="0">
              <a:solidFill>
                <a:schemeClr val="tx1"/>
              </a:solidFill>
              <a:cs typeface="B Zar" panose="00000400000000000000" pitchFamily="2" charset="-78"/>
            </a:endParaRPr>
          </a:p>
        </p:txBody>
      </p:sp>
      <p:sp>
        <p:nvSpPr>
          <p:cNvPr id="2" name="Title 1"/>
          <p:cNvSpPr>
            <a:spLocks noGrp="1"/>
          </p:cNvSpPr>
          <p:nvPr>
            <p:ph type="title"/>
          </p:nvPr>
        </p:nvSpPr>
        <p:spPr/>
        <p:txBody>
          <a:bodyPr>
            <a:normAutofit fontScale="90000"/>
          </a:bodyPr>
          <a:lstStyle/>
          <a:p>
            <a:pPr algn="ctr"/>
            <a:r>
              <a:rPr lang="fa-IR" b="1" dirty="0" smtClean="0">
                <a:solidFill>
                  <a:srgbClr val="FF0000"/>
                </a:solidFill>
                <a:cs typeface="B Zar" panose="00000400000000000000" pitchFamily="2" charset="-78"/>
              </a:rPr>
              <a:t>فواید حاصله برای دانش آموزان ازاین طریق</a:t>
            </a:r>
            <a:endParaRPr lang="en-US" b="1" dirty="0">
              <a:solidFill>
                <a:srgbClr val="FF0000"/>
              </a:solidFill>
              <a:cs typeface="B Zar" panose="00000400000000000000" pitchFamily="2" charset="-78"/>
            </a:endParaRPr>
          </a:p>
        </p:txBody>
      </p:sp>
    </p:spTree>
    <p:extLst>
      <p:ext uri="{BB962C8B-B14F-4D97-AF65-F5344CB8AC3E}">
        <p14:creationId xmlns:p14="http://schemas.microsoft.com/office/powerpoint/2010/main" val="2243702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133600"/>
            <a:ext cx="7026140" cy="3301286"/>
          </a:xfrm>
        </p:spPr>
        <p:txBody>
          <a:bodyPr>
            <a:normAutofit/>
          </a:bodyPr>
          <a:lstStyle/>
          <a:p>
            <a:pPr marL="0" indent="0" algn="r">
              <a:buNone/>
            </a:pPr>
            <a:r>
              <a:rPr lang="fa-IR" sz="2400" b="1" dirty="0" smtClean="0">
                <a:solidFill>
                  <a:srgbClr val="FF0000"/>
                </a:solidFill>
                <a:cs typeface="B Zar" panose="00000400000000000000" pitchFamily="2" charset="-78"/>
              </a:rPr>
              <a:t>2-روﻳﮑﺮد </a:t>
            </a:r>
            <a:r>
              <a:rPr lang="fa-IR" sz="2400" b="1" dirty="0">
                <a:solidFill>
                  <a:srgbClr val="FF0000"/>
                </a:solidFill>
                <a:cs typeface="B Zar" panose="00000400000000000000" pitchFamily="2" charset="-78"/>
              </a:rPr>
              <a:t>ﻣﺒﺘﻨﯽ ﺑﺮ روﻳﺪادﻫﺎی </a:t>
            </a:r>
            <a:r>
              <a:rPr lang="fa-IR" sz="2400" b="1" dirty="0" smtClean="0">
                <a:solidFill>
                  <a:srgbClr val="FF0000"/>
                </a:solidFill>
                <a:cs typeface="B Zar" panose="00000400000000000000" pitchFamily="2" charset="-78"/>
              </a:rPr>
              <a:t>ﺟﺎری</a:t>
            </a:r>
          </a:p>
          <a:p>
            <a:pPr marL="0" indent="0" algn="r">
              <a:buNone/>
            </a:pPr>
            <a:r>
              <a:rPr lang="fa-IR" sz="2000" b="1" dirty="0">
                <a:solidFill>
                  <a:schemeClr val="tx1"/>
                </a:solidFill>
                <a:cs typeface="B Zar" panose="00000400000000000000" pitchFamily="2" charset="-78"/>
              </a:rPr>
              <a:t>یکی از رویکردهای جالب،موثر ومفید در آموزش مطالعات اجتماعی،آموزش براساس رویدادهای جاری </a:t>
            </a:r>
            <a:r>
              <a:rPr lang="fa-IR" sz="2000" b="1" dirty="0" smtClean="0">
                <a:solidFill>
                  <a:schemeClr val="tx1"/>
                </a:solidFill>
                <a:cs typeface="B Zar" panose="00000400000000000000" pitchFamily="2" charset="-78"/>
              </a:rPr>
              <a:t>است.</a:t>
            </a:r>
          </a:p>
          <a:p>
            <a:pPr marL="0" indent="0" algn="r">
              <a:buNone/>
            </a:pPr>
            <a:r>
              <a:rPr lang="fa-IR" sz="2000" b="1" dirty="0" smtClean="0">
                <a:solidFill>
                  <a:schemeClr val="tx1"/>
                </a:solidFill>
                <a:cs typeface="B Zar" panose="00000400000000000000" pitchFamily="2" charset="-78"/>
              </a:rPr>
              <a:t>اﮔﺮﭼﻪ </a:t>
            </a:r>
            <a:r>
              <a:rPr lang="fa-IR" sz="2000" b="1" dirty="0">
                <a:solidFill>
                  <a:schemeClr val="tx1"/>
                </a:solidFill>
                <a:cs typeface="B Zar" panose="00000400000000000000" pitchFamily="2" charset="-78"/>
              </a:rPr>
              <a:t>ﻣﻤﮑﻦ اﺳﺖ ﺑﺮای ﺗﻤﺎم واﺣﺪﻫﺎی ﻳﺎدﮔﻴﺮی و در ﺗﻤﺎم دوره ی آﻣﻮزﺷﯽ ﻧﺘﻮان از آن اﺳﺘﻔﺎده ﮐﺮد .درواﻗﻊ، ﻫﺮ آن ﭼﻪ در ﺟﺎﻣﻌﻪ ی ﻣﺤﻠﯽ، اﺳﺘﺎن، ﮐﺸﻮر و ﺟﻬﺎن رخ ﻣﯽ دﻫﺪ، در ردﻳﻒ روﻳﺪادﻫﺎی ﺟﺎری ﻗﺮار ﻣﯽ ﮔﻴﺮد .روﻳﺪادﻫﺎی ﺟﺎری ﻣﻤﮑﻦ اﺳﺖ ﻃﺒﻴﻌﯽ، ﻋﻠﻤﯽ، ﺳﻴﺎﺳﯽ، اﻗﺘﺼﺎدی، اﺟﺘﻤﺎﻋﯽ، ﻓﺮﻫﻨﮕﯽ و ﻧﻈﺎﻳﺮ آن ﺑﺎﺷﻨﺪ .ﺑﻪ ﻫﺮ ﺣﺎل، اﻧﺘﺨﺎب روﻳﺪاد ﺟﺎری ﻣﺘﻨﺎﺳﺐ ﺑﺎ اﻫﺪاف و ﻣﺤﺘﻮای ﻣﻮردﻧﻈﺮ در آﻣﻮزش ﺻﻮرت ﻣﯽ ﮔﻴﺮد.</a:t>
            </a:r>
            <a:r>
              <a:rPr lang="fa-IR" sz="2400" b="1" dirty="0">
                <a:solidFill>
                  <a:srgbClr val="FF0000"/>
                </a:solidFill>
                <a:cs typeface="B Zar" panose="00000400000000000000" pitchFamily="2" charset="-78"/>
              </a:rPr>
              <a:t> </a:t>
            </a:r>
            <a:endParaRPr lang="en-US" sz="2400" b="1" dirty="0">
              <a:solidFill>
                <a:srgbClr val="FF0000"/>
              </a:solidFill>
              <a:cs typeface="B Zar" panose="00000400000000000000" pitchFamily="2" charset="-78"/>
            </a:endParaRPr>
          </a:p>
        </p:txBody>
      </p:sp>
      <p:sp>
        <p:nvSpPr>
          <p:cNvPr id="2" name="Title 1"/>
          <p:cNvSpPr>
            <a:spLocks noGrp="1"/>
          </p:cNvSpPr>
          <p:nvPr>
            <p:ph type="title"/>
          </p:nvPr>
        </p:nvSpPr>
        <p:spPr>
          <a:xfrm>
            <a:off x="508000" y="609600"/>
            <a:ext cx="7950200" cy="1676400"/>
          </a:xfrm>
        </p:spPr>
        <p:txBody>
          <a:bodyPr>
            <a:normAutofit fontScale="90000"/>
          </a:bodyPr>
          <a:lstStyle/>
          <a:p>
            <a:pPr algn="ctr"/>
            <a:r>
              <a:rPr lang="fa-IR" sz="3100" b="1" dirty="0">
                <a:solidFill>
                  <a:srgbClr val="FF0000"/>
                </a:solidFill>
                <a:cs typeface="B Zar" panose="00000400000000000000" pitchFamily="2" charset="-78"/>
              </a:rPr>
              <a:t>معرفی برخی رویکردهاوروش های نو وموثر در آموزش مطالعات اجتماعی</a:t>
            </a:r>
            <a:r>
              <a:rPr lang="fa-IR" dirty="0" smtClean="0">
                <a:solidFill>
                  <a:srgbClr val="FF0000"/>
                </a:solidFill>
              </a:rPr>
              <a:t/>
            </a:r>
            <a:br>
              <a:rPr lang="fa-IR" dirty="0" smtClean="0">
                <a:solidFill>
                  <a:srgbClr val="FF0000"/>
                </a:solidFill>
              </a:rPr>
            </a:br>
            <a:endParaRPr lang="en-US"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5688534"/>
      </p:ext>
    </p:extLst>
  </p:cSld>
  <p:clrMapOvr>
    <a:masterClrMapping/>
  </p:clrMapOvr>
  <mc:AlternateContent xmlns:mc="http://schemas.openxmlformats.org/markup-compatibility/2006" xmlns:p14="http://schemas.microsoft.com/office/powerpoint/2010/main">
    <mc:Choice Requires="p14">
      <p:transition spd="slow" p14:dur="2000" advTm="323795"/>
    </mc:Choice>
    <mc:Fallback xmlns="">
      <p:transition spd="slow" advTm="32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1609859"/>
            <a:ext cx="8026399" cy="4431503"/>
          </a:xfrm>
        </p:spPr>
        <p:txBody>
          <a:bodyPr>
            <a:normAutofit fontScale="92500" lnSpcReduction="10000"/>
          </a:bodyPr>
          <a:lstStyle/>
          <a:p>
            <a:pPr algn="r"/>
            <a:r>
              <a:rPr lang="fa-IR" sz="2000" b="1" dirty="0">
                <a:cs typeface="B Zar" panose="00000400000000000000" pitchFamily="2" charset="-78"/>
              </a:rPr>
              <a:t>ﻫﺮ روز ﮐﻪ ﻣﯽ ﮔﺬرد، ﻣﻌﻠﻤﺎن ﺑﻴﺶ ﺗﺮ </a:t>
            </a:r>
            <a:r>
              <a:rPr lang="fa-IR" sz="2000" b="1" dirty="0" smtClean="0">
                <a:cs typeface="B Zar" panose="00000400000000000000" pitchFamily="2" charset="-78"/>
              </a:rPr>
              <a:t>ﺑﻪ نقش اهمیت به کارگیری اخبار </a:t>
            </a:r>
            <a:r>
              <a:rPr lang="fa-IR" sz="2000" b="1" dirty="0">
                <a:cs typeface="B Zar" panose="00000400000000000000" pitchFamily="2" charset="-78"/>
              </a:rPr>
              <a:t>در ﻃﺮاﺣﯽ ﻫﺎی </a:t>
            </a:r>
            <a:r>
              <a:rPr lang="fa-IR" sz="2000" b="1" dirty="0" smtClean="0">
                <a:cs typeface="B Zar" panose="00000400000000000000" pitchFamily="2" charset="-78"/>
              </a:rPr>
              <a:t>آﻣﻮزش </a:t>
            </a:r>
            <a:r>
              <a:rPr lang="fa-IR" sz="2000" b="1" dirty="0">
                <a:cs typeface="B Zar" panose="00000400000000000000" pitchFamily="2" charset="-78"/>
              </a:rPr>
              <a:t>ﺧﻮد واﻗﻒ ﻣﯽ ﺷﻮﻧﺪ </a:t>
            </a:r>
            <a:r>
              <a:rPr lang="fa-IR" sz="2000" b="1" dirty="0" smtClean="0">
                <a:cs typeface="B Zar" panose="00000400000000000000" pitchFamily="2" charset="-78"/>
              </a:rPr>
              <a:t>.</a:t>
            </a:r>
          </a:p>
          <a:p>
            <a:pPr algn="r"/>
            <a:r>
              <a:rPr lang="fa-IR" sz="2000" b="1" dirty="0">
                <a:solidFill>
                  <a:srgbClr val="FF0000"/>
                </a:solidFill>
                <a:cs typeface="B Zar" panose="00000400000000000000" pitchFamily="2" charset="-78"/>
              </a:rPr>
              <a:t>ﻋﻤﺪه ﺗﺮﻳﻦ وﻳﮋﮔﯽ ﻫﺎی روﻳﺪادﻫﺎی ﺟﺎری را ﮐﻪ ﻧﺎﻇﺮ ﺑﺮ اﻫﻤﻴﺖ اﻳﻦ روش ﻧﻴﺰ اﺳﺖ ﺑﻪ ﺷﺮح </a:t>
            </a:r>
            <a:endParaRPr lang="fa-IR" sz="2000" b="1" dirty="0" smtClean="0">
              <a:solidFill>
                <a:srgbClr val="FF0000"/>
              </a:solidFill>
              <a:cs typeface="B Zar" panose="00000400000000000000" pitchFamily="2" charset="-78"/>
            </a:endParaRPr>
          </a:p>
          <a:p>
            <a:pPr marL="0" indent="0" algn="r">
              <a:buNone/>
            </a:pPr>
            <a:r>
              <a:rPr lang="fa-IR" sz="2000" b="1" dirty="0" smtClean="0">
                <a:solidFill>
                  <a:srgbClr val="FF0000"/>
                </a:solidFill>
                <a:cs typeface="B Zar" panose="00000400000000000000" pitchFamily="2" charset="-78"/>
              </a:rPr>
              <a:t>زﻳﺮ </a:t>
            </a:r>
            <a:r>
              <a:rPr lang="fa-IR" sz="2000" b="1" dirty="0">
                <a:solidFill>
                  <a:srgbClr val="FF0000"/>
                </a:solidFill>
                <a:cs typeface="B Zar" panose="00000400000000000000" pitchFamily="2" charset="-78"/>
              </a:rPr>
              <a:t>ﻣﯽ ﺗﻮان ﺧﻼﺻﻪ </a:t>
            </a:r>
            <a:r>
              <a:rPr lang="fa-IR" sz="2000" b="1" dirty="0" smtClean="0">
                <a:solidFill>
                  <a:srgbClr val="FF0000"/>
                </a:solidFill>
                <a:cs typeface="B Zar" panose="00000400000000000000" pitchFamily="2" charset="-78"/>
              </a:rPr>
              <a:t>ﮐﺮد:</a:t>
            </a:r>
          </a:p>
          <a:p>
            <a:pPr marL="0" indent="0" algn="r">
              <a:buNone/>
            </a:pPr>
            <a:r>
              <a:rPr lang="fa-IR" sz="2000" b="1" dirty="0">
                <a:solidFill>
                  <a:srgbClr val="FF0000"/>
                </a:solidFill>
                <a:cs typeface="B Zar" panose="00000400000000000000" pitchFamily="2" charset="-78"/>
              </a:rPr>
              <a:t> </a:t>
            </a:r>
            <a:r>
              <a:rPr lang="fa-IR" sz="2000" b="1" dirty="0">
                <a:solidFill>
                  <a:srgbClr val="0070C0"/>
                </a:solidFill>
                <a:cs typeface="B Zar" panose="00000400000000000000" pitchFamily="2" charset="-78"/>
              </a:rPr>
              <a:t>اﻟﻒ (واﻗﻌﯽ ﺑﻮدن: </a:t>
            </a:r>
            <a:r>
              <a:rPr lang="fa-IR" b="1" dirty="0" smtClean="0">
                <a:solidFill>
                  <a:schemeClr val="tx1"/>
                </a:solidFill>
                <a:cs typeface="B Zar" panose="00000400000000000000" pitchFamily="2" charset="-78"/>
              </a:rPr>
              <a:t>روﻳﺪادﻫﺎی </a:t>
            </a:r>
            <a:r>
              <a:rPr lang="fa-IR" b="1" dirty="0">
                <a:solidFill>
                  <a:schemeClr val="tx1"/>
                </a:solidFill>
                <a:cs typeface="B Zar" panose="00000400000000000000" pitchFamily="2" charset="-78"/>
              </a:rPr>
              <a:t>ﺟﺎری ﭘﻴﺮاﻣﻮن زﻧﺪﮔﯽ ﻣﺎ و ﻓﺮاﮔﻴﺮﻧﺪﮔﺎن ﻣﺴﺎﺋﻠﯽ واﻗﻌﯽ اﻧﺪ و </a:t>
            </a:r>
            <a:r>
              <a:rPr lang="fa-IR" b="1" dirty="0" smtClean="0">
                <a:solidFill>
                  <a:schemeClr val="tx1"/>
                </a:solidFill>
                <a:cs typeface="B Zar" panose="00000400000000000000" pitchFamily="2" charset="-78"/>
              </a:rPr>
              <a:t>ﺧﺎرج </a:t>
            </a:r>
            <a:r>
              <a:rPr lang="fa-IR" b="1" dirty="0">
                <a:solidFill>
                  <a:schemeClr val="tx1"/>
                </a:solidFill>
                <a:cs typeface="B Zar" panose="00000400000000000000" pitchFamily="2" charset="-78"/>
              </a:rPr>
              <a:t>از ذﻫﻦ ﻣﺎ ﺟﺮﻳﺎن دارﻧﺪ و ﺑﻪ ﻫﻤﻴﻦ دﻟﻴﻞ، ﻗﺎﺑﻞ ﺷﻨﺎﺧﺖ اﻧﺪ. </a:t>
            </a:r>
            <a:endParaRPr lang="fa-IR" b="1" dirty="0" smtClean="0">
              <a:solidFill>
                <a:schemeClr val="tx1"/>
              </a:solidFill>
              <a:cs typeface="B Zar" panose="00000400000000000000" pitchFamily="2" charset="-78"/>
            </a:endParaRPr>
          </a:p>
          <a:p>
            <a:pPr marL="0" indent="0" algn="r">
              <a:buNone/>
            </a:pPr>
            <a:r>
              <a:rPr lang="fa-IR" sz="2000" b="1" dirty="0">
                <a:solidFill>
                  <a:srgbClr val="0070C0"/>
                </a:solidFill>
                <a:cs typeface="B Zar" panose="00000400000000000000" pitchFamily="2" charset="-78"/>
              </a:rPr>
              <a:t>ب (ﻗﺎﺑﻞ ﻣﺸﺎﻫﺪه ﺑﻮدن: </a:t>
            </a:r>
            <a:r>
              <a:rPr lang="fa-IR" b="1" dirty="0">
                <a:solidFill>
                  <a:schemeClr val="tx1"/>
                </a:solidFill>
                <a:cs typeface="B Zar" panose="00000400000000000000" pitchFamily="2" charset="-78"/>
              </a:rPr>
              <a:t>روﻳﺪادﻫﺎی ﺟﺎری ﺑﻪ دﻟﻴﻞ واﻗﻌﯽ  ﺑﻮدن، ﻋﻴﻨﯽ و ﻗﺎﺑﻞ ﻣﺸﺎﻫﺪه اﻧﺪ</a:t>
            </a:r>
            <a:r>
              <a:rPr lang="fa-IR" b="1" dirty="0" smtClean="0">
                <a:solidFill>
                  <a:schemeClr val="tx1"/>
                </a:solidFill>
                <a:cs typeface="B Zar" panose="00000400000000000000" pitchFamily="2" charset="-78"/>
              </a:rPr>
              <a:t>در </a:t>
            </a:r>
            <a:r>
              <a:rPr lang="fa-IR" b="1" dirty="0">
                <a:solidFill>
                  <a:schemeClr val="tx1"/>
                </a:solidFill>
                <a:cs typeface="B Zar" panose="00000400000000000000" pitchFamily="2" charset="-78"/>
              </a:rPr>
              <a:t>ﻧﺘﻴﺠﻪ از ﺳﻨﺦ اﻧﺘﺰاﻋﯽ و ذﻫﻨﯽ ﻣﺤﺴﻮب ﻧﻤﯽ ﺷﻮﻧﺪ و ﻓﺎﻗﺪ ﻣﺸﮑﻼت ﺷﻨﺎﺧﺘﯽ اﻳﻦ ﻗﺒﻴﻞ ﻣﻔﺎﻫﻴﻢ اﻧﺘﺰاﻋﯽ اﻧﺪ</a:t>
            </a:r>
            <a:r>
              <a:rPr lang="fa-IR" sz="2000" b="1" dirty="0">
                <a:solidFill>
                  <a:srgbClr val="FF0000"/>
                </a:solidFill>
                <a:cs typeface="B Zar" panose="00000400000000000000" pitchFamily="2" charset="-78"/>
              </a:rPr>
              <a:t>. </a:t>
            </a:r>
            <a:endParaRPr lang="fa-IR" sz="2000" b="1" dirty="0" smtClean="0">
              <a:solidFill>
                <a:srgbClr val="FF0000"/>
              </a:solidFill>
              <a:cs typeface="B Zar" panose="00000400000000000000" pitchFamily="2" charset="-78"/>
            </a:endParaRPr>
          </a:p>
          <a:p>
            <a:pPr marL="0" indent="0" algn="r">
              <a:buNone/>
            </a:pPr>
            <a:r>
              <a:rPr lang="fa-IR" sz="2000" b="1" dirty="0">
                <a:solidFill>
                  <a:srgbClr val="0070C0"/>
                </a:solidFill>
                <a:cs typeface="B Zar" panose="00000400000000000000" pitchFamily="2" charset="-78"/>
              </a:rPr>
              <a:t>پ (ﭼﻨﺪ ﺑﻌﺪی ﺑﻮدن: </a:t>
            </a:r>
            <a:r>
              <a:rPr lang="fa-IR" b="1" dirty="0">
                <a:solidFill>
                  <a:schemeClr val="tx1"/>
                </a:solidFill>
                <a:cs typeface="B Zar" panose="00000400000000000000" pitchFamily="2" charset="-78"/>
              </a:rPr>
              <a:t>روﻳﺪادﻫﺎی ﺟﺎری ﺑﻪ دﻟﻴﻞ ﻣﺎﻫﻴﺖ، دارای ﭼﻨﺪ ﺑﻌﺪﻧﺪ و اﻳﻦ، ﻫﻤﺎن </a:t>
            </a:r>
            <a:r>
              <a:rPr lang="fa-IR" b="1" dirty="0" smtClean="0">
                <a:solidFill>
                  <a:schemeClr val="tx1"/>
                </a:solidFill>
                <a:cs typeface="B Zar" panose="00000400000000000000" pitchFamily="2" charset="-78"/>
              </a:rPr>
              <a:t>ﻣﺎﻫﻴﺖ </a:t>
            </a:r>
            <a:r>
              <a:rPr lang="fa-IR" b="1" dirty="0">
                <a:solidFill>
                  <a:schemeClr val="tx1"/>
                </a:solidFill>
                <a:cs typeface="B Zar" panose="00000400000000000000" pitchFamily="2" charset="-78"/>
              </a:rPr>
              <a:t>ﭘﺪﻳﺪه ﻫﺎی اﺟﺘﻤﺎﻋﯽ اﺳﺖ؛ ﺑﻨﺎﺑﺮاﻳﻦ، اﻳﻦ روﻳﺪادﻫﺎ ﻣﯽ ﺗﻮاﻧﻨﺪ ﮐﺎﻧﻮن ﻳﺎ ﻫﺴﺘﻪ ی ﺧﻮﺑﯽ ﺑﺮای ﺗﻠﻔﻴﻖ ﻣﻮﺿﻮﻋﺎت ﻣﺨﺘﻠﻒ ﻣﻮردﻧﻈﺮ ﺑﺎﺷﻨﺪ</a:t>
            </a:r>
            <a:r>
              <a:rPr lang="fa-IR" sz="2000" b="1" dirty="0">
                <a:solidFill>
                  <a:schemeClr val="tx1"/>
                </a:solidFill>
                <a:cs typeface="B Zar" panose="00000400000000000000" pitchFamily="2" charset="-78"/>
              </a:rPr>
              <a:t> </a:t>
            </a:r>
            <a:r>
              <a:rPr lang="fa-IR" sz="2000" b="1" dirty="0">
                <a:solidFill>
                  <a:srgbClr val="FF0000"/>
                </a:solidFill>
                <a:cs typeface="B Zar" panose="00000400000000000000" pitchFamily="2" charset="-78"/>
              </a:rPr>
              <a:t> </a:t>
            </a:r>
            <a:endParaRPr lang="en-US" sz="2000" b="1" dirty="0">
              <a:solidFill>
                <a:srgbClr val="FF0000"/>
              </a:solidFill>
              <a:cs typeface="B Zar" panose="00000400000000000000" pitchFamily="2" charset="-78"/>
            </a:endParaRPr>
          </a:p>
        </p:txBody>
      </p:sp>
      <p:sp>
        <p:nvSpPr>
          <p:cNvPr id="2" name="Title 1"/>
          <p:cNvSpPr>
            <a:spLocks noGrp="1"/>
          </p:cNvSpPr>
          <p:nvPr>
            <p:ph type="title"/>
          </p:nvPr>
        </p:nvSpPr>
        <p:spPr>
          <a:xfrm>
            <a:off x="304800" y="609600"/>
            <a:ext cx="8026399" cy="990599"/>
          </a:xfrm>
        </p:spPr>
        <p:txBody>
          <a:bodyPr>
            <a:normAutofit/>
          </a:bodyPr>
          <a:lstStyle/>
          <a:p>
            <a:pPr algn="ctr"/>
            <a:r>
              <a:rPr lang="fa-IR" sz="3600" b="1" dirty="0">
                <a:solidFill>
                  <a:srgbClr val="FF0000"/>
                </a:solidFill>
                <a:cs typeface="B Zar" panose="00000400000000000000" pitchFamily="2" charset="-78"/>
              </a:rPr>
              <a:t>اﻫﻤﻴﺖ و ﻣﺎﻫﻴﺖ اﺳﺘﻔﺎده از روﻳﺪادﻫﺎی ﺟﺎری</a:t>
            </a:r>
            <a:endParaRPr lang="en-US" sz="3600" b="1" dirty="0">
              <a:solidFill>
                <a:srgbClr val="FF0000"/>
              </a:solidFill>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1238306"/>
      </p:ext>
    </p:extLst>
  </p:cSld>
  <p:clrMapOvr>
    <a:masterClrMapping/>
  </p:clrMapOvr>
  <mc:AlternateContent xmlns:mc="http://schemas.openxmlformats.org/markup-compatibility/2006" xmlns:p14="http://schemas.microsoft.com/office/powerpoint/2010/main">
    <mc:Choice Requires="p14">
      <p:transition spd="slow" p14:dur="2000" advTm="119026"/>
    </mc:Choice>
    <mc:Fallback xmlns="">
      <p:transition spd="slow" advTm="119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1786760"/>
            <a:ext cx="7950199" cy="4254603"/>
          </a:xfrm>
        </p:spPr>
        <p:txBody>
          <a:bodyPr/>
          <a:lstStyle/>
          <a:p>
            <a:pPr algn="r"/>
            <a:r>
              <a:rPr lang="fa-IR" b="1" dirty="0" smtClean="0">
                <a:solidFill>
                  <a:schemeClr val="tx1"/>
                </a:solidFill>
                <a:cs typeface="B Zar" panose="00000400000000000000" pitchFamily="2" charset="-78"/>
              </a:rPr>
              <a:t>الف)رویدادهای فرهنگی</a:t>
            </a:r>
          </a:p>
          <a:p>
            <a:pPr algn="r"/>
            <a:endParaRPr lang="fa-IR" b="1" dirty="0">
              <a:solidFill>
                <a:schemeClr val="tx1"/>
              </a:solidFill>
              <a:cs typeface="B Zar" panose="00000400000000000000" pitchFamily="2" charset="-78"/>
            </a:endParaRPr>
          </a:p>
          <a:p>
            <a:pPr algn="r"/>
            <a:r>
              <a:rPr lang="fa-IR" b="1" dirty="0" smtClean="0">
                <a:solidFill>
                  <a:schemeClr val="tx1"/>
                </a:solidFill>
                <a:cs typeface="B Zar" panose="00000400000000000000" pitchFamily="2" charset="-78"/>
              </a:rPr>
              <a:t>ب)رویدادهای طبیعی وزیست محیطی</a:t>
            </a:r>
          </a:p>
          <a:p>
            <a:pPr algn="r"/>
            <a:endParaRPr lang="fa-IR" b="1" dirty="0">
              <a:solidFill>
                <a:schemeClr val="tx1"/>
              </a:solidFill>
              <a:cs typeface="B Zar" panose="00000400000000000000" pitchFamily="2" charset="-78"/>
            </a:endParaRPr>
          </a:p>
          <a:p>
            <a:pPr algn="r"/>
            <a:r>
              <a:rPr lang="fa-IR" b="1" dirty="0" smtClean="0">
                <a:solidFill>
                  <a:schemeClr val="tx1"/>
                </a:solidFill>
                <a:cs typeface="B Zar" panose="00000400000000000000" pitchFamily="2" charset="-78"/>
              </a:rPr>
              <a:t>ج)رویدادهای اجتماعی واقتصادی</a:t>
            </a:r>
          </a:p>
          <a:p>
            <a:pPr algn="r"/>
            <a:endParaRPr lang="fa-IR" b="1" dirty="0">
              <a:solidFill>
                <a:schemeClr val="tx1"/>
              </a:solidFill>
              <a:cs typeface="B Zar" panose="00000400000000000000" pitchFamily="2" charset="-78"/>
            </a:endParaRPr>
          </a:p>
          <a:p>
            <a:pPr algn="r"/>
            <a:r>
              <a:rPr lang="fa-IR" b="1" dirty="0" smtClean="0">
                <a:solidFill>
                  <a:schemeClr val="tx1"/>
                </a:solidFill>
                <a:cs typeface="B Zar" panose="00000400000000000000" pitchFamily="2" charset="-78"/>
              </a:rPr>
              <a:t>د)رویدادهای سیاسی</a:t>
            </a:r>
          </a:p>
          <a:p>
            <a:pPr marL="0" indent="0" algn="r">
              <a:buNone/>
            </a:pPr>
            <a:endParaRPr lang="fa-IR" b="1" dirty="0">
              <a:solidFill>
                <a:srgbClr val="C00000"/>
              </a:solidFill>
              <a:cs typeface="B Zar" panose="00000400000000000000" pitchFamily="2" charset="-78"/>
            </a:endParaRPr>
          </a:p>
        </p:txBody>
      </p:sp>
      <p:sp>
        <p:nvSpPr>
          <p:cNvPr id="2" name="Title 1"/>
          <p:cNvSpPr>
            <a:spLocks noGrp="1"/>
          </p:cNvSpPr>
          <p:nvPr>
            <p:ph type="title"/>
          </p:nvPr>
        </p:nvSpPr>
        <p:spPr>
          <a:xfrm>
            <a:off x="508001" y="609601"/>
            <a:ext cx="8331199" cy="935421"/>
          </a:xfrm>
        </p:spPr>
        <p:txBody>
          <a:bodyPr>
            <a:normAutofit/>
          </a:bodyPr>
          <a:lstStyle/>
          <a:p>
            <a:pPr algn="ctr"/>
            <a:r>
              <a:rPr lang="fa-IR" sz="3600" b="1" dirty="0" smtClean="0">
                <a:solidFill>
                  <a:srgbClr val="FF0000"/>
                </a:solidFill>
                <a:cs typeface="B Zar" panose="00000400000000000000" pitchFamily="2" charset="-78"/>
              </a:rPr>
              <a:t>انواع رویدادهای جاری براساس موضوع</a:t>
            </a:r>
            <a:endParaRPr lang="en-US" sz="3600" b="1" dirty="0">
              <a:solidFill>
                <a:srgbClr val="FF0000"/>
              </a:solidFill>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8953034"/>
      </p:ext>
    </p:extLst>
  </p:cSld>
  <p:clrMapOvr>
    <a:masterClrMapping/>
  </p:clrMapOvr>
  <mc:AlternateContent xmlns:mc="http://schemas.openxmlformats.org/markup-compatibility/2006" xmlns:p14="http://schemas.microsoft.com/office/powerpoint/2010/main">
    <mc:Choice Requires="p14">
      <p:transition spd="slow" p14:dur="2000" advTm="31560"/>
    </mc:Choice>
    <mc:Fallback xmlns="">
      <p:transition spd="slow" advTm="3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lgn="r"/>
            <a:r>
              <a:rPr lang="fa-IR" b="1" dirty="0">
                <a:solidFill>
                  <a:schemeClr val="tx1"/>
                </a:solidFill>
                <a:cs typeface="B Zar" panose="00000400000000000000" pitchFamily="2" charset="-78"/>
              </a:rPr>
              <a:t>درج اﺧﺒﺎری درﺑﺎره ی ﻣﺮاﺳﻢ، اﻋﻴﺎد ﻣﻠﯽ و ﻣﺬﻫﺒﯽ ﻳﺎ ﻣﻨﺎﺳﺒﺖ ﻫﺎی ﺧﺎص ﻓﺮﻫﻨﮕﯽ </a:t>
            </a:r>
            <a:r>
              <a:rPr lang="fa-IR" b="1" dirty="0" smtClean="0">
                <a:solidFill>
                  <a:schemeClr val="tx1"/>
                </a:solidFill>
                <a:cs typeface="B Zar" panose="00000400000000000000" pitchFamily="2" charset="-78"/>
              </a:rPr>
              <a:t>و </a:t>
            </a:r>
            <a:r>
              <a:rPr lang="fa-IR" b="1" dirty="0">
                <a:solidFill>
                  <a:schemeClr val="tx1"/>
                </a:solidFill>
                <a:cs typeface="B Zar" panose="00000400000000000000" pitchFamily="2" charset="-78"/>
              </a:rPr>
              <a:t>دﻳﻨﯽ در </a:t>
            </a:r>
            <a:r>
              <a:rPr lang="fa-IR" b="1" dirty="0" smtClean="0">
                <a:solidFill>
                  <a:schemeClr val="tx1"/>
                </a:solidFill>
                <a:cs typeface="B Zar" panose="00000400000000000000" pitchFamily="2" charset="-78"/>
              </a:rPr>
              <a:t>روزﻧﺎﻣﻪ ها </a:t>
            </a:r>
            <a:r>
              <a:rPr lang="fa-IR" b="1" dirty="0">
                <a:solidFill>
                  <a:schemeClr val="tx1"/>
                </a:solidFill>
                <a:cs typeface="B Zar" panose="00000400000000000000" pitchFamily="2" charset="-78"/>
              </a:rPr>
              <a:t>ﻳﺎ ﭘﺨﺶ آن ﻫﺎ از رادﻳﻮ و ﺗﻠﻮﻳﺰﻳﻮن ﻣﯽ ﺗﻮاﻧﺪ ﮐﺎﻧﻮﻧﯽ ﺑﺮای ﻃﺮاﺣﯽ ﻳﮏ واﺣﺪ ﻳﺎدﮔﻴﺮی ﺗﻠﻔﻴﻘﯽ </a:t>
            </a:r>
            <a:r>
              <a:rPr lang="fa-IR" b="1" dirty="0" smtClean="0">
                <a:solidFill>
                  <a:schemeClr val="tx1"/>
                </a:solidFill>
                <a:cs typeface="B Zar" panose="00000400000000000000" pitchFamily="2" charset="-78"/>
              </a:rPr>
              <a:t>و ﻳﺎ </a:t>
            </a:r>
            <a:r>
              <a:rPr lang="fa-IR" b="1" dirty="0">
                <a:solidFill>
                  <a:schemeClr val="tx1"/>
                </a:solidFill>
                <a:cs typeface="B Zar" panose="00000400000000000000" pitchFamily="2" charset="-78"/>
              </a:rPr>
              <a:t>ﭘﺮوژه ﭘﺪﻳﺪ ﺑﻴﺎورد</a:t>
            </a:r>
            <a:r>
              <a:rPr lang="fa-IR" b="1" dirty="0" smtClean="0">
                <a:solidFill>
                  <a:schemeClr val="tx1"/>
                </a:solidFill>
                <a:cs typeface="B Zar" panose="00000400000000000000" pitchFamily="2" charset="-78"/>
              </a:rPr>
              <a:t>؛</a:t>
            </a:r>
          </a:p>
          <a:p>
            <a:pPr algn="r"/>
            <a:r>
              <a:rPr lang="fa-IR" b="1" dirty="0" smtClean="0">
                <a:solidFill>
                  <a:schemeClr val="tx1"/>
                </a:solidFill>
                <a:cs typeface="B Zar" panose="00000400000000000000" pitchFamily="2" charset="-78"/>
              </a:rPr>
              <a:t> ﺑﺮای </a:t>
            </a:r>
            <a:r>
              <a:rPr lang="fa-IR" b="1" dirty="0">
                <a:solidFill>
                  <a:schemeClr val="tx1"/>
                </a:solidFill>
                <a:cs typeface="B Zar" panose="00000400000000000000" pitchFamily="2" charset="-78"/>
              </a:rPr>
              <a:t>ﻣﺜﺎل، ﻣﻤﮑﻦ اﺳﺖ در ﻋﻨﺎوﻳﻦ اﺧﺒﺎر آﻣﺪه ﺑﺎﺷﺪ: </a:t>
            </a:r>
            <a:endParaRPr lang="fa-IR" b="1" dirty="0" smtClean="0">
              <a:solidFill>
                <a:schemeClr val="tx1"/>
              </a:solidFill>
              <a:cs typeface="B Zar" panose="00000400000000000000" pitchFamily="2" charset="-78"/>
            </a:endParaRPr>
          </a:p>
          <a:p>
            <a:pPr algn="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ﺑﺎﻧﺪ اﻓﺮادی ﮐﻪ آﺛﺎر و ﻣﮑﺸﻮﻓﻪ ﻫﺎی ﻗﺪﻳﻤﯽ را ﺑﻪ ﺧﺎرج از ﮐﺸﻮر ﻣﻨﺘﻘﻞ ﻣﯽ ﮐﺮدﻧﺪ، دﺳﺘﮕﻴﺮ </a:t>
            </a:r>
            <a:r>
              <a:rPr lang="fa-IR" b="1" dirty="0" smtClean="0">
                <a:solidFill>
                  <a:schemeClr val="tx1"/>
                </a:solidFill>
                <a:cs typeface="B Zar" panose="00000400000000000000" pitchFamily="2" charset="-78"/>
              </a:rPr>
              <a:t>شدند(روزنامه… </a:t>
            </a:r>
            <a:r>
              <a:rPr lang="fa-IR" b="1" dirty="0">
                <a:solidFill>
                  <a:schemeClr val="tx1"/>
                </a:solidFill>
                <a:cs typeface="B Zar" panose="00000400000000000000" pitchFamily="2" charset="-78"/>
              </a:rPr>
              <a:t>ﻣﻮرخ </a:t>
            </a:r>
            <a:r>
              <a:rPr lang="fa-IR" b="1" dirty="0" smtClean="0">
                <a:solidFill>
                  <a:schemeClr val="tx1"/>
                </a:solidFill>
                <a:cs typeface="B Zar" panose="00000400000000000000" pitchFamily="2" charset="-78"/>
              </a:rPr>
              <a:t>…) … </a:t>
            </a:r>
          </a:p>
          <a:p>
            <a:pPr algn="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ﺗﺮﻗﻪ ﺑﺎزی روز ﭼﻬﺎرﺷﻨﺒﻪ ﺳﻮری ﻣﻮﺟﺐ اﻧﻔﺠﺎر و آﺗﺶ ﺳﻮزی در ﻳﮏ ﺧﺎﻧﻪ و ﻣﺠﺮوح ﺷﺪن دو ﮐﻮدک </a:t>
            </a:r>
            <a:r>
              <a:rPr lang="fa-IR" b="1" dirty="0" smtClean="0">
                <a:solidFill>
                  <a:schemeClr val="tx1"/>
                </a:solidFill>
                <a:cs typeface="B Zar" panose="00000400000000000000" pitchFamily="2" charset="-78"/>
              </a:rPr>
              <a:t>ﺷﺪ ؛(روزنامه… </a:t>
            </a:r>
            <a:r>
              <a:rPr lang="fa-IR" b="1" dirty="0">
                <a:solidFill>
                  <a:schemeClr val="tx1"/>
                </a:solidFill>
                <a:cs typeface="B Zar" panose="00000400000000000000" pitchFamily="2" charset="-78"/>
              </a:rPr>
              <a:t>ﻣﻮرخ … </a:t>
            </a:r>
            <a:r>
              <a:rPr lang="fa-IR" b="1" dirty="0" smtClean="0">
                <a:solidFill>
                  <a:schemeClr val="tx1"/>
                </a:solidFill>
                <a:cs typeface="B Zar" panose="00000400000000000000" pitchFamily="2" charset="-78"/>
              </a:rPr>
              <a:t>)</a:t>
            </a:r>
          </a:p>
          <a:p>
            <a:pPr algn="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ده ﻫﺎ ﻧﻔﺮ در ﻣﺮاﺳﻢ ﻋﺰاداری ﻗﺎﻟﯽ ﺷﻮﻳﺎن در ﻣﺸﻬﺪ اردﻫﺎل ﺷﺮﮐﺖ </a:t>
            </a:r>
            <a:r>
              <a:rPr lang="fa-IR" b="1" dirty="0" smtClean="0">
                <a:solidFill>
                  <a:schemeClr val="tx1"/>
                </a:solidFill>
                <a:cs typeface="B Zar" panose="00000400000000000000" pitchFamily="2" charset="-78"/>
              </a:rPr>
              <a:t>ﮐﺮدﻧﺪ(ﻣﺠﻠﻪ ...مورخ....</a:t>
            </a:r>
            <a:r>
              <a:rPr lang="fa-IR" dirty="0" smtClean="0"/>
              <a:t>) </a:t>
            </a:r>
            <a:endParaRPr lang="en-US" dirty="0"/>
          </a:p>
        </p:txBody>
      </p:sp>
      <p:sp>
        <p:nvSpPr>
          <p:cNvPr id="2" name="Title 1"/>
          <p:cNvSpPr>
            <a:spLocks noGrp="1"/>
          </p:cNvSpPr>
          <p:nvPr>
            <p:ph type="title"/>
          </p:nvPr>
        </p:nvSpPr>
        <p:spPr/>
        <p:txBody>
          <a:bodyPr>
            <a:normAutofit fontScale="90000"/>
          </a:bodyPr>
          <a:lstStyle/>
          <a:p>
            <a:pPr algn="ctr"/>
            <a:r>
              <a:rPr lang="fa-IR" b="1" dirty="0">
                <a:solidFill>
                  <a:srgbClr val="C00000"/>
                </a:solidFill>
                <a:cs typeface="B Zar" panose="00000400000000000000" pitchFamily="2" charset="-78"/>
              </a:rPr>
              <a:t>الف)رویدادهای فرهنگی</a:t>
            </a:r>
            <a:br>
              <a:rPr lang="fa-IR" b="1" dirty="0">
                <a:solidFill>
                  <a:srgbClr val="C00000"/>
                </a:solidFill>
                <a:cs typeface="B Zar" panose="00000400000000000000" pitchFamily="2" charset="-78"/>
              </a:rPr>
            </a:br>
            <a:endParaRPr lang="en-US" b="1" dirty="0">
              <a:solidFill>
                <a:srgbClr val="FF0000"/>
              </a:solidFill>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4243664"/>
      </p:ext>
    </p:extLst>
  </p:cSld>
  <p:clrMapOvr>
    <a:masterClrMapping/>
  </p:clrMapOvr>
  <mc:AlternateContent xmlns:mc="http://schemas.openxmlformats.org/markup-compatibility/2006" xmlns:p14="http://schemas.microsoft.com/office/powerpoint/2010/main">
    <mc:Choice Requires="p14">
      <p:transition spd="slow" p14:dur="2000" advTm="155538"/>
    </mc:Choice>
    <mc:Fallback xmlns="">
      <p:transition spd="slow" advTm="155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2434"/>
            <a:ext cx="8686800" cy="4882165"/>
          </a:xfrm>
        </p:spPr>
        <p:txBody>
          <a:bodyPr>
            <a:normAutofit fontScale="70000" lnSpcReduction="20000"/>
          </a:bodyPr>
          <a:lstStyle/>
          <a:p>
            <a:pPr marL="0" indent="0" algn="r">
              <a:buNone/>
            </a:pPr>
            <a:endParaRPr lang="fa-IR" b="1" dirty="0" smtClean="0">
              <a:solidFill>
                <a:schemeClr val="tx1"/>
              </a:solidFill>
              <a:cs typeface="B Zar" panose="00000400000000000000" pitchFamily="2" charset="-78"/>
            </a:endParaRPr>
          </a:p>
          <a:p>
            <a:pPr marL="0" indent="0" algn="r">
              <a:buNone/>
            </a:pPr>
            <a:endParaRPr lang="fa-IR" b="1" dirty="0">
              <a:solidFill>
                <a:schemeClr val="tx1"/>
              </a:solidFill>
              <a:cs typeface="B Zar" panose="00000400000000000000" pitchFamily="2" charset="-78"/>
            </a:endParaRPr>
          </a:p>
          <a:p>
            <a:pPr marL="0" indent="0" algn="r">
              <a:buNone/>
            </a:pPr>
            <a:r>
              <a:rPr lang="fa-IR" b="1" dirty="0" smtClean="0">
                <a:solidFill>
                  <a:schemeClr val="tx1"/>
                </a:solidFill>
                <a:cs typeface="B Zar" panose="00000400000000000000" pitchFamily="2" charset="-78"/>
              </a:rPr>
              <a:t>اﺧﺒﺎر </a:t>
            </a:r>
            <a:r>
              <a:rPr lang="fa-IR" b="1" dirty="0">
                <a:solidFill>
                  <a:schemeClr val="tx1"/>
                </a:solidFill>
                <a:cs typeface="B Zar" panose="00000400000000000000" pitchFamily="2" charset="-78"/>
              </a:rPr>
              <a:t>ﻣﺮﺑﻮط ﺑﻪ روﻳﺪادﻫﺎی ﻃﺒﻴﻌﯽ ﻧﻈﻴﺮ ﺗﻐﻴﻴﺮات </a:t>
            </a:r>
            <a:r>
              <a:rPr lang="fa-IR" b="1" dirty="0" smtClean="0">
                <a:solidFill>
                  <a:schemeClr val="tx1"/>
                </a:solidFill>
                <a:cs typeface="B Zar" panose="00000400000000000000" pitchFamily="2" charset="-78"/>
              </a:rPr>
              <a:t>آب </a:t>
            </a:r>
            <a:r>
              <a:rPr lang="fa-IR" b="1" dirty="0">
                <a:solidFill>
                  <a:schemeClr val="tx1"/>
                </a:solidFill>
                <a:cs typeface="B Zar" panose="00000400000000000000" pitchFamily="2" charset="-78"/>
              </a:rPr>
              <a:t>و ﻫﻮاﻳﯽ و ﻣﺨﺎﻃﺮات زﻳﺴﺖ ﻣﺤﻴﻄﯽ ﻣﺎﻧﻨﺪ ﺳﻴﻞ، زﻟﺰﻟﻪ، ﺧﺸﮏ ﺳﺎﻟﯽ، ﻃﻮﻓﺎن، آﻟﻮدﮔﯽ ﻫﻮا، ﺧﺎک و آب، و ﭘﻴﺎﻣﺪﻫﺎی ﻓﻌﺎﻟﻴﺖ ﻫﺎی اﻧﺴﺎﻧﯽ در ﻣﺤﻴﻂ ﻃﺒﻴﻌﯽ، از ﺟﻤﻠﻪ اﺧﺒﺎری اﺳﺖ ﮐﻪ ﻗﺎﺑﻠﻴﺖ ﺧﻮﺑﯽ ﺑﺮای ﻃﺮاﺣﯽ درﺳﯽ ﻣﻄﺎﻟﻌﺎت اﺟﺘﻤﺎﻋﯽ دارد. </a:t>
            </a:r>
            <a:endParaRPr lang="en-US" b="1" dirty="0" smtClean="0">
              <a:solidFill>
                <a:schemeClr val="tx1"/>
              </a:solidFill>
              <a:cs typeface="B Zar" panose="00000400000000000000" pitchFamily="2" charset="-78"/>
            </a:endParaRPr>
          </a:p>
          <a:p>
            <a:pPr marL="0" indent="0" algn="r">
              <a:buNone/>
            </a:pPr>
            <a:r>
              <a:rPr lang="fa-IR" b="1" dirty="0">
                <a:solidFill>
                  <a:schemeClr val="tx1"/>
                </a:solidFill>
                <a:cs typeface="B Zar" panose="00000400000000000000" pitchFamily="2" charset="-78"/>
              </a:rPr>
              <a:t>ﻣﺜﺎل: … ٭ ﻧﺴﻞ ﻣﺎﻫﻴﺎن ﺧﺎوﻳﺎری در درﻳﺎی ﺧﺰر در ﻣﻌﺮض ﺧﻄﺮ ﻗﺮار ﮔﺮﻓﺘﻪ اﺳﺖ) روزﻧﺎﻣﻪ ی ؛(… ﻣﻮرخ </a:t>
            </a:r>
            <a:endParaRPr lang="en-US" b="1" dirty="0" smtClean="0">
              <a:solidFill>
                <a:schemeClr val="tx1"/>
              </a:solidFill>
              <a:cs typeface="B Zar" panose="00000400000000000000" pitchFamily="2" charset="-78"/>
            </a:endParaRPr>
          </a:p>
          <a:p>
            <a:pPr marL="0" indent="0" algn="r">
              <a:buNone/>
            </a:pPr>
            <a:r>
              <a:rPr lang="fa-IR" b="1" dirty="0">
                <a:solidFill>
                  <a:schemeClr val="tx1"/>
                </a:solidFill>
                <a:cs typeface="B Zar" panose="00000400000000000000" pitchFamily="2" charset="-78"/>
              </a:rPr>
              <a:t>٭ ﻣﺪارس اﺑﺘﺪاﻳﯽ و راﻫﻨﻤﺎﻳﯽ ﺷﻬﺮ ﺗﻬﺮان ﻓﺮدا ﺑﻪ ﻋﻠﺖ آﻟﻮدﮔﯽ ﻫﻮا ﺗﻌﻄﻴﻞ اﻋﻼم </a:t>
            </a:r>
            <a:r>
              <a:rPr lang="fa-IR" b="1" dirty="0" smtClean="0">
                <a:solidFill>
                  <a:schemeClr val="tx1"/>
                </a:solidFill>
                <a:cs typeface="B Zar" panose="00000400000000000000" pitchFamily="2" charset="-78"/>
              </a:rPr>
              <a:t>شد(</a:t>
            </a:r>
            <a:r>
              <a:rPr lang="fa-IR" b="1" dirty="0">
                <a:solidFill>
                  <a:schemeClr val="tx1"/>
                </a:solidFill>
                <a:cs typeface="B Zar" panose="00000400000000000000" pitchFamily="2" charset="-78"/>
              </a:rPr>
              <a:t>اﺧﺒﺎر </a:t>
            </a:r>
            <a:r>
              <a:rPr lang="fa-IR" b="1" dirty="0" smtClean="0">
                <a:solidFill>
                  <a:schemeClr val="tx1"/>
                </a:solidFill>
                <a:cs typeface="B Zar" panose="00000400000000000000" pitchFamily="2" charset="-78"/>
              </a:rPr>
              <a:t>ﺗﻠﻮﻳﺰﻳﻮن مﻮرخ </a:t>
            </a:r>
            <a:r>
              <a:rPr lang="fa-IR" b="1" dirty="0">
                <a:solidFill>
                  <a:schemeClr val="tx1"/>
                </a:solidFill>
                <a:cs typeface="B Zar" panose="00000400000000000000" pitchFamily="2" charset="-78"/>
              </a:rPr>
              <a:t>… ﺳﺎﻋﺖ … </a:t>
            </a:r>
            <a:r>
              <a:rPr lang="fa-IR" b="1" dirty="0" smtClean="0">
                <a:solidFill>
                  <a:schemeClr val="tx1"/>
                </a:solidFill>
                <a:cs typeface="B Zar" panose="00000400000000000000" pitchFamily="2" charset="-78"/>
              </a:rPr>
              <a:t>)</a:t>
            </a:r>
          </a:p>
          <a:p>
            <a:pPr marL="0" indent="0" algn="r">
              <a:buNone/>
            </a:pPr>
            <a:r>
              <a:rPr lang="fa-IR" b="1" dirty="0" smtClean="0">
                <a:solidFill>
                  <a:schemeClr val="tx1"/>
                </a:solidFill>
                <a:cs typeface="B Zar" panose="00000400000000000000" pitchFamily="2" charset="-78"/>
              </a:rPr>
              <a:t>در </a:t>
            </a:r>
            <a:r>
              <a:rPr lang="fa-IR" b="1" dirty="0">
                <a:solidFill>
                  <a:schemeClr val="tx1"/>
                </a:solidFill>
                <a:cs typeface="B Zar" panose="00000400000000000000" pitchFamily="2" charset="-78"/>
              </a:rPr>
              <a:t>اﻳﻦ زﻟﺰﻟﻪ، ﺧﺴﺎراﺗﯽ …  </a:t>
            </a:r>
            <a:r>
              <a:rPr lang="fa-IR" b="1" dirty="0" smtClean="0">
                <a:solidFill>
                  <a:schemeClr val="tx1"/>
                </a:solidFill>
                <a:cs typeface="B Zar" panose="00000400000000000000" pitchFamily="2" charset="-78"/>
              </a:rPr>
              <a:t>زلزله ای باشدت  4/5درﺟﻪ </a:t>
            </a:r>
            <a:r>
              <a:rPr lang="fa-IR" b="1" dirty="0">
                <a:solidFill>
                  <a:schemeClr val="tx1"/>
                </a:solidFill>
                <a:cs typeface="B Zar" panose="00000400000000000000" pitchFamily="2" charset="-78"/>
              </a:rPr>
              <a:t>رﻳﺸﺘﺮ، ﻣﻨﻄﻘﻪ </a:t>
            </a:r>
            <a:r>
              <a:rPr lang="fa-IR" b="1" dirty="0" smtClean="0">
                <a:solidFill>
                  <a:schemeClr val="tx1"/>
                </a:solidFill>
                <a:cs typeface="B Zar" panose="00000400000000000000" pitchFamily="2" charset="-78"/>
              </a:rPr>
              <a:t>ی...به لرزه درآورد دراین زلزله خساراتی به خانه های روستایی وارد شد...(اخباررادیو....مورخه...)</a:t>
            </a:r>
            <a:endParaRPr lang="fa-IR" b="1" dirty="0">
              <a:solidFill>
                <a:schemeClr val="tx1"/>
              </a:solidFill>
              <a:cs typeface="B Zar" panose="00000400000000000000" pitchFamily="2" charset="-78"/>
            </a:endParaRPr>
          </a:p>
          <a:p>
            <a:pPr marL="0" indent="0" algn="r">
              <a:buNone/>
            </a:pPr>
            <a:r>
              <a:rPr lang="fa-IR" b="1" dirty="0" smtClean="0">
                <a:solidFill>
                  <a:schemeClr val="tx1"/>
                </a:solidFill>
                <a:cs typeface="B Zar" panose="00000400000000000000" pitchFamily="2" charset="-78"/>
              </a:rPr>
              <a:t>در </a:t>
            </a:r>
            <a:r>
              <a:rPr lang="fa-IR" b="1" dirty="0">
                <a:solidFill>
                  <a:schemeClr val="tx1"/>
                </a:solidFill>
                <a:cs typeface="B Zar" panose="00000400000000000000" pitchFamily="2" charset="-78"/>
              </a:rPr>
              <a:t>زﻣﻴﻨﻪ ی ﻫﺮ ﻳﮏ از ﺧﺒﺮﻫﺎی ﻓﻮق، ﺳﺆاﻻت ﻣﺨﺘﻠﻔﯽ ﻣﻄﺮح ﻣﯽ ﺷﻮد ﮐﻪ ﻣﯽ ﺗﻮاﻧﺪ ﮐﺎﻧﻮن ﻣﻄﺎﻟﻌﻪ ی ﭼﻨﺪوﺟﻬﯽ در ﻣﻄﺎﻟﻌﺎت اﺟﺘﻤﺎﻋﯽ ﻗﺮار ﺑﮕﻴﺮد؛ ﻣﺜﺎل: ﺷﻬﺮ ﺗﻬﺮان ﭼﻪ وﻳﮋﮔﯽ ﻫﺎﻳﯽ دارد؟ ﺟﻤﻌﻴﺖ آن ﭼﻨﺪ ﻧﻔﺮ اﺳﺖ؟ ﻣﻮﻗﻌﻴﺖ ﻣﮑﺎﻧﯽ آن ﮐﺠﺎﺳﺖ؟ آﻟﻮدﮔﯽ ﻫﻮا ﭼﻴﺴﺖ؟ ﻋﻠﻞ آﻟﻮدﮔﯽ ﻫﻮا در ﺷﻬﺮ ﺗﻬﺮان ﭼﻴﺴﺖ؟ ﺑﺮای ﻣﻘﺎﺑﻠﻪ ﺑﺎ آﻟﻮدﮔﯽ ﻫﻮا ﭼﻪ ﺑﺎﻳﺪ ﮐﺮد؟  ﭼﻪ ﺳﺎزﻣﺎن ﻫﺎ و ﻧﻬﺎدﻫﺎﻳﯽ در اﻳﻦ زﻣﻴﻨﻪ ﮐﺎر ﻣﯽ ﮐﻨﻨﺪ؟ زﻟﺰﻟﻪ ﻧﺎﺷﯽ . … ﭼﺮا ﻣﺪارس ﺗﻌﻄﻴﻞ اﻋﻼم ﺷﺪﻧﺪ؟ و از ﭼﻴﺴﺖ؟ زﻟﺰﻟﻪ </a:t>
            </a:r>
            <a:r>
              <a:rPr lang="fa-IR" b="1" dirty="0" smtClean="0">
                <a:solidFill>
                  <a:schemeClr val="tx1"/>
                </a:solidFill>
                <a:cs typeface="B Zar" panose="00000400000000000000" pitchFamily="2" charset="-78"/>
              </a:rPr>
              <a:t>را </a:t>
            </a:r>
            <a:r>
              <a:rPr lang="fa-IR" b="1" dirty="0">
                <a:solidFill>
                  <a:schemeClr val="tx1"/>
                </a:solidFill>
                <a:cs typeface="B Zar" panose="00000400000000000000" pitchFamily="2" charset="-78"/>
              </a:rPr>
              <a:t>ﺑﺎ ﭼﻪ ﻣﻘﻴﺎﺳﯽ اﻧﺪازه ﮔﻴﺮی ﻣﯽ </a:t>
            </a:r>
            <a:r>
              <a:rPr lang="fa-IR" b="1" dirty="0" smtClean="0">
                <a:solidFill>
                  <a:schemeClr val="tx1"/>
                </a:solidFill>
                <a:cs typeface="B Zar" panose="00000400000000000000" pitchFamily="2" charset="-78"/>
              </a:rPr>
              <a:t>ﮐﻨﻨﺪ؟و...</a:t>
            </a:r>
          </a:p>
          <a:p>
            <a:pPr marL="0" indent="0" algn="r">
              <a:buNone/>
            </a:pPr>
            <a:r>
              <a:rPr lang="fa-IR" b="1" dirty="0">
                <a:solidFill>
                  <a:schemeClr val="tx1"/>
                </a:solidFill>
                <a:cs typeface="B Zar" panose="00000400000000000000" pitchFamily="2" charset="-78"/>
              </a:rPr>
              <a:t>ﻣﻨﻄﻘﻪ ی زﻟﺰﻟﻪ زده در ﺧﺒﺮ ﻣﺮﺑﻮط در ﮐﺠﺎ واﻗﻊ </a:t>
            </a:r>
            <a:r>
              <a:rPr lang="fa-IR" b="1" dirty="0" smtClean="0">
                <a:solidFill>
                  <a:schemeClr val="tx1"/>
                </a:solidFill>
                <a:cs typeface="B Zar" panose="00000400000000000000" pitchFamily="2" charset="-78"/>
              </a:rPr>
              <a:t>اﺳﺖ( </a:t>
            </a:r>
            <a:r>
              <a:rPr lang="fa-IR" b="1" dirty="0">
                <a:solidFill>
                  <a:schemeClr val="tx1"/>
                </a:solidFill>
                <a:cs typeface="B Zar" panose="00000400000000000000" pitchFamily="2" charset="-78"/>
              </a:rPr>
              <a:t>ﻣﻮﻗﻌﻴﺖ </a:t>
            </a:r>
            <a:r>
              <a:rPr lang="fa-IR" b="1" dirty="0" smtClean="0">
                <a:solidFill>
                  <a:schemeClr val="tx1"/>
                </a:solidFill>
                <a:cs typeface="B Zar" panose="00000400000000000000" pitchFamily="2" charset="-78"/>
              </a:rPr>
              <a:t>ﻣﮑﺎﻧﯽ</a:t>
            </a:r>
            <a:r>
              <a:rPr lang="fa-IR" b="1" dirty="0">
                <a:solidFill>
                  <a:schemeClr val="tx1"/>
                </a:solidFill>
                <a:cs typeface="B Zar" panose="00000400000000000000" pitchFamily="2" charset="-78"/>
              </a:rPr>
              <a:t>)</a:t>
            </a: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ﺷﺪت ﺧﺴﺎرات ﭼﻪ ﻣﻮﻗﻊ ﺑﻴﺶ ﺗﺮ ﻣﯽ ﺷﻮد؟ اﻗﺪاﻣﺎت ﻻزم در ﭘﻴﺸﮕﻴﺮی از وﻗﻮع زﻟﺰﻟﻪ ﭼﻴﺴﺖ؟ ﭼﺮا ﻣﺤﺎﻓﻈﺖ از ﻣﺎﻫﻴﺎن ﺧﺎوﻳﺎری اﻫﻤﻴﺖ دارد؟ ﻣﻨﻈﻮر از ﮔﻮﻧﻪ ﻫﺎی در ﺣﺎل اﻧﻘﺮاض ﭼﻴﺴﺖ؟  درﻳﺎی ﺧﺰر ﮐﺠﺎﺳﺖ؟ ﮐﺸﻮرﻫﺎی ﻫﻤﺴﺎﻳﻪ ﻳﺎ ﻣﺠﺎور اﻳﻦ درﻳﺎ را روی ﻧﻘﺸﻪ ﻣﻌﻴﻦ ﮐﻨﻴﺪ .ﻣﺎﻫﻴﺎن ﺧﺎوﻳﺎری ﭼﻪ ﺧﺼﻮﺻﻴﺎﺗﯽ دارﻧﺪ؟ ﭼﻪ ﻋﻮاﻣﻠﯽ ﻣﻮﺟﺐ ﮐﺎﻫﺶ اﻳﻦ ﻧﻮع ﻣﺎﻫﯽ ﻫﺎ ﺷﺪه اﺳﺖ</a:t>
            </a:r>
            <a:r>
              <a:rPr lang="fa-IR" b="1" dirty="0">
                <a:cs typeface="B Zar" panose="00000400000000000000" pitchFamily="2" charset="-78"/>
              </a:rPr>
              <a:t>؟</a:t>
            </a:r>
            <a:endParaRPr lang="en-US" b="1" dirty="0">
              <a:cs typeface="B Zar" panose="00000400000000000000" pitchFamily="2" charset="-78"/>
            </a:endParaRPr>
          </a:p>
        </p:txBody>
      </p:sp>
      <p:sp>
        <p:nvSpPr>
          <p:cNvPr id="2" name="Title 1"/>
          <p:cNvSpPr>
            <a:spLocks noGrp="1"/>
          </p:cNvSpPr>
          <p:nvPr>
            <p:ph type="title"/>
          </p:nvPr>
        </p:nvSpPr>
        <p:spPr>
          <a:xfrm>
            <a:off x="508001" y="457200"/>
            <a:ext cx="8026399" cy="990599"/>
          </a:xfrm>
        </p:spPr>
        <p:txBody>
          <a:bodyPr>
            <a:normAutofit fontScale="90000"/>
          </a:bodyPr>
          <a:lstStyle/>
          <a:p>
            <a:pPr algn="ctr"/>
            <a:r>
              <a:rPr lang="fa-IR" sz="4000" b="1" dirty="0">
                <a:solidFill>
                  <a:srgbClr val="C00000"/>
                </a:solidFill>
                <a:cs typeface="B Zar" panose="00000400000000000000" pitchFamily="2" charset="-78"/>
              </a:rPr>
              <a:t>ب)رویدادهای طبیعی وزیست محیطی</a:t>
            </a:r>
            <a:r>
              <a:rPr lang="fa-IR" b="1" dirty="0">
                <a:solidFill>
                  <a:srgbClr val="C00000"/>
                </a:solidFill>
                <a:cs typeface="B Zar" panose="00000400000000000000" pitchFamily="2" charset="-78"/>
              </a:rPr>
              <a:t/>
            </a:r>
            <a:br>
              <a:rPr lang="fa-IR" b="1" dirty="0">
                <a:solidFill>
                  <a:srgbClr val="C00000"/>
                </a:solidFill>
                <a:cs typeface="B Zar" panose="00000400000000000000" pitchFamily="2" charset="-78"/>
              </a:rPr>
            </a:b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5688982"/>
      </p:ext>
    </p:extLst>
  </p:cSld>
  <p:clrMapOvr>
    <a:masterClrMapping/>
  </p:clrMapOvr>
  <mc:AlternateContent xmlns:mc="http://schemas.openxmlformats.org/markup-compatibility/2006" xmlns:p14="http://schemas.microsoft.com/office/powerpoint/2010/main">
    <mc:Choice Requires="p14">
      <p:transition spd="slow" p14:dur="2000" advTm="156444"/>
    </mc:Choice>
    <mc:Fallback xmlns="">
      <p:transition spd="slow" advTm="15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931832"/>
            <a:ext cx="8026400" cy="3706968"/>
          </a:xfrm>
        </p:spPr>
        <p:txBody>
          <a:bodyPr>
            <a:normAutofit lnSpcReduction="10000"/>
          </a:bodyPr>
          <a:lstStyle/>
          <a:p>
            <a:pPr marL="0" indent="0" algn="r">
              <a:buNone/>
            </a:pPr>
            <a:r>
              <a:rPr lang="fa-IR" dirty="0"/>
              <a:t> </a:t>
            </a:r>
            <a:r>
              <a:rPr lang="fa-IR" b="1" dirty="0">
                <a:solidFill>
                  <a:schemeClr val="tx1"/>
                </a:solidFill>
                <a:cs typeface="B Zar" panose="00000400000000000000" pitchFamily="2" charset="-78"/>
              </a:rPr>
              <a:t>اﻳﻦ روﻳﺪادﻫﺎ ﻧﻴﺰ ﻣﻮارد ﻣﻔﻴﺪی ﺑﺮای آﻣﻮزش ﻣﻄﺎﻟﻌﺎت </a:t>
            </a:r>
            <a:r>
              <a:rPr lang="fa-IR" b="1" dirty="0" smtClean="0">
                <a:solidFill>
                  <a:schemeClr val="tx1"/>
                </a:solidFill>
                <a:cs typeface="B Zar" panose="00000400000000000000" pitchFamily="2" charset="-78"/>
              </a:rPr>
              <a:t>اﺟﺘﻤﺎﻋﯽ </a:t>
            </a:r>
            <a:r>
              <a:rPr lang="fa-IR" b="1" dirty="0">
                <a:solidFill>
                  <a:schemeClr val="tx1"/>
                </a:solidFill>
                <a:cs typeface="B Zar" panose="00000400000000000000" pitchFamily="2" charset="-78"/>
              </a:rPr>
              <a:t>در ﺑﺴﺘﺮی واﻗﻌﯽ در اﺧﺘﻴﺎر ﻣﯽ ﮔﺬارﻧﺪ؛ ﺑﺮای ﻣﺜﺎل، ﻧﻤﻮﻧﻪ ای از اﺧﺒﺎر در زﻳﺮ آﻣﺪه اﺳﺖ: </a:t>
            </a:r>
            <a:r>
              <a:rPr lang="fa-IR" b="1" dirty="0" smtClean="0">
                <a:solidFill>
                  <a:schemeClr val="tx1"/>
                </a:solidFill>
                <a:cs typeface="B Zar" panose="00000400000000000000" pitchFamily="2" charset="-78"/>
              </a:rPr>
              <a:t>…</a:t>
            </a:r>
          </a:p>
          <a:p>
            <a:pPr marL="0" indent="0" algn="r">
              <a:buNone/>
            </a:pP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 ﮐﺸﺎورزان ﺑﺮﻧﺞ ﮐﺎر ﮔﻴﻼن ﺑﻪ واردات ﺑﺮﻧﺞ ﺑﻪ ﮐﺸﻮر اﻋﺘﺮاض </a:t>
            </a:r>
            <a:r>
              <a:rPr lang="fa-IR" b="1" dirty="0" smtClean="0">
                <a:solidFill>
                  <a:schemeClr val="tx1"/>
                </a:solidFill>
                <a:cs typeface="B Zar" panose="00000400000000000000" pitchFamily="2" charset="-78"/>
              </a:rPr>
              <a:t>ﮐﺮدﻧﺪ(روزﻧﺎﻣﻪ ؛ … </a:t>
            </a:r>
            <a:r>
              <a:rPr lang="fa-IR" b="1" dirty="0">
                <a:solidFill>
                  <a:schemeClr val="tx1"/>
                </a:solidFill>
                <a:cs typeface="B Zar" panose="00000400000000000000" pitchFamily="2" charset="-78"/>
              </a:rPr>
              <a:t>ﻣﻮرخ </a:t>
            </a:r>
            <a:r>
              <a:rPr lang="fa-IR" b="1" dirty="0" smtClean="0">
                <a:solidFill>
                  <a:schemeClr val="tx1"/>
                </a:solidFill>
                <a:cs typeface="B Zar" panose="00000400000000000000" pitchFamily="2" charset="-78"/>
              </a:rPr>
              <a:t>...)در </a:t>
            </a:r>
            <a:r>
              <a:rPr lang="fa-IR" b="1" dirty="0">
                <a:solidFill>
                  <a:schemeClr val="tx1"/>
                </a:solidFill>
                <a:cs typeface="B Zar" panose="00000400000000000000" pitchFamily="2" charset="-78"/>
              </a:rPr>
              <a:t>اﻳﻦ زﻣﻴﻨﻪ، ﺳﺆاﻻﺗﯽ ﻣﻄﺮح ﻣﯽ ﺷﻮد </a:t>
            </a:r>
            <a:r>
              <a:rPr lang="fa-IR" b="1" dirty="0" smtClean="0">
                <a:solidFill>
                  <a:schemeClr val="tx1"/>
                </a:solidFill>
                <a:cs typeface="B Zar" panose="00000400000000000000" pitchFamily="2" charset="-78"/>
              </a:rPr>
              <a:t>... اﻳﻦ </a:t>
            </a:r>
            <a:r>
              <a:rPr lang="fa-IR" b="1" dirty="0">
                <a:solidFill>
                  <a:schemeClr val="tx1"/>
                </a:solidFill>
                <a:cs typeface="B Zar" panose="00000400000000000000" pitchFamily="2" charset="-78"/>
              </a:rPr>
              <a:t>ﮐﻪ ﻧﺎﺣﻴﻪ ی ﮐﺸﺖ ﺑﺮﻧﺞ در اﻳﺮان ﮐﺠﺎﺳﺖ</a:t>
            </a: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ﺑﺮﻧﺞ در ﭼﻪ ﻧﻮع آب و ﻫﻮاﻳﯽ ﺑﻪ دﺳﺖ ﻣﯽ آﻳﺪ، </a:t>
            </a:r>
            <a:r>
              <a:rPr lang="fa-IR" b="1" dirty="0" smtClean="0">
                <a:solidFill>
                  <a:schemeClr val="tx1"/>
                </a:solidFill>
                <a:cs typeface="B Zar" panose="00000400000000000000" pitchFamily="2" charset="-78"/>
              </a:rPr>
              <a:t>؟ﻣﺮاﺣﻞ </a:t>
            </a:r>
            <a:r>
              <a:rPr lang="fa-IR" b="1" dirty="0">
                <a:solidFill>
                  <a:schemeClr val="tx1"/>
                </a:solidFill>
                <a:cs typeface="B Zar" panose="00000400000000000000" pitchFamily="2" charset="-78"/>
              </a:rPr>
              <a:t>ﮐﺸﺖ ﺑﺮﻧﺞ ﮐﺪام </a:t>
            </a:r>
            <a:r>
              <a:rPr lang="fa-IR" b="1" dirty="0" smtClean="0">
                <a:solidFill>
                  <a:schemeClr val="tx1"/>
                </a:solidFill>
                <a:cs typeface="B Zar" panose="00000400000000000000" pitchFamily="2" charset="-78"/>
              </a:rPr>
              <a:t>اﺳﺖ؟، </a:t>
            </a:r>
            <a:r>
              <a:rPr lang="fa-IR" b="1" dirty="0">
                <a:solidFill>
                  <a:schemeClr val="tx1"/>
                </a:solidFill>
                <a:cs typeface="B Zar" panose="00000400000000000000" pitchFamily="2" charset="-78"/>
              </a:rPr>
              <a:t>ﻣﻨﻈﻮر از واردات ﭼﻴﺴﺖ</a:t>
            </a:r>
            <a:r>
              <a:rPr lang="fa-IR" b="1" dirty="0" smtClean="0">
                <a:solidFill>
                  <a:schemeClr val="tx1"/>
                </a:solidFill>
                <a:cs typeface="B Zar" panose="00000400000000000000" pitchFamily="2" charset="-78"/>
              </a:rPr>
              <a:t>،؟و </a:t>
            </a:r>
            <a:r>
              <a:rPr lang="fa-IR" b="1" dirty="0">
                <a:solidFill>
                  <a:schemeClr val="tx1"/>
                </a:solidFill>
                <a:cs typeface="B Zar" panose="00000400000000000000" pitchFamily="2" charset="-78"/>
              </a:rPr>
              <a:t>ﻓﺮاﻳﻨﺪ </a:t>
            </a:r>
            <a:r>
              <a:rPr lang="fa-IR" b="1" dirty="0" smtClean="0">
                <a:solidFill>
                  <a:schemeClr val="tx1"/>
                </a:solidFill>
                <a:cs typeface="B Zar" panose="00000400000000000000" pitchFamily="2" charset="-78"/>
              </a:rPr>
              <a:t>ﺗﻮﻟﻴﺪ،چگونه است؟ . </a:t>
            </a:r>
            <a:r>
              <a:rPr lang="fa-IR" b="1" dirty="0">
                <a:solidFill>
                  <a:schemeClr val="tx1"/>
                </a:solidFill>
                <a:cs typeface="B Zar" panose="00000400000000000000" pitchFamily="2" charset="-78"/>
              </a:rPr>
              <a:t>ﺗﻮزﻳﻊ و ﻣﺼﺮف ﺑﺮﻧﺞ ﭼﻴﺴﺖ</a:t>
            </a: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واردات ﭼﻪ اﺛﺮی ﺑﺮ اﻳﻦ ﻓﺮاﻳﻨﺪ ﻣﯽ </a:t>
            </a:r>
            <a:r>
              <a:rPr lang="fa-IR" b="1" dirty="0" smtClean="0">
                <a:solidFill>
                  <a:schemeClr val="tx1"/>
                </a:solidFill>
                <a:cs typeface="B Zar" panose="00000400000000000000" pitchFamily="2" charset="-78"/>
              </a:rPr>
              <a:t>ﮔﺬارد؟</a:t>
            </a:r>
            <a:r>
              <a:rPr lang="fa-IR" dirty="0" smtClean="0">
                <a:solidFill>
                  <a:schemeClr val="tx1"/>
                </a:solidFill>
              </a:rPr>
              <a:t>،</a:t>
            </a:r>
            <a:endParaRPr lang="en-US" dirty="0">
              <a:solidFill>
                <a:schemeClr val="tx1"/>
              </a:solidFill>
            </a:endParaRPr>
          </a:p>
          <a:p>
            <a:pPr marL="0" indent="0" algn="r">
              <a:buNone/>
            </a:pPr>
            <a:r>
              <a:rPr lang="fa-IR" dirty="0" smtClean="0"/>
              <a:t>…</a:t>
            </a:r>
            <a:endParaRPr lang="en-US" dirty="0"/>
          </a:p>
        </p:txBody>
      </p:sp>
      <p:sp>
        <p:nvSpPr>
          <p:cNvPr id="2" name="Title 1"/>
          <p:cNvSpPr>
            <a:spLocks noGrp="1"/>
          </p:cNvSpPr>
          <p:nvPr>
            <p:ph type="title"/>
          </p:nvPr>
        </p:nvSpPr>
        <p:spPr>
          <a:xfrm>
            <a:off x="498341" y="622480"/>
            <a:ext cx="7959859" cy="652529"/>
          </a:xfrm>
        </p:spPr>
        <p:txBody>
          <a:bodyPr>
            <a:normAutofit/>
          </a:bodyPr>
          <a:lstStyle/>
          <a:p>
            <a:pPr algn="ctr"/>
            <a:r>
              <a:rPr lang="fa-IR" sz="3200" b="1" dirty="0">
                <a:solidFill>
                  <a:srgbClr val="FF0000"/>
                </a:solidFill>
                <a:cs typeface="B Zar" panose="00000400000000000000" pitchFamily="2" charset="-78"/>
              </a:rPr>
              <a:t>پ </a:t>
            </a:r>
            <a:r>
              <a:rPr lang="fa-IR" sz="3200" b="1" dirty="0" smtClean="0">
                <a:solidFill>
                  <a:srgbClr val="FF0000"/>
                </a:solidFill>
                <a:cs typeface="B Zar" panose="00000400000000000000" pitchFamily="2" charset="-78"/>
              </a:rPr>
              <a:t>)روﻳﺪادﻫﺎی </a:t>
            </a:r>
            <a:r>
              <a:rPr lang="fa-IR" sz="3200" b="1" dirty="0">
                <a:solidFill>
                  <a:srgbClr val="FF0000"/>
                </a:solidFill>
                <a:cs typeface="B Zar" panose="00000400000000000000" pitchFamily="2" charset="-78"/>
              </a:rPr>
              <a:t>اﺟﺘﻤﺎﻋﯽ و اﻗﺘﺼﺎدی:</a:t>
            </a:r>
            <a:endParaRPr lang="en-US" sz="3200" b="1" dirty="0">
              <a:solidFill>
                <a:srgbClr val="FF0000"/>
              </a:solidFill>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1205802"/>
      </p:ext>
    </p:extLst>
  </p:cSld>
  <p:clrMapOvr>
    <a:masterClrMapping/>
  </p:clrMapOvr>
  <mc:AlternateContent xmlns:mc="http://schemas.openxmlformats.org/markup-compatibility/2006" xmlns:p14="http://schemas.microsoft.com/office/powerpoint/2010/main">
    <mc:Choice Requires="p14">
      <p:transition spd="slow" p14:dur="2000" advTm="44295"/>
    </mc:Choice>
    <mc:Fallback xmlns="">
      <p:transition spd="slow" advTm="4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777286"/>
            <a:ext cx="8102600" cy="4264077"/>
          </a:xfrm>
        </p:spPr>
        <p:txBody>
          <a:bodyPr>
            <a:normAutofit/>
          </a:bodyPr>
          <a:lstStyle/>
          <a:p>
            <a:pPr marL="0" indent="0" algn="r">
              <a:buNone/>
            </a:pPr>
            <a:endParaRPr lang="fa-IR" dirty="0" smtClean="0"/>
          </a:p>
          <a:p>
            <a:pPr marL="0" indent="0" algn="r">
              <a:buNone/>
            </a:pPr>
            <a:r>
              <a:rPr lang="fa-IR" b="1" dirty="0" smtClean="0">
                <a:solidFill>
                  <a:schemeClr val="tx1"/>
                </a:solidFill>
                <a:cs typeface="B Zar" panose="00000400000000000000" pitchFamily="2" charset="-78"/>
              </a:rPr>
              <a:t>اﻳﻦ </a:t>
            </a:r>
            <a:r>
              <a:rPr lang="fa-IR" b="1" dirty="0">
                <a:solidFill>
                  <a:schemeClr val="tx1"/>
                </a:solidFill>
                <a:cs typeface="B Zar" panose="00000400000000000000" pitchFamily="2" charset="-78"/>
              </a:rPr>
              <a:t>روﻳﺪادﻫﺎ ﺑﻴﺶ ﺗﺮ ﺑﺴﺘﺮی ﺑﺮای آﻣﻮزش ﻫﺎی ﻣﺪﻧﯽ ﺑﻪ وﻳﮋه در </a:t>
            </a: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ﺑﺨﺶ رواﺑﻂ ﻣﺮدم و ﺣﮑﻮﻣﺖ، ﻣﺸﺎرﮐﺖ ﺳﻴﺎﺳﯽ و اﻣﺜﺎل آن ﺑﻪ وﺟﻮد ﻣﯽ آورد</a:t>
            </a:r>
            <a:r>
              <a:rPr lang="fa-IR" b="1" dirty="0" smtClean="0">
                <a:solidFill>
                  <a:schemeClr val="tx1"/>
                </a:solidFill>
                <a:cs typeface="B Zar" panose="00000400000000000000" pitchFamily="2" charset="-78"/>
              </a:rPr>
              <a:t>؛</a:t>
            </a:r>
          </a:p>
          <a:p>
            <a:pPr marL="0" indent="0" algn="r">
              <a:buNone/>
            </a:pPr>
            <a:r>
              <a:rPr lang="fa-IR" b="1" dirty="0" smtClean="0">
                <a:solidFill>
                  <a:schemeClr val="tx1"/>
                </a:solidFill>
                <a:cs typeface="B Zar" panose="00000400000000000000" pitchFamily="2" charset="-78"/>
              </a:rPr>
              <a:t> </a:t>
            </a:r>
            <a:r>
              <a:rPr lang="fa-IR" b="1" dirty="0">
                <a:solidFill>
                  <a:schemeClr val="tx1"/>
                </a:solidFill>
                <a:cs typeface="B Zar" panose="00000400000000000000" pitchFamily="2" charset="-78"/>
              </a:rPr>
              <a:t>ﺑﺮای ﻣﺜﺎل ﺑﻪ ﺧﺒﺮ زﻳﺮ ﺗﻮﺟﻪ ﮐﻨﻴﺪ: </a:t>
            </a:r>
            <a:r>
              <a:rPr lang="fa-IR" b="1" dirty="0" smtClean="0">
                <a:solidFill>
                  <a:schemeClr val="tx1"/>
                </a:solidFill>
                <a:cs typeface="B Zar" panose="00000400000000000000" pitchFamily="2" charset="-78"/>
              </a:rPr>
              <a:t>ﻣﺮاﺳﻢ </a:t>
            </a:r>
            <a:r>
              <a:rPr lang="fa-IR" b="1" dirty="0">
                <a:solidFill>
                  <a:schemeClr val="tx1"/>
                </a:solidFill>
                <a:cs typeface="B Zar" panose="00000400000000000000" pitchFamily="2" charset="-78"/>
              </a:rPr>
              <a:t>ﺳﻮﮔﻨﺪ رﺋﻴﺲ ﺟﻤﻬﻮر ﻓﺮدا در ﻣﺠﻠﺲ ﺑﺮﮔﺰار ﻣﯽ </a:t>
            </a:r>
            <a:r>
              <a:rPr lang="fa-IR" b="1" dirty="0" smtClean="0">
                <a:solidFill>
                  <a:schemeClr val="tx1"/>
                </a:solidFill>
                <a:cs typeface="B Zar" panose="00000400000000000000" pitchFamily="2" charset="-78"/>
              </a:rPr>
              <a:t>ﺷﻮد (روزﻧﺎﻣﻪ ...مورخه...)</a:t>
            </a:r>
          </a:p>
          <a:p>
            <a:pPr marL="0" indent="0" algn="r">
              <a:buNone/>
            </a:pPr>
            <a:r>
              <a:rPr lang="fa-IR" b="1" dirty="0" smtClean="0">
                <a:solidFill>
                  <a:schemeClr val="tx1"/>
                </a:solidFill>
                <a:cs typeface="B Zar" panose="00000400000000000000" pitchFamily="2" charset="-78"/>
              </a:rPr>
              <a:t>ﻣﯽ </a:t>
            </a:r>
            <a:r>
              <a:rPr lang="fa-IR" b="1" dirty="0">
                <a:solidFill>
                  <a:schemeClr val="tx1"/>
                </a:solidFill>
                <a:cs typeface="B Zar" panose="00000400000000000000" pitchFamily="2" charset="-78"/>
              </a:rPr>
              <a:t>ﺗﻮان ﭘﺮﺳﺶ ﻫﺎﻳﯽ را ﻃﺮح ﮐﺮد :رﻳﺎﺳﺖ ﺟﻤﻬﻮری ﺑﺮای ﭼﻪ دوره ای اﻧﺘﺨﺎب ﻣﯽ ﺷﻮد؟ ﮐﺎر ﻣﺠﻠﺲ ﭼﻴﺴﺖ؟ ﻣﺠﻠﺲ از ﭼﻪ ﮐﺴﺎﻧﯽ ﺗﺸﮑﻴﻞ ﺷﺪه اﺳﺖ؟ اﻳﻦ اﻓﺮاد ﭼﮕﻮﻧﻪ ﺑﻪ ﻣﺠﻠﺲ راه ﻣﯽ ﻳﺎﺑﻨﺪ؟ ﻧﻤﺎﻳﻨﺪه ی ﻣﺤﻞ</a:t>
            </a:r>
            <a:r>
              <a:rPr lang="fa-IR" b="1" dirty="0" smtClean="0">
                <a:solidFill>
                  <a:schemeClr val="tx1"/>
                </a:solidFill>
                <a:cs typeface="B Zar" panose="00000400000000000000" pitchFamily="2" charset="-78"/>
              </a:rPr>
              <a:t> زﻧﺪﮔﯽ </a:t>
            </a:r>
            <a:r>
              <a:rPr lang="fa-IR" b="1" dirty="0">
                <a:solidFill>
                  <a:schemeClr val="tx1"/>
                </a:solidFill>
                <a:cs typeface="B Zar" panose="00000400000000000000" pitchFamily="2" charset="-78"/>
              </a:rPr>
              <a:t>ﺷﻤﺎ در ﻣﺠﻠﺲ ﮐﻴﺴﺖ؟ رﺋﻴﺲ ﺟﻤﻬﻮر ﺑﻪ ﭼﻪ ﭼﻴﺰ ﺳﻮﮔﻨﺪ ﻳﺎد ﻣﯽ ﮐﻨﺪ؟ دوﻟﺖ از </a:t>
            </a:r>
            <a:r>
              <a:rPr lang="fa-IR" b="1" dirty="0" smtClean="0">
                <a:solidFill>
                  <a:schemeClr val="tx1"/>
                </a:solidFill>
                <a:cs typeface="B Zar" panose="00000400000000000000" pitchFamily="2" charset="-78"/>
              </a:rPr>
              <a:t>ﭼﻪﮐﺴﺎﻧﯽ </a:t>
            </a:r>
            <a:r>
              <a:rPr lang="fa-IR" b="1" dirty="0">
                <a:solidFill>
                  <a:schemeClr val="tx1"/>
                </a:solidFill>
                <a:cs typeface="B Zar" panose="00000400000000000000" pitchFamily="2" charset="-78"/>
              </a:rPr>
              <a:t>ﺗﺸﮑﻴﻞ ﺷﺪه اﺳﺖ؟ </a:t>
            </a:r>
            <a:r>
              <a:rPr lang="fa-IR" b="1" dirty="0" smtClean="0">
                <a:solidFill>
                  <a:schemeClr val="tx1"/>
                </a:solidFill>
                <a:cs typeface="B Zar" panose="00000400000000000000" pitchFamily="2" charset="-78"/>
              </a:rPr>
              <a:t>و..</a:t>
            </a:r>
            <a:r>
              <a:rPr lang="fa-IR" b="1" dirty="0" smtClean="0">
                <a:cs typeface="B Zar" panose="00000400000000000000" pitchFamily="2" charset="-78"/>
              </a:rPr>
              <a:t>.</a:t>
            </a:r>
            <a:r>
              <a:rPr lang="fa-IR" dirty="0" smtClean="0"/>
              <a:t> </a:t>
            </a:r>
            <a:endParaRPr lang="en-US" dirty="0"/>
          </a:p>
        </p:txBody>
      </p:sp>
      <p:sp>
        <p:nvSpPr>
          <p:cNvPr id="2" name="Title 1"/>
          <p:cNvSpPr>
            <a:spLocks noGrp="1"/>
          </p:cNvSpPr>
          <p:nvPr>
            <p:ph type="title"/>
          </p:nvPr>
        </p:nvSpPr>
        <p:spPr>
          <a:xfrm>
            <a:off x="508001" y="609600"/>
            <a:ext cx="7873999" cy="871470"/>
          </a:xfrm>
        </p:spPr>
        <p:txBody>
          <a:bodyPr/>
          <a:lstStyle/>
          <a:p>
            <a:pPr algn="ctr"/>
            <a:r>
              <a:rPr lang="fa-IR" b="1" dirty="0">
                <a:solidFill>
                  <a:srgbClr val="FF0000"/>
                </a:solidFill>
                <a:cs typeface="B Zar" panose="00000400000000000000" pitchFamily="2" charset="-78"/>
              </a:rPr>
              <a:t>ت </a:t>
            </a:r>
            <a:r>
              <a:rPr lang="fa-IR" b="1" dirty="0" smtClean="0">
                <a:solidFill>
                  <a:srgbClr val="FF0000"/>
                </a:solidFill>
                <a:cs typeface="B Zar" panose="00000400000000000000" pitchFamily="2" charset="-78"/>
              </a:rPr>
              <a:t>)روﻳﺪادﻫﺎی </a:t>
            </a:r>
            <a:r>
              <a:rPr lang="fa-IR" b="1" dirty="0">
                <a:solidFill>
                  <a:srgbClr val="FF0000"/>
                </a:solidFill>
                <a:cs typeface="B Zar" panose="00000400000000000000" pitchFamily="2" charset="-78"/>
              </a:rPr>
              <a:t>ﺳﻴﺎﺳﯽ</a:t>
            </a:r>
            <a:endParaRPr lang="en-US" b="1" dirty="0">
              <a:solidFill>
                <a:srgbClr val="FF0000"/>
              </a:solidFill>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0658846"/>
      </p:ext>
    </p:extLst>
  </p:cSld>
  <p:clrMapOvr>
    <a:masterClrMapping/>
  </p:clrMapOvr>
  <mc:AlternateContent xmlns:mc="http://schemas.openxmlformats.org/markup-compatibility/2006" xmlns:p14="http://schemas.microsoft.com/office/powerpoint/2010/main">
    <mc:Choice Requires="p14">
      <p:transition spd="slow" p14:dur="2000" advTm="72307"/>
    </mc:Choice>
    <mc:Fallback xmlns="">
      <p:transition spd="slow" advTm="7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2112135"/>
            <a:ext cx="8102599" cy="3929228"/>
          </a:xfrm>
        </p:spPr>
        <p:txBody>
          <a:bodyPr>
            <a:normAutofit fontScale="92500" lnSpcReduction="20000"/>
          </a:bodyPr>
          <a:lstStyle/>
          <a:p>
            <a:pPr marL="0" indent="0" algn="r">
              <a:buNone/>
            </a:pPr>
            <a:endParaRPr lang="fa-IR" b="1" dirty="0" smtClean="0">
              <a:cs typeface="B Zar" panose="00000400000000000000" pitchFamily="2" charset="-78"/>
            </a:endParaRPr>
          </a:p>
          <a:p>
            <a:pPr marL="0" indent="0" algn="r">
              <a:buNone/>
            </a:pPr>
            <a:r>
              <a:rPr lang="fa-IR" b="1" dirty="0" smtClean="0">
                <a:solidFill>
                  <a:schemeClr val="tx1"/>
                </a:solidFill>
                <a:cs typeface="B Zar" panose="00000400000000000000" pitchFamily="2" charset="-78"/>
              </a:rPr>
              <a:t>اﻣﺮوزه </a:t>
            </a:r>
            <a:r>
              <a:rPr lang="fa-IR" b="1" dirty="0">
                <a:solidFill>
                  <a:schemeClr val="tx1"/>
                </a:solidFill>
                <a:cs typeface="B Zar" panose="00000400000000000000" pitchFamily="2" charset="-78"/>
              </a:rPr>
              <a:t>اﻏﻠﺐ داﻧﺶ آﻣﻮزان ﺑﻪ ﻃﻴﻒ وﺳﻴﻌﯽ از ﻣﻨﺎﺑﻊ اﻃﻼﻋﺎﺗﯽ ﭼﻮن ﺗﻠﻮﻳﺰﻳﻮن، رادﻳﻮ، اﻳﻨﺘﺮﻧﺖ، روزﻧﺎﻣﻪ ﻫﺎ و ﻣﺠﻠﻪ ﻫﺎ دﺳﺘﺮﺳﯽ دارﻧﺪ .اﻳﻦ ﻣﻨﺎﺑﻊ ﺑﻪ وﻳﮋه روزﻧﺎﻣﻪ ﻫﺎ و رﺳﺎﻧﻪ ﻫﺎی ﻣﺤﻠﯽ و ﺑﻮﻣﯽ ﻣﯽ ﺗﻮاﻧﻨﺪ ﺑﺮای درک ﺑﻬﺘﺮ ﻣﻔﺎﻫﻴﻢ درﺳﯽ ﻣﻄﺎﻟﻌﺎت اﺟﺘﻤﺎﻋﯽ، ﻃﺮاﺣﯽ واﺣﺪ ﻳﺎدﮔﻴﺮی، ﻃﺮاﺣﯽ ﭘﺮوژه ی آﻣﻮزﺷﯽ و ﻧﻈﺎﻳﺮ آن ﺑﺴﻴﺎر ﻣﻔﻴﺪ ﺑﺎﺷﻨﺪ .از روﻳﺪادﻫﺎی ﺟﺎری ﻣﻨﻌﮑﺲ ﺷﺪه در رﺳﺎﻧﻪ ﻫﺎی ﺧﺒﺮی ﻣﯽ ﺗﻮان ﺑﻪ ﺷﻴﻮه ﻫﺎی ﻣﺨﺘﻠﻒ اﺳﺘﻔﺎده ﮐﺮد .ﺑﻬﺘﺮ اﺳﺖ ﻣﻌﻠﻤﺎن روزﻧﺎﻣﻪ ﻫﺎ و ﻣﺠﻠﻪ ﻫﺎ را ﻃﺒﻘﻪ ﺑﻨﺪی ﮐﻨﻨﺪ و ﺑﺮاﺳﺎس ﺳﻄﺢ ﻣﺨﺎﻃﺒﺎن و ﻣﻮﺿﻮﻋﺎت و اﻫﺪاف ﻣﺮﺗﺒﻂ درﺳﯽ، اﺧﺒﺎر ﻣﺮﺑﻮط در آن ﻫﺎ را ﺟﺪا ﮐﻨﻨﺪ ﻳﺎ ﻋﻼﻣﺖ ﺑﺰﻧﻨﺪ و ﺑﻪ ﮐﻼس ﺑﻴﺎورﻧﺪ، ﺳﭙﺲ ﻣﺘﻨﺎﺳﺐ ﺑﺎ ﻣﻮﺿﻮع درس ﺑﺮای اﻳﺠﺎد اﻧﮕﻴﺰه در </a:t>
            </a:r>
            <a:r>
              <a:rPr lang="fa-IR" b="1" dirty="0" smtClean="0">
                <a:solidFill>
                  <a:schemeClr val="tx1"/>
                </a:solidFill>
                <a:cs typeface="B Zar" panose="00000400000000000000" pitchFamily="2" charset="-78"/>
              </a:rPr>
              <a:t>داﻧﺶ </a:t>
            </a:r>
            <a:r>
              <a:rPr lang="fa-IR" b="1" dirty="0">
                <a:solidFill>
                  <a:schemeClr val="tx1"/>
                </a:solidFill>
                <a:cs typeface="B Zar" panose="00000400000000000000" pitchFamily="2" charset="-78"/>
              </a:rPr>
              <a:t>آﻣﻮزان ﻳﺎ ﺑﻪ ﻋﻨﻮان ﻓﻌﺎﻟﻴﺘﯽ ﻣﮑﻤﻞ ﮐﻪ راﺑﻄﻪ ی درس را ﺑﺎ زﻧﺪﮔﯽ واﻗﻌﯽ </a:t>
            </a:r>
            <a:r>
              <a:rPr lang="fa-IR" b="1" dirty="0" smtClean="0">
                <a:solidFill>
                  <a:schemeClr val="tx1"/>
                </a:solidFill>
                <a:cs typeface="B Zar" panose="00000400000000000000" pitchFamily="2" charset="-78"/>
              </a:rPr>
              <a:t>ﻧﺸﺎن بدهدازآن استفاده کنند وبخش های مهمی از آن رادراختیاردانش آموزان قرار دهند.</a:t>
            </a:r>
          </a:p>
          <a:p>
            <a:pPr marL="0" indent="0" algn="r">
              <a:buNone/>
            </a:pPr>
            <a:r>
              <a:rPr lang="fa-IR" dirty="0">
                <a:solidFill>
                  <a:schemeClr val="tx1"/>
                </a:solidFill>
              </a:rPr>
              <a:t> </a:t>
            </a:r>
            <a:r>
              <a:rPr lang="fa-IR" dirty="0" smtClean="0">
                <a:solidFill>
                  <a:schemeClr val="tx1"/>
                </a:solidFill>
              </a:rPr>
              <a:t>مثالها دراسلاید بعدی...</a:t>
            </a:r>
            <a:endParaRPr lang="en-US" dirty="0">
              <a:solidFill>
                <a:schemeClr val="tx1"/>
              </a:solidFill>
            </a:endParaRPr>
          </a:p>
        </p:txBody>
      </p:sp>
      <p:sp>
        <p:nvSpPr>
          <p:cNvPr id="2" name="Title 1"/>
          <p:cNvSpPr>
            <a:spLocks noGrp="1"/>
          </p:cNvSpPr>
          <p:nvPr>
            <p:ph type="title"/>
          </p:nvPr>
        </p:nvSpPr>
        <p:spPr>
          <a:xfrm>
            <a:off x="508001" y="609601"/>
            <a:ext cx="8102599" cy="1219199"/>
          </a:xfrm>
        </p:spPr>
        <p:txBody>
          <a:bodyPr>
            <a:normAutofit/>
          </a:bodyPr>
          <a:lstStyle/>
          <a:p>
            <a:pPr algn="ctr"/>
            <a:r>
              <a:rPr lang="fa-IR" sz="3600" b="1" dirty="0">
                <a:solidFill>
                  <a:srgbClr val="FF0000"/>
                </a:solidFill>
                <a:cs typeface="B Zar" panose="00000400000000000000" pitchFamily="2" charset="-78"/>
              </a:rPr>
              <a:t>اﻧﻮاع اﺳﺘﻔﺎده از روﻳﺪادﻫﺎی ﺟﺎری در آﻣﻮزش</a:t>
            </a:r>
            <a:endParaRPr lang="en-US" sz="3600" b="1" dirty="0">
              <a:solidFill>
                <a:srgbClr val="FF0000"/>
              </a:solidFill>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3220009"/>
      </p:ext>
    </p:extLst>
  </p:cSld>
  <p:clrMapOvr>
    <a:masterClrMapping/>
  </p:clrMapOvr>
  <mc:AlternateContent xmlns:mc="http://schemas.openxmlformats.org/markup-compatibility/2006" xmlns:p14="http://schemas.microsoft.com/office/powerpoint/2010/main">
    <mc:Choice Requires="p14">
      <p:transition spd="slow" p14:dur="2000" advTm="80214"/>
    </mc:Choice>
    <mc:Fallback xmlns="">
      <p:transition spd="slow" advTm="80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58</TotalTime>
  <Words>1425</Words>
  <Application>Microsoft Office PowerPoint</Application>
  <PresentationFormat>On-screen Show (4:3)</PresentationFormat>
  <Paragraphs>62</Paragraphs>
  <Slides>11</Slides>
  <Notes>0</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Waveform</vt:lpstr>
      <vt:lpstr>درس آموزش مطالعات اجتماعی</vt:lpstr>
      <vt:lpstr>معرفی برخی رویکردهاوروش های نو وموثر در آموزش مطالعات اجتماعی </vt:lpstr>
      <vt:lpstr>اﻫﻤﻴﺖ و ﻣﺎﻫﻴﺖ اﺳﺘﻔﺎده از روﻳﺪادﻫﺎی ﺟﺎری</vt:lpstr>
      <vt:lpstr>انواع رویدادهای جاری براساس موضوع</vt:lpstr>
      <vt:lpstr>الف)رویدادهای فرهنگی </vt:lpstr>
      <vt:lpstr>ب)رویدادهای طبیعی وزیست محیطی </vt:lpstr>
      <vt:lpstr>پ )روﻳﺪادﻫﺎی اﺟﺘﻤﺎﻋﯽ و اﻗﺘﺼﺎدی:</vt:lpstr>
      <vt:lpstr>ت )روﻳﺪادﻫﺎی ﺳﻴﺎﺳﯽ</vt:lpstr>
      <vt:lpstr>اﻧﻮاع اﺳﺘﻔﺎده از روﻳﺪادﻫﺎی ﺟﺎری در آﻣﻮزش</vt:lpstr>
      <vt:lpstr>PowerPoint Presentation</vt:lpstr>
      <vt:lpstr>فواید حاصله برای دانش آموزان ازاین طریق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 آموزش مطالعات اجتماعی</dc:title>
  <dc:creator>Hamkaran</dc:creator>
  <cp:lastModifiedBy>Hamkaran</cp:lastModifiedBy>
  <cp:revision>18</cp:revision>
  <dcterms:created xsi:type="dcterms:W3CDTF">2020-04-13T15:46:32Z</dcterms:created>
  <dcterms:modified xsi:type="dcterms:W3CDTF">2020-04-15T07:51:13Z</dcterms:modified>
</cp:coreProperties>
</file>