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A42C809-798F-4BFA-9A55-E3C891CBA177}" type="datetimeFigureOut">
              <a:rPr lang="en-US" smtClean="0"/>
              <a:t>4/11/2020</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2D5F5C7F-1D51-4FC6-8371-0050902795BE}"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42C809-798F-4BFA-9A55-E3C891CBA177}"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F5C7F-1D51-4FC6-8371-0050902795B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42C809-798F-4BFA-9A55-E3C891CBA177}"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F5C7F-1D51-4FC6-8371-0050902795B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42C809-798F-4BFA-9A55-E3C891CBA177}"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F5C7F-1D51-4FC6-8371-0050902795B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42C809-798F-4BFA-9A55-E3C891CBA177}" type="datetimeFigureOut">
              <a:rPr lang="en-US" smtClean="0"/>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F5C7F-1D51-4FC6-8371-0050902795B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A42C809-798F-4BFA-9A55-E3C891CBA177}" type="datetimeFigureOut">
              <a:rPr lang="en-US" smtClean="0"/>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F5C7F-1D51-4FC6-8371-0050902795BE}"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42C809-798F-4BFA-9A55-E3C891CBA177}" type="datetimeFigureOut">
              <a:rPr lang="en-US" smtClean="0"/>
              <a:t>4/11/2020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F5C7F-1D51-4FC6-8371-0050902795B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42C809-798F-4BFA-9A55-E3C891CBA177}" type="datetimeFigureOut">
              <a:rPr lang="en-US" smtClean="0"/>
              <a:t>4/11/2020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F5C7F-1D51-4FC6-8371-0050902795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2C809-798F-4BFA-9A55-E3C891CBA177}" type="datetimeFigureOut">
              <a:rPr lang="en-US" smtClean="0"/>
              <a:t>4/11/2020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F5C7F-1D51-4FC6-8371-0050902795B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A42C809-798F-4BFA-9A55-E3C891CBA177}" type="datetimeFigureOut">
              <a:rPr lang="en-US" smtClean="0"/>
              <a:t>4/11/2020</a:t>
            </a:fld>
            <a:endParaRPr lang="en-US"/>
          </a:p>
        </p:txBody>
      </p:sp>
      <p:sp>
        <p:nvSpPr>
          <p:cNvPr id="7" name="Slide Number Placeholder 6"/>
          <p:cNvSpPr>
            <a:spLocks noGrp="1"/>
          </p:cNvSpPr>
          <p:nvPr>
            <p:ph type="sldNum" sz="quarter" idx="12"/>
          </p:nvPr>
        </p:nvSpPr>
        <p:spPr/>
        <p:txBody>
          <a:bodyPr/>
          <a:lstStyle/>
          <a:p>
            <a:fld id="{2D5F5C7F-1D51-4FC6-8371-0050902795BE}"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42C809-798F-4BFA-9A55-E3C891CBA177}" type="datetimeFigureOut">
              <a:rPr lang="en-US" smtClean="0"/>
              <a:t>4/11/2020</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2D5F5C7F-1D51-4FC6-8371-0050902795B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A42C809-798F-4BFA-9A55-E3C891CBA177}" type="datetimeFigureOut">
              <a:rPr lang="en-US" smtClean="0"/>
              <a:t>4/11/2020</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2D5F5C7F-1D51-4FC6-8371-0050902795B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914401"/>
            <a:ext cx="5825202" cy="1481959"/>
          </a:xfrm>
        </p:spPr>
        <p:txBody>
          <a:bodyPr/>
          <a:lstStyle/>
          <a:p>
            <a:pPr algn="ctr"/>
            <a:r>
              <a:rPr lang="fa-IR" b="1" dirty="0" smtClean="0">
                <a:solidFill>
                  <a:srgbClr val="002060"/>
                </a:solidFill>
                <a:cs typeface="B Zar" panose="00000400000000000000" pitchFamily="2" charset="-78"/>
              </a:rPr>
              <a:t>درس مدیریت آموزشگاهی </a:t>
            </a:r>
            <a:endParaRPr lang="en-US" b="1" dirty="0">
              <a:solidFill>
                <a:srgbClr val="002060"/>
              </a:solidFill>
              <a:cs typeface="B Zar" panose="00000400000000000000" pitchFamily="2" charset="-78"/>
            </a:endParaRPr>
          </a:p>
        </p:txBody>
      </p:sp>
      <p:sp>
        <p:nvSpPr>
          <p:cNvPr id="3" name="Subtitle 2"/>
          <p:cNvSpPr>
            <a:spLocks noGrp="1"/>
          </p:cNvSpPr>
          <p:nvPr>
            <p:ph type="subTitle" idx="1"/>
          </p:nvPr>
        </p:nvSpPr>
        <p:spPr/>
        <p:txBody>
          <a:bodyPr>
            <a:normAutofit lnSpcReduction="10000"/>
          </a:bodyPr>
          <a:lstStyle/>
          <a:p>
            <a:pPr algn="ctr"/>
            <a:r>
              <a:rPr lang="fa-IR" b="1" dirty="0" smtClean="0">
                <a:solidFill>
                  <a:srgbClr val="002060"/>
                </a:solidFill>
                <a:cs typeface="B Zar" panose="00000400000000000000" pitchFamily="2" charset="-78"/>
              </a:rPr>
              <a:t>تدریس:دکترجوادحاجی علیزاده</a:t>
            </a:r>
          </a:p>
          <a:p>
            <a:pPr algn="ctr"/>
            <a:r>
              <a:rPr lang="fa-IR" b="1" dirty="0" smtClean="0">
                <a:solidFill>
                  <a:srgbClr val="002060"/>
                </a:solidFill>
                <a:cs typeface="B Zar" panose="00000400000000000000" pitchFamily="2" charset="-78"/>
              </a:rPr>
              <a:t>دانشگاه فرهنگیان استان آذربایجان شرقی</a:t>
            </a:r>
          </a:p>
          <a:p>
            <a:pPr algn="ctr"/>
            <a:r>
              <a:rPr lang="fa-IR" b="1" dirty="0" smtClean="0">
                <a:solidFill>
                  <a:srgbClr val="002060"/>
                </a:solidFill>
                <a:cs typeface="B Zar" panose="00000400000000000000" pitchFamily="2" charset="-78"/>
              </a:rPr>
              <a:t>پردیس علامه امینی تبریز</a:t>
            </a:r>
            <a:endParaRPr lang="en-US" b="1" dirty="0">
              <a:solidFill>
                <a:srgbClr val="002060"/>
              </a:solidFill>
              <a:cs typeface="B Zar"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2976511"/>
      </p:ext>
    </p:extLst>
  </p:cSld>
  <p:clrMapOvr>
    <a:masterClrMapping/>
  </p:clrMapOvr>
  <mc:AlternateContent xmlns:mc="http://schemas.openxmlformats.org/markup-compatibility/2006">
    <mc:Choice xmlns:p14="http://schemas.microsoft.com/office/powerpoint/2010/main" Requires="p14">
      <p:transition spd="slow" p14:dur="2000" advTm="120732"/>
    </mc:Choice>
    <mc:Fallback>
      <p:transition spd="slow" advTm="12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1"/>
            <a:ext cx="6447501" cy="882869"/>
          </a:xfrm>
        </p:spPr>
        <p:txBody>
          <a:bodyPr>
            <a:normAutofit/>
          </a:bodyPr>
          <a:lstStyle/>
          <a:p>
            <a:pPr algn="r"/>
            <a:r>
              <a:rPr lang="fa-IR" b="1" dirty="0" smtClean="0">
                <a:solidFill>
                  <a:srgbClr val="002060"/>
                </a:solidFill>
                <a:cs typeface="B Zar" panose="00000400000000000000" pitchFamily="2" charset="-78"/>
              </a:rPr>
              <a:t>ده  بخش قلمرو مدیریت آموزشی</a:t>
            </a:r>
            <a:endParaRPr lang="en-US" b="1" dirty="0">
              <a:solidFill>
                <a:srgbClr val="002060"/>
              </a:solidFill>
              <a:cs typeface="B Zar" panose="00000400000000000000" pitchFamily="2" charset="-78"/>
            </a:endParaRPr>
          </a:p>
        </p:txBody>
      </p:sp>
      <p:sp>
        <p:nvSpPr>
          <p:cNvPr id="3" name="Content Placeholder 2"/>
          <p:cNvSpPr>
            <a:spLocks noGrp="1"/>
          </p:cNvSpPr>
          <p:nvPr>
            <p:ph idx="1"/>
          </p:nvPr>
        </p:nvSpPr>
        <p:spPr>
          <a:xfrm>
            <a:off x="578945" y="1618594"/>
            <a:ext cx="7345855" cy="4391238"/>
          </a:xfrm>
        </p:spPr>
        <p:txBody>
          <a:bodyPr>
            <a:normAutofit/>
          </a:bodyPr>
          <a:lstStyle/>
          <a:p>
            <a:pPr algn="ctr"/>
            <a:r>
              <a:rPr lang="fa-IR" sz="3600" b="1" dirty="0" smtClean="0">
                <a:cs typeface="B Zar" panose="00000400000000000000" pitchFamily="2" charset="-78"/>
              </a:rPr>
              <a:t>1-نظارت وراهنمایی دبیران یامعلمان</a:t>
            </a:r>
          </a:p>
          <a:p>
            <a:pPr algn="ctr"/>
            <a:r>
              <a:rPr lang="fa-IR" sz="2000" b="1" dirty="0" smtClean="0">
                <a:cs typeface="B Zar" panose="00000400000000000000" pitchFamily="2" charset="-78"/>
              </a:rPr>
              <a:t>(</a:t>
            </a:r>
            <a:r>
              <a:rPr lang="fa-IR" sz="2000" b="1" dirty="0" smtClean="0">
                <a:solidFill>
                  <a:srgbClr val="C00000"/>
                </a:solidFill>
                <a:cs typeface="B Zar" panose="00000400000000000000" pitchFamily="2" charset="-78"/>
              </a:rPr>
              <a:t>معرفی روش های تدریس بهتر-آگاه سازی معلمان ازهدفهای تعلیم وتربیت-ایجادشناخت متقابل از موضوعات وعناوین درسی،انتخاب وگزینش معلمان مناسب،نظارت برنحوه اجرای طرح های آموزشی ورعایت زمان وفعالیتهای متناسب هدفهای آموزشی و..</a:t>
            </a:r>
            <a:r>
              <a:rPr lang="fa-IR" sz="2000" b="1" dirty="0" smtClean="0">
                <a:solidFill>
                  <a:schemeClr val="tx1"/>
                </a:solidFill>
                <a:cs typeface="B Zar" panose="00000400000000000000" pitchFamily="2" charset="-78"/>
              </a:rPr>
              <a:t>)</a:t>
            </a:r>
            <a:endParaRPr lang="fa-IR" sz="2000" b="1" dirty="0">
              <a:solidFill>
                <a:schemeClr val="tx1"/>
              </a:solidFill>
              <a:cs typeface="B Zar" panose="00000400000000000000" pitchFamily="2" charset="-78"/>
            </a:endParaRPr>
          </a:p>
          <a:p>
            <a:pPr algn="r"/>
            <a:r>
              <a:rPr lang="fa-IR" b="1" dirty="0" smtClean="0">
                <a:cs typeface="B Zar" panose="00000400000000000000" pitchFamily="2" charset="-78"/>
              </a:rPr>
              <a:t>نظارت درواقع برای اطمینان از جریان فعالیتها مطابق انتظارات است.</a:t>
            </a:r>
          </a:p>
          <a:p>
            <a:pPr algn="r"/>
            <a:r>
              <a:rPr lang="fa-IR" b="1" dirty="0" smtClean="0">
                <a:cs typeface="B Zar" panose="00000400000000000000" pitchFamily="2" charset="-78"/>
              </a:rPr>
              <a:t>نظارت یک امرموقتی نیست هرچند که ممکن است یک دید موجب ادراکات بسیاری شود که سالها نتوان آن را بیان کرد</a:t>
            </a:r>
            <a:r>
              <a:rPr lang="fa-IR" sz="3600" b="1" dirty="0" smtClean="0">
                <a:cs typeface="B Zar" panose="00000400000000000000" pitchFamily="2" charset="-78"/>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4714537"/>
      </p:ext>
    </p:extLst>
  </p:cSld>
  <p:clrMapOvr>
    <a:masterClrMapping/>
  </p:clrMapOvr>
  <mc:AlternateContent xmlns:mc="http://schemas.openxmlformats.org/markup-compatibility/2006">
    <mc:Choice xmlns:p14="http://schemas.microsoft.com/office/powerpoint/2010/main" Requires="p14">
      <p:transition spd="slow" p14:dur="2000" advTm="726137"/>
    </mc:Choice>
    <mc:Fallback>
      <p:transition spd="slow" advTm="726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645" y="990600"/>
            <a:ext cx="6637468" cy="1143000"/>
          </a:xfrm>
        </p:spPr>
        <p:txBody>
          <a:bodyPr>
            <a:normAutofit fontScale="90000"/>
          </a:bodyPr>
          <a:lstStyle/>
          <a:p>
            <a:pPr algn="ctr"/>
            <a:r>
              <a:rPr lang="fa-IR" b="1" dirty="0" smtClean="0">
                <a:solidFill>
                  <a:srgbClr val="FF0000"/>
                </a:solidFill>
                <a:cs typeface="B Zar" panose="00000400000000000000" pitchFamily="2" charset="-78"/>
              </a:rPr>
              <a:t>2-برنامه </a:t>
            </a:r>
            <a:r>
              <a:rPr lang="fa-IR" b="1" dirty="0">
                <a:solidFill>
                  <a:srgbClr val="FF0000"/>
                </a:solidFill>
                <a:cs typeface="B Zar" panose="00000400000000000000" pitchFamily="2" charset="-78"/>
              </a:rPr>
              <a:t>ریزی (آموزشی ودرسی)</a:t>
            </a:r>
            <a:br>
              <a:rPr lang="fa-IR" b="1" dirty="0">
                <a:solidFill>
                  <a:srgbClr val="FF0000"/>
                </a:solidFill>
                <a:cs typeface="B Zar" panose="00000400000000000000" pitchFamily="2" charset="-78"/>
              </a:rPr>
            </a:br>
            <a:endParaRPr lang="en-US" dirty="0">
              <a:solidFill>
                <a:srgbClr val="FF0000"/>
              </a:solidFill>
            </a:endParaRPr>
          </a:p>
        </p:txBody>
      </p:sp>
      <p:sp>
        <p:nvSpPr>
          <p:cNvPr id="3" name="Text Placeholder 2"/>
          <p:cNvSpPr>
            <a:spLocks noGrp="1"/>
          </p:cNvSpPr>
          <p:nvPr>
            <p:ph type="body" idx="1"/>
          </p:nvPr>
        </p:nvSpPr>
        <p:spPr>
          <a:xfrm>
            <a:off x="1258645" y="1828800"/>
            <a:ext cx="6637467" cy="3958813"/>
          </a:xfrm>
        </p:spPr>
        <p:txBody>
          <a:bodyPr/>
          <a:lstStyle/>
          <a:p>
            <a:pPr algn="r"/>
            <a:r>
              <a:rPr lang="fa-IR" b="1" dirty="0" smtClean="0">
                <a:solidFill>
                  <a:schemeClr val="tx1"/>
                </a:solidFill>
                <a:cs typeface="B Zar" panose="00000400000000000000" pitchFamily="2" charset="-78"/>
              </a:rPr>
              <a:t>نقش مدیران مدارس درکشور ما به لحاظ آنکه بایدانتظارات سازمان پژوهش وبرنامه ریزی درسی را برآورندوبه هدایت تلاش معلمان در اجرای آرمانی تعلیم وتربیت وجلب توجه به مفاهیم عمیق وتمرکز بریادگیری توسط خود دانش آموزان بپردازند،</a:t>
            </a:r>
          </a:p>
          <a:p>
            <a:pPr algn="r"/>
            <a:endParaRPr lang="fa-IR" b="1" dirty="0">
              <a:solidFill>
                <a:schemeClr val="tx1"/>
              </a:solidFill>
              <a:cs typeface="B Zar" panose="00000400000000000000" pitchFamily="2" charset="-78"/>
            </a:endParaRPr>
          </a:p>
          <a:p>
            <a:pPr algn="r"/>
            <a:r>
              <a:rPr lang="fa-IR" b="1" dirty="0" smtClean="0">
                <a:solidFill>
                  <a:schemeClr val="tx1"/>
                </a:solidFill>
                <a:cs typeface="B Zar" panose="00000400000000000000" pitchFamily="2" charset="-78"/>
              </a:rPr>
              <a:t>برنامه ریزی بخش اعظم وظایف مدیر را دربر می گیردوبرای انجام همه نقش ها از آن استفاده می شودمدیردرانجام هریک از وظایف ذاتی خود به برنامه ریزی نیاز دارد</a:t>
            </a:r>
          </a:p>
          <a:p>
            <a:pPr algn="r"/>
            <a:r>
              <a:rPr lang="fa-IR" b="1" dirty="0" smtClean="0">
                <a:solidFill>
                  <a:schemeClr val="tx1"/>
                </a:solidFill>
                <a:cs typeface="B Zar" panose="00000400000000000000" pitchFamily="2" charset="-78"/>
              </a:rPr>
              <a:t>میزان وقتی که مدیران صرف برنامه ریزی می کنند نشانگر میزان اعمال مدیریت آنان است.</a:t>
            </a:r>
            <a:r>
              <a:rPr lang="fa-IR" b="1" dirty="0" smtClean="0">
                <a:cs typeface="B Zar" panose="00000400000000000000" pitchFamily="2" charset="-78"/>
              </a:rPr>
              <a:t> </a:t>
            </a:r>
            <a:endParaRPr lang="en-US" b="1" dirty="0">
              <a:cs typeface="B Zar"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7421861"/>
      </p:ext>
    </p:extLst>
  </p:cSld>
  <p:clrMapOvr>
    <a:masterClrMapping/>
  </p:clrMapOvr>
  <mc:AlternateContent xmlns:mc="http://schemas.openxmlformats.org/markup-compatibility/2006">
    <mc:Choice xmlns:p14="http://schemas.microsoft.com/office/powerpoint/2010/main" Requires="p14">
      <p:transition spd="slow" p14:dur="2000" advTm="481099"/>
    </mc:Choice>
    <mc:Fallback>
      <p:transition spd="slow" advTm="481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1639336"/>
          </a:xfrm>
        </p:spPr>
        <p:txBody>
          <a:bodyPr>
            <a:normAutofit fontScale="90000"/>
          </a:bodyPr>
          <a:lstStyle/>
          <a:p>
            <a:pPr lvl="0" algn="ctr"/>
            <a:r>
              <a:rPr lang="fa-IR" b="1" dirty="0" smtClean="0">
                <a:solidFill>
                  <a:srgbClr val="FF0000"/>
                </a:solidFill>
                <a:cs typeface="B Zar" panose="00000400000000000000" pitchFamily="2" charset="-78"/>
              </a:rPr>
              <a:t>3</a:t>
            </a:r>
            <a:r>
              <a:rPr lang="fa-IR" sz="3600" b="1" dirty="0" smtClean="0">
                <a:solidFill>
                  <a:srgbClr val="FF0000"/>
                </a:solidFill>
                <a:cs typeface="B Zar" panose="00000400000000000000" pitchFamily="2" charset="-78"/>
              </a:rPr>
              <a:t>-روابط </a:t>
            </a:r>
            <a:r>
              <a:rPr lang="fa-IR" sz="3600" b="1" dirty="0">
                <a:solidFill>
                  <a:srgbClr val="FF0000"/>
                </a:solidFill>
                <a:cs typeface="B Zar" panose="00000400000000000000" pitchFamily="2" charset="-78"/>
              </a:rPr>
              <a:t>اجتماعی وفرهنگی درمناسبات انسانی</a:t>
            </a:r>
            <a:r>
              <a:rPr lang="fa-IR" b="1" dirty="0">
                <a:solidFill>
                  <a:prstClr val="black">
                    <a:lumMod val="75000"/>
                    <a:lumOff val="25000"/>
                  </a:prstClr>
                </a:solidFill>
                <a:cs typeface="B Zar" panose="00000400000000000000" pitchFamily="2" charset="-78"/>
              </a:rPr>
              <a:t/>
            </a:r>
            <a:br>
              <a:rPr lang="fa-IR" b="1" dirty="0">
                <a:solidFill>
                  <a:prstClr val="black">
                    <a:lumMod val="75000"/>
                    <a:lumOff val="25000"/>
                  </a:prstClr>
                </a:solidFill>
                <a:cs typeface="B Zar" panose="00000400000000000000" pitchFamily="2" charset="-78"/>
              </a:rPr>
            </a:br>
            <a:endParaRPr lang="en-US" dirty="0"/>
          </a:p>
        </p:txBody>
      </p:sp>
      <p:sp>
        <p:nvSpPr>
          <p:cNvPr id="3" name="Content Placeholder 2"/>
          <p:cNvSpPr>
            <a:spLocks noGrp="1"/>
          </p:cNvSpPr>
          <p:nvPr>
            <p:ph idx="1"/>
          </p:nvPr>
        </p:nvSpPr>
        <p:spPr>
          <a:xfrm>
            <a:off x="1043492" y="2362200"/>
            <a:ext cx="6777317" cy="3470429"/>
          </a:xfrm>
        </p:spPr>
        <p:txBody>
          <a:bodyPr>
            <a:normAutofit/>
          </a:bodyPr>
          <a:lstStyle/>
          <a:p>
            <a:pPr marL="0" lvl="0" indent="0" algn="ctr">
              <a:buClr>
                <a:srgbClr val="90C226"/>
              </a:buClr>
              <a:buNone/>
            </a:pPr>
            <a:r>
              <a:rPr lang="fa-IR" sz="2000" b="1" dirty="0" smtClean="0">
                <a:solidFill>
                  <a:schemeClr val="tx1"/>
                </a:solidFill>
                <a:cs typeface="B Zar" panose="00000400000000000000" pitchFamily="2" charset="-78"/>
              </a:rPr>
              <a:t>-ازآنجایی که مدیر درهرسازمانی مسول نهایی حسن انجام امور است ودرمرز ارتباط سازمان بامحیط قرار داردومبادله اطلاعات میان عناصر موجود دردرون سازمان وبیرون آن را بوجود می آوردباید درایفای نقش بتواند ازمهارتها وفنون ارتباطات اجتماعی ومناسبات انسانی استفاده کند</a:t>
            </a:r>
            <a:r>
              <a:rPr lang="fa-IR" sz="2000" b="1" dirty="0" smtClean="0">
                <a:solidFill>
                  <a:srgbClr val="C00000"/>
                </a:solidFill>
                <a:cs typeface="B Zar" panose="00000400000000000000" pitchFamily="2" charset="-78"/>
              </a:rPr>
              <a:t>.</a:t>
            </a:r>
          </a:p>
          <a:p>
            <a:pPr marL="0" lvl="0" indent="0" algn="r">
              <a:buClr>
                <a:srgbClr val="90C226"/>
              </a:buClr>
              <a:buNone/>
            </a:pPr>
            <a:r>
              <a:rPr lang="fa-IR" sz="2000" b="1" dirty="0" smtClean="0">
                <a:solidFill>
                  <a:srgbClr val="C00000"/>
                </a:solidFill>
                <a:cs typeface="B Zar" panose="00000400000000000000" pitchFamily="2" charset="-78"/>
              </a:rPr>
              <a:t>-</a:t>
            </a:r>
            <a:r>
              <a:rPr lang="fa-IR" sz="2000" b="1" dirty="0" smtClean="0">
                <a:solidFill>
                  <a:schemeClr val="tx1"/>
                </a:solidFill>
                <a:cs typeface="B Zar" panose="00000400000000000000" pitchFamily="2" charset="-78"/>
              </a:rPr>
              <a:t>هدف از برقراری روابط اجتماعی وفرهنگی میان مدرسه واجتماع ایجاد اعتماد متقابل ازطریق اطلاع رسانی به مردم درباره وضعیت کار مدارس است تا خمایت آنان برای حل وفصل مشکلات مدارس جلب شود</a:t>
            </a:r>
            <a:r>
              <a:rPr lang="fa-IR" sz="2000" b="1" dirty="0" smtClean="0">
                <a:solidFill>
                  <a:srgbClr val="C00000"/>
                </a:solidFill>
                <a:cs typeface="B Zar" panose="00000400000000000000" pitchFamily="2" charset="-78"/>
              </a:rPr>
              <a:t>.</a:t>
            </a:r>
          </a:p>
          <a:p>
            <a:pPr marL="0" lvl="0" indent="0" algn="ctr">
              <a:buClr>
                <a:srgbClr val="90C226"/>
              </a:buClr>
              <a:buNone/>
            </a:pPr>
            <a:r>
              <a:rPr lang="fa-IR" sz="2000" b="1" dirty="0" smtClean="0">
                <a:solidFill>
                  <a:srgbClr val="C00000"/>
                </a:solidFill>
                <a:cs typeface="B Zar" panose="00000400000000000000" pitchFamily="2" charset="-78"/>
              </a:rPr>
              <a:t>(استفاده ازمهارتها وفنون ارتباطات اجتماعی ومناسبات انسانی مانند خوب گوش کردن و...)</a:t>
            </a:r>
          </a:p>
          <a:p>
            <a:pPr marL="0" lvl="0" indent="0" algn="ctr">
              <a:buClr>
                <a:srgbClr val="90C226"/>
              </a:buClr>
              <a:buNone/>
            </a:pPr>
            <a:endParaRPr lang="fa-IR" sz="3600" b="1" dirty="0">
              <a:solidFill>
                <a:prstClr val="black">
                  <a:lumMod val="75000"/>
                  <a:lumOff val="25000"/>
                </a:prstClr>
              </a:solidFill>
              <a:cs typeface="B Zar" panose="00000400000000000000" pitchFamily="2" charset="-78"/>
            </a:endParaRPr>
          </a:p>
          <a:p>
            <a:pPr marL="0" lvl="0" indent="0" algn="ctr">
              <a:buClr>
                <a:srgbClr val="90C226"/>
              </a:buClr>
              <a:buNone/>
            </a:pPr>
            <a:endParaRPr lang="fa-IR" sz="3600" b="1" dirty="0">
              <a:solidFill>
                <a:prstClr val="black">
                  <a:lumMod val="75000"/>
                  <a:lumOff val="25000"/>
                </a:prstClr>
              </a:solidFill>
              <a:cs typeface="B Zar" panose="00000400000000000000" pitchFamily="2" charset="-78"/>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0770278"/>
      </p:ext>
    </p:extLst>
  </p:cSld>
  <p:clrMapOvr>
    <a:masterClrMapping/>
  </p:clrMapOvr>
  <mc:AlternateContent xmlns:mc="http://schemas.openxmlformats.org/markup-compatibility/2006">
    <mc:Choice xmlns:p14="http://schemas.microsoft.com/office/powerpoint/2010/main" Requires="p14">
      <p:transition spd="slow" p14:dur="2000" advTm="203809"/>
    </mc:Choice>
    <mc:Fallback>
      <p:transition spd="slow" advTm="20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6801"/>
            <a:ext cx="7391399" cy="457199"/>
          </a:xfrm>
        </p:spPr>
        <p:txBody>
          <a:bodyPr>
            <a:normAutofit fontScale="90000"/>
          </a:bodyPr>
          <a:lstStyle/>
          <a:p>
            <a:pPr algn="ctr"/>
            <a:r>
              <a:rPr lang="fa-IR" sz="3200" dirty="0" smtClean="0">
                <a:solidFill>
                  <a:srgbClr val="FF0000"/>
                </a:solidFill>
                <a:cs typeface="B Zar" panose="00000400000000000000" pitchFamily="2" charset="-78"/>
              </a:rPr>
              <a:t>تقسیم بندی زمان صرف شده یک مدیر دربرقراری ارتباطات</a:t>
            </a:r>
            <a:endParaRPr lang="en-US" sz="3200" dirty="0">
              <a:solidFill>
                <a:srgbClr val="FF0000"/>
              </a:solidFill>
              <a:cs typeface="B Zar" panose="00000400000000000000" pitchFamily="2" charset="-78"/>
            </a:endParaRPr>
          </a:p>
        </p:txBody>
      </p:sp>
      <p:sp>
        <p:nvSpPr>
          <p:cNvPr id="3" name="Text Placeholder 2"/>
          <p:cNvSpPr>
            <a:spLocks noGrp="1"/>
          </p:cNvSpPr>
          <p:nvPr>
            <p:ph type="body" idx="1"/>
          </p:nvPr>
        </p:nvSpPr>
        <p:spPr>
          <a:xfrm>
            <a:off x="990601" y="1676400"/>
            <a:ext cx="7086600" cy="4111213"/>
          </a:xfrm>
        </p:spPr>
        <p:txBody>
          <a:bodyPr/>
          <a:lstStyle/>
          <a:p>
            <a:pPr algn="r"/>
            <a:r>
              <a:rPr lang="fa-IR" b="1" dirty="0" smtClean="0">
                <a:solidFill>
                  <a:schemeClr val="tx1"/>
                </a:solidFill>
              </a:rPr>
              <a:t>یکی ازتحقیقات انجام گرفته درباب زمان ونحوه ارتباطات مدیر یک سازمان نشان می دهد:</a:t>
            </a:r>
          </a:p>
          <a:p>
            <a:pPr algn="r"/>
            <a:r>
              <a:rPr lang="fa-IR" b="1" dirty="0" smtClean="0">
                <a:solidFill>
                  <a:schemeClr val="tx1"/>
                </a:solidFill>
              </a:rPr>
              <a:t>70درصد ازوقت مدیرصرف برقراری ارتباط می شود</a:t>
            </a:r>
          </a:p>
          <a:p>
            <a:pPr algn="r"/>
            <a:r>
              <a:rPr lang="fa-IR" b="1" dirty="0" smtClean="0">
                <a:solidFill>
                  <a:schemeClr val="tx1"/>
                </a:solidFill>
              </a:rPr>
              <a:t>بخشی به شنیدن-بخشی خواندن-بخشی به صحبت کردن-وبخش زیادی به گوش دادن</a:t>
            </a:r>
          </a:p>
          <a:p>
            <a:pPr algn="r"/>
            <a:endParaRPr lang="fa-IR" b="1" dirty="0">
              <a:solidFill>
                <a:schemeClr val="tx1"/>
              </a:solidFill>
            </a:endParaRPr>
          </a:p>
          <a:p>
            <a:pPr algn="r"/>
            <a:r>
              <a:rPr lang="fa-IR" b="1" dirty="0" smtClean="0">
                <a:solidFill>
                  <a:schemeClr val="tx1"/>
                </a:solidFill>
              </a:rPr>
              <a:t>گوش دادن به کارکنان یکی ازمهمترین کارهای مدیراست.</a:t>
            </a:r>
            <a:endParaRPr lang="en-US" b="1"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7012094"/>
      </p:ext>
    </p:extLst>
  </p:cSld>
  <p:clrMapOvr>
    <a:masterClrMapping/>
  </p:clrMapOvr>
  <mc:AlternateContent xmlns:mc="http://schemas.openxmlformats.org/markup-compatibility/2006">
    <mc:Choice xmlns:p14="http://schemas.microsoft.com/office/powerpoint/2010/main" Requires="p14">
      <p:transition spd="slow" p14:dur="2000" advTm="111373"/>
    </mc:Choice>
    <mc:Fallback>
      <p:transition spd="slow" advTm="11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645" y="1066801"/>
            <a:ext cx="6637468" cy="533399"/>
          </a:xfrm>
        </p:spPr>
        <p:txBody>
          <a:bodyPr>
            <a:normAutofit fontScale="90000"/>
          </a:bodyPr>
          <a:lstStyle/>
          <a:p>
            <a:pPr algn="ctr"/>
            <a:r>
              <a:rPr lang="fa-IR" sz="3200" b="1" dirty="0" smtClean="0">
                <a:solidFill>
                  <a:srgbClr val="FF0000"/>
                </a:solidFill>
                <a:cs typeface="B Zar" panose="00000400000000000000" pitchFamily="2" charset="-78"/>
              </a:rPr>
              <a:t>نکات مهم برای گوش دادن خوب</a:t>
            </a:r>
            <a:endParaRPr lang="en-US" sz="3200" b="1" dirty="0">
              <a:solidFill>
                <a:srgbClr val="FF0000"/>
              </a:solidFill>
              <a:cs typeface="B Zar" panose="00000400000000000000" pitchFamily="2" charset="-78"/>
            </a:endParaRPr>
          </a:p>
        </p:txBody>
      </p:sp>
      <p:sp>
        <p:nvSpPr>
          <p:cNvPr id="3" name="Text Placeholder 2"/>
          <p:cNvSpPr>
            <a:spLocks noGrp="1"/>
          </p:cNvSpPr>
          <p:nvPr>
            <p:ph type="body" idx="1"/>
          </p:nvPr>
        </p:nvSpPr>
        <p:spPr>
          <a:xfrm>
            <a:off x="914400" y="1905000"/>
            <a:ext cx="7239000" cy="3276600"/>
          </a:xfrm>
        </p:spPr>
        <p:txBody>
          <a:bodyPr>
            <a:normAutofit fontScale="55000" lnSpcReduction="20000"/>
          </a:bodyPr>
          <a:lstStyle/>
          <a:p>
            <a:pPr algn="r"/>
            <a:r>
              <a:rPr lang="fa-IR" sz="4400" b="1" dirty="0" smtClean="0">
                <a:solidFill>
                  <a:schemeClr val="tx1"/>
                </a:solidFill>
                <a:cs typeface="B Zar" panose="00000400000000000000" pitchFamily="2" charset="-78"/>
              </a:rPr>
              <a:t>خوب گوش دادن-تنها صحبت نکردن-ادامه گوش دادن حتی درهنگام شنیدن کلام مخالف-تمرکز داشتن برخبرها،رویدادها ودرضمن آن برنظریات،احساسات،قضاوتها وبرداشتهای افراد-کوشش دربه نظم آوردن مطالب-توجه دقیق به مطالب،نه سر به هوابودن،-جلوگیری ازعوامل مزاحم(تلفن طولانی،ورود منشی و...)دقت در هنگام شنیدن گزارشات-کشف حقایق درمواجهه باکلام هیجانی-تلاش درافزایش توان وعادت در دریافت ذهنی،تعداد کلمات بیان شده درهر دقیقه 125کلمه باشد درحالی که انسان می تواند 5برابر آن را دریافت دار</a:t>
            </a:r>
            <a:r>
              <a:rPr lang="fa-IR" dirty="0" smtClean="0"/>
              <a:t>د</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5366607"/>
      </p:ext>
    </p:extLst>
  </p:cSld>
  <p:clrMapOvr>
    <a:masterClrMapping/>
  </p:clrMapOvr>
  <mc:AlternateContent xmlns:mc="http://schemas.openxmlformats.org/markup-compatibility/2006">
    <mc:Choice xmlns:p14="http://schemas.microsoft.com/office/powerpoint/2010/main" Requires="p14">
      <p:transition spd="slow" p14:dur="2000" advTm="255538"/>
    </mc:Choice>
    <mc:Fallback>
      <p:transition spd="slow" advTm="255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01"/>
            <a:ext cx="7391399" cy="457199"/>
          </a:xfrm>
        </p:spPr>
        <p:txBody>
          <a:bodyPr>
            <a:noAutofit/>
          </a:bodyPr>
          <a:lstStyle/>
          <a:p>
            <a:pPr algn="ctr"/>
            <a:r>
              <a:rPr lang="fa-IR" sz="3200" dirty="0" smtClean="0">
                <a:solidFill>
                  <a:srgbClr val="FF0000"/>
                </a:solidFill>
                <a:cs typeface="B Zar" panose="00000400000000000000" pitchFamily="2" charset="-78"/>
              </a:rPr>
              <a:t>روشهای افزایش مهارت وکارآیی مدیران دربرقراری ارتباط</a:t>
            </a:r>
            <a:endParaRPr lang="en-US" sz="3200" dirty="0">
              <a:solidFill>
                <a:srgbClr val="FF0000"/>
              </a:solidFill>
              <a:cs typeface="B Zar" panose="00000400000000000000" pitchFamily="2" charset="-78"/>
            </a:endParaRPr>
          </a:p>
        </p:txBody>
      </p:sp>
      <p:sp>
        <p:nvSpPr>
          <p:cNvPr id="3" name="Text Placeholder 2"/>
          <p:cNvSpPr>
            <a:spLocks noGrp="1"/>
          </p:cNvSpPr>
          <p:nvPr>
            <p:ph type="body" idx="1"/>
          </p:nvPr>
        </p:nvSpPr>
        <p:spPr>
          <a:xfrm>
            <a:off x="762000" y="1981200"/>
            <a:ext cx="7620000" cy="3806413"/>
          </a:xfrm>
        </p:spPr>
        <p:txBody>
          <a:bodyPr>
            <a:normAutofit lnSpcReduction="10000"/>
          </a:bodyPr>
          <a:lstStyle/>
          <a:p>
            <a:pPr algn="r"/>
            <a:r>
              <a:rPr lang="fa-IR" dirty="0" smtClean="0"/>
              <a:t>1</a:t>
            </a:r>
            <a:r>
              <a:rPr lang="fa-IR" b="1" dirty="0" smtClean="0">
                <a:solidFill>
                  <a:schemeClr val="tx1"/>
                </a:solidFill>
                <a:cs typeface="B Zar" panose="00000400000000000000" pitchFamily="2" charset="-78"/>
              </a:rPr>
              <a:t>-روشن ساختن عقاید،نظریات ومفاهیم مورد نظر پیام فرست وپیام گیر</a:t>
            </a:r>
          </a:p>
          <a:p>
            <a:pPr algn="r"/>
            <a:r>
              <a:rPr lang="fa-IR" b="1" dirty="0" smtClean="0">
                <a:solidFill>
                  <a:schemeClr val="tx1"/>
                </a:solidFill>
                <a:cs typeface="B Zar" panose="00000400000000000000" pitchFamily="2" charset="-78"/>
              </a:rPr>
              <a:t>2-بررسی هدف واقعی ارتباطات</a:t>
            </a:r>
          </a:p>
          <a:p>
            <a:pPr algn="r"/>
            <a:r>
              <a:rPr lang="fa-IR" b="1" dirty="0" smtClean="0">
                <a:solidFill>
                  <a:schemeClr val="tx1"/>
                </a:solidFill>
                <a:cs typeface="B Zar" panose="00000400000000000000" pitchFamily="2" charset="-78"/>
              </a:rPr>
              <a:t>3-توجه به نشانه های ارزشیابی پیام به 6چه.(چه-چرا-چه موقع-چگونه-چه کسی-به چه کسی )</a:t>
            </a:r>
          </a:p>
          <a:p>
            <a:pPr algn="r"/>
            <a:r>
              <a:rPr lang="fa-IR" b="1" dirty="0" smtClean="0">
                <a:solidFill>
                  <a:schemeClr val="tx1"/>
                </a:solidFill>
                <a:cs typeface="B Zar" panose="00000400000000000000" pitchFamily="2" charset="-78"/>
              </a:rPr>
              <a:t>4-مشورتخواهی ودعوت به مشارکت افراد</a:t>
            </a:r>
          </a:p>
          <a:p>
            <a:pPr algn="r"/>
            <a:r>
              <a:rPr lang="fa-IR" b="1" dirty="0" smtClean="0">
                <a:solidFill>
                  <a:schemeClr val="tx1"/>
                </a:solidFill>
                <a:cs typeface="B Zar" panose="00000400000000000000" pitchFamily="2" charset="-78"/>
              </a:rPr>
              <a:t>5-توجه به حالات عاطفی،روحی،روانی وحرکتی پیام فرست</a:t>
            </a:r>
          </a:p>
          <a:p>
            <a:pPr algn="r"/>
            <a:r>
              <a:rPr lang="fa-IR" b="1" dirty="0" smtClean="0">
                <a:solidFill>
                  <a:schemeClr val="tx1"/>
                </a:solidFill>
                <a:cs typeface="B Zar" panose="00000400000000000000" pitchFamily="2" charset="-78"/>
              </a:rPr>
              <a:t>6-گنجاندن مطالبی مفید ومتناسب باعلایق ونیاز های مخاطب</a:t>
            </a:r>
          </a:p>
          <a:p>
            <a:pPr algn="r"/>
            <a:r>
              <a:rPr lang="fa-IR" b="1" dirty="0" smtClean="0">
                <a:solidFill>
                  <a:schemeClr val="tx1"/>
                </a:solidFill>
                <a:cs typeface="B Zar" panose="00000400000000000000" pitchFamily="2" charset="-78"/>
              </a:rPr>
              <a:t>7-پیگیری وسنجش تاثیرات</a:t>
            </a:r>
          </a:p>
          <a:p>
            <a:pPr algn="r"/>
            <a:r>
              <a:rPr lang="fa-IR" b="1" dirty="0" smtClean="0">
                <a:solidFill>
                  <a:schemeClr val="tx1"/>
                </a:solidFill>
                <a:cs typeface="B Zar" panose="00000400000000000000" pitchFamily="2" charset="-78"/>
              </a:rPr>
              <a:t>8-توجه به زمینه وسیع واهداف دراز مدت</a:t>
            </a:r>
          </a:p>
          <a:p>
            <a:pPr algn="r"/>
            <a:r>
              <a:rPr lang="fa-IR" b="1" dirty="0" smtClean="0">
                <a:solidFill>
                  <a:schemeClr val="tx1"/>
                </a:solidFill>
                <a:cs typeface="B Zar" panose="00000400000000000000" pitchFamily="2" charset="-78"/>
              </a:rPr>
              <a:t>9-عمل به گفتار</a:t>
            </a:r>
          </a:p>
          <a:p>
            <a:pPr algn="r"/>
            <a:r>
              <a:rPr lang="fa-IR" b="1" dirty="0" smtClean="0">
                <a:solidFill>
                  <a:schemeClr val="tx1"/>
                </a:solidFill>
                <a:cs typeface="B Zar" panose="00000400000000000000" pitchFamily="2" charset="-78"/>
              </a:rPr>
              <a:t>10-خوب گوش دادن</a:t>
            </a:r>
            <a:endParaRPr lang="en-US" b="1" dirty="0">
              <a:solidFill>
                <a:schemeClr val="tx1"/>
              </a:solidFill>
              <a:cs typeface="B Zar"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8574993"/>
      </p:ext>
    </p:extLst>
  </p:cSld>
  <p:clrMapOvr>
    <a:masterClrMapping/>
  </p:clrMapOvr>
  <mc:AlternateContent xmlns:mc="http://schemas.openxmlformats.org/markup-compatibility/2006">
    <mc:Choice xmlns:p14="http://schemas.microsoft.com/office/powerpoint/2010/main" Requires="p14">
      <p:transition spd="slow" p14:dur="2000" advTm="243606"/>
    </mc:Choice>
    <mc:Fallback>
      <p:transition spd="slow" advTm="24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50</TotalTime>
  <Words>468</Words>
  <Application>Microsoft Office PowerPoint</Application>
  <PresentationFormat>On-screen Show (4:3)</PresentationFormat>
  <Paragraphs>38</Paragraphs>
  <Slides>7</Slides>
  <Notes>0</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Austin</vt:lpstr>
      <vt:lpstr>درس مدیریت آموزشگاهی </vt:lpstr>
      <vt:lpstr>ده  بخش قلمرو مدیریت آموزشی</vt:lpstr>
      <vt:lpstr>2-برنامه ریزی (آموزشی ودرسی) </vt:lpstr>
      <vt:lpstr>3-روابط اجتماعی وفرهنگی درمناسبات انسانی </vt:lpstr>
      <vt:lpstr>تقسیم بندی زمان صرف شده یک مدیر دربرقراری ارتباطات</vt:lpstr>
      <vt:lpstr>نکات مهم برای گوش دادن خوب</vt:lpstr>
      <vt:lpstr>روشهای افزایش مهارت وکارآیی مدیران دربرقراری ارتباط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درس مدیریت آموزشگاهی </dc:title>
  <dc:creator>Hamkaran</dc:creator>
  <cp:lastModifiedBy>Hamkaran</cp:lastModifiedBy>
  <cp:revision>3</cp:revision>
  <dcterms:created xsi:type="dcterms:W3CDTF">2020-04-12T06:49:13Z</dcterms:created>
  <dcterms:modified xsi:type="dcterms:W3CDTF">2020-04-12T07:40:33Z</dcterms:modified>
</cp:coreProperties>
</file>