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5E34AA-08EE-4C2E-A970-02455CFF37C8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2F19E5-FC44-4F00-BF13-07F2ECD923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mb dir="vert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a-IR" b="1" smtClean="0">
                <a:solidFill>
                  <a:schemeClr val="tx2"/>
                </a:solidFill>
                <a:cs typeface="B Nazanin" pitchFamily="2" charset="-78"/>
              </a:rPr>
              <a:t>نگارش خلاق </a:t>
            </a:r>
            <a:br>
              <a:rPr lang="fa-IR" b="1" smtClean="0">
                <a:solidFill>
                  <a:schemeClr val="tx2"/>
                </a:solidFill>
                <a:cs typeface="B Nazanin" pitchFamily="2" charset="-78"/>
              </a:rPr>
            </a:br>
            <a:r>
              <a:rPr lang="fa-IR" b="1" smtClean="0">
                <a:solidFill>
                  <a:schemeClr val="tx2"/>
                </a:solidFill>
                <a:cs typeface="B Nazanin" pitchFamily="2" charset="-78"/>
              </a:rPr>
              <a:t>آموزش مجازی</a:t>
            </a:r>
            <a:endParaRPr lang="en-US" b="1">
              <a:solidFill>
                <a:schemeClr val="tx2"/>
              </a:solidFill>
              <a:cs typeface="B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b="1" smtClean="0">
                <a:solidFill>
                  <a:schemeClr val="tx1"/>
                </a:solidFill>
                <a:cs typeface="B Nazanin" pitchFamily="2" charset="-78"/>
              </a:rPr>
              <a:t>مدرس:  جاوید اصغرپور غفاری</a:t>
            </a:r>
          </a:p>
          <a:p>
            <a:pPr algn="ctr" rtl="1"/>
            <a:r>
              <a:rPr lang="fa-IR" b="1" smtClean="0">
                <a:solidFill>
                  <a:schemeClr val="tx1"/>
                </a:solidFill>
                <a:cs typeface="B Nazanin" pitchFamily="2" charset="-78"/>
              </a:rPr>
              <a:t>دانشجویان رشته آموزش شیمی 98</a:t>
            </a:r>
            <a:endParaRPr lang="en-US" b="1">
              <a:solidFill>
                <a:schemeClr val="tx1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None/>
            </a:pPr>
            <a:r>
              <a:rPr lang="fa-IR" sz="4000" b="1" smtClean="0">
                <a:solidFill>
                  <a:srgbClr val="002060"/>
                </a:solidFill>
                <a:cs typeface="B Titr" pitchFamily="2" charset="-78"/>
              </a:rPr>
              <a:t>منظور از </a:t>
            </a:r>
            <a:r>
              <a:rPr lang="fa-IR" sz="4000" b="1" u="sng" smtClean="0">
                <a:solidFill>
                  <a:srgbClr val="002060"/>
                </a:solidFill>
                <a:cs typeface="B Titr" pitchFamily="2" charset="-78"/>
              </a:rPr>
              <a:t>زبان عادی </a:t>
            </a:r>
            <a:r>
              <a:rPr lang="fa-IR" sz="4000" b="1" smtClean="0">
                <a:solidFill>
                  <a:srgbClr val="002060"/>
                </a:solidFill>
                <a:cs typeface="B Titr" pitchFamily="2" charset="-78"/>
              </a:rPr>
              <a:t>زبانی است که برای برآوردن نیازهای زندگی روزمره به کار می رود و در مکالمات معمول روزانه از آن بهره می جوییم. زبان در این سطح، پیچیدگی و فرهیختگی سطوح دیگر را ندارد. </a:t>
            </a:r>
          </a:p>
          <a:p>
            <a:pPr algn="r" rtl="1">
              <a:buNone/>
            </a:pPr>
            <a:endParaRPr lang="fa-IR" sz="4000" b="1" smtClean="0">
              <a:cs typeface="B Titr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mtClean="0"/>
              <a:t>   1- </a:t>
            </a:r>
            <a:r>
              <a:rPr lang="fa-IR" sz="5400" smtClean="0">
                <a:solidFill>
                  <a:srgbClr val="002060"/>
                </a:solidFill>
                <a:cs typeface="B Traffic" pitchFamily="2" charset="-78"/>
              </a:rPr>
              <a:t>زبان عادی</a:t>
            </a:r>
            <a:endParaRPr lang="en-US">
              <a:solidFill>
                <a:schemeClr val="accent5">
                  <a:lumMod val="50000"/>
                </a:schemeClr>
              </a:solidFill>
              <a:cs typeface="B Traffic" pitchFamily="2" charset="-78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600" b="1" smtClean="0">
                <a:solidFill>
                  <a:schemeClr val="accent5">
                    <a:lumMod val="50000"/>
                  </a:schemeClr>
                </a:solidFill>
                <a:cs typeface="B Nazanin" pitchFamily="2" charset="-78"/>
              </a:rPr>
              <a:t>زبان </a:t>
            </a:r>
            <a:r>
              <a:rPr lang="fa-IR" sz="3600" b="1" u="sng" smtClean="0">
                <a:solidFill>
                  <a:schemeClr val="accent5">
                    <a:lumMod val="50000"/>
                  </a:schemeClr>
                </a:solidFill>
                <a:cs typeface="B Nazanin" pitchFamily="2" charset="-78"/>
              </a:rPr>
              <a:t>علمی زبانی </a:t>
            </a:r>
            <a:r>
              <a:rPr lang="fa-IR" sz="3600" b="1" smtClean="0">
                <a:solidFill>
                  <a:schemeClr val="accent5">
                    <a:lumMod val="50000"/>
                  </a:schemeClr>
                </a:solidFill>
                <a:cs typeface="B Nazanin" pitchFamily="2" charset="-78"/>
              </a:rPr>
              <a:t>است شفاف با تعبیرهای مستقیم و دارای ساخت منطقی و نظم و آراستگی. در این زبان، لفظ به معنای حقیقی یا آن معانی مجازی و کنایی به کار می رود که مشهورند.در زبان علمی از مترادفات مثل توان، نیرو، قوه، برای بیان مفهوم واحد استفاده نمی شود و حاوی مفاهیم و اصطلاحاتی است که مصادیق مشخصی دارند.</a:t>
            </a:r>
            <a:endParaRPr lang="en-US" sz="3600" b="1" smtClean="0">
              <a:solidFill>
                <a:schemeClr val="accent5">
                  <a:lumMod val="50000"/>
                </a:schemeClr>
              </a:solidFill>
              <a:cs typeface="B Nazanin" pitchFamily="2" charset="-78"/>
            </a:endParaRPr>
          </a:p>
          <a:p>
            <a:pPr algn="r" rtl="1"/>
            <a:endParaRPr lang="en-US" sz="3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mtClean="0">
                <a:solidFill>
                  <a:schemeClr val="accent5">
                    <a:lumMod val="50000"/>
                  </a:schemeClr>
                </a:solidFill>
                <a:cs typeface="B Nazanin" pitchFamily="2" charset="-78"/>
              </a:rPr>
              <a:t>2- زبان علمی</a:t>
            </a:r>
            <a:endParaRPr lang="en-US">
              <a:solidFill>
                <a:schemeClr val="accent5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2800" b="1" smtClean="0">
                <a:solidFill>
                  <a:schemeClr val="accent4"/>
                </a:solidFill>
                <a:cs typeface="B Zar" pitchFamily="2" charset="-78"/>
              </a:rPr>
              <a:t>زبان ادبی، زبانی است که حاصل آن متون ادبی یا ادبیات است. در زبان ادبی بر خلاف زبان علمی ، مخاطب ، پیش از آن که به معنی کلمات و تعبیرات دست یابد، به لفظ آنها توجه می کند.</a:t>
            </a:r>
          </a:p>
          <a:p>
            <a:pPr algn="r" rtl="1">
              <a:buNone/>
            </a:pPr>
            <a:r>
              <a:rPr lang="fa-IR" sz="2800" b="1" smtClean="0">
                <a:solidFill>
                  <a:schemeClr val="accent4"/>
                </a:solidFill>
                <a:cs typeface="B Zar" pitchFamily="2" charset="-78"/>
              </a:rPr>
              <a:t>در این مقام معانی در حکم اشیایی هستند که گویی از پس جام شیشه‌ای پرنقش و نگاری دیده می شوند. </a:t>
            </a:r>
          </a:p>
          <a:p>
            <a:pPr algn="r" rtl="1">
              <a:buNone/>
            </a:pPr>
            <a:r>
              <a:rPr lang="fa-IR" sz="2800" b="1" smtClean="0">
                <a:solidFill>
                  <a:schemeClr val="accent4"/>
                </a:solidFill>
                <a:cs typeface="B Zar" pitchFamily="2" charset="-78"/>
              </a:rPr>
              <a:t>در حقیقت ادبیات هنر کلمات است، هنری که مصالح آن زبان است همچنان که مصالح هنر نقاشی رنگ و بوم و مصالح هنر موسیقی نغمه و نت و سازهای موسیقی است. </a:t>
            </a:r>
            <a:endParaRPr lang="en-US" sz="2800" b="1">
              <a:solidFill>
                <a:schemeClr val="accent4"/>
              </a:solidFill>
              <a:cs typeface="B Zar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mtClean="0">
                <a:cs typeface="B Zar" pitchFamily="2" charset="-78"/>
              </a:rPr>
              <a:t>3- زبان ادبی </a:t>
            </a:r>
            <a:endParaRPr lang="en-US">
              <a:cs typeface="B Zar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3200" b="1" smtClean="0">
                <a:solidFill>
                  <a:srgbClr val="7030A0"/>
                </a:solidFill>
              </a:rPr>
              <a:t>زبان محاوره همان زبان گفتگوی عامیانه بین مردم است. این زبان در عین آن که از تصویرهای خیالی بهره می گیرد با زبان ادبی </a:t>
            </a:r>
            <a:r>
              <a:rPr lang="fa-IR" sz="3200" b="1" u="sng" smtClean="0">
                <a:solidFill>
                  <a:srgbClr val="7030A0"/>
                </a:solidFill>
              </a:rPr>
              <a:t>دو فرق اساسی </a:t>
            </a:r>
            <a:r>
              <a:rPr lang="fa-IR" sz="3200" b="1" smtClean="0">
                <a:solidFill>
                  <a:srgbClr val="7030A0"/>
                </a:solidFill>
              </a:rPr>
              <a:t>دارد:</a:t>
            </a:r>
          </a:p>
          <a:p>
            <a:pPr algn="r" rtl="1">
              <a:buNone/>
            </a:pPr>
            <a:r>
              <a:rPr lang="fa-IR" sz="3200" b="1" u="sng" smtClean="0">
                <a:solidFill>
                  <a:srgbClr val="7030A0"/>
                </a:solidFill>
              </a:rPr>
              <a:t>اول</a:t>
            </a:r>
            <a:r>
              <a:rPr lang="fa-IR" sz="3200" b="1" smtClean="0">
                <a:solidFill>
                  <a:srgbClr val="7030A0"/>
                </a:solidFill>
              </a:rPr>
              <a:t> آنکه تعابیر تصویری را عموماً به تقلید به کار می برد و در استفاده از آنها گاهی قصد و عمد هنری ندارد. </a:t>
            </a:r>
          </a:p>
          <a:p>
            <a:pPr algn="r" rtl="1">
              <a:buNone/>
            </a:pPr>
            <a:r>
              <a:rPr lang="fa-IR" sz="3200" b="1" u="sng" smtClean="0">
                <a:solidFill>
                  <a:srgbClr val="7030A0"/>
                </a:solidFill>
              </a:rPr>
              <a:t>دیگر</a:t>
            </a:r>
            <a:r>
              <a:rPr lang="fa-IR" sz="3200" b="1" smtClean="0">
                <a:solidFill>
                  <a:srgbClr val="7030A0"/>
                </a:solidFill>
              </a:rPr>
              <a:t> آن که از نظم و آراستگی، که وجه مشترک زبان های علمی و ادبی است بی بهره است. </a:t>
            </a:r>
            <a:endParaRPr lang="en-US" sz="3200" b="1">
              <a:solidFill>
                <a:srgbClr val="7030A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mtClean="0">
                <a:cs typeface="B Nazanin" pitchFamily="2" charset="-78"/>
              </a:rPr>
              <a:t>4</a:t>
            </a:r>
            <a:r>
              <a:rPr lang="fa-IR" smtClean="0">
                <a:effectLst/>
                <a:cs typeface="B Nazanin" pitchFamily="2" charset="-78"/>
              </a:rPr>
              <a:t>- زبان محاوره (گفتگو) </a:t>
            </a:r>
            <a:endParaRPr lang="en-US">
              <a:effectLst/>
              <a:cs typeface="B Nazanin" pitchFamily="2" charset="-78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دانشجویان گرامی پس از مطالعه مطالب این بخش به سوالات زیر پاسخ دهید:</a:t>
            </a:r>
          </a:p>
          <a:p>
            <a:pPr algn="r" rtl="1">
              <a:buNone/>
            </a:pPr>
            <a:endParaRPr lang="fa-IR" sz="2000" b="1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1- زبان دارای  چه نقش هایی است؟ نام ببرید و هرکدام را توضیح دهید. 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2- زبان دارای چند نمود است؟ به نظر شما مهم ترین نمود زبان کدام است؟ با دلیل توضیح دهید. 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3- زبان گفتار با زبان نوشتار چه تفاوت هایی دارد؟ توضیح دهید. 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4- گونه های کاربردی زبان را به چنداعتبار می توان تقسیم بندی کرد؟ نام ببرید.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5- زبان نوشتار چند نوع است؟ نام ببرید و گونه های فرعی هرکدام را بنویسید. 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6-با در نظر گرفتن وجوه اشتراک و افتراق ، زبان را به چند نوع می توان تقسیم کرد؟ 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7- زبان عادی با زبان علمی چه تفاوت هایی دارد؟</a:t>
            </a:r>
          </a:p>
          <a:p>
            <a:pPr algn="r" rtl="1">
              <a:buNone/>
            </a:pPr>
            <a:r>
              <a:rPr lang="fa-IR" sz="2000" b="1" smtClean="0">
                <a:cs typeface="B Nazanin" pitchFamily="2" charset="-78"/>
              </a:rPr>
              <a:t>8- منظور از زبان محاوره چیست و  چه تفاوتی با زبان ادبی دارد؟ </a:t>
            </a:r>
          </a:p>
          <a:p>
            <a:pPr algn="r" rtl="1">
              <a:buNone/>
            </a:pPr>
            <a:endParaRPr lang="fa-IR" sz="2000" b="1" smtClean="0">
              <a:cs typeface="B Nazanin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mtClean="0"/>
              <a:t>خودارزیابی جلسه اول و دوم </a:t>
            </a:r>
            <a:endParaRPr lang="en-US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r">
              <a:buNone/>
            </a:pPr>
            <a:endParaRPr lang="fa-IR" sz="8800" smtClean="0">
              <a:solidFill>
                <a:srgbClr val="FF0000"/>
              </a:solidFill>
              <a:cs typeface="B Sina" pitchFamily="2" charset="-78"/>
            </a:endParaRPr>
          </a:p>
          <a:p>
            <a:pPr marL="624078" indent="-514350" algn="r">
              <a:buNone/>
            </a:pPr>
            <a:r>
              <a:rPr lang="fa-IR" sz="8800" smtClean="0">
                <a:solidFill>
                  <a:srgbClr val="FF0000"/>
                </a:solidFill>
                <a:cs typeface="B Sina" pitchFamily="2" charset="-78"/>
              </a:rPr>
              <a:t>با آرزوی موفقیت </a:t>
            </a:r>
            <a:endParaRPr lang="en-US" sz="8800">
              <a:solidFill>
                <a:srgbClr val="FF0000"/>
              </a:solidFill>
              <a:cs typeface="B Sin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mtClean="0"/>
              <a:t>پایان جلسه اول و دوم              </a:t>
            </a:r>
            <a:endParaRPr lang="en-US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4400" b="1" smtClean="0">
                <a:solidFill>
                  <a:srgbClr val="FF0000"/>
                </a:solidFill>
              </a:rPr>
              <a:t>همان طور که می دانید زبان دارای نقش هایی است.</a:t>
            </a:r>
          </a:p>
          <a:p>
            <a:pPr algn="r" rtl="1">
              <a:buNone/>
            </a:pPr>
            <a:r>
              <a:rPr lang="fa-IR" sz="4400" b="1" smtClean="0">
                <a:solidFill>
                  <a:srgbClr val="FF0000"/>
                </a:solidFill>
              </a:rPr>
              <a:t>مهم ترین نقش هر زبان «پیام رسانی» است و این همان نقش اصلی زبان می باشد.</a:t>
            </a:r>
          </a:p>
          <a:p>
            <a:pPr algn="r" rtl="1">
              <a:buNone/>
            </a:pP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mtClean="0">
                <a:cs typeface="B Sina" pitchFamily="2" charset="-78"/>
              </a:rPr>
              <a:t>جلسه اول و دوم : زبان نوشته</a:t>
            </a:r>
            <a:endParaRPr lang="en-US">
              <a:cs typeface="B Sina" pitchFamily="2" charset="-78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نقش های فرعی زبان عبارتند از: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1- بیان عواطف :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زبان علاوه بر پیام رسانی وسیله ای است که انسان ها می توانند به کمک آن عواطف و احساسات خود را نسبت به همدیگر بیان کنند.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2- زیبایی آفرینی هنری : 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زبان ظرفیت این را دارد که بتوان با آن زیبایی هنری آفرید. ادبیات نتیجه همین کارکرد زبان می باشد. </a:t>
            </a:r>
            <a:endParaRPr lang="en-US" sz="2800" b="1">
              <a:cs typeface="B Nazanin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نقش های فرعی زبان</a:t>
            </a:r>
            <a:endParaRPr lang="en-US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sz="4400" b="1" smtClean="0">
                <a:cs typeface="B Nazanin" pitchFamily="2" charset="-78"/>
              </a:rPr>
              <a:t>زبان دارای سه نمود است:</a:t>
            </a:r>
          </a:p>
          <a:p>
            <a:pPr algn="r">
              <a:buNone/>
            </a:pPr>
            <a:r>
              <a:rPr lang="fa-IR" sz="4400" b="1" smtClean="0">
                <a:cs typeface="B Nazanin" pitchFamily="2" charset="-78"/>
              </a:rPr>
              <a:t>1- گفتار </a:t>
            </a:r>
          </a:p>
          <a:p>
            <a:pPr algn="r">
              <a:buNone/>
            </a:pPr>
            <a:r>
              <a:rPr lang="fa-IR" sz="4400" b="1" smtClean="0">
                <a:cs typeface="B Nazanin" pitchFamily="2" charset="-78"/>
              </a:rPr>
              <a:t>2- نوشتار </a:t>
            </a:r>
          </a:p>
          <a:p>
            <a:pPr algn="r">
              <a:buNone/>
            </a:pPr>
            <a:r>
              <a:rPr lang="fa-IR" sz="4400" b="1" smtClean="0">
                <a:cs typeface="B Nazanin" pitchFamily="2" charset="-78"/>
              </a:rPr>
              <a:t>3- اشاره </a:t>
            </a:r>
            <a:endParaRPr lang="en-US" sz="4400" b="1">
              <a:cs typeface="B Nazanin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mtClean="0">
                <a:cs typeface="B Sina" pitchFamily="2" charset="-78"/>
              </a:rPr>
              <a:t>نمود های زبان </a:t>
            </a:r>
            <a:endParaRPr lang="en-US">
              <a:cs typeface="B Sina" pitchFamily="2" charset="-78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fa-IR" smtClean="0">
              <a:solidFill>
                <a:schemeClr val="tx1">
                  <a:lumMod val="65000"/>
                  <a:lumOff val="35000"/>
                </a:schemeClr>
              </a:solidFill>
              <a:cs typeface="B Sina" pitchFamily="2" charset="-78"/>
            </a:endParaRPr>
          </a:p>
          <a:p>
            <a:pPr algn="r" rtl="1">
              <a:buNone/>
            </a:pPr>
            <a:r>
              <a:rPr lang="fa-IR" smtClean="0">
                <a:solidFill>
                  <a:schemeClr val="tx1">
                    <a:lumMod val="65000"/>
                    <a:lumOff val="35000"/>
                  </a:schemeClr>
                </a:solidFill>
                <a:cs typeface="B Sina" pitchFamily="2" charset="-78"/>
              </a:rPr>
              <a:t>تمام زبان ها ابتدا در شکل گفتاری بوده‌اند.</a:t>
            </a:r>
          </a:p>
          <a:p>
            <a:pPr algn="r" rtl="1">
              <a:buNone/>
            </a:pPr>
            <a:endParaRPr lang="fa-IR" smtClean="0">
              <a:solidFill>
                <a:schemeClr val="tx1">
                  <a:lumMod val="65000"/>
                  <a:lumOff val="35000"/>
                </a:schemeClr>
              </a:solidFill>
              <a:cs typeface="B Sina" pitchFamily="2" charset="-78"/>
            </a:endParaRPr>
          </a:p>
          <a:p>
            <a:pPr algn="r" rtl="1">
              <a:buNone/>
            </a:pPr>
            <a:r>
              <a:rPr lang="fa-IR" smtClean="0">
                <a:solidFill>
                  <a:schemeClr val="tx1">
                    <a:lumMod val="65000"/>
                    <a:lumOff val="35000"/>
                  </a:schemeClr>
                </a:solidFill>
                <a:cs typeface="B Sina" pitchFamily="2" charset="-78"/>
              </a:rPr>
              <a:t>و بعدها با اختراع خط شکل نوشتاری زبان نیز پدید آمده است. </a:t>
            </a:r>
          </a:p>
          <a:p>
            <a:pPr algn="r" rtl="1">
              <a:buNone/>
            </a:pPr>
            <a:endParaRPr lang="fa-IR" smtClean="0">
              <a:solidFill>
                <a:schemeClr val="tx1">
                  <a:lumMod val="65000"/>
                  <a:lumOff val="35000"/>
                </a:schemeClr>
              </a:solidFill>
              <a:cs typeface="B Sina" pitchFamily="2" charset="-78"/>
            </a:endParaRPr>
          </a:p>
          <a:p>
            <a:pPr algn="r" rtl="1">
              <a:buNone/>
            </a:pPr>
            <a:r>
              <a:rPr lang="fa-IR" smtClean="0">
                <a:solidFill>
                  <a:schemeClr val="tx1">
                    <a:lumMod val="65000"/>
                    <a:lumOff val="35000"/>
                  </a:schemeClr>
                </a:solidFill>
                <a:cs typeface="B Sina" pitchFamily="2" charset="-78"/>
              </a:rPr>
              <a:t>البته برخی از زبان ها این سیر تحول را نداشته‌اند و در همان حالت گفتاری مانده‌اند. 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  <a:cs typeface="B Sin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mtClean="0"/>
              <a:t>گفتار و نوشتار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2800" b="1" smtClean="0">
                <a:cs typeface="B Roya" pitchFamily="2" charset="-78"/>
              </a:rPr>
              <a:t>زبان گفتار با نوشتار دو تفاوت عمده دارد:</a:t>
            </a:r>
          </a:p>
          <a:p>
            <a:pPr algn="r" rtl="1">
              <a:buNone/>
            </a:pPr>
            <a:r>
              <a:rPr lang="fa-IR" sz="2800" b="1" smtClean="0">
                <a:cs typeface="B Roya" pitchFamily="2" charset="-78"/>
              </a:rPr>
              <a:t>1- در گفتار عناصری مانند : </a:t>
            </a:r>
            <a:r>
              <a:rPr lang="fa-IR" sz="2800" b="1" u="sng" smtClean="0">
                <a:solidFill>
                  <a:srgbClr val="FF0000"/>
                </a:solidFill>
                <a:cs typeface="B Roya" pitchFamily="2" charset="-78"/>
              </a:rPr>
              <a:t>مکث، تکیه، آهنگ ، تأکیدآوایی </a:t>
            </a:r>
            <a:r>
              <a:rPr lang="fa-IR" sz="2800" b="1" smtClean="0">
                <a:cs typeface="B Roya" pitchFamily="2" charset="-78"/>
              </a:rPr>
              <a:t>، وجود دارند که زبان نوشتار خبری از این عناصر نیست منتها برای رفع این نقیصه در زبان نوشتار از نشانه‌های نگارشی همچون نشانه های </a:t>
            </a:r>
            <a:r>
              <a:rPr lang="fa-IR" sz="2800" b="1" smtClean="0">
                <a:solidFill>
                  <a:srgbClr val="FF0000"/>
                </a:solidFill>
                <a:cs typeface="B Roya" pitchFamily="2" charset="-78"/>
              </a:rPr>
              <a:t>تعجبی و پرسشی </a:t>
            </a:r>
            <a:r>
              <a:rPr lang="fa-IR" sz="2800" b="1" smtClean="0">
                <a:cs typeface="B Roya" pitchFamily="2" charset="-78"/>
              </a:rPr>
              <a:t>استفاده می شود. یا اینکه نویسندگان با استفاده از شیوه های نگارشی چون :</a:t>
            </a:r>
          </a:p>
          <a:p>
            <a:pPr algn="r" rtl="1">
              <a:buNone/>
            </a:pPr>
            <a:r>
              <a:rPr lang="fa-IR" sz="2800" b="1" smtClean="0">
                <a:solidFill>
                  <a:srgbClr val="FF0000"/>
                </a:solidFill>
                <a:cs typeface="B Roya" pitchFamily="2" charset="-78"/>
              </a:rPr>
              <a:t>تقدیم و تأخیر و تکیه و آهنگ و یا عبارات توضیحی </a:t>
            </a:r>
            <a:r>
              <a:rPr lang="fa-IR" sz="2800" b="1" smtClean="0">
                <a:cs typeface="B Roya" pitchFamily="2" charset="-78"/>
              </a:rPr>
              <a:t>که در نمایش نامه ها استفاده می شود سعی می کنند تا حدی این ضعف زبان نوشتاری را پوشش دهند. </a:t>
            </a:r>
          </a:p>
          <a:p>
            <a:pPr algn="r" rtl="1">
              <a:buNone/>
            </a:pPr>
            <a:endParaRPr lang="fa-IR" sz="2800" b="1" smtClean="0">
              <a:cs typeface="B Roy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mtClean="0">
                <a:cs typeface="B Titr" pitchFamily="2" charset="-78"/>
              </a:rPr>
              <a:t>تفاوت زبان نوشتار با گفتار</a:t>
            </a:r>
            <a:endParaRPr lang="en-US">
              <a:cs typeface="B Titr" pitchFamily="2" charset="-78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3200" smtClean="0">
                <a:cs typeface="B Titr" pitchFamily="2" charset="-78"/>
              </a:rPr>
              <a:t>گونه های کاربردی زبان را به دو اعتبار می توان تقسیم بندی کرد:</a:t>
            </a:r>
          </a:p>
          <a:p>
            <a:pPr algn="r" rtl="1">
              <a:buNone/>
            </a:pPr>
            <a:endParaRPr lang="fa-IR" sz="3200" smtClean="0">
              <a:cs typeface="B Titr" pitchFamily="2" charset="-78"/>
            </a:endParaRPr>
          </a:p>
          <a:p>
            <a:pPr algn="r" rtl="1">
              <a:buNone/>
            </a:pPr>
            <a:r>
              <a:rPr lang="fa-IR" sz="3200" smtClean="0">
                <a:cs typeface="B Titr" pitchFamily="2" charset="-78"/>
              </a:rPr>
              <a:t>1- به اعتبار درجات اجتماعی و فرهنگی </a:t>
            </a:r>
          </a:p>
          <a:p>
            <a:pPr algn="r" rtl="1">
              <a:buNone/>
            </a:pPr>
            <a:endParaRPr lang="fa-IR" sz="3200" smtClean="0">
              <a:cs typeface="B Titr" pitchFamily="2" charset="-78"/>
            </a:endParaRPr>
          </a:p>
          <a:p>
            <a:pPr algn="r" rtl="1">
              <a:buNone/>
            </a:pPr>
            <a:r>
              <a:rPr lang="fa-IR" sz="3200" smtClean="0">
                <a:cs typeface="B Titr" pitchFamily="2" charset="-78"/>
              </a:rPr>
              <a:t>2- به اعتبار وجوه اشتراک و افتراق </a:t>
            </a:r>
            <a:endParaRPr lang="en-US" sz="3200">
              <a:cs typeface="B Titr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mtClean="0"/>
              <a:t>گونه های کاربردی زبان </a:t>
            </a:r>
            <a:endParaRPr lang="en-US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زبان را به اعتبار درجات فرهنگی و اجتماعی می توان این گونه تقسیم بندی کرد: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1- زبان نوشتار  که به دو نوع  </a:t>
            </a:r>
            <a:r>
              <a:rPr lang="fa-IR" sz="2800" b="1" smtClean="0">
                <a:solidFill>
                  <a:srgbClr val="0070C0"/>
                </a:solidFill>
                <a:cs typeface="B Nazanin" pitchFamily="2" charset="-78"/>
              </a:rPr>
              <a:t>زبان ادبی و زبان رسمی </a:t>
            </a:r>
            <a:r>
              <a:rPr lang="fa-IR" sz="2800" b="1" smtClean="0">
                <a:cs typeface="B Nazanin" pitchFamily="2" charset="-78"/>
              </a:rPr>
              <a:t>تقسیم می شود.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زبان ادبی خود به انواع : </a:t>
            </a:r>
            <a:r>
              <a:rPr lang="fa-IR" sz="2800" b="1" smtClean="0">
                <a:solidFill>
                  <a:srgbClr val="C00000"/>
                </a:solidFill>
                <a:cs typeface="B Nazanin" pitchFamily="2" charset="-78"/>
              </a:rPr>
              <a:t>زبان ادبی مهجور(غیرکاربردی)؛ ادبی متداول(کاربردی) و زبان ادبی مصنوع و متکلف (صرفا ادبی و هنری)  </a:t>
            </a:r>
            <a:r>
              <a:rPr lang="fa-IR" sz="2800" b="1" smtClean="0">
                <a:cs typeface="B Nazanin" pitchFamily="2" charset="-78"/>
              </a:rPr>
              <a:t>تقسیم می شود.</a:t>
            </a:r>
          </a:p>
          <a:p>
            <a:pPr algn="r" rtl="1">
              <a:buNone/>
            </a:pPr>
            <a:r>
              <a:rPr lang="fa-IR" sz="2800" b="1" smtClean="0">
                <a:cs typeface="B Nazanin" pitchFamily="2" charset="-78"/>
              </a:rPr>
              <a:t>زبان رسمی که دارای سه نمود است: </a:t>
            </a:r>
            <a:r>
              <a:rPr lang="fa-IR" sz="2800" b="1" smtClean="0">
                <a:solidFill>
                  <a:srgbClr val="0070C0"/>
                </a:solidFill>
                <a:cs typeface="B Nazanin" pitchFamily="2" charset="-78"/>
              </a:rPr>
              <a:t>زبان مهذّب(مؤدبانه)؛ زبان علمی و حرفه ای  و زبان اداری </a:t>
            </a:r>
          </a:p>
          <a:p>
            <a:pPr algn="r" rtl="1">
              <a:buNone/>
            </a:pPr>
            <a:endParaRPr lang="en-US" sz="2800" b="1">
              <a:solidFill>
                <a:srgbClr val="0070C0"/>
              </a:solidFill>
              <a:cs typeface="B Nazanin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fa-IR" sz="3600" smtClean="0">
                <a:cs typeface="B Titr" pitchFamily="2" charset="-78"/>
              </a:rPr>
              <a:t>1- به اعتبار درجات اجتماعی و فرهنگی </a:t>
            </a:r>
            <a:br>
              <a:rPr lang="fa-IR" sz="3600" smtClean="0">
                <a:cs typeface="B Titr" pitchFamily="2" charset="-78"/>
              </a:rPr>
            </a:br>
            <a:endParaRPr lang="en-US" sz="3600"/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3600" b="1" smtClean="0">
                <a:cs typeface="B Traffic" pitchFamily="2" charset="-78"/>
              </a:rPr>
              <a:t>با در نظر گرفتن وجوه اشتراک و افتراق زبان را به انواع زیر تقسیم بندی می کنند:</a:t>
            </a:r>
          </a:p>
          <a:p>
            <a:pPr algn="r" rtl="1">
              <a:buNone/>
            </a:pPr>
            <a:r>
              <a:rPr lang="fa-IR" sz="3600" b="1" smtClean="0">
                <a:solidFill>
                  <a:schemeClr val="accent6"/>
                </a:solidFill>
                <a:cs typeface="B Traffic" pitchFamily="2" charset="-78"/>
              </a:rPr>
              <a:t>1- زبان عادی </a:t>
            </a:r>
          </a:p>
          <a:p>
            <a:pPr algn="r" rtl="1">
              <a:buNone/>
            </a:pPr>
            <a:r>
              <a:rPr lang="fa-IR" sz="3600" b="1" smtClean="0">
                <a:solidFill>
                  <a:schemeClr val="accent6"/>
                </a:solidFill>
                <a:cs typeface="B Traffic" pitchFamily="2" charset="-78"/>
              </a:rPr>
              <a:t>2- زبان علمی</a:t>
            </a:r>
          </a:p>
          <a:p>
            <a:pPr algn="r" rtl="1">
              <a:buNone/>
            </a:pPr>
            <a:r>
              <a:rPr lang="fa-IR" sz="3600" b="1" smtClean="0">
                <a:solidFill>
                  <a:schemeClr val="accent6"/>
                </a:solidFill>
                <a:cs typeface="B Traffic" pitchFamily="2" charset="-78"/>
              </a:rPr>
              <a:t>3- زبان ادبی </a:t>
            </a:r>
          </a:p>
          <a:p>
            <a:pPr algn="r" rtl="1">
              <a:buNone/>
            </a:pPr>
            <a:r>
              <a:rPr lang="fa-IR" sz="3600" b="1" smtClean="0">
                <a:solidFill>
                  <a:schemeClr val="accent6"/>
                </a:solidFill>
                <a:cs typeface="B Traffic" pitchFamily="2" charset="-78"/>
              </a:rPr>
              <a:t>4- زبان محاوره </a:t>
            </a:r>
            <a:endParaRPr lang="en-US" sz="3600" b="1">
              <a:solidFill>
                <a:schemeClr val="accent6"/>
              </a:solidFill>
              <a:cs typeface="B Traffic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sz="4400" smtClean="0">
                <a:cs typeface="B Titr" pitchFamily="2" charset="-78"/>
              </a:rPr>
              <a:t>2- به اعتبار وجوه اشتراک و افتراق </a:t>
            </a:r>
            <a:r>
              <a:rPr lang="en-US" sz="4400" smtClean="0">
                <a:cs typeface="B Titr" pitchFamily="2" charset="-78"/>
              </a:rPr>
              <a:t/>
            </a:r>
            <a:br>
              <a:rPr lang="en-US" sz="4400" smtClean="0">
                <a:cs typeface="B Titr" pitchFamily="2" charset="-78"/>
              </a:rPr>
            </a:br>
            <a:endParaRPr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</TotalTime>
  <Words>883</Words>
  <Application>Microsoft Office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B Nazanin</vt:lpstr>
      <vt:lpstr>B Roya</vt:lpstr>
      <vt:lpstr>B Sina</vt:lpstr>
      <vt:lpstr>B Titr</vt:lpstr>
      <vt:lpstr>B Traffic</vt:lpstr>
      <vt:lpstr>B Zar</vt:lpstr>
      <vt:lpstr>Lucida Sans Unicode</vt:lpstr>
      <vt:lpstr>Verdana</vt:lpstr>
      <vt:lpstr>Wingdings 2</vt:lpstr>
      <vt:lpstr>Wingdings 3</vt:lpstr>
      <vt:lpstr>Concourse</vt:lpstr>
      <vt:lpstr>نگارش خلاق  آموزش مجازی</vt:lpstr>
      <vt:lpstr>جلسه اول و دوم : زبان نوشته</vt:lpstr>
      <vt:lpstr>نقش های فرعی زبان</vt:lpstr>
      <vt:lpstr>نمود های زبان </vt:lpstr>
      <vt:lpstr>گفتار و نوشتار</vt:lpstr>
      <vt:lpstr>تفاوت زبان نوشتار با گفتار</vt:lpstr>
      <vt:lpstr>گونه های کاربردی زبان </vt:lpstr>
      <vt:lpstr>1- به اعتبار درجات اجتماعی و فرهنگی  </vt:lpstr>
      <vt:lpstr>2- به اعتبار وجوه اشتراک و افتراق  </vt:lpstr>
      <vt:lpstr>   1- زبان عادی</vt:lpstr>
      <vt:lpstr>2- زبان علمی</vt:lpstr>
      <vt:lpstr>3- زبان ادبی </vt:lpstr>
      <vt:lpstr>4- زبان محاوره (گفتگو) </vt:lpstr>
      <vt:lpstr>خودارزیابی جلسه اول و دوم </vt:lpstr>
      <vt:lpstr>پایان جلسه اول و دوم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نگارش خلاق  آموزش مجازی</dc:title>
  <dc:creator>JAVID</dc:creator>
  <cp:lastModifiedBy>Bamdadi</cp:lastModifiedBy>
  <cp:revision>30</cp:revision>
  <dcterms:created xsi:type="dcterms:W3CDTF">2020-04-07T07:28:48Z</dcterms:created>
  <dcterms:modified xsi:type="dcterms:W3CDTF">2020-04-26T10:40:45Z</dcterms:modified>
</cp:coreProperties>
</file>