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403" r:id="rId2"/>
    <p:sldId id="412" r:id="rId3"/>
    <p:sldId id="413" r:id="rId4"/>
    <p:sldId id="414" r:id="rId5"/>
    <p:sldId id="454" r:id="rId6"/>
    <p:sldId id="455" r:id="rId7"/>
    <p:sldId id="415" r:id="rId8"/>
    <p:sldId id="45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4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273348"/>
            <a:ext cx="4323670" cy="28408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193" y="880114"/>
            <a:ext cx="3326129" cy="22053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2879" y="450139"/>
            <a:ext cx="8908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فرمول عدسی سازان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74356"/>
              </p:ext>
            </p:extLst>
          </p:nvPr>
        </p:nvGraphicFramePr>
        <p:xfrm>
          <a:off x="550994" y="3614193"/>
          <a:ext cx="40862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5" name="Equation" r:id="rId5" imgW="2184120" imgH="431640" progId="Equation.DSMT4">
                  <p:embed/>
                </p:oleObj>
              </mc:Choice>
              <mc:Fallback>
                <p:oleObj name="Equation" r:id="rId5" imgW="2184120" imgH="43164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94" y="3614193"/>
                        <a:ext cx="4086225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71143" y="4123797"/>
            <a:ext cx="3533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اگر دو طرف محیط یکسان باشند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305106"/>
              </p:ext>
            </p:extLst>
          </p:nvPr>
        </p:nvGraphicFramePr>
        <p:xfrm>
          <a:off x="356507" y="4652508"/>
          <a:ext cx="57261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6" name="Equation" r:id="rId7" imgW="3060360" imgH="431640" progId="Equation.DSMT4">
                  <p:embed/>
                </p:oleObj>
              </mc:Choice>
              <mc:Fallback>
                <p:oleObj name="Equation" r:id="rId7" imgW="3060360" imgH="431640" progId="Equation.DSMT4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07" y="4652508"/>
                        <a:ext cx="5726113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71143" y="5690823"/>
            <a:ext cx="3533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اگر دو طرف عدسی هوا باشد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180368"/>
              </p:ext>
            </p:extLst>
          </p:nvPr>
        </p:nvGraphicFramePr>
        <p:xfrm>
          <a:off x="901700" y="5584825"/>
          <a:ext cx="43243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7" name="Equation" r:id="rId9" imgW="2311200" imgH="431640" progId="Equation.DSMT4">
                  <p:embed/>
                </p:oleObj>
              </mc:Choice>
              <mc:Fallback>
                <p:oleObj name="Equation" r:id="rId9" imgW="2311200" imgH="431640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5584825"/>
                        <a:ext cx="4324350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536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615" y="3493787"/>
            <a:ext cx="88269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مثال: </a:t>
            </a:r>
            <a:r>
              <a:rPr lang="fa-IR" altLang="en-US" sz="2400" dirty="0">
                <a:cs typeface="B Nazanin" panose="00000400000000000000" pitchFamily="2" charset="-78"/>
              </a:rPr>
              <a:t>عدسی محدب الطرفینی به </a:t>
            </a:r>
            <a:r>
              <a:rPr lang="fa-IR" altLang="en-US" sz="2400" dirty="0" smtClean="0">
                <a:cs typeface="B Nazanin" panose="00000400000000000000" pitchFamily="2" charset="-78"/>
              </a:rPr>
              <a:t>شعاع انحنای 8 </a:t>
            </a:r>
            <a:r>
              <a:rPr lang="fa-IR" altLang="en-US" sz="2400" dirty="0">
                <a:cs typeface="B Nazanin" panose="00000400000000000000" pitchFamily="2" charset="-78"/>
              </a:rPr>
              <a:t>سانتی متر از شیشه با ضریب شکست 1.6 ساخته شده است. توان عدسی </a:t>
            </a:r>
            <a:r>
              <a:rPr lang="fa-IR" altLang="en-US" sz="2400" dirty="0" smtClean="0">
                <a:cs typeface="B Nazanin" panose="00000400000000000000" pitchFamily="2" charset="-78"/>
              </a:rPr>
              <a:t>را در هوا و آب حساب </a:t>
            </a:r>
            <a:r>
              <a:rPr lang="fa-IR" altLang="en-US" sz="2400" dirty="0">
                <a:cs typeface="B Nazanin" panose="00000400000000000000" pitchFamily="2" charset="-78"/>
              </a:rPr>
              <a:t>کنید</a:t>
            </a:r>
            <a:r>
              <a:rPr lang="fa-IR" altLang="en-US" sz="2400" dirty="0" smtClean="0">
                <a:cs typeface="B Nazanin" panose="00000400000000000000" pitchFamily="2" charset="-78"/>
              </a:rPr>
              <a:t>.(</a:t>
            </a:r>
            <a:r>
              <a:rPr lang="fa-IR" altLang="en-US" sz="2400" dirty="0">
                <a:cs typeface="B Nazanin" panose="00000400000000000000" pitchFamily="2" charset="-78"/>
              </a:rPr>
              <a:t>ضریب </a:t>
            </a:r>
            <a:r>
              <a:rPr lang="fa-IR" altLang="en-US" sz="2400" dirty="0" smtClean="0">
                <a:cs typeface="B Nazanin" panose="00000400000000000000" pitchFamily="2" charset="-78"/>
              </a:rPr>
              <a:t>شکست آب 1.3 )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1074" y="284258"/>
            <a:ext cx="86604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cs typeface="B Nazanin" panose="00000400000000000000" pitchFamily="2" charset="-78"/>
              </a:rPr>
              <a:t>هر وقت نور به سطح محدب برخورد کند شعاع انحنا مثبت و اگر به سطح مقعر برخورد کند شعاع انحنا منفی است</a:t>
            </a:r>
            <a:endParaRPr lang="fa-IR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206587"/>
              </p:ext>
            </p:extLst>
          </p:nvPr>
        </p:nvGraphicFramePr>
        <p:xfrm>
          <a:off x="264614" y="1882775"/>
          <a:ext cx="38735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1" name="Equation" r:id="rId3" imgW="2070000" imgH="431640" progId="Equation.DSMT4">
                  <p:embed/>
                </p:oleObj>
              </mc:Choice>
              <mc:Fallback>
                <p:oleObj name="Equation" r:id="rId3" imgW="2070000" imgH="43164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14" y="1882775"/>
                        <a:ext cx="3873500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884126" y="1243752"/>
            <a:ext cx="21943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برحسب توان عدسی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639148"/>
              </p:ext>
            </p:extLst>
          </p:nvPr>
        </p:nvGraphicFramePr>
        <p:xfrm>
          <a:off x="311150" y="4664075"/>
          <a:ext cx="61325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2" name="Equation" r:id="rId5" imgW="3276360" imgH="431640" progId="Equation.DSMT4">
                  <p:embed/>
                </p:oleObj>
              </mc:Choice>
              <mc:Fallback>
                <p:oleObj name="Equation" r:id="rId5" imgW="3276360" imgH="43164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4664075"/>
                        <a:ext cx="6132513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609553"/>
              </p:ext>
            </p:extLst>
          </p:nvPr>
        </p:nvGraphicFramePr>
        <p:xfrm>
          <a:off x="123825" y="5710238"/>
          <a:ext cx="6510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3" name="Equation" r:id="rId7" imgW="3479760" imgH="431640" progId="Equation.DSMT4">
                  <p:embed/>
                </p:oleObj>
              </mc:Choice>
              <mc:Fallback>
                <p:oleObj name="Equation" r:id="rId7" imgW="3479760" imgH="43164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5710238"/>
                        <a:ext cx="6510338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86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050" y="306450"/>
            <a:ext cx="88269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مثال: </a:t>
            </a:r>
            <a:r>
              <a:rPr lang="fa-IR" altLang="en-US" sz="2400" dirty="0">
                <a:cs typeface="B Nazanin" panose="00000400000000000000" pitchFamily="2" charset="-78"/>
              </a:rPr>
              <a:t>عدسی </a:t>
            </a:r>
            <a:r>
              <a:rPr lang="fa-IR" altLang="en-US" sz="2400" dirty="0" smtClean="0">
                <a:cs typeface="B Nazanin" panose="00000400000000000000" pitchFamily="2" charset="-78"/>
              </a:rPr>
              <a:t>تخت-محدب به </a:t>
            </a:r>
            <a:r>
              <a:rPr lang="fa-IR" altLang="en-US" sz="2400" dirty="0">
                <a:cs typeface="B Nazanin" panose="00000400000000000000" pitchFamily="2" charset="-78"/>
              </a:rPr>
              <a:t>فاصله کانونی </a:t>
            </a:r>
            <a:r>
              <a:rPr lang="fa-IR" altLang="en-US" sz="2400" dirty="0" smtClean="0">
                <a:cs typeface="B Nazanin" panose="00000400000000000000" pitchFamily="2" charset="-78"/>
              </a:rPr>
              <a:t>25 </a:t>
            </a:r>
            <a:r>
              <a:rPr lang="fa-IR" altLang="en-US" sz="2400" dirty="0">
                <a:cs typeface="B Nazanin" panose="00000400000000000000" pitchFamily="2" charset="-78"/>
              </a:rPr>
              <a:t>سانتی متر از شیشه با ضریب شکست </a:t>
            </a:r>
            <a:r>
              <a:rPr lang="fa-IR" altLang="en-US" sz="2400" dirty="0" smtClean="0">
                <a:cs typeface="B Nazanin" panose="00000400000000000000" pitchFamily="2" charset="-78"/>
              </a:rPr>
              <a:t>1.5 </a:t>
            </a:r>
            <a:r>
              <a:rPr lang="fa-IR" altLang="en-US" sz="2400" dirty="0">
                <a:cs typeface="B Nazanin" panose="00000400000000000000" pitchFamily="2" charset="-78"/>
              </a:rPr>
              <a:t>ساخته شده است. </a:t>
            </a:r>
            <a:r>
              <a:rPr lang="fa-IR" altLang="en-US" sz="2400" dirty="0" smtClean="0">
                <a:cs typeface="B Nazanin" panose="00000400000000000000" pitchFamily="2" charset="-78"/>
              </a:rPr>
              <a:t>شعاع انحنای وجه محدب را بیابید.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45276"/>
              </p:ext>
            </p:extLst>
          </p:nvPr>
        </p:nvGraphicFramePr>
        <p:xfrm>
          <a:off x="361406" y="1372507"/>
          <a:ext cx="71294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8" name="Equation" r:id="rId3" imgW="3809880" imgH="431640" progId="Equation.DSMT4">
                  <p:embed/>
                </p:oleObj>
              </mc:Choice>
              <mc:Fallback>
                <p:oleObj name="Equation" r:id="rId3" imgW="3809880" imgH="43164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06" y="1372507"/>
                        <a:ext cx="7129463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3006107"/>
            <a:ext cx="88269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مثال: </a:t>
            </a:r>
            <a:r>
              <a:rPr lang="fa-IR" altLang="en-US" sz="2400" dirty="0">
                <a:cs typeface="B Nazanin" panose="00000400000000000000" pitchFamily="2" charset="-78"/>
              </a:rPr>
              <a:t>عدسی </a:t>
            </a:r>
            <a:r>
              <a:rPr lang="fa-IR" altLang="en-US" sz="2400" dirty="0" smtClean="0">
                <a:cs typeface="B Nazanin" panose="00000400000000000000" pitchFamily="2" charset="-78"/>
              </a:rPr>
              <a:t>محدب-مقعر (واگرا) </a:t>
            </a:r>
            <a:r>
              <a:rPr lang="fa-IR" altLang="en-US" sz="2400" dirty="0" smtClean="0">
                <a:cs typeface="B Nazanin" panose="00000400000000000000" pitchFamily="2" charset="-78"/>
              </a:rPr>
              <a:t>مطابق شكل به </a:t>
            </a:r>
            <a:r>
              <a:rPr lang="fa-IR" altLang="en-US" sz="2400" dirty="0">
                <a:cs typeface="B Nazanin" panose="00000400000000000000" pitchFamily="2" charset="-78"/>
              </a:rPr>
              <a:t>فاصله کانونی </a:t>
            </a:r>
            <a:r>
              <a:rPr lang="fa-IR" altLang="en-US" sz="2400" dirty="0" smtClean="0">
                <a:cs typeface="B Nazanin" panose="00000400000000000000" pitchFamily="2" charset="-78"/>
              </a:rPr>
              <a:t>40 </a:t>
            </a:r>
            <a:r>
              <a:rPr lang="fa-IR" altLang="en-US" sz="2400" dirty="0">
                <a:cs typeface="B Nazanin" panose="00000400000000000000" pitchFamily="2" charset="-78"/>
              </a:rPr>
              <a:t>سانتی </a:t>
            </a:r>
            <a:r>
              <a:rPr lang="fa-IR" altLang="en-US" sz="2400" dirty="0" smtClean="0">
                <a:cs typeface="B Nazanin" panose="00000400000000000000" pitchFamily="2" charset="-78"/>
              </a:rPr>
              <a:t>متر و شعاع انحناي وجه محدب </a:t>
            </a:r>
            <a:r>
              <a:rPr lang="fa-IR" altLang="en-US" sz="2400" dirty="0" smtClean="0">
                <a:cs typeface="B Nazanin" panose="00000400000000000000" pitchFamily="2" charset="-78"/>
              </a:rPr>
              <a:t>20 سانتي </a:t>
            </a:r>
            <a:r>
              <a:rPr lang="fa-IR" altLang="en-US" sz="2400" dirty="0" smtClean="0">
                <a:cs typeface="B Nazanin" panose="00000400000000000000" pitchFamily="2" charset="-78"/>
              </a:rPr>
              <a:t>متر </a:t>
            </a:r>
            <a:r>
              <a:rPr lang="fa-IR" altLang="en-US" sz="2400" dirty="0">
                <a:cs typeface="B Nazanin" panose="00000400000000000000" pitchFamily="2" charset="-78"/>
              </a:rPr>
              <a:t>از شیشه با ضریب شکست </a:t>
            </a:r>
            <a:r>
              <a:rPr lang="fa-IR" altLang="en-US" sz="2400" dirty="0" smtClean="0">
                <a:cs typeface="B Nazanin" panose="00000400000000000000" pitchFamily="2" charset="-78"/>
              </a:rPr>
              <a:t>1.5 </a:t>
            </a:r>
            <a:r>
              <a:rPr lang="fa-IR" altLang="en-US" sz="2400" dirty="0">
                <a:cs typeface="B Nazanin" panose="00000400000000000000" pitchFamily="2" charset="-78"/>
              </a:rPr>
              <a:t>ساخته شده است. </a:t>
            </a:r>
            <a:r>
              <a:rPr lang="fa-IR" altLang="en-US" sz="2400" dirty="0" smtClean="0">
                <a:cs typeface="B Nazanin" panose="00000400000000000000" pitchFamily="2" charset="-78"/>
              </a:rPr>
              <a:t>شعاع انحنای وجه مقعر را بیابید.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277725"/>
              </p:ext>
            </p:extLst>
          </p:nvPr>
        </p:nvGraphicFramePr>
        <p:xfrm>
          <a:off x="509588" y="4386263"/>
          <a:ext cx="701198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9" name="Equation" r:id="rId5" imgW="3746160" imgH="431640" progId="Equation.DSMT4">
                  <p:embed/>
                </p:oleObj>
              </mc:Choice>
              <mc:Fallback>
                <p:oleObj name="Equation" r:id="rId5" imgW="3746160" imgH="431640" progId="Equation.DSMT4">
                  <p:embed/>
                  <p:pic>
                    <p:nvPicPr>
                      <p:cNvPr id="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8" y="4386263"/>
                        <a:ext cx="7011987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lowchart: Delay 5"/>
          <p:cNvSpPr/>
          <p:nvPr/>
        </p:nvSpPr>
        <p:spPr>
          <a:xfrm>
            <a:off x="7105515" y="2071302"/>
            <a:ext cx="770708" cy="720107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/>
        </p:nvSpPr>
        <p:spPr>
          <a:xfrm>
            <a:off x="7105515" y="5551714"/>
            <a:ext cx="666205" cy="744583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1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43154" y="172598"/>
            <a:ext cx="33830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توان عدسی های به هم چسبیده</a:t>
            </a:r>
            <a:endParaRPr lang="en-US" altLang="en-US" sz="2400" dirty="0">
              <a:cs typeface="B Nazanin" panose="00000400000000000000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06730" y="403430"/>
            <a:ext cx="705394" cy="1528354"/>
            <a:chOff x="1658983" y="1110343"/>
            <a:chExt cx="705394" cy="1528354"/>
          </a:xfrm>
        </p:grpSpPr>
        <p:sp>
          <p:nvSpPr>
            <p:cNvPr id="3" name="Oval 2"/>
            <p:cNvSpPr/>
            <p:nvPr/>
          </p:nvSpPr>
          <p:spPr>
            <a:xfrm>
              <a:off x="1658983" y="1110343"/>
              <a:ext cx="352697" cy="15283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2011680" y="1110343"/>
              <a:ext cx="352697" cy="15283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145806"/>
              </p:ext>
            </p:extLst>
          </p:nvPr>
        </p:nvGraphicFramePr>
        <p:xfrm>
          <a:off x="379864" y="2431426"/>
          <a:ext cx="3159125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2" name="Equation" r:id="rId3" imgW="1688760" imgH="888840" progId="Equation.DSMT4">
                  <p:embed/>
                </p:oleObj>
              </mc:Choice>
              <mc:Fallback>
                <p:oleObj name="Equation" r:id="rId3" imgW="1688760" imgH="88884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64" y="2431426"/>
                        <a:ext cx="3159125" cy="1660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067759"/>
              </p:ext>
            </p:extLst>
          </p:nvPr>
        </p:nvGraphicFramePr>
        <p:xfrm>
          <a:off x="425582" y="4591593"/>
          <a:ext cx="31829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3" name="Equation" r:id="rId5" imgW="1701720" imgH="431640" progId="Equation.DSMT4">
                  <p:embed/>
                </p:oleObj>
              </mc:Choice>
              <mc:Fallback>
                <p:oleObj name="Equation" r:id="rId5" imgW="1701720" imgH="43164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82" y="4591593"/>
                        <a:ext cx="3182937" cy="806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1630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458" y="470262"/>
            <a:ext cx="8087220" cy="548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0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74" y="731520"/>
            <a:ext cx="8421347" cy="501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808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97145" y="91441"/>
            <a:ext cx="7559026" cy="6648994"/>
            <a:chOff x="971019" y="-100584"/>
            <a:chExt cx="7559026" cy="690633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23851" y="5380942"/>
              <a:ext cx="7005787" cy="142480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1019" y="-100584"/>
              <a:ext cx="7559026" cy="54554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85871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19" y="666206"/>
            <a:ext cx="7407909" cy="398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1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2317</TotalTime>
  <Words>150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 Nazanin</vt:lpstr>
      <vt:lpstr>Calibri</vt:lpstr>
      <vt:lpstr>Calibri Light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210</cp:revision>
  <dcterms:created xsi:type="dcterms:W3CDTF">2019-05-04T09:56:59Z</dcterms:created>
  <dcterms:modified xsi:type="dcterms:W3CDTF">2020-04-25T03:14:00Z</dcterms:modified>
</cp:coreProperties>
</file>