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455920"/>
            <a:ext cx="7766936" cy="1173480"/>
          </a:xfrm>
        </p:spPr>
        <p:txBody>
          <a:bodyPr>
            <a:normAutofit/>
          </a:bodyPr>
          <a:lstStyle/>
          <a:p>
            <a:r>
              <a:rPr lang="fa-IR" sz="4000" dirty="0" smtClean="0">
                <a:solidFill>
                  <a:srgbClr val="C00000"/>
                </a:solidFill>
              </a:rPr>
              <a:t>مدرس : دکتر موریس شیخی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5" name="Flowchart: Punched Tape 4"/>
          <p:cNvSpPr/>
          <p:nvPr/>
        </p:nvSpPr>
        <p:spPr>
          <a:xfrm>
            <a:off x="883920" y="274320"/>
            <a:ext cx="8625840" cy="513588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400" dirty="0">
                <a:solidFill>
                  <a:srgbClr val="0070C0"/>
                </a:solidFill>
              </a:rPr>
              <a:t>درس :</a:t>
            </a:r>
            <a:r>
              <a:rPr lang="fa-IR" sz="4400" dirty="0">
                <a:solidFill>
                  <a:srgbClr val="FF0000"/>
                </a:solidFill>
              </a:rPr>
              <a:t/>
            </a:r>
            <a:br>
              <a:rPr lang="fa-IR" sz="4400" dirty="0">
                <a:solidFill>
                  <a:srgbClr val="FF0000"/>
                </a:solidFill>
              </a:rPr>
            </a:br>
            <a:r>
              <a:rPr lang="fa-IR" sz="4400" b="1" dirty="0">
                <a:solidFill>
                  <a:srgbClr val="FF0000"/>
                </a:solidFill>
              </a:rPr>
              <a:t>فلسفه تربیت رسمی و عمومی</a:t>
            </a:r>
            <a:r>
              <a:rPr lang="fa-IR" sz="4400" dirty="0">
                <a:solidFill>
                  <a:srgbClr val="FF0000"/>
                </a:solidFill>
              </a:rPr>
              <a:t> </a:t>
            </a:r>
            <a:endParaRPr lang="fa-IR" sz="4400" dirty="0" smtClean="0">
              <a:solidFill>
                <a:srgbClr val="FF0000"/>
              </a:solidFill>
            </a:endParaRPr>
          </a:p>
          <a:p>
            <a:pPr algn="ctr"/>
            <a:r>
              <a:rPr lang="fa-IR" sz="4400" b="1" dirty="0" smtClean="0">
                <a:solidFill>
                  <a:srgbClr val="FF0000"/>
                </a:solidFill>
              </a:rPr>
              <a:t>در </a:t>
            </a:r>
            <a:r>
              <a:rPr lang="fa-IR" sz="4400" b="1" dirty="0">
                <a:solidFill>
                  <a:srgbClr val="FF0000"/>
                </a:solidFill>
              </a:rPr>
              <a:t>جمهوری اسلامی </a:t>
            </a:r>
            <a:r>
              <a:rPr lang="fa-IR" sz="4400" b="1" dirty="0" smtClean="0">
                <a:solidFill>
                  <a:srgbClr val="FF0000"/>
                </a:solidFill>
              </a:rPr>
              <a:t>ایران</a:t>
            </a:r>
          </a:p>
          <a:p>
            <a:pPr algn="ctr"/>
            <a:r>
              <a:rPr lang="fa-IR" sz="4000" dirty="0" smtClean="0">
                <a:solidFill>
                  <a:srgbClr val="0070C0"/>
                </a:solidFill>
              </a:rPr>
              <a:t>بعد از عید جلسه سوم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042160"/>
            <a:ext cx="6781800" cy="361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Punched Tape 2"/>
          <p:cNvSpPr/>
          <p:nvPr/>
        </p:nvSpPr>
        <p:spPr>
          <a:xfrm>
            <a:off x="1104900" y="167640"/>
            <a:ext cx="6858000" cy="175260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solidFill>
                  <a:srgbClr val="FF0000"/>
                </a:solidFill>
              </a:rPr>
              <a:t>به یاری خدا فردا را بهتر از امروز می سازیم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048000" y="5867400"/>
            <a:ext cx="2971800" cy="838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rgbClr val="0070C0"/>
                </a:solidFill>
                <a:cs typeface="B Nazanin" panose="00000400000000000000" pitchFamily="2" charset="-78"/>
              </a:rPr>
              <a:t>خسته نباشید</a:t>
            </a:r>
            <a:endParaRPr lang="en-US" sz="3600" dirty="0">
              <a:solidFill>
                <a:srgbClr val="0070C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2013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08" y="618227"/>
            <a:ext cx="8471745" cy="2727960"/>
          </a:xfrm>
        </p:spPr>
        <p:txBody>
          <a:bodyPr>
            <a:normAutofit/>
          </a:bodyPr>
          <a:lstStyle/>
          <a:p>
            <a:pPr algn="r"/>
            <a:r>
              <a:rPr lang="fa-IR" sz="5400" dirty="0" smtClean="0">
                <a:solidFill>
                  <a:srgbClr val="FF0000"/>
                </a:solidFill>
              </a:rPr>
              <a:t>۱-۴- مبانی جامعه شناسی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1" y="3346188"/>
            <a:ext cx="4330460" cy="318284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2574" y="49108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74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2599426"/>
          </a:xfrm>
        </p:spPr>
        <p:txBody>
          <a:bodyPr>
            <a:normAutofit/>
          </a:bodyPr>
          <a:lstStyle/>
          <a:p>
            <a:r>
              <a:rPr lang="fa-IR" sz="5400" dirty="0" smtClean="0">
                <a:solidFill>
                  <a:srgbClr val="FF0000"/>
                </a:solidFill>
              </a:rPr>
              <a:t>۱-۴-۱- جامعه حیاتی مستقل از حیات فردی آحاد خود دارد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" y="3053751"/>
            <a:ext cx="3804249" cy="346458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6845" y="4866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6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2547668"/>
          </a:xfrm>
        </p:spPr>
        <p:txBody>
          <a:bodyPr>
            <a:normAutofit/>
          </a:bodyPr>
          <a:lstStyle/>
          <a:p>
            <a:r>
              <a:rPr lang="fa-IR" sz="66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۱-۴-۳- نسبت فرد و جامعه نسبت وحدت و کثرت است </a:t>
            </a:r>
            <a:endParaRPr lang="en-US" sz="6600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7759" y="4470400"/>
            <a:ext cx="433624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1" y="3053751"/>
            <a:ext cx="5115464" cy="369378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0325" y="5108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0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1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2608053"/>
          </a:xfrm>
        </p:spPr>
        <p:txBody>
          <a:bodyPr>
            <a:normAutofit fontScale="90000"/>
          </a:bodyPr>
          <a:lstStyle/>
          <a:p>
            <a:pPr algn="just"/>
            <a:r>
              <a:rPr lang="fa-IR" sz="6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۱-۴-۴- نهادها ، ساختارها و فرآیندهای اجتماعی در نحوه ی عمل افراد در موقعیت های زندگی تاثیر گذار است .</a:t>
            </a:r>
            <a:endParaRPr lang="en-US" sz="6000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7279" y="4470400"/>
            <a:ext cx="436672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57" y="3286664"/>
            <a:ext cx="3260785" cy="332686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5435" y="51858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5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2409645"/>
          </a:xfrm>
        </p:spPr>
        <p:txBody>
          <a:bodyPr>
            <a:normAutofit/>
          </a:bodyPr>
          <a:lstStyle/>
          <a:p>
            <a:pPr algn="just" rtl="1"/>
            <a:r>
              <a:rPr lang="fa-IR" sz="48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۱-۴-۵- زمینه سازی برای کسب شایستگی ها توسط شهروندان جامعه ی اسلامی عامل تحرک اجتماعی است .</a:t>
            </a:r>
            <a:endParaRPr lang="en-US" sz="4800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22519" y="4470400"/>
            <a:ext cx="435148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3114135"/>
            <a:ext cx="3704884" cy="363351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6642" y="51254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1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2659811"/>
          </a:xfrm>
        </p:spPr>
        <p:txBody>
          <a:bodyPr>
            <a:normAutofit fontScale="90000"/>
          </a:bodyPr>
          <a:lstStyle/>
          <a:p>
            <a:pPr algn="just" rtl="1"/>
            <a:r>
              <a:rPr lang="fa-IR" sz="6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۱-۴-۶- نهادهای اجتماعی دارای غایت مشترک اند و کارکرد همدیگر را در راستای غایت تکمیل می کنند.</a:t>
            </a:r>
            <a:endParaRPr lang="en-US" sz="6000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7279" y="4470400"/>
            <a:ext cx="436672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1" y="3269411"/>
            <a:ext cx="4917055" cy="352508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0928" y="50121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2306128"/>
          </a:xfrm>
        </p:spPr>
        <p:txBody>
          <a:bodyPr>
            <a:normAutofit/>
          </a:bodyPr>
          <a:lstStyle/>
          <a:p>
            <a:pPr algn="just" rtl="1"/>
            <a:r>
              <a:rPr lang="fa-IR" dirty="0" smtClean="0">
                <a:solidFill>
                  <a:srgbClr val="C00000"/>
                </a:solidFill>
                <a:cs typeface="B Nazanin" panose="00000400000000000000" pitchFamily="2" charset="-78"/>
              </a:rPr>
              <a:t>۱-۴-۷- نهاد خانواده ، که نقش غیر قابل انکاری در تربیت بر عهده دارد ، یکی از نهادهای بنیادی جامعه به شمار می آید.</a:t>
            </a:r>
            <a:endParaRPr lang="en-US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8239" y="4470400"/>
            <a:ext cx="430576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6" y="3131389"/>
            <a:ext cx="3830128" cy="363172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2688" y="48580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8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58792"/>
            <a:ext cx="8596668" cy="2751827"/>
          </a:xfrm>
        </p:spPr>
        <p:txBody>
          <a:bodyPr>
            <a:normAutofit fontScale="90000"/>
          </a:bodyPr>
          <a:lstStyle/>
          <a:p>
            <a:pPr algn="just" rtl="1"/>
            <a:r>
              <a:rPr lang="fa-IR" sz="36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۱-۴-۸- در روند شکل گیری و تحول جامعه باید بین فرآیند انسجام اجتماعی ( پیوند یافتن واحدهای اجتماعی در راستای ایجاد وحدت ) و فرآیند تمایز یافتگی ( تقسیم و تشخص یافتگی واحدهای اجتماعی به منظور پذیرش کثرت و تنوع ) – بر اساس اصل وحدت در کثرت و کثرت در وحدت- جمع نمود .</a:t>
            </a:r>
            <a:endParaRPr lang="en-US" sz="3600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7279" y="4470400"/>
            <a:ext cx="436672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950234"/>
            <a:ext cx="4024061" cy="368123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8951" y="5090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6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</TotalTime>
  <Words>178</Words>
  <Application>Microsoft Office PowerPoint</Application>
  <PresentationFormat>Widescreen</PresentationFormat>
  <Paragraphs>14</Paragraphs>
  <Slides>10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 Nazanin</vt:lpstr>
      <vt:lpstr>Tahoma</vt:lpstr>
      <vt:lpstr>Trebuchet MS</vt:lpstr>
      <vt:lpstr>Wingdings 3</vt:lpstr>
      <vt:lpstr>Facet</vt:lpstr>
      <vt:lpstr>PowerPoint Presentation</vt:lpstr>
      <vt:lpstr>۱-۴- مبانی جامعه شناسی</vt:lpstr>
      <vt:lpstr>۱-۴-۱- جامعه حیاتی مستقل از حیات فردی آحاد خود دارد </vt:lpstr>
      <vt:lpstr>۱-۴-۳- نسبت فرد و جامعه نسبت وحدت و کثرت است </vt:lpstr>
      <vt:lpstr>۱-۴-۴- نهادها ، ساختارها و فرآیندهای اجتماعی در نحوه ی عمل افراد در موقعیت های زندگی تاثیر گذار است .</vt:lpstr>
      <vt:lpstr>۱-۴-۵- زمینه سازی برای کسب شایستگی ها توسط شهروندان جامعه ی اسلامی عامل تحرک اجتماعی است .</vt:lpstr>
      <vt:lpstr>۱-۴-۶- نهادهای اجتماعی دارای غایت مشترک اند و کارکرد همدیگر را در راستای غایت تکمیل می کنند.</vt:lpstr>
      <vt:lpstr>۱-۴-۷- نهاد خانواده ، که نقش غیر قابل انکاری در تربیت بر عهده دارد ، یکی از نهادهای بنیادی جامعه به شمار می آید.</vt:lpstr>
      <vt:lpstr>۱-۴-۸- در روند شکل گیری و تحول جامعه باید بین فرآیند انسجام اجتماعی ( پیوند یافتن واحدهای اجتماعی در راستای ایجاد وحدت ) و فرآیند تمایز یافتگی ( تقسیم و تشخص یافتگی واحدهای اجتماعی به منظور پذیرش کثرت و تنوع ) – بر اساس اصل وحدت در کثرت و کثرت در وحدت- جمع نمود .</vt:lpstr>
      <vt:lpstr>PowerPoint Presentation</vt:lpstr>
    </vt:vector>
  </TitlesOfParts>
  <Company>MRT www.Win2Farsi.com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تدریس درس ۶ ام هویت (بازتولید هویت اجتماعی )  نام دبیر : صدیقه اکبرزاده مدرسه مربوطه : نمونه دولتی شهید مسافری  ناحیه : ۴ شهر تبریز ( آذربایجان شرقی )</dc:title>
  <dc:creator>DrShaeikhi</dc:creator>
  <cp:lastModifiedBy>DrShaeikhi</cp:lastModifiedBy>
  <cp:revision>49</cp:revision>
  <dcterms:created xsi:type="dcterms:W3CDTF">2020-03-10T10:12:42Z</dcterms:created>
  <dcterms:modified xsi:type="dcterms:W3CDTF">2020-04-21T21:25:49Z</dcterms:modified>
</cp:coreProperties>
</file>