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66"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AE6CE7-9985-4FFD-92B0-077B6B1CA090}"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57665-3396-401F-8564-1C9F49C1CB38}" type="slidenum">
              <a:rPr lang="en-US" smtClean="0"/>
              <a:t>‹#›</a:t>
            </a:fld>
            <a:endParaRPr lang="en-US"/>
          </a:p>
        </p:txBody>
      </p:sp>
    </p:spTree>
    <p:extLst>
      <p:ext uri="{BB962C8B-B14F-4D97-AF65-F5344CB8AC3E}">
        <p14:creationId xmlns:p14="http://schemas.microsoft.com/office/powerpoint/2010/main" val="1857148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AE6CE7-9985-4FFD-92B0-077B6B1CA090}"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57665-3396-401F-8564-1C9F49C1CB38}" type="slidenum">
              <a:rPr lang="en-US" smtClean="0"/>
              <a:t>‹#›</a:t>
            </a:fld>
            <a:endParaRPr lang="en-US"/>
          </a:p>
        </p:txBody>
      </p:sp>
    </p:spTree>
    <p:extLst>
      <p:ext uri="{BB962C8B-B14F-4D97-AF65-F5344CB8AC3E}">
        <p14:creationId xmlns:p14="http://schemas.microsoft.com/office/powerpoint/2010/main" val="1935476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AE6CE7-9985-4FFD-92B0-077B6B1CA090}"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57665-3396-401F-8564-1C9F49C1CB38}" type="slidenum">
              <a:rPr lang="en-US" smtClean="0"/>
              <a:t>‹#›</a:t>
            </a:fld>
            <a:endParaRPr lang="en-US"/>
          </a:p>
        </p:txBody>
      </p:sp>
    </p:spTree>
    <p:extLst>
      <p:ext uri="{BB962C8B-B14F-4D97-AF65-F5344CB8AC3E}">
        <p14:creationId xmlns:p14="http://schemas.microsoft.com/office/powerpoint/2010/main" val="964056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AE6CE7-9985-4FFD-92B0-077B6B1CA090}"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57665-3396-401F-8564-1C9F49C1CB38}" type="slidenum">
              <a:rPr lang="en-US" smtClean="0"/>
              <a:t>‹#›</a:t>
            </a:fld>
            <a:endParaRPr lang="en-US"/>
          </a:p>
        </p:txBody>
      </p:sp>
    </p:spTree>
    <p:extLst>
      <p:ext uri="{BB962C8B-B14F-4D97-AF65-F5344CB8AC3E}">
        <p14:creationId xmlns:p14="http://schemas.microsoft.com/office/powerpoint/2010/main" val="415604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AE6CE7-9985-4FFD-92B0-077B6B1CA090}"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57665-3396-401F-8564-1C9F49C1CB38}" type="slidenum">
              <a:rPr lang="en-US" smtClean="0"/>
              <a:t>‹#›</a:t>
            </a:fld>
            <a:endParaRPr lang="en-US"/>
          </a:p>
        </p:txBody>
      </p:sp>
    </p:spTree>
    <p:extLst>
      <p:ext uri="{BB962C8B-B14F-4D97-AF65-F5344CB8AC3E}">
        <p14:creationId xmlns:p14="http://schemas.microsoft.com/office/powerpoint/2010/main" val="2946940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AE6CE7-9985-4FFD-92B0-077B6B1CA090}"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57665-3396-401F-8564-1C9F49C1CB38}" type="slidenum">
              <a:rPr lang="en-US" smtClean="0"/>
              <a:t>‹#›</a:t>
            </a:fld>
            <a:endParaRPr lang="en-US"/>
          </a:p>
        </p:txBody>
      </p:sp>
    </p:spTree>
    <p:extLst>
      <p:ext uri="{BB962C8B-B14F-4D97-AF65-F5344CB8AC3E}">
        <p14:creationId xmlns:p14="http://schemas.microsoft.com/office/powerpoint/2010/main" val="144542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AE6CE7-9985-4FFD-92B0-077B6B1CA090}" type="datetimeFigureOut">
              <a:rPr lang="en-US" smtClean="0"/>
              <a:t>4/26/2020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157665-3396-401F-8564-1C9F49C1CB38}" type="slidenum">
              <a:rPr lang="en-US" smtClean="0"/>
              <a:t>‹#›</a:t>
            </a:fld>
            <a:endParaRPr lang="en-US"/>
          </a:p>
        </p:txBody>
      </p:sp>
    </p:spTree>
    <p:extLst>
      <p:ext uri="{BB962C8B-B14F-4D97-AF65-F5344CB8AC3E}">
        <p14:creationId xmlns:p14="http://schemas.microsoft.com/office/powerpoint/2010/main" val="1344387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AE6CE7-9985-4FFD-92B0-077B6B1CA090}" type="datetimeFigureOut">
              <a:rPr lang="en-US" smtClean="0"/>
              <a:t>4/26/2020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157665-3396-401F-8564-1C9F49C1CB38}" type="slidenum">
              <a:rPr lang="en-US" smtClean="0"/>
              <a:t>‹#›</a:t>
            </a:fld>
            <a:endParaRPr lang="en-US"/>
          </a:p>
        </p:txBody>
      </p:sp>
    </p:spTree>
    <p:extLst>
      <p:ext uri="{BB962C8B-B14F-4D97-AF65-F5344CB8AC3E}">
        <p14:creationId xmlns:p14="http://schemas.microsoft.com/office/powerpoint/2010/main" val="262204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E6CE7-9985-4FFD-92B0-077B6B1CA090}" type="datetimeFigureOut">
              <a:rPr lang="en-US" smtClean="0"/>
              <a:t>4/26/2020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157665-3396-401F-8564-1C9F49C1CB38}" type="slidenum">
              <a:rPr lang="en-US" smtClean="0"/>
              <a:t>‹#›</a:t>
            </a:fld>
            <a:endParaRPr lang="en-US"/>
          </a:p>
        </p:txBody>
      </p:sp>
    </p:spTree>
    <p:extLst>
      <p:ext uri="{BB962C8B-B14F-4D97-AF65-F5344CB8AC3E}">
        <p14:creationId xmlns:p14="http://schemas.microsoft.com/office/powerpoint/2010/main" val="1486753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AE6CE7-9985-4FFD-92B0-077B6B1CA090}"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57665-3396-401F-8564-1C9F49C1CB38}" type="slidenum">
              <a:rPr lang="en-US" smtClean="0"/>
              <a:t>‹#›</a:t>
            </a:fld>
            <a:endParaRPr lang="en-US"/>
          </a:p>
        </p:txBody>
      </p:sp>
    </p:spTree>
    <p:extLst>
      <p:ext uri="{BB962C8B-B14F-4D97-AF65-F5344CB8AC3E}">
        <p14:creationId xmlns:p14="http://schemas.microsoft.com/office/powerpoint/2010/main" val="2461699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AE6CE7-9985-4FFD-92B0-077B6B1CA090}"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57665-3396-401F-8564-1C9F49C1CB38}" type="slidenum">
              <a:rPr lang="en-US" smtClean="0"/>
              <a:t>‹#›</a:t>
            </a:fld>
            <a:endParaRPr lang="en-US"/>
          </a:p>
        </p:txBody>
      </p:sp>
    </p:spTree>
    <p:extLst>
      <p:ext uri="{BB962C8B-B14F-4D97-AF65-F5344CB8AC3E}">
        <p14:creationId xmlns:p14="http://schemas.microsoft.com/office/powerpoint/2010/main" val="118078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E6CE7-9985-4FFD-92B0-077B6B1CA090}" type="datetimeFigureOut">
              <a:rPr lang="en-US" smtClean="0"/>
              <a:t>4/26/2020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57665-3396-401F-8564-1C9F49C1CB38}" type="slidenum">
              <a:rPr lang="en-US" smtClean="0"/>
              <a:t>‹#›</a:t>
            </a:fld>
            <a:endParaRPr lang="en-US"/>
          </a:p>
        </p:txBody>
      </p:sp>
    </p:spTree>
    <p:extLst>
      <p:ext uri="{BB962C8B-B14F-4D97-AF65-F5344CB8AC3E}">
        <p14:creationId xmlns:p14="http://schemas.microsoft.com/office/powerpoint/2010/main" val="2068906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368288"/>
          </a:xfrm>
        </p:spPr>
        <p:txBody>
          <a:bodyPr>
            <a:normAutofit/>
          </a:bodyPr>
          <a:lstStyle/>
          <a:p>
            <a:r>
              <a:rPr lang="fa-IR" sz="3200" dirty="0" smtClean="0"/>
              <a:t>درس پنجم گروه شنبه 8تا10</a:t>
            </a:r>
            <a:endParaRPr lang="en-US" sz="3200" dirty="0"/>
          </a:p>
        </p:txBody>
      </p:sp>
      <p:sp>
        <p:nvSpPr>
          <p:cNvPr id="3" name="Subtitle 2"/>
          <p:cNvSpPr>
            <a:spLocks noGrp="1"/>
          </p:cNvSpPr>
          <p:nvPr>
            <p:ph type="subTitle" idx="1"/>
          </p:nvPr>
        </p:nvSpPr>
        <p:spPr>
          <a:xfrm>
            <a:off x="1524000" y="2551611"/>
            <a:ext cx="9144000" cy="3735978"/>
          </a:xfrm>
        </p:spPr>
        <p:txBody>
          <a:bodyPr>
            <a:normAutofit fontScale="62500" lnSpcReduction="20000"/>
          </a:bodyPr>
          <a:lstStyle/>
          <a:p>
            <a:pPr algn="l">
              <a:spcBef>
                <a:spcPts val="0"/>
              </a:spcBef>
            </a:pPr>
            <a:r>
              <a:rPr lang="en-US" sz="2000" b="1" dirty="0" smtClean="0">
                <a:effectLst/>
                <a:latin typeface="Times New Roman" panose="02020603050405020304" pitchFamily="18" charset="0"/>
                <a:ea typeface="Calibri" panose="020F0502020204030204" pitchFamily="34" charset="0"/>
                <a:cs typeface="Arial" panose="020B0604020202020204" pitchFamily="34" charset="0"/>
              </a:rPr>
              <a:t>New Vocabulary</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a:t>
            </a:r>
            <a:r>
              <a:rPr lang="en-US" b="1" dirty="0">
                <a:latin typeface="Times New Roman" panose="02020603050405020304" pitchFamily="18" charset="0"/>
                <a:ea typeface="Calibri" panose="020F0502020204030204" pitchFamily="34" charset="0"/>
                <a:cs typeface="Arial" panose="020B0604020202020204" pitchFamily="34" charset="0"/>
              </a:rPr>
              <a:t>-attempt: </a:t>
            </a:r>
            <a:r>
              <a:rPr lang="en-US" dirty="0">
                <a:latin typeface="Times New Roman" panose="02020603050405020304" pitchFamily="18" charset="0"/>
                <a:ea typeface="Calibri" panose="020F0502020204030204" pitchFamily="34" charset="0"/>
                <a:cs typeface="Arial" panose="020B0604020202020204" pitchFamily="34" charset="0"/>
              </a:rPr>
              <a:t>to make an effort or try to do </a:t>
            </a:r>
            <a:r>
              <a:rPr lang="en-US" dirty="0" err="1">
                <a:latin typeface="Times New Roman" panose="02020603050405020304" pitchFamily="18" charset="0"/>
                <a:ea typeface="Calibri" panose="020F0502020204030204" pitchFamily="34" charset="0"/>
                <a:cs typeface="Arial" panose="020B0604020202020204" pitchFamily="34" charset="0"/>
              </a:rPr>
              <a:t>sth</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He </a:t>
            </a:r>
            <a:r>
              <a:rPr lang="en-US" b="1" dirty="0">
                <a:latin typeface="Times New Roman" panose="02020603050405020304" pitchFamily="18" charset="0"/>
                <a:ea typeface="Calibri" panose="020F0502020204030204" pitchFamily="34" charset="0"/>
                <a:cs typeface="Arial" panose="020B0604020202020204" pitchFamily="34" charset="0"/>
              </a:rPr>
              <a:t>attempts</a:t>
            </a:r>
            <a:r>
              <a:rPr lang="en-US" dirty="0">
                <a:latin typeface="Times New Roman" panose="02020603050405020304" pitchFamily="18" charset="0"/>
                <a:ea typeface="Calibri" panose="020F0502020204030204" pitchFamily="34" charset="0"/>
                <a:cs typeface="Arial" panose="020B0604020202020204" pitchFamily="34" charset="0"/>
              </a:rPr>
              <a:t> to answer my questions.</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2</a:t>
            </a:r>
            <a:r>
              <a:rPr lang="en-US" b="1" dirty="0">
                <a:latin typeface="Times New Roman" panose="02020603050405020304" pitchFamily="18" charset="0"/>
                <a:ea typeface="Calibri" panose="020F0502020204030204" pitchFamily="34" charset="0"/>
                <a:cs typeface="Arial" panose="020B0604020202020204" pitchFamily="34" charset="0"/>
              </a:rPr>
              <a:t>-symptom: </a:t>
            </a:r>
            <a:r>
              <a:rPr lang="en-US" dirty="0">
                <a:latin typeface="Times New Roman" panose="02020603050405020304" pitchFamily="18" charset="0"/>
                <a:ea typeface="Calibri" panose="020F0502020204030204" pitchFamily="34" charset="0"/>
                <a:cs typeface="Arial" panose="020B0604020202020204" pitchFamily="34" charset="0"/>
              </a:rPr>
              <a:t>a sign that </a:t>
            </a:r>
            <a:r>
              <a:rPr lang="en-US" dirty="0" err="1">
                <a:latin typeface="Times New Roman" panose="02020603050405020304" pitchFamily="18" charset="0"/>
                <a:ea typeface="Calibri" panose="020F0502020204030204" pitchFamily="34" charset="0"/>
                <a:cs typeface="Arial" panose="020B0604020202020204" pitchFamily="34" charset="0"/>
              </a:rPr>
              <a:t>sth</a:t>
            </a:r>
            <a:r>
              <a:rPr lang="en-US" dirty="0">
                <a:latin typeface="Times New Roman" panose="02020603050405020304" pitchFamily="18" charset="0"/>
                <a:ea typeface="Calibri" panose="020F0502020204030204" pitchFamily="34" charset="0"/>
                <a:cs typeface="Arial" panose="020B0604020202020204" pitchFamily="34" charset="0"/>
              </a:rPr>
              <a:t> exists; especially </a:t>
            </a:r>
            <a:r>
              <a:rPr lang="en-US" dirty="0" err="1">
                <a:latin typeface="Times New Roman" panose="02020603050405020304" pitchFamily="18" charset="0"/>
                <a:ea typeface="Calibri" panose="020F0502020204030204" pitchFamily="34" charset="0"/>
                <a:cs typeface="Arial" panose="020B0604020202020204" pitchFamily="34" charset="0"/>
              </a:rPr>
              <a:t>sth</a:t>
            </a:r>
            <a:r>
              <a:rPr lang="en-US" dirty="0">
                <a:latin typeface="Times New Roman" panose="02020603050405020304" pitchFamily="18" charset="0"/>
                <a:ea typeface="Calibri" panose="020F0502020204030204" pitchFamily="34" charset="0"/>
                <a:cs typeface="Arial" panose="020B0604020202020204" pitchFamily="34" charset="0"/>
              </a:rPr>
              <a:t> bad</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Look out for</a:t>
            </a:r>
            <a:r>
              <a:rPr lang="en-US" b="1" dirty="0">
                <a:latin typeface="Times New Roman" panose="02020603050405020304" pitchFamily="18" charset="0"/>
                <a:ea typeface="Calibri" panose="020F0502020204030204" pitchFamily="34" charset="0"/>
                <a:cs typeface="Arial" panose="020B0604020202020204" pitchFamily="34" charset="0"/>
              </a:rPr>
              <a:t> symptoms</a:t>
            </a:r>
            <a:r>
              <a:rPr lang="en-US" dirty="0">
                <a:latin typeface="Times New Roman" panose="02020603050405020304" pitchFamily="18" charset="0"/>
                <a:ea typeface="Calibri" panose="020F0502020204030204" pitchFamily="34" charset="0"/>
                <a:cs typeface="Arial" panose="020B0604020202020204" pitchFamily="34" charset="0"/>
              </a:rPr>
              <a:t> of depression.</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3</a:t>
            </a:r>
            <a:r>
              <a:rPr lang="en-US" b="1" dirty="0">
                <a:latin typeface="Times New Roman" panose="02020603050405020304" pitchFamily="18" charset="0"/>
                <a:ea typeface="Calibri" panose="020F0502020204030204" pitchFamily="34" charset="0"/>
                <a:cs typeface="Arial" panose="020B0604020202020204" pitchFamily="34" charset="0"/>
              </a:rPr>
              <a:t>-disease:</a:t>
            </a:r>
            <a:r>
              <a:rPr lang="en-US" dirty="0">
                <a:latin typeface="Times New Roman" panose="02020603050405020304" pitchFamily="18" charset="0"/>
                <a:ea typeface="Calibri" panose="020F0502020204030204" pitchFamily="34" charset="0"/>
                <a:cs typeface="Arial" panose="020B0604020202020204" pitchFamily="34" charset="0"/>
              </a:rPr>
              <a:t> an illness affecting humans, animals, or plants, often caused </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by infection</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He suffers from a blood </a:t>
            </a:r>
            <a:r>
              <a:rPr lang="en-US" b="1" dirty="0">
                <a:latin typeface="Times New Roman" panose="02020603050405020304" pitchFamily="18" charset="0"/>
                <a:ea typeface="Calibri" panose="020F0502020204030204" pitchFamily="34" charset="0"/>
                <a:cs typeface="Arial" panose="020B0604020202020204" pitchFamily="34" charset="0"/>
              </a:rPr>
              <a:t>disease</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4-</a:t>
            </a:r>
            <a:r>
              <a:rPr lang="en-US" b="1" dirty="0">
                <a:latin typeface="Times New Roman" panose="02020603050405020304" pitchFamily="18" charset="0"/>
                <a:ea typeface="Calibri" panose="020F0502020204030204" pitchFamily="34" charset="0"/>
                <a:cs typeface="Arial" panose="020B0604020202020204" pitchFamily="34" charset="0"/>
              </a:rPr>
              <a:t> impact:</a:t>
            </a:r>
            <a:r>
              <a:rPr lang="en-US" dirty="0">
                <a:latin typeface="Times New Roman" panose="02020603050405020304" pitchFamily="18" charset="0"/>
                <a:ea typeface="Calibri" panose="020F0502020204030204" pitchFamily="34" charset="0"/>
                <a:cs typeface="Arial" panose="020B0604020202020204" pitchFamily="34" charset="0"/>
              </a:rPr>
              <a:t> the powerful effect that </a:t>
            </a:r>
            <a:r>
              <a:rPr lang="en-US" dirty="0" err="1">
                <a:latin typeface="Times New Roman" panose="02020603050405020304" pitchFamily="18" charset="0"/>
                <a:ea typeface="Calibri" panose="020F0502020204030204" pitchFamily="34" charset="0"/>
                <a:cs typeface="Arial" panose="020B0604020202020204" pitchFamily="34" charset="0"/>
              </a:rPr>
              <a:t>sth</a:t>
            </a:r>
            <a:r>
              <a:rPr lang="en-US" dirty="0">
                <a:latin typeface="Times New Roman" panose="02020603050405020304" pitchFamily="18" charset="0"/>
                <a:ea typeface="Calibri" panose="020F0502020204030204" pitchFamily="34" charset="0"/>
                <a:cs typeface="Arial" panose="020B0604020202020204" pitchFamily="34" charset="0"/>
              </a:rPr>
              <a:t> has on </a:t>
            </a:r>
            <a:r>
              <a:rPr lang="en-US" dirty="0" err="1">
                <a:latin typeface="Times New Roman" panose="02020603050405020304" pitchFamily="18" charset="0"/>
                <a:ea typeface="Calibri" panose="020F0502020204030204" pitchFamily="34" charset="0"/>
                <a:cs typeface="Arial" panose="020B0604020202020204" pitchFamily="34" charset="0"/>
              </a:rPr>
              <a:t>sb</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err="1">
                <a:latin typeface="Times New Roman" panose="02020603050405020304" pitchFamily="18" charset="0"/>
                <a:ea typeface="Calibri" panose="020F0502020204030204" pitchFamily="34" charset="0"/>
                <a:cs typeface="Arial" panose="020B0604020202020204" pitchFamily="34" charset="0"/>
              </a:rPr>
              <a:t>sth</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Her speech made an </a:t>
            </a:r>
            <a:r>
              <a:rPr lang="en-US" b="1" dirty="0">
                <a:latin typeface="Times New Roman" panose="02020603050405020304" pitchFamily="18" charset="0"/>
                <a:ea typeface="Calibri" panose="020F0502020204030204" pitchFamily="34" charset="0"/>
                <a:cs typeface="Arial" panose="020B0604020202020204" pitchFamily="34" charset="0"/>
              </a:rPr>
              <a:t>impact</a:t>
            </a:r>
            <a:r>
              <a:rPr lang="en-US" dirty="0">
                <a:latin typeface="Times New Roman" panose="02020603050405020304" pitchFamily="18" charset="0"/>
                <a:ea typeface="Calibri" panose="020F0502020204030204" pitchFamily="34" charset="0"/>
                <a:cs typeface="Arial" panose="020B0604020202020204" pitchFamily="34" charset="0"/>
              </a:rPr>
              <a:t> on everyone.</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5-</a:t>
            </a:r>
            <a:r>
              <a:rPr lang="en-US" b="1" dirty="0">
                <a:latin typeface="Times New Roman" panose="02020603050405020304" pitchFamily="18" charset="0"/>
                <a:ea typeface="Calibri" panose="020F0502020204030204" pitchFamily="34" charset="0"/>
                <a:cs typeface="Arial" panose="020B0604020202020204" pitchFamily="34" charset="0"/>
              </a:rPr>
              <a:t>apparent: </a:t>
            </a:r>
            <a:r>
              <a:rPr lang="en-US" dirty="0">
                <a:latin typeface="Times New Roman" panose="02020603050405020304" pitchFamily="18" charset="0"/>
                <a:ea typeface="Calibri" panose="020F0502020204030204" pitchFamily="34" charset="0"/>
                <a:cs typeface="Arial" panose="020B0604020202020204" pitchFamily="34" charset="0"/>
              </a:rPr>
              <a:t>obvious</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It was </a:t>
            </a:r>
            <a:r>
              <a:rPr lang="en-US" b="1" dirty="0">
                <a:latin typeface="Times New Roman" panose="02020603050405020304" pitchFamily="18" charset="0"/>
                <a:ea typeface="Calibri" panose="020F0502020204030204" pitchFamily="34" charset="0"/>
                <a:cs typeface="Arial" panose="020B0604020202020204" pitchFamily="34" charset="0"/>
              </a:rPr>
              <a:t>apparent </a:t>
            </a:r>
            <a:r>
              <a:rPr lang="en-US" dirty="0">
                <a:latin typeface="Times New Roman" panose="02020603050405020304" pitchFamily="18" charset="0"/>
                <a:ea typeface="Calibri" panose="020F0502020204030204" pitchFamily="34" charset="0"/>
                <a:cs typeface="Arial" panose="020B0604020202020204" pitchFamily="34" charset="0"/>
              </a:rPr>
              <a:t>from her face that she was upset.</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6- </a:t>
            </a:r>
            <a:r>
              <a:rPr lang="en-US" b="1" dirty="0">
                <a:latin typeface="Times New Roman" panose="02020603050405020304" pitchFamily="18" charset="0"/>
                <a:ea typeface="Calibri" panose="020F0502020204030204" pitchFamily="34" charset="0"/>
                <a:cs typeface="Arial" panose="020B0604020202020204" pitchFamily="34" charset="0"/>
              </a:rPr>
              <a:t>necessary: </a:t>
            </a:r>
            <a:r>
              <a:rPr lang="en-US" dirty="0">
                <a:latin typeface="Times New Roman" panose="02020603050405020304" pitchFamily="18" charset="0"/>
                <a:ea typeface="Calibri" panose="020F0502020204030204" pitchFamily="34" charset="0"/>
                <a:cs typeface="Arial" panose="020B0604020202020204" pitchFamily="34" charset="0"/>
              </a:rPr>
              <a:t>needed</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It may be </a:t>
            </a:r>
            <a:r>
              <a:rPr lang="en-US" b="1" dirty="0">
                <a:latin typeface="Times New Roman" panose="02020603050405020304" pitchFamily="18" charset="0"/>
                <a:ea typeface="Calibri" panose="020F0502020204030204" pitchFamily="34" charset="0"/>
                <a:cs typeface="Arial" panose="020B0604020202020204" pitchFamily="34" charset="0"/>
              </a:rPr>
              <a:t>necessary</a:t>
            </a:r>
            <a:r>
              <a:rPr lang="en-US" dirty="0">
                <a:latin typeface="Times New Roman" panose="02020603050405020304" pitchFamily="18" charset="0"/>
                <a:ea typeface="Calibri" panose="020F0502020204030204" pitchFamily="34" charset="0"/>
                <a:cs typeface="Arial" panose="020B0604020202020204" pitchFamily="34" charset="0"/>
              </a:rPr>
              <a:t> to buy a new car.</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7- </a:t>
            </a:r>
            <a:r>
              <a:rPr lang="en-US" b="1" dirty="0">
                <a:latin typeface="Times New Roman" panose="02020603050405020304" pitchFamily="18" charset="0"/>
                <a:ea typeface="Calibri" panose="020F0502020204030204" pitchFamily="34" charset="0"/>
                <a:cs typeface="Arial" panose="020B0604020202020204" pitchFamily="34" charset="0"/>
              </a:rPr>
              <a:t>nutrition: </a:t>
            </a:r>
            <a:r>
              <a:rPr lang="en-US" dirty="0">
                <a:latin typeface="Times New Roman" panose="02020603050405020304" pitchFamily="18" charset="0"/>
                <a:ea typeface="Calibri" panose="020F0502020204030204" pitchFamily="34" charset="0"/>
                <a:cs typeface="Arial" panose="020B0604020202020204" pitchFamily="34" charset="0"/>
              </a:rPr>
              <a:t>the process of receiving food by living things</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She studies </a:t>
            </a:r>
            <a:r>
              <a:rPr lang="en-US" b="1" dirty="0">
                <a:latin typeface="Times New Roman" panose="02020603050405020304" pitchFamily="18" charset="0"/>
                <a:ea typeface="Calibri" panose="020F0502020204030204" pitchFamily="34" charset="0"/>
                <a:cs typeface="Arial" panose="020B0604020202020204" pitchFamily="34" charset="0"/>
              </a:rPr>
              <a:t>nutrition.</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8-</a:t>
            </a:r>
            <a:r>
              <a:rPr lang="en-US" b="1" dirty="0">
                <a:latin typeface="Times New Roman" panose="02020603050405020304" pitchFamily="18" charset="0"/>
                <a:ea typeface="Calibri" panose="020F0502020204030204" pitchFamily="34" charset="0"/>
                <a:cs typeface="Arial" panose="020B0604020202020204" pitchFamily="34" charset="0"/>
              </a:rPr>
              <a:t> follow: </a:t>
            </a:r>
            <a:r>
              <a:rPr lang="en-US" dirty="0">
                <a:latin typeface="Times New Roman" panose="02020603050405020304" pitchFamily="18" charset="0"/>
                <a:ea typeface="Calibri" panose="020F0502020204030204" pitchFamily="34" charset="0"/>
                <a:cs typeface="Arial" panose="020B0604020202020204" pitchFamily="34" charset="0"/>
              </a:rPr>
              <a:t>go after</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You should </a:t>
            </a:r>
            <a:r>
              <a:rPr lang="en-US" b="1" dirty="0">
                <a:latin typeface="Times New Roman" panose="02020603050405020304" pitchFamily="18" charset="0"/>
                <a:ea typeface="Calibri" panose="020F0502020204030204" pitchFamily="34" charset="0"/>
                <a:cs typeface="Arial" panose="020B0604020202020204" pitchFamily="34" charset="0"/>
              </a:rPr>
              <a:t>follow </a:t>
            </a:r>
            <a:r>
              <a:rPr lang="en-US" dirty="0">
                <a:latin typeface="Times New Roman" panose="02020603050405020304" pitchFamily="18" charset="0"/>
                <a:ea typeface="Calibri" panose="020F0502020204030204" pitchFamily="34" charset="0"/>
                <a:cs typeface="Arial" panose="020B0604020202020204" pitchFamily="34" charset="0"/>
              </a:rPr>
              <a:t>my examples.</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9-</a:t>
            </a:r>
            <a:r>
              <a:rPr lang="en-US" b="1" dirty="0">
                <a:latin typeface="Times New Roman" panose="02020603050405020304" pitchFamily="18" charset="0"/>
                <a:ea typeface="Calibri" panose="020F0502020204030204" pitchFamily="34" charset="0"/>
                <a:cs typeface="Arial" panose="020B0604020202020204" pitchFamily="34" charset="0"/>
              </a:rPr>
              <a:t> basic: </a:t>
            </a:r>
            <a:r>
              <a:rPr lang="en-US" dirty="0">
                <a:latin typeface="Times New Roman" panose="02020603050405020304" pitchFamily="18" charset="0"/>
                <a:ea typeface="Calibri" panose="020F0502020204030204" pitchFamily="34" charset="0"/>
                <a:cs typeface="Arial" panose="020B0604020202020204" pitchFamily="34" charset="0"/>
              </a:rPr>
              <a:t>most necessary</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Children should learn </a:t>
            </a:r>
            <a:r>
              <a:rPr lang="en-US" b="1" dirty="0">
                <a:latin typeface="Times New Roman" panose="02020603050405020304" pitchFamily="18" charset="0"/>
                <a:ea typeface="Calibri" panose="020F0502020204030204" pitchFamily="34" charset="0"/>
                <a:cs typeface="Arial" panose="020B0604020202020204" pitchFamily="34" charset="0"/>
              </a:rPr>
              <a:t>basic</a:t>
            </a:r>
            <a:r>
              <a:rPr lang="en-US" dirty="0">
                <a:latin typeface="Times New Roman" panose="02020603050405020304" pitchFamily="18" charset="0"/>
                <a:ea typeface="Calibri" panose="020F0502020204030204" pitchFamily="34" charset="0"/>
                <a:cs typeface="Arial" panose="020B0604020202020204" pitchFamily="34" charset="0"/>
              </a:rPr>
              <a:t> reading. </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10- </a:t>
            </a:r>
            <a:r>
              <a:rPr lang="en-US" b="1" dirty="0">
                <a:latin typeface="Times New Roman" panose="02020603050405020304" pitchFamily="18" charset="0"/>
                <a:ea typeface="Calibri" panose="020F0502020204030204" pitchFamily="34" charset="0"/>
                <a:cs typeface="Arial" panose="020B0604020202020204" pitchFamily="34" charset="0"/>
              </a:rPr>
              <a:t>tip: </a:t>
            </a:r>
            <a:r>
              <a:rPr lang="en-US" dirty="0">
                <a:latin typeface="Times New Roman" panose="02020603050405020304" pitchFamily="18" charset="0"/>
                <a:ea typeface="Calibri" panose="020F0502020204030204" pitchFamily="34" charset="0"/>
                <a:cs typeface="Arial" panose="020B0604020202020204" pitchFamily="34" charset="0"/>
              </a:rPr>
              <a:t>a practical advice</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There are useful </a:t>
            </a:r>
            <a:r>
              <a:rPr lang="en-US" b="1" dirty="0">
                <a:latin typeface="Times New Roman" panose="02020603050405020304" pitchFamily="18" charset="0"/>
                <a:ea typeface="Calibri" panose="020F0502020204030204" pitchFamily="34" charset="0"/>
                <a:cs typeface="Arial" panose="020B0604020202020204" pitchFamily="34" charset="0"/>
              </a:rPr>
              <a:t>tips </a:t>
            </a:r>
            <a:r>
              <a:rPr lang="en-US" dirty="0">
                <a:latin typeface="Times New Roman" panose="02020603050405020304" pitchFamily="18" charset="0"/>
                <a:ea typeface="Calibri" panose="020F0502020204030204" pitchFamily="34" charset="0"/>
                <a:cs typeface="Arial" panose="020B0604020202020204" pitchFamily="34" charset="0"/>
              </a:rPr>
              <a:t>on how to save money.  </a:t>
            </a:r>
            <a:r>
              <a:rPr lang="en-US" b="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470238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43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en-US" b="1" dirty="0"/>
              <a:t>Grammar</a:t>
            </a:r>
            <a:endParaRPr lang="en-US" dirty="0"/>
          </a:p>
          <a:p>
            <a:r>
              <a:rPr lang="en-US" b="1" dirty="0"/>
              <a:t>Past Simple Structure:</a:t>
            </a:r>
            <a:endParaRPr lang="en-US" dirty="0"/>
          </a:p>
          <a:p>
            <a:r>
              <a:rPr lang="en-US" b="1" dirty="0"/>
              <a:t>Positive</a:t>
            </a:r>
            <a:endParaRPr lang="en-US" dirty="0"/>
          </a:p>
          <a:p>
            <a:r>
              <a:rPr lang="en-US" b="1" dirty="0"/>
              <a:t>Subject + Verb + </a:t>
            </a:r>
            <a:r>
              <a:rPr lang="en-US" b="1" dirty="0" err="1"/>
              <a:t>ed</a:t>
            </a:r>
            <a:r>
              <a:rPr lang="en-US" b="1" dirty="0"/>
              <a:t> OR Irregular Past Form + Objects</a:t>
            </a:r>
            <a:endParaRPr lang="en-US" dirty="0"/>
          </a:p>
          <a:p>
            <a:r>
              <a:rPr lang="en-US" b="1" dirty="0"/>
              <a:t>I, You, He, She, We, They -&gt; played golf yesterday afternoon.</a:t>
            </a:r>
            <a:endParaRPr lang="en-US" dirty="0"/>
          </a:p>
          <a:p>
            <a:r>
              <a:rPr lang="en-US" b="1" dirty="0"/>
              <a:t>I, You, He, She, We, They -&gt; went lunch at noon.</a:t>
            </a:r>
            <a:endParaRPr lang="en-US" dirty="0"/>
          </a:p>
          <a:p>
            <a:r>
              <a:rPr lang="en-US" b="1" dirty="0"/>
              <a:t> </a:t>
            </a:r>
            <a:endParaRPr lang="en-US" dirty="0"/>
          </a:p>
          <a:p>
            <a:r>
              <a:rPr lang="en-US" b="1" dirty="0"/>
              <a:t> </a:t>
            </a:r>
            <a:endParaRPr lang="en-US" dirty="0"/>
          </a:p>
          <a:p>
            <a:r>
              <a:rPr lang="en-US" b="1" dirty="0"/>
              <a:t>Negative</a:t>
            </a:r>
            <a:endParaRPr lang="en-US" dirty="0"/>
          </a:p>
          <a:p>
            <a:r>
              <a:rPr lang="en-US" b="1" dirty="0"/>
              <a:t>Subject + did not (didn't) + Verb + Objects</a:t>
            </a:r>
            <a:endParaRPr lang="en-US" dirty="0"/>
          </a:p>
          <a:p>
            <a:r>
              <a:rPr lang="en-US" b="1" dirty="0"/>
              <a:t>I, You, He, She, We, They -&gt; didn't go on vacation last summer.</a:t>
            </a:r>
            <a:endParaRPr lang="en-US" dirty="0"/>
          </a:p>
          <a:p>
            <a:r>
              <a:rPr lang="en-US" b="1" dirty="0"/>
              <a:t>Subject + did not (doesn't) + Verb + Objects</a:t>
            </a:r>
            <a:endParaRPr lang="en-US" dirty="0"/>
          </a:p>
          <a:p>
            <a:r>
              <a:rPr lang="en-US" b="1" dirty="0"/>
              <a:t>Questions</a:t>
            </a:r>
            <a:endParaRPr lang="en-US" dirty="0"/>
          </a:p>
          <a:p>
            <a:r>
              <a:rPr lang="en-US" b="1" dirty="0"/>
              <a:t>(Why, What, etc.) + did + Subject + Verb + Objects?</a:t>
            </a:r>
            <a:endParaRPr lang="en-US" dirty="0"/>
          </a:p>
          <a:p>
            <a:r>
              <a:rPr lang="en-US" b="1" dirty="0"/>
              <a:t>Did -&gt; I, you, we, they -&gt; attend the meeting last week?</a:t>
            </a:r>
            <a:endParaRPr lang="en-US" dirty="0"/>
          </a:p>
          <a:p>
            <a:pPr marL="0" indent="0">
              <a:buNone/>
            </a:pPr>
            <a:endParaRPr lang="en-US" sz="1400"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5542696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7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0000" lnSpcReduction="20000"/>
          </a:bodyPr>
          <a:lstStyle/>
          <a:p>
            <a:r>
              <a:rPr lang="en-US" b="1" dirty="0"/>
              <a:t>Exercises</a:t>
            </a:r>
            <a:endParaRPr lang="en-US" dirty="0"/>
          </a:p>
          <a:p>
            <a:r>
              <a:rPr lang="en-US" i="1" dirty="0"/>
              <a:t>Form </a:t>
            </a:r>
            <a:r>
              <a:rPr lang="en-US" b="1" i="1" dirty="0"/>
              <a:t>positive sentences</a:t>
            </a:r>
            <a:r>
              <a:rPr lang="en-US" i="1" dirty="0"/>
              <a:t> in Simple Past.</a:t>
            </a:r>
            <a:endParaRPr lang="en-US" dirty="0"/>
          </a:p>
          <a:p>
            <a:r>
              <a:rPr lang="en-US" dirty="0"/>
              <a:t>1-he / my question / answer/yesterday</a:t>
            </a:r>
          </a:p>
          <a:p>
            <a:r>
              <a:rPr lang="en-US" dirty="0"/>
              <a:t>……………………………………</a:t>
            </a:r>
            <a:br>
              <a:rPr lang="en-US" dirty="0"/>
            </a:br>
            <a:r>
              <a:rPr lang="en-US" dirty="0"/>
              <a:t>2-we / the door / open</a:t>
            </a:r>
          </a:p>
          <a:p>
            <a:r>
              <a:rPr lang="en-US" dirty="0"/>
              <a:t>…………………………..</a:t>
            </a:r>
            <a:br>
              <a:rPr lang="en-US" dirty="0"/>
            </a:br>
            <a:r>
              <a:rPr lang="en-US" dirty="0"/>
              <a:t>3-Tom /last night/ with Anny / stay</a:t>
            </a:r>
          </a:p>
          <a:p>
            <a:r>
              <a:rPr lang="en-US" dirty="0"/>
              <a:t>……………………………..</a:t>
            </a:r>
            <a:br>
              <a:rPr lang="en-US" dirty="0"/>
            </a:br>
            <a:r>
              <a:rPr lang="en-US" dirty="0"/>
              <a:t>4-last year/you / the castle / visit</a:t>
            </a:r>
          </a:p>
          <a:p>
            <a:r>
              <a:rPr lang="en-US" dirty="0"/>
              <a:t>………………………….</a:t>
            </a:r>
            <a:br>
              <a:rPr lang="en-US" dirty="0"/>
            </a:br>
            <a:r>
              <a:rPr lang="en-US" dirty="0"/>
              <a:t>5-she /two years ago/ in a play / act</a:t>
            </a:r>
          </a:p>
          <a:p>
            <a:r>
              <a:rPr lang="en-US" dirty="0"/>
              <a:t>……………………………..</a:t>
            </a:r>
            <a:br>
              <a:rPr lang="en-US" dirty="0"/>
            </a:br>
            <a:r>
              <a:rPr lang="en-US" dirty="0"/>
              <a:t>6-Jeff and Linda / home / cycle</a:t>
            </a:r>
          </a:p>
          <a:p>
            <a:r>
              <a:rPr lang="en-US" dirty="0"/>
              <a:t>…………………………………..</a:t>
            </a:r>
            <a:br>
              <a:rPr lang="en-US" dirty="0"/>
            </a:br>
            <a:r>
              <a:rPr lang="en-US" dirty="0"/>
              <a:t>7-my friends / me / help/last week</a:t>
            </a:r>
          </a:p>
          <a:p>
            <a:r>
              <a:rPr lang="en-US" dirty="0"/>
              <a:t>……………………………..</a:t>
            </a:r>
            <a:br>
              <a:rPr lang="en-US" dirty="0"/>
            </a:br>
            <a:r>
              <a:rPr lang="en-US" dirty="0"/>
              <a:t>8-they / a sound / hear</a:t>
            </a:r>
          </a:p>
          <a:p>
            <a:r>
              <a:rPr lang="en-US" dirty="0"/>
              <a:t>………………………</a:t>
            </a:r>
            <a:br>
              <a:rPr lang="en-US" dirty="0"/>
            </a:br>
            <a:r>
              <a:rPr lang="en-US" dirty="0"/>
              <a:t>9-Jamie / all the races / win/in the Olympic games</a:t>
            </a:r>
          </a:p>
          <a:p>
            <a:r>
              <a:rPr lang="en-US" dirty="0"/>
              <a:t>………………………………</a:t>
            </a:r>
            <a:br>
              <a:rPr lang="en-US" dirty="0"/>
            </a:br>
            <a:r>
              <a:rPr lang="en-US" dirty="0"/>
              <a:t>10-she / in London / teach</a:t>
            </a:r>
            <a:r>
              <a:rPr lang="en-US" b="1" dirty="0"/>
              <a:t>/</a:t>
            </a:r>
            <a:r>
              <a:rPr lang="en-US" dirty="0"/>
              <a:t>for many years</a:t>
            </a:r>
          </a:p>
          <a:p>
            <a:r>
              <a:rPr lang="en-US" dirty="0"/>
              <a:t>……………………………….</a:t>
            </a:r>
            <a:br>
              <a:rPr lang="en-US" dirty="0"/>
            </a:br>
            <a:endParaRPr lang="en-US" dirty="0"/>
          </a:p>
        </p:txBody>
      </p:sp>
    </p:spTree>
    <p:extLst>
      <p:ext uri="{BB962C8B-B14F-4D97-AF65-F5344CB8AC3E}">
        <p14:creationId xmlns:p14="http://schemas.microsoft.com/office/powerpoint/2010/main" val="2840309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25000" lnSpcReduction="20000"/>
          </a:bodyPr>
          <a:lstStyle/>
          <a:p>
            <a:pPr marL="0" indent="0">
              <a:buNone/>
            </a:pPr>
            <a:r>
              <a:rPr lang="en-US" sz="5600" dirty="0"/>
              <a:t>…………………………….</a:t>
            </a:r>
            <a:br>
              <a:rPr lang="en-US" sz="5600" dirty="0"/>
            </a:br>
            <a:r>
              <a:rPr lang="en-US" sz="5600" b="1" dirty="0"/>
              <a:t>-Change the following sentences into negative. </a:t>
            </a:r>
            <a:endParaRPr lang="en-US" sz="5600" dirty="0"/>
          </a:p>
          <a:p>
            <a:pPr marL="0" indent="0">
              <a:buNone/>
            </a:pPr>
            <a:r>
              <a:rPr lang="en-US" sz="5600" dirty="0"/>
              <a:t>1- I saw a movie yesterday. </a:t>
            </a:r>
          </a:p>
          <a:p>
            <a:pPr marL="0" indent="0">
              <a:buNone/>
            </a:pPr>
            <a:r>
              <a:rPr lang="en-US" sz="5600" dirty="0"/>
              <a:t>………………………..</a:t>
            </a:r>
          </a:p>
          <a:p>
            <a:pPr marL="0" indent="0">
              <a:buNone/>
            </a:pPr>
            <a:r>
              <a:rPr lang="en-US" sz="5600" dirty="0"/>
              <a:t>2- I acted in a play yesterday. </a:t>
            </a:r>
          </a:p>
          <a:p>
            <a:pPr marL="0" indent="0">
              <a:buNone/>
            </a:pPr>
            <a:r>
              <a:rPr lang="en-US" sz="5600" dirty="0"/>
              <a:t>………………………………..</a:t>
            </a:r>
          </a:p>
          <a:p>
            <a:pPr marL="0" indent="0">
              <a:buNone/>
            </a:pPr>
            <a:r>
              <a:rPr lang="en-US" sz="5600" dirty="0"/>
              <a:t>3- Last year, I traveled to Japan. </a:t>
            </a:r>
          </a:p>
          <a:p>
            <a:pPr marL="0" indent="0">
              <a:buNone/>
            </a:pPr>
            <a:r>
              <a:rPr lang="en-US" sz="5600" dirty="0"/>
              <a:t>…………………………………..</a:t>
            </a:r>
          </a:p>
          <a:p>
            <a:pPr marL="0" indent="0">
              <a:buNone/>
            </a:pPr>
            <a:r>
              <a:rPr lang="en-US" sz="5600" dirty="0"/>
              <a:t>  4-Last month, I went to Korea.</a:t>
            </a:r>
          </a:p>
          <a:p>
            <a:pPr marL="0" indent="0">
              <a:buNone/>
            </a:pPr>
            <a:r>
              <a:rPr lang="en-US" sz="5600" dirty="0"/>
              <a:t>…………………………………</a:t>
            </a:r>
          </a:p>
          <a:p>
            <a:pPr marL="0" indent="0">
              <a:buNone/>
            </a:pPr>
            <a:r>
              <a:rPr lang="en-US" sz="5600" dirty="0"/>
              <a:t>5-I had dinner last night.</a:t>
            </a:r>
          </a:p>
          <a:p>
            <a:pPr marL="0" indent="0">
              <a:buNone/>
            </a:pPr>
            <a:r>
              <a:rPr lang="en-US" sz="5600" dirty="0"/>
              <a:t>………………………….. </a:t>
            </a:r>
          </a:p>
          <a:p>
            <a:pPr marL="0" indent="0">
              <a:buNone/>
            </a:pPr>
            <a:r>
              <a:rPr lang="en-US" sz="5600" dirty="0"/>
              <a:t>6- She washed her car. </a:t>
            </a:r>
          </a:p>
          <a:p>
            <a:pPr marL="0" indent="0">
              <a:buNone/>
            </a:pPr>
            <a:r>
              <a:rPr lang="en-US" sz="5600" dirty="0"/>
              <a:t>…………………………….</a:t>
            </a:r>
          </a:p>
          <a:p>
            <a:pPr marL="0" indent="0">
              <a:buNone/>
            </a:pPr>
            <a:r>
              <a:rPr lang="en-US" sz="5600" dirty="0"/>
              <a:t> 7- He washed his car</a:t>
            </a:r>
            <a:r>
              <a:rPr lang="en-US" sz="5600" i="1" dirty="0"/>
              <a:t>.</a:t>
            </a:r>
            <a:endParaRPr lang="en-US" sz="5600" dirty="0"/>
          </a:p>
          <a:p>
            <a:pPr marL="0" indent="0">
              <a:buNone/>
            </a:pPr>
            <a:r>
              <a:rPr lang="en-US" sz="5600" i="1" dirty="0"/>
              <a:t>……………………………….</a:t>
            </a:r>
            <a:endParaRPr lang="en-US" sz="5600" dirty="0"/>
          </a:p>
          <a:p>
            <a:pPr marL="0" indent="0">
              <a:buNone/>
            </a:pPr>
            <a:r>
              <a:rPr lang="en-US" sz="5600" dirty="0" smtClean="0"/>
              <a:t>…………………………………….</a:t>
            </a:r>
            <a:endParaRPr lang="en-US" sz="5600" dirty="0"/>
          </a:p>
          <a:p>
            <a:pPr marL="0" indent="0">
              <a:buNone/>
            </a:pPr>
            <a:endParaRPr lang="en-US" sz="1400" dirty="0"/>
          </a:p>
        </p:txBody>
      </p:sp>
    </p:spTree>
    <p:extLst>
      <p:ext uri="{BB962C8B-B14F-4D97-AF65-F5344CB8AC3E}">
        <p14:creationId xmlns:p14="http://schemas.microsoft.com/office/powerpoint/2010/main" val="3037399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marL="0" indent="0">
              <a:buNone/>
            </a:pPr>
            <a:r>
              <a:rPr lang="en-US" dirty="0"/>
              <a:t>-</a:t>
            </a:r>
            <a:r>
              <a:rPr lang="en-US" b="1" dirty="0"/>
              <a:t>Change the following sentences into questions.</a:t>
            </a:r>
            <a:endParaRPr lang="en-US" dirty="0"/>
          </a:p>
          <a:p>
            <a:pPr marL="0" indent="0">
              <a:buNone/>
            </a:pPr>
            <a:r>
              <a:rPr lang="en-US" dirty="0"/>
              <a:t>1-I lived in Brazil for two years.</a:t>
            </a:r>
          </a:p>
          <a:p>
            <a:pPr marL="0" indent="0">
              <a:buNone/>
            </a:pPr>
            <a:r>
              <a:rPr lang="en-US" dirty="0"/>
              <a:t>……………………………………</a:t>
            </a:r>
          </a:p>
          <a:p>
            <a:pPr marL="0" indent="0">
              <a:buNone/>
            </a:pPr>
            <a:r>
              <a:rPr lang="en-US" dirty="0"/>
              <a:t>2-Shauna studied Japanese for five years.</a:t>
            </a:r>
          </a:p>
          <a:p>
            <a:pPr marL="0" indent="0">
              <a:buNone/>
            </a:pPr>
            <a:r>
              <a:rPr lang="en-US" dirty="0"/>
              <a:t>……………………………………………..</a:t>
            </a:r>
          </a:p>
          <a:p>
            <a:pPr marL="0" indent="0">
              <a:buNone/>
            </a:pPr>
            <a:r>
              <a:rPr lang="en-US" dirty="0"/>
              <a:t>3-They sat at the beach all day.</a:t>
            </a:r>
          </a:p>
          <a:p>
            <a:pPr marL="0" indent="0">
              <a:buNone/>
            </a:pPr>
            <a:r>
              <a:rPr lang="en-US" dirty="0"/>
              <a:t>……………………………………</a:t>
            </a:r>
          </a:p>
          <a:p>
            <a:pPr marL="0" indent="0">
              <a:buNone/>
            </a:pPr>
            <a:r>
              <a:rPr lang="en-US" dirty="0"/>
              <a:t>4-They stayed at the party the entire time. </a:t>
            </a:r>
          </a:p>
          <a:p>
            <a:pPr marL="0" indent="0">
              <a:buNone/>
            </a:pPr>
            <a:r>
              <a:rPr lang="en-US" dirty="0"/>
              <a:t>……………………………………………..</a:t>
            </a:r>
          </a:p>
          <a:p>
            <a:pPr marL="0" indent="0">
              <a:buNone/>
            </a:pPr>
            <a:r>
              <a:rPr lang="en-US" dirty="0"/>
              <a:t>5-We talked on the phone for thirty minutes.</a:t>
            </a:r>
          </a:p>
          <a:p>
            <a:pPr marL="0" indent="0">
              <a:buNone/>
            </a:pPr>
            <a:r>
              <a:rPr lang="en-US" dirty="0"/>
              <a:t>…………………………………………………..</a:t>
            </a:r>
          </a:p>
          <a:p>
            <a:pPr marL="0" indent="0">
              <a:buNone/>
            </a:pPr>
            <a:r>
              <a:rPr lang="en-US" dirty="0"/>
              <a:t>6- We waited for one hour.</a:t>
            </a:r>
          </a:p>
          <a:p>
            <a:pPr marL="0" indent="0">
              <a:buNone/>
            </a:pPr>
            <a:endParaRPr lang="en-US" dirty="0"/>
          </a:p>
        </p:txBody>
      </p:sp>
    </p:spTree>
    <p:extLst>
      <p:ext uri="{BB962C8B-B14F-4D97-AF65-F5344CB8AC3E}">
        <p14:creationId xmlns:p14="http://schemas.microsoft.com/office/powerpoint/2010/main" val="839082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marL="0" marR="0" indent="0">
              <a:spcBef>
                <a:spcPts val="0"/>
              </a:spcBef>
              <a:spcAft>
                <a:spcPts val="0"/>
              </a:spcAft>
              <a:buNone/>
            </a:pPr>
            <a:r>
              <a:rPr lang="en-US" sz="2900" b="1" dirty="0">
                <a:latin typeface="Times New Roman" panose="02020603050405020304" pitchFamily="18" charset="0"/>
                <a:ea typeface="Calibri" panose="020F0502020204030204" pitchFamily="34" charset="0"/>
                <a:cs typeface="Arial" panose="020B0604020202020204" pitchFamily="34" charset="0"/>
              </a:rPr>
              <a:t>Put the following verbs into the past simple</a:t>
            </a:r>
            <a:r>
              <a:rPr lang="en-US" sz="2900" dirty="0">
                <a:latin typeface="Times New Roman" panose="02020603050405020304" pitchFamily="18" charset="0"/>
                <a:ea typeface="Calibri" panose="020F0502020204030204" pitchFamily="34" charset="0"/>
                <a:cs typeface="Arial" panose="020B0604020202020204" pitchFamily="34" charset="0"/>
              </a:rPr>
              <a:t> .</a:t>
            </a:r>
            <a:endParaRPr lang="en-US" sz="2900" dirty="0">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900" dirty="0">
                <a:latin typeface="Times New Roman" panose="02020603050405020304" pitchFamily="18" charset="0"/>
                <a:ea typeface="Calibri" panose="020F0502020204030204" pitchFamily="34" charset="0"/>
                <a:cs typeface="Arial" panose="020B0604020202020204" pitchFamily="34" charset="0"/>
              </a:rPr>
              <a:t>Thomas _______ (live) in the small town of </a:t>
            </a:r>
            <a:r>
              <a:rPr lang="en-US" sz="2900" dirty="0" err="1">
                <a:latin typeface="Times New Roman" panose="02020603050405020304" pitchFamily="18" charset="0"/>
                <a:ea typeface="Calibri" panose="020F0502020204030204" pitchFamily="34" charset="0"/>
                <a:cs typeface="Arial" panose="020B0604020202020204" pitchFamily="34" charset="0"/>
              </a:rPr>
              <a:t>Brington</a:t>
            </a:r>
            <a:r>
              <a:rPr lang="en-US" sz="2900" dirty="0">
                <a:latin typeface="Times New Roman" panose="02020603050405020304" pitchFamily="18" charset="0"/>
                <a:ea typeface="Calibri" panose="020F0502020204030204" pitchFamily="34" charset="0"/>
                <a:cs typeface="Arial" panose="020B0604020202020204" pitchFamily="34" charset="0"/>
              </a:rPr>
              <a:t>. Thomas _______ (love) walking through the beautiful forest that surrounded </a:t>
            </a:r>
            <a:r>
              <a:rPr lang="en-US" sz="2900" dirty="0" err="1">
                <a:latin typeface="Times New Roman" panose="02020603050405020304" pitchFamily="18" charset="0"/>
                <a:ea typeface="Calibri" panose="020F0502020204030204" pitchFamily="34" charset="0"/>
                <a:cs typeface="Arial" panose="020B0604020202020204" pitchFamily="34" charset="0"/>
              </a:rPr>
              <a:t>Brington</a:t>
            </a:r>
            <a:r>
              <a:rPr lang="en-US" sz="2900" dirty="0">
                <a:latin typeface="Times New Roman" panose="02020603050405020304" pitchFamily="18" charset="0"/>
                <a:ea typeface="Calibri" panose="020F0502020204030204" pitchFamily="34" charset="0"/>
                <a:cs typeface="Arial" panose="020B0604020202020204" pitchFamily="34" charset="0"/>
              </a:rPr>
              <a:t>. One evening, he ____ (take) his umbrella and _____ (go) for a walk in the woods. He ______ (meet) an old man named Frank. Frank _______ (tell) Thomas that, if he _____ (want) to become rich, he should invest in a little known stock called Microsoft. Thomas ______ (think) Frank _____ (be) foolish because Microsoft ____ </a:t>
            </a:r>
            <a:endParaRPr lang="en-US" sz="2900" dirty="0">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900" dirty="0">
                <a:latin typeface="Times New Roman" panose="02020603050405020304" pitchFamily="18" charset="0"/>
                <a:ea typeface="Calibri" panose="020F0502020204030204" pitchFamily="34" charset="0"/>
                <a:cs typeface="Arial" panose="020B0604020202020204" pitchFamily="34" charset="0"/>
              </a:rPr>
              <a:t> (be) a computer stock. Everybody _____ (know) that computers _____ (be) just a passing fad. At any rate, Frank _______ (insist) that Thomas _____ (be) wrong. Frank _______ (draw) a wonderful graph of future possibilities. Thomas ______ (begin) thinking that maybe Frank______ (understand) stocks. Thomas _______ (decide) to buy some of these stocks. The next day, he ______ (go) to the stock broker's and _____ (buy) $1,000 worth of Microsoft stock. </a:t>
            </a:r>
            <a:endParaRPr lang="en-US" sz="2900" dirty="0">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900" b="1" dirty="0">
                <a:latin typeface="Times New Roman" panose="02020603050405020304" pitchFamily="18" charset="0"/>
                <a:ea typeface="Calibri" panose="020F0502020204030204" pitchFamily="34" charset="0"/>
                <a:cs typeface="Arial" panose="020B0604020202020204" pitchFamily="34" charset="0"/>
              </a:rPr>
              <a:t>Reading Practice</a:t>
            </a:r>
            <a:endParaRPr lang="en-US" sz="2900" dirty="0">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900" b="1" i="1" dirty="0">
                <a:latin typeface="Times New Roman" panose="02020603050405020304" pitchFamily="18" charset="0"/>
                <a:ea typeface="Calibri" panose="020F0502020204030204" pitchFamily="34" charset="0"/>
                <a:cs typeface="Arial" panose="020B0604020202020204" pitchFamily="34" charset="0"/>
              </a:rPr>
              <a:t>Read the following passages carefully; then answer the questions below.</a:t>
            </a:r>
            <a:endParaRPr lang="en-US" sz="2900" dirty="0">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900" b="1" dirty="0">
                <a:latin typeface="Times New Roman" panose="02020603050405020304" pitchFamily="18" charset="0"/>
                <a:ea typeface="Calibri" panose="020F0502020204030204" pitchFamily="34" charset="0"/>
                <a:cs typeface="Arial" panose="020B0604020202020204" pitchFamily="34" charset="0"/>
              </a:rPr>
              <a:t>Passage (1)</a:t>
            </a:r>
            <a:endParaRPr lang="en-US" sz="2900" dirty="0">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900" dirty="0">
                <a:latin typeface="Times New Roman" panose="02020603050405020304" pitchFamily="18" charset="0"/>
                <a:ea typeface="Calibri" panose="020F0502020204030204" pitchFamily="34" charset="0"/>
                <a:cs typeface="Arial" panose="020B0604020202020204" pitchFamily="34" charset="0"/>
              </a:rPr>
              <a:t>    Samantha, I can’t eat or sleep when you are gone. I need to hear your scratchy voice and see your lovely toothless smile. I miss that special way that you eat soup with your fingers. Please come home soon!</a:t>
            </a:r>
            <a:endParaRPr lang="en-US" sz="2900" dirty="0">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900" b="1" dirty="0">
                <a:latin typeface="Times New Roman" panose="02020603050405020304" pitchFamily="18" charset="0"/>
                <a:ea typeface="Calibri" panose="020F0502020204030204" pitchFamily="34" charset="0"/>
                <a:cs typeface="Arial" panose="020B0604020202020204" pitchFamily="34" charset="0"/>
              </a:rPr>
              <a:t>What is the main idea of this paragraph?</a:t>
            </a:r>
            <a:endParaRPr lang="en-US" sz="2900" dirty="0">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900" dirty="0">
                <a:latin typeface="Times New Roman" panose="02020603050405020304" pitchFamily="18" charset="0"/>
                <a:ea typeface="Calibri" panose="020F0502020204030204" pitchFamily="34" charset="0"/>
                <a:cs typeface="Arial" panose="020B0604020202020204" pitchFamily="34" charset="0"/>
              </a:rPr>
              <a:t>    a. Samantha, you have bad manners.</a:t>
            </a:r>
            <a:br>
              <a:rPr lang="en-US" sz="2900" dirty="0">
                <a:latin typeface="Times New Roman" panose="02020603050405020304" pitchFamily="18" charset="0"/>
                <a:ea typeface="Calibri" panose="020F0502020204030204" pitchFamily="34" charset="0"/>
                <a:cs typeface="Arial" panose="020B0604020202020204" pitchFamily="34" charset="0"/>
              </a:rPr>
            </a:br>
            <a:r>
              <a:rPr lang="en-US" sz="2900" dirty="0">
                <a:latin typeface="Times New Roman" panose="02020603050405020304" pitchFamily="18" charset="0"/>
                <a:ea typeface="Calibri" panose="020F0502020204030204" pitchFamily="34" charset="0"/>
                <a:cs typeface="Arial" panose="020B0604020202020204" pitchFamily="34" charset="0"/>
              </a:rPr>
              <a:t>    b. Samantha, you should see a dentist.</a:t>
            </a:r>
            <a:br>
              <a:rPr lang="en-US" sz="2900" dirty="0">
                <a:latin typeface="Times New Roman" panose="02020603050405020304" pitchFamily="18" charset="0"/>
                <a:ea typeface="Calibri" panose="020F0502020204030204" pitchFamily="34" charset="0"/>
                <a:cs typeface="Arial" panose="020B0604020202020204" pitchFamily="34" charset="0"/>
              </a:rPr>
            </a:br>
            <a:r>
              <a:rPr lang="en-US" sz="2900" dirty="0">
                <a:latin typeface="Times New Roman" panose="02020603050405020304" pitchFamily="18" charset="0"/>
                <a:ea typeface="Calibri" panose="020F0502020204030204" pitchFamily="34" charset="0"/>
                <a:cs typeface="Arial" panose="020B0604020202020204" pitchFamily="34" charset="0"/>
              </a:rPr>
              <a:t>    c. Samantha, I miss you.</a:t>
            </a:r>
            <a:br>
              <a:rPr lang="en-US" sz="2900" dirty="0">
                <a:latin typeface="Times New Roman" panose="02020603050405020304" pitchFamily="18" charset="0"/>
                <a:ea typeface="Calibri" panose="020F0502020204030204" pitchFamily="34" charset="0"/>
                <a:cs typeface="Arial" panose="020B0604020202020204" pitchFamily="34" charset="0"/>
              </a:rPr>
            </a:br>
            <a:r>
              <a:rPr lang="en-US" sz="2900" dirty="0">
                <a:latin typeface="Times New Roman" panose="02020603050405020304" pitchFamily="18" charset="0"/>
                <a:ea typeface="Calibri" panose="020F0502020204030204" pitchFamily="34" charset="0"/>
                <a:cs typeface="Arial" panose="020B0604020202020204" pitchFamily="34" charset="0"/>
              </a:rPr>
              <a:t>    d. Samantha, I have lost my appetite</a:t>
            </a:r>
            <a:r>
              <a:rPr lang="en-US" sz="2900" dirty="0" smtClean="0">
                <a:latin typeface="Times New Roman" panose="02020603050405020304" pitchFamily="18" charset="0"/>
                <a:ea typeface="Calibri" panose="020F050202020403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8375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lvl="0" indent="0">
              <a:spcBef>
                <a:spcPts val="0"/>
              </a:spcBef>
              <a:buNone/>
            </a:pP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lvl="0" indent="0">
              <a:spcBef>
                <a:spcPts val="0"/>
              </a:spcBef>
              <a:buNone/>
            </a:pPr>
            <a:r>
              <a:rPr lang="en-US" sz="2000" b="1" dirty="0">
                <a:solidFill>
                  <a:prstClr val="black"/>
                </a:solidFill>
                <a:latin typeface="Times New Roman" panose="02020603050405020304" pitchFamily="18" charset="0"/>
                <a:ea typeface="Calibri" panose="020F0502020204030204" pitchFamily="34" charset="0"/>
                <a:cs typeface="Arial" panose="020B0604020202020204" pitchFamily="34" charset="0"/>
              </a:rPr>
              <a:t>Passage</a:t>
            </a:r>
            <a:r>
              <a:rPr lang="en-US" sz="2000" dirty="0">
                <a:solidFill>
                  <a:prstClr val="black"/>
                </a:solidFill>
                <a:latin typeface="Times New Roman" panose="02020603050405020304" pitchFamily="18" charset="0"/>
                <a:ea typeface="Calibri" panose="020F0502020204030204" pitchFamily="34" charset="0"/>
                <a:cs typeface="Arial" panose="020B0604020202020204" pitchFamily="34" charset="0"/>
              </a:rPr>
              <a:t> (2)</a:t>
            </a: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lvl="0" indent="0">
              <a:spcBef>
                <a:spcPts val="0"/>
              </a:spcBef>
              <a:buNone/>
            </a:pPr>
            <a:r>
              <a:rPr lang="en-US" sz="2000" dirty="0">
                <a:solidFill>
                  <a:prstClr val="black"/>
                </a:solidFill>
                <a:latin typeface="Times New Roman" panose="02020603050405020304" pitchFamily="18" charset="0"/>
                <a:ea typeface="Calibri" panose="020F0502020204030204" pitchFamily="34" charset="0"/>
                <a:cs typeface="Arial" panose="020B0604020202020204" pitchFamily="34" charset="0"/>
              </a:rPr>
              <a:t>      Someday we will all have robots that will be our personal servants. They will look and behave much like real humans. We will be able to talk to these mechanical helpers and they will be able to respond. Amazingly, the robots of the future will be able to learn from experience. They will be smart, </a:t>
            </a:r>
            <a:r>
              <a:rPr lang="en-US"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strong, and untiring workers whose only goal will be to make our lives easier.</a:t>
            </a: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lvl="0" indent="0">
              <a:spcBef>
                <a:spcPts val="0"/>
              </a:spcBef>
              <a:buNone/>
            </a:pPr>
            <a:r>
              <a:rPr lang="en-US" sz="20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Which sentence from the paragraph expresses the main idea?</a:t>
            </a: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lvl="0" indent="0">
              <a:spcBef>
                <a:spcPts val="0"/>
              </a:spcBef>
              <a:buNone/>
            </a:pPr>
            <a:r>
              <a:rPr lang="en-US"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 Someday we will all have robots that will be our personal servants.</a:t>
            </a:r>
            <a:br>
              <a:rPr lang="en-US"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br>
            <a:r>
              <a:rPr lang="en-US" sz="2000" dirty="0">
                <a:solidFill>
                  <a:prstClr val="black"/>
                </a:solidFill>
                <a:latin typeface="Times New Roman" panose="02020603050405020304" pitchFamily="18" charset="0"/>
                <a:ea typeface="Calibri" panose="020F0502020204030204" pitchFamily="34" charset="0"/>
                <a:cs typeface="Arial" panose="020B0604020202020204" pitchFamily="34" charset="0"/>
              </a:rPr>
              <a:t>  b. We will be able to talk to these mechanical helpers and they will be able to </a:t>
            </a: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lvl="0" indent="0">
              <a:spcBef>
                <a:spcPts val="0"/>
              </a:spcBef>
              <a:buNone/>
            </a:pPr>
            <a:r>
              <a:rPr lang="en-US" sz="2000" dirty="0">
                <a:solidFill>
                  <a:prstClr val="black"/>
                </a:solidFill>
                <a:latin typeface="Times New Roman" panose="02020603050405020304" pitchFamily="18" charset="0"/>
                <a:ea typeface="Calibri" panose="020F0502020204030204" pitchFamily="34" charset="0"/>
                <a:cs typeface="Arial" panose="020B0604020202020204" pitchFamily="34" charset="0"/>
              </a:rPr>
              <a:t>       respond in kind.</a:t>
            </a:r>
            <a:br>
              <a:rPr lang="en-US" sz="2000" dirty="0">
                <a:solidFill>
                  <a:prstClr val="black"/>
                </a:solidFill>
                <a:latin typeface="Times New Roman" panose="02020603050405020304" pitchFamily="18" charset="0"/>
                <a:ea typeface="Calibri" panose="020F0502020204030204" pitchFamily="34" charset="0"/>
                <a:cs typeface="Arial" panose="020B0604020202020204" pitchFamily="34" charset="0"/>
              </a:rPr>
            </a:br>
            <a:r>
              <a:rPr lang="en-US" sz="2000" dirty="0">
                <a:solidFill>
                  <a:prstClr val="black"/>
                </a:solidFill>
                <a:latin typeface="Times New Roman" panose="02020603050405020304" pitchFamily="18" charset="0"/>
                <a:ea typeface="Calibri" panose="020F0502020204030204" pitchFamily="34" charset="0"/>
                <a:cs typeface="Arial" panose="020B0604020202020204" pitchFamily="34" charset="0"/>
              </a:rPr>
              <a:t>  c. They will look and behave much like real humans.</a:t>
            </a:r>
            <a:br>
              <a:rPr lang="en-US" sz="2000" dirty="0">
                <a:solidFill>
                  <a:prstClr val="black"/>
                </a:solidFill>
                <a:latin typeface="Times New Roman" panose="02020603050405020304" pitchFamily="18" charset="0"/>
                <a:ea typeface="Calibri" panose="020F0502020204030204" pitchFamily="34" charset="0"/>
                <a:cs typeface="Arial" panose="020B0604020202020204" pitchFamily="34" charset="0"/>
              </a:rPr>
            </a:br>
            <a:r>
              <a:rPr lang="en-US" sz="2000" dirty="0">
                <a:solidFill>
                  <a:prstClr val="black"/>
                </a:solidFill>
                <a:latin typeface="Times New Roman" panose="02020603050405020304" pitchFamily="18" charset="0"/>
                <a:ea typeface="Calibri" panose="020F0502020204030204" pitchFamily="34" charset="0"/>
                <a:cs typeface="Arial" panose="020B0604020202020204" pitchFamily="34" charset="0"/>
              </a:rPr>
              <a:t>  d. Amazingly, the robots of the future will be able to learn from</a:t>
            </a:r>
            <a:r>
              <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rPr>
              <a:t> experience.</a:t>
            </a:r>
          </a:p>
          <a:p>
            <a:pPr marL="0" lvl="0" indent="0">
              <a:lnSpc>
                <a:spcPct val="115000"/>
              </a:lnSpc>
              <a:spcBef>
                <a:spcPts val="0"/>
              </a:spcBef>
              <a:spcAft>
                <a:spcPts val="1000"/>
              </a:spcAft>
              <a:buNone/>
            </a:pPr>
            <a:r>
              <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rPr>
              <a:t> </a:t>
            </a:r>
          </a:p>
          <a:p>
            <a:pPr marL="0" lvl="0" indent="0">
              <a:lnSpc>
                <a:spcPct val="115000"/>
              </a:lnSpc>
              <a:spcBef>
                <a:spcPts val="0"/>
              </a:spcBef>
              <a:spcAft>
                <a:spcPts val="1000"/>
              </a:spcAft>
              <a:buNone/>
            </a:pPr>
            <a:r>
              <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rPr>
              <a:t> </a:t>
            </a:r>
          </a:p>
          <a:p>
            <a:pPr marL="0" lvl="0" indent="0" algn="ctr">
              <a:lnSpc>
                <a:spcPct val="115000"/>
              </a:lnSpc>
              <a:spcBef>
                <a:spcPts val="0"/>
              </a:spcBef>
              <a:buNone/>
            </a:pPr>
            <a:r>
              <a:rPr lang="en-US" sz="2000" b="1"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A Proverb</a:t>
            </a:r>
            <a:br>
              <a:rPr lang="en-US" sz="2000" b="1"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b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lvl="0" indent="0" algn="ctr">
              <a:lnSpc>
                <a:spcPct val="115000"/>
              </a:lnSpc>
              <a:spcBef>
                <a:spcPts val="0"/>
              </a:spcBef>
              <a:buNone/>
            </a:pPr>
            <a:r>
              <a:rPr lang="en-US" sz="2000" b="1"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Birds of a feather flock together.</a:t>
            </a: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02219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4"/>
            <a:ext cx="10515600" cy="4610009"/>
          </a:xfrm>
        </p:spPr>
        <p:txBody>
          <a:bodyPr>
            <a:normAutofit fontScale="92500" lnSpcReduction="20000"/>
          </a:bodyPr>
          <a:lstStyle/>
          <a:p>
            <a:pPr marL="0" indent="0" algn="r">
              <a:buNone/>
            </a:pPr>
            <a:r>
              <a:rPr lang="fa-IR" dirty="0" smtClean="0"/>
              <a:t>لغات جدید</a:t>
            </a:r>
          </a:p>
          <a:p>
            <a:pPr marL="0" indent="0" algn="r">
              <a:buNone/>
            </a:pPr>
            <a:r>
              <a:rPr lang="fa-IR" dirty="0" smtClean="0"/>
              <a:t>1- تلاش یا سعی کردن به انجام کاری</a:t>
            </a:r>
          </a:p>
          <a:p>
            <a:pPr marL="0" indent="0" algn="r">
              <a:buNone/>
            </a:pPr>
            <a:r>
              <a:rPr lang="fa-IR" dirty="0" smtClean="0"/>
              <a:t> او سعی می کند به سوالات من پاسخ دهد.</a:t>
            </a:r>
          </a:p>
          <a:p>
            <a:pPr marL="0" indent="0" algn="r">
              <a:buNone/>
            </a:pPr>
            <a:r>
              <a:rPr lang="fa-IR" dirty="0" smtClean="0"/>
              <a:t>2-: نشانه ای که چیزی وجود دارد مخصوصاً چیزهای بد</a:t>
            </a:r>
          </a:p>
          <a:p>
            <a:pPr marL="0" indent="0" algn="r">
              <a:buNone/>
            </a:pPr>
            <a:r>
              <a:rPr lang="fa-IR" dirty="0" smtClean="0"/>
              <a:t> مراقب علائم افسردگی باشید.</a:t>
            </a:r>
          </a:p>
          <a:p>
            <a:pPr marL="0" indent="0" algn="r">
              <a:buNone/>
            </a:pPr>
            <a:r>
              <a:rPr lang="fa-IR" dirty="0" smtClean="0"/>
              <a:t>3- بیماری که بر انسان ، حیوان یا گیاهان تأثیر می گذارد ، و اغلب توسط عفونت ایجاد می شود</a:t>
            </a:r>
          </a:p>
          <a:p>
            <a:pPr marL="0" indent="0" algn="r">
              <a:buNone/>
            </a:pPr>
            <a:r>
              <a:rPr lang="fa-IR" dirty="0" smtClean="0"/>
              <a:t>  او از بیماری خونی رنج می برد.</a:t>
            </a:r>
          </a:p>
          <a:p>
            <a:pPr marL="0" indent="0" algn="r">
              <a:buNone/>
            </a:pPr>
            <a:r>
              <a:rPr lang="fa-IR" dirty="0" smtClean="0"/>
              <a:t>4- تأثیر: اثر قدرتمندی که چیزی بر چیز دیگر یا شخص دیگر دارد</a:t>
            </a:r>
          </a:p>
          <a:p>
            <a:pPr marL="0" indent="0" algn="r">
              <a:buNone/>
            </a:pPr>
            <a:r>
              <a:rPr lang="fa-IR" dirty="0" smtClean="0"/>
              <a:t> سخنان اوبر همه تأثیر  گذاشت.</a:t>
            </a:r>
          </a:p>
          <a:p>
            <a:pPr marL="0" indent="0" algn="r">
              <a:buNone/>
            </a:pPr>
            <a:r>
              <a:rPr lang="fa-IR" dirty="0" smtClean="0"/>
              <a:t>.5-آشکار</a:t>
            </a:r>
          </a:p>
          <a:p>
            <a:pPr marL="0" indent="0" algn="r">
              <a:buNone/>
            </a:pPr>
            <a:r>
              <a:rPr lang="fa-IR" dirty="0" smtClean="0"/>
              <a:t> از چهره اشآشکار بود که ناراحت است.</a:t>
            </a:r>
          </a:p>
        </p:txBody>
      </p:sp>
    </p:spTree>
    <p:extLst>
      <p:ext uri="{BB962C8B-B14F-4D97-AF65-F5344CB8AC3E}">
        <p14:creationId xmlns:p14="http://schemas.microsoft.com/office/powerpoint/2010/main" val="561975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indent="0" algn="r">
              <a:buNone/>
            </a:pPr>
            <a:r>
              <a:rPr lang="fa-IR" dirty="0" smtClean="0"/>
              <a:t>6-  مورد نیاز </a:t>
            </a:r>
          </a:p>
          <a:p>
            <a:pPr marL="0" indent="0" algn="r">
              <a:buNone/>
            </a:pPr>
            <a:r>
              <a:rPr lang="fa-IR" dirty="0" smtClean="0"/>
              <a:t>شاید لازم باشد که یک ماشین جدید بخرید.</a:t>
            </a:r>
          </a:p>
          <a:p>
            <a:pPr marL="0" indent="0" algn="r">
              <a:buNone/>
            </a:pPr>
            <a:r>
              <a:rPr lang="fa-IR" dirty="0" smtClean="0"/>
              <a:t>7- فرایند دریافت غذا توسط موجودات زنده است</a:t>
            </a:r>
          </a:p>
          <a:p>
            <a:pPr marL="0" indent="0" algn="r">
              <a:buNone/>
            </a:pPr>
            <a:r>
              <a:rPr lang="fa-IR" dirty="0" smtClean="0"/>
              <a:t> او تغذیه  مطالعه می کند.</a:t>
            </a:r>
          </a:p>
          <a:p>
            <a:pPr marL="0" indent="0" algn="r">
              <a:buNone/>
            </a:pPr>
            <a:r>
              <a:rPr lang="fa-IR" dirty="0" smtClean="0"/>
              <a:t>8- دنبال کردن</a:t>
            </a:r>
          </a:p>
          <a:p>
            <a:pPr marL="0" indent="0" algn="r">
              <a:buNone/>
            </a:pPr>
            <a:r>
              <a:rPr lang="fa-IR" dirty="0" smtClean="0"/>
              <a:t> شما باید نمونه های مرا دنبال کنید</a:t>
            </a:r>
          </a:p>
          <a:p>
            <a:pPr marL="0" indent="0" algn="r">
              <a:buNone/>
            </a:pPr>
            <a:r>
              <a:rPr lang="fa-IR" dirty="0" smtClean="0"/>
              <a:t>9-  ضروری ترین،پایه ای</a:t>
            </a:r>
          </a:p>
          <a:p>
            <a:pPr marL="0" indent="0" algn="r">
              <a:buNone/>
            </a:pPr>
            <a:r>
              <a:rPr lang="fa-IR" dirty="0" smtClean="0"/>
              <a:t> کودکان باید خواندن پایه را یاد بگیرند.</a:t>
            </a:r>
          </a:p>
          <a:p>
            <a:pPr marL="0" indent="0" algn="r">
              <a:buNone/>
            </a:pPr>
            <a:r>
              <a:rPr lang="fa-IR" dirty="0" smtClean="0"/>
              <a:t>10-  یک توصیه عملی</a:t>
            </a:r>
          </a:p>
          <a:p>
            <a:pPr marL="0" indent="0" algn="r">
              <a:buNone/>
            </a:pPr>
            <a:r>
              <a:rPr lang="fa-IR" dirty="0" smtClean="0"/>
              <a:t> نکات مفیدی در مورد چگونگی پس انداز کردن پول وجود دارد.</a:t>
            </a:r>
          </a:p>
          <a:p>
            <a:pPr marL="0" indent="0">
              <a:buNone/>
            </a:pPr>
            <a:endParaRPr lang="en-US" dirty="0"/>
          </a:p>
        </p:txBody>
      </p:sp>
    </p:spTree>
    <p:extLst>
      <p:ext uri="{BB962C8B-B14F-4D97-AF65-F5344CB8AC3E}">
        <p14:creationId xmlns:p14="http://schemas.microsoft.com/office/powerpoint/2010/main" val="3547801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ea typeface="Calibri" panose="020F0502020204030204" pitchFamily="34" charset="0"/>
                <a:cs typeface="Arial" panose="020B0604020202020204" pitchFamily="34" charset="0"/>
              </a:rPr>
              <a:t>Reading</a:t>
            </a:r>
            <a:endParaRPr lang="en-US" dirty="0"/>
          </a:p>
        </p:txBody>
      </p:sp>
      <p:sp>
        <p:nvSpPr>
          <p:cNvPr id="3" name="Content Placeholder 2"/>
          <p:cNvSpPr>
            <a:spLocks noGrp="1"/>
          </p:cNvSpPr>
          <p:nvPr>
            <p:ph idx="1"/>
          </p:nvPr>
        </p:nvSpPr>
        <p:spPr>
          <a:xfrm>
            <a:off x="838200" y="1825625"/>
            <a:ext cx="10515600" cy="4679678"/>
          </a:xfrm>
        </p:spPr>
        <p:txBody>
          <a:bodyPr>
            <a:normAutofit fontScale="85000" lnSpcReduction="20000"/>
          </a:bodyPr>
          <a:lstStyle/>
          <a:p>
            <a:pPr marL="0" marR="0" indent="0">
              <a:spcBef>
                <a:spcPts val="0"/>
              </a:spcBef>
              <a:spcAft>
                <a:spcPts val="0"/>
              </a:spcAft>
              <a:buNone/>
            </a:pPr>
            <a:r>
              <a:rPr lang="en-US" b="1" dirty="0" smtClean="0">
                <a:latin typeface="Times New Roman" panose="02020603050405020304" pitchFamily="18" charset="0"/>
                <a:ea typeface="Calibri" panose="020F0502020204030204" pitchFamily="34" charset="0"/>
                <a:cs typeface="Arial" panose="020B0604020202020204" pitchFamily="34" charset="0"/>
              </a:rPr>
              <a:t>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b="1" i="1" dirty="0">
                <a:latin typeface="Times New Roman" panose="02020603050405020304" pitchFamily="18" charset="0"/>
                <a:ea typeface="Calibri" panose="020F0502020204030204" pitchFamily="34" charset="0"/>
                <a:cs typeface="Arial" panose="020B0604020202020204" pitchFamily="34" charset="0"/>
              </a:rPr>
              <a:t>Nutrition</a:t>
            </a:r>
            <a:r>
              <a:rPr lang="en-US" i="1" dirty="0">
                <a:latin typeface="Times New Roman" panose="02020603050405020304" pitchFamily="18" charset="0"/>
                <a:ea typeface="Calibri" panose="020F0502020204030204" pitchFamily="34" charset="0"/>
                <a:cs typeface="Arial" panose="020B0604020202020204" pitchFamily="34" charset="0"/>
              </a:rPr>
              <a:t>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dirty="0">
                <a:latin typeface="Times New Roman" panose="02020603050405020304" pitchFamily="18" charset="0"/>
                <a:ea typeface="Calibri" panose="020F0502020204030204" pitchFamily="34" charset="0"/>
                <a:cs typeface="Arial" panose="020B0604020202020204" pitchFamily="34" charset="0"/>
              </a:rPr>
              <a:t>   Shortages, additions, and imbalances in diet can produce negative</a:t>
            </a:r>
            <a:r>
              <a:rPr lang="en-US" b="1" dirty="0">
                <a:latin typeface="Times New Roman" panose="02020603050405020304" pitchFamily="18" charset="0"/>
                <a:ea typeface="Calibri" panose="020F0502020204030204" pitchFamily="34" charset="0"/>
                <a:cs typeface="Arial" panose="020B0604020202020204" pitchFamily="34" charset="0"/>
              </a:rPr>
              <a:t> impacts</a:t>
            </a:r>
            <a:r>
              <a:rPr lang="en-US" dirty="0">
                <a:latin typeface="Times New Roman" panose="02020603050405020304" pitchFamily="18" charset="0"/>
                <a:ea typeface="Calibri" panose="020F0502020204030204" pitchFamily="34" charset="0"/>
                <a:cs typeface="Arial" panose="020B0604020202020204" pitchFamily="34" charset="0"/>
              </a:rPr>
              <a:t> on health. They may lead to </a:t>
            </a:r>
            <a:r>
              <a:rPr lang="en-US" b="1" dirty="0">
                <a:latin typeface="Times New Roman" panose="02020603050405020304" pitchFamily="18" charset="0"/>
                <a:ea typeface="Calibri" panose="020F0502020204030204" pitchFamily="34" charset="0"/>
                <a:cs typeface="Arial" panose="020B0604020202020204" pitchFamily="34" charset="0"/>
              </a:rPr>
              <a:t>diseases</a:t>
            </a:r>
            <a:r>
              <a:rPr lang="en-US" dirty="0">
                <a:latin typeface="Times New Roman" panose="02020603050405020304" pitchFamily="18" charset="0"/>
                <a:ea typeface="Calibri" panose="020F0502020204030204" pitchFamily="34" charset="0"/>
                <a:cs typeface="Arial" panose="020B0604020202020204" pitchFamily="34" charset="0"/>
              </a:rPr>
              <a:t> as well as psychological and </a:t>
            </a:r>
            <a:r>
              <a:rPr lang="en-US" dirty="0" err="1">
                <a:latin typeface="Times New Roman" panose="02020603050405020304" pitchFamily="18" charset="0"/>
                <a:ea typeface="Calibri" panose="020F0502020204030204" pitchFamily="34" charset="0"/>
                <a:cs typeface="Arial" panose="020B0604020202020204" pitchFamily="34" charset="0"/>
              </a:rPr>
              <a:t>behavioural</a:t>
            </a:r>
            <a:r>
              <a:rPr lang="en-US" dirty="0">
                <a:latin typeface="Times New Roman" panose="02020603050405020304" pitchFamily="18" charset="0"/>
                <a:ea typeface="Calibri" panose="020F0502020204030204" pitchFamily="34" charset="0"/>
                <a:cs typeface="Arial" panose="020B0604020202020204" pitchFamily="34" charset="0"/>
              </a:rPr>
              <a:t> problems. Moreover, additional elements that have no</a:t>
            </a:r>
            <a:r>
              <a:rPr lang="en-US" b="1" dirty="0">
                <a:latin typeface="Times New Roman" panose="02020603050405020304" pitchFamily="18" charset="0"/>
                <a:ea typeface="Calibri" panose="020F0502020204030204" pitchFamily="34" charset="0"/>
                <a:cs typeface="Arial" panose="020B0604020202020204" pitchFamily="34" charset="0"/>
              </a:rPr>
              <a:t> apparent</a:t>
            </a:r>
            <a:r>
              <a:rPr lang="en-US" dirty="0">
                <a:latin typeface="Times New Roman" panose="02020603050405020304" pitchFamily="18" charset="0"/>
                <a:ea typeface="Calibri" panose="020F0502020204030204" pitchFamily="34" charset="0"/>
                <a:cs typeface="Arial" panose="020B0604020202020204" pitchFamily="34" charset="0"/>
              </a:rPr>
              <a:t> role in health may cause poisonous and deadly effects. It depends on how much you use them.</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dirty="0">
                <a:latin typeface="Times New Roman" panose="02020603050405020304" pitchFamily="18" charset="0"/>
                <a:ea typeface="Calibri" panose="020F0502020204030204" pitchFamily="34" charset="0"/>
                <a:cs typeface="Arial" panose="020B0604020202020204" pitchFamily="34" charset="0"/>
              </a:rPr>
              <a:t>   Many common diseases and their </a:t>
            </a:r>
            <a:r>
              <a:rPr lang="en-US" b="1" dirty="0">
                <a:latin typeface="Times New Roman" panose="02020603050405020304" pitchFamily="18" charset="0"/>
                <a:ea typeface="Calibri" panose="020F0502020204030204" pitchFamily="34" charset="0"/>
                <a:cs typeface="Arial" panose="020B0604020202020204" pitchFamily="34" charset="0"/>
              </a:rPr>
              <a:t>symptoms</a:t>
            </a:r>
            <a:r>
              <a:rPr lang="en-US" dirty="0">
                <a:latin typeface="Times New Roman" panose="02020603050405020304" pitchFamily="18" charset="0"/>
                <a:ea typeface="Calibri" panose="020F0502020204030204" pitchFamily="34" charset="0"/>
                <a:cs typeface="Arial" panose="020B0604020202020204" pitchFamily="34" charset="0"/>
              </a:rPr>
              <a:t> can often be prevented with better nutrition. It means that if people eat the right amount of food which is </a:t>
            </a:r>
            <a:r>
              <a:rPr lang="en-US" b="1" dirty="0">
                <a:latin typeface="Times New Roman" panose="02020603050405020304" pitchFamily="18" charset="0"/>
                <a:ea typeface="Calibri" panose="020F0502020204030204" pitchFamily="34" charset="0"/>
                <a:cs typeface="Arial" panose="020B0604020202020204" pitchFamily="34" charset="0"/>
              </a:rPr>
              <a:t>necessary</a:t>
            </a:r>
            <a:r>
              <a:rPr lang="en-US" dirty="0">
                <a:latin typeface="Times New Roman" panose="02020603050405020304" pitchFamily="18" charset="0"/>
                <a:ea typeface="Calibri" panose="020F0502020204030204" pitchFamily="34" charset="0"/>
                <a:cs typeface="Arial" panose="020B0604020202020204" pitchFamily="34" charset="0"/>
              </a:rPr>
              <a:t> for their bodies, they will not get ill. For example, eating low fat food is the most suitable for adult people. </a:t>
            </a:r>
            <a:r>
              <a:rPr lang="en-US" b="1" dirty="0">
                <a:latin typeface="Times New Roman" panose="02020603050405020304" pitchFamily="18" charset="0"/>
                <a:ea typeface="Calibri" panose="020F0502020204030204" pitchFamily="34" charset="0"/>
                <a:cs typeface="Arial" panose="020B0604020202020204" pitchFamily="34" charset="0"/>
              </a:rPr>
              <a:t>Following</a:t>
            </a:r>
            <a:r>
              <a:rPr lang="en-US" dirty="0">
                <a:latin typeface="Times New Roman" panose="02020603050405020304" pitchFamily="18" charset="0"/>
                <a:ea typeface="Calibri" panose="020F0502020204030204" pitchFamily="34" charset="0"/>
                <a:cs typeface="Arial" panose="020B0604020202020204" pitchFamily="34" charset="0"/>
              </a:rPr>
              <a:t> a low-fat diet isn't difficult especially with the variety of delicious foods available to you. But you need to know some things about starting a low-fat diet. Although there are many foods that you can eat plenty of, there are some foods that you need to stay away from -- or eat as little as possible. Any </a:t>
            </a:r>
            <a:r>
              <a:rPr lang="en-US" b="1" dirty="0">
                <a:latin typeface="Times New Roman" panose="02020603050405020304" pitchFamily="18" charset="0"/>
                <a:ea typeface="Calibri" panose="020F0502020204030204" pitchFamily="34" charset="0"/>
                <a:cs typeface="Arial" panose="020B0604020202020204" pitchFamily="34" charset="0"/>
              </a:rPr>
              <a:t>basic</a:t>
            </a:r>
            <a:r>
              <a:rPr lang="en-US" dirty="0">
                <a:latin typeface="Times New Roman" panose="02020603050405020304" pitchFamily="18" charset="0"/>
                <a:ea typeface="Calibri" panose="020F0502020204030204" pitchFamily="34" charset="0"/>
                <a:cs typeface="Arial" panose="020B0604020202020204" pitchFamily="34" charset="0"/>
              </a:rPr>
              <a:t> meal plan will do, as long as you follow a few of these simple </a:t>
            </a:r>
            <a:r>
              <a:rPr lang="en-US" b="1" dirty="0">
                <a:latin typeface="Times New Roman" panose="02020603050405020304" pitchFamily="18" charset="0"/>
                <a:ea typeface="Calibri" panose="020F0502020204030204" pitchFamily="34" charset="0"/>
                <a:cs typeface="Arial" panose="020B0604020202020204" pitchFamily="34" charset="0"/>
              </a:rPr>
              <a:t>tips</a:t>
            </a:r>
            <a:r>
              <a:rPr lang="en-US" dirty="0">
                <a:latin typeface="Times New Roman" panose="02020603050405020304" pitchFamily="18" charset="0"/>
                <a:ea typeface="Calibri" panose="020F0502020204030204" pitchFamily="34" charset="0"/>
                <a:cs typeface="Arial" panose="020B0604020202020204" pitchFamily="34" charset="0"/>
              </a:rPr>
              <a:t>. This is what the science of </a:t>
            </a:r>
            <a:r>
              <a:rPr lang="en-US" b="1" dirty="0">
                <a:latin typeface="Times New Roman" panose="02020603050405020304" pitchFamily="18" charset="0"/>
                <a:ea typeface="Calibri" panose="020F0502020204030204" pitchFamily="34" charset="0"/>
                <a:cs typeface="Arial" panose="020B0604020202020204" pitchFamily="34" charset="0"/>
              </a:rPr>
              <a:t>nutrition attempts</a:t>
            </a:r>
            <a:r>
              <a:rPr lang="en-US" dirty="0">
                <a:latin typeface="Times New Roman" panose="02020603050405020304" pitchFamily="18" charset="0"/>
                <a:ea typeface="Calibri" panose="020F0502020204030204" pitchFamily="34" charset="0"/>
                <a:cs typeface="Arial" panose="020B0604020202020204" pitchFamily="34" charset="0"/>
              </a:rPr>
              <a:t> to understand. It</a:t>
            </a:r>
            <a:r>
              <a:rPr lang="en-US" b="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tries to understand how and why specific diets influence health.</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6938869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1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smtClean="0"/>
              <a:t>ترجمه متن</a:t>
            </a:r>
            <a:endParaRPr lang="en-US" sz="3200" dirty="0"/>
          </a:p>
        </p:txBody>
      </p:sp>
      <p:sp>
        <p:nvSpPr>
          <p:cNvPr id="3" name="Content Placeholder 2"/>
          <p:cNvSpPr>
            <a:spLocks noGrp="1"/>
          </p:cNvSpPr>
          <p:nvPr>
            <p:ph idx="1"/>
          </p:nvPr>
        </p:nvSpPr>
        <p:spPr/>
        <p:txBody>
          <a:bodyPr>
            <a:normAutofit fontScale="85000" lnSpcReduction="20000"/>
          </a:bodyPr>
          <a:lstStyle/>
          <a:p>
            <a:pPr marL="0" indent="0" algn="r">
              <a:buNone/>
            </a:pPr>
            <a:r>
              <a:rPr lang="fa-IR" dirty="0" smtClean="0"/>
              <a:t>تغذیه</a:t>
            </a:r>
          </a:p>
          <a:p>
            <a:pPr marL="0" indent="0" algn="r">
              <a:buNone/>
            </a:pPr>
            <a:r>
              <a:rPr lang="fa-IR" dirty="0" smtClean="0"/>
              <a:t>کمبودها ، اضافات و عدم تعادل در رژیم می تواند تأثیر منفی بر سلامتی بگذارد. آنها ممکن است به بیماریها و همچنین مشکلات روانی و رفتاری منجر شوند. علاوه بر این ، عناصر اضافی که نقش آشکاری در سلامتی ندارند ممکن است اثرات سمی و کشنده ایجاد کنند. بستگی به میزان استفاده از آنها دارد.</a:t>
            </a:r>
          </a:p>
          <a:p>
            <a:pPr marL="0" indent="0" algn="r">
              <a:buNone/>
            </a:pPr>
            <a:r>
              <a:rPr lang="fa-IR" dirty="0" smtClean="0"/>
              <a:t>بسیاری از بیماریهای شایع و علائم آنها غالباً با تغذیه بهتر قابل پیشگیری است. این بدان معناست که اگر افراد به مقدار کافی غذایی که برای بدن آنها لازم است ، بخورند ، بیمار نمی شوند. به عنوان مثال ، خوردن غذای کم چربی مناسب برای افراد بزرگسال است. پیروی از رژیم غذایی کم چربی به ویژه با انواع غذاهای خوشمزه که در دسترس شما قرار دارد دشوار نیست. اما در مورد شروع یک رژیم غذایی کم چربی باید نکاتی را بدانید. اگرچه غذاهای زیادی وجود دارد که می توانید مقدار زیادی از آن ها را بخورید ، برخی از غذاها وجود دارند که باید از آنها دور شوید - یا تا حد ممکن کم بخورید. هر برنامه اساسی وعده غذایی تا زمانی که چند مورد از این نکات ساده را دنبال کنید ، ااثر گذار خواهد داد. این همان چیزی است که علم تغذیه سعی در درک آن دارد. این علم تلاش می کند تا درک کند که چگونه و چرا رژیم های غذایی خاص بر سلامتی تأثیر می گذارد.</a:t>
            </a:r>
            <a:endParaRPr lang="en-US" dirty="0"/>
          </a:p>
        </p:txBody>
      </p:sp>
    </p:spTree>
    <p:extLst>
      <p:ext uri="{BB962C8B-B14F-4D97-AF65-F5344CB8AC3E}">
        <p14:creationId xmlns:p14="http://schemas.microsoft.com/office/powerpoint/2010/main" val="228726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25000" lnSpcReduction="20000"/>
          </a:bodyPr>
          <a:lstStyle/>
          <a:p>
            <a:pPr marL="0" indent="0">
              <a:buNone/>
            </a:pPr>
            <a:r>
              <a:rPr lang="en-US" dirty="0"/>
              <a:t> </a:t>
            </a:r>
            <a:endParaRPr lang="en-US" sz="5600" dirty="0"/>
          </a:p>
          <a:p>
            <a:pPr marL="0" indent="0">
              <a:buNone/>
            </a:pPr>
            <a:r>
              <a:rPr lang="en-US" sz="5600" b="1" dirty="0"/>
              <a:t>A: Vocabulary</a:t>
            </a:r>
            <a:endParaRPr lang="en-US" sz="5600" dirty="0"/>
          </a:p>
          <a:p>
            <a:pPr marL="0" indent="0">
              <a:buNone/>
            </a:pPr>
            <a:r>
              <a:rPr lang="en-US" sz="5600" b="1" dirty="0"/>
              <a:t>    </a:t>
            </a:r>
            <a:r>
              <a:rPr lang="en-US" sz="5600" b="1" i="1" dirty="0"/>
              <a:t>Use the given words in the following blanks.</a:t>
            </a:r>
            <a:endParaRPr lang="en-US" sz="5600" dirty="0"/>
          </a:p>
          <a:p>
            <a:pPr marL="0" indent="0">
              <a:buNone/>
            </a:pPr>
            <a:r>
              <a:rPr lang="en-US" sz="5600" b="1" dirty="0"/>
              <a:t>tips                apparent                necessary             following               nutrition          basic       symptoms      diseases           impacts</a:t>
            </a:r>
            <a:r>
              <a:rPr lang="en-US" sz="5600" dirty="0"/>
              <a:t>            </a:t>
            </a:r>
            <a:r>
              <a:rPr lang="en-US" sz="5600" b="1" dirty="0"/>
              <a:t>attempts    </a:t>
            </a:r>
            <a:r>
              <a:rPr lang="en-US" sz="5600" dirty="0"/>
              <a:t>        </a:t>
            </a:r>
          </a:p>
          <a:p>
            <a:pPr marL="0" indent="0">
              <a:buNone/>
            </a:pPr>
            <a:r>
              <a:rPr lang="en-US" sz="5600" dirty="0"/>
              <a:t> 1-Excesses and imbalances in diet can produce negative </a:t>
            </a:r>
            <a:r>
              <a:rPr lang="en-US" sz="5600" b="1" dirty="0"/>
              <a:t>…………………</a:t>
            </a:r>
            <a:endParaRPr lang="en-US" sz="5600" dirty="0"/>
          </a:p>
          <a:p>
            <a:pPr marL="0" indent="0">
              <a:buNone/>
            </a:pPr>
            <a:r>
              <a:rPr lang="en-US" sz="5600" b="1" dirty="0"/>
              <a:t>    </a:t>
            </a:r>
            <a:r>
              <a:rPr lang="en-US" sz="5600" dirty="0"/>
              <a:t> on health. </a:t>
            </a:r>
          </a:p>
          <a:p>
            <a:pPr marL="0" indent="0">
              <a:buNone/>
            </a:pPr>
            <a:r>
              <a:rPr lang="en-US" sz="5600" dirty="0"/>
              <a:t> 2-They may lead to </a:t>
            </a:r>
            <a:r>
              <a:rPr lang="en-US" sz="5600" b="1" dirty="0"/>
              <a:t>……………</a:t>
            </a:r>
            <a:r>
              <a:rPr lang="en-US" sz="5600" dirty="0"/>
              <a:t> as well as psychological  problems.</a:t>
            </a:r>
          </a:p>
          <a:p>
            <a:pPr marL="0" indent="0">
              <a:buNone/>
            </a:pPr>
            <a:r>
              <a:rPr lang="en-US" sz="5600" dirty="0"/>
              <a:t> 3- Many common diseases and their </a:t>
            </a:r>
            <a:r>
              <a:rPr lang="en-US" sz="5600" b="1" dirty="0"/>
              <a:t>………………..</a:t>
            </a:r>
            <a:r>
              <a:rPr lang="en-US" sz="5600" dirty="0"/>
              <a:t> can often be prevented with</a:t>
            </a:r>
          </a:p>
          <a:p>
            <a:pPr marL="0" indent="0">
              <a:buNone/>
            </a:pPr>
            <a:r>
              <a:rPr lang="en-US" sz="5600" dirty="0"/>
              <a:t>       better nutrition.</a:t>
            </a:r>
          </a:p>
          <a:p>
            <a:pPr marL="0" indent="0">
              <a:buNone/>
            </a:pPr>
            <a:r>
              <a:rPr lang="en-US" sz="5600" dirty="0"/>
              <a:t>4-The science of nutrition </a:t>
            </a:r>
            <a:r>
              <a:rPr lang="en-US" sz="5600" b="1" dirty="0"/>
              <a:t>……………….</a:t>
            </a:r>
            <a:r>
              <a:rPr lang="en-US" sz="5600" dirty="0"/>
              <a:t>to understand how and why specific dietary aspects influence health.</a:t>
            </a:r>
          </a:p>
          <a:p>
            <a:pPr marL="0" indent="0">
              <a:buNone/>
            </a:pPr>
            <a:r>
              <a:rPr lang="en-US" sz="5600" dirty="0"/>
              <a:t> 5- </a:t>
            </a:r>
            <a:r>
              <a:rPr lang="en-US" sz="5600" b="1" dirty="0"/>
              <a:t>………………</a:t>
            </a:r>
            <a:r>
              <a:rPr lang="en-US" sz="5600" dirty="0"/>
              <a:t> tries to understand how and why specific diets influence health.</a:t>
            </a:r>
          </a:p>
          <a:p>
            <a:pPr marL="0" indent="0">
              <a:buNone/>
            </a:pPr>
            <a:r>
              <a:rPr lang="en-US" sz="5600" dirty="0"/>
              <a:t> 6- It means that if people eat the right amount of food which is </a:t>
            </a:r>
            <a:r>
              <a:rPr lang="en-US" sz="5600" b="1" dirty="0"/>
              <a:t>……………….</a:t>
            </a:r>
            <a:r>
              <a:rPr lang="en-US" sz="5600" dirty="0"/>
              <a:t>for </a:t>
            </a:r>
          </a:p>
          <a:p>
            <a:pPr marL="0" indent="0">
              <a:buNone/>
            </a:pPr>
            <a:r>
              <a:rPr lang="en-US" sz="5600" dirty="0"/>
              <a:t>         their bodies, they will not get ill.</a:t>
            </a:r>
          </a:p>
          <a:p>
            <a:pPr marL="0" indent="0">
              <a:buNone/>
            </a:pPr>
            <a:r>
              <a:rPr lang="en-US" sz="5600" dirty="0"/>
              <a:t> 7- Additional elements that have no</a:t>
            </a:r>
            <a:r>
              <a:rPr lang="en-US" sz="5600" b="1" dirty="0"/>
              <a:t> ……………………</a:t>
            </a:r>
            <a:r>
              <a:rPr lang="en-US" sz="5600" dirty="0"/>
              <a:t> role in health may cause</a:t>
            </a:r>
          </a:p>
          <a:p>
            <a:pPr marL="0" indent="0">
              <a:buNone/>
            </a:pPr>
            <a:r>
              <a:rPr lang="en-US" sz="5600" dirty="0"/>
              <a:t>         poisonous and potentially deadly effects. </a:t>
            </a:r>
          </a:p>
          <a:p>
            <a:pPr marL="0" indent="0">
              <a:buNone/>
            </a:pPr>
            <a:r>
              <a:rPr lang="en-US" sz="5600" dirty="0"/>
              <a:t> 8-  ………………a low-fat diet isn't difficult especially with the variety of delicious foods available to you.</a:t>
            </a:r>
          </a:p>
          <a:p>
            <a:pPr marL="0" indent="0">
              <a:buNone/>
            </a:pPr>
            <a:r>
              <a:rPr lang="en-US" sz="5600" dirty="0"/>
              <a:t> 9- Any ……………………….meal plan will do.</a:t>
            </a:r>
          </a:p>
          <a:p>
            <a:pPr marL="0" indent="0">
              <a:buNone/>
            </a:pPr>
            <a:r>
              <a:rPr lang="en-US" sz="5600" dirty="0"/>
              <a:t> 10- Any meal plan will do, as long as you follow a few of these simple…………...</a:t>
            </a:r>
          </a:p>
          <a:p>
            <a:r>
              <a:rPr lang="en-US" dirty="0"/>
              <a:t>  </a:t>
            </a:r>
          </a:p>
        </p:txBody>
      </p:sp>
    </p:spTree>
    <p:extLst>
      <p:ext uri="{BB962C8B-B14F-4D97-AF65-F5344CB8AC3E}">
        <p14:creationId xmlns:p14="http://schemas.microsoft.com/office/powerpoint/2010/main" val="616543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b="1" dirty="0"/>
              <a:t>B-Vocabulary(New Context)</a:t>
            </a:r>
            <a:endParaRPr lang="en-US" dirty="0"/>
          </a:p>
          <a:p>
            <a:r>
              <a:rPr lang="en-US" b="1" i="1" dirty="0"/>
              <a:t>Use the given words in the following blanks.</a:t>
            </a:r>
            <a:endParaRPr lang="en-US" dirty="0"/>
          </a:p>
          <a:p>
            <a:r>
              <a:rPr lang="en-US" b="1" dirty="0"/>
              <a:t>tips                apparent                necessary             followed         nutrition          basic       symptoms      diseases           impacts</a:t>
            </a:r>
            <a:r>
              <a:rPr lang="en-US" dirty="0"/>
              <a:t>            </a:t>
            </a:r>
            <a:r>
              <a:rPr lang="en-US" b="1" dirty="0"/>
              <a:t>attempts    </a:t>
            </a:r>
            <a:r>
              <a:rPr lang="en-US" dirty="0"/>
              <a:t>        </a:t>
            </a:r>
          </a:p>
          <a:p>
            <a:r>
              <a:rPr lang="en-US" dirty="0"/>
              <a:t>1-The …………….</a:t>
            </a:r>
            <a:r>
              <a:rPr lang="en-US" b="1" dirty="0"/>
              <a:t> </a:t>
            </a:r>
            <a:r>
              <a:rPr lang="en-US" dirty="0"/>
              <a:t> show the existence  of diseases.</a:t>
            </a:r>
          </a:p>
          <a:p>
            <a:r>
              <a:rPr lang="en-US" dirty="0"/>
              <a:t>2-The ………………to control diseases are great.</a:t>
            </a:r>
          </a:p>
          <a:p>
            <a:r>
              <a:rPr lang="en-US" dirty="0"/>
              <a:t>3-The governments should control ……………….</a:t>
            </a:r>
          </a:p>
          <a:p>
            <a:r>
              <a:rPr lang="en-US" dirty="0"/>
              <a:t>4-The report assesses the …………….of AIDS.</a:t>
            </a:r>
          </a:p>
          <a:p>
            <a:r>
              <a:rPr lang="en-US" dirty="0"/>
              <a:t>5- ………………..studies food which people should eat.</a:t>
            </a:r>
          </a:p>
          <a:p>
            <a:r>
              <a:rPr lang="en-US" dirty="0"/>
              <a:t>6- It soon became …………………..to everyone that she couldn't sing. </a:t>
            </a:r>
          </a:p>
          <a:p>
            <a:r>
              <a:rPr lang="en-US" dirty="0"/>
              <a:t>7- It is …………………to come on time.</a:t>
            </a:r>
          </a:p>
          <a:p>
            <a:r>
              <a:rPr lang="en-US" dirty="0"/>
              <a:t>8- You should ask for some ……………………when you want to buy a computer.</a:t>
            </a:r>
          </a:p>
          <a:p>
            <a:r>
              <a:rPr lang="en-US" dirty="0"/>
              <a:t>9- The dog …………….the cat.</a:t>
            </a:r>
          </a:p>
          <a:p>
            <a:r>
              <a:rPr lang="en-US" dirty="0"/>
              <a:t>10- All human beings should have the……………needs of the life.</a:t>
            </a:r>
          </a:p>
          <a:p>
            <a:pPr marL="0" indent="0">
              <a:buNone/>
            </a:pPr>
            <a:endParaRPr lang="en-US" dirty="0"/>
          </a:p>
        </p:txBody>
      </p:sp>
    </p:spTree>
    <p:extLst>
      <p:ext uri="{BB962C8B-B14F-4D97-AF65-F5344CB8AC3E}">
        <p14:creationId xmlns:p14="http://schemas.microsoft.com/office/powerpoint/2010/main" val="1889237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pPr marL="0" indent="0">
              <a:buNone/>
            </a:pPr>
            <a:r>
              <a:rPr lang="en-US" b="1" dirty="0"/>
              <a:t>C. Matching</a:t>
            </a:r>
            <a:endParaRPr lang="en-US" dirty="0"/>
          </a:p>
          <a:p>
            <a:pPr marL="0" indent="0">
              <a:buNone/>
            </a:pPr>
            <a:r>
              <a:rPr lang="en-US" b="1" i="1" dirty="0"/>
              <a:t>Match the words with their meanings. There are more items in column B.</a:t>
            </a:r>
            <a:endParaRPr lang="en-US" dirty="0"/>
          </a:p>
          <a:p>
            <a:pPr marL="0" indent="0">
              <a:buNone/>
            </a:pPr>
            <a:r>
              <a:rPr lang="en-US" b="1" dirty="0"/>
              <a:t>    Column A                                           Column B</a:t>
            </a:r>
            <a:endParaRPr lang="en-US" dirty="0"/>
          </a:p>
          <a:p>
            <a:pPr marL="0" indent="0">
              <a:buNone/>
            </a:pPr>
            <a:r>
              <a:rPr lang="en-US" b="1" dirty="0"/>
              <a:t> 1- impact</a:t>
            </a:r>
            <a:r>
              <a:rPr lang="en-US" dirty="0"/>
              <a:t>                                             a. illness            </a:t>
            </a:r>
          </a:p>
          <a:p>
            <a:pPr marL="0" indent="0">
              <a:buNone/>
            </a:pPr>
            <a:r>
              <a:rPr lang="en-US" b="1" dirty="0"/>
              <a:t> 2- symptom                                    </a:t>
            </a:r>
            <a:r>
              <a:rPr lang="en-US" dirty="0"/>
              <a:t>     b. strong effect  </a:t>
            </a:r>
          </a:p>
          <a:p>
            <a:pPr marL="0" indent="0">
              <a:buNone/>
            </a:pPr>
            <a:r>
              <a:rPr lang="en-US" b="1" dirty="0"/>
              <a:t> 3- attempt                                         </a:t>
            </a:r>
            <a:r>
              <a:rPr lang="en-US" dirty="0"/>
              <a:t>  c. sign</a:t>
            </a:r>
            <a:r>
              <a:rPr lang="en-US" b="1" dirty="0"/>
              <a:t>                                    </a:t>
            </a:r>
            <a:r>
              <a:rPr lang="en-US" dirty="0"/>
              <a:t>       </a:t>
            </a:r>
          </a:p>
          <a:p>
            <a:pPr marL="0" indent="0">
              <a:buNone/>
            </a:pPr>
            <a:r>
              <a:rPr lang="en-US" b="1" dirty="0"/>
              <a:t> 4- disease</a:t>
            </a:r>
            <a:r>
              <a:rPr lang="en-US" dirty="0"/>
              <a:t>                                            d. effort</a:t>
            </a:r>
          </a:p>
          <a:p>
            <a:pPr marL="0" indent="0">
              <a:buNone/>
            </a:pPr>
            <a:r>
              <a:rPr lang="en-US" b="1" dirty="0"/>
              <a:t> 5- necessary</a:t>
            </a:r>
            <a:r>
              <a:rPr lang="en-US" dirty="0"/>
              <a:t>                                        e. on time</a:t>
            </a:r>
          </a:p>
          <a:p>
            <a:pPr marL="0" indent="0">
              <a:buNone/>
            </a:pPr>
            <a:r>
              <a:rPr lang="en-US" b="1" dirty="0"/>
              <a:t> 6- apparent                                         </a:t>
            </a:r>
            <a:r>
              <a:rPr lang="en-US" dirty="0"/>
              <a:t>f.</a:t>
            </a:r>
            <a:r>
              <a:rPr lang="en-US" b="1" dirty="0"/>
              <a:t> </a:t>
            </a:r>
            <a:r>
              <a:rPr lang="en-US" dirty="0"/>
              <a:t>essential</a:t>
            </a:r>
          </a:p>
          <a:p>
            <a:pPr marL="0" indent="0">
              <a:buNone/>
            </a:pPr>
            <a:r>
              <a:rPr lang="en-US" b="1" dirty="0"/>
              <a:t> 7- nutrition</a:t>
            </a:r>
            <a:r>
              <a:rPr lang="en-US" dirty="0"/>
              <a:t>                                         g. obvious</a:t>
            </a:r>
          </a:p>
          <a:p>
            <a:pPr marL="0" indent="0">
              <a:buNone/>
            </a:pPr>
            <a:r>
              <a:rPr lang="en-US" dirty="0"/>
              <a:t> </a:t>
            </a:r>
            <a:r>
              <a:rPr lang="en-US" b="1" dirty="0"/>
              <a:t>8-</a:t>
            </a:r>
            <a:r>
              <a:rPr lang="en-US" dirty="0"/>
              <a:t> </a:t>
            </a:r>
            <a:r>
              <a:rPr lang="en-US" b="1" dirty="0"/>
              <a:t>basic</a:t>
            </a:r>
            <a:r>
              <a:rPr lang="en-US" dirty="0"/>
              <a:t>                                                h. assess</a:t>
            </a:r>
          </a:p>
          <a:p>
            <a:pPr marL="0" indent="0">
              <a:buNone/>
            </a:pPr>
            <a:r>
              <a:rPr lang="en-US" dirty="0"/>
              <a:t>  </a:t>
            </a:r>
            <a:r>
              <a:rPr lang="en-US" b="1" dirty="0"/>
              <a:t>9- tip</a:t>
            </a:r>
            <a:r>
              <a:rPr lang="en-US" dirty="0"/>
              <a:t>                                                  </a:t>
            </a:r>
            <a:r>
              <a:rPr lang="en-US" dirty="0" err="1"/>
              <a:t>i</a:t>
            </a:r>
            <a:r>
              <a:rPr lang="en-US" dirty="0"/>
              <a:t>. food science</a:t>
            </a:r>
          </a:p>
          <a:p>
            <a:pPr marL="0" indent="0">
              <a:buNone/>
            </a:pPr>
            <a:r>
              <a:rPr lang="en-US" b="1" dirty="0"/>
              <a:t> 10- follow</a:t>
            </a:r>
            <a:r>
              <a:rPr lang="en-US" dirty="0"/>
              <a:t>                                            j. go after</a:t>
            </a:r>
          </a:p>
          <a:p>
            <a:pPr marL="0" indent="0">
              <a:buNone/>
            </a:pPr>
            <a:r>
              <a:rPr lang="en-US" b="1" dirty="0"/>
              <a:t>                                                              </a:t>
            </a:r>
            <a:r>
              <a:rPr lang="en-US" dirty="0"/>
              <a:t>k.</a:t>
            </a:r>
            <a:r>
              <a:rPr lang="en-US" b="1" dirty="0"/>
              <a:t> </a:t>
            </a:r>
            <a:r>
              <a:rPr lang="en-US" dirty="0"/>
              <a:t>necessary</a:t>
            </a:r>
          </a:p>
          <a:p>
            <a:pPr marL="0" indent="0">
              <a:buNone/>
            </a:pPr>
            <a:r>
              <a:rPr lang="en-US" dirty="0"/>
              <a:t>                                                              l. advice</a:t>
            </a:r>
            <a:r>
              <a:rPr lang="en-US" b="1" dirty="0"/>
              <a:t> </a:t>
            </a:r>
            <a:endParaRPr lang="en-US" dirty="0"/>
          </a:p>
          <a:p>
            <a:pPr marL="0" indent="0">
              <a:buNone/>
            </a:pPr>
            <a:endParaRPr lang="en-US" sz="2500" dirty="0"/>
          </a:p>
        </p:txBody>
      </p:sp>
    </p:spTree>
    <p:extLst>
      <p:ext uri="{BB962C8B-B14F-4D97-AF65-F5344CB8AC3E}">
        <p14:creationId xmlns:p14="http://schemas.microsoft.com/office/powerpoint/2010/main" val="1287296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25000" lnSpcReduction="20000"/>
          </a:bodyPr>
          <a:lstStyle/>
          <a:p>
            <a:pPr marL="0" indent="0">
              <a:buNone/>
            </a:pPr>
            <a:r>
              <a:rPr lang="en-US" sz="1400" b="1" dirty="0"/>
              <a:t>D. </a:t>
            </a:r>
            <a:r>
              <a:rPr lang="en-US" sz="4800" b="1" dirty="0"/>
              <a:t>Comprehension</a:t>
            </a:r>
            <a:endParaRPr lang="en-US" sz="4800" dirty="0"/>
          </a:p>
          <a:p>
            <a:pPr marL="0" indent="0">
              <a:buNone/>
            </a:pPr>
            <a:r>
              <a:rPr lang="en-US" sz="4800" b="1" i="1" dirty="0"/>
              <a:t>Choose the best choice.</a:t>
            </a:r>
            <a:endParaRPr lang="en-US" sz="4800" dirty="0"/>
          </a:p>
          <a:p>
            <a:pPr marL="0" indent="0">
              <a:buNone/>
            </a:pPr>
            <a:r>
              <a:rPr lang="en-US" sz="4800" dirty="0"/>
              <a:t>1-The science of nutrition attempts to understand ………..</a:t>
            </a:r>
          </a:p>
          <a:p>
            <a:pPr marL="0" indent="0">
              <a:buNone/>
            </a:pPr>
            <a:r>
              <a:rPr lang="en-US" sz="4800" dirty="0"/>
              <a:t>    a. how and why specific dietary aspects influence health.</a:t>
            </a:r>
          </a:p>
          <a:p>
            <a:pPr marL="0" indent="0">
              <a:buNone/>
            </a:pPr>
            <a:r>
              <a:rPr lang="en-US" sz="4800" dirty="0"/>
              <a:t>    b. how well we can control our way of living in the world.</a:t>
            </a:r>
          </a:p>
          <a:p>
            <a:pPr marL="0" indent="0">
              <a:buNone/>
            </a:pPr>
            <a:r>
              <a:rPr lang="en-US" sz="4800" dirty="0"/>
              <a:t>    c. how results of diseases can be prevented with nutrition.</a:t>
            </a:r>
          </a:p>
          <a:p>
            <a:pPr marL="0" indent="0">
              <a:buNone/>
            </a:pPr>
            <a:r>
              <a:rPr lang="en-US" sz="4800" dirty="0"/>
              <a:t>    d. why we should stay at home instead of going outside.</a:t>
            </a:r>
          </a:p>
          <a:p>
            <a:pPr marL="0" indent="0">
              <a:buNone/>
            </a:pPr>
            <a:r>
              <a:rPr lang="en-US" sz="4800" dirty="0"/>
              <a:t>2- Shortages, additions and imbalances in diet can produce ……………………</a:t>
            </a:r>
          </a:p>
          <a:p>
            <a:pPr marL="0" indent="0">
              <a:buNone/>
            </a:pPr>
            <a:r>
              <a:rPr lang="en-US" sz="4800" dirty="0"/>
              <a:t>     a. negative impacts on health</a:t>
            </a:r>
          </a:p>
          <a:p>
            <a:pPr marL="0" indent="0">
              <a:buNone/>
            </a:pPr>
            <a:r>
              <a:rPr lang="en-US" sz="4800" dirty="0"/>
              <a:t>     b. positive effects on health</a:t>
            </a:r>
          </a:p>
          <a:p>
            <a:pPr marL="0" indent="0">
              <a:buNone/>
            </a:pPr>
            <a:r>
              <a:rPr lang="en-US" sz="4800" dirty="0"/>
              <a:t>     c. improvement in our movement</a:t>
            </a:r>
          </a:p>
          <a:p>
            <a:pPr marL="0" indent="0">
              <a:buNone/>
            </a:pPr>
            <a:r>
              <a:rPr lang="en-US" sz="4800" dirty="0"/>
              <a:t>     d. development in the lifestyle</a:t>
            </a:r>
          </a:p>
          <a:p>
            <a:pPr marL="0" indent="0">
              <a:buNone/>
            </a:pPr>
            <a:r>
              <a:rPr lang="en-US" sz="4800" dirty="0"/>
              <a:t>3-Psychological and behavioral problems may be resulted from deficiencies, excesses and imbalances ……………..</a:t>
            </a:r>
          </a:p>
          <a:p>
            <a:pPr marL="0" indent="0">
              <a:buNone/>
            </a:pPr>
            <a:r>
              <a:rPr lang="en-US" sz="4800" dirty="0"/>
              <a:t>   a. in life</a:t>
            </a:r>
          </a:p>
          <a:p>
            <a:pPr marL="0" indent="0">
              <a:buNone/>
            </a:pPr>
            <a:r>
              <a:rPr lang="en-US" sz="4800" dirty="0"/>
              <a:t>   b. in laughing</a:t>
            </a:r>
          </a:p>
          <a:p>
            <a:pPr marL="0" indent="0">
              <a:buNone/>
            </a:pPr>
            <a:r>
              <a:rPr lang="en-US" sz="4800" dirty="0"/>
              <a:t>   c. in eating</a:t>
            </a:r>
          </a:p>
          <a:p>
            <a:pPr marL="0" indent="0">
              <a:buNone/>
            </a:pPr>
            <a:r>
              <a:rPr lang="en-US" sz="4800" dirty="0"/>
              <a:t>   d. in diet</a:t>
            </a:r>
          </a:p>
          <a:p>
            <a:pPr marL="0" indent="0">
              <a:buNone/>
            </a:pPr>
            <a:r>
              <a:rPr lang="en-US" sz="4800" dirty="0"/>
              <a:t>4- Excessive elements may ………………..</a:t>
            </a:r>
          </a:p>
          <a:p>
            <a:pPr marL="0" indent="0">
              <a:buNone/>
            </a:pPr>
            <a:r>
              <a:rPr lang="en-US" sz="4800" dirty="0"/>
              <a:t>   a. cause happiness in the patient's life</a:t>
            </a:r>
          </a:p>
          <a:p>
            <a:pPr marL="0" indent="0">
              <a:buNone/>
            </a:pPr>
            <a:r>
              <a:rPr lang="en-US" sz="4800" dirty="0"/>
              <a:t>   b. cause toxic and potentially lethal effects</a:t>
            </a:r>
          </a:p>
          <a:p>
            <a:pPr marL="0" indent="0">
              <a:buNone/>
            </a:pPr>
            <a:r>
              <a:rPr lang="en-US" sz="4800" dirty="0"/>
              <a:t>   c. lead to unexpected effects on the patient</a:t>
            </a:r>
          </a:p>
          <a:p>
            <a:pPr marL="0" indent="0">
              <a:buNone/>
            </a:pPr>
            <a:r>
              <a:rPr lang="en-US" sz="4800" dirty="0"/>
              <a:t>   d. help those who are affected by the illnesses </a:t>
            </a:r>
          </a:p>
          <a:p>
            <a:pPr marL="0" indent="0">
              <a:buNone/>
            </a:pPr>
            <a:endParaRPr lang="en-US" sz="1400" dirty="0"/>
          </a:p>
        </p:txBody>
      </p:sp>
    </p:spTree>
    <p:extLst>
      <p:ext uri="{BB962C8B-B14F-4D97-AF65-F5344CB8AC3E}">
        <p14:creationId xmlns:p14="http://schemas.microsoft.com/office/powerpoint/2010/main" val="107794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1420</Words>
  <Application>Microsoft Office PowerPoint</Application>
  <PresentationFormat>Widescreen</PresentationFormat>
  <Paragraphs>197</Paragraphs>
  <Slides>15</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درس پنجم گروه شنبه 8تا10</vt:lpstr>
      <vt:lpstr>PowerPoint Presentation</vt:lpstr>
      <vt:lpstr>PowerPoint Presentation</vt:lpstr>
      <vt:lpstr>Reading</vt:lpstr>
      <vt:lpstr>ترجمه متن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درس پنجم گروه های مشترک</dc:title>
  <dc:creator>Windows User</dc:creator>
  <cp:lastModifiedBy>Bamdadi</cp:lastModifiedBy>
  <cp:revision>18</cp:revision>
  <dcterms:created xsi:type="dcterms:W3CDTF">2020-04-17T04:06:16Z</dcterms:created>
  <dcterms:modified xsi:type="dcterms:W3CDTF">2020-04-26T18:45:52Z</dcterms:modified>
</cp:coreProperties>
</file>