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1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73" r:id="rId3"/>
    <p:sldId id="370" r:id="rId4"/>
    <p:sldId id="371" r:id="rId5"/>
    <p:sldId id="352" r:id="rId6"/>
    <p:sldId id="378" r:id="rId7"/>
    <p:sldId id="379" r:id="rId8"/>
    <p:sldId id="380" r:id="rId9"/>
    <p:sldId id="381" r:id="rId10"/>
    <p:sldId id="382" r:id="rId11"/>
    <p:sldId id="383" r:id="rId12"/>
    <p:sldId id="384" r:id="rId13"/>
    <p:sldId id="281" r:id="rId14"/>
    <p:sldId id="386" r:id="rId15"/>
    <p:sldId id="387" r:id="rId16"/>
    <p:sldId id="385" r:id="rId17"/>
    <p:sldId id="389" r:id="rId18"/>
    <p:sldId id="316" r:id="rId19"/>
  </p:sldIdLst>
  <p:sldSz cx="12192000" cy="6858000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933FF"/>
    <a:srgbClr val="FF66FF"/>
    <a:srgbClr val="FFCCFF"/>
    <a:srgbClr val="00FFCC"/>
    <a:srgbClr val="FFFF66"/>
    <a:srgbClr val="FF9999"/>
    <a:srgbClr val="99FF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162" autoAdjust="0"/>
    <p:restoredTop sz="99585" autoAdjust="0"/>
  </p:normalViewPr>
  <p:slideViewPr>
    <p:cSldViewPr snapToGrid="0">
      <p:cViewPr varScale="1">
        <p:scale>
          <a:sx n="74" d="100"/>
          <a:sy n="74" d="100"/>
        </p:scale>
        <p:origin x="4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AD1ABD-1134-40EC-AD51-C64BA1C3827B}" type="doc">
      <dgm:prSet loTypeId="urn:microsoft.com/office/officeart/2009/3/layout/Descending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CFA07501-68CF-4038-8FCA-D40CA2188A7A}">
      <dgm:prSet phldrT="[Text]"/>
      <dgm:spPr/>
      <dgm:t>
        <a:bodyPr/>
        <a:lstStyle/>
        <a:p>
          <a:pPr rtl="1"/>
          <a:r>
            <a:rPr lang="fa-IR" dirty="0" smtClean="0">
              <a:cs typeface="B Zar" panose="00000400000000000000" pitchFamily="2" charset="-78"/>
            </a:rPr>
            <a:t>بعد روحي و رواني</a:t>
          </a:r>
          <a:endParaRPr lang="fa-IR" dirty="0">
            <a:cs typeface="B Zar" panose="00000400000000000000" pitchFamily="2" charset="-78"/>
          </a:endParaRPr>
        </a:p>
      </dgm:t>
    </dgm:pt>
    <dgm:pt modelId="{E1BA7A86-7800-40E4-AE1C-27DF4890BAAD}" type="parTrans" cxnId="{C655D546-9924-4D1A-8FA9-938E29ABF631}">
      <dgm:prSet/>
      <dgm:spPr/>
      <dgm:t>
        <a:bodyPr/>
        <a:lstStyle/>
        <a:p>
          <a:pPr rtl="1"/>
          <a:endParaRPr lang="fa-IR">
            <a:cs typeface="B Zar" panose="00000400000000000000" pitchFamily="2" charset="-78"/>
          </a:endParaRPr>
        </a:p>
      </dgm:t>
    </dgm:pt>
    <dgm:pt modelId="{D4263547-DAD2-4D93-9329-87AF4E6E14C0}" type="sibTrans" cxnId="{C655D546-9924-4D1A-8FA9-938E29ABF631}">
      <dgm:prSet/>
      <dgm:spPr/>
      <dgm:t>
        <a:bodyPr/>
        <a:lstStyle/>
        <a:p>
          <a:pPr rtl="1"/>
          <a:endParaRPr lang="fa-IR">
            <a:cs typeface="B Zar" panose="00000400000000000000" pitchFamily="2" charset="-78"/>
          </a:endParaRPr>
        </a:p>
      </dgm:t>
    </dgm:pt>
    <dgm:pt modelId="{61147437-B44A-48F1-891F-EB10DD4A4A93}">
      <dgm:prSet phldrT="[Text]"/>
      <dgm:spPr/>
      <dgm:t>
        <a:bodyPr/>
        <a:lstStyle/>
        <a:p>
          <a:pPr rtl="1"/>
          <a:r>
            <a:rPr lang="fa-IR" dirty="0" smtClean="0">
              <a:cs typeface="B Zar" panose="00000400000000000000" pitchFamily="2" charset="-78"/>
            </a:rPr>
            <a:t>بعد اجتماعي</a:t>
          </a:r>
          <a:endParaRPr lang="fa-IR" dirty="0">
            <a:cs typeface="B Zar" panose="00000400000000000000" pitchFamily="2" charset="-78"/>
          </a:endParaRPr>
        </a:p>
      </dgm:t>
    </dgm:pt>
    <dgm:pt modelId="{4CB0881E-600A-431C-8FDA-883FF6F45A2D}" type="parTrans" cxnId="{453DF513-2471-4082-988B-8062669C4AB9}">
      <dgm:prSet/>
      <dgm:spPr/>
      <dgm:t>
        <a:bodyPr/>
        <a:lstStyle/>
        <a:p>
          <a:pPr rtl="1"/>
          <a:endParaRPr lang="fa-IR">
            <a:cs typeface="B Zar" panose="00000400000000000000" pitchFamily="2" charset="-78"/>
          </a:endParaRPr>
        </a:p>
      </dgm:t>
    </dgm:pt>
    <dgm:pt modelId="{6DA49780-D299-44AB-AC02-2A0E7020D80D}" type="sibTrans" cxnId="{453DF513-2471-4082-988B-8062669C4AB9}">
      <dgm:prSet/>
      <dgm:spPr/>
      <dgm:t>
        <a:bodyPr/>
        <a:lstStyle/>
        <a:p>
          <a:pPr rtl="1"/>
          <a:endParaRPr lang="fa-IR">
            <a:cs typeface="B Zar" panose="00000400000000000000" pitchFamily="2" charset="-78"/>
          </a:endParaRPr>
        </a:p>
      </dgm:t>
    </dgm:pt>
    <dgm:pt modelId="{942CD8A0-4F44-4C3F-9204-0A840B4B5D4A}">
      <dgm:prSet phldrT="[Text]" custT="1"/>
      <dgm:spPr/>
      <dgm:t>
        <a:bodyPr/>
        <a:lstStyle/>
        <a:p>
          <a:pPr algn="ctr" rtl="1"/>
          <a:r>
            <a:rPr lang="fa-I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rPr>
            <a:t>حفظ و توسعه سلامت از طريق حركت و ورزش</a:t>
          </a:r>
          <a:endParaRPr lang="fa-IR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Zar" panose="00000400000000000000" pitchFamily="2" charset="-78"/>
          </a:endParaRPr>
        </a:p>
      </dgm:t>
    </dgm:pt>
    <dgm:pt modelId="{EA03E340-A1C1-46EC-9FAD-275D6D2DB204}" type="parTrans" cxnId="{64FC9500-F1A6-4259-9290-292C4C600BD9}">
      <dgm:prSet/>
      <dgm:spPr/>
      <dgm:t>
        <a:bodyPr/>
        <a:lstStyle/>
        <a:p>
          <a:pPr rtl="1"/>
          <a:endParaRPr lang="fa-IR">
            <a:cs typeface="B Zar" panose="00000400000000000000" pitchFamily="2" charset="-78"/>
          </a:endParaRPr>
        </a:p>
      </dgm:t>
    </dgm:pt>
    <dgm:pt modelId="{B3C157B0-5151-4DC4-A8F3-25180D1ED3D8}" type="sibTrans" cxnId="{64FC9500-F1A6-4259-9290-292C4C600BD9}">
      <dgm:prSet/>
      <dgm:spPr/>
      <dgm:t>
        <a:bodyPr/>
        <a:lstStyle/>
        <a:p>
          <a:pPr rtl="1"/>
          <a:endParaRPr lang="fa-IR">
            <a:cs typeface="B Zar" panose="00000400000000000000" pitchFamily="2" charset="-78"/>
          </a:endParaRPr>
        </a:p>
      </dgm:t>
    </dgm:pt>
    <dgm:pt modelId="{F1CCBD6F-4E10-46EA-B8D4-36445E022CED}">
      <dgm:prSet phldrT="[Text]"/>
      <dgm:spPr/>
      <dgm:t>
        <a:bodyPr/>
        <a:lstStyle/>
        <a:p>
          <a:pPr rtl="1"/>
          <a:r>
            <a:rPr lang="fa-IR" dirty="0" smtClean="0">
              <a:cs typeface="B Zar" panose="00000400000000000000" pitchFamily="2" charset="-78"/>
            </a:rPr>
            <a:t>بعد جسماني</a:t>
          </a:r>
          <a:endParaRPr lang="fa-IR" dirty="0">
            <a:cs typeface="B Zar" panose="00000400000000000000" pitchFamily="2" charset="-78"/>
          </a:endParaRPr>
        </a:p>
      </dgm:t>
    </dgm:pt>
    <dgm:pt modelId="{5A514CB2-817D-4F20-9046-497D30ED8529}" type="parTrans" cxnId="{A088BF89-F972-49AE-BF02-BA7C54DC3C8A}">
      <dgm:prSet/>
      <dgm:spPr/>
      <dgm:t>
        <a:bodyPr/>
        <a:lstStyle/>
        <a:p>
          <a:pPr rtl="1"/>
          <a:endParaRPr lang="fa-IR">
            <a:cs typeface="B Zar" panose="00000400000000000000" pitchFamily="2" charset="-78"/>
          </a:endParaRPr>
        </a:p>
      </dgm:t>
    </dgm:pt>
    <dgm:pt modelId="{AA0F5BE4-4504-4075-A5E8-CBC554CA9B0A}" type="sibTrans" cxnId="{A088BF89-F972-49AE-BF02-BA7C54DC3C8A}">
      <dgm:prSet/>
      <dgm:spPr/>
      <dgm:t>
        <a:bodyPr/>
        <a:lstStyle/>
        <a:p>
          <a:pPr rtl="1"/>
          <a:endParaRPr lang="fa-IR">
            <a:cs typeface="B Zar" panose="00000400000000000000" pitchFamily="2" charset="-78"/>
          </a:endParaRPr>
        </a:p>
      </dgm:t>
    </dgm:pt>
    <dgm:pt modelId="{2E604056-335A-41F8-B0B8-394829323E0F}">
      <dgm:prSet phldrT="[Text]"/>
      <dgm:spPr/>
      <dgm:t>
        <a:bodyPr/>
        <a:lstStyle/>
        <a:p>
          <a:pPr rtl="1"/>
          <a:r>
            <a:rPr lang="fa-IR" b="1" dirty="0" smtClean="0">
              <a:cs typeface="B Zar" panose="00000400000000000000" pitchFamily="2" charset="-78"/>
            </a:rPr>
            <a:t>زندگي مطلوب</a:t>
          </a:r>
          <a:endParaRPr lang="fa-IR" b="1" dirty="0">
            <a:cs typeface="B Zar" panose="00000400000000000000" pitchFamily="2" charset="-78"/>
          </a:endParaRPr>
        </a:p>
      </dgm:t>
    </dgm:pt>
    <dgm:pt modelId="{AAF7B487-0450-4384-8CE8-AA9BCCB7A301}" type="parTrans" cxnId="{241475D4-3453-4917-9E51-53345A7D6561}">
      <dgm:prSet/>
      <dgm:spPr/>
      <dgm:t>
        <a:bodyPr/>
        <a:lstStyle/>
        <a:p>
          <a:pPr rtl="1"/>
          <a:endParaRPr lang="fa-IR">
            <a:cs typeface="B Zar" panose="00000400000000000000" pitchFamily="2" charset="-78"/>
          </a:endParaRPr>
        </a:p>
      </dgm:t>
    </dgm:pt>
    <dgm:pt modelId="{FF22B78F-D0CC-4964-8DB8-68CB2FE6B1FB}" type="sibTrans" cxnId="{241475D4-3453-4917-9E51-53345A7D6561}">
      <dgm:prSet/>
      <dgm:spPr/>
      <dgm:t>
        <a:bodyPr/>
        <a:lstStyle/>
        <a:p>
          <a:pPr rtl="1"/>
          <a:endParaRPr lang="fa-IR">
            <a:cs typeface="B Zar" panose="00000400000000000000" pitchFamily="2" charset="-78"/>
          </a:endParaRPr>
        </a:p>
      </dgm:t>
    </dgm:pt>
    <dgm:pt modelId="{85377D72-E0D5-4BEA-85ED-05EB689E4B3A}" type="pres">
      <dgm:prSet presAssocID="{95AD1ABD-1134-40EC-AD51-C64BA1C3827B}" presName="Name0" presStyleCnt="0">
        <dgm:presLayoutVars>
          <dgm:chMax val="7"/>
          <dgm:chPref val="5"/>
        </dgm:presLayoutVars>
      </dgm:prSet>
      <dgm:spPr/>
      <dgm:t>
        <a:bodyPr/>
        <a:lstStyle/>
        <a:p>
          <a:pPr rtl="1"/>
          <a:endParaRPr lang="fa-IR"/>
        </a:p>
      </dgm:t>
    </dgm:pt>
    <dgm:pt modelId="{2A467C0C-5604-4A10-8BBB-E4007B14A7C5}" type="pres">
      <dgm:prSet presAssocID="{95AD1ABD-1134-40EC-AD51-C64BA1C3827B}" presName="arrowNode" presStyleLbl="node1" presStyleIdx="0" presStyleCnt="1"/>
      <dgm:spPr>
        <a:solidFill>
          <a:srgbClr val="FFC000"/>
        </a:solidFill>
      </dgm:spPr>
    </dgm:pt>
    <dgm:pt modelId="{20686960-B500-41AA-8F76-E43A292068CA}" type="pres">
      <dgm:prSet presAssocID="{CFA07501-68CF-4038-8FCA-D40CA2188A7A}" presName="txNode1" presStyleLbl="revTx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30D65D60-7AD5-4EFC-8D78-F78E3AA3481D}" type="pres">
      <dgm:prSet presAssocID="{61147437-B44A-48F1-891F-EB10DD4A4A93}" presName="txNode2" presStyleLbl="revTx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C2B2BC57-A659-4BBB-9511-5BBEA3502554}" type="pres">
      <dgm:prSet presAssocID="{6DA49780-D299-44AB-AC02-2A0E7020D80D}" presName="dotNode2" presStyleCnt="0"/>
      <dgm:spPr/>
    </dgm:pt>
    <dgm:pt modelId="{8AA22809-7FC6-42F0-A21A-42A5CEC05A1C}" type="pres">
      <dgm:prSet presAssocID="{6DA49780-D299-44AB-AC02-2A0E7020D80D}" presName="dotRepeatNode" presStyleLbl="fgShp" presStyleIdx="0" presStyleCnt="3"/>
      <dgm:spPr/>
      <dgm:t>
        <a:bodyPr/>
        <a:lstStyle/>
        <a:p>
          <a:pPr rtl="1"/>
          <a:endParaRPr lang="fa-IR"/>
        </a:p>
      </dgm:t>
    </dgm:pt>
    <dgm:pt modelId="{9E2CD27A-1280-4BD0-AEF4-448D42899EE0}" type="pres">
      <dgm:prSet presAssocID="{942CD8A0-4F44-4C3F-9204-0A840B4B5D4A}" presName="txNode3" presStyleLbl="revTx" presStyleIdx="2" presStyleCnt="5" custLinFactNeighborY="47459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6C302242-AA0A-44D2-AEDF-240F12451BD4}" type="pres">
      <dgm:prSet presAssocID="{B3C157B0-5151-4DC4-A8F3-25180D1ED3D8}" presName="dotNode3" presStyleCnt="0"/>
      <dgm:spPr/>
    </dgm:pt>
    <dgm:pt modelId="{0756DB1A-E953-4BAA-BBEE-141E8FE00B6B}" type="pres">
      <dgm:prSet presAssocID="{B3C157B0-5151-4DC4-A8F3-25180D1ED3D8}" presName="dotRepeatNode" presStyleLbl="fgShp" presStyleIdx="1" presStyleCnt="3"/>
      <dgm:spPr/>
      <dgm:t>
        <a:bodyPr/>
        <a:lstStyle/>
        <a:p>
          <a:pPr rtl="1"/>
          <a:endParaRPr lang="fa-IR"/>
        </a:p>
      </dgm:t>
    </dgm:pt>
    <dgm:pt modelId="{44DD7653-3092-445F-8B2D-7306BB4A666B}" type="pres">
      <dgm:prSet presAssocID="{F1CCBD6F-4E10-46EA-B8D4-36445E022CED}" presName="txNode4" presStyleLbl="revTx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850EA4E9-06E1-4588-AAD9-7D417EDC4732}" type="pres">
      <dgm:prSet presAssocID="{AA0F5BE4-4504-4075-A5E8-CBC554CA9B0A}" presName="dotNode4" presStyleCnt="0"/>
      <dgm:spPr/>
    </dgm:pt>
    <dgm:pt modelId="{996FDC85-067F-444E-91C0-88E78D1DF02B}" type="pres">
      <dgm:prSet presAssocID="{AA0F5BE4-4504-4075-A5E8-CBC554CA9B0A}" presName="dotRepeatNode" presStyleLbl="fgShp" presStyleIdx="2" presStyleCnt="3"/>
      <dgm:spPr/>
      <dgm:t>
        <a:bodyPr/>
        <a:lstStyle/>
        <a:p>
          <a:pPr rtl="1"/>
          <a:endParaRPr lang="fa-IR"/>
        </a:p>
      </dgm:t>
    </dgm:pt>
    <dgm:pt modelId="{93FE13C6-37FE-4A9D-B3AD-37721C515968}" type="pres">
      <dgm:prSet presAssocID="{2E604056-335A-41F8-B0B8-394829323E0F}" presName="txNode5" presStyleLbl="revTx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AA0B4A71-3600-4485-85B3-116768939163}" type="presOf" srcId="{B3C157B0-5151-4DC4-A8F3-25180D1ED3D8}" destId="{0756DB1A-E953-4BAA-BBEE-141E8FE00B6B}" srcOrd="0" destOrd="0" presId="urn:microsoft.com/office/officeart/2009/3/layout/DescendingProcess"/>
    <dgm:cxn modelId="{55C1FD43-425C-4767-9214-8ECD496C13E3}" type="presOf" srcId="{AA0F5BE4-4504-4075-A5E8-CBC554CA9B0A}" destId="{996FDC85-067F-444E-91C0-88E78D1DF02B}" srcOrd="0" destOrd="0" presId="urn:microsoft.com/office/officeart/2009/3/layout/DescendingProcess"/>
    <dgm:cxn modelId="{A2D41359-65F3-41C0-8D66-DCBFF4685232}" type="presOf" srcId="{61147437-B44A-48F1-891F-EB10DD4A4A93}" destId="{30D65D60-7AD5-4EFC-8D78-F78E3AA3481D}" srcOrd="0" destOrd="0" presId="urn:microsoft.com/office/officeart/2009/3/layout/DescendingProcess"/>
    <dgm:cxn modelId="{A088BF89-F972-49AE-BF02-BA7C54DC3C8A}" srcId="{95AD1ABD-1134-40EC-AD51-C64BA1C3827B}" destId="{F1CCBD6F-4E10-46EA-B8D4-36445E022CED}" srcOrd="3" destOrd="0" parTransId="{5A514CB2-817D-4F20-9046-497D30ED8529}" sibTransId="{AA0F5BE4-4504-4075-A5E8-CBC554CA9B0A}"/>
    <dgm:cxn modelId="{44B601F6-E6F5-44E0-94FD-E0E12451A40D}" type="presOf" srcId="{2E604056-335A-41F8-B0B8-394829323E0F}" destId="{93FE13C6-37FE-4A9D-B3AD-37721C515968}" srcOrd="0" destOrd="0" presId="urn:microsoft.com/office/officeart/2009/3/layout/DescendingProcess"/>
    <dgm:cxn modelId="{1C4AF03A-4312-424D-A128-403903E4475D}" type="presOf" srcId="{95AD1ABD-1134-40EC-AD51-C64BA1C3827B}" destId="{85377D72-E0D5-4BEA-85ED-05EB689E4B3A}" srcOrd="0" destOrd="0" presId="urn:microsoft.com/office/officeart/2009/3/layout/DescendingProcess"/>
    <dgm:cxn modelId="{64FC9500-F1A6-4259-9290-292C4C600BD9}" srcId="{95AD1ABD-1134-40EC-AD51-C64BA1C3827B}" destId="{942CD8A0-4F44-4C3F-9204-0A840B4B5D4A}" srcOrd="2" destOrd="0" parTransId="{EA03E340-A1C1-46EC-9FAD-275D6D2DB204}" sibTransId="{B3C157B0-5151-4DC4-A8F3-25180D1ED3D8}"/>
    <dgm:cxn modelId="{53F87CA6-8FEB-40F8-9EA3-1C08B2DE64CB}" type="presOf" srcId="{F1CCBD6F-4E10-46EA-B8D4-36445E022CED}" destId="{44DD7653-3092-445F-8B2D-7306BB4A666B}" srcOrd="0" destOrd="0" presId="urn:microsoft.com/office/officeart/2009/3/layout/DescendingProcess"/>
    <dgm:cxn modelId="{241475D4-3453-4917-9E51-53345A7D6561}" srcId="{95AD1ABD-1134-40EC-AD51-C64BA1C3827B}" destId="{2E604056-335A-41F8-B0B8-394829323E0F}" srcOrd="4" destOrd="0" parTransId="{AAF7B487-0450-4384-8CE8-AA9BCCB7A301}" sibTransId="{FF22B78F-D0CC-4964-8DB8-68CB2FE6B1FB}"/>
    <dgm:cxn modelId="{C655D546-9924-4D1A-8FA9-938E29ABF631}" srcId="{95AD1ABD-1134-40EC-AD51-C64BA1C3827B}" destId="{CFA07501-68CF-4038-8FCA-D40CA2188A7A}" srcOrd="0" destOrd="0" parTransId="{E1BA7A86-7800-40E4-AE1C-27DF4890BAAD}" sibTransId="{D4263547-DAD2-4D93-9329-87AF4E6E14C0}"/>
    <dgm:cxn modelId="{4CA1CFD9-07D3-4750-9CFF-5A416FF90C62}" type="presOf" srcId="{6DA49780-D299-44AB-AC02-2A0E7020D80D}" destId="{8AA22809-7FC6-42F0-A21A-42A5CEC05A1C}" srcOrd="0" destOrd="0" presId="urn:microsoft.com/office/officeart/2009/3/layout/DescendingProcess"/>
    <dgm:cxn modelId="{844A5348-EA45-44AB-882E-A796912A119D}" type="presOf" srcId="{942CD8A0-4F44-4C3F-9204-0A840B4B5D4A}" destId="{9E2CD27A-1280-4BD0-AEF4-448D42899EE0}" srcOrd="0" destOrd="0" presId="urn:microsoft.com/office/officeart/2009/3/layout/DescendingProcess"/>
    <dgm:cxn modelId="{EC8292D9-8A1E-40A0-B6DD-65124BDAA7F6}" type="presOf" srcId="{CFA07501-68CF-4038-8FCA-D40CA2188A7A}" destId="{20686960-B500-41AA-8F76-E43A292068CA}" srcOrd="0" destOrd="0" presId="urn:microsoft.com/office/officeart/2009/3/layout/DescendingProcess"/>
    <dgm:cxn modelId="{453DF513-2471-4082-988B-8062669C4AB9}" srcId="{95AD1ABD-1134-40EC-AD51-C64BA1C3827B}" destId="{61147437-B44A-48F1-891F-EB10DD4A4A93}" srcOrd="1" destOrd="0" parTransId="{4CB0881E-600A-431C-8FDA-883FF6F45A2D}" sibTransId="{6DA49780-D299-44AB-AC02-2A0E7020D80D}"/>
    <dgm:cxn modelId="{3CE9EC59-36E0-41AA-BA47-E00D803CAA32}" type="presParOf" srcId="{85377D72-E0D5-4BEA-85ED-05EB689E4B3A}" destId="{2A467C0C-5604-4A10-8BBB-E4007B14A7C5}" srcOrd="0" destOrd="0" presId="urn:microsoft.com/office/officeart/2009/3/layout/DescendingProcess"/>
    <dgm:cxn modelId="{2610F98C-C727-44C4-B65C-0E0551BB9679}" type="presParOf" srcId="{85377D72-E0D5-4BEA-85ED-05EB689E4B3A}" destId="{20686960-B500-41AA-8F76-E43A292068CA}" srcOrd="1" destOrd="0" presId="urn:microsoft.com/office/officeart/2009/3/layout/DescendingProcess"/>
    <dgm:cxn modelId="{B835EF24-AF66-4E4C-A3D7-5F97E0354998}" type="presParOf" srcId="{85377D72-E0D5-4BEA-85ED-05EB689E4B3A}" destId="{30D65D60-7AD5-4EFC-8D78-F78E3AA3481D}" srcOrd="2" destOrd="0" presId="urn:microsoft.com/office/officeart/2009/3/layout/DescendingProcess"/>
    <dgm:cxn modelId="{471A96F7-9F2A-45F3-AD96-A2CB5E20C736}" type="presParOf" srcId="{85377D72-E0D5-4BEA-85ED-05EB689E4B3A}" destId="{C2B2BC57-A659-4BBB-9511-5BBEA3502554}" srcOrd="3" destOrd="0" presId="urn:microsoft.com/office/officeart/2009/3/layout/DescendingProcess"/>
    <dgm:cxn modelId="{3922ECDD-8071-4F3E-A742-0C745674024D}" type="presParOf" srcId="{C2B2BC57-A659-4BBB-9511-5BBEA3502554}" destId="{8AA22809-7FC6-42F0-A21A-42A5CEC05A1C}" srcOrd="0" destOrd="0" presId="urn:microsoft.com/office/officeart/2009/3/layout/DescendingProcess"/>
    <dgm:cxn modelId="{99B78626-1186-4D05-9391-328AC971B84A}" type="presParOf" srcId="{85377D72-E0D5-4BEA-85ED-05EB689E4B3A}" destId="{9E2CD27A-1280-4BD0-AEF4-448D42899EE0}" srcOrd="4" destOrd="0" presId="urn:microsoft.com/office/officeart/2009/3/layout/DescendingProcess"/>
    <dgm:cxn modelId="{767481BF-21BC-43C2-9619-3C701C2777EB}" type="presParOf" srcId="{85377D72-E0D5-4BEA-85ED-05EB689E4B3A}" destId="{6C302242-AA0A-44D2-AEDF-240F12451BD4}" srcOrd="5" destOrd="0" presId="urn:microsoft.com/office/officeart/2009/3/layout/DescendingProcess"/>
    <dgm:cxn modelId="{A677D29B-D740-4A51-B943-F69D0F43173E}" type="presParOf" srcId="{6C302242-AA0A-44D2-AEDF-240F12451BD4}" destId="{0756DB1A-E953-4BAA-BBEE-141E8FE00B6B}" srcOrd="0" destOrd="0" presId="urn:microsoft.com/office/officeart/2009/3/layout/DescendingProcess"/>
    <dgm:cxn modelId="{258B5E1E-563F-457F-A335-18463C0675C0}" type="presParOf" srcId="{85377D72-E0D5-4BEA-85ED-05EB689E4B3A}" destId="{44DD7653-3092-445F-8B2D-7306BB4A666B}" srcOrd="6" destOrd="0" presId="urn:microsoft.com/office/officeart/2009/3/layout/DescendingProcess"/>
    <dgm:cxn modelId="{458538F1-4527-4720-AEBC-3968A0B6A625}" type="presParOf" srcId="{85377D72-E0D5-4BEA-85ED-05EB689E4B3A}" destId="{850EA4E9-06E1-4588-AAD9-7D417EDC4732}" srcOrd="7" destOrd="0" presId="urn:microsoft.com/office/officeart/2009/3/layout/DescendingProcess"/>
    <dgm:cxn modelId="{02CB9487-2815-4B9A-BE53-27B32669FB40}" type="presParOf" srcId="{850EA4E9-06E1-4588-AAD9-7D417EDC4732}" destId="{996FDC85-067F-444E-91C0-88E78D1DF02B}" srcOrd="0" destOrd="0" presId="urn:microsoft.com/office/officeart/2009/3/layout/DescendingProcess"/>
    <dgm:cxn modelId="{9D90A48D-756B-4A62-ABCE-CCA58A1D99C3}" type="presParOf" srcId="{85377D72-E0D5-4BEA-85ED-05EB689E4B3A}" destId="{93FE13C6-37FE-4A9D-B3AD-37721C515968}" srcOrd="8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B29D1A8-5B8C-4FBF-8E85-F9D72AE6B233}" type="datetimeFigureOut">
              <a:rPr lang="fa-IR" smtClean="0"/>
              <a:t>02/09/1441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6432AF8-81B8-4ADA-9123-9EB90B3BC67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724565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942644C-551A-48CB-93B4-EFF3B28BC789}" type="datetimeFigureOut">
              <a:rPr lang="fa-IR" smtClean="0"/>
              <a:t>02/09/1441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D5B97EB-88C2-47F2-8FA9-02E85D6CFD9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11763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B97EB-88C2-47F2-8FA9-02E85D6CFD9A}" type="slidenum">
              <a:rPr lang="fa-IR" smtClean="0"/>
              <a:t>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121314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B97EB-88C2-47F2-8FA9-02E85D6CFD9A}" type="slidenum">
              <a:rPr lang="fa-IR" smtClean="0"/>
              <a:t>13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58232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9FB8972F-01AA-4F3C-A592-A542514B2A71}" type="datetime8">
              <a:rPr lang="fa-IR" smtClean="0"/>
              <a:t>24 آوريل 20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98B0BF82-B2AB-4FA3-B55D-51E47771DB17}" type="slidenum">
              <a:rPr lang="fa-IR" smtClean="0"/>
              <a:t>‹#›</a:t>
            </a:fld>
            <a:endParaRPr lang="fa-I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628142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418C0-FD3A-4D0A-AD4B-39FAD7F93BA9}" type="datetime8">
              <a:rPr lang="fa-IR" smtClean="0"/>
              <a:t>24 آوريل 20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0BF82-B2AB-4FA3-B55D-51E47771DB1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25497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F193E-8AAE-43C9-9CAA-51A1E027AA66}" type="datetime8">
              <a:rPr lang="fa-IR" smtClean="0"/>
              <a:t>24 آوريل 20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0BF82-B2AB-4FA3-B55D-51E47771DB1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98711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EC489-AD3B-4237-9C90-9E7300DC6E73}" type="datetime8">
              <a:rPr lang="fa-IR" smtClean="0"/>
              <a:t>24 آوريل 20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0BF82-B2AB-4FA3-B55D-51E47771DB1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75075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70096-225C-4998-8F8E-98E05DD97EC0}" type="datetime8">
              <a:rPr lang="fa-IR" smtClean="0"/>
              <a:t>24 آوريل 20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0BF82-B2AB-4FA3-B55D-51E47771DB17}" type="slidenum">
              <a:rPr lang="fa-IR" smtClean="0"/>
              <a:t>‹#›</a:t>
            </a:fld>
            <a:endParaRPr lang="fa-I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7539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2969B-9B56-43F1-860A-DF19634E1905}" type="datetime8">
              <a:rPr lang="fa-IR" smtClean="0"/>
              <a:t>24 آوريل 20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0BF82-B2AB-4FA3-B55D-51E47771DB1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16133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6579C-7E0D-4087-AD96-787B96489064}" type="datetime8">
              <a:rPr lang="fa-IR" smtClean="0"/>
              <a:t>24 آوريل 20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0BF82-B2AB-4FA3-B55D-51E47771DB1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58728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134DF-E042-4A6A-97CD-79AEEA83A187}" type="datetime8">
              <a:rPr lang="fa-IR" smtClean="0"/>
              <a:t>24 آوريل 20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0BF82-B2AB-4FA3-B55D-51E47771DB1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70121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33F1E-D2E9-4DF3-9BC2-4DAA820C6EF0}" type="datetime8">
              <a:rPr lang="fa-IR" smtClean="0"/>
              <a:t>24 آوريل 20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0BF82-B2AB-4FA3-B55D-51E47771DB1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98812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260F6-A33A-44F5-81FD-C2BCA2073E07}" type="datetime8">
              <a:rPr lang="fa-IR" smtClean="0"/>
              <a:t>24 آوريل 20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0BF82-B2AB-4FA3-B55D-51E47771DB1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23382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33428-766E-4D3E-80D0-EFBCBDF2CCEC}" type="datetime8">
              <a:rPr lang="fa-IR" smtClean="0"/>
              <a:t>24 آوريل 20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0BF82-B2AB-4FA3-B55D-51E47771DB1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525277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840A7ABD-844D-41BC-AEDA-5B63267D715D}" type="datetime8">
              <a:rPr lang="fa-IR" smtClean="0"/>
              <a:t>24 آوريل 20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98B0BF82-B2AB-4FA3-B55D-51E47771DB1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65475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hf sldNum="0" hdr="0" ftr="0" dt="0"/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r" defTabSz="914400" rtl="1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r" defTabSz="914400" rtl="1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r" defTabSz="914400" rtl="1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r" defTabSz="914400" rtl="1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r" defTabSz="914400" rtl="1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r" defTabSz="914400" rtl="1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lum bright="70000" contrast="-70000"/>
          </a:blip>
          <a:stretch>
            <a:fillRect/>
          </a:stretch>
        </p:blipFill>
        <p:spPr>
          <a:xfrm>
            <a:off x="437883" y="141667"/>
            <a:ext cx="1147572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9480" y="1155127"/>
            <a:ext cx="9891916" cy="2657019"/>
          </a:xfrm>
        </p:spPr>
        <p:txBody>
          <a:bodyPr>
            <a:normAutofit/>
          </a:bodyPr>
          <a:lstStyle/>
          <a:p>
            <a:pPr algn="ctr"/>
            <a:r>
              <a:rPr lang="fa-IR" sz="5400" dirty="0" smtClean="0">
                <a:solidFill>
                  <a:schemeClr val="accent1">
                    <a:lumMod val="75000"/>
                  </a:schemeClr>
                </a:solidFill>
                <a:cs typeface="B Titr" panose="00000700000000000000" pitchFamily="2" charset="-78"/>
              </a:rPr>
              <a:t>مبانی آموزش تربیت بدنی</a:t>
            </a:r>
            <a:br>
              <a:rPr lang="fa-IR" sz="5400" dirty="0" smtClean="0">
                <a:solidFill>
                  <a:schemeClr val="accent1">
                    <a:lumMod val="75000"/>
                  </a:schemeClr>
                </a:solidFill>
                <a:cs typeface="B Titr" panose="00000700000000000000" pitchFamily="2" charset="-78"/>
              </a:rPr>
            </a:br>
            <a:r>
              <a:rPr lang="fa-IR" sz="5400" dirty="0" smtClean="0">
                <a:solidFill>
                  <a:schemeClr val="accent1">
                    <a:lumMod val="75000"/>
                  </a:schemeClr>
                </a:solidFill>
                <a:cs typeface="B Titr" panose="00000700000000000000" pitchFamily="2" charset="-78"/>
              </a:rPr>
              <a:t/>
            </a:r>
            <a:br>
              <a:rPr lang="fa-IR" sz="5400" dirty="0" smtClean="0">
                <a:solidFill>
                  <a:schemeClr val="accent1">
                    <a:lumMod val="75000"/>
                  </a:schemeClr>
                </a:solidFill>
                <a:cs typeface="B Titr" panose="00000700000000000000" pitchFamily="2" charset="-78"/>
              </a:rPr>
            </a:br>
            <a:r>
              <a:rPr lang="fa-IR" sz="2400" dirty="0" smtClean="0">
                <a:solidFill>
                  <a:srgbClr val="002060"/>
                </a:solidFill>
                <a:cs typeface="B Titr" panose="00000700000000000000" pitchFamily="2" charset="-78"/>
              </a:rPr>
              <a:t>مدرس: </a:t>
            </a:r>
            <a:r>
              <a:rPr lang="fa-IR" sz="2400" dirty="0" smtClean="0">
                <a:solidFill>
                  <a:srgbClr val="FF0000"/>
                </a:solidFill>
                <a:cs typeface="B Titr" panose="00000700000000000000" pitchFamily="2" charset="-78"/>
              </a:rPr>
              <a:t>دکتر حمزه مرادی</a:t>
            </a:r>
            <a:endParaRPr lang="fa-IR" sz="2000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4752" y="252804"/>
            <a:ext cx="7766936" cy="1507605"/>
          </a:xfrm>
        </p:spPr>
        <p:txBody>
          <a:bodyPr>
            <a:noAutofit/>
          </a:bodyPr>
          <a:lstStyle/>
          <a:p>
            <a:pPr algn="ctr"/>
            <a:r>
              <a:rPr lang="fa-IR" sz="3200" dirty="0" smtClean="0">
                <a:solidFill>
                  <a:schemeClr val="bg2">
                    <a:lumMod val="10000"/>
                  </a:schemeClr>
                </a:solidFill>
                <a:cs typeface="B Titr" panose="00000700000000000000" pitchFamily="2" charset="-78"/>
              </a:rPr>
              <a:t>دانشگاه فرهنگیان</a:t>
            </a:r>
          </a:p>
          <a:p>
            <a:pPr algn="ctr"/>
            <a:r>
              <a:rPr lang="fa-IR" sz="3200" dirty="0" smtClean="0">
                <a:solidFill>
                  <a:schemeClr val="bg2">
                    <a:lumMod val="10000"/>
                  </a:schemeClr>
                </a:solidFill>
                <a:cs typeface="B Titr" panose="00000700000000000000" pitchFamily="2" charset="-78"/>
              </a:rPr>
              <a:t>پردیس علامه امینی استان آذربایجان شرقی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883" y="3906751"/>
            <a:ext cx="3799266" cy="279670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9712" y="3906751"/>
            <a:ext cx="2840585" cy="280190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683" y="3906751"/>
            <a:ext cx="2932119" cy="2796702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587436" y="2033913"/>
            <a:ext cx="1769398" cy="101743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87436" y="2357962"/>
            <a:ext cx="1769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dirty="0" smtClean="0">
                <a:solidFill>
                  <a:schemeClr val="bg1"/>
                </a:solidFill>
                <a:cs typeface="B Titr" panose="00000700000000000000" pitchFamily="2" charset="-78"/>
              </a:rPr>
              <a:t>جلسه اول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5854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7697" y="428625"/>
            <a:ext cx="8229600" cy="1071563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fa-IR" sz="4800" b="1" dirty="0">
                <a:solidFill>
                  <a:srgbClr val="7030A0"/>
                </a:solidFill>
                <a:cs typeface="B Zar" panose="00000400000000000000" pitchFamily="2" charset="-78"/>
              </a:rPr>
              <a:t>یونــان</a:t>
            </a:r>
            <a:r>
              <a:rPr lang="en-US" sz="4800" b="1" dirty="0">
                <a:solidFill>
                  <a:srgbClr val="7030A0"/>
                </a:solidFill>
                <a:cs typeface="B Zar" panose="00000400000000000000" pitchFamily="2" charset="-78"/>
              </a:rPr>
              <a:t/>
            </a:r>
            <a:br>
              <a:rPr lang="en-US" sz="4800" b="1" dirty="0">
                <a:solidFill>
                  <a:srgbClr val="7030A0"/>
                </a:solidFill>
                <a:cs typeface="B Zar" panose="00000400000000000000" pitchFamily="2" charset="-78"/>
              </a:rPr>
            </a:br>
            <a:endParaRPr lang="en-US" sz="4800" b="1" dirty="0">
              <a:solidFill>
                <a:srgbClr val="7030A0"/>
              </a:solidFill>
              <a:cs typeface="B Zar" panose="00000400000000000000" pitchFamily="2" charset="-78"/>
            </a:endParaRP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231820" y="964407"/>
            <a:ext cx="10668000" cy="5715000"/>
          </a:xfrm>
        </p:spPr>
        <p:txBody>
          <a:bodyPr>
            <a:normAutofit lnSpcReduction="10000"/>
          </a:bodyPr>
          <a:lstStyle/>
          <a:p>
            <a:pPr algn="just" rtl="1" eaLnBrk="1" hangingPunct="1"/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سرزمین یونان زادگاه اندیشه و معرفت ، فلسفه و فرهنگ مغرب زمین به شمار می رود.</a:t>
            </a:r>
            <a:endParaRPr lang="en-US" altLang="en-US" sz="2800" dirty="0">
              <a:ea typeface="2  Mitra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میراث بزرگ فرهنگ آنان شعر وادب، پیکر 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تراشی، معماری، تاریخ، 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ورزش و..... که در تکوین فرهنگ جهان تأ ثیر داشت .</a:t>
            </a:r>
            <a:endParaRPr lang="en-US" altLang="en-US" sz="2800" dirty="0">
              <a:ea typeface="2  Mitra"/>
              <a:cs typeface="B Lotus" panose="00000400000000000000" pitchFamily="2" charset="-78"/>
            </a:endParaRPr>
          </a:p>
          <a:p>
            <a:pPr marL="0" indent="0" algn="just" rtl="1" eaLnBrk="1" hangingPunct="1">
              <a:buNone/>
            </a:pP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تربیت بدنی در یونان به چهار دوره تقسیم می 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شود:</a:t>
            </a:r>
            <a:endParaRPr lang="en-US" altLang="en-US" sz="2800" dirty="0">
              <a:ea typeface="2  Mitra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 </a:t>
            </a:r>
            <a:r>
              <a:rPr lang="fa-IR" altLang="en-US" sz="2800" dirty="0">
                <a:solidFill>
                  <a:srgbClr val="FF0000"/>
                </a:solidFill>
                <a:ea typeface="2  Mitra"/>
                <a:cs typeface="B Lotus" panose="00000400000000000000" pitchFamily="2" charset="-78"/>
              </a:rPr>
              <a:t>دوره هومری 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مردان به منزله سربازانی بودند که باید 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در برابر 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دشمنان از میهن خویش دفاع 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می‌کردند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.</a:t>
            </a:r>
            <a:endParaRPr lang="en-US" altLang="en-US" sz="2800" dirty="0">
              <a:solidFill>
                <a:srgbClr val="FFC000"/>
              </a:solidFill>
              <a:ea typeface="2  Mitra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fa-IR" altLang="en-US" sz="2800" dirty="0">
                <a:solidFill>
                  <a:srgbClr val="FF0000"/>
                </a:solidFill>
                <a:ea typeface="2  Mitra"/>
                <a:cs typeface="B Lotus" panose="00000400000000000000" pitchFamily="2" charset="-78"/>
              </a:rPr>
              <a:t>اسپارت</a:t>
            </a:r>
            <a:r>
              <a:rPr lang="fa-IR" altLang="en-US" sz="2800" dirty="0">
                <a:solidFill>
                  <a:srgbClr val="FFC000"/>
                </a:solidFill>
                <a:ea typeface="2  Mitra"/>
                <a:cs typeface="B Lotus" panose="00000400000000000000" pitchFamily="2" charset="-78"/>
              </a:rPr>
              <a:t> 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همانند 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هومری‌ها 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هدف از تربیت بدنی و ورزش را آمادگی جسمانی 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می‌دانستند.</a:t>
            </a:r>
            <a:endParaRPr lang="en-US" altLang="en-US" sz="2800" dirty="0">
              <a:ea typeface="2  Mitra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 </a:t>
            </a:r>
            <a:r>
              <a:rPr lang="fa-IR" altLang="en-US" sz="2800" dirty="0">
                <a:solidFill>
                  <a:srgbClr val="FF0000"/>
                </a:solidFill>
                <a:ea typeface="2  Mitra"/>
                <a:cs typeface="B Lotus" panose="00000400000000000000" pitchFamily="2" charset="-78"/>
              </a:rPr>
              <a:t>آتن قدیم 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آرمان آنها این بود که جوانان از نظر جسمی و عقلی به کمال مطلوب برسند و خدمت گزارانی شایسته برای سرزمین خود باشند.</a:t>
            </a:r>
            <a:endParaRPr lang="en-US" altLang="en-US" sz="2800" dirty="0">
              <a:ea typeface="2  Mitra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 </a:t>
            </a:r>
            <a:r>
              <a:rPr lang="fa-IR" altLang="en-US" sz="2800" dirty="0">
                <a:solidFill>
                  <a:srgbClr val="FF0000"/>
                </a:solidFill>
                <a:ea typeface="2  Mitra"/>
                <a:cs typeface="B Lotus" panose="00000400000000000000" pitchFamily="2" charset="-78"/>
              </a:rPr>
              <a:t>عصرطلایی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 برنامه های ورزشی در این دوره از برنامه عمومی حذف شد و صرفا برای حفظ سلامتی ، تــناسب اندام و کنترل وزن به کار 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می‌رفت.</a:t>
            </a:r>
            <a:endParaRPr lang="en-US" altLang="en-US" sz="2800" dirty="0">
              <a:ea typeface="2  Mitra"/>
              <a:cs typeface="B Lotus" panose="00000400000000000000" pitchFamily="2" charset="-78"/>
            </a:endParaRPr>
          </a:p>
          <a:p>
            <a:pPr algn="just" rtl="1" eaLnBrk="1" hangingPunct="1"/>
            <a:endParaRPr lang="en-US" altLang="en-US" sz="2800" dirty="0">
              <a:ea typeface="2  Mitra"/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28043186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754702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fa-IR" sz="4800" b="1" dirty="0">
                <a:solidFill>
                  <a:srgbClr val="7030A0"/>
                </a:solidFill>
                <a:cs typeface="B Zar" panose="00000400000000000000" pitchFamily="2" charset="-78"/>
              </a:rPr>
              <a:t>روم </a:t>
            </a:r>
            <a:endParaRPr lang="en-US" sz="4800" b="1" dirty="0">
              <a:solidFill>
                <a:srgbClr val="7030A0"/>
              </a:solidFill>
              <a:cs typeface="B Zar" panose="00000400000000000000" pitchFamily="2" charset="-78"/>
            </a:endParaRP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244699" y="1820863"/>
            <a:ext cx="10831132" cy="4351337"/>
          </a:xfrm>
        </p:spPr>
        <p:txBody>
          <a:bodyPr>
            <a:normAutofit/>
          </a:bodyPr>
          <a:lstStyle/>
          <a:p>
            <a:pPr algn="just" rtl="1" eaLnBrk="1" hangingPunct="1"/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تعلیم و تربیت در روم قدیم از وظایف والدین بود.</a:t>
            </a:r>
            <a:endParaRPr lang="en-US" altLang="en-US" sz="3200" dirty="0">
              <a:ea typeface="2  Mitra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در روم قدیم تربیت بدنی و ورزش صرفا برای ایجاد آمادگی و تقویت قوای جسمانی و روحیه نظامی اهمیت فراوان داشت.</a:t>
            </a:r>
            <a:endParaRPr lang="en-US" altLang="en-US" sz="3200" dirty="0">
              <a:ea typeface="2  Mitra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تمرینات رومی ها را اسب </a:t>
            </a:r>
            <a:r>
              <a:rPr lang="fa-IR" altLang="en-US" sz="3200" dirty="0" smtClean="0">
                <a:ea typeface="2  Mitra"/>
                <a:cs typeface="B Lotus" panose="00000400000000000000" pitchFamily="2" charset="-78"/>
              </a:rPr>
              <a:t>سواری، تیراندازی، </a:t>
            </a:r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پرتاب </a:t>
            </a:r>
            <a:r>
              <a:rPr lang="fa-IR" altLang="en-US" sz="3200" dirty="0" smtClean="0">
                <a:ea typeface="2  Mitra"/>
                <a:cs typeface="B Lotus" panose="00000400000000000000" pitchFamily="2" charset="-78"/>
              </a:rPr>
              <a:t>نیزه، </a:t>
            </a:r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مشت زنی و شنا در رودخانه های تند وسیلابی تشکیل می </a:t>
            </a:r>
            <a:r>
              <a:rPr lang="fa-IR" altLang="en-US" sz="3200" dirty="0" smtClean="0">
                <a:ea typeface="2  Mitra"/>
                <a:cs typeface="B Lotus" panose="00000400000000000000" pitchFamily="2" charset="-78"/>
              </a:rPr>
              <a:t>داد.</a:t>
            </a:r>
            <a:endParaRPr lang="fa-IR" altLang="en-US" sz="3200" dirty="0">
              <a:ea typeface="2  Mitra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fa-IR" altLang="en-US" sz="3200" dirty="0" smtClean="0">
                <a:ea typeface="2  Mitra"/>
                <a:cs typeface="B Lotus" panose="00000400000000000000" pitchFamily="2" charset="-78"/>
              </a:rPr>
              <a:t>سرگرمی‌های </a:t>
            </a:r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رومیان در </a:t>
            </a:r>
            <a:r>
              <a:rPr lang="fa-IR" altLang="en-US" sz="3200" dirty="0" smtClean="0">
                <a:ea typeface="2  Mitra"/>
                <a:cs typeface="B Lotus" panose="00000400000000000000" pitchFamily="2" charset="-78"/>
              </a:rPr>
              <a:t>جشن‌ها، </a:t>
            </a:r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مسابقات </a:t>
            </a:r>
            <a:r>
              <a:rPr lang="fa-IR" altLang="en-US" sz="3200" dirty="0" smtClean="0">
                <a:ea typeface="2  Mitra"/>
                <a:cs typeface="B Lotus" panose="00000400000000000000" pitchFamily="2" charset="-78"/>
              </a:rPr>
              <a:t>گلادیاتوری، بازی‌های </a:t>
            </a:r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شعبده گونه باتوپ و مبارزات وحشی گرانه </a:t>
            </a:r>
            <a:r>
              <a:rPr lang="fa-IR" altLang="en-US" sz="3200" dirty="0" smtClean="0">
                <a:ea typeface="2  Mitra"/>
                <a:cs typeface="B Lotus" panose="00000400000000000000" pitchFamily="2" charset="-78"/>
              </a:rPr>
              <a:t>بود.</a:t>
            </a:r>
            <a:endParaRPr lang="en-US" altLang="en-US" sz="3200" dirty="0">
              <a:ea typeface="2  Mitra"/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29607750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1311096" y="-169840"/>
            <a:ext cx="8229600" cy="1214438"/>
          </a:xfrm>
        </p:spPr>
        <p:txBody>
          <a:bodyPr/>
          <a:lstStyle/>
          <a:p>
            <a:pPr algn="ctr" rtl="1" eaLnBrk="1" hangingPunct="1"/>
            <a:r>
              <a:rPr lang="fa-IR" altLang="en-US" sz="4800" b="1" dirty="0">
                <a:solidFill>
                  <a:srgbClr val="7030A0"/>
                </a:solidFill>
                <a:ea typeface="2  Mitra"/>
                <a:cs typeface="B Zar" panose="00000400000000000000" pitchFamily="2" charset="-78"/>
              </a:rPr>
              <a:t>ایــران</a:t>
            </a:r>
            <a:endParaRPr lang="en-US" altLang="en-US" sz="4800" b="1" dirty="0">
              <a:solidFill>
                <a:srgbClr val="7030A0"/>
              </a:solidFill>
              <a:ea typeface="2  Mitra"/>
              <a:cs typeface="B Zar" panose="00000400000000000000" pitchFamily="2" charset="-7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244698" y="1273800"/>
            <a:ext cx="10947042" cy="5075483"/>
          </a:xfrm>
        </p:spPr>
        <p:txBody>
          <a:bodyPr>
            <a:normAutofit/>
          </a:bodyPr>
          <a:lstStyle/>
          <a:p>
            <a:pPr algn="just" rtl="1" eaLnBrk="1" hangingPunct="1"/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سرزمینی که ایرانیان برگزیده بودند فلاتی مسطح با دژهای حاصلخیز و آب 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و هوای 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متغییر ومناسب بود و به همین علت بر خلاف هندی ها وچینی ها ، ایرانیان مردمی با تحرک ، کوشا وجنگجو بار آمدند وبدین وسیله توانستند در سالهای 558 تا 331 پیش از میلاد یکی از قدرتمند ترین امپراتوری های آن 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روزگار 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را به وجود 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آورند.</a:t>
            </a:r>
            <a:endParaRPr lang="fa-IR" altLang="en-US" sz="2800" dirty="0">
              <a:ea typeface="2  Mitra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ar-SA" altLang="en-US" sz="2800" dirty="0" smtClean="0">
                <a:ea typeface="2  Mitra"/>
                <a:cs typeface="B Lotus" panose="00000400000000000000" pitchFamily="2" charset="-78"/>
              </a:rPr>
              <a:t>در </a:t>
            </a:r>
            <a:r>
              <a:rPr lang="ar-SA" altLang="en-US" sz="2800" dirty="0">
                <a:ea typeface="2  Mitra"/>
                <a:cs typeface="B Lotus" panose="00000400000000000000" pitchFamily="2" charset="-78"/>
              </a:rPr>
              <a:t>ايران‌ به‌ معناي‌ قديم‌ آن، ورزش‌ </a:t>
            </a:r>
            <a:r>
              <a:rPr lang="ar-SA" altLang="en-US" sz="2800" dirty="0" smtClean="0">
                <a:ea typeface="2  Mitra"/>
                <a:cs typeface="B Lotus" panose="00000400000000000000" pitchFamily="2" charset="-78"/>
              </a:rPr>
              <a:t>پهلواني‌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،</a:t>
            </a:r>
            <a:r>
              <a:rPr lang="ar-SA" altLang="en-US" sz="2800" dirty="0" smtClean="0">
                <a:ea typeface="2  Mitra"/>
                <a:cs typeface="B Lotus" panose="00000400000000000000" pitchFamily="2" charset="-78"/>
              </a:rPr>
              <a:t> </a:t>
            </a:r>
            <a:r>
              <a:rPr lang="ar-SA" altLang="en-US" sz="2800" dirty="0">
                <a:ea typeface="2  Mitra"/>
                <a:cs typeface="B Lotus" panose="00000400000000000000" pitchFamily="2" charset="-78"/>
              </a:rPr>
              <a:t>رزمي‌ و وزنه‌برداري‌ براي‌ شركت‌ در جنگ‌ معمول‌ بود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ه</a:t>
            </a:r>
          </a:p>
          <a:p>
            <a:pPr algn="just"/>
            <a:r>
              <a:rPr lang="ar-SA" altLang="en-US" sz="2800" dirty="0">
                <a:cs typeface="B Lotus" panose="00000400000000000000" pitchFamily="2" charset="-78"/>
              </a:rPr>
              <a:t>جوانان تمرینات روزانه را از طلوع آفتاب با دویدن و پرتاب سنگ و پرتاب نیزه آغاز می کردند، و از جمله تمرینات معمول</a:t>
            </a:r>
            <a:r>
              <a:rPr lang="fa-IR" altLang="en-US" sz="2800" dirty="0">
                <a:cs typeface="B Lotus" panose="00000400000000000000" pitchFamily="2" charset="-78"/>
              </a:rPr>
              <a:t> </a:t>
            </a:r>
            <a:r>
              <a:rPr lang="ar-SA" altLang="en-US" sz="2800" dirty="0">
                <a:cs typeface="B Lotus" panose="00000400000000000000" pitchFamily="2" charset="-78"/>
              </a:rPr>
              <a:t>شان، ساختن با جیره اندک و تحمل گرمای بسیار و پیاده روی های طولانی و عبور از رودخانه، بدون تر شدن سلاح ها و خواب در هوای آزاد بود. سواری و شکار نیز دو فعالیت معمول و رایج بود و </a:t>
            </a:r>
            <a:r>
              <a:rPr lang="fa-IR" altLang="en-US" sz="2800" dirty="0">
                <a:cs typeface="B Lotus" panose="00000400000000000000" pitchFamily="2" charset="-78"/>
              </a:rPr>
              <a:t>پریدن</a:t>
            </a:r>
            <a:r>
              <a:rPr lang="ar-SA" altLang="en-US" sz="2800" dirty="0">
                <a:cs typeface="B Lotus" panose="00000400000000000000" pitchFamily="2" charset="-78"/>
              </a:rPr>
              <a:t> بر روی اسب و فرو </a:t>
            </a:r>
            <a:r>
              <a:rPr lang="fa-IR" altLang="en-US" sz="2800" dirty="0">
                <a:cs typeface="B Lotus" panose="00000400000000000000" pitchFamily="2" charset="-78"/>
              </a:rPr>
              <a:t>آمدن</a:t>
            </a:r>
            <a:r>
              <a:rPr lang="ar-SA" altLang="en-US" sz="2800" dirty="0">
                <a:cs typeface="B Lotus" panose="00000400000000000000" pitchFamily="2" charset="-78"/>
              </a:rPr>
              <a:t> از روی آن در حال دویدن و به طور کلی سرعت و چالاکی، از ویژگی های سوارکاران سوار نظام ایران بود</a:t>
            </a:r>
            <a:endParaRPr lang="en-US" altLang="en-US" sz="2800" dirty="0">
              <a:cs typeface="B Lotus" panose="00000400000000000000" pitchFamily="2" charset="-78"/>
            </a:endParaRPr>
          </a:p>
          <a:p>
            <a:pPr algn="just" rtl="1" eaLnBrk="1" hangingPunct="1">
              <a:buFont typeface="Wingdings 2" panose="05020102010507070707" pitchFamily="18" charset="2"/>
              <a:buNone/>
            </a:pPr>
            <a:endParaRPr lang="fa-IR" altLang="en-US" sz="2800" dirty="0">
              <a:ea typeface="2  Mitra"/>
              <a:cs typeface="B Lotus" panose="00000400000000000000" pitchFamily="2" charset="-78"/>
            </a:endParaRPr>
          </a:p>
          <a:p>
            <a:pPr algn="just" rtl="1" eaLnBrk="1" hangingPunct="1"/>
            <a:endParaRPr lang="fa-IR" altLang="en-US" sz="2800" dirty="0">
              <a:ea typeface="2  Mitra"/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3546078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935194" y="137786"/>
            <a:ext cx="9720072" cy="730017"/>
          </a:xfrm>
          <a:prstGeom prst="rect">
            <a:avLst/>
          </a:prstGeom>
        </p:spPr>
        <p:txBody>
          <a:bodyPr/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a-IR" dirty="0" smtClean="0">
                <a:solidFill>
                  <a:schemeClr val="accent1">
                    <a:lumMod val="50000"/>
                  </a:schemeClr>
                </a:solidFill>
                <a:cs typeface="B Titr" panose="00000700000000000000" pitchFamily="2" charset="-78"/>
              </a:rPr>
              <a:t>اهميت و ضرورت درس تربيت بدني</a:t>
            </a:r>
            <a:endParaRPr lang="fa-IR" dirty="0">
              <a:solidFill>
                <a:schemeClr val="accent1">
                  <a:lumMod val="50000"/>
                </a:schemeClr>
              </a:solidFill>
              <a:cs typeface="B Titr" panose="00000700000000000000" pitchFamily="2" charset="-78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267667509"/>
              </p:ext>
            </p:extLst>
          </p:nvPr>
        </p:nvGraphicFramePr>
        <p:xfrm>
          <a:off x="1731230" y="100541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122" name="Picture 2" descr="Image result for physical education class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4310" y="1183838"/>
            <a:ext cx="208597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Image result for physical education class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081" y="4988526"/>
            <a:ext cx="2562225" cy="133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455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1870724" y="99611"/>
            <a:ext cx="8229600" cy="1143000"/>
          </a:xfrm>
        </p:spPr>
        <p:txBody>
          <a:bodyPr>
            <a:normAutofit/>
          </a:bodyPr>
          <a:lstStyle/>
          <a:p>
            <a:pPr algn="ctr" rtl="1" eaLnBrk="1" hangingPunct="1"/>
            <a:r>
              <a:rPr lang="fa-IR" altLang="en-US" sz="4800" b="1" dirty="0" smtClean="0">
                <a:solidFill>
                  <a:srgbClr val="00B0F0"/>
                </a:solidFill>
                <a:ea typeface="2  Nazanin"/>
                <a:cs typeface="B Zar" panose="00000400000000000000" pitchFamily="2" charset="-78"/>
              </a:rPr>
              <a:t>بعد روحی و </a:t>
            </a:r>
            <a:r>
              <a:rPr lang="ar-SA" altLang="en-US" sz="4800" b="1" dirty="0" smtClean="0">
                <a:solidFill>
                  <a:srgbClr val="00B0F0"/>
                </a:solidFill>
                <a:ea typeface="2  Nazanin"/>
                <a:cs typeface="B Zar" panose="00000400000000000000" pitchFamily="2" charset="-78"/>
              </a:rPr>
              <a:t>رواني</a:t>
            </a:r>
            <a:endParaRPr lang="en-US" altLang="en-US" sz="3200" b="1" dirty="0">
              <a:solidFill>
                <a:srgbClr val="00B0F0"/>
              </a:solidFill>
              <a:ea typeface="2  Nazanin"/>
              <a:cs typeface="B Zar" panose="00000400000000000000" pitchFamily="2" charset="-78"/>
            </a:endParaRP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242552" y="1787525"/>
            <a:ext cx="10756006" cy="4681537"/>
          </a:xfrm>
        </p:spPr>
        <p:txBody>
          <a:bodyPr>
            <a:normAutofit/>
          </a:bodyPr>
          <a:lstStyle/>
          <a:p>
            <a:pPr algn="just" rtl="1" eaLnBrk="1" hangingPunct="1"/>
            <a:r>
              <a:rPr lang="ar-SA" altLang="en-US" sz="2800" dirty="0">
                <a:ea typeface="2  Mitra"/>
                <a:cs typeface="B Lotus" panose="00000400000000000000" pitchFamily="2" charset="-78"/>
              </a:rPr>
              <a:t>كشف </a:t>
            </a:r>
            <a:r>
              <a:rPr lang="ar-SA" altLang="en-US" sz="2800" dirty="0" smtClean="0">
                <a:ea typeface="2  Mitra"/>
                <a:cs typeface="B Lotus" panose="00000400000000000000" pitchFamily="2" charset="-78"/>
              </a:rPr>
              <a:t>استعدادهاي </a:t>
            </a:r>
            <a:r>
              <a:rPr lang="ar-SA" altLang="en-US" sz="2800" dirty="0">
                <a:ea typeface="2  Mitra"/>
                <a:cs typeface="B Lotus" panose="00000400000000000000" pitchFamily="2" charset="-78"/>
              </a:rPr>
              <a:t>نهفته و شناخت استعدادهاي رواني 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- </a:t>
            </a:r>
            <a:r>
              <a:rPr lang="ar-SA" altLang="en-US" sz="2800" dirty="0">
                <a:ea typeface="2  Mitra"/>
                <a:cs typeface="B Lotus" panose="00000400000000000000" pitchFamily="2" charset="-78"/>
              </a:rPr>
              <a:t>حركتي و پرورش و شكوفايي و ديگر قابليت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 </a:t>
            </a:r>
            <a:r>
              <a:rPr lang="ar-SA" altLang="en-US" sz="2800" dirty="0">
                <a:ea typeface="2  Mitra"/>
                <a:cs typeface="B Lotus" panose="00000400000000000000" pitchFamily="2" charset="-78"/>
              </a:rPr>
              <a:t>هاي ذاتي واستعدادهاي خدادادي.</a:t>
            </a:r>
            <a:endParaRPr lang="en-US" altLang="en-US" sz="2800" dirty="0">
              <a:ea typeface="2  Mitra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ar-SA" altLang="en-US" sz="2800" dirty="0">
                <a:ea typeface="2  Mitra"/>
                <a:cs typeface="B Lotus" panose="00000400000000000000" pitchFamily="2" charset="-78"/>
              </a:rPr>
              <a:t>برتري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 </a:t>
            </a:r>
            <a:r>
              <a:rPr lang="ar-SA" altLang="en-US" sz="2800" dirty="0">
                <a:ea typeface="2  Mitra"/>
                <a:cs typeface="B Lotus" panose="00000400000000000000" pitchFamily="2" charset="-78"/>
              </a:rPr>
              <a:t>شخصيت و پرورش روحيه تعاون و همياري و اجتناب از خود پسندي و خود بزرگ بيني .</a:t>
            </a:r>
            <a:endParaRPr lang="en-US" altLang="en-US" sz="2800" dirty="0">
              <a:ea typeface="2  Mitra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ar-SA" altLang="en-US" sz="2800" dirty="0">
                <a:ea typeface="2  Mitra"/>
                <a:cs typeface="B Lotus" panose="00000400000000000000" pitchFamily="2" charset="-78"/>
              </a:rPr>
              <a:t>انگيختن فرد براي تحرك و جلوگي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ــــــ</a:t>
            </a:r>
            <a:r>
              <a:rPr lang="ar-SA" altLang="en-US" sz="2800" dirty="0">
                <a:ea typeface="2  Mitra"/>
                <a:cs typeface="B Lotus" panose="00000400000000000000" pitchFamily="2" charset="-78"/>
              </a:rPr>
              <a:t>ري از خمودگي </a:t>
            </a:r>
            <a:r>
              <a:rPr lang="ar-SA" altLang="en-US" sz="2800" dirty="0" smtClean="0">
                <a:ea typeface="2  Mitra"/>
                <a:cs typeface="B Lotus" panose="00000400000000000000" pitchFamily="2" charset="-78"/>
              </a:rPr>
              <a:t>نگراني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‌</a:t>
            </a:r>
            <a:r>
              <a:rPr lang="ar-SA" altLang="en-US" sz="2800" dirty="0" smtClean="0">
                <a:ea typeface="2  Mitra"/>
                <a:cs typeface="B Lotus" panose="00000400000000000000" pitchFamily="2" charset="-78"/>
              </a:rPr>
              <a:t>هاي رواني، </a:t>
            </a:r>
            <a:r>
              <a:rPr lang="ar-SA" altLang="en-US" sz="2800" dirty="0">
                <a:ea typeface="2  Mitra"/>
                <a:cs typeface="B Lotus" panose="00000400000000000000" pitchFamily="2" charset="-78"/>
              </a:rPr>
              <a:t>انزوا </a:t>
            </a:r>
            <a:r>
              <a:rPr lang="ar-SA" altLang="en-US" sz="2800" dirty="0" smtClean="0">
                <a:ea typeface="2  Mitra"/>
                <a:cs typeface="B Lotus" panose="00000400000000000000" pitchFamily="2" charset="-78"/>
              </a:rPr>
              <a:t>جوئي، 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اضطراب و </a:t>
            </a:r>
            <a:r>
              <a:rPr lang="ar-SA" altLang="en-US" sz="2800" dirty="0">
                <a:ea typeface="2  Mitra"/>
                <a:cs typeface="B Lotus" panose="00000400000000000000" pitchFamily="2" charset="-78"/>
              </a:rPr>
              <a:t>ترس.</a:t>
            </a:r>
            <a:endParaRPr lang="en-US" altLang="en-US" sz="2800" dirty="0">
              <a:ea typeface="2  Mitra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ar-SA" altLang="en-US" sz="2800" dirty="0">
                <a:ea typeface="2  Mitra"/>
                <a:cs typeface="B Lotus" panose="00000400000000000000" pitchFamily="2" charset="-78"/>
              </a:rPr>
              <a:t>برقراري تعادل رواني و تعديل عواطف و حالاتي چون : خشم ، ستيز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جویی</a:t>
            </a:r>
            <a:r>
              <a:rPr lang="ar-SA" altLang="en-US" sz="2800" dirty="0" smtClean="0">
                <a:ea typeface="2  Mitra"/>
                <a:cs typeface="B Lotus" panose="00000400000000000000" pitchFamily="2" charset="-78"/>
              </a:rPr>
              <a:t>، </a:t>
            </a:r>
            <a:r>
              <a:rPr lang="ar-SA" altLang="en-US" sz="2800" dirty="0">
                <a:ea typeface="2  Mitra"/>
                <a:cs typeface="B Lotus" panose="00000400000000000000" pitchFamily="2" charset="-78"/>
              </a:rPr>
              <a:t> ناسازگاري </a:t>
            </a:r>
            <a:endParaRPr lang="en-US" altLang="en-US" sz="2800" dirty="0">
              <a:ea typeface="2  Mitra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ar-SA" altLang="en-US" sz="2800" dirty="0">
                <a:ea typeface="2  Mitra"/>
                <a:cs typeface="B Lotus" panose="00000400000000000000" pitchFamily="2" charset="-78"/>
              </a:rPr>
              <a:t> تقويت و پرورش هوش و قوه كنجکاوي و همچنين توان برخورد با مسائل و </a:t>
            </a:r>
            <a:r>
              <a:rPr lang="ar-SA" altLang="en-US" sz="2800" dirty="0" smtClean="0">
                <a:ea typeface="2  Mitra"/>
                <a:cs typeface="B Lotus" panose="00000400000000000000" pitchFamily="2" charset="-78"/>
              </a:rPr>
              <a:t>مشكلات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.</a:t>
            </a:r>
            <a:endParaRPr lang="en-US" altLang="en-US" sz="2800" dirty="0">
              <a:ea typeface="2  Mitra"/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56556168"/>
      </p:ext>
    </p:extLst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9680" y="0"/>
            <a:ext cx="9692640" cy="99167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fa-IR" sz="4800" b="1" dirty="0" smtClean="0">
                <a:solidFill>
                  <a:srgbClr val="00B0F0"/>
                </a:solidFill>
                <a:cs typeface="B Zar" panose="00000400000000000000" pitchFamily="2" charset="-78"/>
              </a:rPr>
              <a:t>بعد </a:t>
            </a:r>
            <a:r>
              <a:rPr lang="ar-SA" sz="4800" b="1" dirty="0" smtClean="0">
                <a:solidFill>
                  <a:srgbClr val="00B0F0"/>
                </a:solidFill>
                <a:cs typeface="B Zar" panose="00000400000000000000" pitchFamily="2" charset="-78"/>
              </a:rPr>
              <a:t>اجتماعي</a:t>
            </a:r>
            <a:endParaRPr lang="en-US" sz="4800" b="1" dirty="0">
              <a:solidFill>
                <a:srgbClr val="00B0F0"/>
              </a:solidFill>
              <a:cs typeface="B Zar" panose="00000400000000000000" pitchFamily="2" charset="-78"/>
            </a:endParaRP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360609" y="1979501"/>
            <a:ext cx="10676586" cy="3326595"/>
          </a:xfrm>
        </p:spPr>
        <p:txBody>
          <a:bodyPr>
            <a:normAutofit/>
          </a:bodyPr>
          <a:lstStyle/>
          <a:p>
            <a:pPr algn="just" rtl="1" eaLnBrk="1" hangingPunct="1"/>
            <a:r>
              <a:rPr lang="ar-SA" altLang="en-US" sz="3200" dirty="0">
                <a:ea typeface="2  Nazanin"/>
                <a:cs typeface="B Lotus" panose="00000400000000000000" pitchFamily="2" charset="-78"/>
              </a:rPr>
              <a:t>پرورش و پذيرش احترام به قوانين گروهي و مقررات اجتماعي.</a:t>
            </a:r>
            <a:endParaRPr lang="en-US" altLang="en-US" sz="3200" dirty="0">
              <a:ea typeface="2  Nazanin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ar-SA" altLang="en-US" sz="3200" dirty="0">
                <a:ea typeface="2  Nazanin"/>
                <a:cs typeface="B Lotus" panose="00000400000000000000" pitchFamily="2" charset="-78"/>
              </a:rPr>
              <a:t>پرورش توان مديريت و حس مسئوليت پذيري و قدرت سرپرستي و رهبري.</a:t>
            </a:r>
            <a:endParaRPr lang="en-US" altLang="en-US" sz="3200" dirty="0">
              <a:ea typeface="2  Nazanin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ar-SA" altLang="en-US" sz="3200" dirty="0">
                <a:ea typeface="2  Nazanin"/>
                <a:cs typeface="B Lotus" panose="00000400000000000000" pitchFamily="2" charset="-78"/>
              </a:rPr>
              <a:t>پرورش احساس نوع دوستي و جوانمردي و همدردي با مسائل و مشكلات جامعه </a:t>
            </a:r>
            <a:endParaRPr lang="en-US" altLang="en-US" sz="3200" dirty="0">
              <a:ea typeface="2  Nazanin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ar-SA" altLang="en-US" sz="3200" dirty="0">
                <a:ea typeface="2  Nazanin"/>
                <a:cs typeface="B Lotus" panose="00000400000000000000" pitchFamily="2" charset="-78"/>
              </a:rPr>
              <a:t>پرورش نيروي بدني مورد نياز جامعه .</a:t>
            </a:r>
            <a:endParaRPr lang="en-US" altLang="en-US" sz="3200" dirty="0">
              <a:ea typeface="2  Nazanin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ar-SA" altLang="en-US" sz="3200" dirty="0">
                <a:ea typeface="2  Nazanin"/>
                <a:cs typeface="B Lotus" panose="00000400000000000000" pitchFamily="2" charset="-78"/>
              </a:rPr>
              <a:t>پرورش روحيه ايثار و از خود </a:t>
            </a:r>
            <a:r>
              <a:rPr lang="ar-SA" altLang="en-US" sz="3200" dirty="0" smtClean="0">
                <a:ea typeface="2  Nazanin"/>
                <a:cs typeface="B Lotus" panose="00000400000000000000" pitchFamily="2" charset="-78"/>
              </a:rPr>
              <a:t>گذشتگي</a:t>
            </a:r>
            <a:r>
              <a:rPr lang="fa-IR" altLang="en-US" sz="3200" dirty="0" smtClean="0">
                <a:ea typeface="2  Nazanin"/>
                <a:cs typeface="B Lotus" panose="00000400000000000000" pitchFamily="2" charset="-78"/>
              </a:rPr>
              <a:t>.</a:t>
            </a:r>
            <a:endParaRPr lang="en-US" altLang="en-US" sz="3200" dirty="0">
              <a:ea typeface="2  Nazanin"/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16945677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444752" y="0"/>
            <a:ext cx="8229600" cy="1143000"/>
          </a:xfrm>
        </p:spPr>
        <p:txBody>
          <a:bodyPr>
            <a:normAutofit/>
          </a:bodyPr>
          <a:lstStyle/>
          <a:p>
            <a:pPr algn="ctr" rtl="1" eaLnBrk="1" hangingPunct="1"/>
            <a:r>
              <a:rPr lang="fa-IR" altLang="en-US" sz="4800" b="1" dirty="0" smtClean="0">
                <a:solidFill>
                  <a:srgbClr val="00B0F0"/>
                </a:solidFill>
                <a:ea typeface="2  Nazanin"/>
                <a:cs typeface="B Zar" panose="00000400000000000000" pitchFamily="2" charset="-78"/>
              </a:rPr>
              <a:t>بعد </a:t>
            </a:r>
            <a:r>
              <a:rPr lang="ar-SA" altLang="en-US" sz="4800" b="1" dirty="0" smtClean="0">
                <a:solidFill>
                  <a:srgbClr val="00B0F0"/>
                </a:solidFill>
                <a:ea typeface="2  Nazanin"/>
                <a:cs typeface="B Zar" panose="00000400000000000000" pitchFamily="2" charset="-78"/>
              </a:rPr>
              <a:t>جسماني</a:t>
            </a:r>
            <a:endParaRPr lang="fa-IR" altLang="en-US" sz="3200" b="1" dirty="0">
              <a:solidFill>
                <a:srgbClr val="00B0F0"/>
              </a:solidFill>
              <a:ea typeface="2  Nazanin"/>
              <a:cs typeface="B Zar" panose="00000400000000000000" pitchFamily="2" charset="-78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8508" y="1545465"/>
            <a:ext cx="11042088" cy="4351337"/>
          </a:xfrm>
        </p:spPr>
        <p:txBody>
          <a:bodyPr>
            <a:noAutofit/>
          </a:bodyPr>
          <a:lstStyle/>
          <a:p>
            <a:pPr algn="just" rtl="1" eaLnBrk="1" hangingPunct="1"/>
            <a:r>
              <a:rPr lang="ar-SA" altLang="en-US" sz="2800" dirty="0">
                <a:ea typeface="2  Nazanin"/>
                <a:cs typeface="B Lotus" panose="00000400000000000000" pitchFamily="2" charset="-78"/>
              </a:rPr>
              <a:t>تقويت قواي عمومي بدن و ايجاد ورزيدگي و هماهنگي در بين اعضاء و اندام</a:t>
            </a:r>
            <a:r>
              <a:rPr lang="fa-IR" altLang="en-US" sz="2800" dirty="0">
                <a:ea typeface="2  Nazanin"/>
                <a:cs typeface="B Lotus" panose="00000400000000000000" pitchFamily="2" charset="-78"/>
              </a:rPr>
              <a:t> </a:t>
            </a:r>
            <a:r>
              <a:rPr lang="ar-SA" altLang="en-US" sz="2800" dirty="0">
                <a:ea typeface="2  Nazanin"/>
                <a:cs typeface="B Lotus" panose="00000400000000000000" pitchFamily="2" charset="-78"/>
              </a:rPr>
              <a:t>ها به منظور برخوردار شدن از قدرت ، سرعت ، چابكي </a:t>
            </a:r>
            <a:r>
              <a:rPr lang="ar-SA" altLang="en-US" sz="2800" dirty="0" smtClean="0">
                <a:ea typeface="2  Nazanin"/>
                <a:cs typeface="B Lotus" panose="00000400000000000000" pitchFamily="2" charset="-78"/>
              </a:rPr>
              <a:t>ومهارت</a:t>
            </a:r>
            <a:r>
              <a:rPr lang="fa-IR" altLang="en-US" sz="2800" dirty="0" smtClean="0">
                <a:ea typeface="2  Nazanin"/>
                <a:cs typeface="B Lotus" panose="00000400000000000000" pitchFamily="2" charset="-78"/>
              </a:rPr>
              <a:t>.</a:t>
            </a:r>
            <a:endParaRPr lang="en-US" altLang="en-US" sz="2800" dirty="0">
              <a:ea typeface="2  Nazanin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ar-SA" altLang="en-US" sz="2800" dirty="0">
                <a:ea typeface="2  Nazanin"/>
                <a:cs typeface="B Lotus" panose="00000400000000000000" pitchFamily="2" charset="-78"/>
              </a:rPr>
              <a:t>اي</a:t>
            </a:r>
            <a:r>
              <a:rPr lang="fa-IR" altLang="en-US" sz="2800" dirty="0">
                <a:ea typeface="2  Nazanin"/>
                <a:cs typeface="B Lotus" panose="00000400000000000000" pitchFamily="2" charset="-78"/>
              </a:rPr>
              <a:t>ج</a:t>
            </a:r>
            <a:r>
              <a:rPr lang="ar-SA" altLang="en-US" sz="2800" dirty="0">
                <a:ea typeface="2  Nazanin"/>
                <a:cs typeface="B Lotus" panose="00000400000000000000" pitchFamily="2" charset="-78"/>
              </a:rPr>
              <a:t>اد هماهنگي بين اعصاب و عضلات و تقويت و قدرت تصميم گيري و </a:t>
            </a:r>
            <a:r>
              <a:rPr lang="ar-SA" altLang="en-US" sz="2800" dirty="0" smtClean="0">
                <a:ea typeface="2  Nazanin"/>
                <a:cs typeface="B Lotus" panose="00000400000000000000" pitchFamily="2" charset="-78"/>
              </a:rPr>
              <a:t>انطباق</a:t>
            </a:r>
            <a:r>
              <a:rPr lang="fa-IR" altLang="en-US" sz="2800" dirty="0" smtClean="0">
                <a:ea typeface="2  Nazanin"/>
                <a:cs typeface="B Lotus" panose="00000400000000000000" pitchFamily="2" charset="-78"/>
              </a:rPr>
              <a:t>.</a:t>
            </a:r>
            <a:endParaRPr lang="en-US" altLang="en-US" sz="2800" dirty="0">
              <a:ea typeface="2  Nazanin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ar-SA" altLang="en-US" sz="2800" dirty="0">
                <a:ea typeface="2  Nazanin"/>
                <a:cs typeface="B Lotus" panose="00000400000000000000" pitchFamily="2" charset="-78"/>
              </a:rPr>
              <a:t> ايجاد سرعت و مهارت در واكنش هاي </a:t>
            </a:r>
            <a:r>
              <a:rPr lang="ar-SA" altLang="en-US" sz="2800" dirty="0" smtClean="0">
                <a:ea typeface="2  Nazanin"/>
                <a:cs typeface="B Lotus" panose="00000400000000000000" pitchFamily="2" charset="-78"/>
              </a:rPr>
              <a:t>عضلاني</a:t>
            </a:r>
            <a:r>
              <a:rPr lang="fa-IR" altLang="en-US" sz="2800" dirty="0" smtClean="0">
                <a:ea typeface="2  Nazanin"/>
                <a:cs typeface="B Lotus" panose="00000400000000000000" pitchFamily="2" charset="-78"/>
              </a:rPr>
              <a:t>.</a:t>
            </a:r>
            <a:endParaRPr lang="en-US" altLang="en-US" sz="2800" dirty="0">
              <a:ea typeface="2  Nazanin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ar-SA" altLang="en-US" sz="2800" dirty="0">
                <a:ea typeface="2  Nazanin"/>
                <a:cs typeface="B Lotus" panose="00000400000000000000" pitchFamily="2" charset="-78"/>
              </a:rPr>
              <a:t> ايجاد استقامت در برابر فشارهاي جسمي و كارهاي طولاني و دراز مدت و افزايش قدرت </a:t>
            </a:r>
            <a:r>
              <a:rPr lang="ar-SA" altLang="en-US" sz="2800" dirty="0" smtClean="0">
                <a:ea typeface="2  Nazanin"/>
                <a:cs typeface="B Lotus" panose="00000400000000000000" pitchFamily="2" charset="-78"/>
              </a:rPr>
              <a:t>تحمل</a:t>
            </a:r>
            <a:r>
              <a:rPr lang="fa-IR" altLang="en-US" sz="2800" dirty="0" smtClean="0">
                <a:ea typeface="2  Nazanin"/>
                <a:cs typeface="B Lotus" panose="00000400000000000000" pitchFamily="2" charset="-78"/>
              </a:rPr>
              <a:t>.</a:t>
            </a:r>
            <a:endParaRPr lang="en-US" altLang="en-US" sz="2800" dirty="0">
              <a:ea typeface="2  Nazanin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ar-SA" altLang="en-US" sz="2800" dirty="0">
                <a:ea typeface="2  Nazanin"/>
                <a:cs typeface="B Lotus" panose="00000400000000000000" pitchFamily="2" charset="-78"/>
              </a:rPr>
              <a:t>ازدياد نيروي بدني و تامين سلامتي و بهداشت ب</a:t>
            </a:r>
            <a:r>
              <a:rPr lang="fa-IR" altLang="en-US" sz="2800" dirty="0">
                <a:ea typeface="2  Nazanin"/>
                <a:cs typeface="B Lotus" panose="00000400000000000000" pitchFamily="2" charset="-78"/>
              </a:rPr>
              <a:t>ـــ</a:t>
            </a:r>
            <a:r>
              <a:rPr lang="ar-SA" altLang="en-US" sz="2800" dirty="0">
                <a:ea typeface="2  Nazanin"/>
                <a:cs typeface="B Lotus" panose="00000400000000000000" pitchFamily="2" charset="-78"/>
              </a:rPr>
              <a:t>دن در برابر عوارض و بيماري</a:t>
            </a:r>
            <a:r>
              <a:rPr lang="fa-IR" altLang="en-US" sz="2800" dirty="0">
                <a:ea typeface="2  Nazanin"/>
                <a:cs typeface="B Lotus" panose="00000400000000000000" pitchFamily="2" charset="-78"/>
              </a:rPr>
              <a:t> </a:t>
            </a:r>
            <a:r>
              <a:rPr lang="ar-SA" altLang="en-US" sz="2800" dirty="0" smtClean="0">
                <a:ea typeface="2  Nazanin"/>
                <a:cs typeface="B Lotus" panose="00000400000000000000" pitchFamily="2" charset="-78"/>
              </a:rPr>
              <a:t>ها</a:t>
            </a:r>
            <a:r>
              <a:rPr lang="fa-IR" altLang="en-US" sz="2800" dirty="0" smtClean="0">
                <a:ea typeface="2  Nazanin"/>
                <a:cs typeface="B Lotus" panose="00000400000000000000" pitchFamily="2" charset="-78"/>
              </a:rPr>
              <a:t>.</a:t>
            </a:r>
            <a:endParaRPr lang="en-US" altLang="en-US" sz="2800" dirty="0">
              <a:ea typeface="2  Nazanin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ar-SA" altLang="en-US" sz="2800" dirty="0">
                <a:ea typeface="2  Nazanin"/>
                <a:cs typeface="B Lotus" panose="00000400000000000000" pitchFamily="2" charset="-78"/>
              </a:rPr>
              <a:t>اصلاح و بازسازي و بدن و توانبخشي به منظور رفع نواقص و نارسا</a:t>
            </a:r>
            <a:r>
              <a:rPr lang="fa-IR" altLang="en-US" sz="2800" dirty="0">
                <a:ea typeface="2  Nazanin"/>
                <a:cs typeface="B Lotus" panose="00000400000000000000" pitchFamily="2" charset="-78"/>
              </a:rPr>
              <a:t>يي </a:t>
            </a:r>
            <a:r>
              <a:rPr lang="ar-SA" altLang="en-US" sz="2800" dirty="0">
                <a:ea typeface="2  Nazanin"/>
                <a:cs typeface="B Lotus" panose="00000400000000000000" pitchFamily="2" charset="-78"/>
              </a:rPr>
              <a:t>هاي فيزيكي و ايجاد بهره وري </a:t>
            </a:r>
            <a:r>
              <a:rPr lang="fa-IR" altLang="en-US" sz="2800" dirty="0" smtClean="0">
                <a:ea typeface="2  Nazanin"/>
                <a:cs typeface="B Lotus" panose="00000400000000000000" pitchFamily="2" charset="-78"/>
              </a:rPr>
              <a:t>.</a:t>
            </a:r>
            <a:endParaRPr lang="fa-IR" altLang="en-US" sz="2800" dirty="0">
              <a:ea typeface="2  Nazanin"/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79340861"/>
      </p:ext>
    </p:extLst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9749" y="121062"/>
            <a:ext cx="9692640" cy="935006"/>
          </a:xfrm>
        </p:spPr>
        <p:txBody>
          <a:bodyPr/>
          <a:lstStyle/>
          <a:p>
            <a:pPr algn="ctr"/>
            <a:r>
              <a:rPr lang="fa-IR" dirty="0" smtClean="0">
                <a:cs typeface="B Zar" panose="00000400000000000000" pitchFamily="2" charset="-78"/>
              </a:rPr>
              <a:t>تکالیف و سوال‌ها</a:t>
            </a:r>
            <a:endParaRPr lang="en-US" dirty="0">
              <a:cs typeface="B Zar" panose="00000400000000000000" pitchFamily="2" charset="-78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68370" y="1249250"/>
            <a:ext cx="11055397" cy="527389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70000"/>
              </a:lnSpc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1-</a:t>
            </a:r>
            <a:r>
              <a:rPr lang="fa-IR" dirty="0" smtClean="0">
                <a:cs typeface="B Lotus" panose="00000400000000000000" pitchFamily="2" charset="-78"/>
              </a:rPr>
              <a:t>   </a:t>
            </a:r>
            <a:r>
              <a:rPr lang="fa-IR" dirty="0" smtClean="0">
                <a:cs typeface="B Lotus" panose="00000400000000000000" pitchFamily="2" charset="-78"/>
              </a:rPr>
              <a:t>تفاوت بین ورزش و بازی را  مشخص کرده و سه تا بازی مشهور شهرستان خود را نام برده و یکی را به اختصار توضیح دهید.</a:t>
            </a:r>
          </a:p>
          <a:p>
            <a:pPr algn="just">
              <a:lnSpc>
                <a:spcPct val="170000"/>
              </a:lnSpc>
            </a:pPr>
            <a:endParaRPr lang="fa-IR" dirty="0" smtClean="0">
              <a:cs typeface="B Lotus" panose="00000400000000000000" pitchFamily="2" charset="-78"/>
            </a:endParaRPr>
          </a:p>
          <a:p>
            <a:pPr algn="ctr"/>
            <a:r>
              <a:rPr lang="fa-IR" sz="4800" dirty="0" smtClean="0">
                <a:solidFill>
                  <a:srgbClr val="FF0000"/>
                </a:solidFill>
                <a:cs typeface="B Lotus" panose="00000400000000000000" pitchFamily="2" charset="-78"/>
              </a:rPr>
              <a:t>« پاسخ صحیح به هر سوال 0/5 نمره به پایان ترم اضافه می شود »</a:t>
            </a:r>
          </a:p>
          <a:p>
            <a:pPr algn="r"/>
            <a:endParaRPr lang="fa-IR" dirty="0">
              <a:cs typeface="B Lotus" panose="00000400000000000000" pitchFamily="2" charset="-78"/>
            </a:endParaRPr>
          </a:p>
          <a:p>
            <a:pPr algn="r"/>
            <a:endParaRPr lang="fa-IR" dirty="0" smtClean="0">
              <a:cs typeface="B Lotus" panose="00000400000000000000" pitchFamily="2" charset="-78"/>
            </a:endParaRPr>
          </a:p>
          <a:p>
            <a:pPr algn="r"/>
            <a:r>
              <a:rPr lang="fa-IR" dirty="0" smtClean="0">
                <a:cs typeface="B Lotus" panose="00000400000000000000" pitchFamily="2" charset="-78"/>
              </a:rPr>
              <a:t> </a:t>
            </a:r>
            <a:endParaRPr lang="en-US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439286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105432" y="5196884"/>
            <a:ext cx="5511444" cy="120032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fa-IR" sz="7200" b="1" dirty="0" smtClean="0">
                <a:cs typeface="B Fantezy" panose="00000400000000000000" pitchFamily="2" charset="-78"/>
              </a:rPr>
              <a:t>از توجه شما سپاسگزاريم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115" y="539647"/>
            <a:ext cx="9024078" cy="4122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65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0" y="575684"/>
            <a:ext cx="11153105" cy="6282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ctr" rtl="1" eaLnBrk="1" hangingPunct="1">
              <a:lnSpc>
                <a:spcPct val="90000"/>
              </a:lnSpc>
              <a:buFontTx/>
              <a:buNone/>
            </a:pPr>
            <a:r>
              <a:rPr lang="ar-SA" altLang="en-US" b="1" dirty="0" smtClean="0">
                <a:solidFill>
                  <a:srgbClr val="FF33CC"/>
                </a:solidFill>
                <a:cs typeface="B Lotus" panose="00000400000000000000" pitchFamily="2" charset="-78"/>
              </a:rPr>
              <a:t>‌</a:t>
            </a:r>
          </a:p>
          <a:p>
            <a:pPr algn="just" rtl="1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a-IR" altLang="en-US" dirty="0" smtClean="0">
              <a:cs typeface="B Lotus" panose="00000400000000000000" pitchFamily="2" charset="-78"/>
            </a:endParaRPr>
          </a:p>
          <a:p>
            <a:pPr algn="just" rtl="1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a-IR" altLang="en-US" dirty="0" smtClean="0">
                <a:cs typeface="B Lotus" panose="00000400000000000000" pitchFamily="2" charset="-78"/>
              </a:rPr>
              <a:t>تعریف ورزش</a:t>
            </a:r>
            <a:endParaRPr lang="fa-IR" altLang="en-US" sz="1600" dirty="0" smtClean="0">
              <a:cs typeface="B Lotus" panose="00000400000000000000" pitchFamily="2" charset="-78"/>
            </a:endParaRPr>
          </a:p>
          <a:p>
            <a:pPr algn="just" rtl="1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a-IR" altLang="en-US" dirty="0" smtClean="0">
                <a:cs typeface="B Lotus" panose="00000400000000000000" pitchFamily="2" charset="-78"/>
              </a:rPr>
              <a:t>تعریف بازی</a:t>
            </a:r>
            <a:endParaRPr lang="ar-SA" altLang="en-US" sz="1050" dirty="0" smtClean="0">
              <a:cs typeface="B Lotus" panose="00000400000000000000" pitchFamily="2" charset="-78"/>
            </a:endParaRPr>
          </a:p>
          <a:p>
            <a:pPr algn="just" rtl="1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a-IR" altLang="en-US" dirty="0" smtClean="0">
                <a:cs typeface="B Lotus" panose="00000400000000000000" pitchFamily="2" charset="-78"/>
              </a:rPr>
              <a:t>تعریف تربیت بدنی</a:t>
            </a:r>
          </a:p>
          <a:p>
            <a:pPr algn="just" rtl="1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a-IR" altLang="en-US" dirty="0" smtClean="0">
                <a:cs typeface="B Lotus" panose="00000400000000000000" pitchFamily="2" charset="-78"/>
              </a:rPr>
              <a:t>اهمیت و ضررورت درس تربیت بدنی</a:t>
            </a:r>
          </a:p>
          <a:p>
            <a:pPr marL="0" indent="0" algn="just" rtl="1" eaLnBrk="1" hangingPunct="1">
              <a:lnSpc>
                <a:spcPct val="90000"/>
              </a:lnSpc>
              <a:buNone/>
            </a:pPr>
            <a:endParaRPr lang="fa-IR" altLang="en-US" dirty="0" smtClean="0">
              <a:cs typeface="B Lotus" panose="00000400000000000000" pitchFamily="2" charset="-78"/>
            </a:endParaRPr>
          </a:p>
          <a:p>
            <a:pPr algn="just" rtl="1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ar-SA" altLang="en-US" dirty="0" smtClean="0">
              <a:cs typeface="B Lotus" panose="00000400000000000000" pitchFamily="2" charset="-78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33838" y="108182"/>
            <a:ext cx="9692640" cy="909249"/>
          </a:xfrm>
        </p:spPr>
        <p:txBody>
          <a:bodyPr>
            <a:normAutofit/>
          </a:bodyPr>
          <a:lstStyle/>
          <a:p>
            <a:pPr algn="ctr"/>
            <a:r>
              <a:rPr lang="fa-IR" sz="4800" b="1" dirty="0" smtClean="0">
                <a:solidFill>
                  <a:srgbClr val="00B0F0"/>
                </a:solidFill>
                <a:cs typeface="B Zar" panose="00000400000000000000" pitchFamily="2" charset="-78"/>
              </a:rPr>
              <a:t>فصل اول- آشنایی با مفاهیم</a:t>
            </a:r>
            <a:endParaRPr lang="en-US" sz="4800" b="1" dirty="0">
              <a:solidFill>
                <a:srgbClr val="00B0F0"/>
              </a:solidFill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1760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0" y="575684"/>
            <a:ext cx="11153105" cy="6282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ctr" rtl="1" eaLnBrk="1" hangingPunct="1">
              <a:lnSpc>
                <a:spcPct val="90000"/>
              </a:lnSpc>
              <a:buFontTx/>
              <a:buNone/>
            </a:pPr>
            <a:r>
              <a:rPr lang="ar-SA" altLang="en-US" b="1" dirty="0" smtClean="0">
                <a:solidFill>
                  <a:srgbClr val="FF33CC"/>
                </a:solidFill>
                <a:cs typeface="B Lotus" panose="00000400000000000000" pitchFamily="2" charset="-78"/>
              </a:rPr>
              <a:t>‌</a:t>
            </a:r>
          </a:p>
          <a:p>
            <a:pPr algn="just" rtl="1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ar-SA" altLang="en-US" dirty="0" smtClean="0">
                <a:cs typeface="B Lotus" panose="00000400000000000000" pitchFamily="2" charset="-78"/>
              </a:rPr>
              <a:t>ورزش از نظر لغوي اسم مصدر است. به معناي «</a:t>
            </a:r>
            <a:r>
              <a:rPr lang="ar-SA" altLang="en-US" dirty="0" smtClean="0">
                <a:solidFill>
                  <a:schemeClr val="accent1"/>
                </a:solidFill>
                <a:cs typeface="B Lotus" panose="00000400000000000000" pitchFamily="2" charset="-78"/>
              </a:rPr>
              <a:t>ورزيدن»</a:t>
            </a:r>
            <a:r>
              <a:rPr lang="ar-SA" altLang="en-US" dirty="0" smtClean="0">
                <a:cs typeface="B Lotus" panose="00000400000000000000" pitchFamily="2" charset="-78"/>
              </a:rPr>
              <a:t> و برزيدن مصدر آن، يعني كاركردن، عمل كردن، كوشيدن، پياپي انجام دادن و رياضت كشيدن است(دهخدا 1335). </a:t>
            </a:r>
            <a:endParaRPr lang="fa-IR" altLang="en-US" dirty="0" smtClean="0">
              <a:cs typeface="B Lotus" panose="00000400000000000000" pitchFamily="2" charset="-78"/>
            </a:endParaRPr>
          </a:p>
          <a:p>
            <a:pPr marL="0" indent="0" algn="just" rtl="1" eaLnBrk="1" hangingPunct="1">
              <a:lnSpc>
                <a:spcPct val="90000"/>
              </a:lnSpc>
              <a:buNone/>
            </a:pPr>
            <a:endParaRPr lang="fa-IR" altLang="en-US" sz="1600" dirty="0" smtClean="0">
              <a:cs typeface="B Lotus" panose="00000400000000000000" pitchFamily="2" charset="-78"/>
            </a:endParaRPr>
          </a:p>
          <a:p>
            <a:pPr algn="just" rtl="1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a-IR" altLang="en-US" dirty="0" smtClean="0">
                <a:cs typeface="B Lotus" panose="00000400000000000000" pitchFamily="2" charset="-78"/>
              </a:rPr>
              <a:t>کواکلی ورزش را این چنین تعریف می کند: </a:t>
            </a:r>
            <a:r>
              <a:rPr lang="ar-SA" altLang="en-US" dirty="0" smtClean="0">
                <a:cs typeface="B Lotus" panose="00000400000000000000" pitchFamily="2" charset="-78"/>
              </a:rPr>
              <a:t>ورزش </a:t>
            </a:r>
            <a:r>
              <a:rPr lang="ar-SA" altLang="en-US" dirty="0">
                <a:cs typeface="B Lotus" panose="00000400000000000000" pitchFamily="2" charset="-78"/>
              </a:rPr>
              <a:t>عبارت است از يك فعاليت رقابتي نهادينه شده كه مستلزم كاربرد نيروي جسماني شديد و يا استفاده از مهارتهاي جسماني پيچيده به وسيلة شركت‌كنندگاني است كه توسط عوامل دروني و بيروني تحريك </a:t>
            </a:r>
            <a:r>
              <a:rPr lang="ar-SA" altLang="en-US" dirty="0" smtClean="0">
                <a:cs typeface="B Lotus" panose="00000400000000000000" pitchFamily="2" charset="-78"/>
              </a:rPr>
              <a:t>مي‌شوند</a:t>
            </a:r>
            <a:r>
              <a:rPr lang="fa-IR" altLang="en-US" dirty="0" smtClean="0">
                <a:cs typeface="B Lotus" panose="00000400000000000000" pitchFamily="2" charset="-78"/>
              </a:rPr>
              <a:t>(خلجی 1375)</a:t>
            </a:r>
            <a:r>
              <a:rPr lang="ar-SA" altLang="en-US" dirty="0" smtClean="0">
                <a:cs typeface="B Lotus" panose="00000400000000000000" pitchFamily="2" charset="-78"/>
              </a:rPr>
              <a:t>. </a:t>
            </a:r>
            <a:endParaRPr lang="ar-SA" altLang="en-US" dirty="0">
              <a:cs typeface="B Lotus" panose="00000400000000000000" pitchFamily="2" charset="-78"/>
            </a:endParaRPr>
          </a:p>
          <a:p>
            <a:pPr marL="0" indent="0" algn="just" rtl="1" eaLnBrk="1" hangingPunct="1">
              <a:lnSpc>
                <a:spcPct val="90000"/>
              </a:lnSpc>
              <a:buNone/>
            </a:pPr>
            <a:endParaRPr lang="ar-SA" altLang="en-US" sz="1050" dirty="0" smtClean="0">
              <a:cs typeface="B Lotus" panose="00000400000000000000" pitchFamily="2" charset="-78"/>
            </a:endParaRPr>
          </a:p>
          <a:p>
            <a:pPr algn="just" rtl="1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ar-SA" altLang="en-US" dirty="0" smtClean="0">
                <a:cs typeface="B Lotus" panose="00000400000000000000" pitchFamily="2" charset="-78"/>
              </a:rPr>
              <a:t>معادل كلمه ورزش در زبان انگليسي </a:t>
            </a:r>
            <a:r>
              <a:rPr lang="en-US" altLang="en-US" dirty="0" smtClean="0">
                <a:solidFill>
                  <a:schemeClr val="accent1"/>
                </a:solidFill>
                <a:cs typeface="B Lotus" panose="00000400000000000000" pitchFamily="2" charset="-78"/>
              </a:rPr>
              <a:t>sport</a:t>
            </a:r>
            <a:r>
              <a:rPr lang="ar-SA" altLang="en-US" dirty="0" smtClean="0">
                <a:cs typeface="B Lotus" panose="00000400000000000000" pitchFamily="2" charset="-78"/>
              </a:rPr>
              <a:t> است كه به هر نوع فعاليت بدني و بازي كه منجر به انجام مسابقه و نمايش مهارت بين دو فرد و يا دو گروه شود كه ملزم به انجام تمرينهاي مداوم و فراگرفتن مهارت در يك حركت يا رشتة ورزشي باشد، اطلاق مي‌شود (خلجي 1367).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33838" y="108182"/>
            <a:ext cx="9692640" cy="909249"/>
          </a:xfrm>
        </p:spPr>
        <p:txBody>
          <a:bodyPr>
            <a:normAutofit/>
          </a:bodyPr>
          <a:lstStyle/>
          <a:p>
            <a:pPr algn="ctr"/>
            <a:r>
              <a:rPr lang="fa-IR" sz="4800" b="1" dirty="0" smtClean="0">
                <a:solidFill>
                  <a:srgbClr val="00B0F0"/>
                </a:solidFill>
                <a:cs typeface="B Zar" panose="00000400000000000000" pitchFamily="2" charset="-78"/>
              </a:rPr>
              <a:t>ورزش</a:t>
            </a:r>
            <a:endParaRPr lang="en-US" sz="4800" b="1" dirty="0">
              <a:solidFill>
                <a:srgbClr val="00B0F0"/>
              </a:solidFill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2718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0" y="575684"/>
            <a:ext cx="11153105" cy="6282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ctr" rtl="1" eaLnBrk="1" hangingPunct="1">
              <a:lnSpc>
                <a:spcPct val="90000"/>
              </a:lnSpc>
              <a:buFontTx/>
              <a:buNone/>
            </a:pPr>
            <a:r>
              <a:rPr lang="ar-SA" altLang="en-US" b="1" dirty="0" smtClean="0">
                <a:solidFill>
                  <a:srgbClr val="FF33CC"/>
                </a:solidFill>
                <a:cs typeface="B Lotus" panose="00000400000000000000" pitchFamily="2" charset="-78"/>
              </a:rPr>
              <a:t>‌</a:t>
            </a:r>
          </a:p>
          <a:p>
            <a:pPr marL="0" indent="0" algn="just" rtl="1" eaLnBrk="1" hangingPunct="1">
              <a:lnSpc>
                <a:spcPct val="90000"/>
              </a:lnSpc>
              <a:buNone/>
            </a:pPr>
            <a:r>
              <a:rPr lang="fa-IR" altLang="en-US" b="1" dirty="0" smtClean="0">
                <a:solidFill>
                  <a:srgbClr val="FF0000"/>
                </a:solidFill>
                <a:cs typeface="B Lotus" panose="00000400000000000000" pitchFamily="2" charset="-78"/>
              </a:rPr>
              <a:t>بازی فعالیتی است اختیاری و ارادی، جدا از واقعیت، بی ثبات و تغییر پذیر که با مقررات خاصی انجام می‌گیرد و دارای شرایط زیر است:</a:t>
            </a:r>
          </a:p>
          <a:p>
            <a:pPr marL="0" indent="0" algn="just" rtl="1" eaLnBrk="1" hangingPunct="1">
              <a:lnSpc>
                <a:spcPct val="90000"/>
              </a:lnSpc>
              <a:buNone/>
            </a:pPr>
            <a:r>
              <a:rPr lang="fa-IR" altLang="en-US" dirty="0" smtClean="0">
                <a:cs typeface="B Lotus" panose="00000400000000000000" pitchFamily="2" charset="-78"/>
              </a:rPr>
              <a:t>1- بازی یک امر فطری و ذاتی است.</a:t>
            </a:r>
          </a:p>
          <a:p>
            <a:pPr marL="0" indent="0" algn="just" rtl="1" eaLnBrk="1" hangingPunct="1">
              <a:lnSpc>
                <a:spcPct val="90000"/>
              </a:lnSpc>
              <a:buNone/>
            </a:pPr>
            <a:r>
              <a:rPr lang="fa-IR" altLang="en-US" dirty="0" smtClean="0">
                <a:cs typeface="B Lotus" panose="00000400000000000000" pitchFamily="2" charset="-78"/>
              </a:rPr>
              <a:t>2- بازی یک فعالیت آزادانه و داوطلبانه است.</a:t>
            </a:r>
          </a:p>
          <a:p>
            <a:pPr marL="0" indent="0" algn="just" rtl="1" eaLnBrk="1" hangingPunct="1">
              <a:lnSpc>
                <a:spcPct val="90000"/>
              </a:lnSpc>
              <a:buNone/>
            </a:pPr>
            <a:r>
              <a:rPr lang="fa-IR" altLang="en-US" dirty="0" smtClean="0">
                <a:cs typeface="B Lotus" panose="00000400000000000000" pitchFamily="2" charset="-78"/>
              </a:rPr>
              <a:t>3- بازی دارای اهداف خیالی است.</a:t>
            </a:r>
          </a:p>
          <a:p>
            <a:pPr marL="0" indent="0" algn="just" rtl="1" eaLnBrk="1" hangingPunct="1">
              <a:lnSpc>
                <a:spcPct val="90000"/>
              </a:lnSpc>
              <a:buNone/>
            </a:pPr>
            <a:r>
              <a:rPr lang="fa-IR" altLang="en-US" dirty="0" smtClean="0">
                <a:cs typeface="B Lotus" panose="00000400000000000000" pitchFamily="2" charset="-78"/>
              </a:rPr>
              <a:t>4- بازی با مراحل رشد و نمو انسان سازگاری دارد.</a:t>
            </a:r>
          </a:p>
          <a:p>
            <a:pPr marL="0" indent="0" algn="just" rtl="1" eaLnBrk="1" hangingPunct="1">
              <a:lnSpc>
                <a:spcPct val="90000"/>
              </a:lnSpc>
              <a:buNone/>
            </a:pPr>
            <a:r>
              <a:rPr lang="fa-IR" altLang="en-US" dirty="0" smtClean="0">
                <a:cs typeface="B Lotus" panose="00000400000000000000" pitchFamily="2" charset="-78"/>
              </a:rPr>
              <a:t>5- مقررات بازی به صورت قراردادی است.</a:t>
            </a:r>
          </a:p>
          <a:p>
            <a:pPr marL="0" indent="0" algn="just" rtl="1" eaLnBrk="1" hangingPunct="1">
              <a:lnSpc>
                <a:spcPct val="90000"/>
              </a:lnSpc>
              <a:buNone/>
            </a:pPr>
            <a:r>
              <a:rPr lang="fa-IR" altLang="en-US" dirty="0" smtClean="0">
                <a:cs typeface="B Lotus" panose="00000400000000000000" pitchFamily="2" charset="-78"/>
              </a:rPr>
              <a:t>6- بازی منحصر به زمان و مکان خاصی نبوده و ممکن است به هیچ وسیله‌ای نیازمند نباشد.</a:t>
            </a:r>
          </a:p>
          <a:p>
            <a:pPr marL="0" indent="0" algn="just" rtl="1" eaLnBrk="1" hangingPunct="1">
              <a:lnSpc>
                <a:spcPct val="90000"/>
              </a:lnSpc>
              <a:buNone/>
            </a:pPr>
            <a:r>
              <a:rPr lang="fa-IR" altLang="en-US" dirty="0" smtClean="0">
                <a:cs typeface="B Lotus" panose="00000400000000000000" pitchFamily="2" charset="-78"/>
              </a:rPr>
              <a:t>7- بازی همراه با شادی و خوشحالی و سرو صدا می باشد. </a:t>
            </a:r>
          </a:p>
          <a:p>
            <a:pPr marL="0" indent="0" algn="just" rtl="1" eaLnBrk="1" hangingPunct="1">
              <a:lnSpc>
                <a:spcPct val="90000"/>
              </a:lnSpc>
              <a:buNone/>
            </a:pPr>
            <a:endParaRPr lang="fa-IR" altLang="en-US" sz="1600" dirty="0" smtClean="0">
              <a:cs typeface="B Lotus" panose="00000400000000000000" pitchFamily="2" charset="-78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33838" y="108182"/>
            <a:ext cx="9692640" cy="909249"/>
          </a:xfrm>
        </p:spPr>
        <p:txBody>
          <a:bodyPr>
            <a:normAutofit/>
          </a:bodyPr>
          <a:lstStyle/>
          <a:p>
            <a:pPr algn="ctr"/>
            <a:r>
              <a:rPr lang="fa-IR" sz="4800" b="1" dirty="0" smtClean="0">
                <a:solidFill>
                  <a:srgbClr val="00B0F0"/>
                </a:solidFill>
                <a:cs typeface="B Zar" panose="00000400000000000000" pitchFamily="2" charset="-78"/>
              </a:rPr>
              <a:t>بازی</a:t>
            </a:r>
            <a:endParaRPr lang="en-US" sz="4800" b="1" dirty="0">
              <a:solidFill>
                <a:srgbClr val="00B0F0"/>
              </a:solidFill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1796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959" y="314244"/>
            <a:ext cx="9692640" cy="1128190"/>
          </a:xfrm>
        </p:spPr>
        <p:txBody>
          <a:bodyPr>
            <a:normAutofit/>
          </a:bodyPr>
          <a:lstStyle/>
          <a:p>
            <a:pPr algn="ctr"/>
            <a:r>
              <a:rPr lang="fa-IR" sz="4800" b="1" dirty="0" smtClean="0">
                <a:solidFill>
                  <a:srgbClr val="00B0F0"/>
                </a:solidFill>
                <a:cs typeface="B Zar" panose="00000400000000000000" pitchFamily="2" charset="-78"/>
              </a:rPr>
              <a:t>تربیت بدنی</a:t>
            </a:r>
            <a:endParaRPr lang="en-US" sz="4800" b="1" dirty="0">
              <a:solidFill>
                <a:srgbClr val="00B0F0"/>
              </a:solidFill>
              <a:cs typeface="B Za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895" y="1751526"/>
            <a:ext cx="10444767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ar-SA" alt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B Lotus" panose="00000400000000000000" pitchFamily="2" charset="-78"/>
              </a:rPr>
              <a:t> </a:t>
            </a:r>
            <a:endParaRPr lang="fa-IR" altLang="en-US" sz="3600" b="1" dirty="0" smtClean="0">
              <a:solidFill>
                <a:srgbClr val="FF0000"/>
              </a:solidFill>
              <a:latin typeface="Arial" panose="020B0604020202020204" pitchFamily="34" charset="0"/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ar-SA" altLang="en-US" sz="3600" b="1" dirty="0" smtClean="0">
                <a:latin typeface="Arial" panose="020B0604020202020204" pitchFamily="34" charset="0"/>
                <a:cs typeface="B Lotus" panose="00000400000000000000" pitchFamily="2" charset="-78"/>
              </a:rPr>
              <a:t>«</a:t>
            </a:r>
            <a:r>
              <a:rPr lang="ar-SA" altLang="en-US" sz="3600" b="1" dirty="0">
                <a:latin typeface="Arial" panose="020B0604020202020204" pitchFamily="34" charset="0"/>
                <a:cs typeface="B Lotus" panose="00000400000000000000" pitchFamily="2" charset="-78"/>
              </a:rPr>
              <a:t>تربيت‌بدني علمي است منظم‌، اصولي‌، تدريجي و مداوم كه از سن كودكي تا كهولت به منظور تقويت كامل بدن كسب سلامتي و بالابردن قدرت و استقامت دستگاههاي مختلف بدن و پرورش استعدادهاي افراد براي انجام هر نوع فعاليت مي‌باشد».</a:t>
            </a:r>
            <a:endParaRPr lang="en-US" altLang="en-US" sz="3600" b="1" dirty="0">
              <a:latin typeface="Arial" panose="020B0604020202020204" pitchFamily="34" charset="0"/>
              <a:cs typeface="B Lotus" panose="00000400000000000000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32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2024063" y="214313"/>
            <a:ext cx="8229600" cy="906149"/>
          </a:xfrm>
        </p:spPr>
        <p:txBody>
          <a:bodyPr>
            <a:normAutofit/>
          </a:bodyPr>
          <a:lstStyle/>
          <a:p>
            <a:pPr algn="ctr" eaLnBrk="1" hangingPunct="1"/>
            <a:r>
              <a:rPr lang="ar-SA" altLang="en-US" sz="4800" b="1" dirty="0">
                <a:solidFill>
                  <a:srgbClr val="00B0F0"/>
                </a:solidFill>
                <a:ea typeface="2  Nazanin"/>
                <a:cs typeface="B Zar" panose="00000400000000000000" pitchFamily="2" charset="-78"/>
              </a:rPr>
              <a:t>بررسی تاریخی تربیت بدنی </a:t>
            </a:r>
            <a:endParaRPr lang="en-US" altLang="en-US" sz="4800" b="1" dirty="0">
              <a:solidFill>
                <a:srgbClr val="00B0F0"/>
              </a:solidFill>
              <a:ea typeface="2  Nazanin"/>
              <a:cs typeface="B Zar" panose="00000400000000000000" pitchFamily="2" charset="-78"/>
            </a:endParaRP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360609" y="1919355"/>
            <a:ext cx="10661560" cy="3837501"/>
          </a:xfrm>
        </p:spPr>
        <p:txBody>
          <a:bodyPr>
            <a:normAutofit/>
          </a:bodyPr>
          <a:lstStyle/>
          <a:p>
            <a:pPr algn="just" rtl="1" eaLnBrk="1" hangingPunct="1"/>
            <a:r>
              <a:rPr lang="ar-SA" altLang="en-US" sz="3200" dirty="0">
                <a:ea typeface="2  Mitra"/>
                <a:cs typeface="B Lotus" panose="00000400000000000000" pitchFamily="2" charset="-78"/>
              </a:rPr>
              <a:t>تربيت‌ بدني‌ و ورزش‌ برابر با پيدايش‌ انسان‌ و حيات‌ اوست. طبق‌ قانون‌ طبيعت</a:t>
            </a:r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 </a:t>
            </a:r>
            <a:r>
              <a:rPr lang="ar-SA" altLang="en-US" sz="3200" dirty="0">
                <a:ea typeface="2  Mitra"/>
                <a:cs typeface="B Lotus" panose="00000400000000000000" pitchFamily="2" charset="-78"/>
              </a:rPr>
              <a:t>، هر جانداري‌ در سايه‌ حركت‌ و جنبش‌ زنده‌ مي‌ماند و انسان‌ نيز مستثنا از اين‌ قاعده‌ نيست</a:t>
            </a:r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 </a:t>
            </a:r>
            <a:r>
              <a:rPr lang="ar-SA" altLang="en-US" sz="3200" dirty="0">
                <a:ea typeface="2  Mitra"/>
                <a:cs typeface="B Lotus" panose="00000400000000000000" pitchFamily="2" charset="-78"/>
              </a:rPr>
              <a:t>، بلكه‌ متحرك‌ترين‌ جانداران‌ مي‌باشد.</a:t>
            </a:r>
            <a:endParaRPr lang="en-US" altLang="en-US" sz="3200" dirty="0">
              <a:ea typeface="2  Mitra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ar-SA" altLang="en-US" sz="3200" dirty="0">
                <a:ea typeface="2  Mitra"/>
                <a:cs typeface="B Lotus" panose="00000400000000000000" pitchFamily="2" charset="-78"/>
              </a:rPr>
              <a:t>انسان با</a:t>
            </a:r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 </a:t>
            </a:r>
            <a:r>
              <a:rPr lang="ar-SA" altLang="en-US" sz="3200" dirty="0">
                <a:ea typeface="2  Mitra"/>
                <a:cs typeface="B Lotus" panose="00000400000000000000" pitchFamily="2" charset="-78"/>
              </a:rPr>
              <a:t>مطالعه تاریخ می تواند خود را بهتر ارزیابی کند </a:t>
            </a:r>
            <a:r>
              <a:rPr lang="ar-SA" altLang="en-US" sz="3200" dirty="0" smtClean="0">
                <a:ea typeface="2  Mitra"/>
                <a:cs typeface="B Lotus" panose="00000400000000000000" pitchFamily="2" charset="-78"/>
              </a:rPr>
              <a:t>و</a:t>
            </a:r>
            <a:r>
              <a:rPr lang="fa-IR" altLang="en-US" sz="3200" dirty="0" smtClean="0">
                <a:ea typeface="2  Mitra"/>
                <a:cs typeface="B Lotus" panose="00000400000000000000" pitchFamily="2" charset="-78"/>
              </a:rPr>
              <a:t> </a:t>
            </a:r>
            <a:r>
              <a:rPr lang="ar-SA" altLang="en-US" sz="3200" dirty="0" smtClean="0">
                <a:ea typeface="2  Mitra"/>
                <a:cs typeface="B Lotus" panose="00000400000000000000" pitchFamily="2" charset="-78"/>
              </a:rPr>
              <a:t>درارتباط </a:t>
            </a:r>
            <a:r>
              <a:rPr lang="ar-SA" altLang="en-US" sz="3200" dirty="0">
                <a:ea typeface="2  Mitra"/>
                <a:cs typeface="B Lotus" panose="00000400000000000000" pitchFamily="2" charset="-78"/>
              </a:rPr>
              <a:t>با دیگران حق و </a:t>
            </a:r>
            <a:r>
              <a:rPr lang="ar-SA" altLang="en-US" sz="3200" dirty="0" smtClean="0">
                <a:ea typeface="2  Mitra"/>
                <a:cs typeface="B Lotus" panose="00000400000000000000" pitchFamily="2" charset="-78"/>
              </a:rPr>
              <a:t>مسئولیت </a:t>
            </a:r>
            <a:r>
              <a:rPr lang="ar-SA" altLang="en-US" sz="3200" dirty="0">
                <a:ea typeface="2  Mitra"/>
                <a:cs typeface="B Lotus" panose="00000400000000000000" pitchFamily="2" charset="-78"/>
              </a:rPr>
              <a:t>خود را بشناسد. </a:t>
            </a:r>
            <a:r>
              <a:rPr lang="ar-SA" altLang="en-US" sz="3200" dirty="0" smtClean="0">
                <a:ea typeface="2  Mitra"/>
                <a:cs typeface="B Lotus" panose="00000400000000000000" pitchFamily="2" charset="-78"/>
              </a:rPr>
              <a:t>بنابراین، </a:t>
            </a:r>
            <a:r>
              <a:rPr lang="ar-SA" altLang="en-US" sz="3200" dirty="0">
                <a:ea typeface="2  Mitra"/>
                <a:cs typeface="B Lotus" panose="00000400000000000000" pitchFamily="2" charset="-78"/>
              </a:rPr>
              <a:t>از اصول مهم و اساسی تربیت بدنی و ورزش در تاریخ یکی شناخت خود و تعیین هویت انسان و دیگری</a:t>
            </a:r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 </a:t>
            </a:r>
            <a:r>
              <a:rPr lang="ar-SA" altLang="en-US" sz="3200" dirty="0">
                <a:ea typeface="2  Mitra"/>
                <a:cs typeface="B Lotus" panose="00000400000000000000" pitchFamily="2" charset="-78"/>
              </a:rPr>
              <a:t>بسط شناخت انسان با حالت های</a:t>
            </a:r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 </a:t>
            </a:r>
            <a:r>
              <a:rPr lang="ar-SA" altLang="en-US" sz="3200" dirty="0">
                <a:ea typeface="2  Mitra"/>
                <a:cs typeface="B Lotus" panose="00000400000000000000" pitchFamily="2" charset="-78"/>
              </a:rPr>
              <a:t>احتمال</a:t>
            </a:r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ـــ</a:t>
            </a:r>
            <a:r>
              <a:rPr lang="ar-SA" altLang="en-US" sz="3200" dirty="0">
                <a:ea typeface="2  Mitra"/>
                <a:cs typeface="B Lotus" panose="00000400000000000000" pitchFamily="2" charset="-78"/>
              </a:rPr>
              <a:t>ی بی شمار در یک رویداد است .</a:t>
            </a:r>
            <a:endParaRPr lang="en-US" altLang="en-US" sz="3200" dirty="0">
              <a:ea typeface="2  Mitra"/>
              <a:cs typeface="B Lotus" panose="00000400000000000000" pitchFamily="2" charset="-78"/>
            </a:endParaRPr>
          </a:p>
          <a:p>
            <a:pPr algn="just" rtl="1" eaLnBrk="1" hangingPunct="1">
              <a:buFont typeface="Wingdings 2" panose="05020102010507070707" pitchFamily="18" charset="2"/>
              <a:buNone/>
            </a:pPr>
            <a:endParaRPr lang="en-US" altLang="en-US" sz="3200" dirty="0">
              <a:ea typeface="2  Mitra"/>
              <a:cs typeface="B Lotus" panose="00000400000000000000" pitchFamily="2" charset="-78"/>
            </a:endParaRPr>
          </a:p>
          <a:p>
            <a:pPr algn="just" rtl="1" eaLnBrk="1" hangingPunct="1"/>
            <a:endParaRPr lang="en-US" altLang="en-US" sz="3200" dirty="0">
              <a:ea typeface="2  Mitra"/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70852029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63639" y="0"/>
            <a:ext cx="9790024" cy="1143000"/>
          </a:xfrm>
        </p:spPr>
        <p:txBody>
          <a:bodyPr>
            <a:noAutofit/>
          </a:bodyPr>
          <a:lstStyle/>
          <a:p>
            <a:pPr algn="ctr" eaLnBrk="1" hangingPunct="1"/>
            <a:r>
              <a:rPr lang="ar-SA" altLang="en-US" sz="4800" b="1" dirty="0">
                <a:solidFill>
                  <a:srgbClr val="00B0F0"/>
                </a:solidFill>
                <a:ea typeface="2  Mitra"/>
                <a:cs typeface="B Zar" panose="00000400000000000000" pitchFamily="2" charset="-78"/>
              </a:rPr>
              <a:t>پایه های تربیت بدنی و ورزش در اقوام باستان</a:t>
            </a:r>
            <a:endParaRPr lang="en-US" altLang="en-US" sz="4800" b="1" dirty="0">
              <a:solidFill>
                <a:srgbClr val="00B0F0"/>
              </a:solidFill>
              <a:ea typeface="2  Mitra"/>
              <a:cs typeface="B Zar" panose="00000400000000000000" pitchFamily="2" charset="-78"/>
            </a:endParaRP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360608" y="1682749"/>
            <a:ext cx="10547798" cy="4786313"/>
          </a:xfrm>
        </p:spPr>
        <p:txBody>
          <a:bodyPr/>
          <a:lstStyle/>
          <a:p>
            <a:pPr marL="0" indent="0" algn="ctr" rtl="1" eaLnBrk="1" hangingPunct="1">
              <a:buNone/>
            </a:pPr>
            <a:r>
              <a:rPr lang="ar-SA" altLang="en-US" sz="4000" b="1" dirty="0">
                <a:solidFill>
                  <a:srgbClr val="7030A0"/>
                </a:solidFill>
                <a:ea typeface="2  Nazanin"/>
                <a:cs typeface="B Zar" panose="00000400000000000000" pitchFamily="2" charset="-78"/>
              </a:rPr>
              <a:t>مص</a:t>
            </a:r>
            <a:r>
              <a:rPr lang="fa-IR" altLang="en-US" sz="4000" b="1" dirty="0">
                <a:solidFill>
                  <a:srgbClr val="7030A0"/>
                </a:solidFill>
                <a:ea typeface="2  Nazanin"/>
                <a:cs typeface="B Zar" panose="00000400000000000000" pitchFamily="2" charset="-78"/>
              </a:rPr>
              <a:t>ــ</a:t>
            </a:r>
            <a:r>
              <a:rPr lang="ar-SA" altLang="en-US" sz="4000" b="1" dirty="0">
                <a:solidFill>
                  <a:srgbClr val="7030A0"/>
                </a:solidFill>
                <a:ea typeface="2  Nazanin"/>
                <a:cs typeface="B Zar" panose="00000400000000000000" pitchFamily="2" charset="-78"/>
              </a:rPr>
              <a:t>ر</a:t>
            </a:r>
            <a:endParaRPr lang="en-US" altLang="en-US" sz="4000" b="1" dirty="0">
              <a:solidFill>
                <a:srgbClr val="7030A0"/>
              </a:solidFill>
              <a:ea typeface="2  Nazanin"/>
              <a:cs typeface="B Zar" panose="00000400000000000000" pitchFamily="2" charset="-78"/>
            </a:endParaRPr>
          </a:p>
          <a:p>
            <a:pPr algn="just" rtl="1" eaLnBrk="1" hangingPunct="1"/>
            <a:r>
              <a:rPr lang="ar-SA" altLang="en-US" sz="2800" dirty="0" smtClean="0">
                <a:ea typeface="2  Mitra"/>
                <a:cs typeface="B Lotus" panose="00000400000000000000" pitchFamily="2" charset="-78"/>
              </a:rPr>
              <a:t>جامعه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‌</a:t>
            </a:r>
            <a:r>
              <a:rPr lang="ar-SA" altLang="en-US" sz="2800" dirty="0" smtClean="0">
                <a:ea typeface="2  Mitra"/>
                <a:cs typeface="B Lotus" panose="00000400000000000000" pitchFamily="2" charset="-78"/>
              </a:rPr>
              <a:t>ی </a:t>
            </a:r>
            <a:r>
              <a:rPr lang="ar-SA" altLang="en-US" sz="2800" dirty="0">
                <a:ea typeface="2  Mitra"/>
                <a:cs typeface="B Lotus" panose="00000400000000000000" pitchFamily="2" charset="-78"/>
              </a:rPr>
              <a:t>مصر قدیم مهد تمدن بشری نام گرفته و قدیمی ترین سند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 </a:t>
            </a:r>
            <a:r>
              <a:rPr lang="ar-SA" altLang="en-US" sz="2800" dirty="0">
                <a:ea typeface="2  Mitra"/>
                <a:cs typeface="B Lotus" panose="00000400000000000000" pitchFamily="2" charset="-78"/>
              </a:rPr>
              <a:t>موجود آن به پنج هزار سال پیش از میلاد باز می گردد.</a:t>
            </a:r>
            <a:endParaRPr lang="en-US" altLang="en-US" sz="2800" dirty="0">
              <a:ea typeface="2  Mitra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ar-SA" altLang="en-US" sz="2800" dirty="0">
                <a:ea typeface="2  Mitra"/>
                <a:cs typeface="B Lotus" panose="00000400000000000000" pitchFamily="2" charset="-78"/>
              </a:rPr>
              <a:t>تعلیم و تربیت در مصر قدیم با هدف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 </a:t>
            </a:r>
            <a:r>
              <a:rPr lang="ar-SA" altLang="en-US" sz="2800" dirty="0">
                <a:ea typeface="2  Mitra"/>
                <a:cs typeface="B Lotus" panose="00000400000000000000" pitchFamily="2" charset="-78"/>
              </a:rPr>
              <a:t>های زندگی کاملا هماهنگ </a:t>
            </a:r>
            <a:r>
              <a:rPr lang="ar-SA" altLang="en-US" sz="2800" dirty="0" smtClean="0">
                <a:ea typeface="2  Mitra"/>
                <a:cs typeface="B Lotus" panose="00000400000000000000" pitchFamily="2" charset="-78"/>
              </a:rPr>
              <a:t>بوده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 است.</a:t>
            </a:r>
            <a:r>
              <a:rPr lang="ar-SA" altLang="en-US" sz="2800" dirty="0" smtClean="0">
                <a:ea typeface="2  Mitra"/>
                <a:cs typeface="B Lotus" panose="00000400000000000000" pitchFamily="2" charset="-78"/>
              </a:rPr>
              <a:t> </a:t>
            </a:r>
            <a:endParaRPr lang="en-US" altLang="en-US" sz="2800" dirty="0">
              <a:ea typeface="2  Mitra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ar-SA" altLang="en-US" sz="2800" dirty="0">
                <a:ea typeface="2  Mitra"/>
                <a:cs typeface="B Lotus" panose="00000400000000000000" pitchFamily="2" charset="-78"/>
              </a:rPr>
              <a:t>مصریان جوانان را در مدارس و سرباز </a:t>
            </a:r>
            <a:r>
              <a:rPr lang="ar-SA" altLang="en-US" sz="2800" dirty="0" smtClean="0">
                <a:ea typeface="2  Mitra"/>
                <a:cs typeface="B Lotus" panose="00000400000000000000" pitchFamily="2" charset="-78"/>
              </a:rPr>
              <a:t>خانه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‌</a:t>
            </a:r>
            <a:r>
              <a:rPr lang="ar-SA" altLang="en-US" sz="2800" dirty="0" smtClean="0">
                <a:ea typeface="2  Mitra"/>
                <a:cs typeface="B Lotus" panose="00000400000000000000" pitchFamily="2" charset="-78"/>
              </a:rPr>
              <a:t>ها </a:t>
            </a:r>
            <a:r>
              <a:rPr lang="ar-SA" altLang="en-US" sz="2800" dirty="0">
                <a:ea typeface="2  Mitra"/>
                <a:cs typeface="B Lotus" panose="00000400000000000000" pitchFamily="2" charset="-78"/>
              </a:rPr>
              <a:t>آموزش نظامی </a:t>
            </a:r>
            <a:r>
              <a:rPr lang="ar-SA" altLang="en-US" sz="2800" dirty="0" smtClean="0">
                <a:ea typeface="2  Mitra"/>
                <a:cs typeface="B Lotus" panose="00000400000000000000" pitchFamily="2" charset="-78"/>
              </a:rPr>
              <a:t>می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‌</a:t>
            </a:r>
            <a:r>
              <a:rPr lang="ar-SA" altLang="en-US" sz="2800" dirty="0" smtClean="0">
                <a:ea typeface="2  Mitra"/>
                <a:cs typeface="B Lotus" panose="00000400000000000000" pitchFamily="2" charset="-78"/>
              </a:rPr>
              <a:t>دادند </a:t>
            </a:r>
            <a:r>
              <a:rPr lang="ar-SA" altLang="en-US" sz="2800" dirty="0">
                <a:ea typeface="2  Mitra"/>
                <a:cs typeface="B Lotus" panose="00000400000000000000" pitchFamily="2" charset="-78"/>
              </a:rPr>
              <a:t>و </a:t>
            </a:r>
            <a:r>
              <a:rPr lang="ar-SA" altLang="en-US" sz="2800" dirty="0" smtClean="0">
                <a:ea typeface="2  Mitra"/>
                <a:cs typeface="B Lotus" panose="00000400000000000000" pitchFamily="2" charset="-78"/>
              </a:rPr>
              <a:t>قدرت،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 </a:t>
            </a:r>
            <a:r>
              <a:rPr lang="ar-SA" altLang="en-US" sz="2800" dirty="0" smtClean="0">
                <a:ea typeface="2  Mitra"/>
                <a:cs typeface="B Lotus" panose="00000400000000000000" pitchFamily="2" charset="-78"/>
              </a:rPr>
              <a:t>سرعت، </a:t>
            </a:r>
            <a:r>
              <a:rPr lang="ar-SA" altLang="en-US" sz="2800" dirty="0">
                <a:ea typeface="2  Mitra"/>
                <a:cs typeface="B Lotus" panose="00000400000000000000" pitchFamily="2" charset="-78"/>
              </a:rPr>
              <a:t>چالاکی و انعطاف پذیری آنان را افزایش می دادند.</a:t>
            </a:r>
            <a:endParaRPr lang="en-US" altLang="en-US" sz="2800" dirty="0">
              <a:ea typeface="2  Mitra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ar-SA" altLang="en-US" sz="2800" dirty="0">
                <a:ea typeface="2  Mitra"/>
                <a:cs typeface="B Lotus" panose="00000400000000000000" pitchFamily="2" charset="-78"/>
              </a:rPr>
              <a:t>مصریان از ورزش کشتی ، رقص و ژیمناستیک  لذت  می </a:t>
            </a:r>
            <a:r>
              <a:rPr lang="ar-SA" altLang="en-US" sz="2800" dirty="0" smtClean="0">
                <a:ea typeface="2  Mitra"/>
                <a:cs typeface="B Lotus" panose="00000400000000000000" pitchFamily="2" charset="-78"/>
              </a:rPr>
              <a:t>بردند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.</a:t>
            </a:r>
            <a:endParaRPr lang="en-US" altLang="en-US" sz="2800" dirty="0">
              <a:ea typeface="2  Mitra"/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2209313"/>
      </p:ext>
    </p:extLst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1978" y="0"/>
            <a:ext cx="9251324" cy="97517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fa-IR" sz="4800" b="1" dirty="0" smtClean="0">
                <a:solidFill>
                  <a:srgbClr val="7030A0"/>
                </a:solidFill>
                <a:cs typeface="B Zar" panose="00000400000000000000" pitchFamily="2" charset="-78"/>
              </a:rPr>
              <a:t>چیــن</a:t>
            </a:r>
            <a:endParaRPr lang="en-US" sz="4000" dirty="0">
              <a:solidFill>
                <a:srgbClr val="7030A0"/>
              </a:solidFill>
            </a:endParaRP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128789" y="1500188"/>
            <a:ext cx="10882648" cy="4824412"/>
          </a:xfrm>
        </p:spPr>
        <p:txBody>
          <a:bodyPr>
            <a:normAutofit/>
          </a:bodyPr>
          <a:lstStyle/>
          <a:p>
            <a:pPr algn="just" rtl="1" eaLnBrk="1" hangingPunct="1"/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تاریخ کهن کشور چین به بیش از پنج هزار </a:t>
            </a:r>
            <a:r>
              <a:rPr lang="fa-IR" altLang="en-US" sz="3200" dirty="0" smtClean="0">
                <a:ea typeface="2  Mitra"/>
                <a:cs typeface="B Lotus" panose="00000400000000000000" pitchFamily="2" charset="-78"/>
              </a:rPr>
              <a:t>سال قبل از میلاد </a:t>
            </a:r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بر </a:t>
            </a:r>
            <a:r>
              <a:rPr lang="fa-IR" altLang="en-US" sz="3200" dirty="0" smtClean="0">
                <a:ea typeface="2  Mitra"/>
                <a:cs typeface="B Lotus" panose="00000400000000000000" pitchFamily="2" charset="-78"/>
              </a:rPr>
              <a:t>می‌گردد</a:t>
            </a:r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.</a:t>
            </a:r>
            <a:endParaRPr lang="en-US" altLang="en-US" sz="3200" dirty="0">
              <a:ea typeface="2  Mitra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درچین باستان افراد بیشتر به </a:t>
            </a:r>
            <a:r>
              <a:rPr lang="fa-IR" altLang="en-US" sz="3200" dirty="0" smtClean="0">
                <a:ea typeface="2  Mitra"/>
                <a:cs typeface="B Lotus" panose="00000400000000000000" pitchFamily="2" charset="-78"/>
              </a:rPr>
              <a:t>اندیشیدن، سکوت، </a:t>
            </a:r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آرامش و خواندن کتاب ترغیب </a:t>
            </a:r>
            <a:r>
              <a:rPr lang="fa-IR" altLang="en-US" sz="3200" dirty="0" smtClean="0">
                <a:ea typeface="2  Mitra"/>
                <a:cs typeface="B Lotus" panose="00000400000000000000" pitchFamily="2" charset="-78"/>
              </a:rPr>
              <a:t>می‌شدند </a:t>
            </a:r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و کمتر به ورزش </a:t>
            </a:r>
            <a:r>
              <a:rPr lang="fa-IR" altLang="en-US" sz="3200" dirty="0" smtClean="0">
                <a:ea typeface="2  Mitra"/>
                <a:cs typeface="B Lotus" panose="00000400000000000000" pitchFamily="2" charset="-78"/>
              </a:rPr>
              <a:t>و پرورش </a:t>
            </a:r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تن می پرداختند. </a:t>
            </a:r>
            <a:endParaRPr lang="en-US" altLang="en-US" sz="3200" dirty="0">
              <a:ea typeface="2  Mitra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تربیت بدنی بیشتر درمدارس نظامی </a:t>
            </a:r>
            <a:r>
              <a:rPr lang="fa-IR" altLang="en-US" sz="3200" dirty="0" smtClean="0">
                <a:ea typeface="2  Mitra"/>
                <a:cs typeface="B Lotus" panose="00000400000000000000" pitchFamily="2" charset="-78"/>
              </a:rPr>
              <a:t>و به </a:t>
            </a:r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منظور تربیت جنگجویان رایج بود.</a:t>
            </a:r>
            <a:endParaRPr lang="en-US" altLang="en-US" sz="3200" dirty="0">
              <a:ea typeface="2  Mitra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از جمله بازی های معمول در مدارس </a:t>
            </a:r>
            <a:r>
              <a:rPr lang="fa-IR" altLang="en-US" sz="3200" dirty="0" smtClean="0">
                <a:ea typeface="2  Mitra"/>
                <a:cs typeface="B Lotus" panose="00000400000000000000" pitchFamily="2" charset="-78"/>
              </a:rPr>
              <a:t>نظامی: فوتبال، </a:t>
            </a:r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مشت </a:t>
            </a:r>
            <a:r>
              <a:rPr lang="fa-IR" altLang="en-US" sz="3200" dirty="0" smtClean="0">
                <a:ea typeface="2  Mitra"/>
                <a:cs typeface="B Lotus" panose="00000400000000000000" pitchFamily="2" charset="-78"/>
              </a:rPr>
              <a:t>زنی، کشتی، </a:t>
            </a:r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تیراندازی با </a:t>
            </a:r>
            <a:r>
              <a:rPr lang="fa-IR" altLang="en-US" sz="3200" dirty="0" smtClean="0">
                <a:ea typeface="2  Mitra"/>
                <a:cs typeface="B Lotus" panose="00000400000000000000" pitchFamily="2" charset="-78"/>
              </a:rPr>
              <a:t>کمان، </a:t>
            </a:r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شکار و چوگان بوده است.</a:t>
            </a:r>
            <a:endParaRPr lang="en-US" altLang="en-US" sz="3200" dirty="0">
              <a:ea typeface="2  Mitra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fa-IR" altLang="en-US" sz="3200" dirty="0" smtClean="0">
                <a:ea typeface="2  Mitra"/>
                <a:cs typeface="B Lotus" panose="00000400000000000000" pitchFamily="2" charset="-78"/>
              </a:rPr>
              <a:t>چینی‌ها </a:t>
            </a:r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علت </a:t>
            </a:r>
            <a:r>
              <a:rPr lang="fa-IR" altLang="en-US" sz="3200" dirty="0" smtClean="0">
                <a:ea typeface="2  Mitra"/>
                <a:cs typeface="B Lotus" panose="00000400000000000000" pitchFamily="2" charset="-78"/>
              </a:rPr>
              <a:t>بیماری‌ها </a:t>
            </a:r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را فقر حرکتی </a:t>
            </a:r>
            <a:r>
              <a:rPr lang="fa-IR" altLang="en-US" sz="3200" dirty="0" smtClean="0">
                <a:ea typeface="2  Mitra"/>
                <a:cs typeface="B Lotus" panose="00000400000000000000" pitchFamily="2" charset="-78"/>
              </a:rPr>
              <a:t>می‌دانستند </a:t>
            </a:r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و برای درمان </a:t>
            </a:r>
            <a:r>
              <a:rPr lang="fa-IR" altLang="en-US" sz="3200" dirty="0" smtClean="0">
                <a:ea typeface="2  Mitra"/>
                <a:cs typeface="B Lotus" panose="00000400000000000000" pitchFamily="2" charset="-78"/>
              </a:rPr>
              <a:t>بیماری‌ها </a:t>
            </a:r>
            <a:r>
              <a:rPr lang="fa-IR" altLang="en-US" sz="3200" dirty="0">
                <a:ea typeface="2  Mitra"/>
                <a:cs typeface="B Lotus" panose="00000400000000000000" pitchFamily="2" charset="-78"/>
              </a:rPr>
              <a:t>ژیمناستیک طبی را </a:t>
            </a:r>
            <a:r>
              <a:rPr lang="fa-IR" altLang="en-US" sz="3200" dirty="0" smtClean="0">
                <a:ea typeface="2  Mitra"/>
                <a:cs typeface="B Lotus" panose="00000400000000000000" pitchFamily="2" charset="-78"/>
              </a:rPr>
              <a:t>ایجاد کرده بودند. </a:t>
            </a:r>
            <a:endParaRPr lang="en-US" altLang="en-US" sz="3200" dirty="0">
              <a:ea typeface="2  Mitra"/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71411828"/>
      </p:ext>
    </p:extLst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598" y="0"/>
            <a:ext cx="8229600" cy="11430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fa-IR" sz="4800" b="1" dirty="0">
                <a:solidFill>
                  <a:srgbClr val="7030A0"/>
                </a:solidFill>
                <a:cs typeface="B Zar" panose="00000400000000000000" pitchFamily="2" charset="-78"/>
              </a:rPr>
              <a:t>هنـــد </a:t>
            </a:r>
            <a:endParaRPr lang="en-US" sz="4800" b="1" dirty="0">
              <a:solidFill>
                <a:srgbClr val="7030A0"/>
              </a:solidFill>
              <a:cs typeface="B Zar" panose="00000400000000000000" pitchFamily="2" charset="-78"/>
            </a:endParaRP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270456" y="1622425"/>
            <a:ext cx="10831133" cy="4134431"/>
          </a:xfrm>
        </p:spPr>
        <p:txBody>
          <a:bodyPr>
            <a:normAutofit/>
          </a:bodyPr>
          <a:lstStyle/>
          <a:p>
            <a:pPr algn="just" rtl="1" eaLnBrk="1" hangingPunct="1"/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هندوها 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فلسفه‌ای 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را پذیرفته بودند که ترک لذایذ زندگی را توصیه 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می‌کرد که 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مستقیما با نیرو 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و توانایی 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بدنی مغایرت داشت.</a:t>
            </a:r>
            <a:endParaRPr lang="en-US" altLang="en-US" sz="2800" dirty="0">
              <a:ea typeface="2  Mitra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آنها برای رهایی از همه 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دشواری‌های 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تحمل 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ناپذیر، 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به عالم درون پناه 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می‌بردند 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و مجذوب جاودانگی روح می شدند.</a:t>
            </a:r>
            <a:endParaRPr lang="en-US" altLang="en-US" sz="2800" dirty="0">
              <a:ea typeface="2  Mitra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با این 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همه، 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تربیت بدنی به طور کلی فراموش نشده 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بود، 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نظامیان برای تربیت سربازان از تعلیمات تربیت بدنی بهره می جستند.</a:t>
            </a:r>
            <a:endParaRPr lang="en-US" altLang="en-US" sz="2800" dirty="0">
              <a:ea typeface="2  Mitra"/>
              <a:cs typeface="B Lotus" panose="00000400000000000000" pitchFamily="2" charset="-78"/>
            </a:endParaRPr>
          </a:p>
          <a:p>
            <a:pPr algn="just" rtl="1" eaLnBrk="1" hangingPunct="1"/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پزشکان 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هندی، 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فعالیت های ورزشی را برای کمک به هضم 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غذا، شادابی، به 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تأخیر انداختن پیری و در نهایت برای پیشگیری از بیماری ها بسیار </a:t>
            </a:r>
            <a:r>
              <a:rPr lang="fa-IR" altLang="en-US" sz="2800" dirty="0" smtClean="0">
                <a:ea typeface="2  Mitra"/>
                <a:cs typeface="B Lotus" panose="00000400000000000000" pitchFamily="2" charset="-78"/>
              </a:rPr>
              <a:t>مــؤثر می‌دانستند</a:t>
            </a:r>
            <a:r>
              <a:rPr lang="fa-IR" altLang="en-US" sz="2800" dirty="0">
                <a:ea typeface="2  Mitra"/>
                <a:cs typeface="B Lotus" panose="00000400000000000000" pitchFamily="2" charset="-78"/>
              </a:rPr>
              <a:t>. </a:t>
            </a:r>
            <a:endParaRPr lang="en-US" altLang="en-US" sz="2800" dirty="0">
              <a:ea typeface="2  Mitra"/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38211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Custom 1">
      <a:dk1>
        <a:sysClr val="windowText" lastClr="000000"/>
      </a:dk1>
      <a:lt1>
        <a:sysClr val="window" lastClr="FFFFFF"/>
      </a:lt1>
      <a:dk2>
        <a:srgbClr val="FDE2C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View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3901</TotalTime>
  <Words>1376</Words>
  <Application>Microsoft Office PowerPoint</Application>
  <PresentationFormat>Widescreen</PresentationFormat>
  <Paragraphs>103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31" baseType="lpstr">
      <vt:lpstr>2  Mitra</vt:lpstr>
      <vt:lpstr>2  Nazanin</vt:lpstr>
      <vt:lpstr>Arial</vt:lpstr>
      <vt:lpstr>B Fantezy</vt:lpstr>
      <vt:lpstr>B Lotus</vt:lpstr>
      <vt:lpstr>B Titr</vt:lpstr>
      <vt:lpstr>B Zar</vt:lpstr>
      <vt:lpstr>Calibri</vt:lpstr>
      <vt:lpstr>Century Schoolbook</vt:lpstr>
      <vt:lpstr>Tahoma</vt:lpstr>
      <vt:lpstr>Wingdings</vt:lpstr>
      <vt:lpstr>Wingdings 2</vt:lpstr>
      <vt:lpstr>View</vt:lpstr>
      <vt:lpstr>مبانی آموزش تربیت بدنی  مدرس: دکتر حمزه مرادی</vt:lpstr>
      <vt:lpstr>فصل اول- آشنایی با مفاهیم</vt:lpstr>
      <vt:lpstr>ورزش</vt:lpstr>
      <vt:lpstr>بازی</vt:lpstr>
      <vt:lpstr>تربیت بدنی</vt:lpstr>
      <vt:lpstr>بررسی تاریخی تربیت بدنی </vt:lpstr>
      <vt:lpstr>پایه های تربیت بدنی و ورزش در اقوام باستان</vt:lpstr>
      <vt:lpstr>چیــن</vt:lpstr>
      <vt:lpstr>هنـــد </vt:lpstr>
      <vt:lpstr>یونــان </vt:lpstr>
      <vt:lpstr>روم </vt:lpstr>
      <vt:lpstr>ایــران</vt:lpstr>
      <vt:lpstr>PowerPoint Presentation</vt:lpstr>
      <vt:lpstr>بعد روحی و رواني</vt:lpstr>
      <vt:lpstr>بعد اجتماعي</vt:lpstr>
      <vt:lpstr>بعد جسماني</vt:lpstr>
      <vt:lpstr>تکالیف و سوال‌ها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دوره آموزشي آموزگاران پايه</dc:title>
  <dc:creator>zahra taslimi</dc:creator>
  <cp:lastModifiedBy>Moradi</cp:lastModifiedBy>
  <cp:revision>179</cp:revision>
  <cp:lastPrinted>2017-08-19T07:24:43Z</cp:lastPrinted>
  <dcterms:created xsi:type="dcterms:W3CDTF">2017-08-13T05:41:15Z</dcterms:created>
  <dcterms:modified xsi:type="dcterms:W3CDTF">2020-04-24T16:05:07Z</dcterms:modified>
</cp:coreProperties>
</file>