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2" d="100"/>
          <a:sy n="42" d="100"/>
        </p:scale>
        <p:origin x="1326"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1BC05AD-AB1B-4553-92FA-FC4DFA98378C}" type="datetimeFigureOut">
              <a:rPr lang="en-US" smtClean="0"/>
              <a:t>4/17/2020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3563362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BC05AD-AB1B-4553-92FA-FC4DFA98378C}" type="datetimeFigureOut">
              <a:rPr lang="en-US" smtClean="0"/>
              <a:t>4/17/2020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2120480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BC05AD-AB1B-4553-92FA-FC4DFA98378C}" type="datetimeFigureOut">
              <a:rPr lang="en-US" smtClean="0"/>
              <a:t>4/17/2020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4073181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BC05AD-AB1B-4553-92FA-FC4DFA98378C}" type="datetimeFigureOut">
              <a:rPr lang="en-US" smtClean="0"/>
              <a:t>4/17/2020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1288001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BC05AD-AB1B-4553-92FA-FC4DFA98378C}" type="datetimeFigureOut">
              <a:rPr lang="en-US" smtClean="0"/>
              <a:t>4/17/2020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351272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1BC05AD-AB1B-4553-92FA-FC4DFA98378C}" type="datetimeFigureOut">
              <a:rPr lang="en-US" smtClean="0"/>
              <a:t>4/17/2020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2989146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1BC05AD-AB1B-4553-92FA-FC4DFA98378C}" type="datetimeFigureOut">
              <a:rPr lang="en-US" smtClean="0"/>
              <a:t>4/17/2020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185819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1BC05AD-AB1B-4553-92FA-FC4DFA98378C}" type="datetimeFigureOut">
              <a:rPr lang="en-US" smtClean="0"/>
              <a:t>4/17/2020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1394759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BC05AD-AB1B-4553-92FA-FC4DFA98378C}" type="datetimeFigureOut">
              <a:rPr lang="en-US" smtClean="0"/>
              <a:t>4/17/2020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206269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BC05AD-AB1B-4553-92FA-FC4DFA98378C}" type="datetimeFigureOut">
              <a:rPr lang="en-US" smtClean="0"/>
              <a:t>4/17/2020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1176470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BC05AD-AB1B-4553-92FA-FC4DFA98378C}" type="datetimeFigureOut">
              <a:rPr lang="en-US" smtClean="0"/>
              <a:t>4/17/2020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35853254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BC05AD-AB1B-4553-92FA-FC4DFA98378C}" type="datetimeFigureOut">
              <a:rPr lang="en-US" smtClean="0"/>
              <a:t>4/17/2020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9500C2-CC3E-4341-81E4-2519088BDE4C}" type="slidenum">
              <a:rPr lang="en-US" smtClean="0"/>
              <a:t>‹#›</a:t>
            </a:fld>
            <a:endParaRPr lang="en-US"/>
          </a:p>
        </p:txBody>
      </p:sp>
    </p:spTree>
    <p:extLst>
      <p:ext uri="{BB962C8B-B14F-4D97-AF65-F5344CB8AC3E}">
        <p14:creationId xmlns:p14="http://schemas.microsoft.com/office/powerpoint/2010/main" val="3705201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 the name of God</a:t>
            </a:r>
            <a:endParaRPr lang="en-US" dirty="0"/>
          </a:p>
        </p:txBody>
      </p:sp>
      <p:sp>
        <p:nvSpPr>
          <p:cNvPr id="3" name="Subtitle 2"/>
          <p:cNvSpPr>
            <a:spLocks noGrp="1"/>
          </p:cNvSpPr>
          <p:nvPr>
            <p:ph type="subTitle" idx="1"/>
          </p:nvPr>
        </p:nvSpPr>
        <p:spPr>
          <a:xfrm>
            <a:off x="1371600" y="3200400"/>
            <a:ext cx="6400800" cy="3200400"/>
          </a:xfrm>
        </p:spPr>
        <p:txBody>
          <a:bodyPr>
            <a:normAutofit fontScale="92500" lnSpcReduction="20000"/>
          </a:bodyPr>
          <a:lstStyle/>
          <a:p>
            <a:pPr algn="l">
              <a:spcBef>
                <a:spcPts val="0"/>
              </a:spcBef>
            </a:pPr>
            <a:r>
              <a:rPr lang="en-US" sz="1800" b="1" dirty="0" smtClean="0">
                <a:effectLst/>
                <a:latin typeface="Times New Roman"/>
                <a:ea typeface="Calibri"/>
                <a:cs typeface="Arial"/>
              </a:rPr>
              <a:t>Unit Four</a:t>
            </a:r>
            <a:endParaRPr lang="en-US" sz="1100" dirty="0">
              <a:ea typeface="Calibri"/>
              <a:cs typeface="Arial"/>
            </a:endParaRPr>
          </a:p>
          <a:p>
            <a:pPr algn="l">
              <a:spcBef>
                <a:spcPts val="0"/>
              </a:spcBef>
            </a:pPr>
            <a:r>
              <a:rPr lang="en-US" sz="1400" b="1" dirty="0" smtClean="0">
                <a:effectLst/>
                <a:latin typeface="Times New Roman"/>
                <a:ea typeface="Calibri"/>
                <a:cs typeface="Arial"/>
              </a:rPr>
              <a:t>New Vocabulary</a:t>
            </a:r>
            <a:endParaRPr lang="en-US" sz="1100" dirty="0">
              <a:ea typeface="Calibri"/>
              <a:cs typeface="Arial"/>
            </a:endParaRPr>
          </a:p>
          <a:p>
            <a:pPr algn="l">
              <a:spcBef>
                <a:spcPts val="0"/>
              </a:spcBef>
            </a:pPr>
            <a:r>
              <a:rPr lang="en-US" sz="1400" dirty="0" smtClean="0">
                <a:effectLst/>
                <a:latin typeface="Times New Roman"/>
                <a:ea typeface="Calibri"/>
                <a:cs typeface="Arial"/>
              </a:rPr>
              <a:t>1- neatly: in a tidy way</a:t>
            </a:r>
            <a:endParaRPr lang="en-US" sz="1100" dirty="0">
              <a:ea typeface="Calibri"/>
              <a:cs typeface="Arial"/>
            </a:endParaRPr>
          </a:p>
          <a:p>
            <a:pPr algn="l">
              <a:spcBef>
                <a:spcPts val="0"/>
              </a:spcBef>
            </a:pPr>
            <a:r>
              <a:rPr lang="en-US" sz="1400" dirty="0" smtClean="0">
                <a:effectLst/>
                <a:latin typeface="Times New Roman"/>
                <a:ea typeface="Calibri"/>
                <a:cs typeface="Arial"/>
              </a:rPr>
              <a:t>             All pupils should be neatly dressed at school.</a:t>
            </a:r>
            <a:endParaRPr lang="en-US" sz="1100" dirty="0">
              <a:ea typeface="Calibri"/>
              <a:cs typeface="Arial"/>
            </a:endParaRPr>
          </a:p>
          <a:p>
            <a:pPr algn="l">
              <a:spcBef>
                <a:spcPts val="0"/>
              </a:spcBef>
            </a:pPr>
            <a:r>
              <a:rPr lang="en-US" sz="1400" dirty="0" smtClean="0">
                <a:effectLst/>
                <a:latin typeface="Times New Roman"/>
                <a:ea typeface="Calibri"/>
                <a:cs typeface="Arial"/>
              </a:rPr>
              <a:t>2- rope: strong, thick string</a:t>
            </a:r>
            <a:endParaRPr lang="en-US" sz="1100" dirty="0">
              <a:ea typeface="Calibri"/>
              <a:cs typeface="Arial"/>
            </a:endParaRPr>
          </a:p>
          <a:p>
            <a:pPr algn="l">
              <a:spcBef>
                <a:spcPts val="0"/>
              </a:spcBef>
            </a:pPr>
            <a:r>
              <a:rPr lang="en-US" sz="1400" dirty="0" smtClean="0">
                <a:effectLst/>
                <a:latin typeface="Times New Roman"/>
                <a:ea typeface="Calibri"/>
                <a:cs typeface="Arial"/>
              </a:rPr>
              <a:t>            The rope broke and she fell onto the ground.</a:t>
            </a:r>
            <a:endParaRPr lang="en-US" sz="1100" dirty="0">
              <a:ea typeface="Calibri"/>
              <a:cs typeface="Arial"/>
            </a:endParaRPr>
          </a:p>
          <a:p>
            <a:pPr algn="l">
              <a:spcBef>
                <a:spcPts val="0"/>
              </a:spcBef>
            </a:pPr>
            <a:r>
              <a:rPr lang="en-US" sz="1400" dirty="0" smtClean="0">
                <a:effectLst/>
                <a:latin typeface="Times New Roman"/>
                <a:ea typeface="Calibri"/>
                <a:cs typeface="Arial"/>
              </a:rPr>
              <a:t>3- in sight: that can be seen</a:t>
            </a:r>
            <a:endParaRPr lang="en-US" sz="1100" dirty="0">
              <a:ea typeface="Calibri"/>
              <a:cs typeface="Arial"/>
            </a:endParaRPr>
          </a:p>
          <a:p>
            <a:pPr algn="l">
              <a:spcBef>
                <a:spcPts val="0"/>
              </a:spcBef>
            </a:pPr>
            <a:r>
              <a:rPr lang="en-US" sz="1400" dirty="0" smtClean="0">
                <a:effectLst/>
                <a:latin typeface="Times New Roman"/>
                <a:ea typeface="Calibri"/>
                <a:cs typeface="Arial"/>
              </a:rPr>
              <a:t>              There was no one in sight.</a:t>
            </a:r>
            <a:endParaRPr lang="en-US" sz="1100" dirty="0">
              <a:ea typeface="Calibri"/>
              <a:cs typeface="Arial"/>
            </a:endParaRPr>
          </a:p>
          <a:p>
            <a:pPr algn="l">
              <a:spcBef>
                <a:spcPts val="0"/>
              </a:spcBef>
            </a:pPr>
            <a:r>
              <a:rPr lang="en-US" sz="1400" dirty="0" smtClean="0">
                <a:effectLst/>
                <a:latin typeface="Times New Roman"/>
                <a:ea typeface="Calibri"/>
                <a:cs typeface="Arial"/>
              </a:rPr>
              <a:t>4- whether: if</a:t>
            </a:r>
            <a:endParaRPr lang="en-US" sz="1100" dirty="0">
              <a:ea typeface="Calibri"/>
              <a:cs typeface="Arial"/>
            </a:endParaRPr>
          </a:p>
          <a:p>
            <a:pPr algn="l">
              <a:spcBef>
                <a:spcPts val="0"/>
              </a:spcBef>
            </a:pPr>
            <a:r>
              <a:rPr lang="en-US" sz="1400" dirty="0" smtClean="0">
                <a:effectLst/>
                <a:latin typeface="Times New Roman"/>
                <a:ea typeface="Calibri"/>
                <a:cs typeface="Arial"/>
              </a:rPr>
              <a:t>                I don't know whether he'll come back or not.</a:t>
            </a:r>
            <a:endParaRPr lang="en-US" sz="1100" dirty="0">
              <a:ea typeface="Calibri"/>
              <a:cs typeface="Arial"/>
            </a:endParaRPr>
          </a:p>
          <a:p>
            <a:pPr algn="l">
              <a:spcBef>
                <a:spcPts val="0"/>
              </a:spcBef>
            </a:pPr>
            <a:r>
              <a:rPr lang="en-US" sz="1400" dirty="0" smtClean="0">
                <a:effectLst/>
                <a:latin typeface="Times New Roman"/>
                <a:ea typeface="Calibri"/>
                <a:cs typeface="Arial"/>
              </a:rPr>
              <a:t>5-straighten: make straight </a:t>
            </a:r>
            <a:endParaRPr lang="en-US" sz="1100" dirty="0">
              <a:ea typeface="Calibri"/>
              <a:cs typeface="Arial"/>
            </a:endParaRPr>
          </a:p>
          <a:p>
            <a:pPr algn="l">
              <a:spcBef>
                <a:spcPts val="0"/>
              </a:spcBef>
            </a:pPr>
            <a:r>
              <a:rPr lang="en-US" sz="1400" dirty="0" smtClean="0">
                <a:effectLst/>
                <a:latin typeface="Times New Roman"/>
                <a:ea typeface="Calibri"/>
                <a:cs typeface="Arial"/>
              </a:rPr>
              <a:t>                 He straightened his tie and walked in.</a:t>
            </a:r>
            <a:endParaRPr lang="en-US" sz="1100" dirty="0">
              <a:ea typeface="Calibri"/>
              <a:cs typeface="Arial"/>
            </a:endParaRPr>
          </a:p>
          <a:p>
            <a:pPr algn="l">
              <a:spcBef>
                <a:spcPts val="0"/>
              </a:spcBef>
            </a:pPr>
            <a:r>
              <a:rPr lang="en-US" sz="1400" dirty="0" smtClean="0">
                <a:effectLst/>
                <a:latin typeface="Times New Roman"/>
                <a:ea typeface="Calibri"/>
                <a:cs typeface="Arial"/>
              </a:rPr>
              <a:t>6- expect: to think or believe that </a:t>
            </a:r>
            <a:r>
              <a:rPr lang="en-US" sz="1400" dirty="0" err="1" smtClean="0">
                <a:effectLst/>
                <a:latin typeface="Times New Roman"/>
                <a:ea typeface="Calibri"/>
                <a:cs typeface="Arial"/>
              </a:rPr>
              <a:t>sth</a:t>
            </a:r>
            <a:r>
              <a:rPr lang="en-US" sz="1400" dirty="0" smtClean="0">
                <a:effectLst/>
                <a:latin typeface="Times New Roman"/>
                <a:ea typeface="Calibri"/>
                <a:cs typeface="Arial"/>
              </a:rPr>
              <a:t> will happen</a:t>
            </a:r>
            <a:endParaRPr lang="en-US" sz="1100" dirty="0">
              <a:ea typeface="Calibri"/>
              <a:cs typeface="Arial"/>
            </a:endParaRPr>
          </a:p>
          <a:p>
            <a:pPr algn="l">
              <a:spcBef>
                <a:spcPts val="0"/>
              </a:spcBef>
            </a:pPr>
            <a:r>
              <a:rPr lang="en-US" sz="1400" dirty="0" smtClean="0">
                <a:effectLst/>
                <a:latin typeface="Times New Roman"/>
                <a:ea typeface="Calibri"/>
                <a:cs typeface="Arial"/>
              </a:rPr>
              <a:t>               The manager expects the employees to be on time.   </a:t>
            </a:r>
            <a:endParaRPr lang="en-US" sz="1100" dirty="0">
              <a:ea typeface="Calibri"/>
              <a:cs typeface="Arial"/>
            </a:endParaRPr>
          </a:p>
          <a:p>
            <a:pPr algn="l">
              <a:spcBef>
                <a:spcPts val="0"/>
              </a:spcBef>
            </a:pPr>
            <a:r>
              <a:rPr lang="en-US" sz="1400" dirty="0" smtClean="0">
                <a:effectLst/>
                <a:latin typeface="Times New Roman"/>
                <a:ea typeface="Calibri"/>
                <a:cs typeface="Arial"/>
              </a:rPr>
              <a:t>7- swing: a swinging movement; a seat for swinging on</a:t>
            </a:r>
            <a:endParaRPr lang="en-US" sz="1100" dirty="0">
              <a:ea typeface="Calibri"/>
              <a:cs typeface="Arial"/>
            </a:endParaRPr>
          </a:p>
          <a:p>
            <a:pPr algn="l">
              <a:spcBef>
                <a:spcPts val="0"/>
              </a:spcBef>
            </a:pPr>
            <a:r>
              <a:rPr lang="en-US" sz="1400" dirty="0" smtClean="0">
                <a:effectLst/>
                <a:latin typeface="Times New Roman"/>
                <a:ea typeface="Calibri"/>
                <a:cs typeface="Arial"/>
              </a:rPr>
              <a:t>               She sat on the swing. </a:t>
            </a:r>
            <a:endParaRPr lang="en-US" sz="1100" dirty="0">
              <a:ea typeface="Calibri"/>
              <a:cs typeface="Arial"/>
            </a:endParaRPr>
          </a:p>
          <a:p>
            <a:pPr algn="l">
              <a:spcBef>
                <a:spcPts val="0"/>
              </a:spcBef>
            </a:pPr>
            <a:r>
              <a:rPr lang="en-US" sz="1400" dirty="0" smtClean="0">
                <a:effectLst/>
                <a:latin typeface="Times New Roman"/>
                <a:ea typeface="Calibri"/>
                <a:cs typeface="Arial"/>
              </a:rPr>
              <a:t>8- respectable: considered by society to be acceptable</a:t>
            </a:r>
            <a:endParaRPr lang="en-US" sz="1100" dirty="0">
              <a:ea typeface="Calibri"/>
              <a:cs typeface="Arial"/>
            </a:endParaRPr>
          </a:p>
          <a:p>
            <a:pPr algn="l">
              <a:spcBef>
                <a:spcPts val="0"/>
              </a:spcBef>
            </a:pPr>
            <a:r>
              <a:rPr lang="en-US" sz="1400" dirty="0" smtClean="0">
                <a:effectLst/>
                <a:latin typeface="Times New Roman"/>
                <a:ea typeface="Calibri"/>
                <a:cs typeface="Arial"/>
              </a:rPr>
              <a:t>               We want you to look respectable.</a:t>
            </a:r>
            <a:endParaRPr lang="fa-IR" sz="1400" dirty="0" smtClean="0">
              <a:effectLst/>
              <a:latin typeface="Times New Roman"/>
              <a:ea typeface="Calibri"/>
              <a:cs typeface="Arial"/>
            </a:endParaRPr>
          </a:p>
          <a:p>
            <a:pPr algn="l">
              <a:spcBef>
                <a:spcPts val="0"/>
              </a:spcBef>
            </a:pPr>
            <a:endParaRPr lang="en-US" sz="1100" dirty="0">
              <a:ea typeface="Calibri"/>
              <a:cs typeface="Arial"/>
            </a:endParaRPr>
          </a:p>
          <a:p>
            <a:pPr algn="l"/>
            <a:endParaRPr lang="en-US" sz="1400" dirty="0"/>
          </a:p>
        </p:txBody>
      </p:sp>
    </p:spTree>
    <p:extLst>
      <p:ext uri="{BB962C8B-B14F-4D97-AF65-F5344CB8AC3E}">
        <p14:creationId xmlns:p14="http://schemas.microsoft.com/office/powerpoint/2010/main" val="2808658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55000" lnSpcReduction="20000"/>
          </a:bodyPr>
          <a:lstStyle/>
          <a:p>
            <a:pPr marL="0" indent="0" algn="r">
              <a:buNone/>
            </a:pPr>
            <a:r>
              <a:rPr lang="fa-IR" dirty="0"/>
              <a:t>1- مرتب: به روش مرتب </a:t>
            </a:r>
          </a:p>
          <a:p>
            <a:pPr marL="0" indent="0" algn="r">
              <a:buNone/>
            </a:pPr>
            <a:r>
              <a:rPr lang="fa-IR" dirty="0"/>
              <a:t>همه دانش آموزان باید بطورمرتب در مدرسه لباس بپوشند.</a:t>
            </a:r>
          </a:p>
          <a:p>
            <a:pPr marL="0" indent="0" algn="r">
              <a:buNone/>
            </a:pPr>
            <a:r>
              <a:rPr lang="fa-IR" dirty="0"/>
              <a:t>2- طناب: ریسمان قوی ، ضخیم</a:t>
            </a:r>
          </a:p>
          <a:p>
            <a:pPr marL="0" indent="0" algn="r">
              <a:buNone/>
            </a:pPr>
            <a:r>
              <a:rPr lang="fa-IR" dirty="0"/>
              <a:t> طناب پاره شد و او روی زمین افتاد.</a:t>
            </a:r>
          </a:p>
          <a:p>
            <a:pPr marL="0" indent="0" algn="r">
              <a:buNone/>
            </a:pPr>
            <a:r>
              <a:rPr lang="fa-IR" dirty="0"/>
              <a:t>3- درمعرض دید: آنکه دیده می شود </a:t>
            </a:r>
          </a:p>
          <a:p>
            <a:pPr marL="0" indent="0" algn="r">
              <a:buNone/>
            </a:pPr>
            <a:r>
              <a:rPr lang="fa-IR" dirty="0"/>
              <a:t>هیچ کس درمعرض دید نبود.</a:t>
            </a:r>
          </a:p>
          <a:p>
            <a:pPr marL="0" indent="0" algn="r">
              <a:buNone/>
            </a:pPr>
            <a:r>
              <a:rPr lang="fa-IR" dirty="0"/>
              <a:t>4- آیا:  نمی دانم که آیااو برمی گردد یا نه.</a:t>
            </a:r>
          </a:p>
          <a:p>
            <a:pPr marL="0" indent="0" algn="r">
              <a:buNone/>
            </a:pPr>
            <a:r>
              <a:rPr lang="fa-IR" dirty="0"/>
              <a:t>5-صاف کردن: درست کردن</a:t>
            </a:r>
          </a:p>
          <a:p>
            <a:pPr marL="0" indent="0" algn="r">
              <a:buNone/>
            </a:pPr>
            <a:r>
              <a:rPr lang="fa-IR" dirty="0"/>
              <a:t>او کراواتش را صاف کرد و داخل شد.</a:t>
            </a:r>
          </a:p>
          <a:p>
            <a:pPr marL="0" indent="0" algn="r">
              <a:buNone/>
            </a:pPr>
            <a:r>
              <a:rPr lang="fa-IR" dirty="0"/>
              <a:t>6- انتظار داشتن: فکرمی کنید یا باور دارید که این اتفاق خواهد افتاد</a:t>
            </a:r>
          </a:p>
          <a:p>
            <a:pPr marL="0" indent="0" algn="r">
              <a:buNone/>
            </a:pPr>
            <a:r>
              <a:rPr lang="fa-IR" dirty="0"/>
              <a:t> مدیر انتظار دارد که کارمندان به موقع سرکارباشند.</a:t>
            </a:r>
          </a:p>
          <a:p>
            <a:pPr marL="0" indent="0" algn="r">
              <a:buNone/>
            </a:pPr>
            <a:r>
              <a:rPr lang="fa-IR" dirty="0"/>
              <a:t>7- تاب خوردن: یک حرکت نوسانی؛ صندلی برای تاب خوردن</a:t>
            </a:r>
          </a:p>
          <a:p>
            <a:pPr marL="0" indent="0" algn="r">
              <a:buNone/>
            </a:pPr>
            <a:r>
              <a:rPr lang="fa-IR" dirty="0"/>
              <a:t> او روی تاب نشست.</a:t>
            </a:r>
          </a:p>
          <a:p>
            <a:pPr marL="0" indent="0" algn="r">
              <a:buNone/>
            </a:pPr>
            <a:r>
              <a:rPr lang="fa-IR" dirty="0"/>
              <a:t>8- قابل احترام: از نظر جامعه قابل قبول بودن </a:t>
            </a:r>
          </a:p>
          <a:p>
            <a:pPr algn="r"/>
            <a:r>
              <a:rPr lang="fa-IR" dirty="0"/>
              <a:t>ما می خواهیم شما محترم باشید.</a:t>
            </a:r>
            <a:endParaRPr lang="en-US" dirty="0"/>
          </a:p>
        </p:txBody>
      </p:sp>
    </p:spTree>
    <p:extLst>
      <p:ext uri="{BB962C8B-B14F-4D97-AF65-F5344CB8AC3E}">
        <p14:creationId xmlns:p14="http://schemas.microsoft.com/office/powerpoint/2010/main" val="2550413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marR="0" indent="0">
              <a:spcBef>
                <a:spcPts val="0"/>
              </a:spcBef>
              <a:spcAft>
                <a:spcPts val="0"/>
              </a:spcAft>
              <a:buNone/>
            </a:pPr>
            <a:r>
              <a:rPr lang="en-US" sz="2400" b="1" dirty="0">
                <a:latin typeface="Times New Roman"/>
                <a:ea typeface="Calibri"/>
                <a:cs typeface="Arial"/>
              </a:rPr>
              <a:t> A Respectable Professor</a:t>
            </a:r>
            <a:endParaRPr lang="en-US" sz="2400" dirty="0">
              <a:ea typeface="Calibri"/>
              <a:cs typeface="Arial"/>
            </a:endParaRPr>
          </a:p>
          <a:p>
            <a:pPr marL="0" marR="0" indent="0" algn="just">
              <a:spcBef>
                <a:spcPts val="0"/>
              </a:spcBef>
              <a:spcAft>
                <a:spcPts val="0"/>
              </a:spcAft>
              <a:buNone/>
            </a:pPr>
            <a:r>
              <a:rPr lang="en-US" sz="2400" dirty="0">
                <a:latin typeface="Times New Roman"/>
                <a:ea typeface="Calibri"/>
                <a:cs typeface="Arial"/>
              </a:rPr>
              <a:t>   </a:t>
            </a:r>
            <a:r>
              <a:rPr lang="en-US" sz="2400" dirty="0" err="1">
                <a:latin typeface="Times New Roman"/>
                <a:ea typeface="Calibri"/>
                <a:cs typeface="Arial"/>
              </a:rPr>
              <a:t>Mr</a:t>
            </a:r>
            <a:r>
              <a:rPr lang="en-US" sz="2400" dirty="0">
                <a:latin typeface="Times New Roman"/>
                <a:ea typeface="Calibri"/>
                <a:cs typeface="Arial"/>
              </a:rPr>
              <a:t> Jones woke early one morning, before the sun had risen. It was a beautiful morning, so he went to the window and looked out. He was surprised to see a neatly dressed, middle-aged professor, who worked in the university just up the road from </a:t>
            </a:r>
            <a:r>
              <a:rPr lang="en-US" sz="2400" dirty="0" err="1">
                <a:latin typeface="Times New Roman"/>
                <a:ea typeface="Calibri"/>
                <a:cs typeface="Arial"/>
              </a:rPr>
              <a:t>Mr</a:t>
            </a:r>
            <a:r>
              <a:rPr lang="en-US" sz="2400" dirty="0">
                <a:latin typeface="Times New Roman"/>
                <a:ea typeface="Calibri"/>
                <a:cs typeface="Arial"/>
              </a:rPr>
              <a:t> Jones’s house, coming from the direction of the town. He had grey hair and thick glasses, and was carrying an umbrella, a morning newspaper and a bag. </a:t>
            </a:r>
            <a:r>
              <a:rPr lang="en-US" sz="2400" dirty="0" err="1">
                <a:latin typeface="Times New Roman"/>
                <a:ea typeface="Calibri"/>
                <a:cs typeface="Arial"/>
              </a:rPr>
              <a:t>Mr</a:t>
            </a:r>
            <a:r>
              <a:rPr lang="en-US" sz="2400" dirty="0">
                <a:latin typeface="Times New Roman"/>
                <a:ea typeface="Calibri"/>
                <a:cs typeface="Arial"/>
              </a:rPr>
              <a:t> Jones thought that he must have arrived by the night train and decided to walk to the university instead of taking a taxi.</a:t>
            </a:r>
            <a:endParaRPr lang="en-US" sz="2400" dirty="0">
              <a:ea typeface="Calibri"/>
              <a:cs typeface="Arial"/>
            </a:endParaRPr>
          </a:p>
          <a:p>
            <a:pPr marL="0" marR="0" indent="0" algn="just">
              <a:spcBef>
                <a:spcPts val="0"/>
              </a:spcBef>
              <a:spcAft>
                <a:spcPts val="0"/>
              </a:spcAft>
              <a:buNone/>
            </a:pPr>
            <a:r>
              <a:rPr lang="en-US" sz="2400" dirty="0" err="1">
                <a:latin typeface="Times New Roman"/>
                <a:ea typeface="Calibri"/>
                <a:cs typeface="Arial"/>
              </a:rPr>
              <a:t>Mr</a:t>
            </a:r>
            <a:r>
              <a:rPr lang="en-US" sz="2400" dirty="0">
                <a:latin typeface="Times New Roman"/>
                <a:ea typeface="Calibri"/>
                <a:cs typeface="Arial"/>
              </a:rPr>
              <a:t> Jones had a big tree in his garden, and the children had tied a long rope to one of its branches, so that they could swing on it.</a:t>
            </a:r>
            <a:endParaRPr lang="en-US" sz="2400" dirty="0"/>
          </a:p>
        </p:txBody>
      </p:sp>
    </p:spTree>
    <p:extLst>
      <p:ext uri="{BB962C8B-B14F-4D97-AF65-F5344CB8AC3E}">
        <p14:creationId xmlns:p14="http://schemas.microsoft.com/office/powerpoint/2010/main" val="3132689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a:buNone/>
            </a:pPr>
            <a:r>
              <a:rPr lang="fa-IR" sz="2400" dirty="0"/>
              <a:t>استاد محترم </a:t>
            </a:r>
            <a:endParaRPr lang="fa-IR" sz="2400" dirty="0" smtClean="0"/>
          </a:p>
          <a:p>
            <a:pPr marL="0" indent="0" algn="r">
              <a:buNone/>
            </a:pPr>
            <a:r>
              <a:rPr lang="fa-IR" sz="2400" dirty="0" smtClean="0"/>
              <a:t>قبل </a:t>
            </a:r>
            <a:r>
              <a:rPr lang="fa-IR" sz="2400" dirty="0"/>
              <a:t>از طلوع آفتاب ، آقای جونز صبح زود بیدار شد. یک صبح زیبا بود ، بنابراین او به سمت پنجره رفت و بیرون را نگاه کرد. او از دیدن یک استاد  میانسال لباس مرتب ، که در دانشگاهی که  کمی بالاتراز خیابان خانه آقای جونزبود کار می کرد،  از طرف شهر می آمد ، تعجب کرد. او موهای خاکستری و عینک  ضخیمی داشت و یک چتر ، یک روزنامه صبحانه و یک کیف حمل می کرد. آقای جونز فکر  کرد که او باید باقطار شب رسیده باشد و تصمیم گرفته به جای گرفتن تاکسی ، پیاده به دانشگاه  برود.آقای جونز یک درخت بزرگ در باغ خود داشت و بچه ها طناب بلند ی را به یکی از شاخه های آن بسته بودند تا بتوانند  روی آن تاب بروند.</a:t>
            </a:r>
            <a:endParaRPr lang="en-US" sz="2400" dirty="0"/>
          </a:p>
        </p:txBody>
      </p:sp>
    </p:spTree>
    <p:extLst>
      <p:ext uri="{BB962C8B-B14F-4D97-AF65-F5344CB8AC3E}">
        <p14:creationId xmlns:p14="http://schemas.microsoft.com/office/powerpoint/2010/main" val="41435583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marR="0" algn="just">
              <a:spcBef>
                <a:spcPts val="0"/>
              </a:spcBef>
              <a:spcAft>
                <a:spcPts val="0"/>
              </a:spcAft>
            </a:pPr>
            <a:r>
              <a:rPr lang="en-US" sz="2400" dirty="0" err="1">
                <a:latin typeface="Times New Roman"/>
                <a:ea typeface="Calibri"/>
                <a:cs typeface="Arial"/>
              </a:rPr>
              <a:t>Mr</a:t>
            </a:r>
            <a:r>
              <a:rPr lang="en-US" sz="2400" dirty="0">
                <a:latin typeface="Times New Roman"/>
                <a:ea typeface="Calibri"/>
                <a:cs typeface="Arial"/>
              </a:rPr>
              <a:t> Jones was surprised to see the professor stop when he saw the rope, and look carefully up and down the road. When he saw that there was nobody in sight, he stepped into the garden (there was no fence), put his umbrella, newspaper, bag and hat neatly on the grass and took hold of the rope. He pulled it hard to see whether it was strong enough to take his weight, then ran as fast as he could and swung into the air on the end of the rope, his grey hair blowing all around his face. Backwards and forwards he swung, occasionally taking a few more running steps on the grass when the rope began to swing too slowly for him.</a:t>
            </a:r>
            <a:endParaRPr lang="en-US" sz="2400" dirty="0">
              <a:ea typeface="Calibri"/>
              <a:cs typeface="Arial"/>
            </a:endParaRPr>
          </a:p>
          <a:p>
            <a:endParaRPr lang="en-US" dirty="0"/>
          </a:p>
        </p:txBody>
      </p:sp>
    </p:spTree>
    <p:extLst>
      <p:ext uri="{BB962C8B-B14F-4D97-AF65-F5344CB8AC3E}">
        <p14:creationId xmlns:p14="http://schemas.microsoft.com/office/powerpoint/2010/main" val="4014721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r">
              <a:buNone/>
            </a:pPr>
            <a:r>
              <a:rPr lang="fa-IR" sz="2400" dirty="0"/>
              <a:t>آقای جونز از دیدن اینکه استادبا دیدن طناب متوقف شد  تعجب کرد او با دقت به بالا و پایین جاده نگاه کرد. وقتی دید که هیچ کسی دیده نمیشود ، پا به باغ گذاشت (حصار وجود نداشت) ، چتر ، روزنامه ، کیف و کلاه خود را مرتب بر روی چمن گذاشت و طناب را گرفت. او سخت کشید تا ببیند آیا به اندازه کافی محکم استتا وزن او را تحمل کند ، بسپس با باآن سرعتی که می توانست تاانتهای طناب به هوا می چرخید ، موهای خاکستری اش که سراسر صورتش پخش شده  بود. به عقب و رو به جلو تاب میخورد ، گاه گاهی پاهاییش را به زمین می زد  ، هنگامی که ازسرعت طناب  کاسته میشد</a:t>
            </a:r>
            <a:r>
              <a:rPr lang="fa-IR" dirty="0"/>
              <a:t>.</a:t>
            </a:r>
            <a:endParaRPr lang="en-US" dirty="0"/>
          </a:p>
        </p:txBody>
      </p:sp>
    </p:spTree>
    <p:extLst>
      <p:ext uri="{BB962C8B-B14F-4D97-AF65-F5344CB8AC3E}">
        <p14:creationId xmlns:p14="http://schemas.microsoft.com/office/powerpoint/2010/main" val="4176711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marR="0" indent="0" algn="just">
              <a:spcBef>
                <a:spcPts val="0"/>
              </a:spcBef>
              <a:spcAft>
                <a:spcPts val="0"/>
              </a:spcAft>
              <a:buNone/>
            </a:pPr>
            <a:r>
              <a:rPr lang="en-US" sz="2400" dirty="0">
                <a:latin typeface="Times New Roman"/>
                <a:ea typeface="Calibri"/>
                <a:cs typeface="Arial"/>
              </a:rPr>
              <a:t>At last the professor stopped, straightened his tie, combed his hair carefully, put on his hat, picked up his umbrella, newspaper and bag, and continued on his way to the university, looking as quiet and correct and respectable as one would expect a professor to be.</a:t>
            </a:r>
            <a:endParaRPr lang="en-US" sz="2400" dirty="0">
              <a:ea typeface="Calibri"/>
              <a:cs typeface="Arial"/>
            </a:endParaRPr>
          </a:p>
          <a:p>
            <a:endParaRPr lang="en-US" dirty="0"/>
          </a:p>
        </p:txBody>
      </p:sp>
    </p:spTree>
    <p:extLst>
      <p:ext uri="{BB962C8B-B14F-4D97-AF65-F5344CB8AC3E}">
        <p14:creationId xmlns:p14="http://schemas.microsoft.com/office/powerpoint/2010/main" val="3461519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r">
              <a:buNone/>
            </a:pPr>
            <a:r>
              <a:rPr lang="fa-IR" sz="2400" dirty="0"/>
              <a:t>سرانجام استاد متوقف شد ، کراوات خود را صاف کرد ، موهای خود را با دقت شانه کرد ، کلاه  ، چتر ، روزنامه و کیف خود را برداشت و به راه خود به دانشگاه ادامه داد و به همان اندازه آرام و صحیح و محترمانه به نظر می رسید که </a:t>
            </a:r>
            <a:r>
              <a:rPr lang="fa-IR" sz="2400" dirty="0" smtClean="0"/>
              <a:t>ازیک </a:t>
            </a:r>
            <a:r>
              <a:rPr lang="fa-IR" sz="2400" dirty="0"/>
              <a:t>استاد انتظار می رود. </a:t>
            </a:r>
            <a:endParaRPr lang="en-US" sz="2400" dirty="0"/>
          </a:p>
        </p:txBody>
      </p:sp>
    </p:spTree>
    <p:extLst>
      <p:ext uri="{BB962C8B-B14F-4D97-AF65-F5344CB8AC3E}">
        <p14:creationId xmlns:p14="http://schemas.microsoft.com/office/powerpoint/2010/main" val="1377829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r">
              <a:buNone/>
            </a:pPr>
            <a:r>
              <a:rPr lang="fa-IR" sz="2400" dirty="0" smtClean="0"/>
              <a:t>دانشجویان عزیز تمرینات درس را انجام دهید.</a:t>
            </a:r>
          </a:p>
          <a:p>
            <a:pPr marL="0" indent="0" algn="r">
              <a:buNone/>
            </a:pPr>
            <a:r>
              <a:rPr lang="fa-IR" sz="2400" smtClean="0"/>
              <a:t>موفق باشید</a:t>
            </a:r>
            <a:endParaRPr lang="fa-IR" sz="2400" dirty="0" smtClean="0"/>
          </a:p>
          <a:p>
            <a:pPr marL="0" indent="0">
              <a:buNone/>
            </a:pPr>
            <a:endParaRPr lang="en-US" dirty="0"/>
          </a:p>
        </p:txBody>
      </p:sp>
    </p:spTree>
    <p:extLst>
      <p:ext uri="{BB962C8B-B14F-4D97-AF65-F5344CB8AC3E}">
        <p14:creationId xmlns:p14="http://schemas.microsoft.com/office/powerpoint/2010/main" val="35074214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944</Words>
  <Application>Microsoft Office PowerPoint</Application>
  <PresentationFormat>On-screen Show (4:3)</PresentationFormat>
  <Paragraphs>45</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Times New Roman</vt:lpstr>
      <vt:lpstr>Office Theme</vt:lpstr>
      <vt:lpstr>In the name of God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the name of God</dc:title>
  <dc:creator>Derakhshani</dc:creator>
  <cp:lastModifiedBy>Bamdadi</cp:lastModifiedBy>
  <cp:revision>6</cp:revision>
  <dcterms:created xsi:type="dcterms:W3CDTF">2020-04-11T04:37:00Z</dcterms:created>
  <dcterms:modified xsi:type="dcterms:W3CDTF">2020-04-17T05:08:13Z</dcterms:modified>
</cp:coreProperties>
</file>