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3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75E34AA-08EE-4C2E-A970-02455CFF37C8}" type="datetimeFigureOut">
              <a:rPr lang="en-US" smtClean="0"/>
              <a:pPr/>
              <a:t>4/28/2020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92F19E5-FC44-4F00-BF13-07F2ECD9236F}" type="slidenum">
              <a:rPr lang="en-US" smtClean="0"/>
              <a:pPr/>
              <a:t>‹#›</a:t>
            </a:fld>
            <a:endParaRPr lang="en-US"/>
          </a:p>
        </p:txBody>
      </p:sp>
    </p:spTree>
  </p:cSld>
  <p:clrMapOvr>
    <a:masterClrMapping/>
  </p:clrMapOvr>
  <p:transition spd="slow">
    <p:comb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5E34AA-08EE-4C2E-A970-02455CFF37C8}" type="datetimeFigureOut">
              <a:rPr lang="en-US" smtClean="0"/>
              <a:pPr/>
              <a:t>4/28/2020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92F19E5-FC44-4F00-BF13-07F2ECD9236F}" type="slidenum">
              <a:rPr lang="en-US" smtClean="0"/>
              <a:pPr/>
              <a:t>‹#›</a:t>
            </a:fld>
            <a:endParaRPr lang="en-US"/>
          </a:p>
        </p:txBody>
      </p:sp>
    </p:spTree>
  </p:cSld>
  <p:clrMapOvr>
    <a:masterClrMapping/>
  </p:clrMapOvr>
  <p:transition spd="slow">
    <p:comb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5E34AA-08EE-4C2E-A970-02455CFF37C8}" type="datetimeFigureOut">
              <a:rPr lang="en-US" smtClean="0"/>
              <a:pPr/>
              <a:t>4/28/2020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92F19E5-FC44-4F00-BF13-07F2ECD9236F}" type="slidenum">
              <a:rPr lang="en-US" smtClean="0"/>
              <a:pPr/>
              <a:t>‹#›</a:t>
            </a:fld>
            <a:endParaRPr lang="en-US"/>
          </a:p>
        </p:txBody>
      </p:sp>
    </p:spTree>
  </p:cSld>
  <p:clrMapOvr>
    <a:masterClrMapping/>
  </p:clrMapOvr>
  <p:transition spd="slow">
    <p:comb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5E34AA-08EE-4C2E-A970-02455CFF37C8}" type="datetimeFigureOut">
              <a:rPr lang="en-US" smtClean="0"/>
              <a:pPr/>
              <a:t>4/28/2020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92F19E5-FC44-4F00-BF13-07F2ECD9236F}"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comb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75E34AA-08EE-4C2E-A970-02455CFF37C8}" type="datetimeFigureOut">
              <a:rPr lang="en-US" smtClean="0"/>
              <a:pPr/>
              <a:t>4/28/2020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92F19E5-FC44-4F00-BF13-07F2ECD9236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comb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75E34AA-08EE-4C2E-A970-02455CFF37C8}" type="datetimeFigureOut">
              <a:rPr lang="en-US" smtClean="0"/>
              <a:pPr/>
              <a:t>4/28/2020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92F19E5-FC44-4F00-BF13-07F2ECD9236F}"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comb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75E34AA-08EE-4C2E-A970-02455CFF37C8}" type="datetimeFigureOut">
              <a:rPr lang="en-US" smtClean="0"/>
              <a:pPr/>
              <a:t>4/28/2020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92F19E5-FC44-4F00-BF13-07F2ECD9236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comb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75E34AA-08EE-4C2E-A970-02455CFF37C8}" type="datetimeFigureOut">
              <a:rPr lang="en-US" smtClean="0"/>
              <a:pPr/>
              <a:t>4/28/2020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92F19E5-FC44-4F00-BF13-07F2ECD9236F}"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comb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75E34AA-08EE-4C2E-A970-02455CFF37C8}" type="datetimeFigureOut">
              <a:rPr lang="en-US" smtClean="0"/>
              <a:pPr/>
              <a:t>4/28/2020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92F19E5-FC44-4F00-BF13-07F2ECD9236F}" type="slidenum">
              <a:rPr lang="en-US" smtClean="0"/>
              <a:pPr/>
              <a:t>‹#›</a:t>
            </a:fld>
            <a:endParaRPr lang="en-US"/>
          </a:p>
        </p:txBody>
      </p:sp>
    </p:spTree>
  </p:cSld>
  <p:clrMapOvr>
    <a:masterClrMapping/>
  </p:clrMapOvr>
  <p:transition spd="slow">
    <p:comb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75E34AA-08EE-4C2E-A970-02455CFF37C8}" type="datetimeFigureOut">
              <a:rPr lang="en-US" smtClean="0"/>
              <a:pPr/>
              <a:t>4/28/2020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92F19E5-FC44-4F00-BF13-07F2ECD9236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comb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75E34AA-08EE-4C2E-A970-02455CFF37C8}" type="datetimeFigureOut">
              <a:rPr lang="en-US" smtClean="0"/>
              <a:pPr/>
              <a:t>4/28/2020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92F19E5-FC44-4F00-BF13-07F2ECD9236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comb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75E34AA-08EE-4C2E-A970-02455CFF37C8}" type="datetimeFigureOut">
              <a:rPr lang="en-US" smtClean="0"/>
              <a:pPr/>
              <a:t>4/28/2020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92F19E5-FC44-4F00-BF13-07F2ECD923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mb dir="ver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b="1" smtClean="0">
                <a:solidFill>
                  <a:schemeClr val="tx2"/>
                </a:solidFill>
                <a:cs typeface="B Nazanin" pitchFamily="2" charset="-78"/>
              </a:rPr>
              <a:t>نگارش خلاق </a:t>
            </a:r>
            <a:br>
              <a:rPr lang="fa-IR" b="1" smtClean="0">
                <a:solidFill>
                  <a:schemeClr val="tx2"/>
                </a:solidFill>
                <a:cs typeface="B Nazanin" pitchFamily="2" charset="-78"/>
              </a:rPr>
            </a:br>
            <a:r>
              <a:rPr lang="fa-IR" b="1" smtClean="0">
                <a:solidFill>
                  <a:schemeClr val="tx2"/>
                </a:solidFill>
                <a:cs typeface="B Nazanin" pitchFamily="2" charset="-78"/>
              </a:rPr>
              <a:t>آموزش مجازی</a:t>
            </a:r>
            <a:endParaRPr lang="en-US" b="1">
              <a:solidFill>
                <a:schemeClr val="tx2"/>
              </a:solidFill>
              <a:cs typeface="B Nazanin" pitchFamily="2" charset="-78"/>
            </a:endParaRPr>
          </a:p>
        </p:txBody>
      </p:sp>
      <p:sp>
        <p:nvSpPr>
          <p:cNvPr id="3" name="Subtitle 2"/>
          <p:cNvSpPr>
            <a:spLocks noGrp="1"/>
          </p:cNvSpPr>
          <p:nvPr>
            <p:ph type="subTitle" idx="1"/>
          </p:nvPr>
        </p:nvSpPr>
        <p:spPr/>
        <p:txBody>
          <a:bodyPr>
            <a:normAutofit/>
          </a:bodyPr>
          <a:lstStyle/>
          <a:p>
            <a:pPr algn="ctr"/>
            <a:r>
              <a:rPr lang="fa-IR" b="1" smtClean="0">
                <a:solidFill>
                  <a:schemeClr val="tx1"/>
                </a:solidFill>
                <a:cs typeface="B Nazanin" pitchFamily="2" charset="-78"/>
              </a:rPr>
              <a:t>مدرس:  جاوید اصغرپور غفاری</a:t>
            </a:r>
          </a:p>
          <a:p>
            <a:pPr algn="ctr" rtl="1"/>
            <a:r>
              <a:rPr lang="fa-IR" b="1" smtClean="0">
                <a:solidFill>
                  <a:schemeClr val="tx1"/>
                </a:solidFill>
                <a:cs typeface="B Nazanin" pitchFamily="2" charset="-78"/>
              </a:rPr>
              <a:t>دانشجویان رشته آموزش شیمی 98</a:t>
            </a:r>
            <a:endParaRPr lang="en-US" b="1">
              <a:solidFill>
                <a:schemeClr val="tx1"/>
              </a:solidFill>
              <a:cs typeface="B Nazanin" pitchFamily="2" charset="-78"/>
            </a:endParaRPr>
          </a:p>
        </p:txBody>
      </p:sp>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0">
            <a:schemeClr val="accent3"/>
          </a:lnRef>
          <a:fillRef idx="3">
            <a:schemeClr val="accent3"/>
          </a:fillRef>
          <a:effectRef idx="3">
            <a:schemeClr val="accent3"/>
          </a:effectRef>
          <a:fontRef idx="minor">
            <a:schemeClr val="lt1"/>
          </a:fontRef>
        </p:style>
        <p:txBody>
          <a:bodyPr>
            <a:normAutofit fontScale="92500" lnSpcReduction="20000"/>
          </a:bodyPr>
          <a:lstStyle/>
          <a:p>
            <a:pPr algn="r" rtl="1">
              <a:buNone/>
            </a:pPr>
            <a:r>
              <a:rPr lang="fa-IR" smtClean="0">
                <a:cs typeface="B Farnaz" pitchFamily="2" charset="-78"/>
              </a:rPr>
              <a:t>برای پروردن مطالب راه‌ها و الگوهایی وجود دارد که نویسنده، به حکم مقتضیات و به ذوق خود، یک یا چند الگو را انتخاب می‌کند. الگوهای رایج عبارتند از: </a:t>
            </a:r>
          </a:p>
          <a:p>
            <a:pPr algn="r" rtl="1">
              <a:buNone/>
            </a:pPr>
            <a:r>
              <a:rPr lang="fa-IR" smtClean="0">
                <a:cs typeface="B Farnaz" pitchFamily="2" charset="-78"/>
              </a:rPr>
              <a:t>1- تعریف</a:t>
            </a:r>
          </a:p>
          <a:p>
            <a:pPr algn="r" rtl="1">
              <a:buNone/>
            </a:pPr>
            <a:r>
              <a:rPr lang="fa-IR" smtClean="0">
                <a:cs typeface="B Farnaz" pitchFamily="2" charset="-78"/>
              </a:rPr>
              <a:t>2- توصیف</a:t>
            </a:r>
          </a:p>
          <a:p>
            <a:pPr algn="r" rtl="1">
              <a:buNone/>
            </a:pPr>
            <a:r>
              <a:rPr lang="fa-IR" smtClean="0">
                <a:cs typeface="B Farnaz" pitchFamily="2" charset="-78"/>
              </a:rPr>
              <a:t>3-استدلال</a:t>
            </a:r>
          </a:p>
          <a:p>
            <a:pPr algn="r" rtl="1">
              <a:buNone/>
            </a:pPr>
            <a:r>
              <a:rPr lang="fa-IR" smtClean="0">
                <a:cs typeface="B Farnaz" pitchFamily="2" charset="-78"/>
              </a:rPr>
              <a:t>4-بررسی علل و نتایج</a:t>
            </a:r>
          </a:p>
          <a:p>
            <a:pPr algn="r" rtl="1">
              <a:buNone/>
            </a:pPr>
            <a:r>
              <a:rPr lang="fa-IR" smtClean="0">
                <a:cs typeface="B Farnaz" pitchFamily="2" charset="-78"/>
              </a:rPr>
              <a:t>5-استشهاد و تمثیل و ارسال مثل</a:t>
            </a:r>
          </a:p>
          <a:p>
            <a:pPr algn="r" rtl="1">
              <a:buNone/>
            </a:pPr>
            <a:r>
              <a:rPr lang="fa-IR" smtClean="0">
                <a:cs typeface="B Farnaz" pitchFamily="2" charset="-78"/>
              </a:rPr>
              <a:t>6-مقایسه</a:t>
            </a:r>
          </a:p>
          <a:p>
            <a:pPr algn="r" rtl="1">
              <a:buNone/>
            </a:pPr>
            <a:r>
              <a:rPr lang="fa-IR" smtClean="0">
                <a:cs typeface="B Farnaz" pitchFamily="2" charset="-78"/>
              </a:rPr>
              <a:t>7- تقسیم بندی</a:t>
            </a:r>
          </a:p>
          <a:p>
            <a:pPr algn="r" rtl="1">
              <a:buNone/>
            </a:pPr>
            <a:r>
              <a:rPr lang="fa-IR" smtClean="0">
                <a:cs typeface="B Farnaz" pitchFamily="2" charset="-78"/>
              </a:rPr>
              <a:t>8-مکالمه و مناظره  </a:t>
            </a:r>
          </a:p>
          <a:p>
            <a:pPr algn="r" rtl="1">
              <a:buNone/>
            </a:pPr>
            <a:r>
              <a:rPr lang="fa-IR" smtClean="0">
                <a:cs typeface="B Farnaz" pitchFamily="2" charset="-78"/>
              </a:rPr>
              <a:t>در ادامه به توضیح هرکدام از این شیوه‌ها می‌پردازیم. </a:t>
            </a:r>
          </a:p>
          <a:p>
            <a:pPr algn="r" rtl="1">
              <a:buNone/>
            </a:pPr>
            <a:endParaRPr lang="en-US">
              <a:cs typeface="B Farnaz" pitchFamily="2" charset="-78"/>
            </a:endParaRPr>
          </a:p>
        </p:txBody>
      </p:sp>
      <p:sp>
        <p:nvSpPr>
          <p:cNvPr id="3" name="Title 2"/>
          <p:cNvSpPr>
            <a:spLocks noGrp="1"/>
          </p:cNvSpPr>
          <p:nvPr>
            <p:ph type="title"/>
          </p:nvPr>
        </p:nvSpPr>
        <p:spPr/>
        <p:txBody>
          <a:bodyPr/>
          <a:lstStyle/>
          <a:p>
            <a:pPr algn="ctr"/>
            <a:r>
              <a:rPr lang="fa-IR" smtClean="0">
                <a:cs typeface="B Titr" pitchFamily="2" charset="-78"/>
              </a:rPr>
              <a:t>راه های پروردن معانی</a:t>
            </a:r>
            <a:endParaRPr lang="en-US">
              <a:cs typeface="B Titr" pitchFamily="2" charset="-78"/>
            </a:endParaRPr>
          </a:p>
        </p:txBody>
      </p:sp>
    </p:spTree>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indent="256032" algn="r" rtl="1">
              <a:buNone/>
            </a:pPr>
            <a:r>
              <a:rPr lang="fa-IR" b="1" smtClean="0">
                <a:solidFill>
                  <a:schemeClr val="accent4">
                    <a:lumMod val="75000"/>
                  </a:schemeClr>
                </a:solidFill>
                <a:cs typeface="B Badr" pitchFamily="2" charset="-78"/>
              </a:rPr>
              <a:t>در برخی از علوم و معارف به حکم سرشت و خصلت آنها، مطلب از تعریف آغاز می‌شود و پرورش مطلب، درحقیقت، توضیح و تشریح اجزای تعریف و استنتاج خواص و احکام از آنهاست. با تعریف مفهومی از مفاهیم، قصد ما این است که آن را بشناسانیم و حدّ و مرز آن را روشن سازیم، به طوری که همه مصداق‌های آن مفهوم را شامل گردد و جز آن را در برنگیرد. </a:t>
            </a:r>
          </a:p>
          <a:p>
            <a:pPr indent="256032" algn="r" rtl="1">
              <a:buNone/>
            </a:pPr>
            <a:r>
              <a:rPr lang="fa-IR" b="1" smtClean="0">
                <a:solidFill>
                  <a:schemeClr val="accent4">
                    <a:lumMod val="75000"/>
                  </a:schemeClr>
                </a:solidFill>
                <a:cs typeface="B Badr" pitchFamily="2" charset="-78"/>
              </a:rPr>
              <a:t>تعریف در رشته‌هایی از علوم و فنون که بیشتر با مفاهیم مجرّد سر و کار دارند، مانند ریاضیات و منطق و حوزه‌های نظری دانش‌های تجربی، حائز اهمیت اساسی است. همچنین در فرهنگ نویسی و دانش‌نامه نویسی، به ویژه برای بیان معنی و مفهوم واژگان بنیادی و اصطلاحات، نقش عمده دارد و دقّت تعبیر در آن حسّاس است.تعریف باید جامع و مانع باشد یعنی جامع همه افراد مجموعه و مانع ورود افرادِ بیرونِِِِ مجموعه. </a:t>
            </a:r>
          </a:p>
          <a:p>
            <a:pPr indent="256032" algn="r" rtl="1">
              <a:buNone/>
            </a:pPr>
            <a:endParaRPr lang="en-US" b="1">
              <a:solidFill>
                <a:schemeClr val="accent4">
                  <a:lumMod val="75000"/>
                </a:schemeClr>
              </a:solidFill>
              <a:cs typeface="B Badr" pitchFamily="2" charset="-78"/>
            </a:endParaRPr>
          </a:p>
        </p:txBody>
      </p:sp>
      <p:sp>
        <p:nvSpPr>
          <p:cNvPr id="3" name="Title 2"/>
          <p:cNvSpPr>
            <a:spLocks noGrp="1"/>
          </p:cNvSpPr>
          <p:nvPr>
            <p:ph type="title"/>
          </p:nvPr>
        </p:nvSpPr>
        <p:spPr/>
        <p:txBody>
          <a:bodyPr/>
          <a:lstStyle/>
          <a:p>
            <a:pPr algn="ctr"/>
            <a:r>
              <a:rPr lang="fa-IR" smtClean="0">
                <a:cs typeface="B Titr" pitchFamily="2" charset="-78"/>
              </a:rPr>
              <a:t>1- تعریف</a:t>
            </a:r>
            <a:endParaRPr lang="en-US">
              <a:cs typeface="B Titr" pitchFamily="2" charset="-78"/>
            </a:endParaRPr>
          </a:p>
        </p:txBody>
      </p:sp>
    </p:spTree>
  </p:cSld>
  <p:clrMapOvr>
    <a:masterClrMapping/>
  </p:clrMapOvr>
  <p:transition spd="slow">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4"/>
          </a:lnRef>
          <a:fillRef idx="1">
            <a:schemeClr val="lt1"/>
          </a:fillRef>
          <a:effectRef idx="0">
            <a:schemeClr val="accent4"/>
          </a:effectRef>
          <a:fontRef idx="minor">
            <a:schemeClr val="dk1"/>
          </a:fontRef>
        </p:style>
        <p:txBody>
          <a:bodyPr>
            <a:normAutofit/>
          </a:bodyPr>
          <a:lstStyle/>
          <a:p>
            <a:pPr indent="256032" algn="r" rtl="1">
              <a:buNone/>
            </a:pPr>
            <a:r>
              <a:rPr lang="fa-IR" sz="2400" smtClean="0">
                <a:cs typeface="B Titr" pitchFamily="2" charset="-78"/>
              </a:rPr>
              <a:t>یکی از راه‌های پروردن مطالب که هم در علوم و فنون به کار می‌رود و هم در نوشته‌های داستانی و شعر و هم در گزارش خبری و سفرنامه، توصیف است. در علوم تجربی، غالباً توصیف به جای تعریف کاربرد دارد؛ برای مثال : در گیاه‌شناسی، اجزای گیاهان و انواع گیاهان با توصیف شناخته می‌شوند. </a:t>
            </a:r>
          </a:p>
          <a:p>
            <a:pPr indent="256032" algn="r" rtl="1">
              <a:buNone/>
            </a:pPr>
            <a:r>
              <a:rPr lang="fa-IR" sz="2400" smtClean="0">
                <a:cs typeface="B Titr" pitchFamily="2" charset="-78"/>
              </a:rPr>
              <a:t>در نمونه‌های توصیف انواع مختلف آن را بازمی یابیم، از توصیف طبیعت گرفته تا وصف عصر و زمان، وصف جانوران، افراد انسانی، فضای زندگی و ... .</a:t>
            </a:r>
          </a:p>
          <a:p>
            <a:pPr indent="256032" algn="r" rtl="1">
              <a:buNone/>
            </a:pPr>
            <a:r>
              <a:rPr lang="fa-IR" sz="2400" smtClean="0">
                <a:cs typeface="B Titr" pitchFamily="2" charset="-78"/>
              </a:rPr>
              <a:t>نکته حائز اهمیت در توصیف این است که وارد کردن همه‌ی جزئیّات در توصیف نه لازم است و نه همواره مقبول. از میان جزئیات آن‌هایی را باید برگزید که در نشان دادن آنچه مقصود نویسنده است دارای نقش باشد.</a:t>
            </a:r>
          </a:p>
          <a:p>
            <a:pPr indent="256032" algn="r" rtl="1">
              <a:buNone/>
            </a:pPr>
            <a:endParaRPr lang="en-US" sz="2400">
              <a:cs typeface="B Titr" pitchFamily="2" charset="-78"/>
            </a:endParaRPr>
          </a:p>
        </p:txBody>
      </p:sp>
      <p:sp>
        <p:nvSpPr>
          <p:cNvPr id="3" name="Title 2"/>
          <p:cNvSpPr>
            <a:spLocks noGrp="1"/>
          </p:cNvSpPr>
          <p:nvPr>
            <p:ph type="title"/>
          </p:nvPr>
        </p:nvSpPr>
        <p:spPr/>
        <p:txBody>
          <a:bodyPr/>
          <a:lstStyle/>
          <a:p>
            <a:pPr algn="ctr"/>
            <a:r>
              <a:rPr lang="fa-IR" smtClean="0">
                <a:cs typeface="B Titr" pitchFamily="2" charset="-78"/>
              </a:rPr>
              <a:t>2- توصیف </a:t>
            </a:r>
            <a:endParaRPr lang="en-US">
              <a:cs typeface="B Titr" pitchFamily="2" charset="-78"/>
            </a:endParaRPr>
          </a:p>
        </p:txBody>
      </p:sp>
    </p:spTree>
  </p:cSld>
  <p:clrMapOvr>
    <a:masterClrMapping/>
  </p:clrMapOvr>
  <p:transition spd="slow">
    <p:cover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effectLst>
            <a:glow rad="101600">
              <a:schemeClr val="accent3">
                <a:satMod val="175000"/>
                <a:alpha val="40000"/>
              </a:schemeClr>
            </a:glow>
          </a:effectLst>
        </p:spPr>
        <p:style>
          <a:lnRef idx="2">
            <a:schemeClr val="accent6"/>
          </a:lnRef>
          <a:fillRef idx="1">
            <a:schemeClr val="lt1"/>
          </a:fillRef>
          <a:effectRef idx="0">
            <a:schemeClr val="accent6"/>
          </a:effectRef>
          <a:fontRef idx="minor">
            <a:schemeClr val="dk1"/>
          </a:fontRef>
        </p:style>
        <p:txBody>
          <a:bodyPr>
            <a:noAutofit/>
          </a:bodyPr>
          <a:lstStyle/>
          <a:p>
            <a:pPr indent="256032" algn="r" rtl="1">
              <a:buNone/>
            </a:pPr>
            <a:endParaRPr lang="fa-IR" sz="2500" b="1" smtClean="0">
              <a:cs typeface="B Badr" pitchFamily="2" charset="-78"/>
            </a:endParaRPr>
          </a:p>
          <a:p>
            <a:pPr indent="256032" algn="r" rtl="1">
              <a:buNone/>
            </a:pPr>
            <a:r>
              <a:rPr lang="fa-IR" sz="2500" b="1" smtClean="0">
                <a:cs typeface="B Badr" pitchFamily="2" charset="-78"/>
              </a:rPr>
              <a:t>گاهی در نوشته، برای اثبات دعوی و حکم، استدلال می‌شود و در آن مباحثی کاربرد دارد که دارای جنبه عقلانی باشند، مانند ریاضیّات و مسائل فلسفی. پایه استدلال، تعاریف و اصول شناخته شده و توافق شده هر علم است. اگر دلیل سست و ضعیف باشد، سخن، مشکوک و مردود است. استواری دلیل به دو امر بستگی دارد: یکی یقینی بودن مقدمات آن، دیگری نتیجه‌گیری درست از مقدمات. </a:t>
            </a:r>
          </a:p>
          <a:p>
            <a:pPr indent="256032" algn="r" rtl="1">
              <a:buNone/>
            </a:pPr>
            <a:r>
              <a:rPr lang="fa-IR" sz="2500" b="1" smtClean="0">
                <a:cs typeface="B Badr" pitchFamily="2" charset="-78"/>
              </a:rPr>
              <a:t>مقصود اصلی از استدلال گاهی فقط اثبات حکم نیست، اقناع مخاطب هم هست. در استدلال باید شک و شبهه های احتمالی را پیش بینی کرد؛ در حقیقت باید چنین پنداشت که مدّعی حضور دارد و اشکال می کند؛ چون نویسنده با نوشته‌ی خود همراه نیست تا در هر مورد بر اشکالی که وارد می‌شود جواب بگوید. </a:t>
            </a:r>
            <a:endParaRPr lang="en-US" sz="2500" b="1">
              <a:cs typeface="B Badr" pitchFamily="2" charset="-78"/>
            </a:endParaRPr>
          </a:p>
        </p:txBody>
      </p:sp>
      <p:sp>
        <p:nvSpPr>
          <p:cNvPr id="3" name="Title 2"/>
          <p:cNvSpPr>
            <a:spLocks noGrp="1"/>
          </p:cNvSpPr>
          <p:nvPr>
            <p:ph type="title"/>
          </p:nvPr>
        </p:nvSpPr>
        <p:spPr/>
        <p:txBody>
          <a:bodyPr/>
          <a:lstStyle/>
          <a:p>
            <a:pPr algn="ctr"/>
            <a:r>
              <a:rPr lang="fa-IR" smtClean="0">
                <a:cs typeface="B Titr" pitchFamily="2" charset="-78"/>
              </a:rPr>
              <a:t>3- استدلال </a:t>
            </a:r>
            <a:endParaRPr lang="en-US">
              <a:cs typeface="B Titr" pitchFamily="2" charset="-78"/>
            </a:endParaRPr>
          </a:p>
        </p:txBody>
      </p:sp>
    </p:spTree>
  </p:cSld>
  <p:clrMapOvr>
    <a:masterClrMapping/>
  </p:clrMapOvr>
  <p:transition spd="slow">
    <p:pu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3">
            <a:schemeClr val="lt1"/>
          </a:lnRef>
          <a:fillRef idx="1">
            <a:schemeClr val="accent1"/>
          </a:fillRef>
          <a:effectRef idx="1">
            <a:schemeClr val="accent1"/>
          </a:effectRef>
          <a:fontRef idx="minor">
            <a:schemeClr val="lt1"/>
          </a:fontRef>
        </p:style>
        <p:txBody>
          <a:bodyPr/>
          <a:lstStyle/>
          <a:p>
            <a:pPr algn="r" rtl="1">
              <a:buNone/>
            </a:pPr>
            <a:r>
              <a:rPr lang="fa-IR" smtClean="0">
                <a:cs typeface="B Elham" pitchFamily="2" charset="-78"/>
              </a:rPr>
              <a:t>در پاره‌ای از امور فرض بر این است که علل و اسباب برای مخاطب مشخص است و نیازی به بیان آن نیست اما گاهی در برخی موارد، علل و اسباب معیّن نیست یا محلّ اختلاف است. در این حالت باید به آن‌ها پرداخت و بحث درباره‌ی آن‌ها خود یکی از راه‌های پروردن مطلب است.  </a:t>
            </a:r>
          </a:p>
          <a:p>
            <a:pPr algn="r" rtl="1">
              <a:buNone/>
            </a:pPr>
            <a:r>
              <a:rPr lang="fa-IR" smtClean="0">
                <a:cs typeface="B Elham" pitchFamily="2" charset="-78"/>
              </a:rPr>
              <a:t>در سابقه هر حادثه‌ای، شبکه‌ای از علل و اسباب وجود دارد که باید از میان آن‌ها آن‌چه تعیین کننده است جدا کرد و اصل را از فرع جدا ساخت و این کار دشواری است؛ امّا نتایج مستقیم‌تر و شناخته‌تر و ملموس‌ترند. </a:t>
            </a:r>
            <a:endParaRPr lang="en-US">
              <a:cs typeface="B Elham" pitchFamily="2" charset="-78"/>
            </a:endParaRPr>
          </a:p>
        </p:txBody>
      </p:sp>
      <p:sp>
        <p:nvSpPr>
          <p:cNvPr id="3" name="Title 2"/>
          <p:cNvSpPr>
            <a:spLocks noGrp="1"/>
          </p:cNvSpPr>
          <p:nvPr>
            <p:ph type="title"/>
          </p:nvPr>
        </p:nvSpPr>
        <p:spPr/>
        <p:txBody>
          <a:bodyPr/>
          <a:lstStyle/>
          <a:p>
            <a:pPr algn="ctr"/>
            <a:r>
              <a:rPr lang="fa-IR" smtClean="0">
                <a:cs typeface="B Titr" pitchFamily="2" charset="-78"/>
              </a:rPr>
              <a:t>4- بررسی علل و نتایج </a:t>
            </a:r>
            <a:endParaRPr lang="en-US">
              <a:cs typeface="B Titr" pitchFamily="2" charset="-78"/>
            </a:endParaRPr>
          </a:p>
        </p:txBody>
      </p:sp>
    </p:spTree>
  </p:cSld>
  <p:clrMapOvr>
    <a:masterClrMapping/>
  </p:clrMapOvr>
  <p:transition spd="slow">
    <p:split orient="ver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4"/>
          </a:lnRef>
          <a:fillRef idx="1">
            <a:schemeClr val="lt1"/>
          </a:fillRef>
          <a:effectRef idx="0">
            <a:schemeClr val="accent4"/>
          </a:effectRef>
          <a:fontRef idx="minor">
            <a:schemeClr val="dk1"/>
          </a:fontRef>
        </p:style>
        <p:txBody>
          <a:bodyPr>
            <a:normAutofit fontScale="92500"/>
          </a:bodyPr>
          <a:lstStyle/>
          <a:p>
            <a:pPr indent="256032" algn="r" rtl="1">
              <a:buNone/>
            </a:pPr>
            <a:r>
              <a:rPr lang="fa-IR" smtClean="0">
                <a:cs typeface="B Mitra" pitchFamily="2" charset="-78"/>
              </a:rPr>
              <a:t>استشهاد به معنای اوردن شاهد یا همان مثال است. استشهاد برای اثبات قول است یا برای تأیید آن و گاهی نیز برای آرایش سخن. البته آوردن شاهد زمانی لازم است که بتواند در فهم مخاطب و شفاف شدن موضوع مورد نظر تأثیر داشته باشد لذا برای مسائل مشخصی که ماهیّت آن برای مخاطب آشکار است نیازی به شاهدآوردن نداریم. برای نمونه برای توضیح واژه‌هایی که کاربرد روزمره دارند مثل خانه، شاد، غمگین و ... نیازی به استشهاد نداریم. یکی از راه‌های استشهاد، نقل قول از سخنان دیگران یا کتاب مقدّس است که نقل قول مستقیم و نقل قول غیر مستقیم(نقل به مضمون) از انواع آن می‌باشد. در متون قدیم، به نمونه‌های فراوانی از استشهاد نویسندگان به آیات و احادیث و سخنان بزرگان، از شعر و نثر، برمی خوریم. امروزه هم یکی از ملاک های اهمیت علمی و پژوهشی کتاب‌ها و مقالات علمی، نقل مطالبی است که در منابع معتبر نوشته شده‌اند تا از این طریق تحلیل درست و نتیجه‌گیری جامعی از موضوع به دست آید.  </a:t>
            </a:r>
            <a:endParaRPr lang="en-US">
              <a:cs typeface="B Mitra" pitchFamily="2" charset="-78"/>
            </a:endParaRPr>
          </a:p>
        </p:txBody>
      </p:sp>
      <p:sp>
        <p:nvSpPr>
          <p:cNvPr id="3" name="Title 2"/>
          <p:cNvSpPr>
            <a:spLocks noGrp="1"/>
          </p:cNvSpPr>
          <p:nvPr>
            <p:ph type="title"/>
          </p:nvPr>
        </p:nvSpPr>
        <p:spPr/>
        <p:txBody>
          <a:bodyPr/>
          <a:lstStyle/>
          <a:p>
            <a:pPr algn="ctr"/>
            <a:r>
              <a:rPr lang="fa-IR" smtClean="0">
                <a:cs typeface="B Titr" pitchFamily="2" charset="-78"/>
              </a:rPr>
              <a:t>5- استشهاد</a:t>
            </a:r>
            <a:endParaRPr lang="en-US">
              <a:cs typeface="B Titr" pitchFamily="2" charset="-78"/>
            </a:endParaRPr>
          </a:p>
        </p:txBody>
      </p:sp>
    </p:spTree>
  </p:cSld>
  <p:clrMapOvr>
    <a:masterClrMapping/>
  </p:clrMapOvr>
  <p:transition spd="slow">
    <p:strip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0">
            <a:scrgbClr r="0" g="0" b="0"/>
          </a:lnRef>
          <a:fillRef idx="1001">
            <a:schemeClr val="lt2"/>
          </a:fillRef>
          <a:effectRef idx="0">
            <a:scrgbClr r="0" g="0" b="0"/>
          </a:effectRef>
          <a:fontRef idx="major"/>
        </p:style>
        <p:txBody>
          <a:bodyPr>
            <a:normAutofit/>
          </a:bodyPr>
          <a:lstStyle/>
          <a:p>
            <a:pPr indent="256032" algn="just" rtl="1">
              <a:buNone/>
            </a:pPr>
            <a:r>
              <a:rPr lang="fa-IR" i="1" smtClean="0">
                <a:cs typeface="B Mitra" pitchFamily="2" charset="-78"/>
              </a:rPr>
              <a:t>با مقایسه مفهوم روشن‌تر و بارزتر می‌گردد. اصولاً حدّ و مرز هر مفهومی با مقایسه است که تعیین می‌شود. روز در قیاس با شب و زمستان در قیاس با تابستان است که هویّت و معنی پیدا می‌کند.در مقایسه شباهت‌ها و فرق‌ها معلوم یا درجات و مراتب مشخص می‌گردد. مقایسه معمولاً میان دو امری صورت می‌گیرد که بتوان به اعتباری آن‌ها را در مجموعه و دستگاهی واحد قرار داد؛ مثلاً دو شهر، دو قوم، دوشاعر، دونظریّه و یا دو شخصیت. یعنی طرفین مقایسه باید به جهتی از جهات، هم‌جنس باشند. مقایسه از این جهت که مفهومی را در برابر مفهوم دیگر قرار می‌دهد روشن‌گر است. مقایسه هرچند افاده‌ی یقین نمی‌کند، معانی را روشن و مفاهیم را محسوس و ملموس می‌سازد و از این حیث در بیان مطالب و گوارا ساختن آن برای اذهان بسیار یاری کننده است. </a:t>
            </a:r>
            <a:endParaRPr lang="en-US" i="1">
              <a:cs typeface="B Mitra" pitchFamily="2" charset="-78"/>
            </a:endParaRPr>
          </a:p>
        </p:txBody>
      </p:sp>
      <p:sp>
        <p:nvSpPr>
          <p:cNvPr id="3" name="Title 2"/>
          <p:cNvSpPr>
            <a:spLocks noGrp="1"/>
          </p:cNvSpPr>
          <p:nvPr>
            <p:ph type="title"/>
          </p:nvPr>
        </p:nvSpPr>
        <p:spPr/>
        <p:txBody>
          <a:bodyPr/>
          <a:lstStyle/>
          <a:p>
            <a:pPr algn="ctr"/>
            <a:r>
              <a:rPr lang="fa-IR" smtClean="0">
                <a:cs typeface="B Titr" pitchFamily="2" charset="-78"/>
              </a:rPr>
              <a:t>6- مقایسه </a:t>
            </a:r>
            <a:endParaRPr lang="en-US">
              <a:cs typeface="B Titr" pitchFamily="2" charset="-78"/>
            </a:endParaRPr>
          </a:p>
        </p:txBody>
      </p:sp>
    </p:spTree>
  </p:cSld>
  <p:clrMapOvr>
    <a:masterClrMapping/>
  </p:clrMapOvr>
  <p:transition spd="slow">
    <p:strips dir="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indent="256032" algn="r" rtl="1">
              <a:buNone/>
            </a:pPr>
            <a:r>
              <a:rPr lang="fa-IR" sz="2800" b="1" smtClean="0">
                <a:cs typeface="B Badr" pitchFamily="2" charset="-78"/>
              </a:rPr>
              <a:t>یکی از راه‌های پروردن مواد، که در علوم تجربی و معارف انسانی رواج دارد، تقسیم‌بندی است. اصولاً واقعیات در هر زبانی به نوعی تجزیه و گروه‌بندی می‌شوند. تقسیم‌بندی به پدیده‌ها نظم و آراستگی می‌بخشد. با نام‌گذاری هریک از تقسیمات، جادادن آن‌ها در خزانه‌ی حافظه آسان می‌گردد. تقسیم‌بندی بر اساس وجوه اشتراک و افتراق صورت می‌گیرد که مستلزم مقایسه است. با این کار، مصادیق بسیار در مجموعه واحدی فراهم می‌آیند و مفهوم سازی، صورت می‌گیرد که زبان و علم و معرفت انسانی با آن همراه هستند. </a:t>
            </a:r>
            <a:endParaRPr lang="en-US" sz="2800" b="1">
              <a:cs typeface="B Badr" pitchFamily="2" charset="-78"/>
            </a:endParaRPr>
          </a:p>
        </p:txBody>
      </p:sp>
      <p:sp>
        <p:nvSpPr>
          <p:cNvPr id="3" name="Title 2"/>
          <p:cNvSpPr>
            <a:spLocks noGrp="1"/>
          </p:cNvSpPr>
          <p:nvPr>
            <p:ph type="title"/>
          </p:nvPr>
        </p:nvSpPr>
        <p:spPr/>
        <p:txBody>
          <a:bodyPr/>
          <a:lstStyle/>
          <a:p>
            <a:pPr algn="ctr"/>
            <a:r>
              <a:rPr lang="fa-IR" smtClean="0">
                <a:cs typeface="B Titr" pitchFamily="2" charset="-78"/>
              </a:rPr>
              <a:t>7- تقسیم بندی</a:t>
            </a:r>
            <a:endParaRPr lang="en-US">
              <a:cs typeface="B Titr" pitchFamily="2" charset="-78"/>
            </a:endParaRPr>
          </a:p>
        </p:txBody>
      </p:sp>
    </p:spTree>
  </p:cSld>
  <p:clrMapOvr>
    <a:masterClrMapping/>
  </p:clrMapOvr>
  <p:transition spd="slow">
    <p:zoom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4"/>
          </a:lnRef>
          <a:fillRef idx="1">
            <a:schemeClr val="lt1"/>
          </a:fillRef>
          <a:effectRef idx="0">
            <a:schemeClr val="accent4"/>
          </a:effectRef>
          <a:fontRef idx="minor">
            <a:schemeClr val="dk1"/>
          </a:fontRef>
        </p:style>
        <p:txBody>
          <a:bodyPr>
            <a:normAutofit fontScale="92500" lnSpcReduction="10000"/>
          </a:bodyPr>
          <a:lstStyle/>
          <a:p>
            <a:pPr indent="256032" algn="just" rtl="1">
              <a:buNone/>
            </a:pPr>
            <a:r>
              <a:rPr lang="fa-IR" smtClean="0">
                <a:cs typeface="B Farnaz" pitchFamily="2" charset="-78"/>
              </a:rPr>
              <a:t>مکالمه از راه‌های رایج پروردن مطالب، به ویژه در انواع معیّنی از نوشته‌ها، و راه اصلی بسط و گسترش ماجراها و تصویر منش‌ها و بازنمود دیدگاه‌ها و موقعیّت‌ها در نمایش نامه است. در ادبیات داستانی نیز مکالمه جایگاه مهمی دارد. لازمه استفاده از مکالمه در این قبیل آثار، انتخاب زبان مناسب هریک از چهره‌های نمایشی یا داستانی است. </a:t>
            </a:r>
          </a:p>
          <a:p>
            <a:pPr indent="256032" algn="just" rtl="1">
              <a:buNone/>
            </a:pPr>
            <a:r>
              <a:rPr lang="fa-IR" smtClean="0">
                <a:cs typeface="B Farnaz" pitchFamily="2" charset="-78"/>
              </a:rPr>
              <a:t>مناظره نیز به صورت گفت و شنود جریان می‌یابد.امّا در آن حریفان دعوی‌های مخالف یکدیگر دارند و هریک درصدد اثبات دعوی خویش هستند. با این همه، نویسنده در این کشاکش، گاه به جای این می‌نشیند و گاه به جای آن. اهمیت این روش آن است که نویسنده با پیروی از آن، عملاً همه جوانب امر را بررسی می کند و اشکال‌هایی را که مد‌عیان فرضی ممکن است وارد کنند پاسخ می د‌هد. </a:t>
            </a:r>
            <a:endParaRPr lang="en-US">
              <a:cs typeface="B Farnaz" pitchFamily="2" charset="-78"/>
            </a:endParaRPr>
          </a:p>
        </p:txBody>
      </p:sp>
      <p:sp>
        <p:nvSpPr>
          <p:cNvPr id="3" name="Title 2"/>
          <p:cNvSpPr>
            <a:spLocks noGrp="1"/>
          </p:cNvSpPr>
          <p:nvPr>
            <p:ph type="title"/>
          </p:nvPr>
        </p:nvSpPr>
        <p:spPr/>
        <p:txBody>
          <a:bodyPr/>
          <a:lstStyle/>
          <a:p>
            <a:pPr algn="ctr"/>
            <a:r>
              <a:rPr lang="fa-IR" smtClean="0">
                <a:cs typeface="B Titr" pitchFamily="2" charset="-78"/>
              </a:rPr>
              <a:t>8- مکالمه و مناظره </a:t>
            </a:r>
            <a:endParaRPr lang="en-US">
              <a:cs typeface="B Titr" pitchFamily="2" charset="-78"/>
            </a:endParaRPr>
          </a:p>
        </p:txBody>
      </p:sp>
    </p:spTree>
  </p:cSld>
  <p:clrMapOvr>
    <a:masterClrMapping/>
  </p:clrMapOvr>
  <p:transition spd="slow">
    <p:wheel spokes="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buNone/>
            </a:pPr>
            <a:r>
              <a:rPr lang="fa-IR" sz="2000" b="1" smtClean="0">
                <a:solidFill>
                  <a:schemeClr val="accent2"/>
                </a:solidFill>
                <a:cs typeface="B Titr" pitchFamily="2" charset="-78"/>
              </a:rPr>
              <a:t>1-نوشته ها را می توان به اعتبارهایی طبقه بندی کرد؟ نام ببرید و هرکدام را توضیح دهید.</a:t>
            </a:r>
          </a:p>
          <a:p>
            <a:pPr algn="r" rtl="1">
              <a:buNone/>
            </a:pPr>
            <a:r>
              <a:rPr lang="fa-IR" sz="2000" b="1" smtClean="0">
                <a:solidFill>
                  <a:schemeClr val="accent2"/>
                </a:solidFill>
                <a:cs typeface="B Titr" pitchFamily="2" charset="-78"/>
              </a:rPr>
              <a:t>2- قالب های گوناگون نوشته را نام ببرید؟ </a:t>
            </a:r>
          </a:p>
          <a:p>
            <a:pPr algn="r" rtl="1">
              <a:buNone/>
            </a:pPr>
            <a:r>
              <a:rPr lang="fa-IR" sz="2000" b="1" smtClean="0">
                <a:solidFill>
                  <a:schemeClr val="accent2"/>
                </a:solidFill>
                <a:cs typeface="B Titr" pitchFamily="2" charset="-78"/>
              </a:rPr>
              <a:t>3- به چه دلیل نویسندگی، عرصه ای وسیع و بسیار پهناور است؟ توضیح دهید. </a:t>
            </a:r>
          </a:p>
          <a:p>
            <a:pPr algn="r" rtl="1">
              <a:buNone/>
            </a:pPr>
            <a:r>
              <a:rPr lang="fa-IR" sz="2000" b="1" smtClean="0">
                <a:solidFill>
                  <a:schemeClr val="accent2"/>
                </a:solidFill>
                <a:cs typeface="B Titr" pitchFamily="2" charset="-78"/>
              </a:rPr>
              <a:t>4- هرگاه بخواهیم تا سخنی را به نگارش در بیاوریم ابتدا و قبل از هرچیز باید </a:t>
            </a:r>
            <a:r>
              <a:rPr lang="fa-IR" sz="2000" b="1" u="sng" smtClean="0">
                <a:solidFill>
                  <a:schemeClr val="accent2"/>
                </a:solidFill>
                <a:cs typeface="B Titr" pitchFamily="2" charset="-78"/>
              </a:rPr>
              <a:t>طرحی </a:t>
            </a:r>
            <a:r>
              <a:rPr lang="fa-IR" sz="2000" b="1" smtClean="0">
                <a:solidFill>
                  <a:schemeClr val="accent2"/>
                </a:solidFill>
                <a:cs typeface="B Titr" pitchFamily="2" charset="-78"/>
              </a:rPr>
              <a:t>بنویسیم؟ چرا؟ </a:t>
            </a:r>
          </a:p>
          <a:p>
            <a:pPr algn="r" rtl="1">
              <a:buNone/>
            </a:pPr>
            <a:r>
              <a:rPr lang="fa-IR" sz="2000" b="1" smtClean="0">
                <a:solidFill>
                  <a:schemeClr val="accent2"/>
                </a:solidFill>
                <a:cs typeface="B Titr" pitchFamily="2" charset="-78"/>
              </a:rPr>
              <a:t>5- الگوهای رایج برای پروردن معانی در نویسندگی را نام ببرید.</a:t>
            </a:r>
          </a:p>
          <a:p>
            <a:pPr algn="r" rtl="1">
              <a:buNone/>
            </a:pPr>
            <a:r>
              <a:rPr lang="fa-IR" sz="2000" b="1" smtClean="0">
                <a:solidFill>
                  <a:schemeClr val="accent2"/>
                </a:solidFill>
                <a:cs typeface="B Titr" pitchFamily="2" charset="-78"/>
              </a:rPr>
              <a:t>6- از شیوه های پروردن معانی الگوهای </a:t>
            </a:r>
            <a:r>
              <a:rPr lang="fa-IR" sz="2000" b="1" u="sng" smtClean="0">
                <a:solidFill>
                  <a:schemeClr val="accent2"/>
                </a:solidFill>
                <a:cs typeface="B Titr" pitchFamily="2" charset="-78"/>
              </a:rPr>
              <a:t>تعریف و توصیف </a:t>
            </a:r>
            <a:r>
              <a:rPr lang="fa-IR" sz="2000" b="1" smtClean="0">
                <a:solidFill>
                  <a:schemeClr val="accent2"/>
                </a:solidFill>
                <a:cs typeface="B Titr" pitchFamily="2" charset="-78"/>
              </a:rPr>
              <a:t>را توضیح دهید.  </a:t>
            </a:r>
          </a:p>
          <a:p>
            <a:pPr algn="r" rtl="1">
              <a:buNone/>
            </a:pPr>
            <a:r>
              <a:rPr lang="fa-IR" sz="2000" b="1" smtClean="0">
                <a:solidFill>
                  <a:schemeClr val="accent2"/>
                </a:solidFill>
                <a:cs typeface="B Titr" pitchFamily="2" charset="-78"/>
              </a:rPr>
              <a:t>7- از شیوه های پروردن معانی الگوهای </a:t>
            </a:r>
            <a:r>
              <a:rPr lang="fa-IR" sz="2000" b="1" u="sng" smtClean="0">
                <a:solidFill>
                  <a:schemeClr val="accent2"/>
                </a:solidFill>
                <a:cs typeface="B Titr" pitchFamily="2" charset="-78"/>
              </a:rPr>
              <a:t>استدلال و استشهاد </a:t>
            </a:r>
            <a:r>
              <a:rPr lang="fa-IR" sz="2000" b="1" smtClean="0">
                <a:solidFill>
                  <a:schemeClr val="accent2"/>
                </a:solidFill>
                <a:cs typeface="B Titr" pitchFamily="2" charset="-78"/>
              </a:rPr>
              <a:t>را توضیح دهید. </a:t>
            </a:r>
          </a:p>
          <a:p>
            <a:pPr algn="r" rtl="1">
              <a:buNone/>
            </a:pPr>
            <a:r>
              <a:rPr lang="fa-IR" sz="2000" b="1" smtClean="0">
                <a:solidFill>
                  <a:schemeClr val="accent2"/>
                </a:solidFill>
                <a:cs typeface="B Titr" pitchFamily="2" charset="-78"/>
              </a:rPr>
              <a:t>8- الگوی </a:t>
            </a:r>
            <a:r>
              <a:rPr lang="fa-IR" sz="2000" b="1" u="sng" smtClean="0">
                <a:solidFill>
                  <a:schemeClr val="accent2"/>
                </a:solidFill>
                <a:cs typeface="B Titr" pitchFamily="2" charset="-78"/>
              </a:rPr>
              <a:t>تقسیم بندی   </a:t>
            </a:r>
            <a:r>
              <a:rPr lang="fa-IR" sz="2000" b="1" smtClean="0">
                <a:solidFill>
                  <a:schemeClr val="accent2"/>
                </a:solidFill>
                <a:cs typeface="B Titr" pitchFamily="2" charset="-78"/>
              </a:rPr>
              <a:t>با الگوی </a:t>
            </a:r>
            <a:r>
              <a:rPr lang="fa-IR" sz="2000" b="1" u="sng" smtClean="0">
                <a:solidFill>
                  <a:schemeClr val="accent2"/>
                </a:solidFill>
                <a:cs typeface="B Titr" pitchFamily="2" charset="-78"/>
              </a:rPr>
              <a:t> مقایسه </a:t>
            </a:r>
            <a:r>
              <a:rPr lang="fa-IR" sz="2000" b="1" smtClean="0">
                <a:solidFill>
                  <a:schemeClr val="accent2"/>
                </a:solidFill>
                <a:cs typeface="B Titr" pitchFamily="2" charset="-78"/>
              </a:rPr>
              <a:t>چه تفاوت هایی دارد؟</a:t>
            </a:r>
          </a:p>
          <a:p>
            <a:pPr algn="r" rtl="1">
              <a:buNone/>
            </a:pPr>
            <a:r>
              <a:rPr lang="fa-IR" sz="2000" b="1" smtClean="0">
                <a:solidFill>
                  <a:schemeClr val="accent2"/>
                </a:solidFill>
                <a:cs typeface="B Titr" pitchFamily="2" charset="-78"/>
              </a:rPr>
              <a:t>9- ضمن تشریح الگوی مناظره و مکالمه، بیان کنید استفاده از این شیوه برای کدام قالب نوشته، مناسب است؟ </a:t>
            </a:r>
          </a:p>
        </p:txBody>
      </p:sp>
      <p:sp>
        <p:nvSpPr>
          <p:cNvPr id="3" name="Title 2"/>
          <p:cNvSpPr>
            <a:spLocks noGrp="1"/>
          </p:cNvSpPr>
          <p:nvPr>
            <p:ph type="title"/>
          </p:nvPr>
        </p:nvSpPr>
        <p:spPr/>
        <p:txBody>
          <a:bodyPr/>
          <a:lstStyle/>
          <a:p>
            <a:pPr algn="r"/>
            <a:r>
              <a:rPr lang="fa-IR" smtClean="0">
                <a:cs typeface="B Titr" pitchFamily="2" charset="-78"/>
              </a:rPr>
              <a:t>خودارزیابی جلسه سوم و چهارم</a:t>
            </a:r>
            <a:endParaRPr lang="en-US">
              <a:cs typeface="B Titr" pitchFamily="2" charset="-78"/>
            </a:endParaRPr>
          </a:p>
        </p:txBody>
      </p:sp>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fa-IR" sz="8000" smtClean="0">
              <a:solidFill>
                <a:srgbClr val="00B050"/>
              </a:solidFill>
              <a:cs typeface="B Titr" pitchFamily="2" charset="-78"/>
            </a:endParaRPr>
          </a:p>
          <a:p>
            <a:pPr algn="ctr">
              <a:buNone/>
            </a:pPr>
            <a:r>
              <a:rPr lang="fa-IR" sz="8000" smtClean="0">
                <a:cs typeface="B Titr" pitchFamily="2" charset="-78"/>
              </a:rPr>
              <a:t>آشنایی با انواع نوشته</a:t>
            </a:r>
          </a:p>
          <a:p>
            <a:pPr algn="ctr">
              <a:buNone/>
            </a:pPr>
            <a:endParaRPr lang="fa-IR" sz="8000" smtClean="0">
              <a:cs typeface="B Aseman" pitchFamily="2" charset="-78"/>
            </a:endParaRPr>
          </a:p>
          <a:p>
            <a:pPr algn="ctr">
              <a:buNone/>
            </a:pPr>
            <a:endParaRPr lang="fa-IR" sz="8000" smtClean="0">
              <a:cs typeface="B Aseman" pitchFamily="2" charset="-78"/>
            </a:endParaRPr>
          </a:p>
          <a:p>
            <a:pPr algn="ctr">
              <a:buNone/>
            </a:pPr>
            <a:endParaRPr lang="fa-IR" sz="8000" smtClean="0">
              <a:cs typeface="B Aseman" pitchFamily="2" charset="-78"/>
            </a:endParaRPr>
          </a:p>
          <a:p>
            <a:pPr algn="ctr">
              <a:buNone/>
            </a:pPr>
            <a:endParaRPr lang="fa-IR" sz="8000" smtClean="0">
              <a:cs typeface="B Aseman" pitchFamily="2" charset="-78"/>
            </a:endParaRPr>
          </a:p>
          <a:p>
            <a:pPr algn="ctr">
              <a:buNone/>
            </a:pPr>
            <a:endParaRPr lang="fa-IR" sz="8000" smtClean="0">
              <a:cs typeface="B Aseman" pitchFamily="2" charset="-78"/>
            </a:endParaRPr>
          </a:p>
          <a:p>
            <a:pPr algn="ctr">
              <a:buNone/>
            </a:pPr>
            <a:endParaRPr lang="fa-IR" sz="8000" smtClean="0">
              <a:cs typeface="B Aseman" pitchFamily="2" charset="-78"/>
            </a:endParaRPr>
          </a:p>
          <a:p>
            <a:pPr algn="ctr">
              <a:buNone/>
            </a:pPr>
            <a:endParaRPr lang="fa-IR" sz="8000" smtClean="0">
              <a:cs typeface="B Aseman" pitchFamily="2" charset="-78"/>
            </a:endParaRPr>
          </a:p>
          <a:p>
            <a:pPr algn="ctr">
              <a:buNone/>
            </a:pPr>
            <a:endParaRPr lang="en-US" sz="8000">
              <a:cs typeface="B Aseman" pitchFamily="2" charset="-78"/>
            </a:endParaRPr>
          </a:p>
        </p:txBody>
      </p:sp>
      <p:sp>
        <p:nvSpPr>
          <p:cNvPr id="3" name="Title 2"/>
          <p:cNvSpPr>
            <a:spLocks noGrp="1"/>
          </p:cNvSpPr>
          <p:nvPr>
            <p:ph type="title"/>
          </p:nvPr>
        </p:nvSpPr>
        <p:spPr/>
        <p:txBody>
          <a:bodyPr>
            <a:noAutofit/>
          </a:bodyPr>
          <a:lstStyle/>
          <a:p>
            <a:pPr algn="ctr"/>
            <a:r>
              <a:rPr lang="fa-IR" sz="8800" smtClean="0">
                <a:solidFill>
                  <a:schemeClr val="accent2">
                    <a:lumMod val="60000"/>
                    <a:lumOff val="40000"/>
                  </a:schemeClr>
                </a:solidFill>
                <a:cs typeface="B Aseman" pitchFamily="2" charset="-78"/>
              </a:rPr>
              <a:t>جلسه سوم</a:t>
            </a:r>
            <a:endParaRPr lang="en-US" sz="8800">
              <a:solidFill>
                <a:schemeClr val="accent2">
                  <a:lumMod val="60000"/>
                  <a:lumOff val="40000"/>
                </a:schemeClr>
              </a:solidFill>
              <a:cs typeface="B Aseman" pitchFamily="2" charset="-78"/>
            </a:endParaRPr>
          </a:p>
        </p:txBody>
      </p:sp>
    </p:spTree>
  </p:cSld>
  <p:clrMapOvr>
    <a:masterClrMapping/>
  </p:clrMapOvr>
  <p:transition spd="slow">
    <p:randomBa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4"/>
          </a:lnRef>
          <a:fillRef idx="1">
            <a:schemeClr val="lt1"/>
          </a:fillRef>
          <a:effectRef idx="0">
            <a:schemeClr val="accent4"/>
          </a:effectRef>
          <a:fontRef idx="minor">
            <a:schemeClr val="dk1"/>
          </a:fontRef>
        </p:style>
        <p:txBody>
          <a:bodyPr>
            <a:normAutofit/>
          </a:bodyPr>
          <a:lstStyle/>
          <a:p>
            <a:pPr algn="ctr" rtl="1">
              <a:buNone/>
            </a:pPr>
            <a:endParaRPr lang="fa-IR" sz="8000" smtClean="0">
              <a:cs typeface="B Titr" pitchFamily="2" charset="-78"/>
            </a:endParaRPr>
          </a:p>
          <a:p>
            <a:pPr algn="ctr" rtl="1">
              <a:buNone/>
            </a:pPr>
            <a:r>
              <a:rPr lang="fa-IR" sz="8000" smtClean="0">
                <a:solidFill>
                  <a:srgbClr val="002060"/>
                </a:solidFill>
                <a:cs typeface="B Titr" pitchFamily="2" charset="-78"/>
              </a:rPr>
              <a:t>سلامت و شاد باشید.</a:t>
            </a:r>
          </a:p>
          <a:p>
            <a:pPr algn="ctr" rtl="1">
              <a:buNone/>
            </a:pPr>
            <a:endParaRPr lang="en-US" sz="8000">
              <a:cs typeface="B Titr" pitchFamily="2" charset="-78"/>
            </a:endParaRPr>
          </a:p>
        </p:txBody>
      </p:sp>
      <p:sp>
        <p:nvSpPr>
          <p:cNvPr id="3" name="Title 2"/>
          <p:cNvSpPr>
            <a:spLocks noGrp="1"/>
          </p:cNvSpPr>
          <p:nvPr>
            <p:ph type="title"/>
          </p:nvPr>
        </p:nvSpPr>
        <p:spPr/>
        <p:txBody>
          <a:bodyPr/>
          <a:lstStyle/>
          <a:p>
            <a:pPr algn="ctr"/>
            <a:r>
              <a:rPr lang="fa-IR" smtClean="0">
                <a:cs typeface="B Titr" pitchFamily="2" charset="-78"/>
              </a:rPr>
              <a:t>پایان جلسه سوم و چهارم </a:t>
            </a:r>
            <a:endParaRPr lang="en-US">
              <a:cs typeface="B Titr" pitchFamily="2" charset="-78"/>
            </a:endParaRPr>
          </a:p>
        </p:txBody>
      </p:sp>
    </p:spTree>
  </p:cSld>
  <p:clrMapOvr>
    <a:masterClrMapping/>
  </p:clrMapOvr>
  <p:transition spd="slow">
    <p:blinds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a:buNone/>
            </a:pPr>
            <a:r>
              <a:rPr lang="fa-IR" sz="4400" b="1" smtClean="0">
                <a:cs typeface="B Badr" pitchFamily="2" charset="-78"/>
              </a:rPr>
              <a:t>ما در مسیر مطالعاتمان با شکل های مختلف و متفاوت نوشته ها تا حدودی آشنا هستیم اما برای اینکه بخواهیم بین قالب های مختلف نوشتن تفاوت هایی قائل شویم </a:t>
            </a:r>
          </a:p>
          <a:p>
            <a:pPr algn="r" rtl="1">
              <a:buNone/>
            </a:pPr>
            <a:r>
              <a:rPr lang="fa-IR" sz="4400" b="1" smtClean="0">
                <a:cs typeface="B Badr" pitchFamily="2" charset="-78"/>
              </a:rPr>
              <a:t>باید انواع نوشته ها را گروه بندی کنیم. </a:t>
            </a:r>
          </a:p>
          <a:p>
            <a:pPr algn="r" rtl="1">
              <a:buNone/>
            </a:pPr>
            <a:endParaRPr lang="en-US" sz="4400" b="1">
              <a:cs typeface="B Badr" pitchFamily="2" charset="-78"/>
            </a:endParaRPr>
          </a:p>
        </p:txBody>
      </p:sp>
      <p:sp>
        <p:nvSpPr>
          <p:cNvPr id="3" name="Title 2"/>
          <p:cNvSpPr>
            <a:spLocks noGrp="1"/>
          </p:cNvSpPr>
          <p:nvPr>
            <p:ph type="title"/>
          </p:nvPr>
        </p:nvSpPr>
        <p:spPr/>
        <p:txBody>
          <a:bodyPr/>
          <a:lstStyle/>
          <a:p>
            <a:pPr algn="ctr"/>
            <a:r>
              <a:rPr lang="fa-IR" smtClean="0"/>
              <a:t>تقسیم بندی قالب های نوشته</a:t>
            </a:r>
            <a:endParaRPr lang="en-US"/>
          </a:p>
        </p:txBody>
      </p:sp>
    </p:spTree>
  </p:cSld>
  <p:clrMapOvr>
    <a:masterClrMapping/>
  </p:clrMapOvr>
  <p:transition spd="slow">
    <p:checke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624078" indent="-514350" algn="ctr" rtl="1">
              <a:buNone/>
            </a:pPr>
            <a:r>
              <a:rPr lang="fa-IR" sz="3600" b="1" smtClean="0">
                <a:solidFill>
                  <a:schemeClr val="accent2"/>
                </a:solidFill>
                <a:cs typeface="B Homa" pitchFamily="2" charset="-78"/>
              </a:rPr>
              <a:t>نوشته ها را می توان به اعتبارهایی طبقه بندی کرد که در ادامه به برخی اشاره می کنیم:</a:t>
            </a:r>
          </a:p>
          <a:p>
            <a:pPr marL="624078" indent="-514350" algn="ctr" rtl="1">
              <a:buNone/>
            </a:pPr>
            <a:endParaRPr lang="fa-IR" sz="3600" b="1" smtClean="0">
              <a:solidFill>
                <a:schemeClr val="accent2"/>
              </a:solidFill>
              <a:cs typeface="B Homa" pitchFamily="2" charset="-78"/>
            </a:endParaRPr>
          </a:p>
          <a:p>
            <a:pPr marL="624078" indent="-514350" algn="r" rtl="1">
              <a:buNone/>
            </a:pPr>
            <a:r>
              <a:rPr lang="fa-IR" sz="3600" b="1" smtClean="0">
                <a:solidFill>
                  <a:schemeClr val="accent2"/>
                </a:solidFill>
                <a:cs typeface="B Koodak" pitchFamily="2" charset="-78"/>
              </a:rPr>
              <a:t>1- به اعتبار موضوع:</a:t>
            </a:r>
          </a:p>
          <a:p>
            <a:pPr marL="624078" indent="-514350" algn="r" rtl="1">
              <a:buNone/>
            </a:pPr>
            <a:r>
              <a:rPr lang="fa-IR" sz="3600" b="1" smtClean="0">
                <a:solidFill>
                  <a:schemeClr val="accent2"/>
                </a:solidFill>
                <a:cs typeface="B Koodak" pitchFamily="2" charset="-78"/>
              </a:rPr>
              <a:t> از قبیل : علمی ، فنی ، اجتماعی، سیاسی، ادبی، هنری، دینی، فلسفی، عرفانی</a:t>
            </a:r>
            <a:endParaRPr lang="en-US" sz="3600" b="1">
              <a:solidFill>
                <a:schemeClr val="accent2"/>
              </a:solidFill>
              <a:cs typeface="B Koodak" pitchFamily="2" charset="-78"/>
            </a:endParaRPr>
          </a:p>
        </p:txBody>
      </p:sp>
      <p:sp>
        <p:nvSpPr>
          <p:cNvPr id="3" name="Title 2"/>
          <p:cNvSpPr>
            <a:spLocks noGrp="1"/>
          </p:cNvSpPr>
          <p:nvPr>
            <p:ph type="title"/>
          </p:nvPr>
        </p:nvSpPr>
        <p:spPr/>
        <p:txBody>
          <a:bodyPr/>
          <a:lstStyle/>
          <a:p>
            <a:endParaRPr lang="en-US"/>
          </a:p>
        </p:txBody>
      </p:sp>
    </p:spTree>
  </p:cSld>
  <p:clrMapOvr>
    <a:masterClrMapping/>
  </p:clrMapOvr>
  <p:transition spd="slow">
    <p:check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rtl="1">
              <a:buNone/>
            </a:pPr>
            <a:r>
              <a:rPr lang="fa-IR" b="1" smtClean="0">
                <a:solidFill>
                  <a:schemeClr val="accent2"/>
                </a:solidFill>
                <a:cs typeface="B Koodak" pitchFamily="2" charset="-78"/>
              </a:rPr>
              <a:t>2- به اعتبار زبان :</a:t>
            </a:r>
          </a:p>
          <a:p>
            <a:pPr algn="r" rtl="1">
              <a:buNone/>
            </a:pPr>
            <a:r>
              <a:rPr lang="fa-IR" b="1" smtClean="0">
                <a:cs typeface="B Koodak" pitchFamily="2" charset="-78"/>
              </a:rPr>
              <a:t>زبان نوشته ها نیز متعدد است برای مثال زبان مجله کودکان با زبان </a:t>
            </a:r>
          </a:p>
          <a:p>
            <a:pPr algn="r" rtl="1">
              <a:buNone/>
            </a:pPr>
            <a:r>
              <a:rPr lang="fa-IR" b="1" smtClean="0">
                <a:cs typeface="B Koodak" pitchFamily="2" charset="-78"/>
              </a:rPr>
              <a:t>کتاب درسی دانشگاهی یا با زبان اعلامیه دولتی یکی نیست. </a:t>
            </a:r>
          </a:p>
          <a:p>
            <a:pPr algn="r" rtl="1">
              <a:buNone/>
            </a:pPr>
            <a:r>
              <a:rPr lang="fa-IR" b="1" smtClean="0">
                <a:solidFill>
                  <a:schemeClr val="accent2"/>
                </a:solidFill>
                <a:cs typeface="B Koodak" pitchFamily="2" charset="-78"/>
              </a:rPr>
              <a:t>3- به اعتبار طرز بیان: </a:t>
            </a:r>
          </a:p>
          <a:p>
            <a:pPr algn="r" rtl="1">
              <a:buNone/>
            </a:pPr>
            <a:r>
              <a:rPr lang="fa-IR" b="1" smtClean="0">
                <a:cs typeface="B Koodak" pitchFamily="2" charset="-78"/>
              </a:rPr>
              <a:t>طرز بیان گاه  جدّی و عبوس، گاه طنزآلود وشاد ، گاه فاخر و گاه نزدیک به زبان محاوره است. </a:t>
            </a:r>
          </a:p>
          <a:p>
            <a:pPr algn="r" rtl="1">
              <a:buNone/>
            </a:pPr>
            <a:r>
              <a:rPr lang="fa-IR" b="1" smtClean="0">
                <a:solidFill>
                  <a:schemeClr val="accent2"/>
                </a:solidFill>
                <a:cs typeface="B Koodak" pitchFamily="2" charset="-78"/>
              </a:rPr>
              <a:t>4- به اعتبار مقصود نوشته</a:t>
            </a:r>
          </a:p>
          <a:p>
            <a:pPr algn="r" rtl="1">
              <a:buNone/>
            </a:pPr>
            <a:r>
              <a:rPr lang="fa-IR" b="1" smtClean="0">
                <a:cs typeface="B Koodak" pitchFamily="2" charset="-78"/>
              </a:rPr>
              <a:t>مثلاً آنچه برای آموزش و تعلیم نوشته می شود با آنچه به قصد پرکردن اوقات فراغت نوشته می شود متفاوت است.  </a:t>
            </a:r>
          </a:p>
        </p:txBody>
      </p:sp>
      <p:sp>
        <p:nvSpPr>
          <p:cNvPr id="3" name="Title 2"/>
          <p:cNvSpPr>
            <a:spLocks noGrp="1"/>
          </p:cNvSpPr>
          <p:nvPr>
            <p:ph type="title"/>
          </p:nvPr>
        </p:nvSpPr>
        <p:spPr/>
        <p:txBody>
          <a:bodyPr/>
          <a:lstStyle/>
          <a:p>
            <a:endParaRPr lang="en-US"/>
          </a:p>
        </p:txBody>
      </p:sp>
    </p:spTree>
  </p:cSld>
  <p:clrMapOvr>
    <a:masterClrMapping/>
  </p:clrMapOvr>
  <p:transition spd="slow">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buNone/>
            </a:pPr>
            <a:r>
              <a:rPr lang="fa-IR" sz="2800" smtClean="0">
                <a:solidFill>
                  <a:schemeClr val="bg2">
                    <a:lumMod val="10000"/>
                  </a:schemeClr>
                </a:solidFill>
                <a:cs typeface="B Homa" pitchFamily="2" charset="-78"/>
              </a:rPr>
              <a:t>با توجه به توضیحات قبل می توان نوشته را در قالب های اصلی زیر تقسم بندی کرد: </a:t>
            </a:r>
          </a:p>
          <a:p>
            <a:pPr algn="r" rtl="1">
              <a:buNone/>
            </a:pPr>
            <a:r>
              <a:rPr lang="fa-IR" sz="2800" smtClean="0">
                <a:solidFill>
                  <a:schemeClr val="bg2">
                    <a:lumMod val="10000"/>
                  </a:schemeClr>
                </a:solidFill>
                <a:cs typeface="B Homa" pitchFamily="2" charset="-78"/>
              </a:rPr>
              <a:t>1- شعر یا نثر </a:t>
            </a:r>
          </a:p>
          <a:p>
            <a:pPr algn="r" rtl="1">
              <a:buNone/>
            </a:pPr>
            <a:r>
              <a:rPr lang="fa-IR" sz="2800" smtClean="0">
                <a:solidFill>
                  <a:schemeClr val="bg2">
                    <a:lumMod val="10000"/>
                  </a:schemeClr>
                </a:solidFill>
                <a:cs typeface="B Homa" pitchFamily="2" charset="-78"/>
              </a:rPr>
              <a:t>2- داستان، فیلمنامه، نمایشنامه</a:t>
            </a:r>
          </a:p>
          <a:p>
            <a:pPr algn="r" rtl="1">
              <a:buNone/>
            </a:pPr>
            <a:r>
              <a:rPr lang="fa-IR" sz="2800" smtClean="0">
                <a:solidFill>
                  <a:schemeClr val="bg2">
                    <a:lumMod val="10000"/>
                  </a:schemeClr>
                </a:solidFill>
                <a:cs typeface="B Homa" pitchFamily="2" charset="-78"/>
              </a:rPr>
              <a:t>3- مصاحبه</a:t>
            </a:r>
          </a:p>
          <a:p>
            <a:pPr algn="r" rtl="1">
              <a:buNone/>
            </a:pPr>
            <a:r>
              <a:rPr lang="fa-IR" sz="2800" smtClean="0">
                <a:solidFill>
                  <a:schemeClr val="bg2">
                    <a:lumMod val="10000"/>
                  </a:schemeClr>
                </a:solidFill>
                <a:cs typeface="B Homa" pitchFamily="2" charset="-78"/>
              </a:rPr>
              <a:t>4- میزگرد</a:t>
            </a:r>
          </a:p>
          <a:p>
            <a:pPr algn="r" rtl="1">
              <a:buNone/>
            </a:pPr>
            <a:r>
              <a:rPr lang="fa-IR" sz="2800" smtClean="0">
                <a:solidFill>
                  <a:schemeClr val="bg2">
                    <a:lumMod val="10000"/>
                  </a:schemeClr>
                </a:solidFill>
                <a:cs typeface="B Homa" pitchFamily="2" charset="-78"/>
              </a:rPr>
              <a:t>5-نامه اعم از رسمی و غیر رسمی</a:t>
            </a:r>
          </a:p>
          <a:p>
            <a:pPr algn="r" rtl="1">
              <a:buNone/>
            </a:pPr>
            <a:r>
              <a:rPr lang="fa-IR" sz="2800" smtClean="0">
                <a:solidFill>
                  <a:schemeClr val="bg2">
                    <a:lumMod val="10000"/>
                  </a:schemeClr>
                </a:solidFill>
                <a:cs typeface="B Homa" pitchFamily="2" charset="-78"/>
              </a:rPr>
              <a:t>6- کلمات قصار (جمله های کوتاه با مفاهیم گسترده)  </a:t>
            </a:r>
          </a:p>
        </p:txBody>
      </p:sp>
      <p:sp>
        <p:nvSpPr>
          <p:cNvPr id="3" name="Title 2"/>
          <p:cNvSpPr>
            <a:spLocks noGrp="1"/>
          </p:cNvSpPr>
          <p:nvPr>
            <p:ph type="title"/>
          </p:nvPr>
        </p:nvSpPr>
        <p:spPr/>
        <p:txBody>
          <a:bodyPr/>
          <a:lstStyle/>
          <a:p>
            <a:pPr algn="ctr" rtl="1"/>
            <a:r>
              <a:rPr lang="fa-IR" smtClean="0"/>
              <a:t>قالب های گوناگون نوشته </a:t>
            </a:r>
            <a:endParaRPr lang="en-US"/>
          </a:p>
        </p:txBody>
      </p:sp>
    </p:spTree>
  </p:cSld>
  <p:clrMapOvr>
    <a:masterClrMapping/>
  </p:clrMapOvr>
  <p:transition spd="slow">
    <p:cover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371600"/>
            <a:ext cx="8229600" cy="4525963"/>
          </a:xfrm>
        </p:spPr>
        <p:txBody>
          <a:bodyPr>
            <a:noAutofit/>
          </a:bodyPr>
          <a:lstStyle/>
          <a:p>
            <a:pPr algn="r" rtl="1">
              <a:buNone/>
            </a:pPr>
            <a:r>
              <a:rPr lang="fa-IR" sz="2800" smtClean="0">
                <a:solidFill>
                  <a:schemeClr val="accent1">
                    <a:lumMod val="75000"/>
                  </a:schemeClr>
                </a:solidFill>
                <a:cs typeface="B Mehr" pitchFamily="2" charset="-78"/>
              </a:rPr>
              <a:t>   با در نظر گرفتن توضیحاتی که گذشت باید بگوییم که نویسندگی عرصه ای بسیار پهناور است و چشم انداز پرتنوعی دارد. برای هریک از انواع نوشته، به اقتضای خصوصیات آن، فنونی باید آموخت.یادگیری و به کاربردن برخی از انواع نوشته ها جزء ملزومات زندگی امروزی است و همه باید با آن آشنا شوند از قبیل نگارش نامه و یا تنظیم درخواست و گزارش نویسی و یا نوشتن مقاله و ارائه تحقیقات علمی برای دانشجویان اما برخی از آنها مانند داستان‌نویسی، نمایشنامه نویسی و فیلم‌نامه نویسی، علاوه بر مهارت و تجربه، نیاز به قریحه و استعداد دارد که این استعداد با پرورش به ثمر می نشیند. </a:t>
            </a:r>
            <a:endParaRPr lang="en-US" sz="2800">
              <a:solidFill>
                <a:schemeClr val="accent1">
                  <a:lumMod val="75000"/>
                </a:schemeClr>
              </a:solidFill>
              <a:cs typeface="B Mehr" pitchFamily="2" charset="-78"/>
            </a:endParaRPr>
          </a:p>
        </p:txBody>
      </p:sp>
      <p:sp>
        <p:nvSpPr>
          <p:cNvPr id="3" name="Title 2"/>
          <p:cNvSpPr>
            <a:spLocks noGrp="1"/>
          </p:cNvSpPr>
          <p:nvPr>
            <p:ph type="title"/>
          </p:nvPr>
        </p:nvSpPr>
        <p:spPr/>
        <p:txBody>
          <a:bodyPr/>
          <a:lstStyle/>
          <a:p>
            <a:pPr algn="ctr" rtl="1"/>
            <a:r>
              <a:rPr lang="fa-IR" smtClean="0"/>
              <a:t>نتیجه گیری</a:t>
            </a:r>
            <a:endParaRPr lang="en-US"/>
          </a:p>
        </p:txBody>
      </p:sp>
    </p:spTree>
  </p:cSld>
  <p:clrMapOvr>
    <a:masterClrMapping/>
  </p:clrMapOvr>
  <p:transition spd="slow">
    <p:cover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r" rtl="1">
              <a:buNone/>
            </a:pPr>
            <a:endParaRPr lang="fa-IR" sz="7200" smtClean="0">
              <a:solidFill>
                <a:schemeClr val="bg2">
                  <a:lumMod val="50000"/>
                </a:schemeClr>
              </a:solidFill>
              <a:cs typeface="B Titr" pitchFamily="2" charset="-78"/>
            </a:endParaRPr>
          </a:p>
          <a:p>
            <a:pPr algn="r" rtl="1">
              <a:buNone/>
            </a:pPr>
            <a:r>
              <a:rPr lang="fa-IR" sz="7200" smtClean="0">
                <a:solidFill>
                  <a:schemeClr val="bg2">
                    <a:lumMod val="50000"/>
                  </a:schemeClr>
                </a:solidFill>
                <a:cs typeface="B Titr" pitchFamily="2" charset="-78"/>
              </a:rPr>
              <a:t>راه های پروردن معانی</a:t>
            </a:r>
          </a:p>
          <a:p>
            <a:pPr algn="r" rtl="1">
              <a:buNone/>
            </a:pPr>
            <a:endParaRPr lang="fa-IR" sz="7200" smtClean="0">
              <a:solidFill>
                <a:schemeClr val="bg2">
                  <a:lumMod val="50000"/>
                </a:schemeClr>
              </a:solidFill>
              <a:cs typeface="B Titr" pitchFamily="2" charset="-78"/>
            </a:endParaRPr>
          </a:p>
          <a:p>
            <a:pPr algn="r" rtl="1">
              <a:buNone/>
            </a:pPr>
            <a:r>
              <a:rPr lang="fa-IR" sz="7200" smtClean="0">
                <a:solidFill>
                  <a:schemeClr val="bg2">
                    <a:lumMod val="50000"/>
                  </a:schemeClr>
                </a:solidFill>
                <a:cs typeface="B Titr" pitchFamily="2" charset="-78"/>
              </a:rPr>
              <a:t> </a:t>
            </a:r>
            <a:endParaRPr lang="en-US" sz="7200">
              <a:solidFill>
                <a:schemeClr val="bg2">
                  <a:lumMod val="50000"/>
                </a:schemeClr>
              </a:solidFill>
              <a:cs typeface="B Titr" pitchFamily="2" charset="-78"/>
            </a:endParaRPr>
          </a:p>
        </p:txBody>
      </p:sp>
      <p:sp>
        <p:nvSpPr>
          <p:cNvPr id="3" name="Title 2"/>
          <p:cNvSpPr>
            <a:spLocks noGrp="1"/>
          </p:cNvSpPr>
          <p:nvPr>
            <p:ph type="title"/>
          </p:nvPr>
        </p:nvSpPr>
        <p:spPr/>
        <p:txBody>
          <a:bodyPr>
            <a:normAutofit/>
          </a:bodyPr>
          <a:lstStyle/>
          <a:p>
            <a:pPr algn="ctr" rtl="1"/>
            <a:r>
              <a:rPr lang="fa-IR" sz="6000" smtClean="0">
                <a:solidFill>
                  <a:schemeClr val="accent4">
                    <a:lumMod val="75000"/>
                  </a:schemeClr>
                </a:solidFill>
                <a:cs typeface="B Titr" pitchFamily="2" charset="-78"/>
              </a:rPr>
              <a:t>جلسه چهارم </a:t>
            </a:r>
            <a:endParaRPr lang="en-US" sz="6000">
              <a:solidFill>
                <a:schemeClr val="accent4">
                  <a:lumMod val="75000"/>
                </a:schemeClr>
              </a:solidFill>
              <a:cs typeface="B Titr" pitchFamily="2" charset="-78"/>
            </a:endParaRPr>
          </a:p>
        </p:txBody>
      </p:sp>
    </p:spTree>
  </p:cSld>
  <p:clrMapOvr>
    <a:masterClrMapping/>
  </p:clrMapOvr>
  <p:transition spd="slow">
    <p:cover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Autofit/>
          </a:bodyPr>
          <a:lstStyle/>
          <a:p>
            <a:pPr indent="256032" algn="r" rtl="1">
              <a:buNone/>
            </a:pPr>
            <a:r>
              <a:rPr lang="fa-IR" sz="3200" b="1" smtClean="0">
                <a:cs typeface="B Baran Outline" pitchFamily="2" charset="-78"/>
              </a:rPr>
              <a:t>هرگاه بخواهیم تا سخنی را به نگارش در بیاوریم ابتدا و قبل از هرچیز باید طرحی بنویسیم و در آن رئوس مطالب خود را بیاوریم تا چهارچوب کارمان مشخص باشد و بدانیم که چه می خواهیم بنویسیم. می خواهیم از کجا شروع کنیم، به کجا برسیم و چگونه تمام کنیم. </a:t>
            </a:r>
          </a:p>
          <a:p>
            <a:pPr indent="256032" algn="r" rtl="1">
              <a:buNone/>
            </a:pPr>
            <a:r>
              <a:rPr lang="fa-IR" sz="3200" b="1" smtClean="0">
                <a:cs typeface="B Baran Outline" pitchFamily="2" charset="-78"/>
              </a:rPr>
              <a:t>پس از مشخص نمودن طرح اولیه باید آنها را با استفاده که شیوه هایی پرورش دهیم تا مقصودمان حاصل شود. این که نویسنده به روشنی بداند که چه می خواهد بگوید لازم هست ولی کافی نیست؛ مهم آن است که مقصود خود را بتواند خوب بپروراند. </a:t>
            </a:r>
            <a:endParaRPr lang="en-US" sz="3200" b="1">
              <a:cs typeface="B Baran Outline" pitchFamily="2" charset="-78"/>
            </a:endParaRPr>
          </a:p>
        </p:txBody>
      </p:sp>
      <p:sp>
        <p:nvSpPr>
          <p:cNvPr id="3" name="Title 2"/>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pPr algn="ctr"/>
            <a:r>
              <a:rPr lang="fa-IR" sz="4800" smtClean="0">
                <a:cs typeface="B Titr" pitchFamily="2" charset="-78"/>
              </a:rPr>
              <a:t>مقدمه:</a:t>
            </a:r>
            <a:endParaRPr lang="en-US" sz="4800">
              <a:cs typeface="B Titr" pitchFamily="2" charset="-78"/>
            </a:endParaRPr>
          </a:p>
        </p:txBody>
      </p:sp>
    </p:spTree>
  </p:cSld>
  <p:clrMapOvr>
    <a:masterClrMapping/>
  </p:clrMapOvr>
  <p:transition spd="slow">
    <p:comb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440</TotalTime>
  <Words>1810</Words>
  <Application>Microsoft Office PowerPoint</Application>
  <PresentationFormat>On-screen Show (4:3)</PresentationFormat>
  <Paragraphs>91</Paragraphs>
  <Slides>20</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20</vt:i4>
      </vt:variant>
    </vt:vector>
  </HeadingPairs>
  <TitlesOfParts>
    <vt:vector size="37" baseType="lpstr">
      <vt:lpstr>Arial</vt:lpstr>
      <vt:lpstr>B Aseman</vt:lpstr>
      <vt:lpstr>B Badr</vt:lpstr>
      <vt:lpstr>B Baran Outline</vt:lpstr>
      <vt:lpstr>B Elham</vt:lpstr>
      <vt:lpstr>B Farnaz</vt:lpstr>
      <vt:lpstr>B Homa</vt:lpstr>
      <vt:lpstr>B Koodak</vt:lpstr>
      <vt:lpstr>B Mehr</vt:lpstr>
      <vt:lpstr>B Mitra</vt:lpstr>
      <vt:lpstr>B Nazanin</vt:lpstr>
      <vt:lpstr>B Titr</vt:lpstr>
      <vt:lpstr>Lucida Sans Unicode</vt:lpstr>
      <vt:lpstr>Verdana</vt:lpstr>
      <vt:lpstr>Wingdings 2</vt:lpstr>
      <vt:lpstr>Wingdings 3</vt:lpstr>
      <vt:lpstr>Concourse</vt:lpstr>
      <vt:lpstr>نگارش خلاق  آموزش مجازی</vt:lpstr>
      <vt:lpstr>جلسه سوم</vt:lpstr>
      <vt:lpstr>تقسیم بندی قالب های نوشته</vt:lpstr>
      <vt:lpstr>PowerPoint Presentation</vt:lpstr>
      <vt:lpstr>PowerPoint Presentation</vt:lpstr>
      <vt:lpstr>قالب های گوناگون نوشته </vt:lpstr>
      <vt:lpstr>نتیجه گیری</vt:lpstr>
      <vt:lpstr>جلسه چهارم </vt:lpstr>
      <vt:lpstr>مقدمه:</vt:lpstr>
      <vt:lpstr>راه های پروردن معانی</vt:lpstr>
      <vt:lpstr>1- تعریف</vt:lpstr>
      <vt:lpstr>2- توصیف </vt:lpstr>
      <vt:lpstr>3- استدلال </vt:lpstr>
      <vt:lpstr>4- بررسی علل و نتایج </vt:lpstr>
      <vt:lpstr>5- استشهاد</vt:lpstr>
      <vt:lpstr>6- مقایسه </vt:lpstr>
      <vt:lpstr>7- تقسیم بندی</vt:lpstr>
      <vt:lpstr>8- مکالمه و مناظره </vt:lpstr>
      <vt:lpstr>خودارزیابی جلسه سوم و چهارم</vt:lpstr>
      <vt:lpstr>پایان جلسه سوم و چهارم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نگارش خلاق  آموزش مجازی</dc:title>
  <dc:creator>JAVID</dc:creator>
  <cp:lastModifiedBy>Bamdadi</cp:lastModifiedBy>
  <cp:revision>78</cp:revision>
  <dcterms:created xsi:type="dcterms:W3CDTF">2020-04-07T07:28:48Z</dcterms:created>
  <dcterms:modified xsi:type="dcterms:W3CDTF">2020-04-27T20:04:11Z</dcterms:modified>
</cp:coreProperties>
</file>