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B2427-A29A-43D8-B3DA-FB159E69DAF9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7E239-AB82-4417-85C7-E03554603B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8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7E239-AB82-4417-85C7-E03554603B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0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7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0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850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35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613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0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0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1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4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42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4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0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3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8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0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5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A6EDA-9C3D-4C96-B158-20484C6AC99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518041-4CEF-40DB-95FA-E905BBF5B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jpe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jpe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jpe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.jpe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emf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.jpe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2.png"/><Relationship Id="rId5" Type="http://schemas.openxmlformats.org/officeDocument/2006/relationships/hyperlink" Target="https://dabesto.ir/%D9%85%D8%B7%D8%A7%D9%84%D8%A8-%D8%B1%D9%88%D8%A7%D9%86%D8%B4%D9%86%D8%A7%D8%B3%DB%8C/%D8%A2%D9%85%D9%88%D8%B2%D8%B4-%D8%A8%D8%A7-%D8%A8%D8%A7%D8%B2%DB%8C/" TargetMode="Externa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dabesto.ir/%D9%85%D8%B7%D8%A7%D9%84%D8%A8-%D8%A2%D9%85%D9%88%D8%B2%D8%B4%DB%8C/%D8%A2%D9%85%D9%88%D8%B2%D8%B4-%D8%A7%D9%85%D9%84%D8%A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33" y="172529"/>
            <a:ext cx="2579387" cy="171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390846" y="1647972"/>
            <a:ext cx="673723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sz="6000" dirty="0" smtClean="0">
              <a:latin typeface="IranNastaliq" panose="02000503000000020003" pitchFamily="18" charset="0"/>
              <a:cs typeface="IranNastaliq" panose="02000503000000020003" pitchFamily="18" charset="0"/>
            </a:endParaRPr>
          </a:p>
          <a:p>
            <a:r>
              <a:rPr lang="fa-IR" sz="6000" dirty="0" smtClean="0">
                <a:latin typeface="IranNastaliq" panose="02000503000000020003" pitchFamily="18" charset="0"/>
                <a:cs typeface="IranNastaliq" panose="02000503000000020003" pitchFamily="18" charset="0"/>
              </a:rPr>
              <a:t>پردیس علامه امینی</a:t>
            </a:r>
          </a:p>
          <a:p>
            <a:endParaRPr lang="fa-IR" sz="6000" dirty="0" smtClean="0">
              <a:latin typeface="IranNastaliq" panose="02000503000000020003" pitchFamily="18" charset="0"/>
              <a:cs typeface="IranNastaliq" panose="02000503000000020003" pitchFamily="18" charset="0"/>
            </a:endParaRPr>
          </a:p>
          <a:p>
            <a:r>
              <a:rPr lang="fa-IR" sz="4400" dirty="0" smtClean="0">
                <a:solidFill>
                  <a:srgbClr val="FF0000"/>
                </a:solidFill>
                <a:latin typeface="IranNastaliq" panose="02000503000000020003" pitchFamily="18" charset="0"/>
                <a:cs typeface="IranNastaliq" panose="02000503000000020003" pitchFamily="18" charset="0"/>
              </a:rPr>
              <a:t>بررسی فارسی دوم ابتدائی</a:t>
            </a:r>
          </a:p>
          <a:p>
            <a:endParaRPr lang="fa-IR" sz="4400" dirty="0" smtClean="0">
              <a:solidFill>
                <a:srgbClr val="FF0000"/>
              </a:solidFill>
              <a:latin typeface="IranNastaliq" panose="02000503000000020003" pitchFamily="18" charset="0"/>
              <a:cs typeface="IranNastaliq" panose="02000503000000020003" pitchFamily="18" charset="0"/>
            </a:endParaRPr>
          </a:p>
          <a:p>
            <a:r>
              <a:rPr lang="fa-IR" dirty="0" smtClean="0">
                <a:cs typeface="B Titr" panose="00000700000000000000" pitchFamily="2" charset="-78"/>
              </a:rPr>
              <a:t>تهیه و تنظیم: </a:t>
            </a:r>
            <a:r>
              <a:rPr lang="fa-IR" smtClean="0">
                <a:cs typeface="B Titr" panose="00000700000000000000" pitchFamily="2" charset="-78"/>
              </a:rPr>
              <a:t>مرادعلی میرزائی ( با صداگذاری)</a:t>
            </a:r>
            <a:endParaRPr lang="fa-IR" dirty="0" smtClean="0">
              <a:cs typeface="B Titr" panose="00000700000000000000" pitchFamily="2" charset="-78"/>
            </a:endParaRPr>
          </a:p>
        </p:txBody>
      </p:sp>
      <p:pic>
        <p:nvPicPr>
          <p:cNvPr id="3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2884" y="5082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breeze.wav"/>
          </p:stSnd>
        </p:sndAc>
      </p:transition>
    </mc:Choice>
    <mc:Fallback xmlns="">
      <p:transition spd="slow">
        <p:split orient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16" y="512232"/>
            <a:ext cx="1023092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000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صفحۀ سوم نوشتاری دوم ابتدایی:</a:t>
            </a:r>
            <a:endParaRPr lang="fa-IR" sz="2000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۱: هدف از این تمرین مانند تمرین یک صفحهٔ اول می باشد.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٢: هدف از این تمرین تقویت مهارت خواندن و املانویسی می باشد.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دانش آموزان با مراجعه به متن درس کلماتی را که هستند، پیدا می کنند و می نویسند. » غ« یا » ص« دارای نشانهٔ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مانند: صورت، کاغذ و …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۳: هدف از این تمرین تشخیص صدای ( ا ) و (ﻫ) در پایان کلمات داده شده است تا کند. مانند: ایستاده ای، رایانه ای و…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۴: هدف از این تمرین تقویت مهارت جمله نویسی، تقویت املا و مرتب کردن جملات به هم ریخته است.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مانند: بچه ها چند دقیقه فکر کنید.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صفحۀ چهارم نوشتاری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۱: رجوع شود به تمرین یک درس اول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۲: هدف از این تمرین تقویت مهارت خواندن و املانویسی است.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دانش آموزان با مراجعه به متن درس نشانه های جا افتادهٔ کلمات را در متن جایگزین می کنند. مانند: آموزگار در کلاس ایستاده بود.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تمرین۳: هدف از این تمرین توجه دانش آموزان به نکات دستوری در مورد تفاوت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(ه ه) ختم می شوند. دانش آموزان با توجه به جاهای خالی کلمات نمایندهٔ، قطعه ای و هفت های را باید جایگزین کنند.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۴: هدف از این تمرین تقویت تخیل و تقویت نگارش خلاق در دانش آموزان است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هر دانش آموز با توجه به تصویر کتاب، برداشت ذهنی خود را به نگارش در می آورد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صفحۀ پنجم نوشتاری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۱: هدف از این تمرین تقویت مهارت زیبانویسی، خو شنویسی و متناسب نویسی است.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انتظار می رود معلم به نوشته های دانش آموزان توجه نماید و راهنمایی های لازم را به عمل آورد.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دانش آموزان خوش خط را مورد تشویق قرار دهد.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۲: هدف از این تمرین تقویت املا در قالب سرگرمی می باشد. دانش آموزان نام هر تصویر را در جدول قرار می دهند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3321" y="512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976" y="21813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1600" b="0" i="0" u="none" strike="noStrike" baseline="0" dirty="0" smtClean="0">
                <a:latin typeface="Tahoma" panose="020B0604030504040204" pitchFamily="34" charset="0"/>
                <a:cs typeface="Tahoma" panose="020B0604030504040204" pitchFamily="34" charset="0"/>
              </a:rPr>
              <a:t>ارزشیابی از درس اول:</a:t>
            </a:r>
          </a:p>
          <a:p>
            <a:pPr algn="ctr"/>
            <a:endParaRPr lang="fa-IR" sz="1600" b="0" i="0" u="none" strike="noStrike" baseline="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fa-IR" sz="160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1- تهیه ی چک لیست درسی با  حدود 4 گویه و ارزیابی از دانش اموزان</a:t>
            </a:r>
          </a:p>
          <a:p>
            <a:pPr algn="r" rtl="1"/>
            <a:r>
              <a:rPr lang="fa-IR" sz="16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2-</a:t>
            </a:r>
            <a:r>
              <a:rPr lang="fa-IR" sz="1600" b="0" i="0" u="none" strike="noStrike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طرح آزمون عملکردی از فارسی بنویسیم </a:t>
            </a:r>
          </a:p>
          <a:p>
            <a:pPr algn="r" rtl="1"/>
            <a:r>
              <a:rPr lang="fa-IR" sz="1600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3-</a:t>
            </a:r>
            <a:r>
              <a:rPr lang="fa-IR" sz="160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بررسی کتاب بخوانیم و بنویسیم</a:t>
            </a:r>
          </a:p>
          <a:p>
            <a:pPr algn="r" rtl="1"/>
            <a:r>
              <a:rPr lang="fa-IR" sz="16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4-</a:t>
            </a:r>
            <a:r>
              <a:rPr lang="fa-IR" sz="1600" b="0" i="0" u="none" strike="noStrike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ازائه ی فعالیت های تمرینی در درس املا</a:t>
            </a:r>
            <a:endParaRPr lang="fa-IR" b="0" i="0" u="none" strike="noStrike" baseline="0" dirty="0" smtClean="0">
              <a:solidFill>
                <a:srgbClr val="FF0000"/>
              </a:solidFill>
              <a:latin typeface="Tahoma" panose="020B060403050404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7426" y="447468"/>
            <a:ext cx="731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اهداف: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اخلاقی:آرام وبانظم وارد کلاس وارد کلاس میشوند_ معلم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با همه خوش و بش و احوال پرسی کرد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فرهنگی:اهمیت مطالعه،کتاب،تحقیق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اجتماعی:گروه بندی،اظهار نظر و آموزش نظم و ترتیب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2613" y="56085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3449" y="116155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متن درس دوم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1- دانش آموزان با اهمیت برگزاری نماز جماعت در مسجد آشنا می شوند.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2- دانش آموزان با امام جماعت یا پیش نماز و نقش او در اطلاع رسانی امور مذهبی، اجتماعی، سیاسی و فرهنگی آشنا می شوندو به اهمیت همکاری و مشارکت مردم در امور خیر از جمله ساخت مساجد پی می برند.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3- این متن دانش آموزان را با کلیهٔ فعالیت هایی که در مسجد انجام می گیرد،از قبیل کلاس های آموزشی، ترویج فرهنگ مطالعه و کتاب خوانی و برگزاری مراسم ملی و مذهبی آشنا می سازد</a:t>
            </a:r>
            <a:r>
              <a:rPr lang="fa-IR" dirty="0" smtClean="0">
                <a:effectLst/>
              </a:rPr>
              <a:t>.</a:t>
            </a:r>
            <a:endParaRPr lang="fa-IR" dirty="0"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4860" y="388188"/>
            <a:ext cx="5382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/>
              <a:t>درس دوم مسجد محله ی ما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33381" y="3942772"/>
            <a:ext cx="498606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رویکردها</a:t>
            </a:r>
          </a:p>
          <a:p>
            <a:pPr algn="r" rtl="1"/>
            <a:r>
              <a:rPr lang="fa-IR" dirty="0">
                <a:latin typeface="Tahoma" panose="020B0604030504040204" pitchFamily="34" charset="0"/>
                <a:cs typeface="B Titr" panose="00000700000000000000" pitchFamily="2" charset="-78"/>
              </a:rPr>
              <a:t>1 رشد فرآیندهای ذهنی و عقلی: کتابخوانی در مسجد</a:t>
            </a:r>
          </a:p>
          <a:p>
            <a:pPr algn="r" rtl="1"/>
            <a:r>
              <a:rPr lang="fa-IR" dirty="0">
                <a:latin typeface="Tahoma" panose="020B0604030504040204" pitchFamily="34" charset="0"/>
                <a:cs typeface="B Titr" panose="00000700000000000000" pitchFamily="2" charset="-78"/>
              </a:rPr>
              <a:t>2 رشد فرآیندهای مسائل اجتماعی و فعالیت های مبتی بر</a:t>
            </a:r>
          </a:p>
          <a:p>
            <a:pPr algn="r" rtl="1"/>
            <a:r>
              <a:rPr lang="fa-IR" dirty="0">
                <a:latin typeface="Tahoma" panose="020B0604030504040204" pitchFamily="34" charset="0"/>
                <a:cs typeface="B Titr" panose="00000700000000000000" pitchFamily="2" charset="-78"/>
              </a:rPr>
              <a:t>آن :شرکت در نهاد ها و کار گروهی</a:t>
            </a:r>
          </a:p>
          <a:p>
            <a:pPr algn="r" rtl="1"/>
            <a:r>
              <a:rPr lang="fa-IR" sz="2000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اصول حاکم</a:t>
            </a:r>
          </a:p>
          <a:p>
            <a:pPr algn="r" rtl="1"/>
            <a:r>
              <a:rPr lang="fa-IR" sz="2000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1 دین محوری:خواندن قرآن و نماز جماعت</a:t>
            </a:r>
          </a:p>
          <a:p>
            <a:pPr algn="r" rtl="1"/>
            <a:r>
              <a:rPr lang="fa-IR" sz="2000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2 جامعیت : ترغیب به حضور در نهاد های جامعه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5" y="700176"/>
            <a:ext cx="4248743" cy="54585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8445" y="57551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5729" y="820833"/>
            <a:ext cx="804844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فعالیت های درس دوم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۱٫ نگاه کن و بگو درس دوم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چهار تصویر این بخش، نشانگر فعالیت هایی است که در مسجد انجام می گیرد.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مانند برگزاری نمازجماعت، خواندن قرآن، مطالعه در کتابخانهٔ مسجد و تصویری از کلاس نقاشی مسجد.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هدف این فعالیت مشاهدهٔ دقیق تصاویر و برقراری ارتباط منطقی بین آنها و بیان داستان مربوط به تصاویر است.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آموزگار محترم نباید در اولویت بندی تصاویر، دانش آموزان را وادار به رعایت یک الگوی مشخص بنماید.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۲٫ درست، نادرست درس دوم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ارزیابی از درک مطلب درس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۳٫ واژه سازی درس دوم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هدف از این بخش، آموزش غیرمستقیم ساختن صفت مشتق با پیشوند با است.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ساختمان این نوع صفت مشتق به این ترتیب است: با + اسم = صفت مشتق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دانش آموز از طریق الگوهایی مشابه یاد می گیرد که می تواند کلمات تازه ای از طریق افزودن پیشوند بسازد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معلم می تواند در فرصت های پیش آمده تمرین هایی برای گسترش واژگان در نظر بگیرد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8366" y="7259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7811" y="724989"/>
            <a:ext cx="86264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۴٫بیاموز و بگو درس دوم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در این بخش دانش آموزان به صداهای مختلف شکل (و) پی می برند. (یک علامت در مقابل چند صدا)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مثال: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(</a:t>
            </a:r>
            <a:r>
              <a:rPr lang="en-US" dirty="0" smtClean="0">
                <a:effectLst/>
                <a:cs typeface="B Titr" panose="00000700000000000000" pitchFamily="2" charset="-78"/>
              </a:rPr>
              <a:t>v) = </a:t>
            </a:r>
            <a:r>
              <a:rPr lang="fa-IR" dirty="0" smtClean="0">
                <a:effectLst/>
                <a:cs typeface="B Titr" panose="00000700000000000000" pitchFamily="2" charset="-78"/>
              </a:rPr>
              <a:t>و (در کلمات: گاو، ورزش )صدای صامت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(</a:t>
            </a:r>
            <a:r>
              <a:rPr lang="en-US" dirty="0" smtClean="0">
                <a:effectLst/>
                <a:cs typeface="B Titr" panose="00000700000000000000" pitchFamily="2" charset="-78"/>
              </a:rPr>
              <a:t>u) = </a:t>
            </a:r>
            <a:r>
              <a:rPr lang="fa-IR" dirty="0" smtClean="0">
                <a:effectLst/>
                <a:cs typeface="B Titr" panose="00000700000000000000" pitchFamily="2" charset="-78"/>
              </a:rPr>
              <a:t>او  (در کلمات: دود، گردو )صدای مصوت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(</a:t>
            </a:r>
            <a:r>
              <a:rPr lang="en-US" dirty="0" smtClean="0">
                <a:effectLst/>
                <a:cs typeface="B Titr" panose="00000700000000000000" pitchFamily="2" charset="-78"/>
              </a:rPr>
              <a:t>o) = </a:t>
            </a:r>
            <a:r>
              <a:rPr lang="fa-IR" dirty="0" smtClean="0">
                <a:effectLst/>
                <a:cs typeface="B Titr" panose="00000700000000000000" pitchFamily="2" charset="-78"/>
              </a:rPr>
              <a:t>اُ  (در کلمات: خویش، خود )صدای مصوت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(</a:t>
            </a:r>
            <a:r>
              <a:rPr lang="en-US" dirty="0" err="1" smtClean="0">
                <a:effectLst/>
                <a:cs typeface="B Titr" panose="00000700000000000000" pitchFamily="2" charset="-78"/>
              </a:rPr>
              <a:t>ow</a:t>
            </a:r>
            <a:r>
              <a:rPr lang="en-US" dirty="0" smtClean="0">
                <a:effectLst/>
                <a:cs typeface="B Titr" panose="00000700000000000000" pitchFamily="2" charset="-78"/>
              </a:rPr>
              <a:t>) =  </a:t>
            </a:r>
            <a:r>
              <a:rPr lang="fa-IR" dirty="0" smtClean="0">
                <a:effectLst/>
                <a:cs typeface="B Titr" panose="00000700000000000000" pitchFamily="2" charset="-78"/>
              </a:rPr>
              <a:t>او  (در کلمات: نو، جو )صدای مصوت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در کلمات: خویش، خواهش (صدایی ندارد و خوانده نمی شود.)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۵ بازی درس دوم فارسی دوم ابتدایی 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این نمایش از داستان بخوان و بیندیش چغندر پربرکت طراحی می شود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و بچه ها به ایفای نقش می پردازند. توصیه می شود در انجام این نمایش از ریتم، قصه گویی و…. استفاده گردد.</a:t>
            </a:r>
          </a:p>
          <a:p>
            <a:pPr algn="just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نوشتاری درس دوم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صفحۀ اول درس دوم نوشتاری دوم ابتدایی 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١: رجوع کنید به تمرین یک درس اول.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۲: هدف از این تمرین تقویت مهارت خواندن و املانویسی است.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دانش آموزان با مراجعه به متن درس کلماتی را که هستند، پیدا می کنند و می نویسند.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مانند: محله، مسجد و … .  ﺟ ج  یا  ح ح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0448" y="2123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6634" y="3108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چغندر پربرکت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1411" y="1124491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رویکردها </a:t>
            </a:r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چغندر پربرکت</a:t>
            </a:r>
          </a:p>
          <a:p>
            <a:pPr algn="r" rtl="1"/>
            <a:r>
              <a:rPr lang="fa-IR" sz="16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1 </a:t>
            </a:r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_رشد فرآیندها و مسائل اجتماعی: همکاری و تعاون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برای در آوردن چغندر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اهداف: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اجتماعی: نشان دادن همکاری و تعاون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اخلاقی: نهراسیدن از مشکلات و تلاش و امیدواری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اقتصادی: تلاش برای رسیدن به مزد و مایحتاج</a:t>
            </a:r>
          </a:p>
          <a:p>
            <a:pPr algn="r" rtl="1"/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1577" y="3390940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اصول</a:t>
            </a:r>
            <a:r>
              <a:rPr lang="fa-IR" b="0" i="0" u="none" strike="noStrike" dirty="0" smtClean="0">
                <a:latin typeface="Tahoma" panose="020B0604030504040204" pitchFamily="34" charset="0"/>
                <a:cs typeface="B Titr" panose="00000700000000000000" pitchFamily="2" charset="-78"/>
              </a:rPr>
              <a:t> حاکم</a:t>
            </a:r>
            <a:endParaRPr lang="fa-IR" b="0" i="0" u="none" strike="noStrike" baseline="0" dirty="0" smtClean="0">
              <a:latin typeface="Tahoma" panose="020B0604030504040204" pitchFamily="34" charset="0"/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latin typeface="Tahoma" panose="020B0604030504040204" pitchFamily="34" charset="0"/>
                <a:cs typeface="B Titr" panose="00000700000000000000" pitchFamily="2" charset="-78"/>
              </a:rPr>
              <a:t>1</a:t>
            </a:r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 _ جامعیت: مسئولیت پذیری افراد داستان برای کمک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روش یاددهی یادگیری: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1 _ نمایش خلاق</a:t>
            </a:r>
          </a:p>
          <a:p>
            <a:pPr algn="r" rtl="1"/>
            <a:r>
              <a:rPr lang="fa-IR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2 _ طرز تلقی</a:t>
            </a:r>
          </a:p>
          <a:p>
            <a:pPr algn="r" rtl="1"/>
            <a:r>
              <a:rPr lang="fa-IR" sz="2000" b="0" i="0" u="none" strike="noStrike" baseline="0" dirty="0" smtClean="0">
                <a:latin typeface="Tahoma" panose="020B0604030504040204" pitchFamily="34" charset="0"/>
                <a:cs typeface="B Titr" panose="00000700000000000000" pitchFamily="2" charset="-78"/>
              </a:rPr>
              <a:t>شرایط اجرا : در کلاس و با همکاری دانش اموزان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7" y="98965"/>
            <a:ext cx="3465967" cy="3533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7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9087" y="468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30"/>
            <a:ext cx="4029637" cy="5401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0867" y="3362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 smtClean="0">
                <a:latin typeface="Arial" panose="020B0604020202020204" pitchFamily="34" charset="0"/>
              </a:rPr>
              <a:t>درس سوم- خرس کوچولو</a:t>
            </a:r>
          </a:p>
          <a:p>
            <a:r>
              <a:rPr lang="fa-IR" dirty="0" smtClean="0">
                <a:latin typeface="Arial" panose="020B0604020202020204" pitchFamily="34" charset="0"/>
              </a:rPr>
              <a:t>رویکردها :</a:t>
            </a:r>
          </a:p>
          <a:p>
            <a:r>
              <a:rPr lang="fa-IR" dirty="0" smtClean="0">
                <a:latin typeface="Arial" panose="020B0604020202020204" pitchFamily="34" charset="0"/>
              </a:rPr>
              <a:t>1 </a:t>
            </a:r>
            <a:r>
              <a:rPr lang="fa-IR" dirty="0">
                <a:latin typeface="Arial" panose="020B0604020202020204" pitchFamily="34" charset="0"/>
              </a:rPr>
              <a:t>- رشد فرآیند ها و مسایل اجتماعی و فعالیت های مبتن بر آن</a:t>
            </a:r>
          </a:p>
          <a:p>
            <a:r>
              <a:rPr lang="fa-IR" dirty="0">
                <a:latin typeface="Arial" panose="020B0604020202020204" pitchFamily="34" charset="0"/>
              </a:rPr>
              <a:t>خرس کوچوکو در ارتباط با دوستانش خوب عمل نمی کند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90867" y="1665440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sz="2000" dirty="0">
                <a:latin typeface="Arial" panose="020B0604020202020204" pitchFamily="34" charset="0"/>
              </a:rPr>
              <a:t>اهداف:</a:t>
            </a:r>
          </a:p>
          <a:p>
            <a:r>
              <a:rPr lang="fa-IR" dirty="0">
                <a:latin typeface="Arial" panose="020B0604020202020204" pitchFamily="34" charset="0"/>
              </a:rPr>
              <a:t>1 - اجتماعی: ارتباط با دوستان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90867" y="23425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>
                <a:latin typeface="Arial" panose="020B0604020202020204" pitchFamily="34" charset="0"/>
              </a:rPr>
              <a:t>اصول حاکم</a:t>
            </a:r>
          </a:p>
          <a:p>
            <a:r>
              <a:rPr lang="fa-IR" dirty="0">
                <a:latin typeface="Arial" panose="020B0604020202020204" pitchFamily="34" charset="0"/>
              </a:rPr>
              <a:t>نقش خانواده</a:t>
            </a:r>
          </a:p>
          <a:p>
            <a:r>
              <a:rPr lang="fa-IR" dirty="0">
                <a:latin typeface="Arial" panose="020B0604020202020204" pitchFamily="34" charset="0"/>
              </a:rPr>
              <a:t>مادر خرس کوچولو مهربان است و اطلاعات زیادی به او میدهد.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7239" y="3459603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</a:rPr>
              <a:t>روش تدریس: ایفای نقش</a:t>
            </a:r>
            <a:endParaRPr lang="fa-IR" sz="1600" b="1" dirty="0" smtClean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sz="1600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این روش را می توان برای تجسم عینی موضوعات و درس هایی که برای نمایشنامه مناسب هستند، به کار گرفت.</a:t>
            </a:r>
          </a:p>
          <a:p>
            <a:pPr algn="just" rtl="1"/>
            <a:r>
              <a:rPr lang="fa-IR" sz="1600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در این روش، فرد یا افرادی از شاگردان موضوعی را به صورت نمایشنامه اجرا می کنند.</a:t>
            </a:r>
          </a:p>
          <a:p>
            <a:pPr algn="just" rtl="1"/>
            <a:r>
              <a:rPr lang="fa-IR" sz="1600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ایفای نقش به مهارت های خاص هنری مانند بازیگری در تئاتر و سینما نیازی ندارد،</a:t>
            </a:r>
          </a:p>
          <a:p>
            <a:pPr algn="just" rtl="1"/>
            <a:r>
              <a:rPr lang="fa-IR" sz="1600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بلکه معلم بنا به موقعیت، هدف و موضوع مورد نظر، به عنوان یک روش از آن استفاده می کند.</a:t>
            </a:r>
          </a:p>
          <a:p>
            <a:pPr algn="just" rtl="1"/>
            <a:r>
              <a:rPr lang="fa-IR" sz="1600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از ویژگی های ممتاز این روش، این است که مشاهده کنندگان (دانش آموزان ) با عملیات نمایشی و ایفاگران نقش، ارتباط عاطفی برقرار می کنند و با هیجان، مراحل نمایش را می بینند و خود را در صحنه احساس می کنند.</a:t>
            </a:r>
          </a:p>
          <a:p>
            <a:pPr algn="just" rtl="1"/>
            <a:r>
              <a:rPr lang="fa-IR" sz="1600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چون تمرکز حواس و ارتباط عاطفی در این روش زیاد است، یادگیری بهتر و مؤثرتر انجام می گیرد</a:t>
            </a:r>
            <a:endParaRPr lang="fa-IR" sz="1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2386" y="6453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8390" y="371738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latin typeface="Arial" panose="020B0604020202020204" pitchFamily="34" charset="0"/>
                <a:cs typeface="B Titr" panose="00000700000000000000" pitchFamily="2" charset="-78"/>
              </a:rPr>
              <a:t>نگاه کن و بگو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6461" y="853863"/>
            <a:ext cx="804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latin typeface="Arial" panose="020B0604020202020204" pitchFamily="34" charset="0"/>
                <a:cs typeface="B Titr" panose="00000700000000000000" pitchFamily="2" charset="-78"/>
              </a:rPr>
              <a:t>رویکرد ها</a:t>
            </a:r>
          </a:p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1 - رشد و توسعه فرایند های عقلی و </a:t>
            </a:r>
            <a:r>
              <a:rPr lang="fa-IR" dirty="0" smtClean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ذهنی ارتقا </a:t>
            </a:r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دانسته های کودک راجع به بیماری و بهداشت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49" y="1313490"/>
            <a:ext cx="2284875" cy="3724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6635" y="16132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تاکید بر موضوعات </a:t>
            </a:r>
            <a:r>
              <a:rPr lang="fa-IR" dirty="0" smtClean="0">
                <a:solidFill>
                  <a:srgbClr val="00B0F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علمی - نحوه </a:t>
            </a:r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ی درست مراقبت از سلامتی خود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5323" y="20882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رویکرد </a:t>
            </a:r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سیستمی و نظام مند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25323" y="3244334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0" i="0" u="none" strike="noStrike" baseline="0" dirty="0" smtClean="0">
                <a:cs typeface="B Nazanin" panose="00000400000000000000" pitchFamily="2" charset="-78"/>
              </a:rPr>
              <a:t>به کودک نحوه ی حفظ سلامتی یاد داده میشود.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 smtClean="0">
                <a:latin typeface="Arial" panose="020B0604020202020204" pitchFamily="34" charset="0"/>
                <a:cs typeface="B Titr" panose="00000700000000000000" pitchFamily="2" charset="-78"/>
              </a:rPr>
              <a:t>اصول حاکم :</a:t>
            </a:r>
          </a:p>
          <a:p>
            <a:pPr algn="r" rtl="1"/>
            <a:endParaRPr lang="fa-IR" dirty="0">
              <a:latin typeface="Arial" panose="020B0604020202020204" pitchFamily="34" charset="0"/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latin typeface="Arial" panose="020B0604020202020204" pitchFamily="34" charset="0"/>
                <a:cs typeface="B Titr" panose="00000700000000000000" pitchFamily="2" charset="-78"/>
              </a:rPr>
              <a:t>همزاد پنداری و قرار دادن خود به جای شخصیت مورد نظر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11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6084" y="4870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75508" y="528836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latin typeface="Arial" panose="020B0604020202020204" pitchFamily="34" charset="0"/>
              </a:rPr>
              <a:t>واژه سازی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1125" y="1222081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000" dirty="0">
                <a:solidFill>
                  <a:srgbClr val="00B0F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رویکرد</a:t>
            </a:r>
          </a:p>
          <a:p>
            <a:pPr algn="r" rtl="1"/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1 -رشد و توسعه ذهنی و عقلی: آموختن و کاربرد</a:t>
            </a:r>
          </a:p>
          <a:p>
            <a:pPr algn="r" rtl="1"/>
            <a:r>
              <a:rPr lang="fa-IR" dirty="0">
                <a:solidFill>
                  <a:srgbClr val="00B0F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معنای برخی از واژه ها مانند بی هنر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Titr" panose="00000700000000000000" pitchFamily="2" charset="-78"/>
              </a:rPr>
              <a:t>اهداف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Titr" panose="00000700000000000000" pitchFamily="2" charset="-78"/>
              </a:rPr>
              <a:t>علمی-آموزشی: آموزش استفاده درست از علایم نگارشی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Titr" panose="00000700000000000000" pitchFamily="2" charset="-78"/>
              </a:rPr>
              <a:t>روش یاددهی یادگیری: انتقال مستقیم سخنرانی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3" y="290605"/>
            <a:ext cx="4574967" cy="2633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4711" y="375229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حالا تو بگو</a:t>
            </a:r>
          </a:p>
          <a:p>
            <a:pPr algn="r" rtl="1"/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رویکرد</a:t>
            </a:r>
          </a:p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1 -رشد و توسعه ذهنی و عقلی: آموختن و کاربرد معنای</a:t>
            </a:r>
          </a:p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برخی از واژه ها مانند بی هنر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اهداف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علمی-آموزشی: آموزش استفاده درست از علایم نگارشی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روش یاددهی یادگیری: انتقال مستقیم سخنرانی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09" y="3104469"/>
            <a:ext cx="4200216" cy="2876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8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4476" y="616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5539" y="68129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</a:rPr>
              <a:t>بیاموز و بگو</a:t>
            </a:r>
          </a:p>
          <a:p>
            <a:pPr algn="r" rtl="1"/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</a:rPr>
              <a:t>رویکرد</a:t>
            </a:r>
          </a:p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</a:rPr>
              <a:t>1 -رشد و توسعه ذهنی و عقلی: آموختن و کاربرد</a:t>
            </a:r>
          </a:p>
          <a:p>
            <a:pPr algn="r" rtl="1"/>
            <a:r>
              <a:rPr lang="fa-IR" dirty="0">
                <a:solidFill>
                  <a:srgbClr val="FF0000"/>
                </a:solidFill>
                <a:latin typeface="Arial" panose="020B0604020202020204" pitchFamily="34" charset="0"/>
              </a:rPr>
              <a:t>معنای برخی از واژه ها مانند بی هنر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اهداف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علمی-آموزشی: آموزش استفاده درست از علایم نگارشی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روش یاددهی یادگیری: انتقال مستقیم سخنرانی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5" y="-991"/>
            <a:ext cx="5657779" cy="325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3054" y="382854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کتابخوانی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رویکردها: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رشد فرایند ها و مسایل اجتماعی و فعالیت های مبتنی بر آن: به دانسته های قبلی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گریزی میزند)کتاب قبلی(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توجه به نیاز ها و علایق دانش آموزان: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علایق هر دانش آموز در زمینه کتاب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60" y="3959524"/>
            <a:ext cx="4592899" cy="1473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7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559" y="7924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7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8870" y="696898"/>
            <a:ext cx="714267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cs typeface="B Koodak" panose="00000700000000000000" pitchFamily="2" charset="-78"/>
              </a:rPr>
              <a:t>فارسی </a:t>
            </a:r>
            <a:r>
              <a:rPr lang="fa-IR" sz="2800" dirty="0">
                <a:cs typeface="B Koodak" panose="00000700000000000000" pitchFamily="2" charset="-78"/>
              </a:rPr>
              <a:t>خوانداری</a:t>
            </a:r>
          </a:p>
          <a:p>
            <a:pPr algn="r" rtl="1"/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1 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</a:rPr>
              <a:t>_ </a:t>
            </a:r>
            <a:r>
              <a:rPr lang="fa-IR" sz="2800" dirty="0" smtClean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نقشه: نمادسرزمین مقدس جمهوری اسلامی.</a:t>
            </a:r>
            <a:endParaRPr lang="fa-IR" sz="2800" dirty="0">
              <a:solidFill>
                <a:srgbClr val="FF0000"/>
              </a:solidFill>
              <a:latin typeface="Cambria" panose="02040503050406030204" pitchFamily="18" charset="0"/>
              <a:cs typeface="B Koodak" panose="00000700000000000000" pitchFamily="2" charset="-78"/>
            </a:endParaRPr>
          </a:p>
          <a:p>
            <a:pPr algn="r" rtl="1"/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2 </a:t>
            </a:r>
            <a:r>
              <a:rPr lang="fa-I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_</a:t>
            </a:r>
            <a:r>
              <a:rPr lang="fa-IR" sz="2800" dirty="0" smtClean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پرچم جمهوری اسلامی : نشانه این که همه ما با هر قومیتی زیر این پرچم زندگی می کنیم</a:t>
            </a:r>
            <a:endParaRPr lang="fa-IR" sz="2800" dirty="0">
              <a:solidFill>
                <a:srgbClr val="FF0000"/>
              </a:solidFill>
              <a:latin typeface="Cambria" panose="02040503050406030204" pitchFamily="18" charset="0"/>
              <a:cs typeface="B Koodak" panose="00000700000000000000" pitchFamily="2" charset="-78"/>
            </a:endParaRPr>
          </a:p>
          <a:p>
            <a:pPr algn="r" rtl="1"/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3 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</a:rPr>
              <a:t>_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دشت سبز </a:t>
            </a:r>
            <a:r>
              <a:rPr lang="fa-IR" sz="2800" dirty="0" smtClean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:نشان 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از آبادی ایران دارد و زیبایی های آن</a:t>
            </a:r>
          </a:p>
          <a:p>
            <a:pPr algn="r" rtl="1"/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4 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</a:rPr>
              <a:t>_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خورشید و ابر: </a:t>
            </a:r>
            <a:r>
              <a:rPr lang="fa-IR" sz="2800" dirty="0" smtClean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نشانه </a:t>
            </a:r>
            <a:r>
              <a:rPr lang="fa-IR" sz="2800" dirty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امید به آینده و فردای روشن </a:t>
            </a:r>
            <a:endParaRPr lang="fa-IR" sz="2800" dirty="0" smtClean="0">
              <a:solidFill>
                <a:srgbClr val="FF0000"/>
              </a:solidFill>
              <a:latin typeface="Cambria" panose="02040503050406030204" pitchFamily="18" charset="0"/>
              <a:cs typeface="B Koodak" panose="000007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srgbClr val="FF0000"/>
                </a:solidFill>
                <a:latin typeface="Cambria" panose="02040503050406030204" pitchFamily="18" charset="0"/>
                <a:cs typeface="B Koodak" panose="00000700000000000000" pitchFamily="2" charset="-78"/>
              </a:rPr>
              <a:t>5- </a:t>
            </a:r>
            <a:r>
              <a:rPr lang="fa-IR" sz="2800" dirty="0" smtClean="0">
                <a:solidFill>
                  <a:srgbClr val="FF0000"/>
                </a:solidFill>
                <a:cs typeface="B Koodak" panose="00000700000000000000" pitchFamily="2" charset="-78"/>
              </a:rPr>
              <a:t>رنگ </a:t>
            </a: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آبی: </a:t>
            </a:r>
            <a:r>
              <a:rPr lang="fa-IR" sz="2800" dirty="0" smtClean="0">
                <a:solidFill>
                  <a:srgbClr val="FF0000"/>
                </a:solidFill>
                <a:cs typeface="B Koodak" panose="00000700000000000000" pitchFamily="2" charset="-78"/>
              </a:rPr>
              <a:t>وسعت دریاها و رحمت خداوندی</a:t>
            </a:r>
          </a:p>
          <a:p>
            <a:pPr algn="r" rtl="1"/>
            <a:r>
              <a:rPr lang="fa-IR" sz="2800" dirty="0" smtClean="0">
                <a:solidFill>
                  <a:srgbClr val="FF0000"/>
                </a:solidFill>
                <a:cs typeface="B Koodak" panose="00000700000000000000" pitchFamily="2" charset="-78"/>
              </a:rPr>
              <a:t>6- لاله ها: نماد شهیدان این مرز و بوم </a:t>
            </a:r>
          </a:p>
          <a:p>
            <a:pPr algn="r" rtl="1"/>
            <a:r>
              <a:rPr lang="fa-IR" sz="2800" dirty="0" smtClean="0">
                <a:solidFill>
                  <a:srgbClr val="FF0000"/>
                </a:solidFill>
                <a:cs typeface="B Koodak" panose="00000700000000000000" pitchFamily="2" charset="-78"/>
              </a:rPr>
              <a:t>7- شخصیت ها: شاعران برجسته این مرزو بوم</a:t>
            </a:r>
          </a:p>
          <a:p>
            <a:pPr algn="r" rtl="1"/>
            <a:r>
              <a:rPr lang="fa-IR" sz="2800" dirty="0" smtClean="0">
                <a:solidFill>
                  <a:srgbClr val="FF0000"/>
                </a:solidFill>
                <a:cs typeface="B Koodak" panose="00000700000000000000" pitchFamily="2" charset="-78"/>
              </a:rPr>
              <a:t>8- نوع خط: نستعلیق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.</a:t>
            </a:r>
          </a:p>
          <a:p>
            <a:pPr algn="r" rtl="1"/>
            <a:endParaRPr lang="fa-IR" dirty="0">
              <a:cs typeface="B Koodak" panose="000007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62" y="41863"/>
            <a:ext cx="3243532" cy="6009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3774" y="20953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6411" y="6138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7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7398" y="468727"/>
            <a:ext cx="357924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حکایت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رویکرد ها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1 -تاکید بر موضوعات علمی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Titr" panose="00000700000000000000" pitchFamily="2" charset="-78"/>
              </a:rPr>
              <a:t>آداب غذا خوردن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564" y="638354"/>
            <a:ext cx="5638892" cy="2406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6377" y="1711956"/>
            <a:ext cx="24735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اهداف</a:t>
            </a:r>
          </a:p>
          <a:p>
            <a:pPr algn="r" rtl="1"/>
            <a:r>
              <a:rPr lang="fa-IR" sz="1600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1 -اعتقادی: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درایت و علم خدادادی پیامبر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2838" y="278361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0" i="0" u="none" strike="noStrike" baseline="0" dirty="0" smtClean="0">
                <a:cs typeface="B Nazanin" panose="00000400000000000000" pitchFamily="2" charset="-78"/>
              </a:rPr>
              <a:t>اهداف زیستی</a:t>
            </a:r>
          </a:p>
          <a:p>
            <a:pPr algn="r" rtl="1"/>
            <a:r>
              <a:rPr lang="fa-IR" sz="1600" b="0" i="0" u="none" strike="noStrike" baseline="0" dirty="0" smtClean="0">
                <a:cs typeface="B Nazanin" panose="00000400000000000000" pitchFamily="2" charset="-78"/>
              </a:rPr>
              <a:t>تندرست بودن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84962" y="41476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b="0" i="0" u="none" strike="noStrike" baseline="0" dirty="0" smtClean="0">
                <a:cs typeface="B Nazanin" panose="00000400000000000000" pitchFamily="2" charset="-78"/>
              </a:rPr>
              <a:t>شعر پایان درس</a:t>
            </a:r>
          </a:p>
          <a:p>
            <a:r>
              <a:rPr lang="fa-IR" b="0" i="0" u="none" strike="noStrike" baseline="0" dirty="0" smtClean="0">
                <a:cs typeface="B Nazanin" panose="00000400000000000000" pitchFamily="2" charset="-78"/>
              </a:rPr>
              <a:t>*در دنیای کودکان به خیال پردازی میپردازد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355" y="4026840"/>
            <a:ext cx="2132550" cy="300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6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6271" y="914292"/>
            <a:ext cx="854877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۴٫بیاموز و بگو درس سوم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     به مجموع چند کلمه، جمله گفته می شود که با نظم و ترتیبی خاص کنار هم قرار می گیرند و دارای معنی کاملی هستند و می تواند مقصود، افکار و خواستهٔ ما را به دیگران منتقل کند.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در پایان بیشتر جمله ها نقطه (.) می گذاریم. بعضی از جمله ها پرسشی هستند و علامت (؟) به عنوان پرسش یا سؤال معرفی می شود. 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این علامت نشانهٔ آن است که موضوعی را از کسی م یپرسیم. بنابراین نحوهٔ بیان جمله نیز با دیدن این علامت، باید پرسشی باشد. مانند: آیا تو می توانی در نگهداری او به من کمک کنی؟ یادمان باشد جمله دو گونه سؤالی می شود، گاه با کلمات پرسشی مانند آیا، چرا، کدام و گاه فقط با آهنگ و نحوهٔ گفتن، مانند: هوا گرم است؟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وقتی جمله ای از زبان کسی به طور مستقیم بیان می شود از علامت(:” “) استفاده می کنیم که به آن دو نقطه وگیومه گفته می شود.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» . باید دست هایت را خوب بشویی « : مانند: بچه فیل گفت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۵ کتاب خوانی: هدف از تمرین شماره ۲، تقویت توانایی خلاصه گویی قسمت های جذاب داستان در حضور جمع است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(بخش های جذاب بنا به سلیقهٔ دان شآموزان کلاس متفاوت است).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۵ حکایت درس سوم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۱ تقویت مهارت خواندن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۲ آشنایی با متون ادبی و کهن (گلستان سعدی)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۳ توانایی پاسخگویی به سؤال مطرح شده از متن حکایت (درک مطلب )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4257" y="426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0" y="144812"/>
            <a:ext cx="4134427" cy="64961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7298" y="6232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درس چهارم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مدرسه خرگوش ها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7298" y="14512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000" dirty="0">
                <a:latin typeface="Arial" panose="020B0604020202020204" pitchFamily="34" charset="0"/>
                <a:cs typeface="B Titr" panose="00000700000000000000" pitchFamily="2" charset="-78"/>
              </a:rPr>
              <a:t>رویکرد ها:</a:t>
            </a:r>
          </a:p>
          <a:p>
            <a:pPr algn="r" rtl="1"/>
            <a:r>
              <a:rPr lang="fa-IR" b="0" i="0" u="none" strike="noStrike" baseline="0" dirty="0" smtClean="0">
                <a:cs typeface="B Titr" panose="00000700000000000000" pitchFamily="2" charset="-78"/>
              </a:rPr>
              <a:t>1 -رشد و توسعه فرایند های ذهنی و عقلی:</a:t>
            </a:r>
          </a:p>
          <a:p>
            <a:pPr algn="r" rtl="1"/>
            <a:r>
              <a:rPr lang="fa-IR" b="0" i="0" u="none" strike="noStrike" baseline="0" dirty="0" smtClean="0">
                <a:cs typeface="B Titr" panose="00000700000000000000" pitchFamily="2" charset="-78"/>
              </a:rPr>
              <a:t>دانش آموزان را به فکر وا میدارد که اگر گوش نداشته باشند چه میشود</a:t>
            </a:r>
            <a:r>
              <a:rPr lang="fa-IR" b="0" i="0" u="none" strike="noStrike" baseline="0" dirty="0" smtClean="0">
                <a:cs typeface="B Nazanin" panose="00000400000000000000" pitchFamily="2" charset="-78"/>
              </a:rPr>
              <a:t>؟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91870" y="2520217"/>
            <a:ext cx="5966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0" i="0" u="none" strike="noStrike" baseline="0" dirty="0" smtClean="0">
                <a:cs typeface="B Titr" panose="00000700000000000000" pitchFamily="2" charset="-78"/>
              </a:rPr>
              <a:t>2 -علمی آموزشی: توجه به پدیده ها( فواید گوش دادن و اطلاع رسانی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72" y="312837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متن درس چهار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۱ جلب توجه دانش آموزان به حفظ سلامتی گوش ها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۲ توجه نمودن به نعمت های بی شماری که خداوند به ما داده است.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۳ مشارکت همه فراگیران کلاس در بحث و گفت وگو و استدلال منطقی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۴ آموزش حفظ نظم و آرامش برای نتیجه گیری بهتر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۵ تقویت مهارت تفکر در گفتگوها و شنیده ها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اهداف کلی درس چهار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۱ تقویت مهارت های زبان آموزی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۲ تقویت روحیهٔ رعایت بهداشت فردی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6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269" y="623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731" y="-112144"/>
            <a:ext cx="3060972" cy="1120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8076" y="1173518"/>
            <a:ext cx="4724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0" i="0" u="none" strike="noStrike" baseline="0" dirty="0" smtClean="0">
                <a:cs typeface="B Nazanin" panose="00000400000000000000" pitchFamily="2" charset="-78"/>
              </a:rPr>
              <a:t>1 -رشد و توسعه فرایندهای ذهنی و عقلی</a:t>
            </a:r>
          </a:p>
          <a:p>
            <a:r>
              <a:rPr lang="fa-IR" b="0" i="0" u="none" strike="noStrike" baseline="0" dirty="0" smtClean="0">
                <a:cs typeface="B Nazanin" panose="00000400000000000000" pitchFamily="2" charset="-78"/>
              </a:rPr>
              <a:t>ارتباط فواید گوش با اعمالی که از قبل با آنها آشنا بود.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31" y="1025355"/>
            <a:ext cx="4695092" cy="1700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9713" y="28913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0" i="0" u="none" strike="noStrike" baseline="0" dirty="0" smtClean="0">
                <a:cs typeface="B Nazanin" panose="00000400000000000000" pitchFamily="2" charset="-78"/>
              </a:rPr>
              <a:t>بیاموز و بگو </a:t>
            </a:r>
            <a:r>
              <a:rPr lang="fa-IR" sz="1600" b="0" i="0" u="none" strike="noStrike" baseline="0" dirty="0" smtClean="0">
                <a:cs typeface="B Nazanin" panose="00000400000000000000" pitchFamily="2" charset="-78"/>
              </a:rPr>
              <a:t>حالا تو بگو</a:t>
            </a:r>
          </a:p>
          <a:p>
            <a:pPr algn="r" rtl="1"/>
            <a:r>
              <a:rPr lang="fa-IR" b="0" i="0" u="none" strike="noStrike" baseline="0" dirty="0" smtClean="0">
                <a:cs typeface="B Nazanin" panose="00000400000000000000" pitchFamily="2" charset="-78"/>
              </a:rPr>
              <a:t>2 - تاکید بر موضوعات علمی: آموزش هم معنی ها و کلماتی مانند حتما ، لطفا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431" y="2891381"/>
            <a:ext cx="5199220" cy="23102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0786" y="5918523"/>
            <a:ext cx="5727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0" i="0" u="none" strike="noStrike" baseline="0" dirty="0" smtClean="0">
                <a:cs typeface="B Nazanin" panose="00000400000000000000" pitchFamily="2" charset="-78"/>
              </a:rPr>
              <a:t>روش یاددهی و یادگیری: انتقال مستقیم</a:t>
            </a:r>
            <a:endParaRPr lang="en-US" dirty="0"/>
          </a:p>
        </p:txBody>
      </p:sp>
      <p:pic>
        <p:nvPicPr>
          <p:cNvPr id="5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9548" y="6044173"/>
            <a:ext cx="208917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2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516" y="0"/>
            <a:ext cx="3432548" cy="14696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0445" y="1720840"/>
            <a:ext cx="79535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b="1" dirty="0">
                <a:solidFill>
                  <a:srgbClr val="008000"/>
                </a:solidFill>
                <a:cs typeface="B Titr" panose="00000700000000000000" pitchFamily="2" charset="-78"/>
              </a:rPr>
              <a:t>۴٫بیاموز و بگو درس چهار فارسی دوم ابتدایی:</a:t>
            </a:r>
            <a:endParaRPr lang="fa-IR" sz="2400" b="1" dirty="0">
              <a:cs typeface="B Titr" panose="00000700000000000000" pitchFamily="2" charset="-78"/>
            </a:endParaRP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آموزش تفاوت خواندن و نوشتن تنوین در کلماتی نظیر لطفا، معمولا مثلا و حتما بعضی از کلمات دارای علامت تنوین  هستند که شکل نوشتاری آن با </a:t>
            </a:r>
            <a:r>
              <a:rPr lang="fa-IR" sz="2400" dirty="0" smtClean="0">
                <a:cs typeface="B Titr" panose="00000700000000000000" pitchFamily="2" charset="-78"/>
              </a:rPr>
              <a:t>نحوه خواندن </a:t>
            </a:r>
            <a:r>
              <a:rPr lang="fa-IR" sz="2400" dirty="0">
                <a:cs typeface="B Titr" panose="00000700000000000000" pitchFamily="2" charset="-78"/>
              </a:rPr>
              <a:t>متفاوت است.</a:t>
            </a: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این کلمه ها از زبان عربی وارد زبان فارسی شده اند.</a:t>
            </a: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هرگاه این علامت در کلمه ای دیده شود، </a:t>
            </a:r>
            <a:r>
              <a:rPr lang="fa-IR" sz="2400" dirty="0" smtClean="0">
                <a:cs typeface="B Titr" panose="00000700000000000000" pitchFamily="2" charset="-78"/>
              </a:rPr>
              <a:t>َ </a:t>
            </a:r>
            <a:r>
              <a:rPr lang="fa-IR" sz="2400" dirty="0">
                <a:cs typeface="B Titr" panose="00000700000000000000" pitchFamily="2" charset="-78"/>
              </a:rPr>
              <a:t>ن  تلفظ می شود. مثل کاملا،</a:t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اصلا و….</a:t>
            </a:r>
          </a:p>
          <a:p>
            <a:pPr algn="just" rtl="1"/>
            <a:r>
              <a:rPr lang="fa-IR" sz="2400" b="1" dirty="0">
                <a:solidFill>
                  <a:srgbClr val="008000"/>
                </a:solidFill>
                <a:cs typeface="B Titr" panose="00000700000000000000" pitchFamily="2" charset="-78"/>
              </a:rPr>
              <a:t>۵ بازی و نمایش درس چهار فارسی دوم ابتدایی :</a:t>
            </a:r>
            <a:endParaRPr lang="fa-IR" sz="2400" b="1" dirty="0">
              <a:cs typeface="B Titr" panose="00000700000000000000" pitchFamily="2" charset="-78"/>
            </a:endParaRP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هدف از این </a:t>
            </a:r>
            <a:r>
              <a:rPr lang="fa-IR" sz="2400" dirty="0">
                <a:cs typeface="B Titr" panose="00000700000000000000" pitchFamily="2" charset="-78"/>
                <a:hlinkClick r:id="rId5" tooltip="بازی"/>
              </a:rPr>
              <a:t>بازی</a:t>
            </a:r>
            <a:r>
              <a:rPr lang="fa-IR" sz="2400" dirty="0">
                <a:cs typeface="B Titr" panose="00000700000000000000" pitchFamily="2" charset="-78"/>
              </a:rPr>
              <a:t> تقویت مهارت گوش دادن بادقت، تمرکز، قدرت نگهداری و انتقال پیام های دریافتی است</a:t>
            </a: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که یک مهارت </a:t>
            </a:r>
            <a:r>
              <a:rPr lang="fa-IR" sz="2400" dirty="0" smtClean="0">
                <a:cs typeface="B Titr" panose="00000700000000000000" pitchFamily="2" charset="-78"/>
              </a:rPr>
              <a:t>پیچیده </a:t>
            </a:r>
            <a:r>
              <a:rPr lang="fa-IR" sz="2400" dirty="0">
                <a:cs typeface="B Titr" panose="00000700000000000000" pitchFamily="2" charset="-78"/>
              </a:rPr>
              <a:t>ذهنی و زیربنای زبان آموزی و نظم دادن منطقی به ذهن است</a:t>
            </a:r>
            <a:r>
              <a:rPr lang="fa-IR" dirty="0">
                <a:cs typeface="B Jadid" panose="00000700000000000000" pitchFamily="2" charset="-78"/>
              </a:rPr>
              <a:t>.</a:t>
            </a:r>
            <a:endParaRPr lang="fa-IR" dirty="0">
              <a:effectLst/>
              <a:cs typeface="B Jadid" panose="00000700000000000000" pitchFamily="2" charset="-78"/>
            </a:endParaRPr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7774" y="7348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3313" y="5685610"/>
            <a:ext cx="4735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>
                <a:latin typeface="IranNastaliq" panose="02000503000000020003" pitchFamily="18" charset="0"/>
                <a:cs typeface="IranNastaliq" panose="02000503000000020003" pitchFamily="18" charset="0"/>
              </a:rPr>
              <a:t>موفق باشید</a:t>
            </a:r>
          </a:p>
          <a:p>
            <a:r>
              <a:rPr lang="fa-IR" sz="3600" dirty="0" smtClean="0">
                <a:latin typeface="IranNastaliq" panose="02000503000000020003" pitchFamily="18" charset="0"/>
                <a:cs typeface="IranNastaliq" panose="02000503000000020003" pitchFamily="18" charset="0"/>
              </a:rPr>
              <a:t>میرزائی</a:t>
            </a:r>
            <a:endParaRPr lang="en-US" sz="3600" dirty="0">
              <a:latin typeface="IranNastaliq" panose="02000503000000020003" pitchFamily="18" charset="0"/>
              <a:cs typeface="IranNastaliq" panose="02000503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09" y="185228"/>
            <a:ext cx="3688624" cy="5122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548996" y="906099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1- مداد: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سرسبزی و روییدن از منشاء نماد اثرگذاری و زندگی و در جریان بودن حیات است </a:t>
            </a:r>
          </a:p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2- نوع خط :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نستعلیق</a:t>
            </a:r>
          </a:p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3- ابرها و پرندگان: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نماد رواج زندگی</a:t>
            </a:r>
          </a:p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4- طبیعت سرسبز :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نمادزندگی</a:t>
            </a:r>
            <a:r>
              <a:rPr lang="fa-IR" sz="4000" dirty="0" smtClean="0">
                <a:cs typeface="B Titr" panose="00000700000000000000" pitchFamily="2" charset="-78"/>
              </a:rPr>
              <a:t> 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8996" y="305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2355" y="50065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محتوا: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1- تصاویر 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2- داستان ها:13 داستان -داستان تاریخی-داستان هایی که در ان حیوانات ایفای نقش دارند.داستان های تاریخی و اسلامی و در مورد پسران و دختران</a:t>
            </a:r>
          </a:p>
          <a:p>
            <a:pPr algn="r" rtl="1"/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3-شعر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: پنج شعر در این نیمه از کتاب وجود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دارد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چهار شعر از شاعران معاصر کودک و نوجوان و یک شعر از نظامی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است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07" y="345057"/>
            <a:ext cx="3773666" cy="586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2404" y="256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7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8030" y="1184007"/>
            <a:ext cx="7970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rgbClr val="FF0000"/>
                </a:solidFill>
                <a:cs typeface="B Titr" panose="00000700000000000000" pitchFamily="2" charset="-78"/>
              </a:rPr>
              <a:t>کتاب فارسی دوم دبستان در هفت فصل تنظیم شده است. این کتاب با تحمیدیّه آغاز می‌شود و با نیایش به پایان می‌رسد. در هر فصل، در میان درس‌ها «حکایت»، «بخوان و حفظ کن» و «بخوان و بیندیش» قرار گرفته است. در پایان حکایت‌ها و بخوان و بیندیش‌ها، پرسش‌هایی آمده است که به قصد تأمل بیشتر در محتوا و بررسی و تحلیل درون‌مایهٔ متن طراحی </a:t>
            </a:r>
            <a:r>
              <a:rPr lang="fa-IR" sz="32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شده‌ا</a:t>
            </a:r>
            <a:endParaRPr lang="fa-IR" sz="3200" b="1" dirty="0" smtClean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7" y="112144"/>
            <a:ext cx="2252858" cy="1266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2725" y="547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2" y="1318505"/>
            <a:ext cx="3917128" cy="48925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89275" y="105899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متن درس اول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۱٫ این متن ساده در حد یک نثر روزنامه ای است،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بنابراین، بهتر است هنگام روخوانی، دانش آموزان این فعالیت زبان آموزی را به عهده بگیرند.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توصیه می شود در روخوانی در صورت لزوم کل متن حداقل یک بار توسط معلم خوانده شود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پس از آن نکات و مفاهیم درس را دانش آموزان با توجه به فهم خود توضیح دهن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9879" y="374367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000" b="0" i="0" u="none" strike="noStrike" baseline="0" dirty="0" smtClean="0">
                <a:solidFill>
                  <a:srgbClr val="7030A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رویکردها: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1 رشد و توسعه فرآیندهای ذهنی :در گروه ها به اظهار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نظر در مورد مسئله می پردازند.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2 رشد فرآیندهای مسائل اجتماعی و فرایند های مبتنی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بر آن:در گروه ها نقش پذیری راتمرین میکنند.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3 توجه به نیاز ها و علایق فراگیران:همین که نظرات</a:t>
            </a:r>
          </a:p>
          <a:p>
            <a:pPr algn="r" rtl="1"/>
            <a:r>
              <a:rPr lang="fa-IR" sz="20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همه گروه ها تصدیق میشود توجه به علایق است</a:t>
            </a:r>
            <a:r>
              <a:rPr lang="fa-IR" b="0" i="0" u="none" strike="noStrike" baseline="0" dirty="0" smtClean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0476" y="665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06" y="335846"/>
            <a:ext cx="98168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فعالیت های درس اول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۱٫ نگاه کن و بگو درس اول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هدف تقویت توانایی تصویرخوانی، درک ارتباط منطقی بین تصاویر،تقویت قوهٔ تخیل و خلاقیت،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توانایی بیان شفاهی پیا مهای موجود (مراحل انتخاب کتاب و مطالعهٔ آن) و توانایی ساختن داستان است.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۲٫ درست، نادرست درس اول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ارزیابی از درک مطالب درس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۳٫ واژه سازی درس اول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در این درس ساخت واژه با پیشوند (هم) مدنظر می باشد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۴٫بیاموز و بگو درس اول فارسی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ترکیب کلمات مختوم به (ه) یا (ی نکره)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۵ بازی درس اول فارسی دوم ابتدایی 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در این بخش معلم با تهیهٔ کارت هایی که از قبل تدارک دیده است،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به کلاس می آید و کارت ها را بین اعضای گروه ها تقسیم می کند.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گروه ها به خاطر ساختن جمله های خنده دار و جالب، مورد تشویق قرار می گیرند.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(روی هر کارت کلمه ای نوشته شده است. کلمات می تواند از قسمت واژه سازی، بیاموز و بگو و یا واژه های مهم درس باشد.)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اهداف این فعالیت عبارت اند از: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الف. تقویت مهارت جمله سازی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ب. تقویت روحیهٔ مشارکت و کار گروهی</a:t>
            </a:r>
            <a:endParaRPr lang="fa-IR" dirty="0"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2884" y="5970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5260" y="24429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۶ بخوان و حفظ کن درس اول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شعر: یار مهربان. این شعر از عباس یمینی شریف است.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این شعر از زبان کتاب است. کتاب داناست، چون همهٔ اطلاعات از هر نوع و تخصصی را می تواند برای ما عرضه کند.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با آن که کتاب با ما حرف نمی زند و صدای آن را نمی شنویم،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اما همواره با خواندن نوشته هایش از او پند می گیریم تا در زندگی و رسیدن به اهدافمان استفاده کنیم.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کتاب همیشه به ما پند و اندرز می دهد، زیرا همهٔ پندهای دنیا را در کتاب می توان پیدا کرد.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کتاب، دوست هنرمندی است که از هنر خود به همه سود می رساند.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هیچگاه کتاب به ما ضرر نمی رساند، پس بهتر است از کتاب دور نباشیم و همیشه آن را همراه خودمان داشته باشیم و بخوانیم.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لازم به ذکر است، شعر ضمن جلب توجه دانش آموزان به مزایای کتاب و کتاب خوانی، حافظهٔ آنها را تقویت و موجب تلطیف عواطف آنان نیز می شود.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برای آموزش شعر به کودکان، می توان از نوار صوتی نیز استفاده کرد</a:t>
            </a:r>
            <a:r>
              <a:rPr lang="fa-IR" dirty="0" smtClean="0">
                <a:effectLst/>
              </a:rPr>
              <a:t>.</a:t>
            </a:r>
            <a:endParaRPr lang="fa-IR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" y="-498060"/>
            <a:ext cx="3659672" cy="67004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0528" y="5053974"/>
            <a:ext cx="7372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1600" b="0" i="0" u="none" strike="noStrike" baseline="0" dirty="0" smtClean="0">
                <a:solidFill>
                  <a:srgbClr val="00B0F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هدف</a:t>
            </a:r>
            <a:r>
              <a:rPr lang="fa-IR" sz="16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:1- </a:t>
            </a:r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بی آلایش و مطرح ترین شعر در مورد کتاب</a:t>
            </a:r>
          </a:p>
          <a:p>
            <a:pPr algn="r" rtl="1"/>
            <a:r>
              <a:rPr lang="fa-IR" sz="16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2 </a:t>
            </a:r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دقیقا اهداف درس را دنبال میکند</a:t>
            </a:r>
          </a:p>
          <a:p>
            <a:pPr algn="r" rtl="1"/>
            <a:r>
              <a:rPr lang="fa-IR" sz="1600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3 </a:t>
            </a:r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برشمردن ویژگی های مثبت برای کتاب )یار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مهربان_پنددان_ دانا _ خوش بیان(</a:t>
            </a:r>
          </a:p>
          <a:p>
            <a:pPr algn="r" rtl="1"/>
            <a:r>
              <a:rPr lang="fa-IR" b="0" i="0" u="none" strike="noStrike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نکته: نقشی همیشگی برجای میگذارد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6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3234" y="5116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9842" y="889844"/>
            <a:ext cx="78241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 smtClean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نوشتاری درس اول فارسی دوم ابتدایی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صفحۀ اول نوشتاری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تمرین ۱: هدف از این تمرین، تقویت مهارت رونویسی و </a:t>
            </a:r>
            <a:r>
              <a:rPr lang="fa-IR" dirty="0" smtClean="0">
                <a:effectLst/>
                <a:cs typeface="B Titr" panose="00000700000000000000" pitchFamily="2" charset="-78"/>
                <a:hlinkClick r:id="rId4" tooltip="املا"/>
              </a:rPr>
              <a:t>املا</a:t>
            </a:r>
            <a:r>
              <a:rPr lang="fa-IR" dirty="0" smtClean="0">
                <a:effectLst/>
                <a:cs typeface="B Titr" panose="00000700000000000000" pitchFamily="2" charset="-78"/>
              </a:rPr>
              <a:t> است.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انتظار می رود معلم هنگام رونویسی دانش آموزان به درست نویسی، خوانانویسی، زیبانویسی و نحوه صحیح به دست گرفتن قلم توجه کند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و در صورت نیاز راهنمایی های لازم را به عمل آورد و سپس دانش آموزان را مورد تشویق قرار دهد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تمرین ۲: هدف از این تمرین، تقویت مهارت خواندن، تقویت املا و آشنایی بیشتر با صدای (ه) درکلمات مختلف می باشد.</a:t>
            </a:r>
            <a:br>
              <a:rPr lang="fa-IR" dirty="0" smtClean="0">
                <a:effectLst/>
                <a:cs typeface="B Titr" panose="00000700000000000000" pitchFamily="2" charset="-78"/>
              </a:rPr>
            </a:br>
            <a:r>
              <a:rPr lang="fa-IR" dirty="0" smtClean="0">
                <a:effectLst/>
                <a:cs typeface="B Titr" panose="00000700000000000000" pitchFamily="2" charset="-78"/>
              </a:rPr>
              <a:t>مانند: خانه، قطعه و…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تمرین ۳: هدف از این تمرین، تقویت واژه سازی با پیشوند (هم) می باشد.مانند: همفکر، همدرس، همکار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تمرین ۴: هدف از این تمرین، تقویت مهارت جمله سازی و املا می باشد.</a:t>
            </a:r>
          </a:p>
          <a:p>
            <a:pPr algn="r" rtl="1"/>
            <a:r>
              <a:rPr lang="fa-IR" dirty="0" smtClean="0">
                <a:effectLst/>
                <a:cs typeface="B Titr" panose="00000700000000000000" pitchFamily="2" charset="-78"/>
              </a:rPr>
              <a:t>دانش آموزان به صورت غیرمستقیم با ساختار جمله آشنا می شوند</a:t>
            </a:r>
          </a:p>
          <a:p>
            <a:pPr algn="just" rtl="1"/>
            <a:r>
              <a:rPr lang="fa-IR" b="1" dirty="0" smtClean="0">
                <a:solidFill>
                  <a:srgbClr val="008000"/>
                </a:solidFill>
                <a:effectLst/>
                <a:cs typeface="B Titr" panose="00000700000000000000" pitchFamily="2" charset="-78"/>
              </a:rPr>
              <a:t>صفحۀ دوم نوشتاری دوم ابتدایی:</a:t>
            </a:r>
            <a:endParaRPr lang="fa-IR" b="1" dirty="0" smtClean="0">
              <a:effectLst/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۱ هدف این تمرین مانند تمرین یک صفحهٔ قبل می باشد.</a:t>
            </a:r>
          </a:p>
          <a:p>
            <a:pPr algn="just" rtl="1"/>
            <a:r>
              <a:rPr lang="fa-IR" dirty="0" smtClean="0">
                <a:effectLst/>
                <a:cs typeface="B Titr" panose="00000700000000000000" pitchFamily="2" charset="-78"/>
              </a:rPr>
              <a:t>تمرین ۲ هدف از این تمرین، آشنایی دانش آموزان با نشانه های مختلف در کلمات مختلف می باشد</a:t>
            </a:r>
            <a:r>
              <a:rPr lang="fa-IR" dirty="0" smtClean="0">
                <a:effectLst/>
              </a:rPr>
              <a:t>.</a:t>
            </a:r>
            <a:endParaRPr lang="fa-IR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48" y="0"/>
            <a:ext cx="1190752" cy="792480"/>
          </a:xfrm>
          <a:prstGeom prst="rect">
            <a:avLst/>
          </a:prstGeom>
        </p:spPr>
      </p:pic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7774" y="305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354</TotalTime>
  <Words>1516</Words>
  <Application>Microsoft Office PowerPoint</Application>
  <PresentationFormat>Widescreen</PresentationFormat>
  <Paragraphs>253</Paragraphs>
  <Slides>25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B Jadid</vt:lpstr>
      <vt:lpstr>B Koodak</vt:lpstr>
      <vt:lpstr>B Nazanin</vt:lpstr>
      <vt:lpstr>B Titr</vt:lpstr>
      <vt:lpstr>Calibri</vt:lpstr>
      <vt:lpstr>Cambria</vt:lpstr>
      <vt:lpstr>Century Gothic</vt:lpstr>
      <vt:lpstr>IranNastaliq</vt:lpstr>
      <vt:lpstr>Tahoma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rogi</dc:creator>
  <cp:lastModifiedBy>Bamdadi</cp:lastModifiedBy>
  <cp:revision>28</cp:revision>
  <dcterms:created xsi:type="dcterms:W3CDTF">2020-04-27T09:57:27Z</dcterms:created>
  <dcterms:modified xsi:type="dcterms:W3CDTF">2020-04-27T21:12:13Z</dcterms:modified>
</cp:coreProperties>
</file>