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0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1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4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0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21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1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7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24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3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5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498C1-0EF2-4A5F-867F-C86ACB1726A6}" type="datetimeFigureOut">
              <a:rPr lang="en-US" smtClean="0"/>
              <a:t>2020-04-25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07C47-57E2-4E52-97B2-1BC46CEC2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حل مسایل فصل دوم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1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5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a-IR" dirty="0" smtClean="0"/>
              <a:t>مسیله بیست و هشت</a:t>
            </a:r>
            <a:br>
              <a:rPr lang="fa-IR" dirty="0" smtClean="0"/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1219200" y="1752600"/>
                <a:ext cx="4572000" cy="122796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𝐿</m:t>
                      </m:r>
                      <m:r>
                        <a:rPr lang="en-US" i="1"/>
                        <m:t>=</m:t>
                      </m:r>
                      <m:r>
                        <a:rPr lang="en-US" i="1"/>
                        <m:t>𝑣𝑇</m:t>
                      </m:r>
                      <m:r>
                        <a:rPr lang="en-US" i="1"/>
                        <m:t>=</m:t>
                      </m:r>
                      <m:r>
                        <a:rPr lang="en-US" i="1"/>
                        <m:t>𝑣</m:t>
                      </m:r>
                      <m:r>
                        <a:rPr lang="en-US" i="1"/>
                        <m:t>𝛾</m:t>
                      </m:r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n-US" i="1"/>
                            <m:t>𝑇</m:t>
                          </m:r>
                        </m:e>
                        <m:sub>
                          <m:r>
                            <a:rPr lang="en-US" i="1"/>
                            <m:t>0</m:t>
                          </m:r>
                        </m:sub>
                      </m:sSub>
                      <m:r>
                        <a:rPr lang="en-US" i="1"/>
                        <m:t>→</m:t>
                      </m:r>
                      <m:r>
                        <a:rPr lang="en-US" i="1"/>
                        <m:t>600</m:t>
                      </m:r>
                      <m:r>
                        <a:rPr lang="en-US" i="1"/>
                        <m:t>=</m:t>
                      </m:r>
                      <m:r>
                        <a:rPr lang="en-US" i="1"/>
                        <m:t>𝑣</m:t>
                      </m:r>
                      <m:r>
                        <a:rPr lang="en-US" i="1"/>
                        <m:t>×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r>
                            <a:rPr lang="en-US" i="1"/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/>
                              </m:ctrlPr>
                            </m:radPr>
                            <m:deg/>
                            <m:e>
                              <m:r>
                                <a:rPr lang="en-US" i="1"/>
                                <m:t>1</m:t>
                              </m:r>
                              <m:r>
                                <a:rPr lang="en-US" i="1"/>
                                <m:t>−</m:t>
                              </m:r>
                              <m:f>
                                <m:fPr>
                                  <m:ctrlPr>
                                    <a:rPr lang="en-US" i="1"/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/>
                                      </m:ctrlPr>
                                    </m:sSupPr>
                                    <m:e>
                                      <m:r>
                                        <a:rPr lang="en-US" i="1"/>
                                        <m:t>𝑣</m:t>
                                      </m:r>
                                    </m:e>
                                    <m:sup>
                                      <m:r>
                                        <a:rPr lang="en-US" i="1"/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/>
                                      </m:ctrlPr>
                                    </m:sSupPr>
                                    <m:e>
                                      <m:r>
                                        <a:rPr lang="en-US" i="1"/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US" i="1"/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  <m:r>
                        <a:rPr lang="en-US" i="1"/>
                        <m:t>×</m:t>
                      </m:r>
                      <m:r>
                        <a:rPr lang="en-US" i="1"/>
                        <m:t>2</m:t>
                      </m:r>
                      <m:r>
                        <a:rPr lang="en-US" i="1"/>
                        <m:t>.</m:t>
                      </m:r>
                      <m:r>
                        <a:rPr lang="en-US" i="1"/>
                        <m:t>2</m:t>
                      </m:r>
                      <m:r>
                        <a:rPr lang="en-US" i="1"/>
                        <m:t>×</m:t>
                      </m:r>
                      <m:sSup>
                        <m:sSupPr>
                          <m:ctrlPr>
                            <a:rPr lang="en-US" i="1"/>
                          </m:ctrlPr>
                        </m:sSupPr>
                        <m:e>
                          <m:r>
                            <a:rPr lang="en-US" i="1"/>
                            <m:t>10</m:t>
                          </m:r>
                        </m:e>
                        <m:sup>
                          <m:r>
                            <a:rPr lang="en-US" i="1"/>
                            <m:t>−</m:t>
                          </m:r>
                          <m:r>
                            <a:rPr lang="en-US" i="1"/>
                            <m:t>6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752600"/>
                <a:ext cx="4572000" cy="12279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2701635" y="3048000"/>
                <a:ext cx="24528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/>
                        <m:t>→</m:t>
                      </m:r>
                      <m:r>
                        <a:rPr lang="en-US" i="1" smtClean="0"/>
                        <m:t>𝑣</m:t>
                      </m:r>
                      <m:r>
                        <a:rPr lang="en-US" i="1" smtClean="0"/>
                        <m:t>=</m:t>
                      </m:r>
                      <m:r>
                        <a:rPr lang="en-US" i="1" smtClean="0"/>
                        <m:t>2</m:t>
                      </m:r>
                      <m:r>
                        <a:rPr lang="fa-IR" b="0" i="1" smtClean="0">
                          <a:latin typeface="Cambria Math"/>
                        </a:rPr>
                        <m:t>.</m:t>
                      </m:r>
                      <m:r>
                        <a:rPr lang="fa-IR" b="0" i="1" smtClean="0">
                          <a:latin typeface="Cambria Math"/>
                        </a:rPr>
                        <m:t>02</m:t>
                      </m:r>
                      <m:r>
                        <a:rPr lang="en-US" i="1"/>
                        <m:t>×</m:t>
                      </m:r>
                      <m:sSup>
                        <m:sSupPr>
                          <m:ctrlPr>
                            <a:rPr lang="en-US" i="1"/>
                          </m:ctrlPr>
                        </m:sSupPr>
                        <m:e>
                          <m:r>
                            <a:rPr lang="en-US" i="1"/>
                            <m:t>10</m:t>
                          </m:r>
                        </m:e>
                        <m:sup>
                          <m:r>
                            <a:rPr lang="en-US" i="1"/>
                            <m:t>8</m:t>
                          </m:r>
                        </m:sup>
                      </m:sSup>
                      <m:r>
                        <a:rPr lang="en-US" i="1"/>
                        <m:t> </m:t>
                      </m:r>
                      <m:r>
                        <a:rPr lang="en-US" i="1"/>
                        <m:t>𝑚</m:t>
                      </m:r>
                      <m:r>
                        <a:rPr lang="en-US" i="1"/>
                        <m:t>/</m:t>
                      </m:r>
                      <m:r>
                        <a:rPr lang="en-US" i="1"/>
                        <m:t>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1635" y="3048000"/>
                <a:ext cx="2452851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642060" y="4688502"/>
                <a:ext cx="4572000" cy="64549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𝐿</m:t>
                      </m:r>
                      <m:r>
                        <a:rPr lang="en-US" i="1"/>
                        <m:t>=</m:t>
                      </m:r>
                      <m:r>
                        <a:rPr lang="en-US" i="1"/>
                        <m:t>𝑣𝑇</m:t>
                      </m:r>
                      <m:r>
                        <a:rPr lang="en-US" i="1"/>
                        <m:t>→</m:t>
                      </m:r>
                      <m:r>
                        <a:rPr lang="en-US" i="1"/>
                        <m:t>600</m:t>
                      </m:r>
                      <m:r>
                        <a:rPr lang="en-US" i="1"/>
                        <m:t>=</m:t>
                      </m:r>
                      <m:r>
                        <a:rPr lang="en-US" i="1"/>
                        <m:t>2</m:t>
                      </m:r>
                      <m:r>
                        <a:rPr lang="en-US" i="1"/>
                        <m:t>.</m:t>
                      </m:r>
                      <m:r>
                        <a:rPr lang="en-US" i="1"/>
                        <m:t>02</m:t>
                      </m:r>
                      <m:r>
                        <a:rPr lang="en-US" i="1"/>
                        <m:t>×</m:t>
                      </m:r>
                      <m:sSup>
                        <m:sSupPr>
                          <m:ctrlPr>
                            <a:rPr lang="en-US" i="1"/>
                          </m:ctrlPr>
                        </m:sSupPr>
                        <m:e>
                          <m:r>
                            <a:rPr lang="en-US" i="1"/>
                            <m:t>10</m:t>
                          </m:r>
                        </m:e>
                        <m:sup>
                          <m:r>
                            <a:rPr lang="en-US" i="1"/>
                            <m:t>8</m:t>
                          </m:r>
                        </m:sup>
                      </m:sSup>
                      <m:r>
                        <a:rPr lang="en-US" i="1"/>
                        <m:t>×</m:t>
                      </m:r>
                      <m:r>
                        <a:rPr lang="en-US" i="1"/>
                        <m:t>𝑇</m:t>
                      </m:r>
                      <m:r>
                        <a:rPr lang="en-US" i="1"/>
                        <m:t>→</m:t>
                      </m:r>
                      <m:r>
                        <a:rPr lang="en-US" i="1"/>
                        <m:t>𝑇</m:t>
                      </m:r>
                      <m:r>
                        <a:rPr lang="en-US" i="1"/>
                        <m:t>=</m:t>
                      </m:r>
                      <m:r>
                        <a:rPr lang="en-US" i="1"/>
                        <m:t>2</m:t>
                      </m:r>
                      <m:r>
                        <a:rPr lang="en-US" i="1"/>
                        <m:t>.</m:t>
                      </m:r>
                      <m:r>
                        <a:rPr lang="en-US" i="1"/>
                        <m:t>97</m:t>
                      </m:r>
                      <m:r>
                        <a:rPr lang="en-US" i="1"/>
                        <m:t>×</m:t>
                      </m:r>
                      <m:sSup>
                        <m:sSupPr>
                          <m:ctrlPr>
                            <a:rPr lang="en-US" i="1"/>
                          </m:ctrlPr>
                        </m:sSupPr>
                        <m:e>
                          <m:r>
                            <a:rPr lang="en-US" i="1"/>
                            <m:t>10</m:t>
                          </m:r>
                        </m:e>
                        <m:sup>
                          <m:r>
                            <a:rPr lang="en-US" i="1"/>
                            <m:t>−</m:t>
                          </m:r>
                          <m:r>
                            <a:rPr lang="en-US" i="1"/>
                            <m:t>6</m:t>
                          </m:r>
                        </m:sup>
                      </m:sSup>
                      <m:r>
                        <a:rPr lang="en-US" i="1"/>
                        <m:t>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2060" y="4688502"/>
                <a:ext cx="4572000" cy="64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65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1219200" y="304800"/>
                <a:ext cx="4572000" cy="147258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𝐿</m:t>
                      </m:r>
                      <m:r>
                        <a:rPr lang="en-US" i="1"/>
                        <m:t>=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𝐿</m:t>
                              </m:r>
                            </m:e>
                            <m:sub>
                              <m:r>
                                <a:rPr lang="en-US" i="1"/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i="1"/>
                            <m:t>𝛾</m:t>
                          </m:r>
                        </m:den>
                      </m:f>
                      <m:r>
                        <a:rPr lang="en-US" i="1"/>
                        <m:t>=</m:t>
                      </m:r>
                      <m:r>
                        <a:rPr lang="en-US" i="1"/>
                        <m:t>600</m:t>
                      </m:r>
                      <m:rad>
                        <m:radPr>
                          <m:degHide m:val="on"/>
                          <m:ctrlPr>
                            <a:rPr lang="en-US" i="1"/>
                          </m:ctrlPr>
                        </m:radPr>
                        <m:deg/>
                        <m:e>
                          <m:r>
                            <a:rPr lang="en-US" i="1"/>
                            <m:t>1</m:t>
                          </m:r>
                          <m:r>
                            <a:rPr lang="en-US" i="1"/>
                            <m:t>−</m:t>
                          </m:r>
                          <m:sSup>
                            <m:sSupPr>
                              <m:ctrlPr>
                                <a:rPr lang="en-US" i="1"/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/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/>
                                      </m:ctrlPr>
                                    </m:fPr>
                                    <m:num>
                                      <m:r>
                                        <a:rPr lang="en-US" i="1"/>
                                        <m:t>2</m:t>
                                      </m:r>
                                      <m:r>
                                        <a:rPr lang="en-US" i="1"/>
                                        <m:t>.</m:t>
                                      </m:r>
                                      <m:r>
                                        <a:rPr lang="en-US" i="1"/>
                                        <m:t>02</m:t>
                                      </m:r>
                                      <m:r>
                                        <a:rPr lang="en-US" i="1"/>
                                        <m:t>×</m:t>
                                      </m:r>
                                      <m:sSup>
                                        <m:sSupPr>
                                          <m:ctrlPr>
                                            <a:rPr lang="en-US" i="1"/>
                                          </m:ctrlPr>
                                        </m:sSupPr>
                                        <m:e>
                                          <m:r>
                                            <a:rPr lang="en-US" i="1"/>
                                            <m:t>10</m:t>
                                          </m:r>
                                        </m:e>
                                        <m:sup>
                                          <m:r>
                                            <a:rPr lang="en-US" i="1"/>
                                            <m:t>8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i="1"/>
                                        <m:t>3</m:t>
                                      </m:r>
                                      <m:r>
                                        <a:rPr lang="en-US" i="1"/>
                                        <m:t>×</m:t>
                                      </m:r>
                                      <m:sSup>
                                        <m:sSupPr>
                                          <m:ctrlPr>
                                            <a:rPr lang="en-US" i="1"/>
                                          </m:ctrlPr>
                                        </m:sSupPr>
                                        <m:e>
                                          <m:r>
                                            <a:rPr lang="en-US" i="1"/>
                                            <m:t>10</m:t>
                                          </m:r>
                                        </m:e>
                                        <m:sup>
                                          <m:r>
                                            <a:rPr lang="en-US" i="1"/>
                                            <m:t>8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/>
                                <m:t>2</m:t>
                              </m:r>
                            </m:sup>
                          </m:sSup>
                          <m:r>
                            <a:rPr lang="en-US" i="1"/>
                            <m:t> →</m:t>
                          </m:r>
                          <m:r>
                            <a:rPr lang="en-US" i="1"/>
                            <m:t>𝐿</m:t>
                          </m:r>
                          <m:r>
                            <a:rPr lang="en-US" i="1"/>
                            <m:t>=</m:t>
                          </m:r>
                          <m:r>
                            <a:rPr lang="en-US" i="1"/>
                            <m:t>245</m:t>
                          </m:r>
                          <m:r>
                            <a:rPr lang="en-US" i="1"/>
                            <m:t> </m:t>
                          </m:r>
                          <m:r>
                            <a:rPr lang="en-US" i="1"/>
                            <m:t>𝑚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04800"/>
                <a:ext cx="4572000" cy="147258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655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مسیله شماره هفت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</m:oMath>
                </a14:m>
                <a:r>
                  <a:rPr lang="en-US" dirty="0" smtClean="0"/>
                  <a:t>)</a:t>
                </a:r>
              </a:p>
              <a:p>
                <a:pPr marL="0" indent="0" algn="r" rtl="1">
                  <a:buNone/>
                </a:pPr>
                <a:r>
                  <a:rPr lang="fa-IR" dirty="0" smtClean="0"/>
                  <a:t>از طرفی میدانیم که:</a:t>
                </a:r>
              </a:p>
              <a:p>
                <a:pPr marL="0" indent="0" algn="r" rtl="1">
                  <a:buNone/>
                </a:pPr>
                <a:endParaRPr lang="fa-IR" dirty="0"/>
              </a:p>
              <a:p>
                <a:pPr marL="0" indent="0" algn="r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𝑣𝑡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𝑣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𝑣𝑡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(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en-US" b="0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707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/>
              <a:t>از رابطه بالا </a:t>
            </a:r>
            <a:r>
              <a:rPr lang="en-US" dirty="0" smtClean="0"/>
              <a:t>t1</a:t>
            </a:r>
            <a:r>
              <a:rPr lang="fa-IR" dirty="0" smtClean="0"/>
              <a:t>را در رابطه دوم جایگذاری میکنیم و داریم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endParaRPr lang="en-US" dirty="0"/>
              </a:p>
              <a:p>
                <a:pPr algn="r" rtl="1"/>
                <a:r>
                  <a:rPr lang="fa-IR" dirty="0" smtClean="0"/>
                  <a:t>با ساده کردن به رابطه زیر میرسیم</a:t>
                </a:r>
              </a:p>
              <a:p>
                <a:pPr marL="0" indent="0" algn="r" rtl="1">
                  <a:buNone/>
                </a:pPr>
                <a:endParaRPr lang="fa-IR" dirty="0" smtClean="0"/>
              </a:p>
              <a:p>
                <a:pPr marL="0" indent="0" algn="r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𝑣𝑡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𝑣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fa-IR" b="0" dirty="0" smtClean="0"/>
              </a:p>
              <a:p>
                <a:pPr marL="0" indent="0" algn="r" rtl="1">
                  <a:buNone/>
                </a:pPr>
                <a:r>
                  <a:rPr lang="fa-IR" dirty="0" smtClean="0"/>
                  <a:t>نتیجه: کافی است </a:t>
                </a:r>
                <a:r>
                  <a:rPr lang="en-US" dirty="0" smtClean="0"/>
                  <a:t>v</a:t>
                </a:r>
                <a:r>
                  <a:rPr lang="fa-IR" dirty="0" smtClean="0"/>
                  <a:t>را به </a:t>
                </a:r>
                <a:r>
                  <a:rPr lang="en-US" dirty="0" smtClean="0"/>
                  <a:t>–v</a:t>
                </a:r>
                <a:r>
                  <a:rPr lang="fa-IR" dirty="0" smtClean="0"/>
                  <a:t> تبدیل کنیم.</a:t>
                </a:r>
                <a:endParaRPr lang="fa-I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r="-1852" b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219200" y="1524000"/>
                <a:ext cx="5661037" cy="13978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𝑣</m:t>
                    </m:r>
                    <m:r>
                      <a:rPr lang="en-US" sz="2400" b="0" i="1" smtClean="0">
                        <a:latin typeface="Cambria Math"/>
                      </a:rPr>
                      <m:t>{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m:rPr>
                        <m:nor/>
                      </m:rPr>
                      <a:rPr lang="en-US" sz="2400" dirty="0" smtClean="0"/>
                      <m:t>)</m:t>
                    </m:r>
                    <m:r>
                      <m:rPr>
                        <m:nor/>
                      </m:rPr>
                      <a:rPr lang="en-US" sz="2400" b="0" i="0" dirty="0" smtClean="0"/>
                      <m:t>}</m:t>
                    </m:r>
                  </m:oMath>
                </a14:m>
                <a:r>
                  <a:rPr lang="en-US" sz="2400" dirty="0" smtClean="0"/>
                  <a:t>+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en-US" sz="2400" b="0" i="0" smtClean="0">
                        <a:latin typeface="Cambria Math"/>
                      </a:rPr>
                      <m:t>)</m:t>
                    </m:r>
                  </m:oMath>
                </a14:m>
                <a:endParaRPr lang="en-US" sz="2400" dirty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524000"/>
                <a:ext cx="5661037" cy="139788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888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مسیله هشت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rtl="1"/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𝐿</m:t>
                        </m:r>
                      </m:e>
                      <m:sub>
                        <m:r>
                          <a:rPr lang="en-US" i="1"/>
                          <m:t>0</m:t>
                        </m:r>
                      </m:sub>
                    </m:sSub>
                    <m:r>
                      <a:rPr lang="en-US" i="1"/>
                      <m:t>=</m:t>
                    </m:r>
                    <m:r>
                      <a:rPr lang="en-US" i="1"/>
                      <m:t>𝑣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𝑇</m:t>
                        </m:r>
                      </m:e>
                      <m:sub>
                        <m:r>
                          <a:rPr lang="en-US" i="1"/>
                          <m:t>0</m:t>
                        </m:r>
                      </m:sub>
                    </m:sSub>
                    <m:r>
                      <a:rPr lang="en-US" i="1"/>
                      <m:t>→</m:t>
                    </m:r>
                    <m:r>
                      <a:rPr lang="en-US" i="1"/>
                      <m:t>1</m:t>
                    </m:r>
                    <m:r>
                      <a:rPr lang="en-US" i="1"/>
                      <m:t>=</m:t>
                    </m:r>
                    <m:r>
                      <a:rPr lang="en-US" i="1"/>
                      <m:t>0</m:t>
                    </m:r>
                    <m:r>
                      <a:rPr lang="en-US" i="1"/>
                      <m:t>.</m:t>
                    </m:r>
                    <m:r>
                      <a:rPr lang="en-US" i="1"/>
                      <m:t>8</m:t>
                    </m:r>
                    <m:r>
                      <a:rPr lang="en-US" i="1"/>
                      <m:t>×</m:t>
                    </m:r>
                    <m:r>
                      <a:rPr lang="en-US" i="1"/>
                      <m:t>3</m:t>
                    </m:r>
                    <m:r>
                      <a:rPr lang="en-US" i="1"/>
                      <m:t>×</m:t>
                    </m:r>
                    <m:sSup>
                      <m:sSupPr>
                        <m:ctrlPr>
                          <a:rPr lang="en-US" i="1"/>
                        </m:ctrlPr>
                      </m:sSupPr>
                      <m:e>
                        <m:r>
                          <a:rPr lang="en-US" i="1"/>
                          <m:t>10</m:t>
                        </m:r>
                      </m:e>
                      <m:sup>
                        <m:r>
                          <a:rPr lang="en-US" i="1"/>
                          <m:t>8</m:t>
                        </m:r>
                      </m:sup>
                    </m:sSup>
                    <m:r>
                      <a:rPr lang="en-US" i="1"/>
                      <m:t>×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𝑇</m:t>
                        </m:r>
                      </m:e>
                      <m:sub>
                        <m:r>
                          <a:rPr lang="en-US" i="1"/>
                          <m:t>0</m:t>
                        </m:r>
                        <m:r>
                          <a:rPr lang="en-US" i="1"/>
                          <m:t> 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/>
                      <m:t>→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𝑇</m:t>
                        </m:r>
                      </m:e>
                      <m:sub>
                        <m:r>
                          <a:rPr lang="en-US" i="1"/>
                          <m:t>0</m:t>
                        </m:r>
                      </m:sub>
                    </m:sSub>
                    <m:r>
                      <a:rPr lang="en-US" i="1"/>
                      <m:t>=</m:t>
                    </m:r>
                    <m:r>
                      <a:rPr lang="en-US" i="1"/>
                      <m:t>4</m:t>
                    </m:r>
                    <m:r>
                      <a:rPr lang="en-US" i="1"/>
                      <m:t>.</m:t>
                    </m:r>
                    <m:r>
                      <a:rPr lang="en-US" i="1"/>
                      <m:t>2</m:t>
                    </m:r>
                    <m:r>
                      <a:rPr lang="en-US" i="1"/>
                      <m:t>×</m:t>
                    </m:r>
                    <m:sSup>
                      <m:sSupPr>
                        <m:ctrlPr>
                          <a:rPr lang="en-US" i="1"/>
                        </m:ctrlPr>
                      </m:sSupPr>
                      <m:e>
                        <m:r>
                          <a:rPr lang="en-US" i="1"/>
                          <m:t>10</m:t>
                        </m:r>
                      </m:e>
                      <m:sup>
                        <m:r>
                          <a:rPr lang="en-US" i="1"/>
                          <m:t>−</m:t>
                        </m:r>
                        <m:r>
                          <a:rPr lang="en-US" i="1"/>
                          <m:t>9</m:t>
                        </m:r>
                      </m:sup>
                    </m:sSup>
                    <m:r>
                      <a:rPr lang="en-US" i="1"/>
                      <m:t> </m:t>
                    </m:r>
                    <m:r>
                      <a:rPr lang="en-US" i="1"/>
                      <m:t>𝑠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 rtl="1">
                  <a:buNone/>
                </a:pPr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i="1"/>
                      <m:t>𝛾</m:t>
                    </m:r>
                    <m:r>
                      <a:rPr lang="en-US" i="1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i="1"/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 i="1"/>
                              <m:t>1</m:t>
                            </m:r>
                            <m:r>
                              <a:rPr lang="en-US" i="1"/>
                              <m:t>−</m:t>
                            </m:r>
                            <m:f>
                              <m:fPr>
                                <m:ctrlPr>
                                  <a:rPr lang="en-US" i="1"/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i="1"/>
                                    </m:ctrlPr>
                                  </m:sSupPr>
                                  <m:e>
                                    <m:r>
                                      <a:rPr lang="en-US" i="1"/>
                                      <m:t>𝑣</m:t>
                                    </m:r>
                                  </m:e>
                                  <m:sup>
                                    <m:r>
                                      <a:rPr lang="en-US" i="1"/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i="1"/>
                                    </m:ctrlPr>
                                  </m:sSupPr>
                                  <m:e>
                                    <m:r>
                                      <a:rPr lang="en-US" i="1"/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i="1"/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en-US" i="1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i="1"/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 i="1"/>
                              <m:t>1</m:t>
                            </m:r>
                            <m:r>
                              <a:rPr lang="en-US" i="1"/>
                              <m:t>−</m:t>
                            </m:r>
                            <m:sSup>
                              <m:sSupPr>
                                <m:ctrlPr>
                                  <a:rPr lang="en-US" i="1"/>
                                </m:ctrlPr>
                              </m:sSupPr>
                              <m:e>
                                <m:r>
                                  <a:rPr lang="en-US" i="1"/>
                                  <m:t>0</m:t>
                                </m:r>
                                <m:r>
                                  <a:rPr lang="en-US" i="1"/>
                                  <m:t>.</m:t>
                                </m:r>
                                <m:r>
                                  <a:rPr lang="en-US" i="1"/>
                                  <m:t>8</m:t>
                                </m:r>
                              </m:e>
                              <m:sup>
                                <m:r>
                                  <a:rPr lang="en-US" i="1"/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i="1"/>
                      <m:t>=</m:t>
                    </m:r>
                    <m:r>
                      <a:rPr lang="en-US" i="1"/>
                      <m:t>1</m:t>
                    </m:r>
                    <m:r>
                      <a:rPr lang="en-US" i="1"/>
                      <m:t>.</m:t>
                    </m:r>
                    <m:r>
                      <a:rPr lang="en-US" i="1"/>
                      <m:t>66</m:t>
                    </m:r>
                  </m:oMath>
                </a14:m>
                <a:r>
                  <a:rPr lang="en-US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i="1"/>
                      <m:t>𝑇</m:t>
                    </m:r>
                    <m:r>
                      <a:rPr lang="en-US" i="1"/>
                      <m:t>=</m:t>
                    </m:r>
                    <m:r>
                      <a:rPr lang="en-US" i="1"/>
                      <m:t>𝛾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𝑇</m:t>
                        </m:r>
                      </m:e>
                      <m:sub>
                        <m:r>
                          <a:rPr lang="en-US" i="1"/>
                          <m:t>0</m:t>
                        </m:r>
                      </m:sub>
                    </m:sSub>
                    <m:r>
                      <a:rPr lang="en-US" i="1"/>
                      <m:t>→</m:t>
                    </m:r>
                    <m:r>
                      <a:rPr lang="en-US" i="1"/>
                      <m:t>𝑇</m:t>
                    </m:r>
                    <m:r>
                      <a:rPr lang="en-US" i="1"/>
                      <m:t>=</m:t>
                    </m:r>
                    <m:r>
                      <a:rPr lang="en-US" i="1"/>
                      <m:t>1</m:t>
                    </m:r>
                    <m:r>
                      <a:rPr lang="en-US" i="1"/>
                      <m:t>.</m:t>
                    </m:r>
                    <m:r>
                      <a:rPr lang="en-US" i="1"/>
                      <m:t>66</m:t>
                    </m:r>
                    <m:r>
                      <a:rPr lang="en-US" i="1"/>
                      <m:t>×</m:t>
                    </m:r>
                    <m:r>
                      <a:rPr lang="en-US" i="1"/>
                      <m:t>4</m:t>
                    </m:r>
                    <m:r>
                      <a:rPr lang="en-US" i="1"/>
                      <m:t>.</m:t>
                    </m:r>
                    <m:r>
                      <a:rPr lang="en-US" i="1"/>
                      <m:t>2</m:t>
                    </m:r>
                    <m:r>
                      <a:rPr lang="en-US" i="1"/>
                      <m:t>×</m:t>
                    </m:r>
                    <m:sSup>
                      <m:sSupPr>
                        <m:ctrlPr>
                          <a:rPr lang="en-US" i="1"/>
                        </m:ctrlPr>
                      </m:sSupPr>
                      <m:e>
                        <m:r>
                          <a:rPr lang="en-US" i="1"/>
                          <m:t>10</m:t>
                        </m:r>
                      </m:e>
                      <m:sup>
                        <m:r>
                          <a:rPr lang="en-US" i="1"/>
                          <m:t>−</m:t>
                        </m:r>
                        <m:r>
                          <a:rPr lang="en-US" i="1"/>
                          <m:t>9</m:t>
                        </m:r>
                      </m:sup>
                    </m:sSup>
                    <m:r>
                      <a:rPr lang="en-US" i="1"/>
                      <m:t> </m:t>
                    </m:r>
                    <m:r>
                      <a:rPr lang="en-US" i="1"/>
                      <m:t>𝑠</m:t>
                    </m:r>
                    <m:r>
                      <a:rPr lang="en-US" i="1"/>
                      <m:t>=</m:t>
                    </m:r>
                    <m:r>
                      <a:rPr lang="en-US" i="1"/>
                      <m:t>7</m:t>
                    </m:r>
                    <m:r>
                      <a:rPr lang="en-US" i="1"/>
                      <m:t>×</m:t>
                    </m:r>
                    <m:sSup>
                      <m:sSupPr>
                        <m:ctrlPr>
                          <a:rPr lang="en-US" i="1"/>
                        </m:ctrlPr>
                      </m:sSupPr>
                      <m:e>
                        <m:r>
                          <a:rPr lang="en-US" i="1"/>
                          <m:t>10</m:t>
                        </m:r>
                      </m:e>
                      <m:sup>
                        <m:r>
                          <a:rPr lang="en-US" i="1"/>
                          <m:t>−</m:t>
                        </m:r>
                        <m:r>
                          <a:rPr lang="en-US" i="1"/>
                          <m:t>9</m:t>
                        </m:r>
                      </m:sup>
                    </m:sSup>
                    <m:r>
                      <a:rPr lang="en-US" i="1"/>
                      <m:t>𝑠</m:t>
                    </m:r>
                  </m:oMath>
                </a14:m>
                <a:endParaRPr lang="fa-IR" dirty="0" smtClean="0"/>
              </a:p>
              <a:p>
                <a:endParaRPr lang="fa-IR" dirty="0"/>
              </a:p>
              <a:p>
                <a:pPr algn="l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𝐿</m:t>
                    </m:r>
                    <m:r>
                      <a:rPr lang="en-US" i="1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𝐿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i="1"/>
                          <m:t>𝛾</m:t>
                        </m:r>
                      </m:den>
                    </m:f>
                    <m:r>
                      <a:rPr lang="en-US" i="1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i="1"/>
                          <m:t>1</m:t>
                        </m:r>
                      </m:num>
                      <m:den>
                        <m:r>
                          <a:rPr lang="en-US" i="1"/>
                          <m:t>1</m:t>
                        </m:r>
                        <m:r>
                          <a:rPr lang="en-US" i="1"/>
                          <m:t>.</m:t>
                        </m:r>
                        <m:r>
                          <a:rPr lang="en-US" i="1"/>
                          <m:t>66</m:t>
                        </m:r>
                      </m:den>
                    </m:f>
                    <m:r>
                      <a:rPr lang="en-US" i="1"/>
                      <m:t>=</m:t>
                    </m:r>
                    <m:r>
                      <a:rPr lang="en-US" i="1"/>
                      <m:t>0</m:t>
                    </m:r>
                    <m:r>
                      <a:rPr lang="en-US" i="1"/>
                      <m:t>.</m:t>
                    </m:r>
                    <m:r>
                      <a:rPr lang="en-US" i="1"/>
                      <m:t>6</m:t>
                    </m:r>
                  </m:oMath>
                </a14:m>
                <a:r>
                  <a:rPr lang="en-US" dirty="0"/>
                  <a:t> </a:t>
                </a:r>
              </a:p>
              <a:p>
                <a:endParaRPr lang="fa-IR" dirty="0" smtClean="0"/>
              </a:p>
              <a:p>
                <a:endParaRPr lang="en-US" dirty="0"/>
              </a:p>
              <a:p>
                <a:pPr marL="0" indent="0" rtl="1">
                  <a:buNone/>
                </a:pPr>
                <a:endParaRPr lang="en-US" b="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230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مسیله دوازده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𝐿</m:t>
                    </m:r>
                    <m:r>
                      <a:rPr lang="en-US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/>
                          </a:rPr>
                          <m:t>𝛾</m:t>
                        </m:r>
                      </m:den>
                    </m:f>
                    <m:r>
                      <a:rPr lang="en-US" i="1" smtClean="0">
                        <a:latin typeface="Cambria Math"/>
                        <a:ea typeface="Cambria Math"/>
                      </a:rPr>
                      <m:t>→</m:t>
                    </m:r>
                    <m:r>
                      <a:rPr lang="fa-IR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fa-IR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fa-IR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fa-IR" b="0" i="1" smtClean="0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fa-IR" b="0" i="1" smtClean="0"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fa-IR" b="0" i="1" smtClean="0">
                            <a:latin typeface="Cambria Math"/>
                            <a:ea typeface="Cambria Math"/>
                          </a:rPr>
                          <m:t>25</m:t>
                        </m:r>
                      </m:num>
                      <m:den>
                        <m:r>
                          <a:rPr lang="fa-IR" b="0" i="1" smtClean="0">
                            <a:latin typeface="Cambria Math"/>
                            <a:ea typeface="Cambria Math"/>
                          </a:rPr>
                          <m:t>𝛾</m:t>
                        </m:r>
                      </m:den>
                    </m:f>
                    <m:r>
                      <a:rPr lang="fa-IR" b="0" i="1" smtClean="0">
                        <a:latin typeface="Cambria Math"/>
                        <a:ea typeface="Cambria Math"/>
                      </a:rPr>
                      <m:t>→</m:t>
                    </m:r>
                    <m:r>
                      <a:rPr lang="fa-IR" b="0" i="1" smtClean="0">
                        <a:latin typeface="Cambria Math"/>
                        <a:ea typeface="Cambria Math"/>
                      </a:rPr>
                      <m:t>𝛾</m:t>
                    </m:r>
                    <m:r>
                      <a:rPr lang="fa-IR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fa-IR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fa-IR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fa-IR" b="0" i="1" smtClean="0">
                        <a:latin typeface="Cambria Math"/>
                        <a:ea typeface="Cambria Math"/>
                      </a:rPr>
                      <m:t>25</m:t>
                    </m:r>
                    <m:r>
                      <a:rPr lang="fa-IR" b="0" i="1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fa-IR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fa-IR" b="0" i="1" smtClean="0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fa-IR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fa-IR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fa-IR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fa-IR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fa-IR" b="0" i="1" smtClean="0"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6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𝑐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𝐿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.</m:t>
                        </m:r>
                        <m:r>
                          <a:rPr lang="en-US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dirty="0" smtClean="0"/>
                  <a:t>=0.8 m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𝐵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−(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)(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𝐵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236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r" rtl="1">
                  <a:buNone/>
                </a:pPr>
                <a:r>
                  <a:rPr lang="fa-IR" dirty="0" smtClean="0"/>
                  <a:t>از نظر ناظر ساکن نسبت به میله</a:t>
                </a:r>
              </a:p>
              <a:p>
                <a:pPr marL="0" indent="0" algn="ctr" rtl="1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0</m:t>
                    </m:r>
                    <m:r>
                      <a:rPr lang="en-US" b="0" i="1" dirty="0" smtClean="0">
                        <a:latin typeface="Cambria Math"/>
                      </a:rPr>
                      <m:t>, </m:t>
                    </m:r>
                  </m:oMath>
                </a14:m>
                <a:endParaRPr lang="en-US" b="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−(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)(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𝐵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en-US" b="0" i="1" dirty="0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en-US" dirty="0" smtClean="0"/>
              </a:p>
              <a:p>
                <a:pPr marL="0" indent="0" algn="ctr" rtl="1">
                  <a:buNone/>
                </a:pPr>
                <a:r>
                  <a:rPr lang="fa-IR" dirty="0" smtClean="0"/>
                  <a:t>پس ابتدا انتهای </a:t>
                </a:r>
                <a:r>
                  <a:rPr lang="en-US" dirty="0" smtClean="0"/>
                  <a:t>B </a:t>
                </a:r>
                <a:r>
                  <a:rPr lang="fa-IR" dirty="0" smtClean="0"/>
                  <a:t>میله منطبق میشود.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752"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400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600200" y="762000"/>
                <a:ext cx="5562600" cy="8399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𝑣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  <m:d>
                          <m:d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en-US" b="0" i="1" dirty="0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𝐵</m:t>
                                </m:r>
                              </m:sub>
                            </m:sSub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fa-IR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i="1" dirty="0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fa-IR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a-IR" b="0" i="1" dirty="0" smtClean="0">
                                <a:latin typeface="Cambria Math"/>
                              </a:rPr>
                              <m:t>0</m:t>
                            </m:r>
                            <m:r>
                              <a:rPr lang="fa-IR" b="0" i="1" dirty="0" smtClean="0">
                                <a:latin typeface="Cambria Math"/>
                              </a:rPr>
                              <m:t>.</m:t>
                            </m:r>
                            <m:r>
                              <a:rPr lang="fa-IR" b="0" i="1" dirty="0" smtClean="0">
                                <a:latin typeface="Cambria Math"/>
                              </a:rPr>
                              <m:t>6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sSup>
                              <m:sSupPr>
                                <m:ctrlPr>
                                  <a:rPr lang="fa-IR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rad>
                          <m:radPr>
                            <m:degHide m:val="on"/>
                            <m:ctrlPr>
                              <a:rPr lang="fa-IR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0</m:t>
                                    </m:r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.</m:t>
                                    </m:r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6</m:t>
                                    </m:r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en-US" dirty="0" smtClean="0"/>
                  <a:t>= 2.5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9</m:t>
                        </m:r>
                      </m:sup>
                    </m:sSup>
                  </m:oMath>
                </a14:m>
                <a:r>
                  <a:rPr lang="en-US" dirty="0" smtClean="0"/>
                  <a:t> s</a:t>
                </a:r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762000"/>
                <a:ext cx="5562600" cy="83997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890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مسیله بیست و دو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1219200" y="1752600"/>
                <a:ext cx="3048000" cy="22128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𝛾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𝑣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.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1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66</m:t>
                      </m:r>
                    </m:oMath>
                  </m:oMathPara>
                </a14:m>
                <a:endParaRPr lang="fa-IR" dirty="0" smtClean="0"/>
              </a:p>
              <a:p>
                <a:endParaRPr lang="fa-IR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𝐿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𝛾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125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66</m:t>
                        </m:r>
                      </m:den>
                    </m:f>
                    <m:r>
                      <a:rPr lang="en-US" b="0" i="1" dirty="0" smtClean="0">
                        <a:latin typeface="Cambria Math"/>
                        <a:ea typeface="Cambria Math"/>
                      </a:rPr>
                      <m:t>→</m:t>
                    </m:r>
                    <m:sSub>
                      <m:sSub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=208.3 m</a:t>
                </a:r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752600"/>
                <a:ext cx="3048000" cy="2212850"/>
              </a:xfrm>
              <a:prstGeom prst="rect">
                <a:avLst/>
              </a:prstGeom>
              <a:blipFill rotWithShape="1">
                <a:blip r:embed="rId2"/>
                <a:stretch>
                  <a:fillRect b="-3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219200" y="5334000"/>
                <a:ext cx="43992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𝐿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125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3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8</m:t>
                        </m:r>
                      </m:sup>
                    </m:sSup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𝑇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→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𝑇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334000"/>
                <a:ext cx="4399281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197" r="-97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035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1219200" y="381000"/>
                <a:ext cx="4495800" cy="14928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𝐵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−(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)(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𝐵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𝛾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8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𝑐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125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=-5.5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81000"/>
                <a:ext cx="4495800" cy="1492845"/>
              </a:xfrm>
              <a:prstGeom prst="rect">
                <a:avLst/>
              </a:prstGeom>
              <a:blipFill rotWithShape="1">
                <a:blip r:embed="rId2"/>
                <a:stretch>
                  <a:fillRect l="-1084"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990600" y="2955273"/>
                <a:ext cx="2819400" cy="516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𝐿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𝛾</m:t>
                        </m:r>
                      </m:den>
                    </m:f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125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b="0" i="1" dirty="0" smtClean="0">
                            <a:latin typeface="Cambria Math"/>
                          </a:rPr>
                          <m:t>66</m:t>
                        </m:r>
                      </m:den>
                    </m:f>
                  </m:oMath>
                </a14:m>
                <a:r>
                  <a:rPr lang="en-US" dirty="0" smtClean="0"/>
                  <a:t>=75 m</a:t>
                </a:r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955273"/>
                <a:ext cx="2819400" cy="516873"/>
              </a:xfrm>
              <a:prstGeom prst="rect">
                <a:avLst/>
              </a:prstGeom>
              <a:blipFill rotWithShape="1">
                <a:blip r:embed="rId3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09600" y="5105400"/>
                <a:ext cx="1411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</m:sub>
                      </m:sSub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105400"/>
                <a:ext cx="141179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3440205" y="5055816"/>
            <a:ext cx="3171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/>
              <a:t>پس انتهای قطار در ابتدا منطیق می شود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400300" y="5055816"/>
                <a:ext cx="800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0300" y="5055816"/>
                <a:ext cx="8001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020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4219</TotalTime>
  <Words>858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حل مسایل فصل دوم</vt:lpstr>
      <vt:lpstr>مسیله شماره هفت</vt:lpstr>
      <vt:lpstr>از رابطه بالا t1را در رابطه دوم جایگذاری میکنیم و داریم</vt:lpstr>
      <vt:lpstr>مسیله هشت</vt:lpstr>
      <vt:lpstr>مسیله دوازده</vt:lpstr>
      <vt:lpstr>PowerPoint Presentation</vt:lpstr>
      <vt:lpstr>PowerPoint Presentation</vt:lpstr>
      <vt:lpstr>مسیله بیست و دو</vt:lpstr>
      <vt:lpstr>PowerPoint Presentation</vt:lpstr>
      <vt:lpstr>مسیله بیست و هشت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حل مسایل فصل دوم</dc:title>
  <dc:creator>admin</dc:creator>
  <cp:lastModifiedBy>admin</cp:lastModifiedBy>
  <cp:revision>29</cp:revision>
  <dcterms:created xsi:type="dcterms:W3CDTF">2020-04-25T08:02:44Z</dcterms:created>
  <dcterms:modified xsi:type="dcterms:W3CDTF">2020-04-28T06:22:06Z</dcterms:modified>
</cp:coreProperties>
</file>