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>
      <a:defRPr lang="fa-IR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No Style, Table Grid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CC589-BE76-46C5-8A83-7086E46FA0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2E427AD-7478-4FF0-A2B9-BBCC25843D04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anose="00000700000000000000" pitchFamily="2" charset="-78"/>
            </a:rPr>
            <a:t>الف)اهداف مشکل</a:t>
          </a:r>
          <a:endParaRPr lang="fa-IR" sz="3200" dirty="0">
            <a:cs typeface="B Titr" panose="00000700000000000000" pitchFamily="2" charset="-78"/>
          </a:endParaRPr>
        </a:p>
      </dgm:t>
    </dgm:pt>
    <dgm:pt modelId="{1B50CB5D-0F2D-4417-80A1-B98CAAFFC325}" type="parTrans" cxnId="{01766CBA-0304-403E-837B-C8DD03753922}">
      <dgm:prSet/>
      <dgm:spPr/>
      <dgm:t>
        <a:bodyPr/>
        <a:lstStyle/>
        <a:p>
          <a:pPr rtl="1"/>
          <a:endParaRPr lang="fa-IR"/>
        </a:p>
      </dgm:t>
    </dgm:pt>
    <dgm:pt modelId="{A6B46325-DF03-48FB-84B5-73A9635869A8}" type="sibTrans" cxnId="{01766CBA-0304-403E-837B-C8DD03753922}">
      <dgm:prSet/>
      <dgm:spPr/>
      <dgm:t>
        <a:bodyPr/>
        <a:lstStyle/>
        <a:p>
          <a:pPr rtl="1"/>
          <a:endParaRPr lang="fa-IR"/>
        </a:p>
      </dgm:t>
    </dgm:pt>
    <dgm:pt modelId="{CC13A8A3-2077-4ACC-A1B8-BA5BEB85CFDD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anose="00000700000000000000" pitchFamily="2" charset="-78"/>
            </a:rPr>
            <a:t>ب)اهداف مذاکره شده در مقابل اهداف تعیین شده</a:t>
          </a:r>
          <a:endParaRPr lang="fa-IR" sz="2400" dirty="0"/>
        </a:p>
      </dgm:t>
    </dgm:pt>
    <dgm:pt modelId="{0A54EB05-5C2D-4C31-A7CE-88AFA2D8F5AB}" type="parTrans" cxnId="{D6C2103C-A066-4854-9491-7002975BAE5D}">
      <dgm:prSet/>
      <dgm:spPr/>
      <dgm:t>
        <a:bodyPr/>
        <a:lstStyle/>
        <a:p>
          <a:pPr rtl="1"/>
          <a:endParaRPr lang="fa-IR"/>
        </a:p>
      </dgm:t>
    </dgm:pt>
    <dgm:pt modelId="{C41EF158-3843-47EF-A689-D7771CE4E179}" type="sibTrans" cxnId="{D6C2103C-A066-4854-9491-7002975BAE5D}">
      <dgm:prSet/>
      <dgm:spPr/>
      <dgm:t>
        <a:bodyPr/>
        <a:lstStyle/>
        <a:p>
          <a:pPr rtl="1"/>
          <a:endParaRPr lang="fa-IR"/>
        </a:p>
      </dgm:t>
    </dgm:pt>
    <dgm:pt modelId="{A4549578-79B8-400E-AF95-A5BFF77FFBF5}">
      <dgm:prSet phldrT="[Text]"/>
      <dgm:spPr/>
      <dgm:t>
        <a:bodyPr/>
        <a:lstStyle/>
        <a:p>
          <a:pPr rtl="1"/>
          <a:r>
            <a:rPr lang="fa-IR" dirty="0" smtClean="0">
              <a:cs typeface="B Titr" panose="00000700000000000000" pitchFamily="2" charset="-78"/>
            </a:rPr>
            <a:t>پ)بازخورد</a:t>
          </a:r>
          <a:endParaRPr lang="fa-IR" dirty="0"/>
        </a:p>
      </dgm:t>
    </dgm:pt>
    <dgm:pt modelId="{7A3A6FDB-9B9B-45B8-9604-CF1F57B20DE7}" type="parTrans" cxnId="{F2842A97-040D-4C22-B613-E7321C179830}">
      <dgm:prSet/>
      <dgm:spPr/>
      <dgm:t>
        <a:bodyPr/>
        <a:lstStyle/>
        <a:p>
          <a:pPr rtl="1"/>
          <a:endParaRPr lang="fa-IR"/>
        </a:p>
      </dgm:t>
    </dgm:pt>
    <dgm:pt modelId="{D86AD2D0-9AA9-481A-BF1D-D2E8961FCC6B}" type="sibTrans" cxnId="{F2842A97-040D-4C22-B613-E7321C179830}">
      <dgm:prSet/>
      <dgm:spPr/>
      <dgm:t>
        <a:bodyPr/>
        <a:lstStyle/>
        <a:p>
          <a:pPr rtl="1"/>
          <a:endParaRPr lang="fa-IR"/>
        </a:p>
      </dgm:t>
    </dgm:pt>
    <dgm:pt modelId="{2363BABF-29A1-42E7-9A7C-CA798E46DFED}" type="pres">
      <dgm:prSet presAssocID="{EF9CC589-BE76-46C5-8A83-7086E46FA051}" presName="arrowDiagram" presStyleCnt="0">
        <dgm:presLayoutVars>
          <dgm:chMax val="5"/>
          <dgm:dir/>
          <dgm:resizeHandles val="exact"/>
        </dgm:presLayoutVars>
      </dgm:prSet>
      <dgm:spPr/>
    </dgm:pt>
    <dgm:pt modelId="{68892F80-9D25-4BE5-A61D-F9E4020C0003}" type="pres">
      <dgm:prSet presAssocID="{EF9CC589-BE76-46C5-8A83-7086E46FA051}" presName="arrow" presStyleLbl="bgShp" presStyleIdx="0" presStyleCnt="1"/>
      <dgm:spPr/>
    </dgm:pt>
    <dgm:pt modelId="{5FAEC0A2-73FB-4301-A43F-AEA9021A3A91}" type="pres">
      <dgm:prSet presAssocID="{EF9CC589-BE76-46C5-8A83-7086E46FA051}" presName="arrowDiagram3" presStyleCnt="0"/>
      <dgm:spPr/>
    </dgm:pt>
    <dgm:pt modelId="{3E3021BC-1B2D-42EC-9E6B-F4C886B40F85}" type="pres">
      <dgm:prSet presAssocID="{82E427AD-7478-4FF0-A2B9-BBCC25843D04}" presName="bullet3a" presStyleLbl="node1" presStyleIdx="0" presStyleCnt="3"/>
      <dgm:spPr/>
    </dgm:pt>
    <dgm:pt modelId="{595A401F-4217-4673-892A-2E6DCDCB31BE}" type="pres">
      <dgm:prSet presAssocID="{82E427AD-7478-4FF0-A2B9-BBCC25843D04}" presName="textBox3a" presStyleLbl="revTx" presStyleIdx="0" presStyleCnt="3" custScaleX="226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98EF5-D2C1-4B17-ACDC-1101DF04CF9A}" type="pres">
      <dgm:prSet presAssocID="{CC13A8A3-2077-4ACC-A1B8-BA5BEB85CFDD}" presName="bullet3b" presStyleLbl="node1" presStyleIdx="1" presStyleCnt="3"/>
      <dgm:spPr/>
    </dgm:pt>
    <dgm:pt modelId="{29E031A7-1714-4CB9-ACAF-A69050D75E33}" type="pres">
      <dgm:prSet presAssocID="{CC13A8A3-2077-4ACC-A1B8-BA5BEB85CFDD}" presName="textBox3b" presStyleLbl="revTx" presStyleIdx="1" presStyleCnt="3" custScaleX="397049" custScaleY="41248" custLinFactNeighborX="-11461" custLinFactNeighborY="-2735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A50B9A-A16A-4384-82F8-56B42B2DB0D6}" type="pres">
      <dgm:prSet presAssocID="{A4549578-79B8-400E-AF95-A5BFF77FFBF5}" presName="bullet3c" presStyleLbl="node1" presStyleIdx="2" presStyleCnt="3"/>
      <dgm:spPr/>
    </dgm:pt>
    <dgm:pt modelId="{6D24212A-58CF-4D41-B774-7D7D0A80593D}" type="pres">
      <dgm:prSet presAssocID="{A4549578-79B8-400E-AF95-A5BFF77FFBF5}" presName="textBox3c" presStyleLbl="revTx" presStyleIdx="2" presStyleCnt="3" custScaleX="122681" custLinFactNeighborY="-263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F1F9B9C-13EB-4BDD-AF8B-366072C7B764}" type="presOf" srcId="{82E427AD-7478-4FF0-A2B9-BBCC25843D04}" destId="{595A401F-4217-4673-892A-2E6DCDCB31BE}" srcOrd="0" destOrd="0" presId="urn:microsoft.com/office/officeart/2005/8/layout/arrow2"/>
    <dgm:cxn modelId="{D6C2103C-A066-4854-9491-7002975BAE5D}" srcId="{EF9CC589-BE76-46C5-8A83-7086E46FA051}" destId="{CC13A8A3-2077-4ACC-A1B8-BA5BEB85CFDD}" srcOrd="1" destOrd="0" parTransId="{0A54EB05-5C2D-4C31-A7CE-88AFA2D8F5AB}" sibTransId="{C41EF158-3843-47EF-A689-D7771CE4E179}"/>
    <dgm:cxn modelId="{01766CBA-0304-403E-837B-C8DD03753922}" srcId="{EF9CC589-BE76-46C5-8A83-7086E46FA051}" destId="{82E427AD-7478-4FF0-A2B9-BBCC25843D04}" srcOrd="0" destOrd="0" parTransId="{1B50CB5D-0F2D-4417-80A1-B98CAAFFC325}" sibTransId="{A6B46325-DF03-48FB-84B5-73A9635869A8}"/>
    <dgm:cxn modelId="{AEA4EE1B-515F-4BE6-83AA-343FFFCEDAF3}" type="presOf" srcId="{A4549578-79B8-400E-AF95-A5BFF77FFBF5}" destId="{6D24212A-58CF-4D41-B774-7D7D0A80593D}" srcOrd="0" destOrd="0" presId="urn:microsoft.com/office/officeart/2005/8/layout/arrow2"/>
    <dgm:cxn modelId="{F2842A97-040D-4C22-B613-E7321C179830}" srcId="{EF9CC589-BE76-46C5-8A83-7086E46FA051}" destId="{A4549578-79B8-400E-AF95-A5BFF77FFBF5}" srcOrd="2" destOrd="0" parTransId="{7A3A6FDB-9B9B-45B8-9604-CF1F57B20DE7}" sibTransId="{D86AD2D0-9AA9-481A-BF1D-D2E8961FCC6B}"/>
    <dgm:cxn modelId="{556C544B-3FBA-4BEA-8E13-3137B94B5233}" type="presOf" srcId="{EF9CC589-BE76-46C5-8A83-7086E46FA051}" destId="{2363BABF-29A1-42E7-9A7C-CA798E46DFED}" srcOrd="0" destOrd="0" presId="urn:microsoft.com/office/officeart/2005/8/layout/arrow2"/>
    <dgm:cxn modelId="{10B0FD51-0AC4-42F9-A162-6AD3966BF523}" type="presOf" srcId="{CC13A8A3-2077-4ACC-A1B8-BA5BEB85CFDD}" destId="{29E031A7-1714-4CB9-ACAF-A69050D75E33}" srcOrd="0" destOrd="0" presId="urn:microsoft.com/office/officeart/2005/8/layout/arrow2"/>
    <dgm:cxn modelId="{CDA9788D-3490-4D29-A092-0EF51A1D0C29}" type="presParOf" srcId="{2363BABF-29A1-42E7-9A7C-CA798E46DFED}" destId="{68892F80-9D25-4BE5-A61D-F9E4020C0003}" srcOrd="0" destOrd="0" presId="urn:microsoft.com/office/officeart/2005/8/layout/arrow2"/>
    <dgm:cxn modelId="{34103D6F-7E1B-457D-B71D-4625C2923508}" type="presParOf" srcId="{2363BABF-29A1-42E7-9A7C-CA798E46DFED}" destId="{5FAEC0A2-73FB-4301-A43F-AEA9021A3A91}" srcOrd="1" destOrd="0" presId="urn:microsoft.com/office/officeart/2005/8/layout/arrow2"/>
    <dgm:cxn modelId="{418AE1FB-81F7-4E99-B86D-6483168E84AC}" type="presParOf" srcId="{5FAEC0A2-73FB-4301-A43F-AEA9021A3A91}" destId="{3E3021BC-1B2D-42EC-9E6B-F4C886B40F85}" srcOrd="0" destOrd="0" presId="urn:microsoft.com/office/officeart/2005/8/layout/arrow2"/>
    <dgm:cxn modelId="{667A57B1-85F3-4ECA-9B6D-2686B1260888}" type="presParOf" srcId="{5FAEC0A2-73FB-4301-A43F-AEA9021A3A91}" destId="{595A401F-4217-4673-892A-2E6DCDCB31BE}" srcOrd="1" destOrd="0" presId="urn:microsoft.com/office/officeart/2005/8/layout/arrow2"/>
    <dgm:cxn modelId="{AC7502F7-ECAA-44D9-96CB-C94F6D5C159F}" type="presParOf" srcId="{5FAEC0A2-73FB-4301-A43F-AEA9021A3A91}" destId="{12C98EF5-D2C1-4B17-ACDC-1101DF04CF9A}" srcOrd="2" destOrd="0" presId="urn:microsoft.com/office/officeart/2005/8/layout/arrow2"/>
    <dgm:cxn modelId="{35DED511-1A49-49EA-BD91-B8E9F604420C}" type="presParOf" srcId="{5FAEC0A2-73FB-4301-A43F-AEA9021A3A91}" destId="{29E031A7-1714-4CB9-ACAF-A69050D75E33}" srcOrd="3" destOrd="0" presId="urn:microsoft.com/office/officeart/2005/8/layout/arrow2"/>
    <dgm:cxn modelId="{8AF6B039-D06A-4893-879F-068205EB5CC0}" type="presParOf" srcId="{5FAEC0A2-73FB-4301-A43F-AEA9021A3A91}" destId="{0FA50B9A-A16A-4384-82F8-56B42B2DB0D6}" srcOrd="4" destOrd="0" presId="urn:microsoft.com/office/officeart/2005/8/layout/arrow2"/>
    <dgm:cxn modelId="{F5406555-2641-4813-824F-5C54BA2159DE}" type="presParOf" srcId="{5FAEC0A2-73FB-4301-A43F-AEA9021A3A91}" destId="{6D24212A-58CF-4D41-B774-7D7D0A80593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2F80-9D25-4BE5-A61D-F9E4020C0003}">
      <dsp:nvSpPr>
        <dsp:cNvPr id="0" name=""/>
        <dsp:cNvSpPr/>
      </dsp:nvSpPr>
      <dsp:spPr>
        <a:xfrm>
          <a:off x="24172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021BC-1B2D-42EC-9E6B-F4C886B40F85}">
      <dsp:nvSpPr>
        <dsp:cNvPr id="0" name=""/>
        <dsp:cNvSpPr/>
      </dsp:nvSpPr>
      <dsp:spPr>
        <a:xfrm>
          <a:off x="798364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401F-4217-4673-892A-2E6DCDCB31BE}">
      <dsp:nvSpPr>
        <dsp:cNvPr id="0" name=""/>
        <dsp:cNvSpPr/>
      </dsp:nvSpPr>
      <dsp:spPr>
        <a:xfrm>
          <a:off x="-24172" y="2835910"/>
          <a:ext cx="3223937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anose="00000700000000000000" pitchFamily="2" charset="-78"/>
            </a:rPr>
            <a:t>الف)اهداف مشکل</a:t>
          </a:r>
          <a:endParaRPr lang="fa-IR" sz="3200" kern="1200" dirty="0">
            <a:cs typeface="B Titr" panose="00000700000000000000" pitchFamily="2" charset="-78"/>
          </a:endParaRPr>
        </a:p>
      </dsp:txBody>
      <dsp:txXfrm>
        <a:off x="-24172" y="2835910"/>
        <a:ext cx="3223937" cy="1101090"/>
      </dsp:txXfrm>
    </dsp:sp>
    <dsp:sp modelId="{12C98EF5-D2C1-4B17-ACDC-1101DF04CF9A}">
      <dsp:nvSpPr>
        <dsp:cNvPr id="0" name=""/>
        <dsp:cNvSpPr/>
      </dsp:nvSpPr>
      <dsp:spPr>
        <a:xfrm>
          <a:off x="2197396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031A7-1714-4CB9-ACAF-A69050D75E33}">
      <dsp:nvSpPr>
        <dsp:cNvPr id="0" name=""/>
        <dsp:cNvSpPr/>
      </dsp:nvSpPr>
      <dsp:spPr>
        <a:xfrm>
          <a:off x="0" y="1906227"/>
          <a:ext cx="5808985" cy="8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ب)اهداف مذاکره شده در مقابل اهداف تعیین شده</a:t>
          </a:r>
          <a:endParaRPr lang="fa-IR" sz="2400" kern="1200" dirty="0"/>
        </a:p>
      </dsp:txBody>
      <dsp:txXfrm>
        <a:off x="0" y="1906227"/>
        <a:ext cx="5808985" cy="854922"/>
      </dsp:txXfrm>
    </dsp:sp>
    <dsp:sp modelId="{0FA50B9A-A16A-4384-82F8-56B42B2DB0D6}">
      <dsp:nvSpPr>
        <dsp:cNvPr id="0" name=""/>
        <dsp:cNvSpPr/>
      </dsp:nvSpPr>
      <dsp:spPr>
        <a:xfrm>
          <a:off x="3879892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212A-58CF-4D41-B774-7D7D0A80593D}">
      <dsp:nvSpPr>
        <dsp:cNvPr id="0" name=""/>
        <dsp:cNvSpPr/>
      </dsp:nvSpPr>
      <dsp:spPr>
        <a:xfrm>
          <a:off x="3912096" y="591844"/>
          <a:ext cx="1794872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پ)بازخورد</a:t>
          </a:r>
          <a:endParaRPr lang="fa-IR" sz="3000" kern="1200" dirty="0"/>
        </a:p>
      </dsp:txBody>
      <dsp:txXfrm>
        <a:off x="3912096" y="591844"/>
        <a:ext cx="1794872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12DC72-C2C1-455C-8195-C673EA809EA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CD4DFB-E4FA-4069-9FCE-BC81B3E57BB5}" type="datetimeFigureOut">
              <a:rPr lang="fa-IR" smtClean="0"/>
              <a:pPr/>
              <a:t>09/05/1441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1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239000" cy="3475856"/>
          </a:xfrm>
        </p:spPr>
        <p:txBody>
          <a:bodyPr/>
          <a:lstStyle/>
          <a:p>
            <a:r>
              <a:rPr lang="fa-IR" sz="199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بنام خدا</a:t>
            </a:r>
            <a:endParaRPr lang="fa-IR" sz="199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84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97522"/>
            <a:ext cx="56166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آزمایش دوم:</a:t>
            </a:r>
            <a:endParaRPr lang="fa-IR" sz="3600" dirty="0">
              <a:cs typeface="B Titr" panose="00000700000000000000" pitchFamily="2" charset="-78"/>
            </a:endParaRPr>
          </a:p>
        </p:txBody>
      </p:sp>
      <p:pic>
        <p:nvPicPr>
          <p:cNvPr id="7170" name="Picture 2" descr="C:\Users\OSTADI\Desktop\انگیزش\شرطی--سازی-عامل-نظریه-اسکینر-روان-حام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23" y="903510"/>
            <a:ext cx="7488832" cy="38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85671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solidFill>
                  <a:srgbClr val="00B050"/>
                </a:solidFill>
                <a:cs typeface="B Titr" panose="00000700000000000000" pitchFamily="2" charset="-78"/>
              </a:rPr>
              <a:t>هر وقت امر یا پدیده ای شکل خاصی از رفتار را تقویت کند احتمال تکرار آن رفتار افزایش می یابد و وظیفه  روان شناسان آگاهی از شرایطی است که موجب تقویت رفتار شوند.اسکینر این شرایط را عوامل تقویتی نامید.</a:t>
            </a:r>
          </a:p>
          <a:p>
            <a:pPr algn="justLow"/>
            <a:r>
              <a:rPr lang="fa-IR" sz="2000" dirty="0" smtClean="0">
                <a:solidFill>
                  <a:srgbClr val="00B050"/>
                </a:solidFill>
                <a:cs typeface="B Titr" panose="00000700000000000000" pitchFamily="2" charset="-78"/>
              </a:rPr>
              <a:t>تقویت هنگامی موثر است که احتمال وقوع پاسخ را افزایش دهد و خاموشی درست عکس آن است.</a:t>
            </a:r>
          </a:p>
          <a:p>
            <a:endParaRPr lang="fa-IR" sz="20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075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8208912" cy="5904656"/>
          </a:xfrm>
        </p:spPr>
        <p:txBody>
          <a:bodyPr>
            <a:normAutofit fontScale="92500"/>
          </a:bodyPr>
          <a:lstStyle/>
          <a:p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تقویت کننده اولیه :  </a:t>
            </a:r>
            <a:r>
              <a:rPr lang="fa-IR" dirty="0" smtClean="0">
                <a:cs typeface="B Titr" panose="00000700000000000000" pitchFamily="2" charset="-78"/>
              </a:rPr>
              <a:t>(رفع نیاز های فطری) </a:t>
            </a:r>
          </a:p>
          <a:p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تقویت کننده های ثانویه  : </a:t>
            </a:r>
            <a:r>
              <a:rPr lang="fa-IR" dirty="0" smtClean="0">
                <a:cs typeface="B Titr" panose="00000700000000000000" pitchFamily="2" charset="-78"/>
              </a:rPr>
              <a:t>(پول و تشویق و تحسین)</a:t>
            </a:r>
          </a:p>
          <a:p>
            <a:pPr marL="0" indent="0"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algn="justLow"/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تقویت مثبت : </a:t>
            </a:r>
            <a:r>
              <a:rPr lang="fa-IR" dirty="0" smtClean="0">
                <a:cs typeface="B Titr" panose="00000700000000000000" pitchFamily="2" charset="-78"/>
              </a:rPr>
              <a:t>(یادگیرنده پس از انجام یک رفتار و کسب پیامدی مطلوب به تکرار آن رفتار می پردازد )</a:t>
            </a:r>
          </a:p>
          <a:p>
            <a:pPr algn="justLow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تقویت منفی :  </a:t>
            </a:r>
            <a:r>
              <a:rPr lang="fa-IR" dirty="0" smtClean="0">
                <a:cs typeface="B Titr" panose="00000700000000000000" pitchFamily="2" charset="-78"/>
              </a:rPr>
              <a:t>(یاد گیرنده پس از این که رفتاری انجام داد و خود را از یک ناراحتی رهانید به تکرار آن رفتار خواهد پرداخت و محرکی که در تقویت منفی بعد از رفتار حذف می شود و نتیجه اش نیرومند شدن رفتار است  تقویت کننده منفی است.</a:t>
            </a:r>
          </a:p>
          <a:p>
            <a:pPr algn="justLow"/>
            <a:endParaRPr lang="fa-IR" dirty="0" smtClean="0">
              <a:cs typeface="B Titr" panose="00000700000000000000" pitchFamily="2" charset="-78"/>
            </a:endParaRPr>
          </a:p>
          <a:p>
            <a:pPr algn="justLow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تنبیه : </a:t>
            </a:r>
            <a:r>
              <a:rPr lang="fa-IR" dirty="0" smtClean="0">
                <a:cs typeface="B Titr" panose="00000700000000000000" pitchFamily="2" charset="-78"/>
              </a:rPr>
              <a:t> به دریافت پیامد نامطلوبی از سوی فرد در نتیجه انجام یک رفتار گفته می شود.تنبیه یادگیری زدایی نمی کند اما موجب سرکوبی رفتار می شود.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618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8200"/>
            <a:ext cx="8712968" cy="4419600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3-الف)نظریه یادگیری اجتماعی باندورا: آلبرت باندورا کانادایی(1986-1977):</a:t>
            </a:r>
            <a:endParaRPr lang="fa-IR" dirty="0"/>
          </a:p>
          <a:p>
            <a:endParaRPr lang="fa-IR" dirty="0"/>
          </a:p>
        </p:txBody>
      </p:sp>
      <p:pic>
        <p:nvPicPr>
          <p:cNvPr id="8194" name="Picture 2" descr="C:\Users\OSTADI\Desktop\انگیزش\آلبرت-بندور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0519"/>
            <a:ext cx="8366125" cy="43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709384"/>
            <a:ext cx="43937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همه نیاز های روان شناختی انسان آموختنی هستند</a:t>
            </a:r>
            <a:endParaRPr lang="fa-IR" b="1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18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342900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فرد مورد مشاهده</a:t>
            </a:r>
            <a:endParaRPr lang="fa-IR" dirty="0">
              <a:cs typeface="B Titr" panose="00000700000000000000" pitchFamily="2" charset="-78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059832" y="3753036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36096" y="342900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دریافت پاداش یا  تقویت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244334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انجام رفتار 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0242" name="Picture 2" descr="C:\Users\OSTADI\Desktop\انگیزش\Fotolia_35061180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349653"/>
            <a:ext cx="1928600" cy="19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427597">
            <a:off x="558538" y="1650247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</a:rPr>
              <a:t>مشاهده گر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OSTADI\Desktop\انگیزش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9"/>
            <a:ext cx="140017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OSTADI\Desktop\انگیزش\1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28" y="4147532"/>
            <a:ext cx="1857375" cy="23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Callout 13"/>
          <p:cNvSpPr/>
          <p:nvPr/>
        </p:nvSpPr>
        <p:spPr>
          <a:xfrm>
            <a:off x="1725044" y="15032"/>
            <a:ext cx="4791172" cy="139951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تقلید و عمل و دریافت پاداش</a:t>
            </a:r>
            <a:endParaRPr lang="fa-IR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6012160" y="1664804"/>
            <a:ext cx="273630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تقویت جانشینی</a:t>
            </a: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69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342900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فرد مورد مشاهده</a:t>
            </a:r>
            <a:endParaRPr lang="fa-IR" dirty="0">
              <a:cs typeface="B Titr" panose="00000700000000000000" pitchFamily="2" charset="-78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059832" y="3753036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36096" y="342900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تنبیه یا جریمه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8542" y="3244334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تخلف رانندگی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10242" name="Picture 2" descr="C:\Users\OSTADI\Desktop\انگیزش\Fotolia_35061180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349653"/>
            <a:ext cx="1928600" cy="19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427597">
            <a:off x="558538" y="1650247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</a:rPr>
              <a:t>مشاهده گر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725044" y="15032"/>
            <a:ext cx="4791172" cy="139951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عدم ارتکاب تخلف رانندگی</a:t>
            </a:r>
            <a:endParaRPr lang="fa-IR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6012160" y="1664804"/>
            <a:ext cx="273630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تنبیه جانشینی</a:t>
            </a:r>
            <a:endParaRPr lang="fa-IR" sz="2800" dirty="0">
              <a:cs typeface="B Titr" panose="00000700000000000000" pitchFamily="2" charset="-78"/>
            </a:endParaRPr>
          </a:p>
        </p:txBody>
      </p:sp>
      <p:pic>
        <p:nvPicPr>
          <p:cNvPr id="11266" name="Picture 2" descr="C:\Users\OSTADI\Desktop\انگیزش\Untitlن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6" y="4147532"/>
            <a:ext cx="22383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STADI\Desktop\انگیزش\IMG_80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0" y="4110721"/>
            <a:ext cx="30480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6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STADI\Desktop\انگیزش\04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53" y="2295571"/>
            <a:ext cx="6929510" cy="302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5514" y="5315666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1</a:t>
            </a:r>
            <a:endParaRPr lang="fa-I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21323" y="5285146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2</a:t>
            </a:r>
            <a:endParaRPr lang="fa-I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11860" y="5269140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3</a:t>
            </a:r>
            <a:endParaRPr lang="fa-I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5260390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4</a:t>
            </a:r>
            <a:endParaRPr lang="fa-I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7"/>
            <a:ext cx="82089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الگوی یادگیری از راه مشاهده از نظر باندورا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39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72" y="260648"/>
            <a:ext cx="8568952" cy="1006624"/>
          </a:xfrm>
        </p:spPr>
        <p:txBody>
          <a:bodyPr/>
          <a:lstStyle/>
          <a:p>
            <a:r>
              <a:rPr lang="fa-IR" dirty="0" smtClean="0"/>
              <a:t>4-الف)نظریه </a:t>
            </a:r>
            <a:r>
              <a:rPr lang="fa-IR" dirty="0"/>
              <a:t>یادگیری اجتماعی </a:t>
            </a:r>
            <a:r>
              <a:rPr lang="fa-IR" dirty="0" smtClean="0"/>
              <a:t> جولین راتر: جولین راترآمریکایی (1986-1977</a:t>
            </a:r>
            <a:r>
              <a:rPr lang="fa-IR" dirty="0"/>
              <a:t>):</a:t>
            </a:r>
          </a:p>
          <a:p>
            <a:endParaRPr lang="fa-IR" dirty="0"/>
          </a:p>
        </p:txBody>
      </p:sp>
      <p:pic>
        <p:nvPicPr>
          <p:cNvPr id="12290" name="Picture 2" descr="C:\Users\OSTADI\Desktop\انگیزش\Julian-Rotter-locus-of-contr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4" y="1196753"/>
            <a:ext cx="836433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752" y="5129764"/>
            <a:ext cx="836433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400" b="1" dirty="0" smtClean="0">
                <a:solidFill>
                  <a:srgbClr val="FF0000"/>
                </a:solidFill>
              </a:rPr>
              <a:t>رفتار در خلاء رخ نمی دهد.انسان بطور پیوسته به جنبه های محیط های بیرونی و درونی واکنش نشان می دهد و انسان ها عمدتا رفتار های خود را از طریق تجربه های اجتماعی می آموزند و رفتار هایی که افراد را به هدف های پیش بینی شده نزذیکتر کنند قوی تر از رفتار های دیگر تقویت خواهند شد.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8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STADI\Desktop\انگیزش\AAEAAQAAAAAAAATeAAAAJDU4Y2U3NWE2LWYwZGItNGU2MC04MTY0LTc2ZmFjODIyMTUwY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247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646584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طبقه بندی نیاز های انسان از دیدگاه راتر</a:t>
            </a:r>
            <a:endParaRPr lang="fa-IR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1268760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شهرت و مقام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048" y="2141240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محافظت/وابستگی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1526" y="2996952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 تسلط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1526" y="3861048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 استقلال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9715" y="472514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عشق و محبت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5589240"/>
            <a:ext cx="382602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نیاز های آسایش جسمانی</a:t>
            </a:r>
            <a:endParaRPr lang="fa-IR" sz="2800" dirty="0">
              <a:cs typeface="B Titr" panose="00000700000000000000" pitchFamily="2" charset="-78"/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499992" y="5085184"/>
            <a:ext cx="10897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273" y="2270447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نیاز به پیشگیری از ناکامی یا تنبیه</a:t>
            </a:r>
            <a:endParaRPr lang="fa-IR" sz="24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4045" y="1628800"/>
            <a:ext cx="10897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11960" y="2520978"/>
            <a:ext cx="7452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14045" y="3356992"/>
            <a:ext cx="10897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2330" y="4221088"/>
            <a:ext cx="10897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5949280"/>
            <a:ext cx="745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1640" y="1397967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کسب موقعیت اجتماعی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1527" y="4854351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دوستی و پذیرش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3126159"/>
            <a:ext cx="3512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هدایت و کنترل اعمال دیگران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9519" y="3990255"/>
            <a:ext cx="2880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خودمختاری ، خود اتکایی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5718447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</a:rPr>
              <a:t>آسایش جسمانی،دست یابی به امنیت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008112"/>
          </a:xfrm>
        </p:spPr>
        <p:txBody>
          <a:bodyPr/>
          <a:lstStyle/>
          <a:p>
            <a:pPr algn="r"/>
            <a: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ب)نظریه </a:t>
            </a:r>
            <a:r>
              <a:rPr lang="fa-IR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های </a:t>
            </a:r>
            <a: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محتوایی</a:t>
            </a:r>
            <a:endParaRPr lang="fa-IR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3356992"/>
            <a:ext cx="8147248" cy="2548880"/>
          </a:xfrm>
        </p:spPr>
        <p:txBody>
          <a:bodyPr/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1-ب)نظریه نیاز های سلسله مراتبی مازلو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2-ب)نظریه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نیاز های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زیستی ، تعلق و رشد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ERG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) آلدرفر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3-ب)نظریه دو عاملی هرزبرگ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80648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نظریه های محتوایی می کوشند تا عواملی را که افراد را به کار بر می انگیزانند و یا رفتار را تقویت می کنند مشخص سازند</a:t>
            </a:r>
            <a:endParaRPr lang="fa-IR" sz="2400" b="1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39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Tech (10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0"/>
            <a:ext cx="6629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3600" b="1" dirty="0">
                <a:solidFill>
                  <a:srgbClr val="FF0000"/>
                </a:solidFill>
                <a:latin typeface="Trebuchet MS" panose="020B0603020202020204" pitchFamily="34" charset="0"/>
                <a:cs typeface="B Esfehan" panose="00000700000000000000" pitchFamily="2" charset="-78"/>
              </a:rPr>
              <a:t>دانشگاه فرهنگيان</a:t>
            </a:r>
          </a:p>
          <a:p>
            <a:pPr lvl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3600" b="1" dirty="0">
                <a:solidFill>
                  <a:srgbClr val="00B050"/>
                </a:solidFill>
                <a:latin typeface="Trebuchet MS" panose="020B0603020202020204" pitchFamily="34" charset="0"/>
                <a:cs typeface="B Esfehan" panose="00000700000000000000" pitchFamily="2" charset="-78"/>
              </a:rPr>
              <a:t>گروه  علوم تربيتي</a:t>
            </a:r>
          </a:p>
          <a:p>
            <a:pPr lvl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altLang="fa-IR" sz="2800" b="1" dirty="0" smtClean="0">
              <a:solidFill>
                <a:srgbClr val="0000FF"/>
              </a:solidFill>
              <a:latin typeface="Trebuchet MS" panose="020B0603020202020204" pitchFamily="34" charset="0"/>
              <a:cs typeface="B Zar" panose="00000400000000000000" pitchFamily="2" charset="-78"/>
            </a:endParaRPr>
          </a:p>
          <a:p>
            <a:pPr lvl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2800" b="1" dirty="0" smtClean="0">
                <a:solidFill>
                  <a:srgbClr val="0000FF"/>
                </a:solidFill>
                <a:latin typeface="Trebuchet MS" panose="020B0603020202020204" pitchFamily="34" charset="0"/>
                <a:cs typeface="B Zar" panose="00000400000000000000" pitchFamily="2" charset="-78"/>
              </a:rPr>
              <a:t>درس </a:t>
            </a:r>
            <a:r>
              <a:rPr lang="fa-IR" altLang="fa-IR" sz="2800" b="1" dirty="0">
                <a:solidFill>
                  <a:srgbClr val="0000FF"/>
                </a:solidFill>
                <a:latin typeface="Trebuchet MS" panose="020B0603020202020204" pitchFamily="34" charset="0"/>
                <a:cs typeface="B Zar" panose="00000400000000000000" pitchFamily="2" charset="-78"/>
              </a:rPr>
              <a:t>: </a:t>
            </a:r>
            <a:r>
              <a:rPr lang="fa-IR" altLang="fa-IR" sz="2800" b="1" dirty="0" smtClean="0">
                <a:solidFill>
                  <a:srgbClr val="0000FF"/>
                </a:solidFill>
                <a:latin typeface="Trebuchet MS" panose="020B0603020202020204" pitchFamily="34" charset="0"/>
                <a:cs typeface="B Zar" panose="00000400000000000000" pitchFamily="2" charset="-78"/>
              </a:rPr>
              <a:t>نظریه های انگیزش در آموزش و پرورش </a:t>
            </a:r>
            <a:endParaRPr lang="fa-IR" altLang="fa-IR" sz="2800" b="1" dirty="0">
              <a:solidFill>
                <a:srgbClr val="0000FF"/>
              </a:solidFill>
              <a:latin typeface="Trebuchet MS" panose="020B0603020202020204" pitchFamily="34" charset="0"/>
              <a:cs typeface="B Zar" panose="00000400000000000000" pitchFamily="2" charset="-78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fa-IR" altLang="fa-IR" sz="2800" b="1" dirty="0">
              <a:solidFill>
                <a:srgbClr val="002164"/>
              </a:solidFill>
              <a:latin typeface="Trebuchet MS" panose="020B0603020202020204" pitchFamily="34" charset="0"/>
              <a:cs typeface="B Zar" panose="00000400000000000000" pitchFamily="2" charset="-78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fa-IR" sz="2800" b="1" dirty="0">
              <a:solidFill>
                <a:srgbClr val="002164"/>
              </a:solidFill>
              <a:latin typeface="Trebuchet MS" panose="020B0603020202020204" pitchFamily="34" charset="0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05096"/>
            <a:ext cx="4572000" cy="56784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dirty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l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sz="3200" dirty="0" smtClean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l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sz="3200" dirty="0" smtClean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l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sz="3200" dirty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ctr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sz="3200" dirty="0" smtClean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ctr" rtl="0" fontAlgn="base">
              <a:spcBef>
                <a:spcPts val="600"/>
              </a:spcBef>
              <a:spcAft>
                <a:spcPts val="600"/>
              </a:spcAft>
              <a:defRPr/>
            </a:pPr>
            <a:endParaRPr lang="fa-IR" sz="3200" dirty="0">
              <a:solidFill>
                <a:srgbClr val="002164"/>
              </a:solidFill>
              <a:latin typeface="Trebuchet MS" pitchFamily="34" charset="0"/>
              <a:ea typeface="Arial" charset="0"/>
              <a:cs typeface="B Titr" pitchFamily="2" charset="-78"/>
            </a:endParaRPr>
          </a:p>
          <a:p>
            <a:pPr lvl="0" algn="ctr" rtl="0" fontAlgn="base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2800" b="1" dirty="0" smtClean="0">
                <a:solidFill>
                  <a:srgbClr val="C00000"/>
                </a:solidFill>
                <a:latin typeface="Zar"/>
                <a:ea typeface="Arial" charset="0"/>
                <a:cs typeface="B Titr" pitchFamily="2" charset="-78"/>
              </a:rPr>
              <a:t>ارائه </a:t>
            </a:r>
            <a:r>
              <a:rPr lang="fa-IR" sz="2800" b="1" dirty="0">
                <a:solidFill>
                  <a:srgbClr val="C00000"/>
                </a:solidFill>
                <a:latin typeface="Zar"/>
                <a:ea typeface="Arial" charset="0"/>
                <a:cs typeface="B Titr" pitchFamily="2" charset="-78"/>
              </a:rPr>
              <a:t>دهنده : </a:t>
            </a:r>
          </a:p>
          <a:p>
            <a:pPr lvl="0" algn="ctr" rtl="0" fontAlgn="base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2800" b="1" dirty="0">
                <a:solidFill>
                  <a:srgbClr val="FF9900"/>
                </a:solidFill>
                <a:latin typeface="Zar"/>
                <a:ea typeface="Arial" charset="0"/>
                <a:cs typeface="B Titr" pitchFamily="2" charset="-78"/>
              </a:rPr>
              <a:t> دکتر خديوي  </a:t>
            </a:r>
          </a:p>
          <a:p>
            <a:pPr lvl="0" algn="ctr" rtl="0" fontAlgn="base">
              <a:spcBef>
                <a:spcPts val="1200"/>
              </a:spcBef>
              <a:spcAft>
                <a:spcPts val="1200"/>
              </a:spcAft>
              <a:defRPr/>
            </a:pPr>
            <a:endParaRPr lang="fa-IR" sz="2400" b="1" dirty="0">
              <a:solidFill>
                <a:srgbClr val="0000FF"/>
              </a:solidFill>
              <a:latin typeface="Trebuchet MS" pitchFamily="34" charset="0"/>
              <a:ea typeface="Arial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1098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187680" cy="792088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1-ب)نظریه نیاز های سلسله مراتبی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مازلو:(مازلو ،1943)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1027" name="Picture 3" descr="C:\Users\OSTADI\Desktop\انگیزش\mazlowh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5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TADI\Desktop\انگیزش\cfda91841a928b6a2c7c678a4c5b66ad-1024x7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566"/>
            <a:ext cx="7344816" cy="63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001000" cy="1080120"/>
          </a:xfrm>
        </p:spPr>
        <p:txBody>
          <a:bodyPr/>
          <a:lstStyle/>
          <a:p>
            <a:pPr marL="342900" lvl="0" indent="-342900" algn="r">
              <a:spcBef>
                <a:spcPct val="20000"/>
              </a:spcBef>
            </a:pPr>
            <a:r>
              <a:rPr lang="fa-IR" sz="2800" b="0" dirty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  <a:t>2-ب)نظریه نیاز های زیستی ، تعلق و رشد (</a:t>
            </a:r>
            <a:r>
              <a:rPr lang="en-US" sz="2800" b="0" dirty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  <a:t>ERG</a:t>
            </a:r>
            <a:r>
              <a:rPr lang="fa-IR" sz="2800" b="0" dirty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  <a:t>) </a:t>
            </a:r>
            <a:r>
              <a:rPr lang="fa-IR" sz="2800" b="0" dirty="0" smtClean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  <a:t>آلدرفر (1972)</a:t>
            </a:r>
            <a:r>
              <a:rPr lang="fa-IR" sz="2800" b="0" dirty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800" b="0" dirty="0">
                <a:ln>
                  <a:noFill/>
                </a:ln>
                <a:solidFill>
                  <a:srgbClr val="C84340">
                    <a:lumMod val="75000"/>
                  </a:srgbClr>
                </a:solidFill>
                <a:effectLst/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2050" name="Picture 2" descr="C:\Users\OSTADI\Desktop\انگیزش\clayton-alderfer-and-ERG-the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0" y="836712"/>
            <a:ext cx="8413820" cy="54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3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STADI\Desktop\انگیزش\4806_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641203" cy="58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03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65527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977751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زیستی</a:t>
            </a:r>
            <a:endParaRPr lang="fa-IR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238" y="3240807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وابستگی</a:t>
            </a:r>
            <a:endParaRPr lang="fa-IR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148" y="1644769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رشد</a:t>
            </a:r>
            <a:endParaRPr lang="fa-IR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6950" y="4179474"/>
            <a:ext cx="1872208" cy="12081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B Titr" panose="00000700000000000000" pitchFamily="2" charset="-78"/>
              </a:rPr>
              <a:t>نیاز های ایمنی</a:t>
            </a:r>
          </a:p>
          <a:p>
            <a:r>
              <a:rPr lang="fa-IR" dirty="0" smtClean="0">
                <a:cs typeface="B Titr" panose="00000700000000000000" pitchFamily="2" charset="-78"/>
              </a:rPr>
              <a:t>نیاز های فیزیولوژیک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2399" y="2428873"/>
            <a:ext cx="1872208" cy="12081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B Titr" panose="00000700000000000000" pitchFamily="2" charset="-78"/>
              </a:rPr>
              <a:t>احترام ، عزت نفس</a:t>
            </a:r>
          </a:p>
          <a:p>
            <a:r>
              <a:rPr lang="fa-IR" dirty="0" smtClean="0">
                <a:cs typeface="B Titr" panose="00000700000000000000" pitchFamily="2" charset="-78"/>
              </a:rPr>
              <a:t>نیاز های اجتماعی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6950" y="1002916"/>
            <a:ext cx="1872208" cy="7698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B Titr" panose="00000700000000000000" pitchFamily="2" charset="-78"/>
              </a:rPr>
              <a:t>خود شکوفایی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034247" y="116632"/>
            <a:ext cx="1859090" cy="886284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نیاز های مازلو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4061"/>
            <a:ext cx="259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مقایسه مازلو و آلدرفر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5661248"/>
            <a:ext cx="8471614" cy="1080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1-نیاز های مازلو 5 طبقه و آلدرفر 3 طبقه</a:t>
            </a:r>
          </a:p>
          <a:p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2-به نظر آلدرفر همزمان چندین نیاز ممکن است  تجربه شود</a:t>
            </a:r>
          </a:p>
          <a:p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3-وجود اصل محرومیت – برگشت در نظریه آلدرفر</a:t>
            </a:r>
            <a:endParaRPr lang="fa-IR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166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4672" cy="1440160"/>
          </a:xfrm>
        </p:spPr>
        <p:txBody>
          <a:bodyPr/>
          <a:lstStyle/>
          <a:p>
            <a:pPr algn="r"/>
            <a:r>
              <a:rPr lang="fa-IR" sz="48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8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fa-IR" sz="4800" dirty="0"/>
          </a:p>
        </p:txBody>
      </p:sp>
      <p:pic>
        <p:nvPicPr>
          <p:cNvPr id="5123" name="Picture 3" descr="C:\Users\OSTADI\Desktop\انگیزش\fredrick herzberg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19"/>
            <a:ext cx="5112568" cy="541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691680" y="262388"/>
            <a:ext cx="68407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3-ب)نظریه دو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عاملی هرزبرگ(آمریکایی)(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1959)</a:t>
            </a:r>
            <a:endParaRPr lang="fa-IR" sz="2800" dirty="0"/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7448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TADI\Desktop\انگیزش\4790_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04664"/>
            <a:ext cx="8412163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TADI\Desktop\انگیزش\Herzberg - Mehrnazar[539934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04642"/>
              </p:ext>
            </p:extLst>
          </p:nvPr>
        </p:nvGraphicFramePr>
        <p:xfrm>
          <a:off x="1547662" y="1971601"/>
          <a:ext cx="6408714" cy="1981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94855"/>
                <a:gridCol w="2779655"/>
                <a:gridCol w="183420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رشد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خود شکوفایی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عوامل انگیزشی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وابستگی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احترام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اجتماعی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عوامل بهداشتی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ایمنی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زیستی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anose="00000700000000000000" pitchFamily="2" charset="-78"/>
                        </a:rPr>
                        <a:t>نیاز های فیزیولوژیکی</a:t>
                      </a:r>
                      <a:endParaRPr lang="fa-IR" sz="20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14847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نظریه آلدرفر</a:t>
            </a:r>
            <a:endParaRPr lang="fa-I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499605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سلسه مراتب نیاز های مازلو</a:t>
            </a:r>
            <a:endParaRPr lang="fa-I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50393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نظریه هرزبرگ</a:t>
            </a:r>
            <a:endParaRPr lang="fa-IR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74023" y="2420888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7238" y="2420888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2865" y="1988067"/>
            <a:ext cx="11514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/>
              <a:t>انگیزش درونی</a:t>
            </a:r>
            <a:endParaRPr lang="fa-IR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2865" y="3645024"/>
            <a:ext cx="11514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/>
              <a:t>انگیزش بیرونی</a:t>
            </a:r>
            <a:endParaRPr lang="fa-I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54116"/>
            <a:ext cx="1151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b="1" dirty="0" smtClean="0"/>
              <a:t>نیاز های رده بالا تر</a:t>
            </a:r>
            <a:endParaRPr lang="fa-I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537302"/>
            <a:ext cx="1151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b="1" dirty="0" smtClean="0"/>
              <a:t>نیاز های رده پایین تر</a:t>
            </a:r>
            <a:endParaRPr lang="fa-IR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89505" y="4653136"/>
            <a:ext cx="5905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ارتباط و مقایسه نظریه های محتوایی انگیزش</a:t>
            </a:r>
            <a:endParaRPr lang="fa-IR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696230" y="4482698"/>
            <a:ext cx="586549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14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07152" cy="1143000"/>
          </a:xfrm>
        </p:spPr>
        <p:txBody>
          <a:bodyPr/>
          <a:lstStyle/>
          <a:p>
            <a:pPr algn="r"/>
            <a:r>
              <a:rPr lang="fa-IR" sz="6000" cap="all" dirty="0" smtClean="0">
                <a:ln w="9000" cmpd="sng">
                  <a:solidFill>
                    <a:srgbClr val="89AAD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9AAD3">
                        <a:shade val="20000"/>
                        <a:satMod val="245000"/>
                      </a:srgbClr>
                    </a:gs>
                    <a:gs pos="43000">
                      <a:srgbClr val="89AAD3">
                        <a:satMod val="255000"/>
                      </a:srgbClr>
                    </a:gs>
                    <a:gs pos="48000">
                      <a:srgbClr val="89AAD3">
                        <a:shade val="85000"/>
                        <a:satMod val="255000"/>
                      </a:srgbClr>
                    </a:gs>
                    <a:gs pos="100000">
                      <a:srgbClr val="89AAD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ج)نظریه </a:t>
            </a:r>
            <a:r>
              <a:rPr lang="fa-IR" sz="6000" cap="all" dirty="0">
                <a:ln w="9000" cmpd="sng">
                  <a:solidFill>
                    <a:srgbClr val="89AAD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9AAD3">
                        <a:shade val="20000"/>
                        <a:satMod val="245000"/>
                      </a:srgbClr>
                    </a:gs>
                    <a:gs pos="43000">
                      <a:srgbClr val="89AAD3">
                        <a:satMod val="255000"/>
                      </a:srgbClr>
                    </a:gs>
                    <a:gs pos="48000">
                      <a:srgbClr val="89AAD3">
                        <a:shade val="85000"/>
                        <a:satMod val="255000"/>
                      </a:srgbClr>
                    </a:gs>
                    <a:gs pos="100000">
                      <a:srgbClr val="89AAD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های </a:t>
            </a:r>
            <a:r>
              <a:rPr lang="fa-IR" sz="6000" cap="all" dirty="0" smtClean="0">
                <a:ln w="9000" cmpd="sng">
                  <a:solidFill>
                    <a:srgbClr val="89AAD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9AAD3">
                        <a:shade val="20000"/>
                        <a:satMod val="245000"/>
                      </a:srgbClr>
                    </a:gs>
                    <a:gs pos="43000">
                      <a:srgbClr val="89AAD3">
                        <a:satMod val="255000"/>
                      </a:srgbClr>
                    </a:gs>
                    <a:gs pos="48000">
                      <a:srgbClr val="89AAD3">
                        <a:shade val="85000"/>
                        <a:satMod val="255000"/>
                      </a:srgbClr>
                    </a:gs>
                    <a:gs pos="100000">
                      <a:srgbClr val="89AAD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فرآیندی انگیزش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87" y="4221088"/>
            <a:ext cx="8435280" cy="2476872"/>
          </a:xfrm>
        </p:spPr>
        <p:txBody>
          <a:bodyPr/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1-ج) نظریه انتظار ویکتور وروم کانادایی(1964)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2-ج) مدل انگیزشی پورتر و لاولر(1968)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3-ج) نظریه برابری آدامز(1965)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4-ج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) نظریه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تعیین هدف(1968)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8488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نظریه های فرآیندی انگیزش به چگونگی به وجود آمدن انگیزش بیشتر توجه دارندو فرآیند انگیزش را شرح میدهند(فرنیا،1382) بر جریان و فرآیند ایجاد انگیزه در افراد تاکید دارند و دسته ای از متغیر ها را مورد بررسی قرار می دهند که برای انگیزش در محیط کار مورد استفاده قرار می گیرند.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3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a-IR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انگیزش در محیط کار</a:t>
            </a:r>
            <a:endParaRPr lang="fa-IR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1026" name="Picture 2" descr="C:\Users\OSTADI\Desktop\انگیزش\9410_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586692" cy="30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7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01" y="188640"/>
            <a:ext cx="8784976" cy="1296144"/>
          </a:xfrm>
        </p:spPr>
        <p:txBody>
          <a:bodyPr/>
          <a:lstStyle/>
          <a:p>
            <a:pPr algn="r"/>
            <a:r>
              <a:rPr lang="fa-IR" sz="36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1-ج) نظریه انتظار ویکتور وروم کانادایی(1964)</a:t>
            </a:r>
            <a:br>
              <a:rPr lang="fa-IR" sz="36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fa-IR" sz="3600" dirty="0"/>
          </a:p>
        </p:txBody>
      </p:sp>
      <p:pic>
        <p:nvPicPr>
          <p:cNvPr id="8195" name="Picture 3" descr="C:\Users\OSTADI\Desktop\انگیزش\victor v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0114"/>
            <a:ext cx="2160240" cy="28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STADI\Desktop\انگیزش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3" y="4077072"/>
            <a:ext cx="7992888" cy="17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452320" y="5170041"/>
            <a:ext cx="0" cy="628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5212175"/>
            <a:ext cx="0" cy="5863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6096" y="5203678"/>
            <a:ext cx="0" cy="594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60232" y="579857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انتظار و احتمال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5796" y="579857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ارزش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579857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وسیله (پاداش)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839800" y="2492896"/>
            <a:ext cx="3264600" cy="15235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الگوی ساده انتظار</a:t>
            </a:r>
            <a:endParaRPr lang="fa-IR" sz="28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7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TADI\Desktop\انگیزش\conf-15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368152"/>
          </a:xfrm>
        </p:spPr>
        <p:txBody>
          <a:bodyPr/>
          <a:lstStyle/>
          <a:p>
            <a:pPr algn="r"/>
            <a:r>
              <a:rPr lang="fa-IR" sz="44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2-ج) مدل انگیزشی پورتر و لاولر(1968)</a:t>
            </a:r>
            <a:br>
              <a:rPr lang="fa-IR" sz="44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fa-IR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221088"/>
            <a:ext cx="828092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به عقیده پورتر و لاولر باید به این حقیقت مهم توجه کرد که همیشه تلاش زیاد منجر به بهبود عملکرد نمی شود.متغیر های دیگری نیز هم چون توانمندی کارکنان ، سطح آموزش ، مهارت های پیچیده مورد نیاز یا تکنولوژی نیز باید مد نظر قرار گیرد.</a:t>
            </a:r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2808312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پورتر و لاولر</a:t>
            </a:r>
            <a:endParaRPr lang="fa-IR" sz="3600" dirty="0">
              <a:cs typeface="B Titr" panose="00000700000000000000" pitchFamily="2" charset="-78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419872" y="227687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6136" y="1664804"/>
            <a:ext cx="2808312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مدل انگیزشی  جدید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772816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ادامه کار ویکتور وروم</a:t>
            </a:r>
            <a:endParaRPr lang="fa-I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948264" y="3057793"/>
            <a:ext cx="504056" cy="3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-10840" y="3532366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 کار وروم را ماورای نیروی انگیزشی توسعه دادند و عملکرد کارکنان را به عنوان یک کل مورد توجه قرار دادند.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TADI\Desktop\انگیزش\slide13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50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568952" cy="1143000"/>
          </a:xfrm>
        </p:spPr>
        <p:txBody>
          <a:bodyPr/>
          <a:lstStyle/>
          <a:p>
            <a:pPr algn="r"/>
            <a:r>
              <a:rPr lang="fa-IR" sz="48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3-ج) نظریه برابری آدامز(1965)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4544" y="1700808"/>
            <a:ext cx="9361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مبتنی بر این پیش فرض ساده است که </a:t>
            </a:r>
          </a:p>
          <a:p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مردم می خواهند منصفانه با آنها رفتار شود</a:t>
            </a:r>
            <a:endParaRPr lang="fa-IR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10242" name="Picture 2" descr="C:\Users\OSTADI\Desktop\انگیزش\600px-Appletons'_Adams_John_by_Stu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STADI\Desktop\انگیزش\equity the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1" y="692696"/>
            <a:ext cx="858452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STADI\Desktop\انگیزش\Adam'sequitythe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1506"/>
            <a:ext cx="8521903" cy="46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37638"/>
            <a:ext cx="8568952" cy="5976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6588224" y="332656"/>
            <a:ext cx="2160240" cy="56886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مقایسه خویش با دیگری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سه مرجع مقایسه(خود،همکاران و دیگران) </a:t>
            </a:r>
            <a:endParaRPr lang="fa-IR" sz="2800" dirty="0">
              <a:cs typeface="B Titr" panose="000007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64088" y="83671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64088" y="40770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9552" y="476672"/>
            <a:ext cx="2736304" cy="7200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انگیزش برای حفظ وضع موجود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638" y="1409351"/>
            <a:ext cx="2736304" cy="720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انگیزش برای کاهش نابرابری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788" y="2204864"/>
            <a:ext cx="2736304" cy="3816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1-تغییر داده ها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2-تغییر ستاده ها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3-تغییر ادراک از خویش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4-تغییر ادراک از دیگران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5-تغییر موضوع مقایسه ها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6-ترک شغل یا سازمان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707904" y="296652"/>
            <a:ext cx="1656184" cy="108012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برابری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674931" y="3537012"/>
            <a:ext cx="1656184" cy="108012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نا برابری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540" y="6396335"/>
            <a:ext cx="80416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واکنش های احتمال فرد در قبال احساس برابری یا نابرابری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1084603" y="6339068"/>
            <a:ext cx="432048" cy="3666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52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08720"/>
            <a:ext cx="2664296" cy="10801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نظریه برابری</a:t>
            </a:r>
            <a:endParaRPr lang="fa-IR" sz="3600" dirty="0">
              <a:cs typeface="B Titr" panose="00000700000000000000" pitchFamily="2" charset="-78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203848" y="144878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90872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توسعه در 1970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1250" y="908720"/>
            <a:ext cx="3057174" cy="1080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عدالت سازمانی</a:t>
            </a:r>
            <a:endParaRPr lang="fa-IR" sz="3600" dirty="0">
              <a:cs typeface="B Titr" panose="00000700000000000000" pitchFamily="2" charset="-78"/>
            </a:endParaRPr>
          </a:p>
        </p:txBody>
      </p:sp>
      <p:pic>
        <p:nvPicPr>
          <p:cNvPr id="12290" name="Picture 2" descr="C:\Users\OSTADI\Desktop\انگیزش\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68" y="2348880"/>
            <a:ext cx="48006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2636912"/>
            <a:ext cx="30243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مساوات </a:t>
            </a:r>
          </a:p>
          <a:p>
            <a:r>
              <a:rPr lang="fa-IR" dirty="0" smtClean="0">
                <a:cs typeface="B Titr" panose="00000700000000000000" pitchFamily="2" charset="-78"/>
              </a:rPr>
              <a:t>نیاز </a:t>
            </a:r>
          </a:p>
          <a:p>
            <a:r>
              <a:rPr lang="fa-IR" dirty="0" smtClean="0">
                <a:cs typeface="B Titr" panose="00000700000000000000" pitchFamily="2" charset="-78"/>
              </a:rPr>
              <a:t> عدالت و انصاف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234888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قواعد: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2239" y="4180344"/>
            <a:ext cx="23042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تیباوت و والکر(1975)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 قواعد:</a:t>
            </a:r>
          </a:p>
          <a:p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2080" y="4778849"/>
            <a:ext cx="37444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متناقض نباشد</a:t>
            </a:r>
          </a:p>
          <a:p>
            <a:r>
              <a:rPr lang="fa-IR" b="1" dirty="0" smtClean="0"/>
              <a:t>از تعصب به دور باشد</a:t>
            </a:r>
          </a:p>
          <a:p>
            <a:r>
              <a:rPr lang="fa-IR" b="1" dirty="0" smtClean="0"/>
              <a:t>دقیق باشد</a:t>
            </a:r>
          </a:p>
          <a:p>
            <a:r>
              <a:rPr lang="fa-IR" b="1" dirty="0" smtClean="0"/>
              <a:t>قابل اصلاح باشد</a:t>
            </a:r>
          </a:p>
          <a:p>
            <a:r>
              <a:rPr lang="fa-IR" b="1" dirty="0" smtClean="0"/>
              <a:t>بیانگر نظرات افراد ذی نفع باشد</a:t>
            </a:r>
          </a:p>
          <a:p>
            <a:r>
              <a:rPr lang="fa-IR" b="1" dirty="0" smtClean="0"/>
              <a:t>مبتنی بر استاندارد های اخلاق باشند</a:t>
            </a:r>
            <a:endParaRPr lang="fa-I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784" y="3992056"/>
            <a:ext cx="23042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بیس و مواگ (1986)</a:t>
            </a:r>
          </a:p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784" y="5373216"/>
            <a:ext cx="4549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گرینبرگ (1993):دو بعد عدالت تعاملی</a:t>
            </a:r>
          </a:p>
          <a:p>
            <a:r>
              <a:rPr lang="fa-IR" b="1" dirty="0" smtClean="0"/>
              <a:t>1-عدالت بین فردی:رفتار محرمانه مدی یت  و کارکنان</a:t>
            </a:r>
          </a:p>
          <a:p>
            <a:r>
              <a:rPr lang="fa-IR" b="1" dirty="0" smtClean="0"/>
              <a:t>2-عدالت اطلاعاتی :شفافیت در تصمیم گیری</a:t>
            </a:r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3275856" y="6219634"/>
            <a:ext cx="2016224" cy="367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21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47112" cy="1143000"/>
          </a:xfrm>
        </p:spPr>
        <p:txBody>
          <a:bodyPr/>
          <a:lstStyle/>
          <a:p>
            <a:pPr algn="r"/>
            <a:r>
              <a:rPr lang="fa-IR" sz="36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4-ج) نظریه تعیین </a:t>
            </a:r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هدف : ادوین لاک(1968</a:t>
            </a:r>
            <a:r>
              <a:rPr lang="fa-IR" sz="36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)</a:t>
            </a:r>
            <a:br>
              <a:rPr lang="fa-IR" sz="36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fa-I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7129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Titr" panose="00000700000000000000" pitchFamily="2" charset="-78"/>
              </a:rPr>
              <a:t>اگر برای هر یک از افراد ، هدفی تعیین شود آنان برای دست یابی به هدف های مذکور برانگیخته می شوند</a:t>
            </a:r>
            <a:endParaRPr lang="fa-IR" dirty="0">
              <a:solidFill>
                <a:schemeClr val="tx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0777313"/>
              </p:ext>
            </p:extLst>
          </p:nvPr>
        </p:nvGraphicFramePr>
        <p:xfrm>
          <a:off x="323528" y="14507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008644" y="1988840"/>
            <a:ext cx="1083635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8471" y="1844824"/>
            <a:ext cx="3618025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b="1" dirty="0" smtClean="0">
                <a:solidFill>
                  <a:srgbClr val="FF0000"/>
                </a:solidFill>
              </a:rPr>
              <a:t>بازخورد خوب:</a:t>
            </a:r>
          </a:p>
          <a:p>
            <a:pPr algn="justLow"/>
            <a:r>
              <a:rPr lang="fa-IR" b="1" dirty="0" smtClean="0">
                <a:solidFill>
                  <a:srgbClr val="FF0000"/>
                </a:solidFill>
              </a:rPr>
              <a:t>1-پاسخ به رفتارهای تازه اتفاق افتد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2-بازخورد توصیفی فراهم می ساز که چه چیزی،چگونه و چرا اتفاق افتاده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3-در بازخورد به رفتار تمرکز می شود نه شخصیت افراد</a:t>
            </a:r>
          </a:p>
          <a:p>
            <a:pPr algn="justLow"/>
            <a:r>
              <a:rPr lang="fa-IR" b="1" dirty="0" smtClean="0">
                <a:solidFill>
                  <a:srgbClr val="FF0000"/>
                </a:solidFill>
              </a:rPr>
              <a:t>4-با رفتار ویژه نه کلی برخورد می شود</a:t>
            </a:r>
          </a:p>
          <a:p>
            <a:pPr algn="justLow"/>
            <a:r>
              <a:rPr lang="fa-IR" b="1" dirty="0" smtClean="0">
                <a:solidFill>
                  <a:srgbClr val="FF0000"/>
                </a:solidFill>
              </a:rPr>
              <a:t>5-بازخورد ها را در جهت هایی هدایت نماییدکه می توانند تغییر یابند</a:t>
            </a:r>
          </a:p>
          <a:p>
            <a:pPr algn="justLow"/>
            <a:r>
              <a:rPr lang="fa-IR" b="1" dirty="0" smtClean="0">
                <a:solidFill>
                  <a:srgbClr val="FF0000"/>
                </a:solidFill>
              </a:rPr>
              <a:t>6-باید بر فعالیت های توسعه و بهبود توافق شود.</a:t>
            </a:r>
            <a:endParaRPr lang="fa-IR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39852" y="4660571"/>
            <a:ext cx="1440160" cy="323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846241"/>
            <a:ext cx="74888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وود،منتو و لاک (1987):</a:t>
            </a:r>
          </a:p>
          <a:p>
            <a:r>
              <a:rPr lang="fa-IR" b="1" dirty="0" smtClean="0"/>
              <a:t>اهداف مشکل نسبت به اهداف ساده تر منجر به عملکرد کاری بهتر می شوند</a:t>
            </a:r>
          </a:p>
          <a:p>
            <a:r>
              <a:rPr lang="fa-IR" b="1" dirty="0" smtClean="0"/>
              <a:t>اهداف ویژه و مشخص نسبت به اهداف مبهم منجر به عملکرد مطلوب می شوند.</a:t>
            </a:r>
          </a:p>
          <a:p>
            <a:r>
              <a:rPr lang="fa-IR" b="1" dirty="0" smtClean="0"/>
              <a:t>تعهد بر اهداف موجب تلاش در جهت تحقق آن ها می شود</a:t>
            </a:r>
          </a:p>
          <a:p>
            <a:r>
              <a:rPr lang="fa-IR" b="1" dirty="0" smtClean="0"/>
              <a:t>افراد وقتی که به اهداف ویژه و مشخص دست یابند احساس رضایت می کنند</a:t>
            </a:r>
          </a:p>
          <a:p>
            <a:r>
              <a:rPr lang="fa-IR" b="1" dirty="0" smtClean="0"/>
              <a:t>هر چه اهداف مشکل تر و چالشی باشند تلاشی باشند تلاش برای دست یابی به اهداف بیشتر و احساس رضایت در موقع دست یابی به آن ها نیز بیشتر خواهد بود</a:t>
            </a:r>
          </a:p>
          <a:p>
            <a:endParaRPr lang="fa-I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17456" y="1585514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گیردهام ، 1995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392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39000" cy="1143000"/>
          </a:xfrm>
        </p:spPr>
        <p:txBody>
          <a:bodyPr/>
          <a:lstStyle/>
          <a:p>
            <a:pPr algn="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اهداف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680520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تعریف انگیزش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مقایسه نظریه های شرطی شدن کلاسیک،عامل ،یادگیری اجتماعی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توضیح نظریه های محتوایی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توضیح نظریه های فرآیندی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تفاوت نظریه های محتوایی و فرآیندی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ضعف های نظریه سلسله مراتب مازلو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مقایسه نظریه های آلدرفر،مازلو و هرزبرگ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تبیین نظریه انتظار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ترسیم مدل خصوصیات مطلوب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شغل</a:t>
            </a:r>
            <a:endParaRPr lang="fa-IR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855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/>
          <a:lstStyle/>
          <a:p>
            <a:pPr algn="r"/>
            <a:r>
              <a:rPr lang="fa-IR" sz="5400" cap="all" dirty="0" smtClean="0">
                <a:ln w="9000" cmpd="sng">
                  <a:solidFill>
                    <a:srgbClr val="89AAD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9AAD3">
                        <a:shade val="20000"/>
                        <a:satMod val="245000"/>
                      </a:srgbClr>
                    </a:gs>
                    <a:gs pos="43000">
                      <a:srgbClr val="89AAD3">
                        <a:satMod val="255000"/>
                      </a:srgbClr>
                    </a:gs>
                    <a:gs pos="48000">
                      <a:srgbClr val="89AAD3">
                        <a:shade val="85000"/>
                        <a:satMod val="255000"/>
                      </a:srgbClr>
                    </a:gs>
                    <a:gs pos="100000">
                      <a:srgbClr val="89AAD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د)نظریه های انگیزشی در محیط کار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852936"/>
            <a:ext cx="7632848" cy="4005064"/>
          </a:xfrm>
        </p:spPr>
        <p:txBody>
          <a:bodyPr>
            <a:normAutofit fontScale="77500" lnSpcReduction="20000"/>
          </a:bodyPr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1-د) مدیریت علمی (فردریک تیلور ،1911)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2-د) مدیریت عملکرد و پرداخت مبتنی بر عملکرد(بیر و روح،1976)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3-د) پیچیدگی شغلی(تورنر و لورنس،1965)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4-د) مدل خصوصیات شغل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JCM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|).(هاکمن و اولدهام،1976)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5-د)چرخش شغلی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6-د)توسعه شغلی(1950)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7-د)غنی سازی شغلی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8-د)مهندسی شغل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9-د)مشارکت و مشاغل گروهی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10-د)وقت کاری شناور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11-د)شیفت کاری ثابت و چرخشی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8488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نظریه های انگیزش روش های مختلف این تفکر را که چگونه کارایی و اثر بخشی در محیط کار بهبود می یابد را پیشنهاد کرده اند.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3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6944" y="332656"/>
            <a:ext cx="7873528" cy="1440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دسته بندی نظریه های انگیزش</a:t>
            </a:r>
            <a:endParaRPr lang="fa-IR" sz="4400" dirty="0"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20472" y="1772816"/>
            <a:ext cx="0" cy="43924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08304" y="234888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6944" y="1988840"/>
            <a:ext cx="6336704" cy="103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4400" dirty="0" smtClean="0">
                <a:cs typeface="B Titr" panose="00000700000000000000" pitchFamily="2" charset="-78"/>
              </a:rPr>
              <a:t> نظریه های نخستین  انگیزش</a:t>
            </a:r>
            <a:endParaRPr lang="fa-IR" sz="4400" dirty="0">
              <a:cs typeface="B Titr" panose="00000700000000000000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308304" y="36450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944" y="3257510"/>
            <a:ext cx="6336704" cy="103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4400" dirty="0" smtClean="0">
                <a:cs typeface="B Titr" panose="00000700000000000000" pitchFamily="2" charset="-78"/>
              </a:rPr>
              <a:t> نظریه های محتوایی</a:t>
            </a:r>
            <a:endParaRPr lang="fa-IR" sz="4400" dirty="0">
              <a:cs typeface="B Titr" panose="000007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08304" y="501317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69775" y="4480789"/>
            <a:ext cx="6336704" cy="103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4400" dirty="0" smtClean="0">
                <a:cs typeface="B Titr" panose="00000700000000000000" pitchFamily="2" charset="-78"/>
              </a:rPr>
              <a:t> نظریه های فرآیندی انگیزش</a:t>
            </a:r>
            <a:endParaRPr lang="fa-IR" sz="4400" dirty="0">
              <a:cs typeface="B Titr" panose="00000700000000000000" pitchFamily="2" charset="-7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346292" y="616530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71600" y="5649494"/>
            <a:ext cx="6336704" cy="1031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000" dirty="0" smtClean="0">
                <a:cs typeface="B Titr" panose="00000700000000000000" pitchFamily="2" charset="-78"/>
              </a:rPr>
              <a:t>نظریه های انگیزش در محیط کار</a:t>
            </a:r>
            <a:endParaRPr lang="fa-IR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46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008112"/>
          </a:xfrm>
        </p:spPr>
        <p:txBody>
          <a:bodyPr/>
          <a:lstStyle/>
          <a:p>
            <a:r>
              <a:rPr lang="fa-I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الف )نظریه های نخستین انگیزش</a:t>
            </a:r>
            <a:endParaRPr lang="fa-IR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1-الف)نظریه شرطی کلاسیک :ایوان پاولف روسی (1936-1894):</a:t>
            </a:r>
          </a:p>
          <a:p>
            <a:endParaRPr lang="fa-IR" dirty="0" smtClean="0">
              <a:cs typeface="B Titr" panose="00000700000000000000" pitchFamily="2" charset="-78"/>
            </a:endParaRPr>
          </a:p>
        </p:txBody>
      </p:sp>
      <p:pic>
        <p:nvPicPr>
          <p:cNvPr id="3074" name="Picture 2" descr="C:\Users\OSTADI\Desktop\انگیزش\شرطی---سازی-کلاسیک-روان-حام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2809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6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8424936" cy="31998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a-IR" dirty="0">
                <a:solidFill>
                  <a:srgbClr val="675D59"/>
                </a:solidFill>
                <a:cs typeface="B Titr" panose="00000700000000000000" pitchFamily="2" charset="-78"/>
              </a:rPr>
              <a:t>در شرطی شدن کلاسیک،یک محرک خنثی با یک پاسخ ارتباط می یابد یعنی صدای زنگ که یک محرک خنثی است با یک پاسخ(ترشح بزاق)همراه می شود.</a:t>
            </a:r>
          </a:p>
          <a:p>
            <a:pPr lvl="0"/>
            <a:endParaRPr lang="fa-IR" dirty="0">
              <a:solidFill>
                <a:srgbClr val="675D59"/>
              </a:solidFill>
              <a:cs typeface="B Titr" panose="00000700000000000000" pitchFamily="2" charset="-78"/>
            </a:endParaRPr>
          </a:p>
          <a:p>
            <a:pPr lvl="0"/>
            <a:r>
              <a:rPr lang="fa-IR" dirty="0">
                <a:solidFill>
                  <a:srgbClr val="675D59"/>
                </a:solidFill>
                <a:cs typeface="B Titr" panose="00000700000000000000" pitchFamily="2" charset="-78"/>
              </a:rPr>
              <a:t>در نظریه شرطی کلاسیک،تکرار محض یک محرک شرطی،بدون همراهی آن توسط یک محرک غیر شرطی برای چندین بار، منجر به توقف پاسخ شرطی، یعنی ناشرطی شدن و یا خاموشی رفتار خواهد شد.</a:t>
            </a:r>
          </a:p>
          <a:p>
            <a:endParaRPr lang="fa-IR" dirty="0"/>
          </a:p>
        </p:txBody>
      </p:sp>
      <p:pic>
        <p:nvPicPr>
          <p:cNvPr id="4098" name="Picture 2" descr="C:\Users\OSTADI\Desktop\انگیزش\سگ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496"/>
            <a:ext cx="66838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STADI\Desktop\انگیزش\n00179730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6805"/>
            <a:ext cx="1809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8200"/>
            <a:ext cx="8712968" cy="4895056"/>
          </a:xfrm>
        </p:spPr>
        <p:txBody>
          <a:bodyPr/>
          <a:lstStyle/>
          <a:p>
            <a:r>
              <a:rPr lang="fa-IR" dirty="0" smtClean="0"/>
              <a:t>2-الف)نظریه </a:t>
            </a:r>
            <a:r>
              <a:rPr lang="fa-IR" dirty="0"/>
              <a:t>شرطی </a:t>
            </a:r>
            <a:r>
              <a:rPr lang="fa-IR" dirty="0" smtClean="0"/>
              <a:t>عامل :بی اف اسکینر آمریکایی(1990-1904):</a:t>
            </a:r>
            <a:endParaRPr lang="fa-IR" dirty="0"/>
          </a:p>
          <a:p>
            <a:endParaRPr lang="fa-IR" dirty="0"/>
          </a:p>
        </p:txBody>
      </p:sp>
      <p:pic>
        <p:nvPicPr>
          <p:cNvPr id="5122" name="Picture 2" descr="C:\Users\OSTADI\Desktop\انگیزش\b-f-skinner-condit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928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8964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chemeClr val="accent1"/>
                </a:solidFill>
              </a:rPr>
              <a:t>یادگیری را تغییر در احتمال وقوع رفتار تلقی می کند و این تغییر در نتیجه شرطی شدن عامل پدید می آید</a:t>
            </a:r>
            <a:endParaRPr lang="fa-I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TADI\Desktop\انگیزش\240px-Skinner_box_scheme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2480"/>
            <a:ext cx="61926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5114" y="620688"/>
            <a:ext cx="56166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آزمایش اول :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87849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علت اساسی نظریه شرطی عامل این است که موجود زنده در آینده کاری را انجام دهد که قبلا بر اثر تجربه آموخته و تقویت شده است.</a:t>
            </a:r>
          </a:p>
          <a:p>
            <a:endParaRPr lang="fa-IR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94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