
<file path=[Content_Types].xml><?xml version="1.0" encoding="utf-8"?>
<Types xmlns="http://schemas.openxmlformats.org/package/2006/content-types">
  <Default Extension="png" ContentType="image/png"/>
  <Default Extension="bin" ContentType="application/vnd.openxmlformats-officedocument.oleObject"/>
  <Default Extension="m4a" ContentType="audio/mp4"/>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8" autoAdjust="0"/>
    <p:restoredTop sz="94660"/>
  </p:normalViewPr>
  <p:slideViewPr>
    <p:cSldViewPr snapToGrid="0">
      <p:cViewPr varScale="1">
        <p:scale>
          <a:sx n="55" d="100"/>
          <a:sy n="55" d="100"/>
        </p:scale>
        <p:origin x="43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0820C2AD-B2B8-49BA-9FC7-52AA401C766C}" type="datetimeFigureOut">
              <a:rPr lang="fa-IR" smtClean="0"/>
              <a:t>08/22/1441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05D2DD8-B6F8-4F98-B9E5-D030412890B0}" type="slidenum">
              <a:rPr lang="fa-IR" smtClean="0"/>
              <a:t>‹#›</a:t>
            </a:fld>
            <a:endParaRPr lang="fa-IR"/>
          </a:p>
        </p:txBody>
      </p:sp>
    </p:spTree>
    <p:extLst>
      <p:ext uri="{BB962C8B-B14F-4D97-AF65-F5344CB8AC3E}">
        <p14:creationId xmlns:p14="http://schemas.microsoft.com/office/powerpoint/2010/main" val="1313552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820C2AD-B2B8-49BA-9FC7-52AA401C766C}" type="datetimeFigureOut">
              <a:rPr lang="fa-IR" smtClean="0"/>
              <a:t>08/22/1441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05D2DD8-B6F8-4F98-B9E5-D030412890B0}" type="slidenum">
              <a:rPr lang="fa-IR" smtClean="0"/>
              <a:t>‹#›</a:t>
            </a:fld>
            <a:endParaRPr lang="fa-IR"/>
          </a:p>
        </p:txBody>
      </p:sp>
    </p:spTree>
    <p:extLst>
      <p:ext uri="{BB962C8B-B14F-4D97-AF65-F5344CB8AC3E}">
        <p14:creationId xmlns:p14="http://schemas.microsoft.com/office/powerpoint/2010/main" val="14598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820C2AD-B2B8-49BA-9FC7-52AA401C766C}" type="datetimeFigureOut">
              <a:rPr lang="fa-IR" smtClean="0"/>
              <a:t>08/22/1441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05D2DD8-B6F8-4F98-B9E5-D030412890B0}" type="slidenum">
              <a:rPr lang="fa-IR" smtClean="0"/>
              <a:t>‹#›</a:t>
            </a:fld>
            <a:endParaRPr lang="fa-IR"/>
          </a:p>
        </p:txBody>
      </p:sp>
    </p:spTree>
    <p:extLst>
      <p:ext uri="{BB962C8B-B14F-4D97-AF65-F5344CB8AC3E}">
        <p14:creationId xmlns:p14="http://schemas.microsoft.com/office/powerpoint/2010/main" val="43879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820C2AD-B2B8-49BA-9FC7-52AA401C766C}" type="datetimeFigureOut">
              <a:rPr lang="fa-IR" smtClean="0"/>
              <a:t>08/22/1441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05D2DD8-B6F8-4F98-B9E5-D030412890B0}" type="slidenum">
              <a:rPr lang="fa-IR" smtClean="0"/>
              <a:t>‹#›</a:t>
            </a:fld>
            <a:endParaRPr lang="fa-IR"/>
          </a:p>
        </p:txBody>
      </p:sp>
    </p:spTree>
    <p:extLst>
      <p:ext uri="{BB962C8B-B14F-4D97-AF65-F5344CB8AC3E}">
        <p14:creationId xmlns:p14="http://schemas.microsoft.com/office/powerpoint/2010/main" val="376860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20C2AD-B2B8-49BA-9FC7-52AA401C766C}" type="datetimeFigureOut">
              <a:rPr lang="fa-IR" smtClean="0"/>
              <a:t>08/22/1441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05D2DD8-B6F8-4F98-B9E5-D030412890B0}" type="slidenum">
              <a:rPr lang="fa-IR" smtClean="0"/>
              <a:t>‹#›</a:t>
            </a:fld>
            <a:endParaRPr lang="fa-IR"/>
          </a:p>
        </p:txBody>
      </p:sp>
    </p:spTree>
    <p:extLst>
      <p:ext uri="{BB962C8B-B14F-4D97-AF65-F5344CB8AC3E}">
        <p14:creationId xmlns:p14="http://schemas.microsoft.com/office/powerpoint/2010/main" val="2992321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0820C2AD-B2B8-49BA-9FC7-52AA401C766C}" type="datetimeFigureOut">
              <a:rPr lang="fa-IR" smtClean="0"/>
              <a:t>08/22/1441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05D2DD8-B6F8-4F98-B9E5-D030412890B0}" type="slidenum">
              <a:rPr lang="fa-IR" smtClean="0"/>
              <a:t>‹#›</a:t>
            </a:fld>
            <a:endParaRPr lang="fa-IR"/>
          </a:p>
        </p:txBody>
      </p:sp>
    </p:spTree>
    <p:extLst>
      <p:ext uri="{BB962C8B-B14F-4D97-AF65-F5344CB8AC3E}">
        <p14:creationId xmlns:p14="http://schemas.microsoft.com/office/powerpoint/2010/main" val="2285699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0820C2AD-B2B8-49BA-9FC7-52AA401C766C}" type="datetimeFigureOut">
              <a:rPr lang="fa-IR" smtClean="0"/>
              <a:t>08/22/1441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05D2DD8-B6F8-4F98-B9E5-D030412890B0}" type="slidenum">
              <a:rPr lang="fa-IR" smtClean="0"/>
              <a:t>‹#›</a:t>
            </a:fld>
            <a:endParaRPr lang="fa-IR"/>
          </a:p>
        </p:txBody>
      </p:sp>
    </p:spTree>
    <p:extLst>
      <p:ext uri="{BB962C8B-B14F-4D97-AF65-F5344CB8AC3E}">
        <p14:creationId xmlns:p14="http://schemas.microsoft.com/office/powerpoint/2010/main" val="56689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0820C2AD-B2B8-49BA-9FC7-52AA401C766C}" type="datetimeFigureOut">
              <a:rPr lang="fa-IR" smtClean="0"/>
              <a:t>08/22/1441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05D2DD8-B6F8-4F98-B9E5-D030412890B0}" type="slidenum">
              <a:rPr lang="fa-IR" smtClean="0"/>
              <a:t>‹#›</a:t>
            </a:fld>
            <a:endParaRPr lang="fa-IR"/>
          </a:p>
        </p:txBody>
      </p:sp>
    </p:spTree>
    <p:extLst>
      <p:ext uri="{BB962C8B-B14F-4D97-AF65-F5344CB8AC3E}">
        <p14:creationId xmlns:p14="http://schemas.microsoft.com/office/powerpoint/2010/main" val="261441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20C2AD-B2B8-49BA-9FC7-52AA401C766C}" type="datetimeFigureOut">
              <a:rPr lang="fa-IR" smtClean="0"/>
              <a:t>08/22/1441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05D2DD8-B6F8-4F98-B9E5-D030412890B0}" type="slidenum">
              <a:rPr lang="fa-IR" smtClean="0"/>
              <a:t>‹#›</a:t>
            </a:fld>
            <a:endParaRPr lang="fa-IR"/>
          </a:p>
        </p:txBody>
      </p:sp>
    </p:spTree>
    <p:extLst>
      <p:ext uri="{BB962C8B-B14F-4D97-AF65-F5344CB8AC3E}">
        <p14:creationId xmlns:p14="http://schemas.microsoft.com/office/powerpoint/2010/main" val="135738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0C2AD-B2B8-49BA-9FC7-52AA401C766C}" type="datetimeFigureOut">
              <a:rPr lang="fa-IR" smtClean="0"/>
              <a:t>08/22/1441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05D2DD8-B6F8-4F98-B9E5-D030412890B0}" type="slidenum">
              <a:rPr lang="fa-IR" smtClean="0"/>
              <a:t>‹#›</a:t>
            </a:fld>
            <a:endParaRPr lang="fa-IR"/>
          </a:p>
        </p:txBody>
      </p:sp>
    </p:spTree>
    <p:extLst>
      <p:ext uri="{BB962C8B-B14F-4D97-AF65-F5344CB8AC3E}">
        <p14:creationId xmlns:p14="http://schemas.microsoft.com/office/powerpoint/2010/main" val="125091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0C2AD-B2B8-49BA-9FC7-52AA401C766C}" type="datetimeFigureOut">
              <a:rPr lang="fa-IR" smtClean="0"/>
              <a:t>08/22/1441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05D2DD8-B6F8-4F98-B9E5-D030412890B0}" type="slidenum">
              <a:rPr lang="fa-IR" smtClean="0"/>
              <a:t>‹#›</a:t>
            </a:fld>
            <a:endParaRPr lang="fa-IR"/>
          </a:p>
        </p:txBody>
      </p:sp>
    </p:spTree>
    <p:extLst>
      <p:ext uri="{BB962C8B-B14F-4D97-AF65-F5344CB8AC3E}">
        <p14:creationId xmlns:p14="http://schemas.microsoft.com/office/powerpoint/2010/main" val="165581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820C2AD-B2B8-49BA-9FC7-52AA401C766C}" type="datetimeFigureOut">
              <a:rPr lang="fa-IR" smtClean="0"/>
              <a:t>08/22/1441</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05D2DD8-B6F8-4F98-B9E5-D030412890B0}" type="slidenum">
              <a:rPr lang="fa-IR" smtClean="0"/>
              <a:t>‹#›</a:t>
            </a:fld>
            <a:endParaRPr lang="fa-IR"/>
          </a:p>
        </p:txBody>
      </p:sp>
    </p:spTree>
    <p:extLst>
      <p:ext uri="{BB962C8B-B14F-4D97-AF65-F5344CB8AC3E}">
        <p14:creationId xmlns:p14="http://schemas.microsoft.com/office/powerpoint/2010/main" val="2930673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eptraja.blog.ir/1395/11/02/%D8%A8%D8%A7-%D8%AE%D8%A7%D9%86%D9%88%D8%A7%D8%AF%D9%87-%D9%87%D9%85%DA%A9%D8%A7%D8%B1%DB%8C-%DA%A9%D9%86%DB%8C%D9%85-%D8%A7%D9%86%D8%B3%DB%8C%D9%87-%D8%A7%D9%85%DB%8C%D8%B1%D8%AF%D9%87%DB%8C"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eptraja.blog.ir/1395/11/02/%DA%A9%D8%AA%D8%A7%D8%A8-%D8%AF%D9%88%D8%B3%D8%AA-%D9%87%D9%85%DB%8C%D8%B4%DA%AF%DB%8C-%D9%85%D8%A7-%D8%A7%D9%86%D8%B3%DB%8C%D9%87-%D8%A7%D9%85%DB%8C%D8%B1%D8%AF%D9%87%DB%8C"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eptraja.blog.ir/1395/10/19/%D8%A7%D9%82%D8%AF%D8%A7%D9%85%D8%A7%D8%AA-%DA%A9%D8%A7%D8%B1%D8%B3%D8%A7%D8%B2-%D9%86%D9%88%D8%B4%D8%AA%D9%87-%D9%81%D8%A7%D8%B7%D9%85%D9%87-%D9%85%D8%AA%D9%88"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eptraja.blog.ir/1398/12/06/%D9%85%D8%B9%D8%A7%D9%88%D9%86-%D8%AD%D9%88%D8%A7%D8%B3-%D8%AC%D9%85%D8%B9-%D8%B5%D8%A8%D8%A7-%D8%A8%D8%A7%D8%A8%D8%A7%D8%AC%D8%A7%D9%86-%D8%AA%D8%A8%D8%A7%D8%B1-%D8%A8%D8%A7%DB%8C%DB%8C"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eptraja.blog.ir/1398/12/10/%D8%AA%D8%AF%D8%B1%DB%8C%D8%B3-%D9%85%DA%A9%D8%B9%D8%A8-%D9%87%D8%A7-%D8%AF%D8%B1-%D8%B1%DB%8C%D8%A7%D8%B6%DB%8C-%D8%AA%D9%88%D8%A7%D9%85-%D8%A8%D8%A7-%D8%AA%D8%AC%D8%B3%D9%85-%D8%B0%D9%87%D9%86%DB%8C%D8%8C-%D8%AA%D8%B5%D9%88%DB%8C%D8%B1%DB%8C-%D9%88-%D8%B9%D9%85%D9%84%DB%8C-%D8%B3%DB%8C%D8%AF-%D8%AD%D8%B3%D9%86-%D9%85%DB%8C%DA%A9%D8%A7%DB%8C%DB%8C%D9%84%DB%8C"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eptraja.blog.ir/1395/02/04/%D8%A7%D8%B6%D8%B7%D8%B1%D8%A7%D8%A8-%D8%AE%D9%88%D8%B1%D8%B4%DB%8C%D8%AF-%D8%AD%D8%B3%DB%8C%D9%86-%D8%A2%D8%B1%D9%85%D9%88%DB%8C%DB%8C"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eptraja.blog.ir/1395/02/04/%D8%AA%D8%B4%D9%88%DB%8C%D9%82-%D8%A8%D8%A7-%D8%A7%D8%B0%D8%A7%D9%86-%D8%B3%D9%85%DB%8C%D9%87-%D8%AD%D9%84%DB%8C%D9%85%DB%8C-%D8%AC%D9%84%D9%88%D8%AF%D8%A7%D8%B1"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eptraja.blog.ir/1395/02/02/%D8%AA%D8%B1%D8%B3-%D8%B1%D9%81%D8%AA%D9%86-%D8%A8%D9%87-%D9%85%D8%AF%D8%B1%D8%B3%D9%87-%D8%A2%D8%B1%D8%B4-%D8%AC%D8%B9%D9%81%D8%B1%DB%8C-%D8%B2%D8%B1%D9%86%D8%AF%DB%8C%D9%86%DB%8C-1"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Word_Document2.docx"/></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package" Target="../embeddings/Microsoft_Word_Document3.docx"/></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package" Target="../embeddings/Microsoft_Word_Document4.docx"/></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package" Target="../embeddings/Microsoft_Word_Document5.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pPr algn="r">
              <a:lnSpc>
                <a:spcPct val="107000"/>
              </a:lnSpc>
              <a:spcAft>
                <a:spcPts val="800"/>
              </a:spcAft>
              <a:tabLst>
                <a:tab pos="1027430" algn="l"/>
                <a:tab pos="2917825" algn="ctr"/>
              </a:tabLst>
            </a:pPr>
            <a:r>
              <a:rPr lang="fa-IR" dirty="0" smtClean="0">
                <a:solidFill>
                  <a:srgbClr val="FFC000"/>
                </a:solidFill>
                <a:effectLst/>
                <a:latin typeface="Calibri" panose="020F0502020204030204" pitchFamily="34" charset="0"/>
                <a:ea typeface="Calibri" panose="020F0502020204030204" pitchFamily="34" charset="0"/>
                <a:cs typeface="B Nazanin" panose="00000400000000000000" pitchFamily="2" charset="-78"/>
              </a:rPr>
              <a:t>	</a:t>
            </a:r>
            <a:r>
              <a:rPr lang="fa-IR" sz="9600" dirty="0" smtClean="0">
                <a:solidFill>
                  <a:srgbClr val="FFC000"/>
                </a:solidFill>
                <a:effectLst/>
                <a:latin typeface="Calibri" panose="020F0502020204030204" pitchFamily="34" charset="0"/>
                <a:ea typeface="Calibri" panose="020F0502020204030204" pitchFamily="34" charset="0"/>
                <a:cs typeface="B Titr" panose="00000700000000000000" pitchFamily="2" charset="-78"/>
              </a:rPr>
              <a:t>	تجربه های خاص حرفه ای در آموزش</a:t>
            </a:r>
            <a:endParaRPr lang="en-US" sz="9600" dirty="0">
              <a:effectLst/>
              <a:latin typeface="Calibri" panose="020F0502020204030204" pitchFamily="34" charset="0"/>
              <a:ea typeface="Calibri" panose="020F0502020204030204" pitchFamily="34" charset="0"/>
              <a:cs typeface="B Titr" panose="00000700000000000000" pitchFamily="2" charset="-78"/>
            </a:endParaRPr>
          </a:p>
        </p:txBody>
      </p:sp>
      <p:pic>
        <p:nvPicPr>
          <p:cNvPr id="4" name="تجربیات حرفه ای">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126182" y="3835689"/>
            <a:ext cx="3103417" cy="2288020"/>
          </a:xfrm>
          <a:prstGeom prst="rect">
            <a:avLst/>
          </a:prstGeom>
        </p:spPr>
      </p:pic>
    </p:spTree>
    <p:extLst>
      <p:ext uri="{BB962C8B-B14F-4D97-AF65-F5344CB8AC3E}">
        <p14:creationId xmlns:p14="http://schemas.microsoft.com/office/powerpoint/2010/main" val="1769393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10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pPr>
              <a:lnSpc>
                <a:spcPct val="107000"/>
              </a:lnSpc>
              <a:spcAft>
                <a:spcPts val="800"/>
              </a:spcAft>
            </a:pPr>
            <a:r>
              <a:rPr lang="fa-IR" sz="9600" dirty="0" smtClean="0">
                <a:solidFill>
                  <a:srgbClr val="833C0B"/>
                </a:solidFill>
                <a:effectLst/>
                <a:latin typeface="Calibri" panose="020F0502020204030204" pitchFamily="34" charset="0"/>
                <a:ea typeface="Calibri" panose="020F0502020204030204" pitchFamily="34" charset="0"/>
                <a:cs typeface="B Nazanin" panose="00000400000000000000" pitchFamily="2" charset="-78"/>
              </a:rPr>
              <a:t>نمونه کارهای عملی دانشجو معلمان:</a:t>
            </a:r>
            <a:endParaRPr lang="en-US" sz="96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4212660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pPr algn="r">
              <a:lnSpc>
                <a:spcPct val="107000"/>
              </a:lnSpc>
              <a:spcAft>
                <a:spcPts val="800"/>
              </a:spcAft>
            </a:pPr>
            <a:r>
              <a:rPr lang="fa-IR" sz="3200" b="1" u="sng" dirty="0" smtClean="0">
                <a:solidFill>
                  <a:srgbClr val="0563C1"/>
                </a:solidFill>
                <a:effectLst/>
                <a:latin typeface="Calibri" panose="020F0502020204030204" pitchFamily="34" charset="0"/>
                <a:ea typeface="Calibri" panose="020F0502020204030204" pitchFamily="34" charset="0"/>
                <a:cs typeface="B Nazanin" panose="00000400000000000000" pitchFamily="2" charset="-78"/>
                <a:hlinkClick r:id="rId2"/>
              </a:rPr>
              <a:t>با خانواده همکاری کنیم / انسیه امیردهی</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fa-IR" sz="32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تجربه ای از معلم محترم پایه دوم، ثریا عابدی با بیست و دو سال سابقه از شهرستان بابل:</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fa-IR" sz="32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32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sz="32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32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پس از گذشت دو هفته از سال تحصیلی 93-92 ، دانش آموزی به همراه پدر و مادر خویش برای ثبت نام به مدرسه آمده بود. با وجود اینکه تعداد دانش آموزانم در کلاس زیاد بودند، با اصرار های مادرش قبول کردم در کلاس من باشد. بعد از گذشت چند روز متوجه شدم که این</a:t>
            </a:r>
            <a:r>
              <a:rPr lang="fa-IR" sz="3200" b="1" dirty="0" smtClean="0">
                <a:solidFill>
                  <a:srgbClr val="FF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3200" b="1"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دانش آموز با دیگر دانش آموزان بسیار با خشونت رفتار می کند.</a:t>
            </a:r>
            <a:r>
              <a:rPr lang="fa-IR" sz="32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32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بطوریکه کنترل کلاس از دستم خارج شده بود و تمام مدت در حال تذکر به این دانش آموز بودم.</a:t>
            </a:r>
            <a:r>
              <a:rPr lang="fa-IR" sz="32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3742354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pPr algn="just">
              <a:lnSpc>
                <a:spcPct val="107000"/>
              </a:lnSpc>
              <a:spcBef>
                <a:spcPts val="600"/>
              </a:spcBef>
              <a:spcAft>
                <a:spcPts val="600"/>
              </a:spcAft>
            </a:pPr>
            <a:r>
              <a:rPr lang="fa-IR" sz="2800" b="1" dirty="0" smtClean="0">
                <a:solidFill>
                  <a:srgbClr val="008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b="1" dirty="0" smtClean="0">
                <a:solidFill>
                  <a:srgbClr val="008000"/>
                </a:solidFill>
                <a:effectLst/>
                <a:latin typeface="Times New Roman" panose="02020603050405020304" pitchFamily="18" charset="0"/>
                <a:ea typeface="Times New Roman" panose="02020603050405020304" pitchFamily="18" charset="0"/>
                <a:cs typeface="B Nazanin" panose="00000400000000000000" pitchFamily="2" charset="-78"/>
              </a:rPr>
              <a:t>برای چاره جویی و مشورت نزد مدیر رفتم و موضوع را با او درمیان گذاشتم.</a:t>
            </a:r>
            <a:r>
              <a:rPr lang="fa-IR" sz="2800" b="1" dirty="0" smtClean="0">
                <a:solidFill>
                  <a:srgbClr val="008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مدیر مدرسه پدر و مادر او را به مدرسه فراخواند تا علت را جویا شویم.</a:t>
            </a:r>
            <a:r>
              <a:rPr lang="fa-IR" sz="2800" b="1" dirty="0" smtClean="0">
                <a:solidFill>
                  <a:srgbClr val="008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b="1" dirty="0" smtClean="0">
                <a:solidFill>
                  <a:srgbClr val="008000"/>
                </a:solidFill>
                <a:effectLst/>
                <a:latin typeface="Times New Roman" panose="02020603050405020304" pitchFamily="18" charset="0"/>
                <a:ea typeface="Times New Roman" panose="02020603050405020304" pitchFamily="18" charset="0"/>
                <a:cs typeface="B Nazanin" panose="00000400000000000000" pitchFamily="2" charset="-78"/>
              </a:rPr>
              <a:t>والدین او نیز کاملا از موضوع آگاه بودند</a:t>
            </a: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گفتند که سال قبل نیز همین دردسرها بوده و مجبور بودیم هر روز به مدرسه برویم و ما نیز از این شرایط دیگر خسته شدیم.</a:t>
            </a: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با توجه به این شرایط از مادر دانش آموز</a:t>
            </a: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b="1" dirty="0" smtClean="0">
                <a:solidFill>
                  <a:srgbClr val="008000"/>
                </a:solidFill>
                <a:effectLst/>
                <a:latin typeface="Times New Roman" panose="02020603050405020304" pitchFamily="18" charset="0"/>
                <a:ea typeface="Times New Roman" panose="02020603050405020304" pitchFamily="18" charset="0"/>
                <a:cs typeface="B Nazanin" panose="00000400000000000000" pitchFamily="2" charset="-78"/>
              </a:rPr>
              <a:t>درخواست کردم که او را به مشاوره اداره آموزش و پرورش ببرد.</a:t>
            </a: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پس از گذشت یک ماه دیدیم که</a:t>
            </a: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b="1"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جلسات مشاوره هیچ تاثیری روی این دانش آموز ندارد.</a:t>
            </a: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موضوع این دانش آموز خیلی ذهن من را درگیر کرده بود و حتی در خانه نیز تمام مدت به این فکر می کردم که چگونه این کودک را کنترل کنم و به درس و مدرسه علاقه مند سازم.</a:t>
            </a: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3018863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normAutofit/>
          </a:bodyPr>
          <a:lstStyle/>
          <a:p>
            <a:pPr algn="just">
              <a:lnSpc>
                <a:spcPct val="107000"/>
              </a:lnSpc>
              <a:spcBef>
                <a:spcPts val="600"/>
              </a:spcBef>
              <a:spcAft>
                <a:spcPts val="600"/>
              </a:spcAft>
            </a:pPr>
            <a:r>
              <a:rPr lang="fa-IR" sz="2800" b="1" dirty="0" smtClean="0">
                <a:solidFill>
                  <a:srgbClr val="008000"/>
                </a:solidFill>
                <a:effectLst/>
                <a:latin typeface="Times New Roman" panose="02020603050405020304" pitchFamily="18" charset="0"/>
                <a:ea typeface="Times New Roman" panose="02020603050405020304" pitchFamily="18" charset="0"/>
                <a:cs typeface="B Nazanin" panose="00000400000000000000" pitchFamily="2" charset="-78"/>
              </a:rPr>
              <a:t>یک روز او را نزد خود فراخواندم و کلی با او صحبت کردم.</a:t>
            </a: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از او درباره معلم سال قبل او پرسیدم تا متوجه شوم که چه کاری انجام داده است.</a:t>
            </a:r>
            <a:r>
              <a:rPr lang="fa-IR" sz="2800" b="1" dirty="0" smtClean="0">
                <a:solidFill>
                  <a:srgbClr val="FF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b="1"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از صحبت های او فهمیدم که از معلم سال قبل خودش بسیار شاکی است.</a:t>
            </a: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به او گفتم که پسرم من که تو را خیلی دوست دارم و هر کاری که دوست داری را انجام دهم تو هم به حرف های من گوش می دهی؟ گفت بله خانم معلم.</a:t>
            </a:r>
            <a:r>
              <a:rPr lang="fa-IR" sz="2800" b="1" dirty="0" smtClean="0">
                <a:solidFill>
                  <a:srgbClr val="008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b="1" dirty="0" smtClean="0">
                <a:solidFill>
                  <a:srgbClr val="008000"/>
                </a:solidFill>
                <a:effectLst/>
                <a:latin typeface="Times New Roman" panose="02020603050405020304" pitchFamily="18" charset="0"/>
                <a:ea typeface="Times New Roman" panose="02020603050405020304" pitchFamily="18" charset="0"/>
                <a:cs typeface="B Nazanin" panose="00000400000000000000" pitchFamily="2" charset="-78"/>
              </a:rPr>
              <a:t>او را نزد خود نشاندم و به او فعالیت دادم. با خانواده او در تماس بودم. خانواده نیز بسیار با من همکاری می کرد.</a:t>
            </a: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متوجه شدم پس از گذشت هفته ها این دانش آموز انقدر به درس و مدرسه علاقه مند شد که تعجب من را نیز برانگیخت. هنوز هم با گذشت چند سال این دانش آموز با من در تماس است و گاهی نیز به مدرسه نزد من می آید.</a:t>
            </a:r>
            <a:r>
              <a:rPr lang="fa-IR" sz="2800" b="1" dirty="0" smtClean="0">
                <a:solidFill>
                  <a:srgbClr val="0000FF"/>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b="1" dirty="0" smtClean="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یکی از رمز های موفقیت من در این موضوع همکاری زیاد با خانواده بوده است.</a:t>
            </a: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و در پایان سال تحصیلی نیز والدین این کودک برای تشکر از من یک لوح سپاس از آموزش و پرورش گرفتند.</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sz="2800" dirty="0"/>
          </a:p>
        </p:txBody>
      </p:sp>
    </p:spTree>
    <p:extLst>
      <p:ext uri="{BB962C8B-B14F-4D97-AF65-F5344CB8AC3E}">
        <p14:creationId xmlns:p14="http://schemas.microsoft.com/office/powerpoint/2010/main" val="3252381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pPr algn="r" rtl="0">
              <a:lnSpc>
                <a:spcPct val="107000"/>
              </a:lnSpc>
              <a:spcAft>
                <a:spcPts val="800"/>
              </a:spcAft>
            </a:pPr>
            <a:r>
              <a:rPr lang="fa-IR" sz="3600" b="1" u="none" strike="noStrike" dirty="0" smtClean="0">
                <a:solidFill>
                  <a:srgbClr val="3B86BD"/>
                </a:solidFill>
                <a:effectLst/>
                <a:latin typeface="Tahoma" panose="020B0604030504040204" pitchFamily="34" charset="0"/>
                <a:ea typeface="Times New Roman" panose="02020603050405020304" pitchFamily="18" charset="0"/>
                <a:cs typeface="B Nazanin" panose="00000400000000000000" pitchFamily="2" charset="-78"/>
                <a:hlinkClick r:id="rId2"/>
              </a:rPr>
              <a:t>کتاب دوست همیشگی ما / انسیه امیردهی</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fa-IR" sz="36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تجربه ای از معلم محترم پایه دوم، ثریا عابدی با بیست و دو سال سابقه از شهرستان بابل:</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fa-IR" sz="36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36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sz="36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36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امسال(1395) من معلم پایه چهارم دبستان حافظ شهرستان بابل هستم.</a:t>
            </a:r>
            <a:r>
              <a:rPr lang="fa-IR" sz="3600" b="1" dirty="0" smtClean="0">
                <a:solidFill>
                  <a:srgbClr val="FF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3600" b="1"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در آغاز سال تحصیلی متوجه شدم که دانش آموزان در خواندن فارسی و نگارش مشکل جدی دارند.</a:t>
            </a:r>
            <a:r>
              <a:rPr lang="fa-IR" sz="36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36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از این موضوع بسیار تعجب کردم زیرا آن ها کلاس چهارم بودند و نباید در خواندن ضعفی داشته باشند.</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572685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pPr algn="just">
              <a:lnSpc>
                <a:spcPct val="107000"/>
              </a:lnSpc>
              <a:spcBef>
                <a:spcPts val="600"/>
              </a:spcBef>
              <a:spcAft>
                <a:spcPts val="600"/>
              </a:spcAft>
            </a:pPr>
            <a:r>
              <a:rPr lang="fa-IR" b="1" dirty="0" smtClean="0">
                <a:solidFill>
                  <a:srgbClr val="008000"/>
                </a:solidFill>
                <a:effectLst/>
                <a:latin typeface="Times New Roman" panose="02020603050405020304" pitchFamily="18" charset="0"/>
                <a:ea typeface="Times New Roman" panose="02020603050405020304" pitchFamily="18" charset="0"/>
                <a:cs typeface="B Nazanin" panose="00000400000000000000" pitchFamily="2" charset="-78"/>
              </a:rPr>
              <a:t>ماهانه در مدارس یک مجله رشد به دانش آموزان می دهند.</a:t>
            </a:r>
            <a:r>
              <a:rPr lang="fa-IR"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از این رو</a:t>
            </a:r>
            <a:r>
              <a:rPr lang="fa-IR" b="1" dirty="0" smtClean="0">
                <a:solidFill>
                  <a:srgbClr val="008000"/>
                </a:solidFill>
                <a:effectLst/>
                <a:latin typeface="Calibri" panose="020F0502020204030204" pitchFamily="34" charset="0"/>
                <a:ea typeface="Times New Roman" panose="02020603050405020304" pitchFamily="18" charset="0"/>
                <a:cs typeface="Cambria" panose="02040503050406030204" pitchFamily="18" charset="0"/>
              </a:rPr>
              <a:t> </a:t>
            </a:r>
            <a:r>
              <a:rPr lang="fa-IR" b="1" dirty="0" smtClean="0">
                <a:solidFill>
                  <a:srgbClr val="008000"/>
                </a:solidFill>
                <a:effectLst/>
                <a:latin typeface="Times New Roman" panose="02020603050405020304" pitchFamily="18" charset="0"/>
                <a:ea typeface="Times New Roman" panose="02020603050405020304" pitchFamily="18" charset="0"/>
                <a:cs typeface="B Nazanin" panose="00000400000000000000" pitchFamily="2" charset="-78"/>
              </a:rPr>
              <a:t>از دانش آموزان خواستم که پس از تهیه آن را به منزل ببرند و پس از خواندن هر متن و داستان آن را خلاصه نویسی کنند.</a:t>
            </a:r>
            <a:r>
              <a:rPr lang="fa-IR"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برای این کار خود یک دفتر جداگانه تهیه کرده بودند و آن را ثبت می کردند. من نیز شنبه ها تمامی این دفاتر را جمع می کردم و به خانه میبردم و بررسی می کردم و جایی که نیاز به ویرایش داشت را تصحیح می کردم و همچنین قسمت هایی که لازم به آموزش بود، در کلاس با هم کار می کردیم. پس از مدتی متوجه پیشرفت چشمگیری در دانش آموزانم شدم. پس از این که دانش آموزان مجله رشد را بررسی می کردند</a:t>
            </a:r>
            <a:r>
              <a:rPr lang="fa-IR" b="1" dirty="0" smtClean="0">
                <a:solidFill>
                  <a:srgbClr val="008000"/>
                </a:solidFill>
                <a:effectLst/>
                <a:latin typeface="Calibri" panose="020F0502020204030204" pitchFamily="34" charset="0"/>
                <a:ea typeface="Times New Roman" panose="02020603050405020304" pitchFamily="18" charset="0"/>
                <a:cs typeface="Cambria" panose="02040503050406030204" pitchFamily="18" charset="0"/>
              </a:rPr>
              <a:t> </a:t>
            </a:r>
            <a:r>
              <a:rPr lang="fa-IR" b="1" dirty="0" smtClean="0">
                <a:solidFill>
                  <a:srgbClr val="008000"/>
                </a:solidFill>
                <a:effectLst/>
                <a:latin typeface="Times New Roman" panose="02020603050405020304" pitchFamily="18" charset="0"/>
                <a:ea typeface="Times New Roman" panose="02020603050405020304" pitchFamily="18" charset="0"/>
                <a:cs typeface="B Nazanin" panose="00000400000000000000" pitchFamily="2" charset="-78"/>
              </a:rPr>
              <a:t>از آن ها می خواستم که کتاب های غیر درسی مانند کتاب داستان را نیز خلاصه کنند و هر دانش آموزی این کار را انجام دهد، هفتگی به او یک جایزه می دهم.</a:t>
            </a:r>
            <a:r>
              <a:rPr lang="fa-IR" b="1" dirty="0" smtClean="0">
                <a:solidFill>
                  <a:srgbClr val="008000"/>
                </a:solidFill>
                <a:effectLst/>
                <a:latin typeface="Calibri" panose="020F0502020204030204" pitchFamily="34" charset="0"/>
                <a:ea typeface="Times New Roman" panose="02020603050405020304" pitchFamily="18" charset="0"/>
                <a:cs typeface="Cambria" panose="02040503050406030204" pitchFamily="18" charset="0"/>
              </a:rPr>
              <a:t> </a:t>
            </a:r>
            <a:r>
              <a:rPr lang="fa-IR"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دانش آموزان نیز بسیار راغب شده بودند و هفته ای یک یا دو داستان را به دقت می خواندند و آن را خلاصه نویسی می کردند. من نیز داستان آن ها را بررسی می کردم و</a:t>
            </a:r>
            <a:r>
              <a:rPr lang="fa-IR" b="1" dirty="0" smtClean="0">
                <a:solidFill>
                  <a:srgbClr val="008000"/>
                </a:solidFill>
                <a:effectLst/>
                <a:latin typeface="Calibri" panose="020F0502020204030204" pitchFamily="34" charset="0"/>
                <a:ea typeface="Times New Roman" panose="02020603050405020304" pitchFamily="18" charset="0"/>
                <a:cs typeface="Cambria" panose="02040503050406030204" pitchFamily="18" charset="0"/>
              </a:rPr>
              <a:t> </a:t>
            </a:r>
            <a:r>
              <a:rPr lang="fa-IR" b="1" dirty="0" smtClean="0">
                <a:solidFill>
                  <a:srgbClr val="008000"/>
                </a:solidFill>
                <a:effectLst/>
                <a:latin typeface="Times New Roman" panose="02020603050405020304" pitchFamily="18" charset="0"/>
                <a:ea typeface="Times New Roman" panose="02020603050405020304" pitchFamily="18" charset="0"/>
                <a:cs typeface="B Nazanin" panose="00000400000000000000" pitchFamily="2" charset="-78"/>
              </a:rPr>
              <a:t>از آن ها می خواستم که داستانشان را برای دانش آموزان دیگر نیز بخوانند</a:t>
            </a:r>
            <a:r>
              <a:rPr lang="fa-IR"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که این کار موجب افزایش اعتماد به نفس شده بود و همچنین سرعت خواندن آن ها نیز بسیار پیشرفت کرد.</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1838613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pPr algn="just">
              <a:lnSpc>
                <a:spcPct val="107000"/>
              </a:lnSpc>
              <a:spcBef>
                <a:spcPts val="600"/>
              </a:spcBef>
              <a:spcAft>
                <a:spcPts val="600"/>
              </a:spcAft>
            </a:pPr>
            <a:r>
              <a:rPr lang="fa-IR" sz="3600" b="1" dirty="0" smtClean="0">
                <a:solidFill>
                  <a:srgbClr val="008000"/>
                </a:solidFill>
                <a:effectLst/>
                <a:latin typeface="Times New Roman" panose="02020603050405020304" pitchFamily="18" charset="0"/>
                <a:ea typeface="Times New Roman" panose="02020603050405020304" pitchFamily="18" charset="0"/>
                <a:cs typeface="B Nazanin" panose="00000400000000000000" pitchFamily="2" charset="-78"/>
              </a:rPr>
              <a:t>از مدیریت مدرسه نیز درخواست کردم که برای دانش آموزان یک هدیه تهیه نماید و این کار سبب شد که دانش آموزان ضعیف نیز تشویق شوند.</a:t>
            </a:r>
            <a:r>
              <a:rPr lang="fa-IR" sz="3600" b="1" dirty="0" smtClean="0">
                <a:solidFill>
                  <a:srgbClr val="008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36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علاوه بر پیشرفت قابل توجه در درس فارسی، در ریاضی و دیگر دروس نیز موفق بودند زیرا در ریاضی درست خواندن مسئله بخش بزرگی از حل مسئله را به خود اختصاص می دهد. من با انجام این طرح نتیجه خوبی را بدست آوردم و</a:t>
            </a:r>
            <a:r>
              <a:rPr lang="fa-IR" sz="3600" b="1" i="1" dirty="0" smtClean="0">
                <a:solidFill>
                  <a:srgbClr val="0000FF"/>
                </a:solidFill>
                <a:effectLst/>
                <a:latin typeface="Calibri" panose="020F0502020204030204" pitchFamily="34" charset="0"/>
                <a:ea typeface="Times New Roman" panose="02020603050405020304" pitchFamily="18" charset="0"/>
                <a:cs typeface="Cambria" panose="02040503050406030204" pitchFamily="18" charset="0"/>
              </a:rPr>
              <a:t> </a:t>
            </a:r>
            <a:r>
              <a:rPr lang="fa-IR" sz="3600" b="1" i="1" dirty="0" smtClean="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از شما معلمان آینده نیز می خواهم که از کتاب های غیر درسی نیز برای آموزش خود سود ببرید.</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2735221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pPr algn="r" rtl="0">
              <a:lnSpc>
                <a:spcPct val="107000"/>
              </a:lnSpc>
              <a:spcBef>
                <a:spcPts val="200"/>
              </a:spcBef>
              <a:spcAft>
                <a:spcPts val="0"/>
              </a:spcAft>
            </a:pPr>
            <a:r>
              <a:rPr lang="fa-IR" sz="3200" b="1" u="none" strike="noStrike" dirty="0" smtClean="0">
                <a:solidFill>
                  <a:srgbClr val="3B86BD"/>
                </a:solidFill>
                <a:effectLst/>
                <a:latin typeface="Tahoma" panose="020B0604030504040204" pitchFamily="34" charset="0"/>
                <a:ea typeface="Times New Roman" panose="02020603050405020304" pitchFamily="18" charset="0"/>
                <a:cs typeface="B Nazanin" panose="00000400000000000000" pitchFamily="2" charset="-78"/>
                <a:hlinkClick r:id="rId2"/>
              </a:rPr>
              <a:t>اقدامات کارساز/ نوشته فاطمه متو</a:t>
            </a:r>
            <a:endParaRPr lang="en-US" sz="3200" b="1"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r" rtl="0">
              <a:lnSpc>
                <a:spcPct val="107000"/>
              </a:lnSpc>
              <a:spcBef>
                <a:spcPts val="600"/>
              </a:spcBef>
              <a:spcAft>
                <a:spcPts val="600"/>
              </a:spcAft>
            </a:pPr>
            <a:r>
              <a:rPr lang="fa-IR" sz="32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ارائه دهنده تجربه:آقای اسماعیل رستمی، سابقه کاری:27سال،</a:t>
            </a:r>
            <a:r>
              <a:rPr lang="fa-IR" sz="32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32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سال کسب تجربه:سال سوم تجربه آموزشی</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algn="r" rtl="0">
              <a:lnSpc>
                <a:spcPct val="107000"/>
              </a:lnSpc>
              <a:spcBef>
                <a:spcPts val="600"/>
              </a:spcBef>
              <a:spcAft>
                <a:spcPts val="600"/>
              </a:spcAft>
            </a:pPr>
            <a:r>
              <a:rPr lang="fa-IR" sz="32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32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sz="32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3200" dirty="0" smtClean="0">
                <a:solidFill>
                  <a:srgbClr val="C45911"/>
                </a:solidFill>
                <a:effectLst/>
                <a:latin typeface="Times New Roman" panose="02020603050405020304" pitchFamily="18" charset="0"/>
                <a:ea typeface="Times New Roman" panose="02020603050405020304" pitchFamily="18" charset="0"/>
                <a:cs typeface="B Nazanin" panose="00000400000000000000" pitchFamily="2" charset="-78"/>
              </a:rPr>
              <a:t>در آن سالها در مدرسه محله" لل بند" قانونی وضع شده بود که معلم هرپایه باید با دانش آموزانش در مقاطع بالاتر همراه باشد، یعنی معلم سال سوم در سال بعد در پایه چهارم تدریس می کرد و همچنین دانش­ آموزانی که قبول شدند به مقاطع بالاتر بروند و آنهایی که مردود شدند، در همان پایه بمانند.</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1264058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normAutofit lnSpcReduction="10000"/>
          </a:bodyPr>
          <a:lstStyle/>
          <a:p>
            <a:pPr algn="r">
              <a:lnSpc>
                <a:spcPct val="107000"/>
              </a:lnSpc>
              <a:spcBef>
                <a:spcPts val="600"/>
              </a:spcBef>
              <a:spcAft>
                <a:spcPts val="600"/>
              </a:spcAft>
            </a:pPr>
            <a:r>
              <a:rPr lang="fa-IR"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32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sz="32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32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در سال قبل تنها 4 نفر از 25 نفر پایه چهارم موفق به قبولی در خرداد ماه شدند. و معلم پایه چهارم به دلیل انتقالی به مدرسه دیگر و برای اینکه دانش آموزان از وی ناراضی نباشند، به همه 21 نفر دیگر مدرک قبولی شهریور دادند.</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algn="r" rtl="0">
              <a:lnSpc>
                <a:spcPct val="107000"/>
              </a:lnSpc>
              <a:spcBef>
                <a:spcPts val="600"/>
              </a:spcBef>
              <a:spcAft>
                <a:spcPts val="600"/>
              </a:spcAft>
            </a:pPr>
            <a:r>
              <a:rPr lang="fa-IR" sz="32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32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 آقای اسماعیلی در آن سال قبول کردند در پایه پنجم تدریس کنند. اما از اوضاع دانش­ آموزان آن مقطع بی خبر بودند. بعد از گذشت سه هفته، معلم راهنما</a:t>
            </a:r>
            <a:r>
              <a:rPr lang="fa-IR" sz="32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32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 برای بررسی به کلاس پنجم آمدند. زنگ ریاضی بود و بچه ها درس صفحه17 بودند اما معلم راهنما از صفحه یک کتاب</a:t>
            </a:r>
            <a:r>
              <a:rPr lang="fa-IR" sz="3200" b="1" dirty="0" smtClean="0">
                <a:solidFill>
                  <a:srgbClr val="FF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3200" b="1"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از دانش­ آموزان پرسش کردند. اما هیچ کس جواب درست نداد. دو بار دیگر خودشان تدریس کردند ولی باز هم دانش­ آموزان در پاسخگویی به سوالات عاجز شدند.</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sz="3200" dirty="0"/>
          </a:p>
        </p:txBody>
      </p:sp>
    </p:spTree>
    <p:extLst>
      <p:ext uri="{BB962C8B-B14F-4D97-AF65-F5344CB8AC3E}">
        <p14:creationId xmlns:p14="http://schemas.microsoft.com/office/powerpoint/2010/main" val="2973395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normAutofit lnSpcReduction="10000"/>
          </a:bodyPr>
          <a:lstStyle/>
          <a:p>
            <a:pPr algn="r">
              <a:lnSpc>
                <a:spcPct val="107000"/>
              </a:lnSpc>
              <a:spcBef>
                <a:spcPts val="600"/>
              </a:spcBef>
              <a:spcAft>
                <a:spcPts val="600"/>
              </a:spcAft>
            </a:pPr>
            <a:r>
              <a:rPr lang="fa-IR"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sz="28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آقای اسماعیلی به همراه معلم راهنما وارد دفتر شدند و بعد از بررسی پرونده دانش­ آموزان متوجه اوضاع آن­ها شدند.</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algn="r" rtl="0">
              <a:lnSpc>
                <a:spcPct val="107000"/>
              </a:lnSpc>
              <a:spcBef>
                <a:spcPts val="600"/>
              </a:spcBef>
              <a:spcAft>
                <a:spcPts val="600"/>
              </a:spcAft>
            </a:pP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b="1" dirty="0" smtClean="0">
                <a:solidFill>
                  <a:srgbClr val="008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b="1" dirty="0" smtClean="0">
                <a:solidFill>
                  <a:srgbClr val="008000"/>
                </a:solidFill>
                <a:effectLst/>
                <a:latin typeface="Times New Roman" panose="02020603050405020304" pitchFamily="18" charset="0"/>
                <a:ea typeface="Times New Roman" panose="02020603050405020304" pitchFamily="18" charset="0"/>
                <a:cs typeface="B Nazanin" panose="00000400000000000000" pitchFamily="2" charset="-78"/>
              </a:rPr>
              <a:t>آقای اسماعیلی با یک موقعیت سخت مواجه شدند و می­دانستند که این دانش­ آموزان نیاز به تلاش بسیاری دارند</a:t>
            </a:r>
            <a:r>
              <a:rPr lang="fa-IR" sz="28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چون آن­ها هنوز مباحث سال قبل را یاد نگرفته بودند.</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algn="r" rtl="0">
              <a:lnSpc>
                <a:spcPct val="107000"/>
              </a:lnSpc>
              <a:spcBef>
                <a:spcPts val="600"/>
              </a:spcBef>
              <a:spcAft>
                <a:spcPts val="600"/>
              </a:spcAft>
            </a:pP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 آقای اسماعیلی از آن روز</a:t>
            </a:r>
            <a:r>
              <a:rPr lang="fa-IR" sz="2800" b="1" dirty="0" smtClean="0">
                <a:solidFill>
                  <a:srgbClr val="0000FF"/>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b="1" dirty="0" smtClean="0">
                <a:solidFill>
                  <a:srgbClr val="0000FF"/>
                </a:solidFill>
                <a:effectLst/>
                <a:latin typeface="Tahoma" panose="020B0604030504040204" pitchFamily="34" charset="0"/>
                <a:ea typeface="Times New Roman" panose="02020603050405020304" pitchFamily="18" charset="0"/>
                <a:cs typeface="B Nazanin" panose="00000400000000000000" pitchFamily="2" charset="-78"/>
              </a:rPr>
              <a:t>به سراغ کتب روانشناسی و روش تدریس ­های مختلف رفتند و با کسب تجربه از معلمان با سابقه، با تلاش بسیار توانستند کمبودهای دانش­ آموزان را برطرف کنند .</a:t>
            </a: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در پایان سال که امتحانات بصورت نهایی برگزار می­شد، دانش­ آموزان پایه پنجم با بهترین نمرات قبول شدند و در آن سال از 25 نفر دانش­آموز،20نفر در امتحانات قبول شدند و این امر جز با تلاش­های بی وقفه این معلم خستگی ناپذیر محقق نمی ­شد. آقای اسماعیلی آن سال را یکی از تجربه­ های شیرین خود معرفی کردند.</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294208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pPr algn="r">
              <a:lnSpc>
                <a:spcPct val="107000"/>
              </a:lnSpc>
              <a:spcAft>
                <a:spcPts val="800"/>
              </a:spcAft>
            </a:pPr>
            <a:r>
              <a:rPr lang="fa-IR" sz="4000" dirty="0" smtClean="0">
                <a:effectLst/>
                <a:latin typeface="Calibri" panose="020F0502020204030204" pitchFamily="34" charset="0"/>
                <a:ea typeface="Calibri" panose="020F0502020204030204" pitchFamily="34" charset="0"/>
                <a:cs typeface="B Nazanin" panose="00000400000000000000" pitchFamily="2" charset="-78"/>
              </a:rPr>
              <a:t>عمل معلّمی برای معلّمانی که به آن به منزله فرصتی برای اعتلای آموزش و رشد شخصی نظر می کنند، سرشار از تجربه های نادری است که آگاهی از آنان برای دانشجو معلّمان و معلّمان دو خاصیت دارد:</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fa-IR" sz="4000" dirty="0" smtClean="0">
                <a:solidFill>
                  <a:srgbClr val="2F5496"/>
                </a:solidFill>
                <a:effectLst/>
                <a:latin typeface="Calibri" panose="020F0502020204030204" pitchFamily="34" charset="0"/>
                <a:ea typeface="Calibri" panose="020F0502020204030204" pitchFamily="34" charset="0"/>
                <a:cs typeface="B Nazanin" panose="00000400000000000000" pitchFamily="2" charset="-78"/>
              </a:rPr>
              <a:t>1. آشنایی با تجربه خاص؛</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fa-IR" sz="4000" dirty="0" smtClean="0">
                <a:solidFill>
                  <a:srgbClr val="2F5496"/>
                </a:solidFill>
                <a:effectLst/>
                <a:latin typeface="Calibri" panose="020F0502020204030204" pitchFamily="34" charset="0"/>
                <a:ea typeface="Calibri" panose="020F0502020204030204" pitchFamily="34" charset="0"/>
                <a:cs typeface="B Nazanin" panose="00000400000000000000" pitchFamily="2" charset="-78"/>
              </a:rPr>
              <a:t>2. کسب انگیزه و اعتماد برای عمل خلّاقانه در موقعیت های واقعی تربیت</a:t>
            </a:r>
            <a:r>
              <a:rPr lang="fa-IR" dirty="0" smtClean="0">
                <a:solidFill>
                  <a:srgbClr val="2F5496"/>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4234257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normAutofit/>
          </a:bodyPr>
          <a:lstStyle/>
          <a:p>
            <a:pPr algn="r">
              <a:lnSpc>
                <a:spcPct val="107000"/>
              </a:lnSpc>
              <a:spcBef>
                <a:spcPts val="600"/>
              </a:spcBef>
              <a:spcAft>
                <a:spcPts val="600"/>
              </a:spcAft>
            </a:pPr>
            <a:r>
              <a:rPr lang="fa-IR" sz="3200" dirty="0" smtClean="0">
                <a:solidFill>
                  <a:srgbClr val="4472C4"/>
                </a:solidFill>
                <a:effectLst/>
                <a:latin typeface="Times New Roman" panose="02020603050405020304" pitchFamily="18" charset="0"/>
                <a:ea typeface="Times New Roman" panose="02020603050405020304" pitchFamily="18" charset="0"/>
                <a:cs typeface="B Nazanin" panose="00000400000000000000" pitchFamily="2" charset="-78"/>
              </a:rPr>
              <a:t>مداد عشق/زهرا اخروی،سارا اسمعیلی</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r>
              <a:rPr lang="fa-IR" sz="32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به نام خداوند مهربانی ها...جناب آقای حسین فرهادی محلی،آموزگار مقطع ابتدایی با سی سال سابقه در تدریس تمام پایه های این مقطع از تجربه شیرین خود میگویند:در مدرسه ای از روستاهای شهرستان نکا،</a:t>
            </a:r>
            <a:r>
              <a:rPr lang="fa-IR" sz="3200"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دانش آموزی داشتم که از نوشتن و دست گرفتن مداد بشدت میترسید.و از این موضوع رنج میبرد.</a:t>
            </a:r>
            <a:r>
              <a:rPr lang="fa-IR" sz="32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 یک روز از او پرسیدم چه مدادی را دوست داری؟دلت میخواهد مدادت چه شکلی باشد؟او در جوابم گفت:مداد سیاه...به بازار رفته و یک مداد زیبا و گران قیمت که به رنگ سیاه بود برایش خریدم...البته دو تا!!یکی برای او و یکی برای خودم...به او گفتم در میز مقابلم بنشیند و هرکدام روی یک میز جداگانه باهم مشغول نوشتن شدیم،با لحن </a:t>
            </a:r>
            <a:endParaRPr lang="fa-IR" sz="3200" dirty="0"/>
          </a:p>
        </p:txBody>
      </p:sp>
    </p:spTree>
    <p:extLst>
      <p:ext uri="{BB962C8B-B14F-4D97-AF65-F5344CB8AC3E}">
        <p14:creationId xmlns:p14="http://schemas.microsoft.com/office/powerpoint/2010/main" val="2375708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pPr algn="r">
              <a:lnSpc>
                <a:spcPct val="107000"/>
              </a:lnSpc>
              <a:spcBef>
                <a:spcPts val="600"/>
              </a:spcBef>
              <a:spcAft>
                <a:spcPts val="600"/>
              </a:spcAft>
            </a:pPr>
            <a:r>
              <a:rPr lang="fa-IR" sz="36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امیدوار کننده ای به او گفتم:</a:t>
            </a:r>
            <a:r>
              <a:rPr lang="fa-IR" sz="3600" dirty="0" smtClean="0">
                <a:solidFill>
                  <a:srgbClr val="538135"/>
                </a:solidFill>
                <a:effectLst/>
                <a:latin typeface="Times New Roman" panose="02020603050405020304" pitchFamily="18" charset="0"/>
                <a:ea typeface="Times New Roman" panose="02020603050405020304" pitchFamily="18" charset="0"/>
                <a:cs typeface="B Nazanin" panose="00000400000000000000" pitchFamily="2" charset="-78"/>
              </a:rPr>
              <a:t>ببین من هم میخواهم همراهت بنویسم،چون من هم یک روز دانش آموز بودم و مثل تو مشق مینوشتم،روی همین میز و نیمکت ها نشستم تا به این مرحله رسیدم که معلم شدم...</a:t>
            </a:r>
            <a:r>
              <a:rPr lang="fa-IR" sz="36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آرام آرام او را طی مدتی در نوشتن همراهی کردم که اتفاقا به قدری خطش زیبا شده بود و از نوشتن لذت میبرد که یک روز از او خواستم در مورد موضوع درختکاری روی برگه چند جمله بنویسد تا آن را روی تابلو نصب کنم و در دید تمام دانش آموزان قرار دهم...که دانش آموزان از دست خط زیبای او الگو بگیرند!!!!!!</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3227688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normAutofit fontScale="92500" lnSpcReduction="10000"/>
          </a:bodyPr>
          <a:lstStyle/>
          <a:p>
            <a:pPr algn="r" rtl="0">
              <a:lnSpc>
                <a:spcPct val="107000"/>
              </a:lnSpc>
              <a:spcAft>
                <a:spcPts val="800"/>
              </a:spcAft>
            </a:pPr>
            <a:r>
              <a:rPr lang="fa-IR" sz="2800" b="1" u="none" strike="noStrike" dirty="0" smtClean="0">
                <a:solidFill>
                  <a:srgbClr val="3B86BD"/>
                </a:solidFill>
                <a:effectLst/>
                <a:latin typeface="Tahoma" panose="020B0604030504040204" pitchFamily="34" charset="0"/>
                <a:ea typeface="Times New Roman" panose="02020603050405020304" pitchFamily="18" charset="0"/>
                <a:cs typeface="B Nazanin" panose="00000400000000000000" pitchFamily="2" charset="-78"/>
                <a:hlinkClick r:id="rId2"/>
              </a:rPr>
              <a:t>معاون حواس جمع/ صبا باباجان تبار بایی</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825"/>
              </a:spcAft>
            </a:pPr>
            <a:r>
              <a:rPr lang="fa-IR" sz="2800" dirty="0" smtClean="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زهرا رشیدپور هستم معلّم بازنشسته آموزش و پرورش از شهرستان بابل.</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825"/>
              </a:spcAft>
            </a:pP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dirty="0" smtClean="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در یکی از سالهای خدمتم سال 84، در یکی از مدارس دخترانه بندپی، معاون شدم</a:t>
            </a:r>
            <a:r>
              <a:rPr lang="fa-IR" sz="2800" dirty="0" smtClean="0">
                <a:solidFill>
                  <a:srgbClr val="3498DB"/>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b="1" dirty="0" smtClean="0">
                <a:solidFill>
                  <a:srgbClr val="3498DB"/>
                </a:solidFill>
                <a:effectLst/>
                <a:latin typeface="Calibri" panose="020F0502020204030204" pitchFamily="34" charset="0"/>
                <a:ea typeface="Times New Roman" panose="02020603050405020304" pitchFamily="18" charset="0"/>
                <a:cs typeface="B Nazanin" panose="00000400000000000000" pitchFamily="2" charset="-78"/>
              </a:rPr>
              <a:t>یکی از عادتهای من صمیمیت با بچه ها بود.</a:t>
            </a: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dirty="0" smtClean="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تقریبا 2یا 3ماه از سال تحصیلی گذشته بود که متوجّه شدم یکی از دانش آموزان پایه سوم به نام</a:t>
            </a: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b="1" dirty="0" smtClean="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مریم که همیشه شاگرد پرجنب و جوش و فعّالی بود و هر زنگ تفریح پیش من می آمد و حرف میزد، </a:t>
            </a:r>
            <a:r>
              <a:rPr lang="fa-IR" sz="2800" b="1" dirty="0" smtClean="0">
                <a:solidFill>
                  <a:srgbClr val="FF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b="1" dirty="0" smtClean="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ساکت و منزوی شده.</a:t>
            </a:r>
            <a:r>
              <a:rPr lang="fa-IR" sz="2800" b="1" dirty="0" smtClean="0">
                <a:solidFill>
                  <a:srgbClr val="FF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dirty="0" smtClean="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از معلّمش جویا شدم و او هم این موضوع را تأیید کرد و نگران بود. با مدیر صحبت کردم او هم تعجّب کرد.</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825"/>
              </a:spcAft>
            </a:pP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dirty="0" smtClean="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در یک زنگ تفریح او را بغل کردم و از او پرسیدم که خیلی وقت است پیش من نیامده و دلیلش چیست؟ بغض کودکانه ای کرد و حرفی نزد. نگرانی ام بیشتر شد.</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825"/>
              </a:spcAft>
            </a:pPr>
            <a:r>
              <a:rPr lang="fa-IR" sz="2800" dirty="0" smtClean="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b="1" dirty="0" smtClean="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بعد از پیگیری ها</a:t>
            </a:r>
            <a:r>
              <a:rPr lang="fa-IR" sz="2800" b="1" dirty="0" smtClean="0">
                <a:solidFill>
                  <a:srgbClr val="FF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b="1" dirty="0" smtClean="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متوجه شدم که چند وقتی</a:t>
            </a:r>
            <a:r>
              <a:rPr lang="fa-IR" sz="2800" b="1" dirty="0" smtClean="0">
                <a:solidFill>
                  <a:srgbClr val="FF0000"/>
                </a:solidFill>
                <a:effectLst/>
                <a:latin typeface="Calibri" panose="020F0502020204030204" pitchFamily="34" charset="0"/>
                <a:ea typeface="Times New Roman" panose="02020603050405020304" pitchFamily="18" charset="0"/>
                <a:cs typeface="Cambria" panose="02040503050406030204" pitchFamily="18" charset="0"/>
              </a:rPr>
              <a:t> </a:t>
            </a:r>
            <a:r>
              <a:rPr lang="fa-IR" sz="2800" b="1" dirty="0" smtClean="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 است که مادرش دچار بیماری سرطان شده و اوضاع خانه شان برایش خوب نیست.</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2595099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pPr algn="just">
              <a:lnSpc>
                <a:spcPct val="107000"/>
              </a:lnSpc>
              <a:spcBef>
                <a:spcPts val="600"/>
              </a:spcBef>
              <a:spcAft>
                <a:spcPts val="825"/>
              </a:spcAft>
            </a:pPr>
            <a:r>
              <a:rPr lang="fa-IR" b="1" dirty="0" smtClean="0">
                <a:solidFill>
                  <a:srgbClr val="0070C0"/>
                </a:solidFill>
                <a:effectLst/>
                <a:latin typeface="Calibri" panose="020F0502020204030204" pitchFamily="34" charset="0"/>
                <a:ea typeface="Times New Roman" panose="02020603050405020304" pitchFamily="18" charset="0"/>
                <a:cs typeface="Cambria" panose="02040503050406030204" pitchFamily="18" charset="0"/>
              </a:rPr>
              <a:t>  </a:t>
            </a:r>
            <a:r>
              <a:rPr lang="fa-IR" sz="3200" b="1" dirty="0" smtClean="0">
                <a:solidFill>
                  <a:srgbClr val="0070C0"/>
                </a:solidFill>
                <a:effectLst/>
                <a:latin typeface="Calibri" panose="020F0502020204030204" pitchFamily="34" charset="0"/>
                <a:ea typeface="Times New Roman" panose="02020603050405020304" pitchFamily="18" charset="0"/>
                <a:cs typeface="B Nazanin" panose="00000400000000000000" pitchFamily="2" charset="-78"/>
              </a:rPr>
              <a:t> یک روز جمعه تصمیم گرفتم و سرزده به خانه شان رفتم وقتی مادرش او را از خواب بیدار کرد با چشمان متعجّبش به من ذل زد و بعد خود را در آغوش من انداخت و من صورتش را غرق بوسه کردم. همین طور که او را در آغوش داشتم به او گفتم برای اینکه مادرش را خوشحال کند باید شاد و خوشحال باشد تا مادرش زودتر خوب شود.گفتم من هم هستم و کمکت میکنم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825"/>
              </a:spcAft>
            </a:pPr>
            <a:r>
              <a:rPr lang="fa-IR" sz="3200" b="1" dirty="0" smtClean="0">
                <a:solidFill>
                  <a:srgbClr val="00B050"/>
                </a:solidFill>
                <a:effectLst/>
                <a:latin typeface="Calibri" panose="020F0502020204030204" pitchFamily="34" charset="0"/>
                <a:ea typeface="Times New Roman" panose="02020603050405020304" pitchFamily="18" charset="0"/>
                <a:cs typeface="Cambria" panose="02040503050406030204" pitchFamily="18" charset="0"/>
              </a:rPr>
              <a:t>  </a:t>
            </a:r>
            <a:r>
              <a:rPr lang="fa-IR" sz="3200" b="1" dirty="0" smtClean="0">
                <a:solidFill>
                  <a:srgbClr val="00B050"/>
                </a:solidFill>
                <a:effectLst/>
                <a:latin typeface="Calibri" panose="020F0502020204030204" pitchFamily="34" charset="0"/>
                <a:ea typeface="Times New Roman" panose="02020603050405020304" pitchFamily="18" charset="0"/>
                <a:cs typeface="B Nazanin" panose="00000400000000000000" pitchFamily="2" charset="-78"/>
              </a:rPr>
              <a:t> از آنجایی که مریم درک بالایی داشت قول داد؛ از آن روز مریم من دوباره همان شاگرد بازیگوش و فعّال مدرسه شد و من هم سعی میکردم تا جایی که ممکن است محبّت لازم را به او بکنم تا نبود مادرش کمتر به چشم بیاید.</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2050827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normAutofit lnSpcReduction="10000"/>
          </a:bodyPr>
          <a:lstStyle/>
          <a:p>
            <a:pPr algn="r" rtl="0">
              <a:lnSpc>
                <a:spcPct val="107000"/>
              </a:lnSpc>
              <a:spcAft>
                <a:spcPts val="800"/>
              </a:spcAft>
            </a:pPr>
            <a:r>
              <a:rPr lang="fa-IR" sz="3600" b="1" u="none" strike="noStrike" dirty="0" smtClean="0">
                <a:solidFill>
                  <a:srgbClr val="3B86BD"/>
                </a:solidFill>
                <a:effectLst/>
                <a:latin typeface="Tahoma" panose="020B0604030504040204" pitchFamily="34" charset="0"/>
                <a:ea typeface="Times New Roman" panose="02020603050405020304" pitchFamily="18" charset="0"/>
                <a:cs typeface="B Nazanin" panose="00000400000000000000" pitchFamily="2" charset="-78"/>
                <a:hlinkClick r:id="rId2"/>
              </a:rPr>
              <a:t>تدریس مکعب ها در ریاضی توأم با تجسّم ذهنی، تصویری و عملی / سید حسن میکائیلی</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r>
              <a:rPr lang="fa-IR" sz="36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سید حسن میکائیلی کچپی، با 3 سال سابقه معلمی در مقطع ابتدایی</a:t>
            </a:r>
            <a:r>
              <a:rPr lang="fa-IR" sz="3600" dirty="0" smtClean="0">
                <a:solidFill>
                  <a:srgbClr val="000000"/>
                </a:solidFill>
                <a:effectLst/>
                <a:ea typeface="Times New Roman" panose="02020603050405020304" pitchFamily="18" charset="0"/>
                <a:cs typeface="Cambria" panose="02040503050406030204" pitchFamily="18" charset="0"/>
              </a:rPr>
              <a:t> </a:t>
            </a:r>
            <a:r>
              <a:rPr lang="fa-IR" sz="36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پایه ششم در مدرسه شهید سید محمّد حسینی لسفیجان شهرستان: نور - شهر چمستان؛</a:t>
            </a:r>
            <a:r>
              <a:rPr lang="en-US" sz="36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 </a:t>
            </a:r>
            <a:br>
              <a:rPr lang="en-US" sz="36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br>
            <a:r>
              <a:rPr lang="en-US" sz="36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   </a:t>
            </a:r>
            <a:r>
              <a:rPr lang="fa-IR" sz="36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در تدریس سطح و حجم مکعّب و مکعّب مستطیل،</a:t>
            </a:r>
            <a:r>
              <a:rPr lang="fa-IR" sz="3600" b="1" i="1" dirty="0" smtClean="0">
                <a:solidFill>
                  <a:srgbClr val="E74C3C"/>
                </a:solidFill>
                <a:effectLst/>
                <a:ea typeface="Times New Roman" panose="02020603050405020304" pitchFamily="18" charset="0"/>
                <a:cs typeface="Cambria" panose="02040503050406030204" pitchFamily="18" charset="0"/>
              </a:rPr>
              <a:t> </a:t>
            </a:r>
            <a:r>
              <a:rPr lang="fa-IR" sz="3600" b="1" i="1" dirty="0" smtClean="0">
                <a:solidFill>
                  <a:srgbClr val="E74C3C"/>
                </a:solidFill>
                <a:effectLst/>
                <a:latin typeface="Tahoma" panose="020B0604030504040204" pitchFamily="34" charset="0"/>
                <a:ea typeface="Times New Roman" panose="02020603050405020304" pitchFamily="18" charset="0"/>
                <a:cs typeface="B Nazanin" panose="00000400000000000000" pitchFamily="2" charset="-78"/>
              </a:rPr>
              <a:t>بیشتر دانش‌آموزان در یاگیری آن مشکل دارند</a:t>
            </a:r>
            <a:r>
              <a:rPr lang="en-US" sz="3600" b="1" i="1" dirty="0" smtClean="0">
                <a:solidFill>
                  <a:srgbClr val="E74C3C"/>
                </a:solidFill>
                <a:effectLst/>
                <a:latin typeface="Tahoma" panose="020B0604030504040204" pitchFamily="34" charset="0"/>
                <a:ea typeface="Times New Roman" panose="02020603050405020304" pitchFamily="18" charset="0"/>
                <a:cs typeface="B Nazanin" panose="00000400000000000000" pitchFamily="2" charset="-78"/>
              </a:rPr>
              <a:t>. </a:t>
            </a:r>
            <a:r>
              <a:rPr lang="fa-IR" sz="36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برای اینکه دانش‌آموزان آن را به خوبی یاد بگیرند،</a:t>
            </a:r>
            <a:r>
              <a:rPr lang="fa-IR" sz="3600" dirty="0" smtClean="0">
                <a:solidFill>
                  <a:srgbClr val="000000"/>
                </a:solidFill>
                <a:effectLst/>
                <a:ea typeface="Times New Roman" panose="02020603050405020304" pitchFamily="18" charset="0"/>
                <a:cs typeface="Cambria" panose="02040503050406030204" pitchFamily="18" charset="0"/>
              </a:rPr>
              <a:t> </a:t>
            </a:r>
            <a:r>
              <a:rPr lang="fa-IR" sz="3600" b="1" dirty="0" smtClean="0">
                <a:solidFill>
                  <a:srgbClr val="3498DB"/>
                </a:solidFill>
                <a:effectLst/>
                <a:latin typeface="Tahoma" panose="020B0604030504040204" pitchFamily="34" charset="0"/>
                <a:ea typeface="Times New Roman" panose="02020603050405020304" pitchFamily="18" charset="0"/>
                <a:cs typeface="B Nazanin" panose="00000400000000000000" pitchFamily="2" charset="-78"/>
              </a:rPr>
              <a:t>بهتر است از فعالیت‌های مجسّم(عملی) و همچنین برای تکمیل فرایند یادگیری از فعالیت‌های نیمه مجسّم(تصویری) و مجرّد(ذهنی) استفاده‌کنیم</a:t>
            </a:r>
            <a:endParaRPr lang="fa-IR" sz="3600" dirty="0"/>
          </a:p>
        </p:txBody>
      </p:sp>
    </p:spTree>
    <p:extLst>
      <p:ext uri="{BB962C8B-B14F-4D97-AF65-F5344CB8AC3E}">
        <p14:creationId xmlns:p14="http://schemas.microsoft.com/office/powerpoint/2010/main" val="3216987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r>
              <a:rPr lang="fa-IR"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قبل از شروع تدریس</a:t>
            </a:r>
            <a:r>
              <a:rPr lang="en-US"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a:t>
            </a:r>
            <a:r>
              <a:rPr lang="fa-IR"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                </a:t>
            </a:r>
          </a:p>
          <a:p>
            <a:pPr algn="r" rtl="0">
              <a:lnSpc>
                <a:spcPct val="107000"/>
              </a:lnSpc>
              <a:spcBef>
                <a:spcPts val="600"/>
              </a:spcBef>
              <a:spcAft>
                <a:spcPts val="600"/>
              </a:spcAft>
            </a:pPr>
            <a:r>
              <a:rPr lang="en-US"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      _ </a:t>
            </a:r>
            <a:r>
              <a:rPr lang="fa-IR"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برای ایجاد انگیزه موسیقی شادی در کلاس پخش کردم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algn="r" rtl="0">
              <a:lnSpc>
                <a:spcPct val="107000"/>
              </a:lnSpc>
              <a:spcBef>
                <a:spcPts val="600"/>
              </a:spcBef>
              <a:spcAft>
                <a:spcPts val="600"/>
              </a:spcAft>
            </a:pPr>
            <a:r>
              <a:rPr lang="en-US"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      _ </a:t>
            </a:r>
            <a:r>
              <a:rPr lang="fa-IR"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چند دقیقه‌ای با دانش‌آموزان نرمش انجام دادیم؛</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algn="r" rtl="0">
              <a:lnSpc>
                <a:spcPct val="107000"/>
              </a:lnSpc>
              <a:spcBef>
                <a:spcPts val="600"/>
              </a:spcBef>
              <a:spcAft>
                <a:spcPts val="600"/>
              </a:spcAft>
            </a:pPr>
            <a:r>
              <a:rPr lang="en-US"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      _ </a:t>
            </a:r>
            <a:r>
              <a:rPr lang="fa-IR"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همچنین با بیان خاطره‌ی شاد، دانش‌آموزان را مهیای‌ تدریس کردم</a:t>
            </a:r>
            <a:r>
              <a:rPr lang="en-US"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a:t>
            </a:r>
            <a:br>
              <a:rPr lang="en-US"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br>
            <a:r>
              <a:rPr lang="en-US" sz="2800" b="1" dirty="0" smtClean="0">
                <a:solidFill>
                  <a:srgbClr val="1F3864"/>
                </a:solidFill>
                <a:effectLst/>
                <a:latin typeface="Tahoma" panose="020B0604030504040204" pitchFamily="34" charset="0"/>
                <a:ea typeface="Times New Roman" panose="02020603050405020304" pitchFamily="18" charset="0"/>
                <a:cs typeface="B Nazanin" panose="00000400000000000000" pitchFamily="2" charset="-78"/>
              </a:rPr>
              <a:t>   </a:t>
            </a:r>
            <a:r>
              <a:rPr lang="fa-IR" sz="2800" b="1" dirty="0" smtClean="0">
                <a:solidFill>
                  <a:srgbClr val="1F3864"/>
                </a:solidFill>
                <a:effectLst/>
                <a:latin typeface="Tahoma" panose="020B0604030504040204" pitchFamily="34" charset="0"/>
                <a:ea typeface="Times New Roman" panose="02020603050405020304" pitchFamily="18" charset="0"/>
                <a:cs typeface="B Nazanin" panose="00000400000000000000" pitchFamily="2" charset="-78"/>
              </a:rPr>
              <a:t>تدریس خود را با بیان سوال شروع کردم؛ حجم و سطح کلاس را چگونه به دست می‌آوریم؟</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algn="r" rtl="0">
              <a:lnSpc>
                <a:spcPct val="107000"/>
              </a:lnSpc>
              <a:spcBef>
                <a:spcPts val="600"/>
              </a:spcBef>
              <a:spcAft>
                <a:spcPts val="600"/>
              </a:spcAft>
            </a:pPr>
            <a:r>
              <a:rPr lang="en-US"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  </a:t>
            </a:r>
            <a:r>
              <a:rPr lang="fa-IR"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دانش‌آموزان به اندازه‌ی دانسته‌ها و توانایی خودشان به سوال پاسخ دادند</a:t>
            </a:r>
            <a:r>
              <a:rPr lang="en-US"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 </a:t>
            </a:r>
            <a:br>
              <a:rPr lang="en-US"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br>
            <a:r>
              <a:rPr lang="fa-IR"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a:t>
            </a:r>
            <a:r>
              <a:rPr lang="fa-IR" sz="2800" dirty="0" smtClean="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 </a:t>
            </a:r>
            <a:r>
              <a:rPr lang="fa-IR"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دانش‌آموزان برای انجام فعالیت عملی به صورت گروهی نشستند؛</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algn="r" rtl="0">
              <a:lnSpc>
                <a:spcPct val="107000"/>
              </a:lnSpc>
              <a:spcBef>
                <a:spcPts val="600"/>
              </a:spcBef>
              <a:spcAft>
                <a:spcPts val="600"/>
              </a:spcAft>
            </a:pPr>
            <a:r>
              <a:rPr lang="fa-IR"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a:t>
            </a:r>
            <a:r>
              <a:rPr lang="fa-IR" sz="2800" dirty="0" smtClean="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 </a:t>
            </a:r>
            <a:r>
              <a:rPr lang="fa-IR" sz="28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وسایل مورد نیاز(مقوای شطرنجی، قیچی، چسب و ...) را آماده کردند</a:t>
            </a:r>
            <a:r>
              <a:rPr lang="en-US"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1424866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noAutofit/>
          </a:bodyPr>
          <a:lstStyle/>
          <a:p>
            <a:r>
              <a:rPr lang="fa-IR" sz="3600" dirty="0" smtClean="0">
                <a:solidFill>
                  <a:srgbClr val="A8D08D"/>
                </a:solidFill>
                <a:effectLst/>
                <a:latin typeface="Tahoma" panose="020B0604030504040204" pitchFamily="34" charset="0"/>
                <a:ea typeface="Times New Roman" panose="02020603050405020304" pitchFamily="18" charset="0"/>
                <a:cs typeface="B Nazanin" panose="00000400000000000000" pitchFamily="2" charset="-78"/>
              </a:rPr>
              <a:t>با راهنمایی بنده شروع به درست کردن مکعّب و مکعّب مستطیل کردند. در حین ساختن مکعّب و مکعّب مستطیل متوجّه شدند که مکعّب از چند مربّع و مکعّب مستطیل از چند مستطیل تشکیل شده است و چگونه می‌توان سطح و حجم آن‌ها را به دست آورد. در پایان فعالیت عملی، گروه‌ها مساحت و حجم مکعّب و مکعّب مستطیلی که خودشان ساخته بودند را به دست آوردند.</a:t>
            </a:r>
            <a:r>
              <a:rPr lang="en-US" sz="36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
            </a:r>
            <a:br>
              <a:rPr lang="en-US" sz="36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br>
            <a:r>
              <a:rPr lang="en-US" sz="36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_ </a:t>
            </a:r>
            <a:r>
              <a:rPr lang="fa-IR" sz="36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در ادامه‌ی فعالیت عملی، کلاس‌ها و اتاق‌هایی از مدرسه را برای هر گروه مشخّص کردم. تا هر گروه با استفاده از متری که سر گروه با خود داشت، مساحت و حجم اتاق‌های خواسته شده را به دست آورند. گروه‌ها به خوبی توانستند مساحت و حجم اتاق‌های خواسته شده را به دست آورند</a:t>
            </a:r>
            <a:r>
              <a:rPr lang="en-US" sz="36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 </a:t>
            </a:r>
            <a:br>
              <a:rPr lang="en-US" sz="36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br>
            <a:endParaRPr lang="fa-IR" sz="3600" dirty="0"/>
          </a:p>
        </p:txBody>
      </p:sp>
    </p:spTree>
    <p:extLst>
      <p:ext uri="{BB962C8B-B14F-4D97-AF65-F5344CB8AC3E}">
        <p14:creationId xmlns:p14="http://schemas.microsoft.com/office/powerpoint/2010/main" val="1701871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pPr algn="r" rtl="0">
              <a:lnSpc>
                <a:spcPct val="107000"/>
              </a:lnSpc>
              <a:spcBef>
                <a:spcPts val="600"/>
              </a:spcBef>
              <a:spcAft>
                <a:spcPts val="600"/>
              </a:spcAft>
            </a:pPr>
            <a:r>
              <a:rPr lang="en-US" dirty="0" smtClean="0">
                <a:solidFill>
                  <a:srgbClr val="1F3864"/>
                </a:solidFill>
                <a:effectLst/>
                <a:latin typeface="Tahoma" panose="020B0604030504040204" pitchFamily="34" charset="0"/>
                <a:ea typeface="Times New Roman" panose="02020603050405020304" pitchFamily="18" charset="0"/>
                <a:cs typeface="B Nazanin" panose="00000400000000000000" pitchFamily="2" charset="-78"/>
              </a:rPr>
              <a:t>_ </a:t>
            </a:r>
            <a:r>
              <a:rPr lang="fa-IR" sz="4000" dirty="0" smtClean="0">
                <a:solidFill>
                  <a:srgbClr val="1F3864"/>
                </a:solidFill>
                <a:effectLst/>
                <a:latin typeface="Tahoma" panose="020B0604030504040204" pitchFamily="34" charset="0"/>
                <a:ea typeface="Times New Roman" panose="02020603050405020304" pitchFamily="18" charset="0"/>
                <a:cs typeface="B Nazanin" panose="00000400000000000000" pitchFamily="2" charset="-78"/>
              </a:rPr>
              <a:t>برای تثبیت یادگیری از فعالیت‌های نیمه مجسّم(تصویری) استفاده کردم. با استفاده از محتوای آموزشی(پاورپوینت) تدریس خود را ادامه دادم. در پاورپوینت چگونگی ساخت مکعّب و مکعّب مستطیل</a:t>
            </a:r>
            <a:r>
              <a:rPr lang="fa-IR" sz="4000" dirty="0" smtClean="0">
                <a:solidFill>
                  <a:srgbClr val="1F3864"/>
                </a:solidFill>
                <a:effectLst/>
                <a:latin typeface="Calibri" panose="020F0502020204030204" pitchFamily="34" charset="0"/>
                <a:ea typeface="Times New Roman" panose="02020603050405020304" pitchFamily="18" charset="0"/>
                <a:cs typeface="Cambria" panose="02040503050406030204" pitchFamily="18" charset="0"/>
              </a:rPr>
              <a:t> </a:t>
            </a:r>
            <a:r>
              <a:rPr lang="fa-IR" sz="4000" dirty="0" smtClean="0">
                <a:solidFill>
                  <a:srgbClr val="1F3864"/>
                </a:solidFill>
                <a:effectLst/>
                <a:latin typeface="Tahoma" panose="020B0604030504040204" pitchFamily="34" charset="0"/>
                <a:ea typeface="Times New Roman" panose="02020603050405020304" pitchFamily="18" charset="0"/>
                <a:cs typeface="B Nazanin" panose="00000400000000000000" pitchFamily="2" charset="-78"/>
              </a:rPr>
              <a:t> و شیوه‌ی به دست آوردن سطح و حجم آ‌ن‌ها را به صورت تصویری به نمایش گذاشتم</a:t>
            </a:r>
            <a:r>
              <a:rPr lang="en-US" sz="4000" dirty="0" smtClean="0">
                <a:solidFill>
                  <a:srgbClr val="1F3864"/>
                </a:solidFill>
                <a:effectLst/>
                <a:latin typeface="Tahoma" panose="020B0604030504040204" pitchFamily="34" charset="0"/>
                <a:ea typeface="Times New Roman" panose="02020603050405020304" pitchFamily="18" charset="0"/>
                <a:cs typeface="B Nazanin" panose="00000400000000000000" pitchFamily="2" charset="-78"/>
              </a:rPr>
              <a:t>.</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sz="4000" dirty="0"/>
          </a:p>
        </p:txBody>
      </p:sp>
    </p:spTree>
    <p:extLst>
      <p:ext uri="{BB962C8B-B14F-4D97-AF65-F5344CB8AC3E}">
        <p14:creationId xmlns:p14="http://schemas.microsoft.com/office/powerpoint/2010/main" val="605768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pPr algn="r" rtl="0">
              <a:lnSpc>
                <a:spcPct val="107000"/>
              </a:lnSpc>
              <a:spcBef>
                <a:spcPts val="600"/>
              </a:spcBef>
              <a:spcAft>
                <a:spcPts val="600"/>
              </a:spcAft>
            </a:pPr>
            <a:r>
              <a:rPr lang="en-US" b="1" dirty="0" smtClean="0">
                <a:solidFill>
                  <a:srgbClr val="27AE60"/>
                </a:solidFill>
                <a:effectLst/>
                <a:latin typeface="Tahoma" panose="020B0604030504040204" pitchFamily="34" charset="0"/>
                <a:ea typeface="Times New Roman" panose="02020603050405020304" pitchFamily="18" charset="0"/>
                <a:cs typeface="B Nazanin" panose="00000400000000000000" pitchFamily="2" charset="-78"/>
              </a:rPr>
              <a:t>   </a:t>
            </a:r>
            <a:r>
              <a:rPr lang="fa-IR" sz="4400" b="1" dirty="0" smtClean="0">
                <a:solidFill>
                  <a:srgbClr val="27AE60"/>
                </a:solidFill>
                <a:effectLst/>
                <a:latin typeface="Tahoma" panose="020B0604030504040204" pitchFamily="34" charset="0"/>
                <a:ea typeface="Times New Roman" panose="02020603050405020304" pitchFamily="18" charset="0"/>
                <a:cs typeface="B Nazanin" panose="00000400000000000000" pitchFamily="2" charset="-78"/>
              </a:rPr>
              <a:t>در پایان کار از دانش‌آموزان خواستم تا فعالیت و کار درکلاس</a:t>
            </a:r>
            <a:r>
              <a:rPr lang="fa-IR" sz="4400" b="1" dirty="0" smtClean="0">
                <a:solidFill>
                  <a:srgbClr val="27AE60"/>
                </a:solidFill>
                <a:effectLst/>
                <a:latin typeface="Calibri" panose="020F0502020204030204" pitchFamily="34" charset="0"/>
                <a:ea typeface="Times New Roman" panose="02020603050405020304" pitchFamily="18" charset="0"/>
                <a:cs typeface="Cambria" panose="02040503050406030204" pitchFamily="18" charset="0"/>
              </a:rPr>
              <a:t> </a:t>
            </a:r>
            <a:r>
              <a:rPr lang="fa-IR" sz="4400" b="1" dirty="0" smtClean="0">
                <a:solidFill>
                  <a:srgbClr val="27AE60"/>
                </a:solidFill>
                <a:effectLst/>
                <a:latin typeface="Tahoma" panose="020B0604030504040204" pitchFamily="34" charset="0"/>
                <a:ea typeface="Times New Roman" panose="02020603050405020304" pitchFamily="18" charset="0"/>
                <a:cs typeface="B Nazanin" panose="00000400000000000000" pitchFamily="2" charset="-78"/>
              </a:rPr>
              <a:t> مربوط به مبحث سطح و حجم مکعّب و مکعّب مستطیل را انجام دهند. با بررسی‌هایی که انجام دادم، متوجه شدم بیشتر دانش‌آموزان فعالیت و کار درکلاس کتاب درسی را به درستی انجام دادند.</a:t>
            </a:r>
            <a:endParaRPr lang="en-US" sz="44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3099691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normAutofit lnSpcReduction="10000"/>
          </a:bodyPr>
          <a:lstStyle/>
          <a:p>
            <a:pPr algn="r">
              <a:lnSpc>
                <a:spcPct val="107000"/>
              </a:lnSpc>
              <a:spcAft>
                <a:spcPts val="800"/>
              </a:spcAft>
            </a:pPr>
            <a:r>
              <a:rPr lang="fa-IR" b="1" u="sng" dirty="0" smtClean="0">
                <a:solidFill>
                  <a:srgbClr val="0563C1"/>
                </a:solidFill>
                <a:effectLst/>
                <a:latin typeface="Calibri" panose="020F0502020204030204" pitchFamily="34" charset="0"/>
                <a:ea typeface="Calibri" panose="020F0502020204030204" pitchFamily="34" charset="0"/>
                <a:cs typeface="B Nazanin" panose="00000400000000000000" pitchFamily="2" charset="-78"/>
                <a:hlinkClick r:id="rId2"/>
              </a:rPr>
              <a:t>اضطراب/خورشید حسین آرموئی</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r>
              <a:rPr lang="fa-IR" sz="3600" dirty="0" smtClean="0">
                <a:effectLst/>
                <a:latin typeface="Calibri" panose="020F0502020204030204" pitchFamily="34" charset="0"/>
                <a:ea typeface="Calibri" panose="020F0502020204030204" pitchFamily="34" charset="0"/>
                <a:cs typeface="B Nazanin" panose="00000400000000000000" pitchFamily="2" charset="-78"/>
              </a:rPr>
              <a:t>علی اکبر قنبری با 28 سال سابقه کاری که در حال حاضر مدیر آموزشگاه است یکی از تجارب خود را اینگونه بیان کرده است . در سال 86 بعنوان معلم پایه اول انتخاب شدم اولین کاری که یک معلم باید انجام دهد این است که دانش اموزان خود را بشناسد </a:t>
            </a:r>
            <a:r>
              <a:rPr lang="fa-IR" sz="3600" dirty="0" smtClean="0">
                <a:solidFill>
                  <a:srgbClr val="1F3864"/>
                </a:solidFill>
                <a:effectLst/>
                <a:latin typeface="Calibri" panose="020F0502020204030204" pitchFamily="34" charset="0"/>
                <a:ea typeface="Calibri" panose="020F0502020204030204" pitchFamily="34" charset="0"/>
                <a:cs typeface="B Nazanin" panose="00000400000000000000" pitchFamily="2" charset="-78"/>
              </a:rPr>
              <a:t>یک شناخت جزئی از دانش اموزان بعمل اوردم دیده شد دانش اموزی ارتباط خوبی با من معلم ندارد برای من سوال شد که این دانش اموز که در زنگ های تفریح که با بقیه صحبت می کند و بازی می کند چرا هر چه که در کلاس سوال میپرسم جواب نمی دهد حتی اسمش را هم به من نمی گوید و نسبت به جنس مرد اضطراب دارد </a:t>
            </a:r>
            <a:r>
              <a:rPr lang="fa-IR" sz="3600" dirty="0" smtClean="0">
                <a:effectLst/>
                <a:latin typeface="Calibri" panose="020F0502020204030204" pitchFamily="34" charset="0"/>
                <a:ea typeface="Calibri" panose="020F0502020204030204" pitchFamily="34" charset="0"/>
                <a:cs typeface="B Nazanin" panose="00000400000000000000" pitchFamily="2" charset="-78"/>
              </a:rPr>
              <a:t>این موضوع را با مدیر مدرسه در میان گذاشتم و گفتم که احساس می کنم </a:t>
            </a:r>
            <a:endParaRPr lang="fa-IR" sz="3600" dirty="0"/>
          </a:p>
        </p:txBody>
      </p:sp>
    </p:spTree>
    <p:extLst>
      <p:ext uri="{BB962C8B-B14F-4D97-AF65-F5344CB8AC3E}">
        <p14:creationId xmlns:p14="http://schemas.microsoft.com/office/powerpoint/2010/main" val="2957986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pPr>
              <a:lnSpc>
                <a:spcPct val="107000"/>
              </a:lnSpc>
              <a:spcAft>
                <a:spcPts val="800"/>
              </a:spcAft>
            </a:pPr>
            <a:r>
              <a:rPr lang="fa-IR" sz="9600" dirty="0" smtClean="0">
                <a:effectLst/>
                <a:latin typeface="Calibri" panose="020F0502020204030204" pitchFamily="34" charset="0"/>
                <a:ea typeface="Calibri" panose="020F0502020204030204" pitchFamily="34" charset="0"/>
                <a:cs typeface="B Nazanin" panose="00000400000000000000" pitchFamily="2" charset="-78"/>
              </a:rPr>
              <a:t>منابع معرفی شده جهت استفاده دانشجو معلمان گرامی:</a:t>
            </a:r>
            <a:endParaRPr lang="en-US" sz="96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2936396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pPr algn="r">
              <a:lnSpc>
                <a:spcPct val="107000"/>
              </a:lnSpc>
              <a:spcAft>
                <a:spcPts val="800"/>
              </a:spcAft>
            </a:pPr>
            <a:r>
              <a:rPr lang="fa-IR" sz="2800" dirty="0" smtClean="0">
                <a:effectLst/>
                <a:latin typeface="Calibri" panose="020F0502020204030204" pitchFamily="34" charset="0"/>
                <a:ea typeface="Calibri" panose="020F0502020204030204" pitchFamily="34" charset="0"/>
                <a:cs typeface="B Nazanin" panose="00000400000000000000" pitchFamily="2" charset="-78"/>
              </a:rPr>
              <a:t>این دانش اموز استعداد خوبی دارد ولی پاسخی بمن نمی دهد من و مدیر مدرسه زنگ های تفریح او را از پشت پنجره زیر نظر داشتیم و متوجه شدیم که با بچه های دیگر</a:t>
            </a:r>
            <a:r>
              <a:rPr lang="fa-IR" sz="2800" dirty="0" smtClean="0">
                <a:effectLst/>
                <a:latin typeface="Calibri" panose="020F0502020204030204" pitchFamily="34" charset="0"/>
                <a:ea typeface="Calibri" panose="020F0502020204030204" pitchFamily="34" charset="0"/>
                <a:cs typeface="Cambria" panose="02040503050406030204" pitchFamily="18" charset="0"/>
              </a:rPr>
              <a:t> </a:t>
            </a:r>
            <a:r>
              <a:rPr lang="fa-IR" sz="2800" dirty="0" smtClean="0">
                <a:effectLst/>
                <a:latin typeface="Calibri" panose="020F0502020204030204" pitchFamily="34" charset="0"/>
                <a:ea typeface="Calibri" panose="020F0502020204030204" pitchFamily="34" charset="0"/>
                <a:cs typeface="B Nazanin" panose="00000400000000000000" pitchFamily="2" charset="-78"/>
              </a:rPr>
              <a:t> ارتباط اجتماعی خوبی دارد اینطور برداشت شد که مشکل از خانه اغاز شده مادرش را به مدرسه دعوت کردیم و گفتیم که دخترش با معلم صحبت نمی کند مادر گفت :او با هیچ مردی صحبت نمی کند .علت را جویا شدم و متوجه شدم که این خانم یک فرزند پسر و 5 فرزند دختر داشته و همسر او تمایل به فرزند پسر د اشته به همین دلیل در دوران کودکی از محبت پدر محروم بوده و پدر هم شغلی داشته که هر 20 روز یکبار به منزل بازمی گشت و چون این کودک از پدر اضطراب داشت ماجرا را به همه مرد ها تعمیم داده بود با پدر دانش اموز صحبت کردم و گفتم که با فرزند خود مهربانتر باشد از هفته بعد دیدیم که دانش اموز اوضاع بهتری یافت و من موفق شدم که او را بخود جلب کنم اوایل فقط با من صحبت می کرد اما به مرور زمان اضطراب او بطور کلی از بین رفت</a:t>
            </a:r>
            <a:r>
              <a:rPr lang="en-US" sz="2800" dirty="0" smtClean="0">
                <a:effectLst/>
                <a:latin typeface="Calibri" panose="020F0502020204030204" pitchFamily="34" charset="0"/>
                <a:ea typeface="Calibri" panose="020F0502020204030204" pitchFamily="34" charset="0"/>
                <a:cs typeface="B Nazanin" panose="00000400000000000000" pitchFamily="2" charset="-78"/>
              </a:rPr>
              <a:t>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2700899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pPr algn="r">
              <a:lnSpc>
                <a:spcPct val="107000"/>
              </a:lnSpc>
              <a:spcAft>
                <a:spcPts val="800"/>
              </a:spcAft>
            </a:pPr>
            <a:r>
              <a:rPr lang="fa-IR" b="1" u="sng" dirty="0" smtClean="0">
                <a:solidFill>
                  <a:srgbClr val="0563C1"/>
                </a:solidFill>
                <a:effectLst/>
                <a:latin typeface="Calibri" panose="020F0502020204030204" pitchFamily="34" charset="0"/>
                <a:ea typeface="Calibri" panose="020F0502020204030204" pitchFamily="34" charset="0"/>
                <a:cs typeface="B Nazanin" panose="00000400000000000000" pitchFamily="2" charset="-78"/>
                <a:hlinkClick r:id="rId2"/>
              </a:rPr>
              <a:t>تشویق با اذان / سمیه حلیمی جلودار</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r>
              <a:rPr lang="fa-IR" sz="2800" dirty="0" smtClean="0">
                <a:effectLst/>
                <a:latin typeface="Calibri" panose="020F0502020204030204" pitchFamily="34" charset="0"/>
                <a:ea typeface="Calibri" panose="020F0502020204030204" pitchFamily="34" charset="0"/>
                <a:cs typeface="B Nazanin" panose="00000400000000000000" pitchFamily="2" charset="-78"/>
              </a:rPr>
              <a:t>شاگرد پسری داشتم که در کلاس سوم ابتدایی با من بود. این شاگردم یک خواهر داشت که در مدرسه تیزهوشان درس می خواند. این پسر برعکس خواهرش دانش آموز خیلی ضعیفی بود . وقتی روزهای اول به کلاسشان رفتم ظاهرش خیلی ساده بود ، دفترهایش خیلی نامرتب بود و لباس پوشیدنش شلخته بود. من از او خواستم که والدینش را به مدرسه بیاورد . مادرش خیلی شیک و مرتب به مدرسه آمد و پدرش ساده پوش و مثل یک کارگر بود . از آنها شغلشان را پرسیدم ، مادرش گفت خانه دارم و پدرش کارگر شرکت آرد بود. از روی این خصوصیات بچه انگار احساس ضعف می کرد در خانه ای که پدرش دائما فعال بود و کار می کرد. پسر هم یک ضعف خاصی داشت . تمام معلمان سالهای پیش هم این پسر را یک بچه ی کودن و تنبل می دانستند. من همیشه دنبال بهانه ای بودم تا این بچه عاشق و علاقه مند به درس شود، هر کاری کردم دیدم این بچه اصلا درس و مدرسه را دوست ندارد . </a:t>
            </a:r>
            <a:endParaRPr lang="fa-IR" dirty="0"/>
          </a:p>
        </p:txBody>
      </p:sp>
    </p:spTree>
    <p:extLst>
      <p:ext uri="{BB962C8B-B14F-4D97-AF65-F5344CB8AC3E}">
        <p14:creationId xmlns:p14="http://schemas.microsoft.com/office/powerpoint/2010/main" val="601425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normAutofit fontScale="92500"/>
          </a:bodyPr>
          <a:lstStyle/>
          <a:p>
            <a:pPr algn="r">
              <a:lnSpc>
                <a:spcPct val="107000"/>
              </a:lnSpc>
              <a:spcAft>
                <a:spcPts val="800"/>
              </a:spcAft>
            </a:pPr>
            <a:r>
              <a:rPr lang="fa-IR" sz="2800" dirty="0" smtClean="0">
                <a:effectLst/>
                <a:latin typeface="Calibri" panose="020F0502020204030204" pitchFamily="34" charset="0"/>
                <a:ea typeface="Calibri" panose="020F0502020204030204" pitchFamily="34" charset="0"/>
                <a:cs typeface="B Nazanin" panose="00000400000000000000" pitchFamily="2" charset="-78"/>
              </a:rPr>
              <a:t>یک روز زنگ بیکاری خودم که زنگ آخر بود در دفتر مدرسه نشسته بودم و ساعت نماز دانش آموزان من بود . بچه های من در صف نماز ایستاده بودند و آماده نماز خواندن . یکدفعه صدای خیلی زیبای اذان گویی را شنیدم . از مدیر پرسیدم این اذان صدای کدام یک از دانش آموزان است ، مدیر گفت که شاگرد شماست . من وقتی اسم دانش اموز را شنیدم خیلی تعجب کردم ، گفتم دانش آموز من که اینقدر ضعیف است با این لحن زیبا مثل یک مؤذن واقعی اذان می گوید!! آن صدای اذان یک بهانه ی کوچکی شد من سر صف نماز جماعت این دانش آموز را تشویق کنم . بچه های دیگر هم خیلی خوشحال شدند که از کلاس خودمان یک چنین دانش آموزی داریم . آن تشویق کوچک من</a:t>
            </a:r>
            <a:r>
              <a:rPr lang="fa-IR" sz="2800" dirty="0" smtClean="0">
                <a:effectLst/>
                <a:latin typeface="Calibri" panose="020F0502020204030204" pitchFamily="34" charset="0"/>
                <a:ea typeface="Calibri" panose="020F0502020204030204" pitchFamily="34" charset="0"/>
                <a:cs typeface="Cambria" panose="02040503050406030204" pitchFamily="18" charset="0"/>
              </a:rPr>
              <a:t> </a:t>
            </a:r>
            <a:r>
              <a:rPr lang="fa-IR" sz="2800" dirty="0" smtClean="0">
                <a:effectLst/>
                <a:latin typeface="Calibri" panose="020F0502020204030204" pitchFamily="34" charset="0"/>
                <a:ea typeface="Calibri" panose="020F0502020204030204" pitchFamily="34" charset="0"/>
                <a:cs typeface="B Nazanin" panose="00000400000000000000" pitchFamily="2" charset="-78"/>
              </a:rPr>
              <a:t> باعث شد این پسر از فردا سر و وضعش مرتب بود ، همیشه سعی می کرد خودش را به من نشان دهد و خودنمایی کند ، مثلا سر صف می آمد و برنامه های صبحگاهی را اجرا می کرد . مادرش می گفت این تنها سالی است که پسرش با علاقه هر روز به مدرسه می آید و دوست ندارد کلاسش تمام شود . من به عنوان یک معلم خدا را شکر می کنم که حداقل صدای اذانش باعث تشویقش شد و زندگی او را تغییر داد</a:t>
            </a:r>
            <a:r>
              <a:rPr lang="en-US" sz="2800" dirty="0" smtClean="0">
                <a:effectLst/>
                <a:latin typeface="Calibri" panose="020F0502020204030204" pitchFamily="34" charset="0"/>
                <a:ea typeface="Calibri" panose="020F0502020204030204" pitchFamily="34" charset="0"/>
                <a:cs typeface="B Nazanin" panose="00000400000000000000" pitchFamily="2" charset="-78"/>
              </a:rPr>
              <a:t>.</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2502357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normAutofit lnSpcReduction="10000"/>
          </a:bodyPr>
          <a:lstStyle/>
          <a:p>
            <a:pPr algn="r">
              <a:lnSpc>
                <a:spcPct val="107000"/>
              </a:lnSpc>
              <a:spcAft>
                <a:spcPts val="800"/>
              </a:spcAft>
            </a:pPr>
            <a:r>
              <a:rPr lang="fa-IR" b="1" u="sng" dirty="0" smtClean="0">
                <a:solidFill>
                  <a:srgbClr val="0563C1"/>
                </a:solidFill>
                <a:effectLst/>
                <a:latin typeface="Calibri" panose="020F0502020204030204" pitchFamily="34" charset="0"/>
                <a:ea typeface="Calibri" panose="020F0502020204030204" pitchFamily="34" charset="0"/>
                <a:cs typeface="B Nazanin" panose="00000400000000000000" pitchFamily="2" charset="-78"/>
                <a:hlinkClick r:id="rId2"/>
              </a:rPr>
              <a:t>ترس رفتن به مدرسه/ آرش جعفری زرندینی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fa-IR" dirty="0" smtClean="0">
                <a:effectLst/>
                <a:latin typeface="Calibri" panose="020F0502020204030204" pitchFamily="34" charset="0"/>
                <a:ea typeface="Calibri" panose="020F0502020204030204" pitchFamily="34" charset="0"/>
                <a:cs typeface="B Nazanin" panose="00000400000000000000" pitchFamily="2" charset="-78"/>
              </a:rPr>
              <a:t>آقای شعبانعلی رمضانی با 27 سال سابقه کاری ،آموزگار دبستان شاهد شهرستان بابل از تجربه خویش در یکی از سال های تدریسش این چنین می گوید:</a:t>
            </a:r>
            <a:r>
              <a:rPr lang="fa-IR" dirty="0" smtClean="0">
                <a:effectLst/>
                <a:latin typeface="Calibri" panose="020F0502020204030204" pitchFamily="34" charset="0"/>
                <a:ea typeface="Calibri" panose="020F0502020204030204" pitchFamily="34" charset="0"/>
                <a:cs typeface="Cambria" panose="02040503050406030204" pitchFamily="18" charset="0"/>
              </a:rPr>
              <a:t> </a:t>
            </a:r>
            <a:r>
              <a:rPr lang="fa-IR" dirty="0" smtClean="0">
                <a:effectLst/>
                <a:latin typeface="Calibri" panose="020F0502020204030204" pitchFamily="34" charset="0"/>
                <a:ea typeface="Calibri" panose="020F0502020204030204" pitchFamily="34" charset="0"/>
                <a:cs typeface="B Nazanin" panose="00000400000000000000" pitchFamily="2" charset="-78"/>
              </a:rPr>
              <a:t>در سال 1372 که به عنوان معلم اول ابتدایی به یکی از روستاهای منطقه محروم رفته بودم ،متوجه شدم یکی از دانش آموزان از آمدن به مدرسه گریزان است و از مدرسه بسیار وحشت دارد،همیشه نگران و گریان بود و در روزهای اول مدرسه هیچ وقت حاضر نبود به کلاس درس بیاید . من مدیر را در جریان گذاشتم و از او خواستم که مادرش را به مدرسه دعوت کند تا علت را بررسی کنیم که ببینیم چرا از مدرسه گریزان است.از قبل برای خودم یک سری چیزهایی را آماده کردم. به مادر او گفتم که یک هفته با ما همکاری کند و وقت خود را بگذارد و در کلاس بنشیند تا بچه کم کم با محیط مدرسه ،معلم انس گیرد.مثلا</a:t>
            </a:r>
            <a:r>
              <a:rPr lang="fa-IR" dirty="0" smtClean="0">
                <a:effectLst/>
                <a:latin typeface="Calibri" panose="020F0502020204030204" pitchFamily="34" charset="0"/>
                <a:ea typeface="Calibri" panose="020F0502020204030204" pitchFamily="34" charset="0"/>
                <a:cs typeface="Cambria" panose="02040503050406030204" pitchFamily="18" charset="0"/>
              </a:rPr>
              <a:t> </a:t>
            </a:r>
            <a:r>
              <a:rPr lang="fa-IR" dirty="0" smtClean="0">
                <a:effectLst/>
                <a:latin typeface="Calibri" panose="020F0502020204030204" pitchFamily="34" charset="0"/>
                <a:ea typeface="Calibri" panose="020F0502020204030204" pitchFamily="34" charset="0"/>
                <a:cs typeface="B Nazanin" panose="00000400000000000000" pitchFamily="2" charset="-78"/>
              </a:rPr>
              <a:t> در روز اول برای بچه چند تا شکلات گرفتم ،کنار او نشستم و او را بوسیدم و در روز دوم یک مداد به او دادم و در روز سوم یک مداد رنگی برای او گرفتم تا از این طریق بتوانم بچه را به مدرسه و درس علاقه مند کنم. با این کارهایی که انجام دادم متوجه شدم که از ترس و اضطراب بچه کم شده و دیدم که دارد به من نزدیک می شود و تا یک هفته همین کار را انجام دادم تا بتوانم مشکلات بچه را برطرف کنم و او به آغوش گرم مدرسه برگردد و از آن حالت ترس و گریه دور شود.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259622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normAutofit fontScale="92500" lnSpcReduction="10000"/>
          </a:bodyPr>
          <a:lstStyle/>
          <a:p>
            <a:pPr algn="r">
              <a:lnSpc>
                <a:spcPct val="107000"/>
              </a:lnSpc>
              <a:spcBef>
                <a:spcPts val="600"/>
              </a:spcBef>
              <a:spcAft>
                <a:spcPts val="825"/>
              </a:spcAft>
            </a:pPr>
            <a:r>
              <a:rPr lang="fa-IR" sz="3200" dirty="0" smtClean="0">
                <a:solidFill>
                  <a:srgbClr val="FF0000"/>
                </a:solidFill>
                <a:effectLst/>
                <a:latin typeface="Tahoma" panose="020B0604030504040204" pitchFamily="34" charset="0"/>
                <a:ea typeface="Times New Roman" panose="02020603050405020304" pitchFamily="18" charset="0"/>
                <a:cs typeface="B Nazanin" panose="00000400000000000000" pitchFamily="2" charset="-78"/>
              </a:rPr>
              <a:t>کار عملی خواسته شده برای شما دانشجو معلمان گرامی:</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a:lnSpc>
                <a:spcPct val="107000"/>
              </a:lnSpc>
              <a:spcBef>
                <a:spcPts val="600"/>
              </a:spcBef>
              <a:spcAft>
                <a:spcPts val="825"/>
              </a:spcAft>
              <a:buFont typeface="+mj-lt"/>
              <a:buAutoNum type="arabicPeriod"/>
            </a:pPr>
            <a:r>
              <a:rPr lang="fa-IR" sz="3200" dirty="0" smtClean="0">
                <a:solidFill>
                  <a:srgbClr val="FF0000"/>
                </a:solidFill>
                <a:effectLst/>
                <a:latin typeface="Tahoma" panose="020B0604030504040204" pitchFamily="34" charset="0"/>
                <a:ea typeface="Times New Roman" panose="02020603050405020304" pitchFamily="18" charset="0"/>
                <a:cs typeface="B Nazanin" panose="00000400000000000000" pitchFamily="2" charset="-78"/>
              </a:rPr>
              <a:t>یک مورد طبق فرمت بالا از خاطرات و تجربیات خود در دوران تحصیل خودتان (در ابتدایی  یا راهنمایی  یا دبیرستان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a:lnSpc>
                <a:spcPct val="107000"/>
              </a:lnSpc>
              <a:spcBef>
                <a:spcPts val="600"/>
              </a:spcBef>
              <a:spcAft>
                <a:spcPts val="825"/>
              </a:spcAft>
              <a:buFont typeface="+mj-lt"/>
              <a:buAutoNum type="arabicPeriod"/>
            </a:pPr>
            <a:r>
              <a:rPr lang="fa-IR" sz="3200" dirty="0" smtClean="0">
                <a:solidFill>
                  <a:srgbClr val="FF0000"/>
                </a:solidFill>
                <a:effectLst/>
                <a:latin typeface="Tahoma" panose="020B0604030504040204" pitchFamily="34" charset="0"/>
                <a:ea typeface="Times New Roman" panose="02020603050405020304" pitchFamily="18" charset="0"/>
                <a:cs typeface="B Nazanin" panose="00000400000000000000" pitchFamily="2" charset="-78"/>
              </a:rPr>
              <a:t>یک مورد طبق فرمت بالا از خاطرات و تجربیات خود در دوران  ترمهای کارورزی که گذرانده اید</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a:lnSpc>
                <a:spcPct val="107000"/>
              </a:lnSpc>
              <a:spcBef>
                <a:spcPts val="600"/>
              </a:spcBef>
              <a:spcAft>
                <a:spcPts val="825"/>
              </a:spcAft>
              <a:buFont typeface="+mj-lt"/>
              <a:buAutoNum type="arabicPeriod"/>
            </a:pPr>
            <a:r>
              <a:rPr lang="fa-IR" sz="3200" dirty="0" smtClean="0">
                <a:solidFill>
                  <a:srgbClr val="FF0000"/>
                </a:solidFill>
                <a:effectLst/>
                <a:latin typeface="Tahoma" panose="020B0604030504040204" pitchFamily="34" charset="0"/>
                <a:ea typeface="Times New Roman" panose="02020603050405020304" pitchFamily="18" charset="0"/>
                <a:cs typeface="B Nazanin" panose="00000400000000000000" pitchFamily="2" charset="-78"/>
              </a:rPr>
              <a:t>دو مورد طبق فرمت بالا از خاطرات و تجربیات همکاران و معلمان گرامی پیشکسوت را به صورت مبسوط نوشته وبه نماینده کلاس ارسال می نمایید </a:t>
            </a:r>
          </a:p>
          <a:p>
            <a:pPr marL="342900" lvl="0" indent="-342900" algn="r">
              <a:lnSpc>
                <a:spcPct val="107000"/>
              </a:lnSpc>
              <a:spcBef>
                <a:spcPts val="600"/>
              </a:spcBef>
              <a:spcAft>
                <a:spcPts val="825"/>
              </a:spcAft>
              <a:buFont typeface="+mj-lt"/>
              <a:buAutoNum type="arabicPeriod"/>
            </a:pPr>
            <a:r>
              <a:rPr lang="fa-IR" sz="3200" dirty="0" smtClean="0">
                <a:solidFill>
                  <a:srgbClr val="FF0000"/>
                </a:solidFill>
                <a:effectLst/>
                <a:latin typeface="Tahoma" panose="020B0604030504040204" pitchFamily="34" charset="0"/>
                <a:ea typeface="Times New Roman" panose="02020603050405020304" pitchFamily="18" charset="0"/>
                <a:cs typeface="B Nazanin" panose="00000400000000000000" pitchFamily="2" charset="-78"/>
              </a:rPr>
              <a:t>توضیح اینکه این مطالب قبلا به صورت وورد تهیه شده بود که جهت رفاه حال دانشجو معلمان گرامی به صورت پاور پوینت تقدیم محضر مبارکتان میگردد.                                     باتشکر دکتر شوره کندی</a:t>
            </a:r>
          </a:p>
          <a:p>
            <a:endParaRPr lang="fa-IR" dirty="0"/>
          </a:p>
        </p:txBody>
      </p:sp>
    </p:spTree>
    <p:extLst>
      <p:ext uri="{BB962C8B-B14F-4D97-AF65-F5344CB8AC3E}">
        <p14:creationId xmlns:p14="http://schemas.microsoft.com/office/powerpoint/2010/main" val="3938137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endParaRPr lang="fa-IR" dirty="0"/>
          </a:p>
        </p:txBody>
      </p:sp>
      <p:graphicFrame>
        <p:nvGraphicFramePr>
          <p:cNvPr id="2" name="Object 1"/>
          <p:cNvGraphicFramePr>
            <a:graphicFrameLocks noChangeAspect="1"/>
          </p:cNvGraphicFramePr>
          <p:nvPr>
            <p:extLst>
              <p:ext uri="{D42A27DB-BD31-4B8C-83A1-F6EECF244321}">
                <p14:modId xmlns:p14="http://schemas.microsoft.com/office/powerpoint/2010/main" val="2614050171"/>
              </p:ext>
            </p:extLst>
          </p:nvPr>
        </p:nvGraphicFramePr>
        <p:xfrm>
          <a:off x="2766060" y="588263"/>
          <a:ext cx="9228773" cy="6269737"/>
        </p:xfrm>
        <a:graphic>
          <a:graphicData uri="http://schemas.openxmlformats.org/presentationml/2006/ole">
            <mc:AlternateContent xmlns:mc="http://schemas.openxmlformats.org/markup-compatibility/2006">
              <mc:Choice xmlns:v="urn:schemas-microsoft-com:vml" Requires="v">
                <p:oleObj spid="_x0000_s1030" name="Document" r:id="rId4" imgW="5834146" imgH="3967547" progId="Word.Document.12">
                  <p:embed/>
                </p:oleObj>
              </mc:Choice>
              <mc:Fallback>
                <p:oleObj name="Document" r:id="rId4" imgW="5834146" imgH="3967547" progId="Word.Document.12">
                  <p:embed/>
                  <p:pic>
                    <p:nvPicPr>
                      <p:cNvPr id="0" name=""/>
                      <p:cNvPicPr/>
                      <p:nvPr/>
                    </p:nvPicPr>
                    <p:blipFill>
                      <a:blip r:embed="rId5"/>
                      <a:stretch>
                        <a:fillRect/>
                      </a:stretch>
                    </p:blipFill>
                    <p:spPr>
                      <a:xfrm>
                        <a:off x="2766060" y="588263"/>
                        <a:ext cx="9228773" cy="6269737"/>
                      </a:xfrm>
                      <a:prstGeom prst="rect">
                        <a:avLst/>
                      </a:prstGeom>
                    </p:spPr>
                  </p:pic>
                </p:oleObj>
              </mc:Fallback>
            </mc:AlternateContent>
          </a:graphicData>
        </a:graphic>
      </p:graphicFrame>
    </p:spTree>
    <p:extLst>
      <p:ext uri="{BB962C8B-B14F-4D97-AF65-F5344CB8AC3E}">
        <p14:creationId xmlns:p14="http://schemas.microsoft.com/office/powerpoint/2010/main" val="2362819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pPr algn="r">
              <a:lnSpc>
                <a:spcPct val="107000"/>
              </a:lnSpc>
              <a:spcAft>
                <a:spcPts val="800"/>
              </a:spcAft>
            </a:pPr>
            <a:r>
              <a:rPr lang="fa-IR" sz="2800" b="1" dirty="0" smtClean="0">
                <a:effectLst/>
                <a:latin typeface="Calibri" panose="020F0502020204030204" pitchFamily="34" charset="0"/>
                <a:ea typeface="Calibri" panose="020F0502020204030204" pitchFamily="34" charset="0"/>
                <a:cs typeface="B Nazanin" panose="00000400000000000000" pitchFamily="2" charset="-78"/>
              </a:rPr>
              <a:t>معرفی مختصر کتاب</a:t>
            </a:r>
            <a:r>
              <a:rPr lang="en-US" sz="2800" b="1" dirty="0" smtClean="0">
                <a:effectLst/>
                <a:latin typeface="Calibri" panose="020F0502020204030204" pitchFamily="34" charset="0"/>
                <a:ea typeface="Calibri" panose="020F0502020204030204" pitchFamily="34" charset="0"/>
                <a:cs typeface="B Nazanin" panose="00000400000000000000" pitchFamily="2" charset="-78"/>
              </a:rPr>
              <a:t>:</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fa-IR" sz="2800" dirty="0" smtClean="0">
                <a:effectLst/>
                <a:latin typeface="Calibri" panose="020F0502020204030204" pitchFamily="34" charset="0"/>
                <a:ea typeface="Calibri" panose="020F0502020204030204" pitchFamily="34" charset="0"/>
                <a:cs typeface="B Nazanin" panose="00000400000000000000" pitchFamily="2" charset="-78"/>
              </a:rPr>
              <a:t>کتاب حاضر، گامی در راستای شناسایی هرچه بیشتر علیرضا فتاحی‌زاده و فعالیت‌ها و خدمتگزاری‌هایش در اذهان مردم و تشویق مردم به خدمتگزاری به‌ویژه قشر جوان و تحصیلکرده است</a:t>
            </a:r>
            <a:r>
              <a:rPr lang="en-US" sz="2800" dirty="0" smtClean="0">
                <a:effectLst/>
                <a:latin typeface="Calibri" panose="020F0502020204030204" pitchFamily="34" charset="0"/>
                <a:ea typeface="Calibri" panose="020F0502020204030204" pitchFamily="34" charset="0"/>
                <a:cs typeface="B Nazanin" panose="00000400000000000000" pitchFamily="2" charset="-78"/>
              </a:rPr>
              <a:t>.</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fa-IR" sz="2800" dirty="0" smtClean="0">
                <a:effectLst/>
                <a:latin typeface="Calibri" panose="020F0502020204030204" pitchFamily="34" charset="0"/>
                <a:ea typeface="Calibri" panose="020F0502020204030204" pitchFamily="34" charset="0"/>
                <a:cs typeface="B Nazanin" panose="00000400000000000000" pitchFamily="2" charset="-78"/>
              </a:rPr>
              <a:t>در فصل اول به خلاصه زندگی، فصل دوم فعالیت‌های آموزشی، فصل سوم گزارش جامعی از فعالیت‌های اجتماعی و عمرانی، فصل چهارم مجموعه اشعار سروده شده توسط زنده یاد، فصل پنجم به بیان خاطرات زندگی از زبان ایشان، دوستان و همکاران و در فصل آخر که پیوست است، تصاویری از برخی مستندات موجود و پیگیری‌هایی که در راستای آبادانی و رفع فقر از چهره منطقه داشته، اشاره شده است</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1864317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endParaRPr lang="fa-IR" dirty="0"/>
          </a:p>
        </p:txBody>
      </p:sp>
      <p:graphicFrame>
        <p:nvGraphicFramePr>
          <p:cNvPr id="2" name="Object 1"/>
          <p:cNvGraphicFramePr>
            <a:graphicFrameLocks noChangeAspect="1"/>
          </p:cNvGraphicFramePr>
          <p:nvPr>
            <p:extLst>
              <p:ext uri="{D42A27DB-BD31-4B8C-83A1-F6EECF244321}">
                <p14:modId xmlns:p14="http://schemas.microsoft.com/office/powerpoint/2010/main" val="3394448180"/>
              </p:ext>
            </p:extLst>
          </p:nvPr>
        </p:nvGraphicFramePr>
        <p:xfrm>
          <a:off x="1737361" y="540326"/>
          <a:ext cx="10454640" cy="5791199"/>
        </p:xfrm>
        <a:graphic>
          <a:graphicData uri="http://schemas.openxmlformats.org/presentationml/2006/ole">
            <mc:AlternateContent xmlns:mc="http://schemas.openxmlformats.org/markup-compatibility/2006">
              <mc:Choice xmlns:v="urn:schemas-microsoft-com:vml" Requires="v">
                <p:oleObj spid="_x0000_s2054" name="Document" r:id="rId4" imgW="5834146" imgH="4165565" progId="Word.Document.12">
                  <p:embed/>
                </p:oleObj>
              </mc:Choice>
              <mc:Fallback>
                <p:oleObj name="Document" r:id="rId4" imgW="5834146" imgH="4165565" progId="Word.Document.12">
                  <p:embed/>
                  <p:pic>
                    <p:nvPicPr>
                      <p:cNvPr id="0" name=""/>
                      <p:cNvPicPr/>
                      <p:nvPr/>
                    </p:nvPicPr>
                    <p:blipFill>
                      <a:blip r:embed="rId5"/>
                      <a:stretch>
                        <a:fillRect/>
                      </a:stretch>
                    </p:blipFill>
                    <p:spPr>
                      <a:xfrm>
                        <a:off x="1737361" y="540326"/>
                        <a:ext cx="10454640" cy="5791199"/>
                      </a:xfrm>
                      <a:prstGeom prst="rect">
                        <a:avLst/>
                      </a:prstGeom>
                    </p:spPr>
                  </p:pic>
                </p:oleObj>
              </mc:Fallback>
            </mc:AlternateContent>
          </a:graphicData>
        </a:graphic>
      </p:graphicFrame>
    </p:spTree>
    <p:extLst>
      <p:ext uri="{BB962C8B-B14F-4D97-AF65-F5344CB8AC3E}">
        <p14:creationId xmlns:p14="http://schemas.microsoft.com/office/powerpoint/2010/main" val="2700281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endParaRPr lang="fa-IR" dirty="0"/>
          </a:p>
        </p:txBody>
      </p:sp>
      <p:graphicFrame>
        <p:nvGraphicFramePr>
          <p:cNvPr id="2" name="Object 1"/>
          <p:cNvGraphicFramePr>
            <a:graphicFrameLocks noChangeAspect="1"/>
          </p:cNvGraphicFramePr>
          <p:nvPr>
            <p:extLst>
              <p:ext uri="{D42A27DB-BD31-4B8C-83A1-F6EECF244321}">
                <p14:modId xmlns:p14="http://schemas.microsoft.com/office/powerpoint/2010/main" val="454794616"/>
              </p:ext>
            </p:extLst>
          </p:nvPr>
        </p:nvGraphicFramePr>
        <p:xfrm>
          <a:off x="1524001" y="540327"/>
          <a:ext cx="10668000" cy="6134793"/>
        </p:xfrm>
        <a:graphic>
          <a:graphicData uri="http://schemas.openxmlformats.org/presentationml/2006/ole">
            <mc:AlternateContent xmlns:mc="http://schemas.openxmlformats.org/markup-compatibility/2006">
              <mc:Choice xmlns:v="urn:schemas-microsoft-com:vml" Requires="v">
                <p:oleObj spid="_x0000_s3079" name="Document" r:id="rId4" imgW="5834146" imgH="4385864" progId="Word.Document.12">
                  <p:embed/>
                </p:oleObj>
              </mc:Choice>
              <mc:Fallback>
                <p:oleObj name="Document" r:id="rId4" imgW="5834146" imgH="4385864" progId="Word.Document.12">
                  <p:embed/>
                  <p:pic>
                    <p:nvPicPr>
                      <p:cNvPr id="0" name=""/>
                      <p:cNvPicPr/>
                      <p:nvPr/>
                    </p:nvPicPr>
                    <p:blipFill>
                      <a:blip r:embed="rId5"/>
                      <a:stretch>
                        <a:fillRect/>
                      </a:stretch>
                    </p:blipFill>
                    <p:spPr>
                      <a:xfrm>
                        <a:off x="1524001" y="540327"/>
                        <a:ext cx="10668000" cy="6134793"/>
                      </a:xfrm>
                      <a:prstGeom prst="rect">
                        <a:avLst/>
                      </a:prstGeom>
                    </p:spPr>
                  </p:pic>
                </p:oleObj>
              </mc:Fallback>
            </mc:AlternateContent>
          </a:graphicData>
        </a:graphic>
      </p:graphicFrame>
    </p:spTree>
    <p:extLst>
      <p:ext uri="{BB962C8B-B14F-4D97-AF65-F5344CB8AC3E}">
        <p14:creationId xmlns:p14="http://schemas.microsoft.com/office/powerpoint/2010/main" val="2528280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endParaRPr lang="fa-IR" dirty="0"/>
          </a:p>
        </p:txBody>
      </p:sp>
      <p:graphicFrame>
        <p:nvGraphicFramePr>
          <p:cNvPr id="2" name="Object 1"/>
          <p:cNvGraphicFramePr>
            <a:graphicFrameLocks noChangeAspect="1"/>
          </p:cNvGraphicFramePr>
          <p:nvPr>
            <p:extLst>
              <p:ext uri="{D42A27DB-BD31-4B8C-83A1-F6EECF244321}">
                <p14:modId xmlns:p14="http://schemas.microsoft.com/office/powerpoint/2010/main" val="3835651575"/>
              </p:ext>
            </p:extLst>
          </p:nvPr>
        </p:nvGraphicFramePr>
        <p:xfrm>
          <a:off x="1874521" y="540327"/>
          <a:ext cx="10317480" cy="5791199"/>
        </p:xfrm>
        <a:graphic>
          <a:graphicData uri="http://schemas.openxmlformats.org/presentationml/2006/ole">
            <mc:AlternateContent xmlns:mc="http://schemas.openxmlformats.org/markup-compatibility/2006">
              <mc:Choice xmlns:v="urn:schemas-microsoft-com:vml" Requires="v">
                <p:oleObj spid="_x0000_s4102" name="Document" r:id="rId4" imgW="5834146" imgH="4271941" progId="Word.Document.12">
                  <p:embed/>
                </p:oleObj>
              </mc:Choice>
              <mc:Fallback>
                <p:oleObj name="Document" r:id="rId4" imgW="5834146" imgH="4271941" progId="Word.Document.12">
                  <p:embed/>
                  <p:pic>
                    <p:nvPicPr>
                      <p:cNvPr id="0" name=""/>
                      <p:cNvPicPr/>
                      <p:nvPr/>
                    </p:nvPicPr>
                    <p:blipFill>
                      <a:blip r:embed="rId5"/>
                      <a:stretch>
                        <a:fillRect/>
                      </a:stretch>
                    </p:blipFill>
                    <p:spPr>
                      <a:xfrm>
                        <a:off x="1874521" y="540327"/>
                        <a:ext cx="10317480" cy="5791199"/>
                      </a:xfrm>
                      <a:prstGeom prst="rect">
                        <a:avLst/>
                      </a:prstGeom>
                    </p:spPr>
                  </p:pic>
                </p:oleObj>
              </mc:Fallback>
            </mc:AlternateContent>
          </a:graphicData>
        </a:graphic>
      </p:graphicFrame>
    </p:spTree>
    <p:extLst>
      <p:ext uri="{BB962C8B-B14F-4D97-AF65-F5344CB8AC3E}">
        <p14:creationId xmlns:p14="http://schemas.microsoft.com/office/powerpoint/2010/main" val="2037179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0327"/>
            <a:ext cx="9144000" cy="5791199"/>
          </a:xfrm>
        </p:spPr>
        <p:txBody>
          <a:bodyPr/>
          <a:lstStyle/>
          <a:p>
            <a:endParaRPr lang="fa-IR" dirty="0"/>
          </a:p>
        </p:txBody>
      </p:sp>
      <p:graphicFrame>
        <p:nvGraphicFramePr>
          <p:cNvPr id="2" name="Object 1"/>
          <p:cNvGraphicFramePr>
            <a:graphicFrameLocks noChangeAspect="1"/>
          </p:cNvGraphicFramePr>
          <p:nvPr>
            <p:extLst>
              <p:ext uri="{D42A27DB-BD31-4B8C-83A1-F6EECF244321}">
                <p14:modId xmlns:p14="http://schemas.microsoft.com/office/powerpoint/2010/main" val="1603456602"/>
              </p:ext>
            </p:extLst>
          </p:nvPr>
        </p:nvGraphicFramePr>
        <p:xfrm>
          <a:off x="1524000" y="540328"/>
          <a:ext cx="11094721" cy="5791198"/>
        </p:xfrm>
        <a:graphic>
          <a:graphicData uri="http://schemas.openxmlformats.org/presentationml/2006/ole">
            <mc:AlternateContent xmlns:mc="http://schemas.openxmlformats.org/markup-compatibility/2006">
              <mc:Choice xmlns:v="urn:schemas-microsoft-com:vml" Requires="v">
                <p:oleObj spid="_x0000_s5126" name="Document" r:id="rId4" imgW="5834146" imgH="4353161" progId="Word.Document.12">
                  <p:embed/>
                </p:oleObj>
              </mc:Choice>
              <mc:Fallback>
                <p:oleObj name="Document" r:id="rId4" imgW="5834146" imgH="4353161" progId="Word.Document.12">
                  <p:embed/>
                  <p:pic>
                    <p:nvPicPr>
                      <p:cNvPr id="0" name=""/>
                      <p:cNvPicPr/>
                      <p:nvPr/>
                    </p:nvPicPr>
                    <p:blipFill>
                      <a:blip r:embed="rId5"/>
                      <a:stretch>
                        <a:fillRect/>
                      </a:stretch>
                    </p:blipFill>
                    <p:spPr>
                      <a:xfrm>
                        <a:off x="1524000" y="540328"/>
                        <a:ext cx="11094721" cy="5791198"/>
                      </a:xfrm>
                      <a:prstGeom prst="rect">
                        <a:avLst/>
                      </a:prstGeom>
                    </p:spPr>
                  </p:pic>
                </p:oleObj>
              </mc:Fallback>
            </mc:AlternateContent>
          </a:graphicData>
        </a:graphic>
      </p:graphicFrame>
    </p:spTree>
    <p:extLst>
      <p:ext uri="{BB962C8B-B14F-4D97-AF65-F5344CB8AC3E}">
        <p14:creationId xmlns:p14="http://schemas.microsoft.com/office/powerpoint/2010/main" val="2608847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1323</Words>
  <Application>Microsoft Office PowerPoint</Application>
  <PresentationFormat>Widescreen</PresentationFormat>
  <Paragraphs>62</Paragraphs>
  <Slides>34</Slides>
  <Notes>0</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4" baseType="lpstr">
      <vt:lpstr>Arial</vt:lpstr>
      <vt:lpstr>B Nazanin</vt:lpstr>
      <vt:lpstr>B Titr</vt:lpstr>
      <vt:lpstr>Calibri</vt:lpstr>
      <vt:lpstr>Calibri Light</vt:lpstr>
      <vt:lpstr>Cambria</vt:lpstr>
      <vt:lpstr>Tahoma</vt:lpstr>
      <vt:lpstr>Times New Roman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EACFU</dc:creator>
  <cp:lastModifiedBy>EACFU</cp:lastModifiedBy>
  <cp:revision>7</cp:revision>
  <dcterms:created xsi:type="dcterms:W3CDTF">2020-04-15T09:51:42Z</dcterms:created>
  <dcterms:modified xsi:type="dcterms:W3CDTF">2020-04-15T10:21:49Z</dcterms:modified>
</cp:coreProperties>
</file>