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56" r:id="rId1"/>
  </p:sldMasterIdLst>
  <p:notesMasterIdLst>
    <p:notesMasterId r:id="rId43"/>
  </p:notesMasterIdLst>
  <p:sldIdLst>
    <p:sldId id="256" r:id="rId2"/>
    <p:sldId id="661" r:id="rId3"/>
    <p:sldId id="696" r:id="rId4"/>
    <p:sldId id="346" r:id="rId5"/>
    <p:sldId id="697" r:id="rId6"/>
    <p:sldId id="619" r:id="rId7"/>
    <p:sldId id="617" r:id="rId8"/>
    <p:sldId id="624" r:id="rId9"/>
    <p:sldId id="618" r:id="rId10"/>
    <p:sldId id="625" r:id="rId11"/>
    <p:sldId id="621" r:id="rId12"/>
    <p:sldId id="622" r:id="rId13"/>
    <p:sldId id="623" r:id="rId14"/>
    <p:sldId id="626" r:id="rId15"/>
    <p:sldId id="628" r:id="rId16"/>
    <p:sldId id="627" r:id="rId17"/>
    <p:sldId id="629" r:id="rId18"/>
    <p:sldId id="334" r:id="rId19"/>
    <p:sldId id="335" r:id="rId20"/>
    <p:sldId id="698" r:id="rId21"/>
    <p:sldId id="543" r:id="rId22"/>
    <p:sldId id="699" r:id="rId23"/>
    <p:sldId id="700" r:id="rId24"/>
    <p:sldId id="701" r:id="rId25"/>
    <p:sldId id="567" r:id="rId26"/>
    <p:sldId id="676" r:id="rId27"/>
    <p:sldId id="568" r:id="rId28"/>
    <p:sldId id="677" r:id="rId29"/>
    <p:sldId id="705" r:id="rId30"/>
    <p:sldId id="703" r:id="rId31"/>
    <p:sldId id="704" r:id="rId32"/>
    <p:sldId id="702" r:id="rId33"/>
    <p:sldId id="350" r:id="rId34"/>
    <p:sldId id="434" r:id="rId35"/>
    <p:sldId id="352" r:id="rId36"/>
    <p:sldId id="353" r:id="rId37"/>
    <p:sldId id="510" r:id="rId38"/>
    <p:sldId id="354" r:id="rId39"/>
    <p:sldId id="614" r:id="rId40"/>
    <p:sldId id="453" r:id="rId41"/>
    <p:sldId id="415" r:id="rId42"/>
  </p:sldIdLst>
  <p:sldSz cx="9144000" cy="6858000" type="screen4x3"/>
  <p:notesSz cx="6858000" cy="9144000"/>
  <p:defaultTextStyle>
    <a:defPPr>
      <a:defRPr lang="fa-IR"/>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B03303-930F-417A-B434-7D1F1620DE22}"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2E0A8CA6-CB27-49A9-8AED-4E95AC4FFFA0}">
      <dgm:prSet phldrT="[Text]"/>
      <dgm:spPr/>
      <dgm:t>
        <a:bodyPr/>
        <a:lstStyle/>
        <a:p>
          <a:r>
            <a:rPr lang="fa-IR" dirty="0" smtClean="0">
              <a:cs typeface="2  Titr" pitchFamily="2" charset="-78"/>
            </a:rPr>
            <a:t>روش ها</a:t>
          </a:r>
          <a:endParaRPr lang="en-US" dirty="0">
            <a:cs typeface="2  Titr" pitchFamily="2" charset="-78"/>
          </a:endParaRPr>
        </a:p>
      </dgm:t>
    </dgm:pt>
    <dgm:pt modelId="{03E6FB85-C31D-4306-814A-8BE5CD945820}" type="parTrans" cxnId="{BEE5F8E6-2817-4C2F-A3B1-08CED9A02496}">
      <dgm:prSet/>
      <dgm:spPr/>
      <dgm:t>
        <a:bodyPr/>
        <a:lstStyle/>
        <a:p>
          <a:endParaRPr lang="en-US"/>
        </a:p>
      </dgm:t>
    </dgm:pt>
    <dgm:pt modelId="{674FECD0-117B-4E4E-84F5-D3480FF425FC}" type="sibTrans" cxnId="{BEE5F8E6-2817-4C2F-A3B1-08CED9A02496}">
      <dgm:prSet/>
      <dgm:spPr/>
      <dgm:t>
        <a:bodyPr/>
        <a:lstStyle/>
        <a:p>
          <a:endParaRPr lang="en-US"/>
        </a:p>
      </dgm:t>
    </dgm:pt>
    <dgm:pt modelId="{1317B5AB-F925-4282-A761-DAA7E6EC3CE3}">
      <dgm:prSet phldrT="[Text]" custT="1"/>
      <dgm:spPr/>
      <dgm:t>
        <a:bodyPr/>
        <a:lstStyle/>
        <a:p>
          <a:r>
            <a:rPr lang="fa-IR" sz="2800" dirty="0" smtClean="0">
              <a:solidFill>
                <a:srgbClr val="7030A0"/>
              </a:solidFill>
              <a:cs typeface="2  Titr" pitchFamily="2" charset="-78"/>
            </a:rPr>
            <a:t>ارزشیابی</a:t>
          </a:r>
          <a:endParaRPr lang="en-US" sz="2800" dirty="0">
            <a:solidFill>
              <a:srgbClr val="7030A0"/>
            </a:solidFill>
            <a:cs typeface="2  Titr" pitchFamily="2" charset="-78"/>
          </a:endParaRPr>
        </a:p>
      </dgm:t>
    </dgm:pt>
    <dgm:pt modelId="{5D5290E2-F335-4E30-A6A8-B4013CA1D844}" type="parTrans" cxnId="{3CD1DAEC-4007-4E55-967D-FE3B8D67E46D}">
      <dgm:prSet/>
      <dgm:spPr/>
      <dgm:t>
        <a:bodyPr/>
        <a:lstStyle/>
        <a:p>
          <a:endParaRPr lang="en-US"/>
        </a:p>
      </dgm:t>
    </dgm:pt>
    <dgm:pt modelId="{EBBC1CA9-BF13-4785-9598-6226DCEC7B73}" type="sibTrans" cxnId="{3CD1DAEC-4007-4E55-967D-FE3B8D67E46D}">
      <dgm:prSet/>
      <dgm:spPr/>
      <dgm:t>
        <a:bodyPr/>
        <a:lstStyle/>
        <a:p>
          <a:endParaRPr lang="en-US"/>
        </a:p>
      </dgm:t>
    </dgm:pt>
    <dgm:pt modelId="{99A8C452-E3CB-44AC-94DE-3215A7D390A2}">
      <dgm:prSet phldrT="[Text]"/>
      <dgm:spPr/>
      <dgm:t>
        <a:bodyPr/>
        <a:lstStyle/>
        <a:p>
          <a:r>
            <a:rPr lang="fa-IR" dirty="0" smtClean="0">
              <a:solidFill>
                <a:srgbClr val="002060"/>
              </a:solidFill>
              <a:cs typeface="2  Titr" pitchFamily="2" charset="-78"/>
            </a:rPr>
            <a:t>هدف ها</a:t>
          </a:r>
          <a:endParaRPr lang="en-US" dirty="0">
            <a:solidFill>
              <a:srgbClr val="002060"/>
            </a:solidFill>
            <a:cs typeface="2  Titr" pitchFamily="2" charset="-78"/>
          </a:endParaRPr>
        </a:p>
      </dgm:t>
    </dgm:pt>
    <dgm:pt modelId="{695DE614-71AE-4947-B8A1-5316D455E726}" type="parTrans" cxnId="{02446D5E-3A90-44E3-98B1-9B81D74F101B}">
      <dgm:prSet/>
      <dgm:spPr/>
      <dgm:t>
        <a:bodyPr/>
        <a:lstStyle/>
        <a:p>
          <a:endParaRPr lang="en-US"/>
        </a:p>
      </dgm:t>
    </dgm:pt>
    <dgm:pt modelId="{3760E394-DB29-4C6F-9908-57F611977B17}" type="sibTrans" cxnId="{02446D5E-3A90-44E3-98B1-9B81D74F101B}">
      <dgm:prSet/>
      <dgm:spPr/>
      <dgm:t>
        <a:bodyPr/>
        <a:lstStyle/>
        <a:p>
          <a:endParaRPr lang="en-US"/>
        </a:p>
      </dgm:t>
    </dgm:pt>
    <dgm:pt modelId="{8F0A369C-B913-478C-8D58-347DE1478F20}">
      <dgm:prSet phldrT="[Text]" custT="1"/>
      <dgm:spPr/>
      <dgm:t>
        <a:bodyPr/>
        <a:lstStyle/>
        <a:p>
          <a:pPr algn="r"/>
          <a:r>
            <a:rPr lang="fa-IR" sz="2400" b="1" dirty="0" smtClean="0">
              <a:solidFill>
                <a:srgbClr val="FF0000"/>
              </a:solidFill>
              <a:effectLst>
                <a:outerShdw blurRad="38100" dist="38100" dir="2700000" algn="tl">
                  <a:srgbClr val="000000">
                    <a:alpha val="43137"/>
                  </a:srgbClr>
                </a:outerShdw>
              </a:effectLst>
              <a:cs typeface="2  Titr" pitchFamily="2" charset="-78"/>
            </a:rPr>
            <a:t>یادگیرندگان</a:t>
          </a:r>
          <a:endParaRPr lang="en-US" sz="2400" b="1" dirty="0">
            <a:solidFill>
              <a:srgbClr val="FF0000"/>
            </a:solidFill>
            <a:effectLst>
              <a:outerShdw blurRad="38100" dist="38100" dir="2700000" algn="tl">
                <a:srgbClr val="000000">
                  <a:alpha val="43137"/>
                </a:srgbClr>
              </a:outerShdw>
            </a:effectLst>
            <a:cs typeface="2  Titr" pitchFamily="2" charset="-78"/>
          </a:endParaRPr>
        </a:p>
      </dgm:t>
    </dgm:pt>
    <dgm:pt modelId="{D839FFF1-D555-4178-94CE-52659E834666}" type="parTrans" cxnId="{595BA3BC-1028-491B-9F24-0D19024E67F3}">
      <dgm:prSet/>
      <dgm:spPr/>
      <dgm:t>
        <a:bodyPr/>
        <a:lstStyle/>
        <a:p>
          <a:endParaRPr lang="en-US"/>
        </a:p>
      </dgm:t>
    </dgm:pt>
    <dgm:pt modelId="{76A35260-E15F-4529-8CFA-4BFB17EAE875}" type="sibTrans" cxnId="{595BA3BC-1028-491B-9F24-0D19024E67F3}">
      <dgm:prSet/>
      <dgm:spPr/>
      <dgm:t>
        <a:bodyPr/>
        <a:lstStyle/>
        <a:p>
          <a:endParaRPr lang="en-US"/>
        </a:p>
      </dgm:t>
    </dgm:pt>
    <dgm:pt modelId="{F38634E7-1410-4D47-A0F9-D58BCE7B253B}" type="pres">
      <dgm:prSet presAssocID="{E3B03303-930F-417A-B434-7D1F1620DE22}" presName="compositeShape" presStyleCnt="0">
        <dgm:presLayoutVars>
          <dgm:chMax val="7"/>
          <dgm:dir/>
          <dgm:resizeHandles val="exact"/>
        </dgm:presLayoutVars>
      </dgm:prSet>
      <dgm:spPr/>
      <dgm:t>
        <a:bodyPr/>
        <a:lstStyle/>
        <a:p>
          <a:endParaRPr lang="en-US"/>
        </a:p>
      </dgm:t>
    </dgm:pt>
    <dgm:pt modelId="{B89A52FA-31A0-40C5-BC83-B35DA831E127}" type="pres">
      <dgm:prSet presAssocID="{2E0A8CA6-CB27-49A9-8AED-4E95AC4FFFA0}" presName="circ1" presStyleLbl="vennNode1" presStyleIdx="0" presStyleCnt="4" custScaleX="101990" custScaleY="98077"/>
      <dgm:spPr/>
      <dgm:t>
        <a:bodyPr/>
        <a:lstStyle/>
        <a:p>
          <a:endParaRPr lang="en-US"/>
        </a:p>
      </dgm:t>
    </dgm:pt>
    <dgm:pt modelId="{E470D71F-ECCB-4FFD-8D00-60185AEFAA3A}" type="pres">
      <dgm:prSet presAssocID="{2E0A8CA6-CB27-49A9-8AED-4E95AC4FFFA0}" presName="circ1Tx" presStyleLbl="revTx" presStyleIdx="0" presStyleCnt="0">
        <dgm:presLayoutVars>
          <dgm:chMax val="0"/>
          <dgm:chPref val="0"/>
          <dgm:bulletEnabled val="1"/>
        </dgm:presLayoutVars>
      </dgm:prSet>
      <dgm:spPr/>
      <dgm:t>
        <a:bodyPr/>
        <a:lstStyle/>
        <a:p>
          <a:endParaRPr lang="en-US"/>
        </a:p>
      </dgm:t>
    </dgm:pt>
    <dgm:pt modelId="{48C2CC03-2041-4888-8892-68154C44E6EA}" type="pres">
      <dgm:prSet presAssocID="{1317B5AB-F925-4282-A761-DAA7E6EC3CE3}" presName="circ2" presStyleLbl="vennNode1" presStyleIdx="1" presStyleCnt="4" custScaleX="127252"/>
      <dgm:spPr/>
      <dgm:t>
        <a:bodyPr/>
        <a:lstStyle/>
        <a:p>
          <a:endParaRPr lang="en-US"/>
        </a:p>
      </dgm:t>
    </dgm:pt>
    <dgm:pt modelId="{3F7E4C58-DB81-4DA5-B341-F00BB3A483A6}" type="pres">
      <dgm:prSet presAssocID="{1317B5AB-F925-4282-A761-DAA7E6EC3CE3}" presName="circ2Tx" presStyleLbl="revTx" presStyleIdx="0" presStyleCnt="0">
        <dgm:presLayoutVars>
          <dgm:chMax val="0"/>
          <dgm:chPref val="0"/>
          <dgm:bulletEnabled val="1"/>
        </dgm:presLayoutVars>
      </dgm:prSet>
      <dgm:spPr/>
      <dgm:t>
        <a:bodyPr/>
        <a:lstStyle/>
        <a:p>
          <a:endParaRPr lang="en-US"/>
        </a:p>
      </dgm:t>
    </dgm:pt>
    <dgm:pt modelId="{A05728AF-4CAE-4761-B103-8CBBD55078F6}" type="pres">
      <dgm:prSet presAssocID="{99A8C452-E3CB-44AC-94DE-3215A7D390A2}" presName="circ3" presStyleLbl="vennNode1" presStyleIdx="2" presStyleCnt="4"/>
      <dgm:spPr/>
      <dgm:t>
        <a:bodyPr/>
        <a:lstStyle/>
        <a:p>
          <a:endParaRPr lang="en-US"/>
        </a:p>
      </dgm:t>
    </dgm:pt>
    <dgm:pt modelId="{2D39E289-BFA5-4945-B82A-507FD3C2BB37}" type="pres">
      <dgm:prSet presAssocID="{99A8C452-E3CB-44AC-94DE-3215A7D390A2}" presName="circ3Tx" presStyleLbl="revTx" presStyleIdx="0" presStyleCnt="0">
        <dgm:presLayoutVars>
          <dgm:chMax val="0"/>
          <dgm:chPref val="0"/>
          <dgm:bulletEnabled val="1"/>
        </dgm:presLayoutVars>
      </dgm:prSet>
      <dgm:spPr/>
      <dgm:t>
        <a:bodyPr/>
        <a:lstStyle/>
        <a:p>
          <a:endParaRPr lang="en-US"/>
        </a:p>
      </dgm:t>
    </dgm:pt>
    <dgm:pt modelId="{05235176-8EA0-4CDC-B5FC-D29C077E0413}" type="pres">
      <dgm:prSet presAssocID="{8F0A369C-B913-478C-8D58-347DE1478F20}" presName="circ4" presStyleLbl="vennNode1" presStyleIdx="3" presStyleCnt="4" custScaleX="120572"/>
      <dgm:spPr/>
      <dgm:t>
        <a:bodyPr/>
        <a:lstStyle/>
        <a:p>
          <a:endParaRPr lang="en-US"/>
        </a:p>
      </dgm:t>
    </dgm:pt>
    <dgm:pt modelId="{AE73E88D-6FA0-46BF-9B0D-F5408475BE20}" type="pres">
      <dgm:prSet presAssocID="{8F0A369C-B913-478C-8D58-347DE1478F20}" presName="circ4Tx" presStyleLbl="revTx" presStyleIdx="0" presStyleCnt="0">
        <dgm:presLayoutVars>
          <dgm:chMax val="0"/>
          <dgm:chPref val="0"/>
          <dgm:bulletEnabled val="1"/>
        </dgm:presLayoutVars>
      </dgm:prSet>
      <dgm:spPr/>
      <dgm:t>
        <a:bodyPr/>
        <a:lstStyle/>
        <a:p>
          <a:endParaRPr lang="en-US"/>
        </a:p>
      </dgm:t>
    </dgm:pt>
  </dgm:ptLst>
  <dgm:cxnLst>
    <dgm:cxn modelId="{BEE5F8E6-2817-4C2F-A3B1-08CED9A02496}" srcId="{E3B03303-930F-417A-B434-7D1F1620DE22}" destId="{2E0A8CA6-CB27-49A9-8AED-4E95AC4FFFA0}" srcOrd="0" destOrd="0" parTransId="{03E6FB85-C31D-4306-814A-8BE5CD945820}" sibTransId="{674FECD0-117B-4E4E-84F5-D3480FF425FC}"/>
    <dgm:cxn modelId="{C3808E3A-49DC-4145-BAC1-F2A7D3C2F118}" type="presOf" srcId="{E3B03303-930F-417A-B434-7D1F1620DE22}" destId="{F38634E7-1410-4D47-A0F9-D58BCE7B253B}" srcOrd="0" destOrd="0" presId="urn:microsoft.com/office/officeart/2005/8/layout/venn1"/>
    <dgm:cxn modelId="{95218EB3-2400-4BD9-9900-D96155E0352A}" type="presOf" srcId="{99A8C452-E3CB-44AC-94DE-3215A7D390A2}" destId="{2D39E289-BFA5-4945-B82A-507FD3C2BB37}" srcOrd="1" destOrd="0" presId="urn:microsoft.com/office/officeart/2005/8/layout/venn1"/>
    <dgm:cxn modelId="{C1587A90-547E-4F0F-BD62-3031E7D4E55D}" type="presOf" srcId="{2E0A8CA6-CB27-49A9-8AED-4E95AC4FFFA0}" destId="{E470D71F-ECCB-4FFD-8D00-60185AEFAA3A}" srcOrd="1" destOrd="0" presId="urn:microsoft.com/office/officeart/2005/8/layout/venn1"/>
    <dgm:cxn modelId="{02446D5E-3A90-44E3-98B1-9B81D74F101B}" srcId="{E3B03303-930F-417A-B434-7D1F1620DE22}" destId="{99A8C452-E3CB-44AC-94DE-3215A7D390A2}" srcOrd="2" destOrd="0" parTransId="{695DE614-71AE-4947-B8A1-5316D455E726}" sibTransId="{3760E394-DB29-4C6F-9908-57F611977B17}"/>
    <dgm:cxn modelId="{E77740A6-CD38-44FF-BECB-812563025DF3}" type="presOf" srcId="{99A8C452-E3CB-44AC-94DE-3215A7D390A2}" destId="{A05728AF-4CAE-4761-B103-8CBBD55078F6}" srcOrd="0" destOrd="0" presId="urn:microsoft.com/office/officeart/2005/8/layout/venn1"/>
    <dgm:cxn modelId="{9F802E69-4843-4532-8B17-B8F9F7498CE3}" type="presOf" srcId="{2E0A8CA6-CB27-49A9-8AED-4E95AC4FFFA0}" destId="{B89A52FA-31A0-40C5-BC83-B35DA831E127}" srcOrd="0" destOrd="0" presId="urn:microsoft.com/office/officeart/2005/8/layout/venn1"/>
    <dgm:cxn modelId="{702E2AC5-32C0-4157-82F0-7E06FA0DF70D}" type="presOf" srcId="{8F0A369C-B913-478C-8D58-347DE1478F20}" destId="{05235176-8EA0-4CDC-B5FC-D29C077E0413}" srcOrd="0" destOrd="0" presId="urn:microsoft.com/office/officeart/2005/8/layout/venn1"/>
    <dgm:cxn modelId="{595BA3BC-1028-491B-9F24-0D19024E67F3}" srcId="{E3B03303-930F-417A-B434-7D1F1620DE22}" destId="{8F0A369C-B913-478C-8D58-347DE1478F20}" srcOrd="3" destOrd="0" parTransId="{D839FFF1-D555-4178-94CE-52659E834666}" sibTransId="{76A35260-E15F-4529-8CFA-4BFB17EAE875}"/>
    <dgm:cxn modelId="{C9B6225C-10E5-417A-ADBA-FE12C996094A}" type="presOf" srcId="{8F0A369C-B913-478C-8D58-347DE1478F20}" destId="{AE73E88D-6FA0-46BF-9B0D-F5408475BE20}" srcOrd="1" destOrd="0" presId="urn:microsoft.com/office/officeart/2005/8/layout/venn1"/>
    <dgm:cxn modelId="{2688967D-DD62-4A2A-925A-86321A37FD8A}" type="presOf" srcId="{1317B5AB-F925-4282-A761-DAA7E6EC3CE3}" destId="{3F7E4C58-DB81-4DA5-B341-F00BB3A483A6}" srcOrd="1" destOrd="0" presId="urn:microsoft.com/office/officeart/2005/8/layout/venn1"/>
    <dgm:cxn modelId="{3CD1DAEC-4007-4E55-967D-FE3B8D67E46D}" srcId="{E3B03303-930F-417A-B434-7D1F1620DE22}" destId="{1317B5AB-F925-4282-A761-DAA7E6EC3CE3}" srcOrd="1" destOrd="0" parTransId="{5D5290E2-F335-4E30-A6A8-B4013CA1D844}" sibTransId="{EBBC1CA9-BF13-4785-9598-6226DCEC7B73}"/>
    <dgm:cxn modelId="{46BC7E9C-4C9F-4443-8095-D854EEF7D7B9}" type="presOf" srcId="{1317B5AB-F925-4282-A761-DAA7E6EC3CE3}" destId="{48C2CC03-2041-4888-8892-68154C44E6EA}" srcOrd="0" destOrd="0" presId="urn:microsoft.com/office/officeart/2005/8/layout/venn1"/>
    <dgm:cxn modelId="{AAF25EA1-EFF2-4337-BF5C-4CB99E92E021}" type="presParOf" srcId="{F38634E7-1410-4D47-A0F9-D58BCE7B253B}" destId="{B89A52FA-31A0-40C5-BC83-B35DA831E127}" srcOrd="0" destOrd="0" presId="urn:microsoft.com/office/officeart/2005/8/layout/venn1"/>
    <dgm:cxn modelId="{0C8BDB80-DF32-40A6-BE95-9FF9C66D4D38}" type="presParOf" srcId="{F38634E7-1410-4D47-A0F9-D58BCE7B253B}" destId="{E470D71F-ECCB-4FFD-8D00-60185AEFAA3A}" srcOrd="1" destOrd="0" presId="urn:microsoft.com/office/officeart/2005/8/layout/venn1"/>
    <dgm:cxn modelId="{63E295F0-21B3-45F2-82EF-137FEF30BE14}" type="presParOf" srcId="{F38634E7-1410-4D47-A0F9-D58BCE7B253B}" destId="{48C2CC03-2041-4888-8892-68154C44E6EA}" srcOrd="2" destOrd="0" presId="urn:microsoft.com/office/officeart/2005/8/layout/venn1"/>
    <dgm:cxn modelId="{309BDF94-12DB-42C9-B3A7-EBF6065E9871}" type="presParOf" srcId="{F38634E7-1410-4D47-A0F9-D58BCE7B253B}" destId="{3F7E4C58-DB81-4DA5-B341-F00BB3A483A6}" srcOrd="3" destOrd="0" presId="urn:microsoft.com/office/officeart/2005/8/layout/venn1"/>
    <dgm:cxn modelId="{DD3FCB06-0924-4CF4-A8BF-38AEFE881705}" type="presParOf" srcId="{F38634E7-1410-4D47-A0F9-D58BCE7B253B}" destId="{A05728AF-4CAE-4761-B103-8CBBD55078F6}" srcOrd="4" destOrd="0" presId="urn:microsoft.com/office/officeart/2005/8/layout/venn1"/>
    <dgm:cxn modelId="{54E9936D-88AF-4BC8-9DA8-C6743DBDFAE2}" type="presParOf" srcId="{F38634E7-1410-4D47-A0F9-D58BCE7B253B}" destId="{2D39E289-BFA5-4945-B82A-507FD3C2BB37}" srcOrd="5" destOrd="0" presId="urn:microsoft.com/office/officeart/2005/8/layout/venn1"/>
    <dgm:cxn modelId="{C39000B7-3815-4F71-BC7B-C5FBEFDB2F16}" type="presParOf" srcId="{F38634E7-1410-4D47-A0F9-D58BCE7B253B}" destId="{05235176-8EA0-4CDC-B5FC-D29C077E0413}" srcOrd="6" destOrd="0" presId="urn:microsoft.com/office/officeart/2005/8/layout/venn1"/>
    <dgm:cxn modelId="{C4C00714-5225-42B0-B967-6022C8C1447B}" type="presParOf" srcId="{F38634E7-1410-4D47-A0F9-D58BCE7B253B}" destId="{AE73E88D-6FA0-46BF-9B0D-F5408475BE20}" srcOrd="7" destOrd="0" presId="urn:microsoft.com/office/officeart/2005/8/layout/venn1"/>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1D83DECF-D7B5-40A7-9A30-54E552ED4116}" type="datetimeFigureOut">
              <a:rPr lang="fa-IR"/>
              <a:pPr>
                <a:defRPr/>
              </a:pPr>
              <a:t>27/08/1441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fa-I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pPr>
              <a:defRPr/>
            </a:pPr>
            <a:fld id="{9A1A794D-6323-4164-A591-57826DD563F8}" type="slidenum">
              <a:rPr lang="fa-IR"/>
              <a:pPr>
                <a:defRPr/>
              </a:pPr>
              <a:t>‹#›</a:t>
            </a:fld>
            <a:endParaRPr lang="fa-I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7"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8"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9"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10" name="Freeform 1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Date Placeholder 3"/>
          <p:cNvSpPr>
            <a:spLocks noGrp="1"/>
          </p:cNvSpPr>
          <p:nvPr>
            <p:ph type="dt" sz="half" idx="10"/>
          </p:nvPr>
        </p:nvSpPr>
        <p:spPr/>
        <p:txBody>
          <a:bodyPr/>
          <a:lstStyle>
            <a:lvl1pPr>
              <a:defRPr/>
            </a:lvl1pPr>
          </a:lstStyle>
          <a:p>
            <a:pPr>
              <a:defRPr/>
            </a:pPr>
            <a:fld id="{C558E196-7E3A-413D-B65C-EBEBF55910E9}" type="datetimeFigureOut">
              <a:rPr lang="fa-IR"/>
              <a:pPr>
                <a:defRPr/>
              </a:pPr>
              <a:t>27/08/1441</a:t>
            </a:fld>
            <a:endParaRPr lang="fa-IR"/>
          </a:p>
        </p:txBody>
      </p:sp>
      <p:sp>
        <p:nvSpPr>
          <p:cNvPr id="12" name="Footer Placeholder 4"/>
          <p:cNvSpPr>
            <a:spLocks noGrp="1"/>
          </p:cNvSpPr>
          <p:nvPr>
            <p:ph type="ftr" sz="quarter" idx="11"/>
          </p:nvPr>
        </p:nvSpPr>
        <p:spPr/>
        <p:txBody>
          <a:bodyPr/>
          <a:lstStyle>
            <a:lvl1pPr>
              <a:defRPr/>
            </a:lvl1pPr>
          </a:lstStyle>
          <a:p>
            <a:pPr>
              <a:defRPr/>
            </a:pPr>
            <a:endParaRPr lang="fa-IR"/>
          </a:p>
        </p:txBody>
      </p:sp>
      <p:sp>
        <p:nvSpPr>
          <p:cNvPr id="13" name="Slide Number Placeholder 5"/>
          <p:cNvSpPr>
            <a:spLocks noGrp="1"/>
          </p:cNvSpPr>
          <p:nvPr>
            <p:ph type="sldNum" sz="quarter" idx="12"/>
          </p:nvPr>
        </p:nvSpPr>
        <p:spPr/>
        <p:txBody>
          <a:bodyPr/>
          <a:lstStyle>
            <a:lvl1pPr>
              <a:defRPr/>
            </a:lvl1pPr>
          </a:lstStyle>
          <a:p>
            <a:pPr>
              <a:defRPr/>
            </a:pPr>
            <a:fld id="{AF88FB01-920F-4118-B1DC-E0C30228146D}" type="slidenum">
              <a:rPr lang="fa-IR"/>
              <a:pPr>
                <a:defRPr/>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6E5B80-C65B-4ED2-BCF3-99714BD9E3D4}" type="datetimeFigureOut">
              <a:rPr lang="fa-IR"/>
              <a:pPr>
                <a:defRPr/>
              </a:pPr>
              <a:t>27/08/1441</a:t>
            </a:fld>
            <a:endParaRPr lang="fa-IR"/>
          </a:p>
        </p:txBody>
      </p:sp>
      <p:sp>
        <p:nvSpPr>
          <p:cNvPr id="5" name="Footer Placeholder 4"/>
          <p:cNvSpPr>
            <a:spLocks noGrp="1"/>
          </p:cNvSpPr>
          <p:nvPr>
            <p:ph type="ftr" sz="quarter" idx="11"/>
          </p:nvPr>
        </p:nvSpPr>
        <p:spPr/>
        <p:txBody>
          <a:bodyPr/>
          <a:lstStyle>
            <a:lvl1pPr>
              <a:defRPr/>
            </a:lvl1pPr>
          </a:lstStyle>
          <a:p>
            <a:pPr>
              <a:defRPr/>
            </a:pPr>
            <a:endParaRPr lang="fa-IR"/>
          </a:p>
        </p:txBody>
      </p:sp>
      <p:sp>
        <p:nvSpPr>
          <p:cNvPr id="6" name="Slide Number Placeholder 5"/>
          <p:cNvSpPr>
            <a:spLocks noGrp="1"/>
          </p:cNvSpPr>
          <p:nvPr>
            <p:ph type="sldNum" sz="quarter" idx="12"/>
          </p:nvPr>
        </p:nvSpPr>
        <p:spPr/>
        <p:txBody>
          <a:bodyPr/>
          <a:lstStyle>
            <a:lvl1pPr>
              <a:defRPr/>
            </a:lvl1pPr>
          </a:lstStyle>
          <a:p>
            <a:pPr>
              <a:defRPr/>
            </a:pPr>
            <a:fld id="{4033D68F-1B6D-4E45-B21F-D0210FE48555}" type="slidenum">
              <a:rPr lang="fa-IR"/>
              <a:pPr>
                <a:defRPr/>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3"/>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 name="Group 15"/>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7"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8"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9"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10" name="Freeform 25"/>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Date Placeholder 3"/>
          <p:cNvSpPr>
            <a:spLocks noGrp="1"/>
          </p:cNvSpPr>
          <p:nvPr>
            <p:ph type="dt" sz="half" idx="10"/>
          </p:nvPr>
        </p:nvSpPr>
        <p:spPr/>
        <p:txBody>
          <a:bodyPr/>
          <a:lstStyle>
            <a:lvl1pPr>
              <a:defRPr/>
            </a:lvl1pPr>
          </a:lstStyle>
          <a:p>
            <a:pPr>
              <a:defRPr/>
            </a:pPr>
            <a:fld id="{9D02976E-4E76-4268-BAE2-0197FE1F1D90}" type="datetimeFigureOut">
              <a:rPr lang="fa-IR"/>
              <a:pPr>
                <a:defRPr/>
              </a:pPr>
              <a:t>27/08/1441</a:t>
            </a:fld>
            <a:endParaRPr lang="fa-IR"/>
          </a:p>
        </p:txBody>
      </p:sp>
      <p:sp>
        <p:nvSpPr>
          <p:cNvPr id="12" name="Footer Placeholder 4"/>
          <p:cNvSpPr>
            <a:spLocks noGrp="1"/>
          </p:cNvSpPr>
          <p:nvPr>
            <p:ph type="ftr" sz="quarter" idx="11"/>
          </p:nvPr>
        </p:nvSpPr>
        <p:spPr/>
        <p:txBody>
          <a:bodyPr/>
          <a:lstStyle>
            <a:lvl1pPr>
              <a:defRPr/>
            </a:lvl1pPr>
          </a:lstStyle>
          <a:p>
            <a:pPr>
              <a:defRPr/>
            </a:pPr>
            <a:endParaRPr lang="fa-IR"/>
          </a:p>
        </p:txBody>
      </p:sp>
      <p:sp>
        <p:nvSpPr>
          <p:cNvPr id="13" name="Slide Number Placeholder 5"/>
          <p:cNvSpPr>
            <a:spLocks noGrp="1"/>
          </p:cNvSpPr>
          <p:nvPr>
            <p:ph type="sldNum" sz="quarter" idx="12"/>
          </p:nvPr>
        </p:nvSpPr>
        <p:spPr/>
        <p:txBody>
          <a:bodyPr/>
          <a:lstStyle>
            <a:lvl1pPr>
              <a:defRPr/>
            </a:lvl1pPr>
          </a:lstStyle>
          <a:p>
            <a:pPr>
              <a:defRPr/>
            </a:pPr>
            <a:fld id="{C265CAB7-779F-4B76-89BA-0E6DBD1E9510}" type="slidenum">
              <a:rPr lang="fa-IR"/>
              <a:pPr>
                <a:defRPr/>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F37B7870-B797-4F50-86D6-5843EF01379F}" type="datetimeFigureOut">
              <a:rPr lang="fa-IR"/>
              <a:pPr>
                <a:defRPr/>
              </a:pPr>
              <a:t>27/08/1441</a:t>
            </a:fld>
            <a:endParaRPr lang="fa-IR"/>
          </a:p>
        </p:txBody>
      </p:sp>
      <p:sp>
        <p:nvSpPr>
          <p:cNvPr id="5" name="Footer Placeholder 4"/>
          <p:cNvSpPr>
            <a:spLocks noGrp="1"/>
          </p:cNvSpPr>
          <p:nvPr>
            <p:ph type="ftr" sz="quarter" idx="11"/>
          </p:nvPr>
        </p:nvSpPr>
        <p:spPr/>
        <p:txBody>
          <a:bodyPr/>
          <a:lstStyle>
            <a:lvl1pPr>
              <a:defRPr/>
            </a:lvl1pPr>
          </a:lstStyle>
          <a:p>
            <a:pPr>
              <a:defRPr/>
            </a:pPr>
            <a:endParaRPr lang="fa-IR"/>
          </a:p>
        </p:txBody>
      </p:sp>
      <p:sp>
        <p:nvSpPr>
          <p:cNvPr id="6" name="Slide Number Placeholder 5"/>
          <p:cNvSpPr>
            <a:spLocks noGrp="1"/>
          </p:cNvSpPr>
          <p:nvPr>
            <p:ph type="sldNum" sz="quarter" idx="12"/>
          </p:nvPr>
        </p:nvSpPr>
        <p:spPr/>
        <p:txBody>
          <a:bodyPr/>
          <a:lstStyle>
            <a:lvl1pPr>
              <a:defRPr/>
            </a:lvl1pPr>
          </a:lstStyle>
          <a:p>
            <a:pPr>
              <a:defRPr/>
            </a:pPr>
            <a:fld id="{EDEE64E9-3B36-42AF-942B-1B36FE133308}" type="slidenum">
              <a:rPr lang="fa-IR"/>
              <a:pPr>
                <a:defRPr/>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14"/>
          <p:cNvSpPr>
            <a:spLocks/>
          </p:cNvSpPr>
          <p:nvPr/>
        </p:nvSpPr>
        <p:spPr bwMode="hidden">
          <a:xfrm>
            <a:off x="6046788" y="4203700"/>
            <a:ext cx="2876550" cy="714375"/>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6" name="Freeform 18"/>
          <p:cNvSpPr>
            <a:spLocks/>
          </p:cNvSpPr>
          <p:nvPr/>
        </p:nvSpPr>
        <p:spPr bwMode="hidden">
          <a:xfrm>
            <a:off x="2619375" y="4075113"/>
            <a:ext cx="5545138" cy="850900"/>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7" name="Freeform 22"/>
          <p:cNvSpPr>
            <a:spLocks/>
          </p:cNvSpPr>
          <p:nvPr/>
        </p:nvSpPr>
        <p:spPr bwMode="hidden">
          <a:xfrm>
            <a:off x="2828925" y="4087813"/>
            <a:ext cx="5467350" cy="77470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8" name="Freeform 26"/>
          <p:cNvSpPr>
            <a:spLocks/>
          </p:cNvSpPr>
          <p:nvPr/>
        </p:nvSpPr>
        <p:spPr bwMode="hidden">
          <a:xfrm>
            <a:off x="5610225" y="4073525"/>
            <a:ext cx="3306763" cy="652463"/>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9" name="Freeform 10"/>
          <p:cNvSpPr>
            <a:spLocks/>
          </p:cNvSpPr>
          <p:nvPr/>
        </p:nvSpPr>
        <p:spPr bwMode="hidden">
          <a:xfrm>
            <a:off x="211138" y="4059238"/>
            <a:ext cx="8723312" cy="1328737"/>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pPr>
              <a:defRPr/>
            </a:pPr>
            <a:fld id="{FA5F6ABD-0C49-4D47-A1F1-940A14685CF3}" type="datetimeFigureOut">
              <a:rPr lang="fa-IR"/>
              <a:pPr>
                <a:defRPr/>
              </a:pPr>
              <a:t>27/08/1441</a:t>
            </a:fld>
            <a:endParaRPr lang="fa-IR"/>
          </a:p>
        </p:txBody>
      </p:sp>
      <p:sp>
        <p:nvSpPr>
          <p:cNvPr id="11" name="Footer Placeholder 4"/>
          <p:cNvSpPr>
            <a:spLocks noGrp="1"/>
          </p:cNvSpPr>
          <p:nvPr>
            <p:ph type="ftr" sz="quarter" idx="11"/>
          </p:nvPr>
        </p:nvSpPr>
        <p:spPr/>
        <p:txBody>
          <a:bodyPr/>
          <a:lstStyle>
            <a:lvl1pPr>
              <a:defRPr/>
            </a:lvl1pPr>
          </a:lstStyle>
          <a:p>
            <a:pPr>
              <a:defRPr/>
            </a:pPr>
            <a:endParaRPr lang="fa-IR"/>
          </a:p>
        </p:txBody>
      </p:sp>
      <p:sp>
        <p:nvSpPr>
          <p:cNvPr id="12" name="Slide Number Placeholder 5"/>
          <p:cNvSpPr>
            <a:spLocks noGrp="1"/>
          </p:cNvSpPr>
          <p:nvPr>
            <p:ph type="sldNum" sz="quarter" idx="12"/>
          </p:nvPr>
        </p:nvSpPr>
        <p:spPr/>
        <p:txBody>
          <a:bodyPr/>
          <a:lstStyle>
            <a:lvl1pPr>
              <a:defRPr/>
            </a:lvl1pPr>
          </a:lstStyle>
          <a:p>
            <a:pPr>
              <a:defRPr/>
            </a:pPr>
            <a:fld id="{27F926EE-D653-4519-8826-A26D415628D5}" type="slidenum">
              <a:rPr lang="fa-IR"/>
              <a:pPr>
                <a:defRPr/>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0434200D-5A57-467C-B4D5-D0E2F654D677}" type="datetimeFigureOut">
              <a:rPr lang="fa-IR"/>
              <a:pPr>
                <a:defRPr/>
              </a:pPr>
              <a:t>27/08/1441</a:t>
            </a:fld>
            <a:endParaRPr lang="fa-IR"/>
          </a:p>
        </p:txBody>
      </p:sp>
      <p:sp>
        <p:nvSpPr>
          <p:cNvPr id="6" name="Footer Placeholder 4"/>
          <p:cNvSpPr>
            <a:spLocks noGrp="1"/>
          </p:cNvSpPr>
          <p:nvPr>
            <p:ph type="ftr" sz="quarter" idx="16"/>
          </p:nvPr>
        </p:nvSpPr>
        <p:spPr/>
        <p:txBody>
          <a:bodyPr/>
          <a:lstStyle>
            <a:lvl1pPr>
              <a:defRPr/>
            </a:lvl1pPr>
          </a:lstStyle>
          <a:p>
            <a:pPr>
              <a:defRPr/>
            </a:pPr>
            <a:endParaRPr lang="fa-IR"/>
          </a:p>
        </p:txBody>
      </p:sp>
      <p:sp>
        <p:nvSpPr>
          <p:cNvPr id="7" name="Slide Number Placeholder 5"/>
          <p:cNvSpPr>
            <a:spLocks noGrp="1"/>
          </p:cNvSpPr>
          <p:nvPr>
            <p:ph type="sldNum" sz="quarter" idx="17"/>
          </p:nvPr>
        </p:nvSpPr>
        <p:spPr/>
        <p:txBody>
          <a:bodyPr/>
          <a:lstStyle>
            <a:lvl1pPr>
              <a:defRPr/>
            </a:lvl1pPr>
          </a:lstStyle>
          <a:p>
            <a:pPr>
              <a:defRPr/>
            </a:pPr>
            <a:fld id="{CB1BEA3E-4ED0-41F1-8794-314D980F2726}" type="slidenum">
              <a:rPr lang="fa-IR"/>
              <a:pPr>
                <a:defRPr/>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353F69A7-2852-432B-A76F-57002BEDBF20}" type="datetimeFigureOut">
              <a:rPr lang="fa-IR"/>
              <a:pPr>
                <a:defRPr/>
              </a:pPr>
              <a:t>27/08/1441</a:t>
            </a:fld>
            <a:endParaRPr lang="fa-IR"/>
          </a:p>
        </p:txBody>
      </p:sp>
      <p:sp>
        <p:nvSpPr>
          <p:cNvPr id="8" name="Footer Placeholder 4"/>
          <p:cNvSpPr>
            <a:spLocks noGrp="1"/>
          </p:cNvSpPr>
          <p:nvPr>
            <p:ph type="ftr" sz="quarter" idx="11"/>
          </p:nvPr>
        </p:nvSpPr>
        <p:spPr/>
        <p:txBody>
          <a:bodyPr/>
          <a:lstStyle>
            <a:lvl1pPr>
              <a:defRPr/>
            </a:lvl1pPr>
          </a:lstStyle>
          <a:p>
            <a:pPr>
              <a:defRPr/>
            </a:pPr>
            <a:endParaRPr lang="fa-IR"/>
          </a:p>
        </p:txBody>
      </p:sp>
      <p:sp>
        <p:nvSpPr>
          <p:cNvPr id="9" name="Slide Number Placeholder 5"/>
          <p:cNvSpPr>
            <a:spLocks noGrp="1"/>
          </p:cNvSpPr>
          <p:nvPr>
            <p:ph type="sldNum" sz="quarter" idx="12"/>
          </p:nvPr>
        </p:nvSpPr>
        <p:spPr/>
        <p:txBody>
          <a:bodyPr/>
          <a:lstStyle>
            <a:lvl1pPr>
              <a:defRPr/>
            </a:lvl1pPr>
          </a:lstStyle>
          <a:p>
            <a:pPr>
              <a:defRPr/>
            </a:pPr>
            <a:fld id="{C6EF31E4-DBEB-4D49-9268-27A5D65DD591}" type="slidenum">
              <a:rPr lang="fa-IR"/>
              <a:pPr>
                <a:defRPr/>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B06D755-D99A-464B-B77A-F7BB5B8E4FD2}" type="datetimeFigureOut">
              <a:rPr lang="fa-IR"/>
              <a:pPr>
                <a:defRPr/>
              </a:pPr>
              <a:t>27/08/1441</a:t>
            </a:fld>
            <a:endParaRPr lang="fa-IR"/>
          </a:p>
        </p:txBody>
      </p:sp>
      <p:sp>
        <p:nvSpPr>
          <p:cNvPr id="4" name="Footer Placeholder 4"/>
          <p:cNvSpPr>
            <a:spLocks noGrp="1"/>
          </p:cNvSpPr>
          <p:nvPr>
            <p:ph type="ftr" sz="quarter" idx="11"/>
          </p:nvPr>
        </p:nvSpPr>
        <p:spPr/>
        <p:txBody>
          <a:bodyPr/>
          <a:lstStyle>
            <a:lvl1pPr>
              <a:defRPr/>
            </a:lvl1pPr>
          </a:lstStyle>
          <a:p>
            <a:pPr>
              <a:defRPr/>
            </a:pPr>
            <a:endParaRPr lang="fa-IR"/>
          </a:p>
        </p:txBody>
      </p:sp>
      <p:sp>
        <p:nvSpPr>
          <p:cNvPr id="5" name="Slide Number Placeholder 5"/>
          <p:cNvSpPr>
            <a:spLocks noGrp="1"/>
          </p:cNvSpPr>
          <p:nvPr>
            <p:ph type="sldNum" sz="quarter" idx="12"/>
          </p:nvPr>
        </p:nvSpPr>
        <p:spPr/>
        <p:txBody>
          <a:bodyPr/>
          <a:lstStyle>
            <a:lvl1pPr>
              <a:defRPr/>
            </a:lvl1pPr>
          </a:lstStyle>
          <a:p>
            <a:pPr>
              <a:defRPr/>
            </a:pPr>
            <a:fld id="{25EB8ADD-EDCD-4D6F-AA38-B9BA35C0422F}" type="slidenum">
              <a:rPr lang="fa-IR"/>
              <a:pPr>
                <a:defRPr/>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 name="Group 1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5"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6"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7"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8" name="Freeform 25"/>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9" name="Date Placeholder 1"/>
          <p:cNvSpPr>
            <a:spLocks noGrp="1"/>
          </p:cNvSpPr>
          <p:nvPr>
            <p:ph type="dt" sz="half" idx="10"/>
          </p:nvPr>
        </p:nvSpPr>
        <p:spPr/>
        <p:txBody>
          <a:bodyPr/>
          <a:lstStyle>
            <a:lvl1pPr>
              <a:defRPr/>
            </a:lvl1pPr>
          </a:lstStyle>
          <a:p>
            <a:pPr>
              <a:defRPr/>
            </a:pPr>
            <a:fld id="{16C59C2B-8DE7-468D-BB5E-48C41CEB8660}" type="datetimeFigureOut">
              <a:rPr lang="fa-IR"/>
              <a:pPr>
                <a:defRPr/>
              </a:pPr>
              <a:t>27/08/1441</a:t>
            </a:fld>
            <a:endParaRPr lang="fa-IR"/>
          </a:p>
        </p:txBody>
      </p:sp>
      <p:sp>
        <p:nvSpPr>
          <p:cNvPr id="10" name="Footer Placeholder 2"/>
          <p:cNvSpPr>
            <a:spLocks noGrp="1"/>
          </p:cNvSpPr>
          <p:nvPr>
            <p:ph type="ftr" sz="quarter" idx="11"/>
          </p:nvPr>
        </p:nvSpPr>
        <p:spPr/>
        <p:txBody>
          <a:bodyPr/>
          <a:lstStyle>
            <a:lvl1pPr>
              <a:defRPr/>
            </a:lvl1pPr>
          </a:lstStyle>
          <a:p>
            <a:pPr>
              <a:defRPr/>
            </a:pPr>
            <a:endParaRPr lang="fa-IR"/>
          </a:p>
        </p:txBody>
      </p:sp>
      <p:sp>
        <p:nvSpPr>
          <p:cNvPr id="11" name="Slide Number Placeholder 3"/>
          <p:cNvSpPr>
            <a:spLocks noGrp="1"/>
          </p:cNvSpPr>
          <p:nvPr>
            <p:ph type="sldNum" sz="quarter" idx="12"/>
          </p:nvPr>
        </p:nvSpPr>
        <p:spPr/>
        <p:txBody>
          <a:bodyPr/>
          <a:lstStyle>
            <a:lvl1pPr>
              <a:defRPr/>
            </a:lvl1pPr>
          </a:lstStyle>
          <a:p>
            <a:pPr>
              <a:defRPr/>
            </a:pPr>
            <a:fld id="{10FBBE5E-1686-46F8-B5D9-224381A08555}" type="slidenum">
              <a:rPr lang="fa-IR"/>
              <a:pPr>
                <a:defRPr/>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8"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9"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10"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11" name="Freeform 25"/>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4"/>
          <p:cNvSpPr>
            <a:spLocks noGrp="1"/>
          </p:cNvSpPr>
          <p:nvPr>
            <p:ph type="dt" sz="half" idx="10"/>
          </p:nvPr>
        </p:nvSpPr>
        <p:spPr/>
        <p:txBody>
          <a:bodyPr/>
          <a:lstStyle>
            <a:lvl1pPr>
              <a:defRPr/>
            </a:lvl1pPr>
          </a:lstStyle>
          <a:p>
            <a:pPr>
              <a:defRPr/>
            </a:pPr>
            <a:fld id="{C0A4055A-0921-45F7-9E4F-DD70E6C9A7FB}" type="datetimeFigureOut">
              <a:rPr lang="fa-IR"/>
              <a:pPr>
                <a:defRPr/>
              </a:pPr>
              <a:t>27/08/1441</a:t>
            </a:fld>
            <a:endParaRPr lang="fa-IR"/>
          </a:p>
        </p:txBody>
      </p:sp>
      <p:sp>
        <p:nvSpPr>
          <p:cNvPr id="13" name="Footer Placeholder 5"/>
          <p:cNvSpPr>
            <a:spLocks noGrp="1"/>
          </p:cNvSpPr>
          <p:nvPr>
            <p:ph type="ftr" sz="quarter" idx="11"/>
          </p:nvPr>
        </p:nvSpPr>
        <p:spPr/>
        <p:txBody>
          <a:bodyPr/>
          <a:lstStyle>
            <a:lvl1pPr>
              <a:defRPr/>
            </a:lvl1pPr>
          </a:lstStyle>
          <a:p>
            <a:pPr>
              <a:defRPr/>
            </a:pPr>
            <a:endParaRPr lang="fa-IR"/>
          </a:p>
        </p:txBody>
      </p:sp>
      <p:sp>
        <p:nvSpPr>
          <p:cNvPr id="14" name="Slide Number Placeholder 6"/>
          <p:cNvSpPr>
            <a:spLocks noGrp="1"/>
          </p:cNvSpPr>
          <p:nvPr>
            <p:ph type="sldNum" sz="quarter" idx="12"/>
          </p:nvPr>
        </p:nvSpPr>
        <p:spPr/>
        <p:txBody>
          <a:bodyPr/>
          <a:lstStyle>
            <a:lvl1pPr>
              <a:defRPr/>
            </a:lvl1pPr>
          </a:lstStyle>
          <a:p>
            <a:pPr>
              <a:defRPr/>
            </a:pPr>
            <a:fld id="{43917EF7-D5E1-408C-84A2-5BF184F93A1D}" type="slidenum">
              <a:rPr lang="fa-IR"/>
              <a:pPr>
                <a:defRPr/>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6" name="Group 15"/>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8"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9"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10"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11" name="Freeform 2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12" name="Date Placeholder 4"/>
          <p:cNvSpPr>
            <a:spLocks noGrp="1"/>
          </p:cNvSpPr>
          <p:nvPr>
            <p:ph type="dt" sz="half" idx="10"/>
          </p:nvPr>
        </p:nvSpPr>
        <p:spPr/>
        <p:txBody>
          <a:bodyPr/>
          <a:lstStyle>
            <a:lvl1pPr>
              <a:defRPr/>
            </a:lvl1pPr>
          </a:lstStyle>
          <a:p>
            <a:pPr>
              <a:defRPr/>
            </a:pPr>
            <a:fld id="{D70302AD-DEF0-4CF8-A14E-9406139CADDF}" type="datetimeFigureOut">
              <a:rPr lang="fa-IR"/>
              <a:pPr>
                <a:defRPr/>
              </a:pPr>
              <a:t>27/08/1441</a:t>
            </a:fld>
            <a:endParaRPr lang="fa-IR"/>
          </a:p>
        </p:txBody>
      </p:sp>
      <p:sp>
        <p:nvSpPr>
          <p:cNvPr id="13" name="Footer Placeholder 5"/>
          <p:cNvSpPr>
            <a:spLocks noGrp="1"/>
          </p:cNvSpPr>
          <p:nvPr>
            <p:ph type="ftr" sz="quarter" idx="11"/>
          </p:nvPr>
        </p:nvSpPr>
        <p:spPr/>
        <p:txBody>
          <a:bodyPr/>
          <a:lstStyle>
            <a:lvl1pPr>
              <a:defRPr/>
            </a:lvl1pPr>
          </a:lstStyle>
          <a:p>
            <a:pPr>
              <a:defRPr/>
            </a:pPr>
            <a:endParaRPr lang="fa-IR"/>
          </a:p>
        </p:txBody>
      </p:sp>
      <p:sp>
        <p:nvSpPr>
          <p:cNvPr id="14" name="Slide Number Placeholder 6"/>
          <p:cNvSpPr>
            <a:spLocks noGrp="1"/>
          </p:cNvSpPr>
          <p:nvPr>
            <p:ph type="sldNum" sz="quarter" idx="12"/>
          </p:nvPr>
        </p:nvSpPr>
        <p:spPr/>
        <p:txBody>
          <a:bodyPr/>
          <a:lstStyle>
            <a:lvl1pPr>
              <a:defRPr/>
            </a:lvl1pPr>
          </a:lstStyle>
          <a:p>
            <a:pPr>
              <a:defRPr/>
            </a:pPr>
            <a:fld id="{9BF58597-5DEB-4B10-A403-28E5C6CF3BF7}" type="slidenum">
              <a:rPr lang="fa-IR"/>
              <a:pPr>
                <a:defRPr/>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endParaRPr lang="fa-IR"/>
            </a:p>
          </p:txBody>
        </p:sp>
        <p:sp>
          <p:nvSpPr>
            <p:cNvPr id="1034" name="Freeform 18"/>
            <p:cNvSpPr>
              <a:spLocks/>
            </p:cNvSpPr>
            <p:nvPr/>
          </p:nvSpPr>
          <p:spPr bwMode="hidden">
            <a:xfrm>
              <a:off x="-309563" y="4318000"/>
              <a:ext cx="8280401" cy="1209675"/>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endParaRPr lang="fa-IR"/>
            </a:p>
          </p:txBody>
        </p:sp>
        <p:sp>
          <p:nvSpPr>
            <p:cNvPr id="1035" name="Freeform 22"/>
            <p:cNvSpPr>
              <a:spLocks/>
            </p:cNvSpPr>
            <p:nvPr/>
          </p:nvSpPr>
          <p:spPr bwMode="hidden">
            <a:xfrm>
              <a:off x="3175" y="4335463"/>
              <a:ext cx="8166100" cy="1101725"/>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endParaRPr lang="fa-IR"/>
            </a:p>
          </p:txBody>
        </p:sp>
        <p:sp>
          <p:nvSpPr>
            <p:cNvPr id="1036" name="Freeform 26"/>
            <p:cNvSpPr>
              <a:spLocks/>
            </p:cNvSpPr>
            <p:nvPr/>
          </p:nvSpPr>
          <p:spPr bwMode="hidden">
            <a:xfrm>
              <a:off x="4156075" y="4316413"/>
              <a:ext cx="4940300" cy="927100"/>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endParaRPr lang="fa-IR"/>
            </a:p>
          </p:txBody>
        </p:sp>
        <p:sp useBgFill="1">
          <p:nvSpPr>
            <p:cNvPr id="1037" name="Freeform 10"/>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endParaRPr lang="fa-I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a:defRPr sz="1000">
                <a:solidFill>
                  <a:schemeClr val="tx2"/>
                </a:solidFill>
              </a:defRPr>
            </a:lvl1pPr>
          </a:lstStyle>
          <a:p>
            <a:pPr>
              <a:defRPr/>
            </a:pPr>
            <a:fld id="{B77BA28D-1198-4CCA-869F-10393567C762}" type="datetimeFigureOut">
              <a:rPr lang="fa-IR"/>
              <a:pPr>
                <a:defRPr/>
              </a:pPr>
              <a:t>27/08/1441</a:t>
            </a:fld>
            <a:endParaRPr lang="fa-IR"/>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a:defRPr sz="1000">
                <a:solidFill>
                  <a:schemeClr val="tx2"/>
                </a:solidFill>
              </a:defRPr>
            </a:lvl1pPr>
          </a:lstStyle>
          <a:p>
            <a:pPr>
              <a:defRPr/>
            </a:pPr>
            <a:endParaRPr lang="fa-IR"/>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a:defRPr sz="1000">
                <a:solidFill>
                  <a:schemeClr val="tx2"/>
                </a:solidFill>
              </a:defRPr>
            </a:lvl1pPr>
          </a:lstStyle>
          <a:p>
            <a:pPr>
              <a:defRPr/>
            </a:pPr>
            <a:fld id="{24A55F07-455C-41FE-BADF-D2FAC0C9522F}" type="slidenum">
              <a:rPr lang="fa-IR"/>
              <a:pPr>
                <a:defRPr/>
              </a:pPr>
              <a:t>‹#›</a:t>
            </a:fld>
            <a:endParaRPr lang="fa-IR"/>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521" r:id="rId1"/>
    <p:sldLayoutId id="2147484516" r:id="rId2"/>
    <p:sldLayoutId id="2147484522" r:id="rId3"/>
    <p:sldLayoutId id="2147484517" r:id="rId4"/>
    <p:sldLayoutId id="2147484518" r:id="rId5"/>
    <p:sldLayoutId id="2147484519" r:id="rId6"/>
    <p:sldLayoutId id="2147484523" r:id="rId7"/>
    <p:sldLayoutId id="2147484524" r:id="rId8"/>
    <p:sldLayoutId id="2147484525" r:id="rId9"/>
    <p:sldLayoutId id="2147484520" r:id="rId10"/>
    <p:sldLayoutId id="2147484526" r:id="rId11"/>
  </p:sldLayoutIdLst>
  <p:txStyles>
    <p:titleStyle>
      <a:lvl1pPr algn="ctr" rtl="1" eaLnBrk="1" fontAlgn="base" hangingPunct="1">
        <a:spcBef>
          <a:spcPct val="0"/>
        </a:spcBef>
        <a:spcAft>
          <a:spcPct val="0"/>
        </a:spcAft>
        <a:defRPr sz="4400" kern="1200">
          <a:solidFill>
            <a:srgbClr val="FFFFFF"/>
          </a:solidFill>
          <a:latin typeface="+mj-lt"/>
          <a:ea typeface="+mj-ea"/>
          <a:cs typeface="+mj-cs"/>
        </a:defRPr>
      </a:lvl1pPr>
      <a:lvl2pPr algn="ctr" rtl="1" eaLnBrk="1" fontAlgn="base" hangingPunct="1">
        <a:spcBef>
          <a:spcPct val="0"/>
        </a:spcBef>
        <a:spcAft>
          <a:spcPct val="0"/>
        </a:spcAft>
        <a:defRPr sz="4400">
          <a:solidFill>
            <a:srgbClr val="FFFFFF"/>
          </a:solidFill>
          <a:latin typeface="Candara" pitchFamily="34" charset="0"/>
          <a:cs typeface="Arial" pitchFamily="34" charset="0"/>
        </a:defRPr>
      </a:lvl2pPr>
      <a:lvl3pPr algn="ctr" rtl="1" eaLnBrk="1" fontAlgn="base" hangingPunct="1">
        <a:spcBef>
          <a:spcPct val="0"/>
        </a:spcBef>
        <a:spcAft>
          <a:spcPct val="0"/>
        </a:spcAft>
        <a:defRPr sz="4400">
          <a:solidFill>
            <a:srgbClr val="FFFFFF"/>
          </a:solidFill>
          <a:latin typeface="Candara" pitchFamily="34" charset="0"/>
          <a:cs typeface="Arial" pitchFamily="34" charset="0"/>
        </a:defRPr>
      </a:lvl3pPr>
      <a:lvl4pPr algn="ctr" rtl="1" eaLnBrk="1" fontAlgn="base" hangingPunct="1">
        <a:spcBef>
          <a:spcPct val="0"/>
        </a:spcBef>
        <a:spcAft>
          <a:spcPct val="0"/>
        </a:spcAft>
        <a:defRPr sz="4400">
          <a:solidFill>
            <a:srgbClr val="FFFFFF"/>
          </a:solidFill>
          <a:latin typeface="Candara" pitchFamily="34" charset="0"/>
          <a:cs typeface="Arial" pitchFamily="34" charset="0"/>
        </a:defRPr>
      </a:lvl4pPr>
      <a:lvl5pPr algn="ctr" rtl="1" eaLnBrk="1" fontAlgn="base" hangingPunct="1">
        <a:spcBef>
          <a:spcPct val="0"/>
        </a:spcBef>
        <a:spcAft>
          <a:spcPct val="0"/>
        </a:spcAft>
        <a:defRPr sz="4400">
          <a:solidFill>
            <a:srgbClr val="FFFFFF"/>
          </a:solidFill>
          <a:latin typeface="Candara" pitchFamily="34" charset="0"/>
          <a:cs typeface="Arial" pitchFamily="34" charset="0"/>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3050" indent="-273050" algn="r" rtl="1" eaLnBrk="1" fontAlgn="base" hangingPunct="1">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r" rtl="1" eaLnBrk="1" fontAlgn="base" hangingPunct="1">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rtl="1" eaLnBrk="1" fontAlgn="base" hangingPunct="1">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rtl="1" eaLnBrk="1" fontAlgn="base" hangingPunct="1">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r" rtl="1" eaLnBrk="1" fontAlgn="base" hangingPunct="1">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288" y="476250"/>
            <a:ext cx="8353425" cy="3381375"/>
          </a:xfrm>
          <a:solidFill>
            <a:schemeClr val="tx1">
              <a:lumMod val="85000"/>
            </a:schemeClr>
          </a:solidFill>
        </p:spPr>
        <p:txBody>
          <a:bodyPr rtlCol="1">
            <a:noAutofit/>
          </a:bodyPr>
          <a:lstStyle/>
          <a:p>
            <a:pPr eaLnBrk="1" fontAlgn="auto" hangingPunct="1">
              <a:spcAft>
                <a:spcPts val="0"/>
              </a:spcAft>
              <a:defRPr/>
            </a:pPr>
            <a:r>
              <a:rPr lang="fa-IR" sz="5400" dirty="0" smtClean="0">
                <a:solidFill>
                  <a:srgbClr val="FF0000"/>
                </a:solidFill>
                <a:cs typeface="2  Titr" pitchFamily="2" charset="-78"/>
              </a:rPr>
              <a:t>بسمه تعالي</a:t>
            </a:r>
            <a:r>
              <a:rPr lang="en-US" dirty="0" smtClean="0">
                <a:solidFill>
                  <a:srgbClr val="FF0000"/>
                </a:solidFill>
                <a:cs typeface="2  Titr" pitchFamily="2" charset="-78"/>
              </a:rPr>
              <a:t/>
            </a:r>
            <a:br>
              <a:rPr lang="en-US" dirty="0" smtClean="0">
                <a:solidFill>
                  <a:srgbClr val="FF0000"/>
                </a:solidFill>
                <a:cs typeface="2  Titr" pitchFamily="2" charset="-78"/>
              </a:rPr>
            </a:br>
            <a:r>
              <a:rPr lang="fa-IR" sz="3600" dirty="0" smtClean="0">
                <a:solidFill>
                  <a:srgbClr val="FF0000"/>
                </a:solidFill>
                <a:cs typeface="2  Titr" pitchFamily="2" charset="-78"/>
              </a:rPr>
              <a:t/>
            </a:r>
            <a:br>
              <a:rPr lang="fa-IR" sz="3600" dirty="0" smtClean="0">
                <a:solidFill>
                  <a:srgbClr val="FF0000"/>
                </a:solidFill>
                <a:cs typeface="2  Titr" pitchFamily="2" charset="-78"/>
              </a:rPr>
            </a:br>
            <a:r>
              <a:rPr lang="fa-IR" dirty="0" smtClean="0">
                <a:solidFill>
                  <a:srgbClr val="FF0000"/>
                </a:solidFill>
              </a:rPr>
              <a:t/>
            </a:r>
            <a:br>
              <a:rPr lang="fa-IR" dirty="0" smtClean="0">
                <a:solidFill>
                  <a:srgbClr val="FF0000"/>
                </a:solidFill>
              </a:rPr>
            </a:br>
            <a:r>
              <a:rPr lang="fa-IR" sz="7200" dirty="0" smtClean="0">
                <a:solidFill>
                  <a:srgbClr val="00B050"/>
                </a:solidFill>
                <a:cs typeface="2  Titr" pitchFamily="2" charset="-78"/>
              </a:rPr>
              <a:t>طراحي آموزشي</a:t>
            </a:r>
            <a:endParaRPr lang="fa-IR" dirty="0">
              <a:solidFill>
                <a:srgbClr val="00B050"/>
              </a:solidFill>
              <a:cs typeface="2  Titr" pitchFamily="2" charset="-78"/>
            </a:endParaRPr>
          </a:p>
        </p:txBody>
      </p:sp>
      <p:sp>
        <p:nvSpPr>
          <p:cNvPr id="3" name="Subtitle 2"/>
          <p:cNvSpPr>
            <a:spLocks noGrp="1"/>
          </p:cNvSpPr>
          <p:nvPr>
            <p:ph type="subTitle" idx="1"/>
          </p:nvPr>
        </p:nvSpPr>
        <p:spPr>
          <a:xfrm>
            <a:off x="900113" y="3929063"/>
            <a:ext cx="7416800" cy="2500312"/>
          </a:xfrm>
          <a:solidFill>
            <a:srgbClr val="92D050"/>
          </a:solidFill>
        </p:spPr>
        <p:txBody>
          <a:bodyPr>
            <a:normAutofit lnSpcReduction="10000"/>
          </a:bodyPr>
          <a:lstStyle/>
          <a:p>
            <a:pPr eaLnBrk="1" hangingPunct="1">
              <a:defRPr/>
            </a:pPr>
            <a:endParaRPr lang="fa-IR" dirty="0" smtClean="0">
              <a:solidFill>
                <a:srgbClr val="7030A0"/>
              </a:solidFill>
              <a:cs typeface="2  Mehr" pitchFamily="2" charset="-78"/>
            </a:endParaRPr>
          </a:p>
          <a:p>
            <a:pPr eaLnBrk="1" hangingPunct="1">
              <a:defRPr/>
            </a:pPr>
            <a:r>
              <a:rPr lang="fa-IR" sz="4400" dirty="0" smtClean="0">
                <a:solidFill>
                  <a:srgbClr val="7030A0"/>
                </a:solidFill>
                <a:cs typeface="2  Mehr" pitchFamily="2" charset="-78"/>
              </a:rPr>
              <a:t>مدرّس: امید ابراهیمی</a:t>
            </a:r>
          </a:p>
          <a:p>
            <a:pPr eaLnBrk="1" hangingPunct="1">
              <a:defRPr/>
            </a:pPr>
            <a:endParaRPr lang="fa-IR" sz="4000" dirty="0" smtClean="0"/>
          </a:p>
          <a:p>
            <a:pPr eaLnBrk="1" hangingPunct="1">
              <a:defRPr/>
            </a:pPr>
            <a:r>
              <a:rPr lang="fa-IR" sz="4000" b="1" dirty="0" smtClean="0">
                <a:solidFill>
                  <a:srgbClr val="C00000"/>
                </a:solidFill>
                <a:cs typeface="2  Lotus" pitchFamily="2" charset="-78"/>
              </a:rPr>
              <a:t>دکتری روانشناسی تربیتی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288" y="260350"/>
            <a:ext cx="8424862" cy="6337300"/>
          </a:xfrm>
        </p:spPr>
        <p:txBody>
          <a:bodyPr/>
          <a:lstStyle/>
          <a:p>
            <a:pPr marL="0" indent="0" algn="just">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در نظریه های آموزشی تاکید بر </a:t>
            </a:r>
            <a:r>
              <a:rPr lang="fa-IR" sz="4400" b="1" dirty="0" smtClean="0">
                <a:solidFill>
                  <a:srgbClr val="FF0000"/>
                </a:solidFill>
                <a:effectLst>
                  <a:outerShdw blurRad="38100" dist="38100" dir="2700000" algn="tl">
                    <a:srgbClr val="000000">
                      <a:alpha val="43137"/>
                    </a:srgbClr>
                  </a:outerShdw>
                </a:effectLst>
                <a:cs typeface="2  Lotus" pitchFamily="2" charset="-78"/>
              </a:rPr>
              <a:t>نحوه ی طراحی صحیح آموزش</a:t>
            </a:r>
            <a:r>
              <a:rPr lang="fa-IR" sz="4400" b="1" dirty="0" smtClean="0">
                <a:effectLst>
                  <a:outerShdw blurRad="38100" dist="38100" dir="2700000" algn="tl">
                    <a:srgbClr val="000000">
                      <a:alpha val="43137"/>
                    </a:srgbClr>
                  </a:outerShdw>
                </a:effectLst>
                <a:cs typeface="2  Lotus" pitchFamily="2" charset="-78"/>
              </a:rPr>
              <a:t> است، نه بر تبیین یادگیری. نظریه ی آموزشی با استفاده از قانون ثرندایک و دیگر نظریه ها به </a:t>
            </a:r>
            <a:r>
              <a:rPr lang="fa-IR" sz="4400" b="1" dirty="0" smtClean="0">
                <a:solidFill>
                  <a:srgbClr val="FFC000"/>
                </a:solidFill>
                <a:effectLst>
                  <a:outerShdw blurRad="38100" dist="38100" dir="2700000" algn="tl">
                    <a:srgbClr val="000000">
                      <a:alpha val="43137"/>
                    </a:srgbClr>
                  </a:outerShdw>
                </a:effectLst>
                <a:cs typeface="2  Lotus" pitchFamily="2" charset="-78"/>
              </a:rPr>
              <a:t>تهیه ی مجموعه توصیه هایی برای طراحی یک مجموعه </a:t>
            </a:r>
            <a:r>
              <a:rPr lang="fa-IR" sz="4400" b="1" dirty="0" smtClean="0">
                <a:effectLst>
                  <a:outerShdw blurRad="38100" dist="38100" dir="2700000" algn="tl">
                    <a:srgbClr val="000000">
                      <a:alpha val="43137"/>
                    </a:srgbClr>
                  </a:outerShdw>
                </a:effectLst>
                <a:cs typeface="2  Lotus" pitchFamily="2" charset="-78"/>
              </a:rPr>
              <a:t>بهینه از آموزش می پردازند.</a:t>
            </a:r>
          </a:p>
          <a:p>
            <a:pPr marL="0" indent="0" algn="just">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به عبارت دیگر نظریه های آموزشی مبتنی بر نظریه های یادگیری هستند که یادگیری را تبیین می کنند.</a:t>
            </a:r>
            <a:endParaRPr lang="en-US" sz="4400" b="1" dirty="0">
              <a:effectLst>
                <a:outerShdw blurRad="38100" dist="38100" dir="2700000" algn="tl">
                  <a:srgbClr val="000000">
                    <a:alpha val="43137"/>
                  </a:srgbClr>
                </a:outerShdw>
              </a:effectLst>
              <a:cs typeface="2  Lotus"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850" y="1916113"/>
            <a:ext cx="8569325" cy="4752975"/>
          </a:xfrm>
        </p:spPr>
        <p:txBody>
          <a:bodyPr/>
          <a:lstStyle/>
          <a:p>
            <a:pPr marL="0" indent="0" algn="just">
              <a:spcBef>
                <a:spcPts val="0"/>
              </a:spcBef>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چهار عنصر در طراحی آموزشی اساسی هستند و این چهار عنصر را تقریباً در همه ی الگوهای طراحی آموزشی می توان دید. این عناصر را می توان به صورت سوال بدین صورت بیان کرد:</a:t>
            </a:r>
          </a:p>
          <a:p>
            <a:pPr marL="0" indent="0" algn="just">
              <a:spcBef>
                <a:spcPts val="0"/>
              </a:spcBef>
              <a:buFont typeface="Symbol" pitchFamily="18" charset="2"/>
              <a:buNone/>
              <a:defRPr/>
            </a:pPr>
            <a:r>
              <a:rPr lang="fa-IR" sz="4400" b="1" dirty="0" smtClean="0">
                <a:solidFill>
                  <a:srgbClr val="FF0000"/>
                </a:solidFill>
                <a:effectLst>
                  <a:outerShdw blurRad="38100" dist="38100" dir="2700000" algn="tl">
                    <a:srgbClr val="000000">
                      <a:alpha val="43137"/>
                    </a:srgbClr>
                  </a:outerShdw>
                </a:effectLst>
                <a:cs typeface="2  Lotus" pitchFamily="2" charset="-78"/>
              </a:rPr>
              <a:t>1) </a:t>
            </a:r>
            <a:r>
              <a:rPr lang="fa-IR" sz="4400" b="1" dirty="0" smtClean="0">
                <a:effectLst>
                  <a:outerShdw blurRad="38100" dist="38100" dir="2700000" algn="tl">
                    <a:srgbClr val="000000">
                      <a:alpha val="43137"/>
                    </a:srgbClr>
                  </a:outerShdw>
                </a:effectLst>
                <a:cs typeface="2  Lotus" pitchFamily="2" charset="-78"/>
              </a:rPr>
              <a:t>برنامه ریزی برای چه کسی تهیه می شود؟ </a:t>
            </a:r>
            <a:r>
              <a:rPr lang="fa-IR" sz="4400" b="1" dirty="0" smtClean="0">
                <a:solidFill>
                  <a:srgbClr val="FFC000"/>
                </a:solidFill>
                <a:effectLst>
                  <a:outerShdw blurRad="38100" dist="38100" dir="2700000" algn="tl">
                    <a:srgbClr val="000000">
                      <a:alpha val="43137"/>
                    </a:srgbClr>
                  </a:outerShdw>
                </a:effectLst>
                <a:cs typeface="2  Lotus" pitchFamily="2" charset="-78"/>
              </a:rPr>
              <a:t>(خصوصیات یادگیرندگان)</a:t>
            </a:r>
            <a:endParaRPr lang="en-US" sz="4400" b="1" dirty="0">
              <a:solidFill>
                <a:srgbClr val="FFC000"/>
              </a:solidFill>
              <a:effectLst>
                <a:outerShdw blurRad="38100" dist="38100" dir="2700000" algn="tl">
                  <a:srgbClr val="000000">
                    <a:alpha val="43137"/>
                  </a:srgbClr>
                </a:outerShdw>
              </a:effectLst>
              <a:cs typeface="2  Lotus" pitchFamily="2" charset="-78"/>
            </a:endParaRPr>
          </a:p>
        </p:txBody>
      </p:sp>
      <p:sp>
        <p:nvSpPr>
          <p:cNvPr id="3" name="Title 2"/>
          <p:cNvSpPr>
            <a:spLocks noGrp="1"/>
          </p:cNvSpPr>
          <p:nvPr>
            <p:ph type="title"/>
          </p:nvPr>
        </p:nvSpPr>
        <p:spPr>
          <a:xfrm>
            <a:off x="250825" y="338138"/>
            <a:ext cx="8569325" cy="1252537"/>
          </a:xfrm>
          <a:solidFill>
            <a:schemeClr val="tx1"/>
          </a:solidFill>
        </p:spPr>
        <p:txBody>
          <a:bodyPr/>
          <a:lstStyle/>
          <a:p>
            <a:r>
              <a:rPr lang="fa-IR" sz="4800" smtClean="0">
                <a:solidFill>
                  <a:srgbClr val="FF0000"/>
                </a:solidFill>
                <a:cs typeface="2  Titr" pitchFamily="2" charset="-78"/>
              </a:rPr>
              <a:t>عناصر کلیدی فرایند طراحی آموزشی</a:t>
            </a:r>
            <a:endParaRPr lang="en-US" sz="480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80">
                                          <p:stCondLst>
                                            <p:cond delay="0"/>
                                          </p:stCondLst>
                                        </p:cTn>
                                        <p:tgtEl>
                                          <p:spTgt spid="2">
                                            <p:txEl>
                                              <p:pRg st="0" end="0"/>
                                            </p:txEl>
                                          </p:spTgt>
                                        </p:tgtEl>
                                      </p:cBhvr>
                                    </p:animEffect>
                                    <p:anim calcmode="lin" valueType="num">
                                      <p:cBhvr>
                                        <p:cTn id="13"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xEl>
                                              <p:pRg st="0" end="0"/>
                                            </p:txEl>
                                          </p:spTgt>
                                        </p:tgtEl>
                                      </p:cBhvr>
                                      <p:to x="100000" y="60000"/>
                                    </p:animScale>
                                    <p:animScale>
                                      <p:cBhvr>
                                        <p:cTn id="19" dur="166" decel="50000">
                                          <p:stCondLst>
                                            <p:cond delay="676"/>
                                          </p:stCondLst>
                                        </p:cTn>
                                        <p:tgtEl>
                                          <p:spTgt spid="2">
                                            <p:txEl>
                                              <p:pRg st="0" end="0"/>
                                            </p:txEl>
                                          </p:spTgt>
                                        </p:tgtEl>
                                      </p:cBhvr>
                                      <p:to x="100000" y="100000"/>
                                    </p:animScale>
                                    <p:animScale>
                                      <p:cBhvr>
                                        <p:cTn id="20" dur="26">
                                          <p:stCondLst>
                                            <p:cond delay="1312"/>
                                          </p:stCondLst>
                                        </p:cTn>
                                        <p:tgtEl>
                                          <p:spTgt spid="2">
                                            <p:txEl>
                                              <p:pRg st="0" end="0"/>
                                            </p:txEl>
                                          </p:spTgt>
                                        </p:tgtEl>
                                      </p:cBhvr>
                                      <p:to x="100000" y="80000"/>
                                    </p:animScale>
                                    <p:animScale>
                                      <p:cBhvr>
                                        <p:cTn id="21" dur="166" decel="50000">
                                          <p:stCondLst>
                                            <p:cond delay="1338"/>
                                          </p:stCondLst>
                                        </p:cTn>
                                        <p:tgtEl>
                                          <p:spTgt spid="2">
                                            <p:txEl>
                                              <p:pRg st="0" end="0"/>
                                            </p:txEl>
                                          </p:spTgt>
                                        </p:tgtEl>
                                      </p:cBhvr>
                                      <p:to x="100000" y="100000"/>
                                    </p:animScale>
                                    <p:animScale>
                                      <p:cBhvr>
                                        <p:cTn id="22" dur="26">
                                          <p:stCondLst>
                                            <p:cond delay="1642"/>
                                          </p:stCondLst>
                                        </p:cTn>
                                        <p:tgtEl>
                                          <p:spTgt spid="2">
                                            <p:txEl>
                                              <p:pRg st="0" end="0"/>
                                            </p:txEl>
                                          </p:spTgt>
                                        </p:tgtEl>
                                      </p:cBhvr>
                                      <p:to x="100000" y="90000"/>
                                    </p:animScale>
                                    <p:animScale>
                                      <p:cBhvr>
                                        <p:cTn id="23" dur="166" decel="50000">
                                          <p:stCondLst>
                                            <p:cond delay="1668"/>
                                          </p:stCondLst>
                                        </p:cTn>
                                        <p:tgtEl>
                                          <p:spTgt spid="2">
                                            <p:txEl>
                                              <p:pRg st="0" end="0"/>
                                            </p:txEl>
                                          </p:spTgt>
                                        </p:tgtEl>
                                      </p:cBhvr>
                                      <p:to x="100000" y="100000"/>
                                    </p:animScale>
                                    <p:animScale>
                                      <p:cBhvr>
                                        <p:cTn id="24" dur="26">
                                          <p:stCondLst>
                                            <p:cond delay="1808"/>
                                          </p:stCondLst>
                                        </p:cTn>
                                        <p:tgtEl>
                                          <p:spTgt spid="2">
                                            <p:txEl>
                                              <p:pRg st="0" end="0"/>
                                            </p:txEl>
                                          </p:spTgt>
                                        </p:tgtEl>
                                      </p:cBhvr>
                                      <p:to x="100000" y="95000"/>
                                    </p:animScale>
                                    <p:animScale>
                                      <p:cBhvr>
                                        <p:cTn id="25" dur="166" decel="50000">
                                          <p:stCondLst>
                                            <p:cond delay="1834"/>
                                          </p:stCondLst>
                                        </p:cTn>
                                        <p:tgtEl>
                                          <p:spTgt spid="2">
                                            <p:txEl>
                                              <p:pRg st="0" end="0"/>
                                            </p:txEl>
                                          </p:spTgt>
                                        </p:tgtEl>
                                      </p:cBhvr>
                                      <p:to x="100000" y="100000"/>
                                    </p:animScale>
                                  </p:childTnLst>
                                </p:cTn>
                              </p:par>
                            </p:childTnLst>
                          </p:cTn>
                        </p:par>
                      </p:childTnLst>
                    </p:cTn>
                  </p:par>
                  <p:par>
                    <p:cTn id="26" fill="hold" nodeType="clickPar">
                      <p:stCondLst>
                        <p:cond delay="indefinite"/>
                      </p:stCondLst>
                      <p:childTnLst>
                        <p:par>
                          <p:cTn id="27" fill="hold" nodeType="withGroup">
                            <p:stCondLst>
                              <p:cond delay="0"/>
                            </p:stCondLst>
                            <p:childTnLst>
                              <p:par>
                                <p:cTn id="28" presetID="45" presetClass="entr" presetSubtype="0" fill="hold"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Effect transition="in" filter="fade">
                                      <p:cBhvr>
                                        <p:cTn id="30" dur="2000"/>
                                        <p:tgtEl>
                                          <p:spTgt spid="2">
                                            <p:txEl>
                                              <p:pRg st="1" end="1"/>
                                            </p:txEl>
                                          </p:spTgt>
                                        </p:tgtEl>
                                      </p:cBhvr>
                                    </p:animEffect>
                                    <p:anim calcmode="lin" valueType="num">
                                      <p:cBhvr>
                                        <p:cTn id="31"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260350"/>
            <a:ext cx="8642350" cy="6408738"/>
          </a:xfrm>
        </p:spPr>
        <p:txBody>
          <a:bodyPr/>
          <a:lstStyle/>
          <a:p>
            <a:pPr marL="0" indent="0" algn="just">
              <a:buFont typeface="Symbol" pitchFamily="18" charset="2"/>
              <a:buNone/>
              <a:defRPr/>
            </a:pPr>
            <a:r>
              <a:rPr lang="fa-IR" sz="4800" b="1" dirty="0" smtClean="0">
                <a:solidFill>
                  <a:srgbClr val="FF0000"/>
                </a:solidFill>
                <a:effectLst>
                  <a:outerShdw blurRad="38100" dist="38100" dir="2700000" algn="tl">
                    <a:srgbClr val="000000">
                      <a:alpha val="43137"/>
                    </a:srgbClr>
                  </a:outerShdw>
                </a:effectLst>
                <a:cs typeface="2  Lotus" pitchFamily="2" charset="-78"/>
              </a:rPr>
              <a:t>2) ا</a:t>
            </a:r>
            <a:r>
              <a:rPr lang="fa-IR" sz="4800" b="1" dirty="0" smtClean="0">
                <a:effectLst>
                  <a:outerShdw blurRad="38100" dist="38100" dir="2700000" algn="tl">
                    <a:srgbClr val="000000">
                      <a:alpha val="43137"/>
                    </a:srgbClr>
                  </a:outerShdw>
                </a:effectLst>
                <a:cs typeface="2  Lotus" pitchFamily="2" charset="-78"/>
              </a:rPr>
              <a:t>نتظار دارید یادگیرندگان چه چیزی یاد بگیرند یا از خود نشان دهند؟ </a:t>
            </a:r>
            <a:r>
              <a:rPr lang="fa-IR" sz="4800" b="1" dirty="0" smtClean="0">
                <a:solidFill>
                  <a:srgbClr val="FFC000"/>
                </a:solidFill>
                <a:effectLst>
                  <a:outerShdw blurRad="38100" dist="38100" dir="2700000" algn="tl">
                    <a:srgbClr val="000000">
                      <a:alpha val="43137"/>
                    </a:srgbClr>
                  </a:outerShdw>
                </a:effectLst>
                <a:cs typeface="2  Lotus" pitchFamily="2" charset="-78"/>
              </a:rPr>
              <a:t>(هدف ها)</a:t>
            </a:r>
          </a:p>
          <a:p>
            <a:pPr marL="0" indent="0" algn="just">
              <a:buFont typeface="Symbol" pitchFamily="18" charset="2"/>
              <a:buNone/>
              <a:defRPr/>
            </a:pPr>
            <a:r>
              <a:rPr lang="fa-IR" sz="4800" b="1" dirty="0" smtClean="0">
                <a:solidFill>
                  <a:srgbClr val="FF0000"/>
                </a:solidFill>
                <a:effectLst>
                  <a:outerShdw blurRad="38100" dist="38100" dir="2700000" algn="tl">
                    <a:srgbClr val="000000">
                      <a:alpha val="43137"/>
                    </a:srgbClr>
                  </a:outerShdw>
                </a:effectLst>
                <a:cs typeface="2  Lotus" pitchFamily="2" charset="-78"/>
              </a:rPr>
              <a:t>3) </a:t>
            </a:r>
            <a:r>
              <a:rPr lang="fa-IR" sz="4800" b="1" dirty="0" smtClean="0">
                <a:effectLst>
                  <a:outerShdw blurRad="38100" dist="38100" dir="2700000" algn="tl">
                    <a:srgbClr val="000000">
                      <a:alpha val="43137"/>
                    </a:srgbClr>
                  </a:outerShdw>
                </a:effectLst>
                <a:cs typeface="2  Lotus" pitchFamily="2" charset="-78"/>
              </a:rPr>
              <a:t>نحوه ی صحیح یادگیری محتوای درس یا مهارت چگونه است؟ </a:t>
            </a:r>
            <a:r>
              <a:rPr lang="fa-IR" sz="4800" b="1" dirty="0" smtClean="0">
                <a:solidFill>
                  <a:srgbClr val="7030A0"/>
                </a:solidFill>
                <a:effectLst>
                  <a:outerShdw blurRad="38100" dist="38100" dir="2700000" algn="tl">
                    <a:srgbClr val="000000">
                      <a:alpha val="43137"/>
                    </a:srgbClr>
                  </a:outerShdw>
                </a:effectLst>
                <a:cs typeface="2  Lotus" pitchFamily="2" charset="-78"/>
              </a:rPr>
              <a:t>(راهبردهای آموزشی)</a:t>
            </a:r>
          </a:p>
          <a:p>
            <a:pPr marL="0" indent="0" algn="just">
              <a:buFont typeface="Symbol" pitchFamily="18" charset="2"/>
              <a:buNone/>
              <a:defRPr/>
            </a:pPr>
            <a:r>
              <a:rPr lang="fa-IR" sz="4800" b="1" dirty="0" smtClean="0">
                <a:solidFill>
                  <a:srgbClr val="FF0000"/>
                </a:solidFill>
                <a:effectLst>
                  <a:outerShdw blurRad="38100" dist="38100" dir="2700000" algn="tl">
                    <a:srgbClr val="000000">
                      <a:alpha val="43137"/>
                    </a:srgbClr>
                  </a:outerShdw>
                </a:effectLst>
                <a:cs typeface="2  Lotus" pitchFamily="2" charset="-78"/>
              </a:rPr>
              <a:t>4) </a:t>
            </a:r>
            <a:r>
              <a:rPr lang="fa-IR" sz="4800" b="1" dirty="0" smtClean="0">
                <a:effectLst>
                  <a:outerShdw blurRad="38100" dist="38100" dir="2700000" algn="tl">
                    <a:srgbClr val="000000">
                      <a:alpha val="43137"/>
                    </a:srgbClr>
                  </a:outerShdw>
                </a:effectLst>
                <a:cs typeface="2  Lotus" pitchFamily="2" charset="-78"/>
              </a:rPr>
              <a:t>شما چگونه معیار یادگیری را مشخص می کنید؟ </a:t>
            </a:r>
            <a:r>
              <a:rPr lang="fa-IR" sz="4800" b="1" dirty="0" smtClean="0">
                <a:solidFill>
                  <a:srgbClr val="00B050"/>
                </a:solidFill>
                <a:effectLst>
                  <a:outerShdw blurRad="38100" dist="38100" dir="2700000" algn="tl">
                    <a:srgbClr val="000000">
                      <a:alpha val="43137"/>
                    </a:srgbClr>
                  </a:outerShdw>
                </a:effectLst>
                <a:cs typeface="2  Lotus" pitchFamily="2" charset="-78"/>
              </a:rPr>
              <a:t>(رویه های ارزشیابی)</a:t>
            </a:r>
            <a:endParaRPr lang="en-US" sz="4800" b="1" dirty="0">
              <a:solidFill>
                <a:srgbClr val="00B050"/>
              </a:solidFill>
              <a:effectLst>
                <a:outerShdw blurRad="38100" dist="38100" dir="2700000" algn="tl">
                  <a:srgbClr val="000000">
                    <a:alpha val="43137"/>
                  </a:srgbClr>
                </a:outerShdw>
              </a:effectLst>
              <a:cs typeface="2  Lotus"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p:cTn id="12"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3"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4"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5" dur="1000"/>
                                        <p:tgtEl>
                                          <p:spTgt spid="2">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4" presetClass="entr" presetSubtype="10"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51520" y="404664"/>
          <a:ext cx="8676952"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1557338"/>
            <a:ext cx="8713788" cy="5111750"/>
          </a:xfrm>
        </p:spPr>
        <p:txBody>
          <a:bodyPr/>
          <a:lstStyle/>
          <a:p>
            <a:pPr marL="0" indent="0" algn="just">
              <a:buFont typeface="Symbol" pitchFamily="18" charset="2"/>
              <a:buNone/>
              <a:defRPr/>
            </a:pPr>
            <a:r>
              <a:rPr lang="fa-IR" sz="7200" b="1" dirty="0" smtClean="0">
                <a:solidFill>
                  <a:srgbClr val="FF0000"/>
                </a:solidFill>
                <a:effectLst>
                  <a:outerShdw blurRad="38100" dist="38100" dir="2700000" algn="tl">
                    <a:srgbClr val="000000">
                      <a:alpha val="43137"/>
                    </a:srgbClr>
                  </a:outerShdw>
                </a:effectLst>
                <a:cs typeface="2  Lotus" pitchFamily="2" charset="-78"/>
              </a:rPr>
              <a:t>1) </a:t>
            </a:r>
            <a:r>
              <a:rPr lang="fa-IR" sz="7200" b="1" dirty="0" smtClean="0">
                <a:effectLst>
                  <a:outerShdw blurRad="38100" dist="38100" dir="2700000" algn="tl">
                    <a:srgbClr val="000000">
                      <a:alpha val="43137"/>
                    </a:srgbClr>
                  </a:outerShdw>
                </a:effectLst>
                <a:cs typeface="2  Lotus" pitchFamily="2" charset="-78"/>
              </a:rPr>
              <a:t>فرایند طراحی آموزشی مستلزم توجه به </a:t>
            </a:r>
            <a:r>
              <a:rPr lang="fa-IR" sz="7200" b="1" dirty="0" smtClean="0">
                <a:solidFill>
                  <a:srgbClr val="FFC000"/>
                </a:solidFill>
                <a:effectLst>
                  <a:outerShdw blurRad="38100" dist="38100" dir="2700000" algn="tl">
                    <a:srgbClr val="000000">
                      <a:alpha val="43137"/>
                    </a:srgbClr>
                  </a:outerShdw>
                </a:effectLst>
                <a:cs typeface="2  Lotus" pitchFamily="2" charset="-78"/>
              </a:rPr>
              <a:t>رویه ای نظام مند</a:t>
            </a:r>
            <a:r>
              <a:rPr lang="fa-IR" sz="7200" b="1" dirty="0" smtClean="0">
                <a:effectLst>
                  <a:outerShdw blurRad="38100" dist="38100" dir="2700000" algn="tl">
                    <a:srgbClr val="000000">
                      <a:alpha val="43137"/>
                    </a:srgbClr>
                  </a:outerShdw>
                </a:effectLst>
                <a:cs typeface="2  Lotus" pitchFamily="2" charset="-78"/>
              </a:rPr>
              <a:t> و </a:t>
            </a:r>
            <a:r>
              <a:rPr lang="fa-IR" sz="7200" b="1" dirty="0" smtClean="0">
                <a:solidFill>
                  <a:srgbClr val="00B050"/>
                </a:solidFill>
                <a:effectLst>
                  <a:outerShdw blurRad="38100" dist="38100" dir="2700000" algn="tl">
                    <a:srgbClr val="000000">
                      <a:alpha val="43137"/>
                    </a:srgbClr>
                  </a:outerShdw>
                </a:effectLst>
                <a:cs typeface="2  Lotus" pitchFamily="2" charset="-78"/>
              </a:rPr>
              <a:t>تعیین دقیق جزییات </a:t>
            </a:r>
            <a:r>
              <a:rPr lang="fa-IR" sz="7200" b="1" dirty="0" smtClean="0">
                <a:effectLst>
                  <a:outerShdw blurRad="38100" dist="38100" dir="2700000" algn="tl">
                    <a:srgbClr val="000000">
                      <a:alpha val="43137"/>
                    </a:srgbClr>
                  </a:outerShdw>
                </a:effectLst>
                <a:cs typeface="2  Lotus" pitchFamily="2" charset="-78"/>
              </a:rPr>
              <a:t>کاری در هر برنامه است.</a:t>
            </a:r>
          </a:p>
        </p:txBody>
      </p:sp>
      <p:sp>
        <p:nvSpPr>
          <p:cNvPr id="3" name="Title 2"/>
          <p:cNvSpPr>
            <a:spLocks noGrp="1"/>
          </p:cNvSpPr>
          <p:nvPr>
            <p:ph type="title"/>
          </p:nvPr>
        </p:nvSpPr>
        <p:spPr>
          <a:xfrm>
            <a:off x="323850" y="260350"/>
            <a:ext cx="8496300" cy="1152525"/>
          </a:xfrm>
          <a:solidFill>
            <a:schemeClr val="tx1"/>
          </a:solidFill>
        </p:spPr>
        <p:txBody>
          <a:bodyPr/>
          <a:lstStyle/>
          <a:p>
            <a:r>
              <a:rPr lang="fa-IR" sz="3200" smtClean="0">
                <a:solidFill>
                  <a:srgbClr val="FF0000"/>
                </a:solidFill>
                <a:cs typeface="2  Titr" pitchFamily="2" charset="-78"/>
              </a:rPr>
              <a:t>استدلال های اساسی در مورد فرایند طراحی آموزشی</a:t>
            </a:r>
            <a:endParaRPr lang="en-US" sz="320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850" y="476250"/>
            <a:ext cx="8424863" cy="6192838"/>
          </a:xfrm>
        </p:spPr>
        <p:txBody>
          <a:bodyPr/>
          <a:lstStyle/>
          <a:p>
            <a:pPr marL="0" indent="0" algn="just">
              <a:buFont typeface="Symbol" pitchFamily="18" charset="2"/>
              <a:buNone/>
              <a:defRPr/>
            </a:pPr>
            <a:r>
              <a:rPr lang="fa-IR" sz="6600" b="1" dirty="0" smtClean="0">
                <a:solidFill>
                  <a:srgbClr val="FF0000"/>
                </a:solidFill>
                <a:effectLst>
                  <a:outerShdw blurRad="38100" dist="38100" dir="2700000" algn="tl">
                    <a:srgbClr val="000000">
                      <a:alpha val="43137"/>
                    </a:srgbClr>
                  </a:outerShdw>
                </a:effectLst>
                <a:cs typeface="2  Lotus" pitchFamily="2" charset="-78"/>
              </a:rPr>
              <a:t>2) </a:t>
            </a:r>
            <a:r>
              <a:rPr lang="fa-IR" sz="6600" b="1" dirty="0" smtClean="0">
                <a:effectLst>
                  <a:outerShdw blurRad="38100" dist="38100" dir="2700000" algn="tl">
                    <a:srgbClr val="000000">
                      <a:alpha val="43137"/>
                    </a:srgbClr>
                  </a:outerShdw>
                </a:effectLst>
                <a:cs typeface="2  Lotus" pitchFamily="2" charset="-78"/>
              </a:rPr>
              <a:t>در برنامه ریزی همه ی تلاش ها باید در این جهت باشد که </a:t>
            </a:r>
            <a:r>
              <a:rPr lang="fa-IR" sz="6600" b="1" dirty="0" smtClean="0">
                <a:solidFill>
                  <a:srgbClr val="C00000"/>
                </a:solidFill>
                <a:effectLst>
                  <a:outerShdw blurRad="38100" dist="38100" dir="2700000" algn="tl">
                    <a:srgbClr val="000000">
                      <a:alpha val="43137"/>
                    </a:srgbClr>
                  </a:outerShdw>
                </a:effectLst>
                <a:cs typeface="2  Lotus" pitchFamily="2" charset="-78"/>
              </a:rPr>
              <a:t>سطح پیشرفت تحصیلی </a:t>
            </a:r>
            <a:r>
              <a:rPr lang="fa-IR" sz="6600" b="1" dirty="0" smtClean="0">
                <a:effectLst>
                  <a:outerShdw blurRad="38100" dist="38100" dir="2700000" algn="tl">
                    <a:srgbClr val="000000">
                      <a:alpha val="43137"/>
                    </a:srgbClr>
                  </a:outerShdw>
                </a:effectLst>
                <a:cs typeface="2  Lotus" pitchFamily="2" charset="-78"/>
              </a:rPr>
              <a:t>رضایت بخشی برای همه ی یادگیرندگان فراهم شود.</a:t>
            </a:r>
            <a:endParaRPr lang="en-US" sz="6600" b="1" dirty="0" smtClean="0">
              <a:effectLst>
                <a:outerShdw blurRad="38100" dist="38100" dir="2700000" algn="tl">
                  <a:srgbClr val="000000">
                    <a:alpha val="43137"/>
                  </a:srgbClr>
                </a:outerShdw>
              </a:effectLst>
              <a:cs typeface="2  Lotus" pitchFamily="2" charset="-78"/>
            </a:endParaRPr>
          </a:p>
          <a:p>
            <a:pPr>
              <a:defRPr/>
            </a:pPr>
            <a:endParaRPr lang="en-US" dirty="0"/>
          </a:p>
        </p:txBody>
      </p:sp>
    </p:spTree>
  </p:cSld>
  <p:clrMapOvr>
    <a:masterClrMapping/>
  </p:clrMapOvr>
  <p:transition spd="slow">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550" y="96838"/>
            <a:ext cx="8953500" cy="6678612"/>
          </a:xfrm>
        </p:spPr>
        <p:txBody>
          <a:bodyPr/>
          <a:lstStyle/>
          <a:p>
            <a:pPr marL="0" indent="0" algn="just">
              <a:buFont typeface="Symbol" pitchFamily="18" charset="2"/>
              <a:buNone/>
              <a:defRPr/>
            </a:pPr>
            <a:r>
              <a:rPr lang="fa-IR" sz="7200" b="1" dirty="0" smtClean="0">
                <a:solidFill>
                  <a:srgbClr val="FF0000"/>
                </a:solidFill>
                <a:effectLst>
                  <a:outerShdw blurRad="38100" dist="38100" dir="2700000" algn="tl">
                    <a:srgbClr val="000000">
                      <a:alpha val="43137"/>
                    </a:srgbClr>
                  </a:outerShdw>
                </a:effectLst>
                <a:cs typeface="2  Lotus" pitchFamily="2" charset="-78"/>
              </a:rPr>
              <a:t>3) </a:t>
            </a:r>
            <a:r>
              <a:rPr lang="fa-IR" sz="7200" b="1" dirty="0" smtClean="0">
                <a:effectLst>
                  <a:outerShdw blurRad="38100" dist="38100" dir="2700000" algn="tl">
                    <a:srgbClr val="000000">
                      <a:alpha val="43137"/>
                    </a:srgbClr>
                  </a:outerShdw>
                </a:effectLst>
                <a:cs typeface="2  Lotus" pitchFamily="2" charset="-78"/>
              </a:rPr>
              <a:t>در فرایند طراحی آموزشی، طراح بر یادگیرنده و آن چه که وی باید جهت حل یک مشکل دست یابد تمرکز       می کند، نه بر تحت پوشش قرار دادن محتوا.</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115888"/>
            <a:ext cx="8713788" cy="6481762"/>
          </a:xfrm>
        </p:spPr>
        <p:txBody>
          <a:bodyPr/>
          <a:lstStyle/>
          <a:p>
            <a:pPr marL="0" indent="0" algn="just">
              <a:buFont typeface="Symbol" pitchFamily="18" charset="2"/>
              <a:buNone/>
              <a:defRPr/>
            </a:pPr>
            <a:r>
              <a:rPr lang="fa-IR" sz="6600" b="1" dirty="0" smtClean="0">
                <a:solidFill>
                  <a:srgbClr val="FF0000"/>
                </a:solidFill>
                <a:effectLst>
                  <a:outerShdw blurRad="38100" dist="38100" dir="2700000" algn="tl">
                    <a:srgbClr val="000000">
                      <a:alpha val="43137"/>
                    </a:srgbClr>
                  </a:outerShdw>
                </a:effectLst>
                <a:cs typeface="2  Lotus" pitchFamily="2" charset="-78"/>
              </a:rPr>
              <a:t>4) </a:t>
            </a:r>
            <a:r>
              <a:rPr lang="fa-IR" sz="6600" b="1" dirty="0" smtClean="0">
                <a:effectLst>
                  <a:outerShdw blurRad="38100" dist="38100" dir="2700000" algn="tl">
                    <a:srgbClr val="000000">
                      <a:alpha val="43137"/>
                    </a:srgbClr>
                  </a:outerShdw>
                </a:effectLst>
                <a:cs typeface="2  Lotus" pitchFamily="2" charset="-78"/>
              </a:rPr>
              <a:t>یک شیوه ی قطعی در طراحی آموزشی </a:t>
            </a:r>
            <a:r>
              <a:rPr lang="fa-IR" sz="6600" b="1" dirty="0" smtClean="0">
                <a:solidFill>
                  <a:srgbClr val="FFC000"/>
                </a:solidFill>
                <a:effectLst>
                  <a:outerShdw blurRad="38100" dist="38100" dir="2700000" algn="tl">
                    <a:srgbClr val="000000">
                      <a:alpha val="43137"/>
                    </a:srgbClr>
                  </a:outerShdw>
                </a:effectLst>
                <a:cs typeface="2  Lotus" pitchFamily="2" charset="-78"/>
              </a:rPr>
              <a:t>وجود ندارد</a:t>
            </a:r>
            <a:r>
              <a:rPr lang="fa-IR" sz="6600" b="1" dirty="0" smtClean="0">
                <a:effectLst>
                  <a:outerShdw blurRad="38100" dist="38100" dir="2700000" algn="tl">
                    <a:srgbClr val="000000">
                      <a:alpha val="43137"/>
                    </a:srgbClr>
                  </a:outerShdw>
                </a:effectLst>
                <a:cs typeface="2  Lotus" pitchFamily="2" charset="-78"/>
              </a:rPr>
              <a:t>. و معیار موفقیت برنامه ی طراحی آموزشی دستیابی به </a:t>
            </a:r>
            <a:r>
              <a:rPr lang="fa-IR" sz="6600" b="1" dirty="0" smtClean="0">
                <a:solidFill>
                  <a:srgbClr val="FF0000"/>
                </a:solidFill>
                <a:effectLst>
                  <a:outerShdw blurRad="38100" dist="38100" dir="2700000" algn="tl">
                    <a:srgbClr val="000000">
                      <a:alpha val="43137"/>
                    </a:srgbClr>
                  </a:outerShdw>
                </a:effectLst>
                <a:cs typeface="2  Lotus" pitchFamily="2" charset="-78"/>
              </a:rPr>
              <a:t>سطح رضایت بخشی از یادگیری در یک مدت زمان</a:t>
            </a:r>
            <a:r>
              <a:rPr lang="fa-IR" sz="6600" b="1" dirty="0" smtClean="0">
                <a:effectLst>
                  <a:outerShdw blurRad="38100" dist="38100" dir="2700000" algn="tl">
                    <a:srgbClr val="000000">
                      <a:alpha val="43137"/>
                    </a:srgbClr>
                  </a:outerShdw>
                </a:effectLst>
                <a:cs typeface="2  Lotus" pitchFamily="2" charset="-78"/>
              </a:rPr>
              <a:t> قابل قبول است. </a:t>
            </a:r>
            <a:endParaRPr lang="en-US" sz="6600" b="1" dirty="0" smtClean="0">
              <a:effectLst>
                <a:outerShdw blurRad="38100" dist="38100" dir="2700000" algn="tl">
                  <a:srgbClr val="000000">
                    <a:alpha val="43137"/>
                  </a:srgbClr>
                </a:outerShdw>
              </a:effectLst>
              <a:cs typeface="2  Lotus" pitchFamily="2" charset="-78"/>
            </a:endParaRPr>
          </a:p>
          <a:p>
            <a:pPr>
              <a:defRPr/>
            </a:pPr>
            <a:endParaRPr lang="en-US" dirty="0"/>
          </a:p>
        </p:txBody>
      </p:sp>
    </p:spTree>
  </p:cSld>
  <p:clrMapOvr>
    <a:masterClrMapping/>
  </p:clrMapOvr>
  <p:transition spd="slow">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142984"/>
            <a:ext cx="8642350" cy="5572141"/>
          </a:xfrm>
        </p:spPr>
        <p:txBody>
          <a:bodyPr/>
          <a:lstStyle/>
          <a:p>
            <a:pPr marL="0" indent="0" algn="just" eaLnBrk="1" hangingPunct="1">
              <a:buFont typeface="Symbol" pitchFamily="18" charset="2"/>
              <a:buNone/>
              <a:defRPr/>
            </a:pPr>
            <a:r>
              <a:rPr lang="fa-IR" sz="4800" b="1" dirty="0" smtClean="0">
                <a:effectLst>
                  <a:outerShdw blurRad="38100" dist="38100" dir="2700000" algn="tl">
                    <a:srgbClr val="000000">
                      <a:alpha val="43137"/>
                    </a:srgbClr>
                  </a:outerShdw>
                </a:effectLst>
                <a:cs typeface="2  Lotus" pitchFamily="2" charset="-78"/>
              </a:rPr>
              <a:t>استفاده </a:t>
            </a:r>
            <a:r>
              <a:rPr lang="fa-IR" sz="4800" b="1" dirty="0" smtClean="0">
                <a:effectLst>
                  <a:outerShdw blurRad="38100" dist="38100" dir="2700000" algn="tl">
                    <a:srgbClr val="000000">
                      <a:alpha val="43137"/>
                    </a:srgbClr>
                  </a:outerShdw>
                </a:effectLst>
                <a:cs typeface="2  Lotus" pitchFamily="2" charset="-78"/>
              </a:rPr>
              <a:t>از الگوها و فنون متنوع طراحی آموزشی، می تواند زیربنای علمی طرح درس معلمان را پی ریزی کند. </a:t>
            </a:r>
            <a:endParaRPr lang="fa-IR" sz="4800" b="1" dirty="0" smtClean="0">
              <a:effectLst>
                <a:outerShdw blurRad="38100" dist="38100" dir="2700000" algn="tl">
                  <a:srgbClr val="000000">
                    <a:alpha val="43137"/>
                  </a:srgbClr>
                </a:outerShdw>
              </a:effectLst>
              <a:cs typeface="2  Lotus" pitchFamily="2" charset="-78"/>
            </a:endParaRPr>
          </a:p>
          <a:p>
            <a:pPr marL="0" indent="0" algn="just">
              <a:buNone/>
              <a:defRPr/>
            </a:pPr>
            <a:r>
              <a:rPr lang="fa-IR" sz="4800" b="1" dirty="0" smtClean="0">
                <a:effectLst>
                  <a:outerShdw blurRad="38100" dist="38100" dir="2700000" algn="tl">
                    <a:srgbClr val="000000">
                      <a:alpha val="43137"/>
                    </a:srgbClr>
                  </a:outerShdw>
                </a:effectLst>
                <a:cs typeface="2  Lotus" pitchFamily="2" charset="-78"/>
              </a:rPr>
              <a:t>در میان الگوهای طراحی آموزشی، الگوهای </a:t>
            </a:r>
            <a:r>
              <a:rPr lang="fa-IR" sz="4800" b="1" dirty="0" smtClean="0">
                <a:solidFill>
                  <a:srgbClr val="FF0000"/>
                </a:solidFill>
                <a:effectLst>
                  <a:outerShdw blurRad="38100" dist="38100" dir="2700000" algn="tl">
                    <a:srgbClr val="000000">
                      <a:alpha val="43137"/>
                    </a:srgbClr>
                  </a:outerShdw>
                </a:effectLst>
                <a:cs typeface="2  Lotus" pitchFamily="2" charset="-78"/>
              </a:rPr>
              <a:t>چهار مرحله ای</a:t>
            </a:r>
            <a:r>
              <a:rPr lang="fa-IR" sz="4800" b="1" dirty="0" smtClean="0">
                <a:solidFill>
                  <a:schemeClr val="tx1"/>
                </a:solidFill>
                <a:effectLst>
                  <a:outerShdw blurRad="38100" dist="38100" dir="2700000" algn="tl">
                    <a:srgbClr val="000000">
                      <a:alpha val="43137"/>
                    </a:srgbClr>
                  </a:outerShdw>
                </a:effectLst>
                <a:cs typeface="2  Lotus" pitchFamily="2" charset="-78"/>
              </a:rPr>
              <a:t>، </a:t>
            </a:r>
            <a:r>
              <a:rPr lang="fa-IR" sz="4800" b="1" dirty="0" smtClean="0">
                <a:solidFill>
                  <a:srgbClr val="FF0000"/>
                </a:solidFill>
                <a:effectLst>
                  <a:outerShdw blurRad="38100" dist="38100" dir="2700000" algn="tl">
                    <a:srgbClr val="000000">
                      <a:alpha val="43137"/>
                    </a:srgbClr>
                  </a:outerShdw>
                </a:effectLst>
                <a:cs typeface="2  Lotus" pitchFamily="2" charset="-78"/>
              </a:rPr>
              <a:t>ده مرحله ای</a:t>
            </a:r>
            <a:r>
              <a:rPr lang="fa-IR" sz="4800" b="1" dirty="0" smtClean="0">
                <a:solidFill>
                  <a:schemeClr val="tx1"/>
                </a:solidFill>
                <a:effectLst>
                  <a:outerShdw blurRad="38100" dist="38100" dir="2700000" algn="tl">
                    <a:srgbClr val="000000">
                      <a:alpha val="43137"/>
                    </a:srgbClr>
                  </a:outerShdw>
                </a:effectLst>
                <a:cs typeface="2  Lotus" pitchFamily="2" charset="-78"/>
              </a:rPr>
              <a:t>،</a:t>
            </a:r>
            <a:r>
              <a:rPr lang="fa-IR" sz="4800" b="1" dirty="0" smtClean="0">
                <a:solidFill>
                  <a:srgbClr val="FF0000"/>
                </a:solidFill>
                <a:effectLst>
                  <a:outerShdw blurRad="38100" dist="38100" dir="2700000" algn="tl">
                    <a:srgbClr val="000000">
                      <a:alpha val="43137"/>
                    </a:srgbClr>
                  </a:outerShdw>
                </a:effectLst>
                <a:cs typeface="2  Lotus" pitchFamily="2" charset="-78"/>
              </a:rPr>
              <a:t> ام .ام . اس</a:t>
            </a:r>
            <a:r>
              <a:rPr lang="fa-IR" sz="4800" b="1" dirty="0" smtClean="0">
                <a:solidFill>
                  <a:schemeClr val="tx1"/>
                </a:solidFill>
                <a:effectLst>
                  <a:outerShdw blurRad="38100" dist="38100" dir="2700000" algn="tl">
                    <a:srgbClr val="000000">
                      <a:alpha val="43137"/>
                    </a:srgbClr>
                  </a:outerShdw>
                </a:effectLst>
                <a:cs typeface="2  Lotus" pitchFamily="2" charset="-78"/>
              </a:rPr>
              <a:t>،</a:t>
            </a:r>
            <a:r>
              <a:rPr lang="fa-IR" sz="4800" b="1" dirty="0" smtClean="0">
                <a:solidFill>
                  <a:srgbClr val="FF0000"/>
                </a:solidFill>
                <a:effectLst>
                  <a:outerShdw blurRad="38100" dist="38100" dir="2700000" algn="tl">
                    <a:srgbClr val="000000">
                      <a:alpha val="43137"/>
                    </a:srgbClr>
                  </a:outerShdw>
                </a:effectLst>
                <a:cs typeface="2  Lotus" pitchFamily="2" charset="-78"/>
              </a:rPr>
              <a:t> اشور</a:t>
            </a:r>
            <a:r>
              <a:rPr lang="fa-IR" sz="4800" b="1" dirty="0" smtClean="0">
                <a:solidFill>
                  <a:schemeClr val="tx1"/>
                </a:solidFill>
                <a:effectLst>
                  <a:outerShdw blurRad="38100" dist="38100" dir="2700000" algn="tl">
                    <a:srgbClr val="000000">
                      <a:alpha val="43137"/>
                    </a:srgbClr>
                  </a:outerShdw>
                </a:effectLst>
                <a:cs typeface="2  Lotus" pitchFamily="2" charset="-78"/>
              </a:rPr>
              <a:t>،</a:t>
            </a:r>
            <a:r>
              <a:rPr lang="fa-IR" sz="4800" b="1" dirty="0" smtClean="0">
                <a:solidFill>
                  <a:srgbClr val="FF0000"/>
                </a:solidFill>
                <a:effectLst>
                  <a:outerShdw blurRad="38100" dist="38100" dir="2700000" algn="tl">
                    <a:srgbClr val="000000">
                      <a:alpha val="43137"/>
                    </a:srgbClr>
                  </a:outerShdw>
                </a:effectLst>
                <a:cs typeface="2  Lotus" pitchFamily="2" charset="-78"/>
              </a:rPr>
              <a:t> الگوی عمومی و الگوی مبتنی بر فناوری اطلاعات و ارتباطات</a:t>
            </a:r>
            <a:r>
              <a:rPr lang="fa-IR" sz="4800" b="1" dirty="0" smtClean="0">
                <a:effectLst>
                  <a:outerShdw blurRad="38100" dist="38100" dir="2700000" algn="tl">
                    <a:srgbClr val="000000">
                      <a:alpha val="43137"/>
                    </a:srgbClr>
                  </a:outerShdw>
                </a:effectLst>
                <a:cs typeface="2  Lotus" pitchFamily="2" charset="-78"/>
              </a:rPr>
              <a:t> معروف ترین الگوها به شمار می روند. (توضیح 4مرحله)</a:t>
            </a:r>
          </a:p>
          <a:p>
            <a:pPr marL="0" indent="0" algn="just" eaLnBrk="1" hangingPunct="1">
              <a:buFont typeface="Symbol" pitchFamily="18" charset="2"/>
              <a:buNone/>
              <a:defRPr/>
            </a:pPr>
            <a:endParaRPr lang="fa-IR" sz="5400" b="1" dirty="0" smtClean="0">
              <a:effectLst>
                <a:outerShdw blurRad="38100" dist="38100" dir="2700000" algn="tl">
                  <a:srgbClr val="000000">
                    <a:alpha val="43137"/>
                  </a:srgbClr>
                </a:outerShdw>
              </a:effectLst>
              <a:cs typeface="2  Lotus" pitchFamily="2" charset="-78"/>
            </a:endParaRPr>
          </a:p>
        </p:txBody>
      </p:sp>
      <p:sp>
        <p:nvSpPr>
          <p:cNvPr id="2" name="Title 1"/>
          <p:cNvSpPr>
            <a:spLocks noGrp="1"/>
          </p:cNvSpPr>
          <p:nvPr>
            <p:ph type="title"/>
          </p:nvPr>
        </p:nvSpPr>
        <p:spPr>
          <a:xfrm>
            <a:off x="323850" y="115888"/>
            <a:ext cx="8569325" cy="1081087"/>
          </a:xfrm>
          <a:solidFill>
            <a:schemeClr val="tx1">
              <a:lumMod val="95000"/>
            </a:schemeClr>
          </a:solidFill>
        </p:spPr>
        <p:txBody>
          <a:bodyPr rtlCol="1">
            <a:normAutofit/>
          </a:bodyPr>
          <a:lstStyle/>
          <a:p>
            <a:pPr eaLnBrk="1" fontAlgn="auto" hangingPunct="1">
              <a:spcAft>
                <a:spcPts val="0"/>
              </a:spcAft>
              <a:defRPr/>
            </a:pPr>
            <a:r>
              <a:rPr lang="fa-IR" sz="4800" dirty="0" smtClean="0">
                <a:solidFill>
                  <a:srgbClr val="FF0000"/>
                </a:solidFill>
                <a:cs typeface="2  Titr" pitchFamily="2" charset="-78"/>
              </a:rPr>
              <a:t>الگوهاي طراحي آموزشي</a:t>
            </a:r>
            <a:endParaRPr lang="fa-IR" sz="48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313"/>
            <a:ext cx="8229600" cy="5159375"/>
          </a:xfrm>
        </p:spPr>
        <p:txBody>
          <a:bodyPr rtlCol="1">
            <a:normAutofit/>
          </a:bodyPr>
          <a:lstStyle/>
          <a:p>
            <a:pPr marL="0" indent="0" algn="just" eaLnBrk="1" fontAlgn="auto" hangingPunct="1">
              <a:spcAft>
                <a:spcPts val="0"/>
              </a:spcAft>
              <a:buFont typeface="Symbol" pitchFamily="18" charset="2"/>
              <a:buNone/>
              <a:defRPr/>
            </a:pPr>
            <a:r>
              <a:rPr lang="fa-IR" sz="5400" b="1" dirty="0" smtClean="0">
                <a:solidFill>
                  <a:srgbClr val="FF0000"/>
                </a:solidFill>
                <a:effectLst>
                  <a:outerShdw blurRad="38100" dist="38100" dir="2700000" algn="tl">
                    <a:srgbClr val="000000">
                      <a:alpha val="43137"/>
                    </a:srgbClr>
                  </a:outerShdw>
                </a:effectLst>
                <a:cs typeface="2  Lotus" pitchFamily="2" charset="-78"/>
              </a:rPr>
              <a:t>1. </a:t>
            </a:r>
            <a:r>
              <a:rPr lang="fa-IR" sz="5400" b="1" dirty="0" smtClean="0">
                <a:effectLst>
                  <a:outerShdw blurRad="38100" dist="38100" dir="2700000" algn="tl">
                    <a:srgbClr val="000000">
                      <a:alpha val="43137"/>
                    </a:srgbClr>
                  </a:outerShdw>
                </a:effectLst>
                <a:cs typeface="2  Lotus" pitchFamily="2" charset="-78"/>
              </a:rPr>
              <a:t>تعیین هدف های اموزشی</a:t>
            </a:r>
            <a:endParaRPr lang="en-US" sz="54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5400" b="1" dirty="0" smtClean="0">
                <a:solidFill>
                  <a:srgbClr val="FF0000"/>
                </a:solidFill>
                <a:effectLst>
                  <a:outerShdw blurRad="38100" dist="38100" dir="2700000" algn="tl">
                    <a:srgbClr val="000000">
                      <a:alpha val="43137"/>
                    </a:srgbClr>
                  </a:outerShdw>
                </a:effectLst>
                <a:cs typeface="2  Lotus" pitchFamily="2" charset="-78"/>
              </a:rPr>
              <a:t>2. </a:t>
            </a:r>
            <a:r>
              <a:rPr lang="fa-IR" sz="5400" b="1" dirty="0" smtClean="0">
                <a:effectLst>
                  <a:outerShdw blurRad="38100" dist="38100" dir="2700000" algn="tl">
                    <a:srgbClr val="000000">
                      <a:alpha val="43137"/>
                    </a:srgbClr>
                  </a:outerShdw>
                </a:effectLst>
                <a:cs typeface="2  Lotus" pitchFamily="2" charset="-78"/>
              </a:rPr>
              <a:t>تحلیل موقعیت آموزشی</a:t>
            </a:r>
            <a:endParaRPr lang="en-US" sz="54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5400" b="1" dirty="0" smtClean="0">
                <a:solidFill>
                  <a:srgbClr val="FF0000"/>
                </a:solidFill>
                <a:effectLst>
                  <a:outerShdw blurRad="38100" dist="38100" dir="2700000" algn="tl">
                    <a:srgbClr val="000000">
                      <a:alpha val="43137"/>
                    </a:srgbClr>
                  </a:outerShdw>
                </a:effectLst>
                <a:cs typeface="2  Lotus" pitchFamily="2" charset="-78"/>
              </a:rPr>
              <a:t>3. </a:t>
            </a:r>
            <a:r>
              <a:rPr lang="fa-IR" sz="5400" b="1" dirty="0" smtClean="0">
                <a:effectLst>
                  <a:outerShdw blurRad="38100" dist="38100" dir="2700000" algn="tl">
                    <a:srgbClr val="000000">
                      <a:alpha val="43137"/>
                    </a:srgbClr>
                  </a:outerShdw>
                </a:effectLst>
                <a:cs typeface="2  Lotus" pitchFamily="2" charset="-78"/>
              </a:rPr>
              <a:t>گزینش محتوا، شيوه ها و رسانه ها</a:t>
            </a:r>
            <a:endParaRPr lang="en-US" sz="54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5400" b="1" dirty="0" smtClean="0">
                <a:solidFill>
                  <a:srgbClr val="FF0000"/>
                </a:solidFill>
                <a:effectLst>
                  <a:outerShdw blurRad="38100" dist="38100" dir="2700000" algn="tl">
                    <a:srgbClr val="000000">
                      <a:alpha val="43137"/>
                    </a:srgbClr>
                  </a:outerShdw>
                </a:effectLst>
                <a:cs typeface="2  Lotus" pitchFamily="2" charset="-78"/>
              </a:rPr>
              <a:t>4.</a:t>
            </a:r>
            <a:r>
              <a:rPr lang="fa-IR" sz="5400" b="1" dirty="0" smtClean="0">
                <a:effectLst>
                  <a:outerShdw blurRad="38100" dist="38100" dir="2700000" algn="tl">
                    <a:srgbClr val="000000">
                      <a:alpha val="43137"/>
                    </a:srgbClr>
                  </a:outerShdw>
                </a:effectLst>
                <a:cs typeface="2  Lotus" pitchFamily="2" charset="-78"/>
              </a:rPr>
              <a:t>تعیین نظام ارزش یابی از فراگیرندگان</a:t>
            </a:r>
            <a:endParaRPr lang="en-US" sz="5400" b="1" dirty="0" smtClean="0">
              <a:effectLst>
                <a:outerShdw blurRad="38100" dist="38100" dir="2700000" algn="tl">
                  <a:srgbClr val="000000">
                    <a:alpha val="43137"/>
                  </a:srgbClr>
                </a:outerShdw>
              </a:effectLst>
              <a:cs typeface="2  Lotus" pitchFamily="2" charset="-78"/>
            </a:endParaRPr>
          </a:p>
          <a:p>
            <a:pPr marL="274320" indent="-274320" algn="just" eaLnBrk="1" fontAlgn="auto" hangingPunct="1">
              <a:spcAft>
                <a:spcPts val="0"/>
              </a:spcAft>
              <a:defRPr/>
            </a:pPr>
            <a:endParaRPr lang="fa-IR" b="1" dirty="0" smtClean="0">
              <a:cs typeface="2  Lotus" pitchFamily="2" charset="-78"/>
            </a:endParaRPr>
          </a:p>
        </p:txBody>
      </p:sp>
      <p:sp>
        <p:nvSpPr>
          <p:cNvPr id="2" name="Title 1"/>
          <p:cNvSpPr>
            <a:spLocks noGrp="1"/>
          </p:cNvSpPr>
          <p:nvPr>
            <p:ph type="title"/>
          </p:nvPr>
        </p:nvSpPr>
        <p:spPr>
          <a:xfrm>
            <a:off x="457200" y="115888"/>
            <a:ext cx="8229600" cy="1225550"/>
          </a:xfrm>
          <a:solidFill>
            <a:schemeClr val="tx1">
              <a:lumMod val="95000"/>
            </a:schemeClr>
          </a:solidFill>
        </p:spPr>
        <p:txBody>
          <a:bodyPr rtlCol="1">
            <a:noAutofit/>
          </a:bodyPr>
          <a:lstStyle/>
          <a:p>
            <a:pPr eaLnBrk="1" fontAlgn="auto" hangingPunct="1">
              <a:spcAft>
                <a:spcPts val="0"/>
              </a:spcAft>
              <a:defRPr/>
            </a:pPr>
            <a:r>
              <a:rPr lang="fa-IR" sz="6600" dirty="0">
                <a:solidFill>
                  <a:srgbClr val="FF0000"/>
                </a:solidFill>
                <a:cs typeface="2  Titr" pitchFamily="2" charset="-78"/>
              </a:rPr>
              <a:t>الگوی </a:t>
            </a:r>
            <a:r>
              <a:rPr lang="fa-IR" sz="6600" dirty="0" smtClean="0">
                <a:solidFill>
                  <a:srgbClr val="FF0000"/>
                </a:solidFill>
                <a:cs typeface="2  Titr" pitchFamily="2" charset="-78"/>
              </a:rPr>
              <a:t>چهار </a:t>
            </a:r>
            <a:r>
              <a:rPr lang="fa-IR" sz="6600" dirty="0">
                <a:solidFill>
                  <a:srgbClr val="FF0000"/>
                </a:solidFill>
                <a:cs typeface="2  Titr" pitchFamily="2" charset="-78"/>
              </a:rPr>
              <a:t>مرحله ای </a:t>
            </a:r>
            <a:endParaRPr lang="fa-IR" sz="96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388" y="1412875"/>
            <a:ext cx="8713787" cy="5302250"/>
          </a:xfrm>
        </p:spPr>
        <p:txBody>
          <a:bodyPr/>
          <a:lstStyle/>
          <a:p>
            <a:pPr marL="0" indent="0" algn="just" eaLnBrk="1" hangingPunct="1">
              <a:spcBef>
                <a:spcPts val="0"/>
              </a:spcBef>
              <a:buFont typeface="Symbol" pitchFamily="18" charset="2"/>
              <a:buNone/>
              <a:defRPr/>
            </a:pPr>
            <a:r>
              <a:rPr lang="fa-IR" sz="6000" b="1" i="1" dirty="0">
                <a:solidFill>
                  <a:srgbClr val="FF0000"/>
                </a:solidFill>
                <a:effectLst>
                  <a:outerShdw blurRad="38100" dist="38100" dir="2700000" algn="tl">
                    <a:srgbClr val="000000">
                      <a:alpha val="43137"/>
                    </a:srgbClr>
                  </a:outerShdw>
                </a:effectLst>
                <a:cs typeface="2  Lotus" pitchFamily="2" charset="-78"/>
              </a:rPr>
              <a:t>طراحي آموزشي </a:t>
            </a:r>
            <a:r>
              <a:rPr lang="fa-IR" sz="6000" b="1" dirty="0">
                <a:effectLst>
                  <a:outerShdw blurRad="38100" dist="38100" dir="2700000" algn="tl">
                    <a:srgbClr val="000000">
                      <a:alpha val="43137"/>
                    </a:srgbClr>
                  </a:outerShdw>
                </a:effectLst>
                <a:cs typeface="2  Lotus" pitchFamily="2" charset="-78"/>
              </a:rPr>
              <a:t>را  مي توان تجويز يا پيش بيني روش هاي مطلوب آموزشي براي نيل به </a:t>
            </a:r>
            <a:r>
              <a:rPr lang="fa-IR" sz="6000" b="1" dirty="0">
                <a:solidFill>
                  <a:srgbClr val="FF0000"/>
                </a:solidFill>
                <a:effectLst>
                  <a:outerShdw blurRad="38100" dist="38100" dir="2700000" algn="tl">
                    <a:srgbClr val="000000">
                      <a:alpha val="43137"/>
                    </a:srgbClr>
                  </a:outerShdw>
                </a:effectLst>
                <a:cs typeface="2  Lotus" pitchFamily="2" charset="-78"/>
              </a:rPr>
              <a:t>تغييرات مورد نياز در </a:t>
            </a:r>
            <a:r>
              <a:rPr lang="fa-IR" sz="6000" b="1" dirty="0">
                <a:solidFill>
                  <a:srgbClr val="00B050"/>
                </a:solidFill>
                <a:effectLst>
                  <a:outerShdw blurRad="38100" dist="38100" dir="2700000" algn="tl">
                    <a:srgbClr val="000000">
                      <a:alpha val="43137"/>
                    </a:srgbClr>
                  </a:outerShdw>
                </a:effectLst>
                <a:cs typeface="2  Lotus" pitchFamily="2" charset="-78"/>
              </a:rPr>
              <a:t>دانش ها</a:t>
            </a:r>
            <a:r>
              <a:rPr lang="fa-IR" sz="6000" b="1" dirty="0">
                <a:solidFill>
                  <a:srgbClr val="FFFF00"/>
                </a:solidFill>
                <a:effectLst>
                  <a:outerShdw blurRad="38100" dist="38100" dir="2700000" algn="tl">
                    <a:srgbClr val="000000">
                      <a:alpha val="43137"/>
                    </a:srgbClr>
                  </a:outerShdw>
                </a:effectLst>
                <a:cs typeface="2  Lotus" pitchFamily="2" charset="-78"/>
              </a:rPr>
              <a:t>،</a:t>
            </a:r>
            <a:r>
              <a:rPr lang="fa-IR" sz="6000" b="1" dirty="0">
                <a:solidFill>
                  <a:srgbClr val="FF0000"/>
                </a:solidFill>
                <a:effectLst>
                  <a:outerShdw blurRad="38100" dist="38100" dir="2700000" algn="tl">
                    <a:srgbClr val="000000">
                      <a:alpha val="43137"/>
                    </a:srgbClr>
                  </a:outerShdw>
                </a:effectLst>
                <a:cs typeface="2  Lotus" pitchFamily="2" charset="-78"/>
              </a:rPr>
              <a:t> </a:t>
            </a:r>
            <a:r>
              <a:rPr lang="fa-IR" sz="6000" b="1" dirty="0">
                <a:solidFill>
                  <a:srgbClr val="00B050"/>
                </a:solidFill>
                <a:effectLst>
                  <a:outerShdw blurRad="38100" dist="38100" dir="2700000" algn="tl">
                    <a:srgbClr val="000000">
                      <a:alpha val="43137"/>
                    </a:srgbClr>
                  </a:outerShdw>
                </a:effectLst>
                <a:cs typeface="2  Lotus" pitchFamily="2" charset="-78"/>
              </a:rPr>
              <a:t>مهارت ها </a:t>
            </a:r>
            <a:r>
              <a:rPr lang="fa-IR" sz="6000" b="1" dirty="0">
                <a:solidFill>
                  <a:srgbClr val="FFFF00"/>
                </a:solidFill>
                <a:effectLst>
                  <a:outerShdw blurRad="38100" dist="38100" dir="2700000" algn="tl">
                    <a:srgbClr val="000000">
                      <a:alpha val="43137"/>
                    </a:srgbClr>
                  </a:outerShdw>
                </a:effectLst>
                <a:cs typeface="2  Lotus" pitchFamily="2" charset="-78"/>
              </a:rPr>
              <a:t>و</a:t>
            </a:r>
            <a:r>
              <a:rPr lang="fa-IR" sz="6000" b="1" dirty="0">
                <a:solidFill>
                  <a:srgbClr val="00B050"/>
                </a:solidFill>
                <a:effectLst>
                  <a:outerShdw blurRad="38100" dist="38100" dir="2700000" algn="tl">
                    <a:srgbClr val="000000">
                      <a:alpha val="43137"/>
                    </a:srgbClr>
                  </a:outerShdw>
                </a:effectLst>
                <a:cs typeface="2  Lotus" pitchFamily="2" charset="-78"/>
              </a:rPr>
              <a:t> عواطف </a:t>
            </a:r>
            <a:r>
              <a:rPr lang="fa-IR" sz="6000" b="1" dirty="0">
                <a:effectLst>
                  <a:outerShdw blurRad="38100" dist="38100" dir="2700000" algn="tl">
                    <a:srgbClr val="000000">
                      <a:alpha val="43137"/>
                    </a:srgbClr>
                  </a:outerShdw>
                </a:effectLst>
                <a:cs typeface="2  Lotus" pitchFamily="2" charset="-78"/>
              </a:rPr>
              <a:t>شاگرد دانست.</a:t>
            </a:r>
          </a:p>
          <a:p>
            <a:pPr marL="0" indent="0" algn="just" eaLnBrk="1" hangingPunct="1">
              <a:spcBef>
                <a:spcPts val="0"/>
              </a:spcBef>
              <a:buFont typeface="Symbol" pitchFamily="18" charset="2"/>
              <a:buNone/>
              <a:defRPr/>
            </a:pPr>
            <a:endParaRPr lang="en-US" sz="6000" b="1" dirty="0" smtClean="0">
              <a:effectLst>
                <a:outerShdw blurRad="38100" dist="38100" dir="2700000" algn="tl">
                  <a:srgbClr val="000000">
                    <a:alpha val="43137"/>
                  </a:srgbClr>
                </a:outerShdw>
              </a:effectLst>
              <a:cs typeface="2  Lotus" pitchFamily="2" charset="-78"/>
            </a:endParaRPr>
          </a:p>
        </p:txBody>
      </p:sp>
      <p:sp>
        <p:nvSpPr>
          <p:cNvPr id="2" name="Title 1"/>
          <p:cNvSpPr>
            <a:spLocks noGrp="1"/>
          </p:cNvSpPr>
          <p:nvPr>
            <p:ph type="title"/>
          </p:nvPr>
        </p:nvSpPr>
        <p:spPr>
          <a:xfrm>
            <a:off x="457200" y="188913"/>
            <a:ext cx="8229600" cy="1079500"/>
          </a:xfrm>
          <a:solidFill>
            <a:schemeClr val="tx1">
              <a:lumMod val="85000"/>
            </a:schemeClr>
          </a:solidFill>
        </p:spPr>
        <p:txBody>
          <a:bodyPr rtlCol="1">
            <a:noAutofit/>
          </a:bodyPr>
          <a:lstStyle/>
          <a:p>
            <a:pPr eaLnBrk="1" fontAlgn="auto" hangingPunct="1">
              <a:spcAft>
                <a:spcPts val="0"/>
              </a:spcAft>
              <a:defRPr/>
            </a:pPr>
            <a:r>
              <a:rPr lang="fa-IR" sz="5400" dirty="0" smtClean="0">
                <a:solidFill>
                  <a:srgbClr val="FF0000"/>
                </a:solidFill>
                <a:cs typeface="2  Titr" pitchFamily="2" charset="-78"/>
              </a:rPr>
              <a:t>تعریف طراحي آموزشي</a:t>
            </a:r>
            <a:endParaRPr lang="fa-IR" sz="54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rcRect/>
          <a:stretch>
            <a:fillRect/>
          </a:stretch>
        </p:blipFill>
        <p:spPr bwMode="auto">
          <a:xfrm>
            <a:off x="1" y="214290"/>
            <a:ext cx="9144000" cy="635798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1214423"/>
            <a:ext cx="8642350" cy="5353066"/>
          </a:xfrm>
        </p:spPr>
        <p:txBody>
          <a:bodyPr/>
          <a:lstStyle/>
          <a:p>
            <a:r>
              <a:rPr lang="fa-IR" sz="3200" b="1" dirty="0" smtClean="0"/>
              <a:t>الف - </a:t>
            </a:r>
            <a:r>
              <a:rPr lang="fa-IR" sz="3200" b="1" dirty="0" smtClean="0">
                <a:solidFill>
                  <a:srgbClr val="FF0000"/>
                </a:solidFill>
              </a:rPr>
              <a:t>تعیین هدف یا هدفهای </a:t>
            </a:r>
            <a:r>
              <a:rPr lang="fa-IR" sz="3200" b="1" dirty="0" smtClean="0">
                <a:solidFill>
                  <a:srgbClr val="FF0000"/>
                </a:solidFill>
              </a:rPr>
              <a:t>کلی</a:t>
            </a:r>
            <a:r>
              <a:rPr lang="fa-IR" sz="3200" b="1" dirty="0" smtClean="0"/>
              <a:t>: اهدافی </a:t>
            </a:r>
            <a:r>
              <a:rPr lang="fa-IR" sz="3200" b="1" dirty="0" smtClean="0"/>
              <a:t>هستند که در پایان یک دوره یا جلسه ی آموزشی باید تحقق یابند</a:t>
            </a:r>
            <a:r>
              <a:rPr lang="fa-IR" sz="3200" b="1" dirty="0" smtClean="0"/>
              <a:t>.</a:t>
            </a:r>
          </a:p>
          <a:p>
            <a:r>
              <a:rPr lang="fa-IR" sz="3200" b="1" dirty="0" smtClean="0">
                <a:solidFill>
                  <a:srgbClr val="FF0000"/>
                </a:solidFill>
              </a:rPr>
              <a:t>تبدیل هدف کلی به اهداف </a:t>
            </a:r>
            <a:r>
              <a:rPr lang="fa-IR" sz="3200" b="1" dirty="0" smtClean="0">
                <a:solidFill>
                  <a:srgbClr val="FF0000"/>
                </a:solidFill>
              </a:rPr>
              <a:t>جزئی</a:t>
            </a:r>
            <a:r>
              <a:rPr lang="fa-IR" sz="3200" b="1" dirty="0" smtClean="0"/>
              <a:t>: از </a:t>
            </a:r>
            <a:r>
              <a:rPr lang="fa-IR" sz="3200" b="1" dirty="0" smtClean="0"/>
              <a:t>تجزیه هدفهای کلی به دست می آیند و مراحل رسیدن به هدفهای کلی را مشخص می </a:t>
            </a:r>
            <a:r>
              <a:rPr lang="fa-IR" sz="3200" b="1" dirty="0" smtClean="0"/>
              <a:t>کنند.</a:t>
            </a:r>
          </a:p>
          <a:p>
            <a:r>
              <a:rPr lang="fa-IR" sz="3200" b="1" dirty="0" smtClean="0"/>
              <a:t>- </a:t>
            </a:r>
            <a:r>
              <a:rPr lang="fa-IR" sz="3200" b="1" dirty="0" smtClean="0">
                <a:solidFill>
                  <a:srgbClr val="FF0000"/>
                </a:solidFill>
              </a:rPr>
              <a:t>تبدیل هدفهای جزئی به هدفهای </a:t>
            </a:r>
            <a:r>
              <a:rPr lang="fa-IR" sz="3200" b="1" dirty="0" smtClean="0">
                <a:solidFill>
                  <a:srgbClr val="FF0000"/>
                </a:solidFill>
              </a:rPr>
              <a:t>رفتاری</a:t>
            </a:r>
            <a:r>
              <a:rPr lang="fa-IR" sz="3200" b="1" dirty="0" smtClean="0"/>
              <a:t>: اهدافی </a:t>
            </a:r>
            <a:r>
              <a:rPr lang="fa-IR" sz="3200" b="1" dirty="0" smtClean="0"/>
              <a:t>هستند که نوع رفتارهای شناختی، روانی - حرکتی (عملی)، عاطفی و قابلیتها و مهارتهایی را که انتظار داریم در پایان یک فعالیت آموزشی در دانش آموزان ایجاد شود، به دقّت بیان می کنند. </a:t>
            </a:r>
            <a:endParaRPr lang="fa-IR" sz="3200" b="1" dirty="0" smtClean="0"/>
          </a:p>
          <a:p>
            <a:endParaRPr lang="fa-IR" sz="4400" b="1" dirty="0">
              <a:effectLst>
                <a:outerShdw blurRad="38100" dist="38100" dir="2700000" algn="tl">
                  <a:srgbClr val="000000">
                    <a:alpha val="43137"/>
                  </a:srgbClr>
                </a:outerShdw>
              </a:effectLst>
              <a:cs typeface="2  Lotus" pitchFamily="2" charset="-78"/>
            </a:endParaRPr>
          </a:p>
        </p:txBody>
      </p:sp>
      <p:sp>
        <p:nvSpPr>
          <p:cNvPr id="3" name="Title 2"/>
          <p:cNvSpPr>
            <a:spLocks noGrp="1"/>
          </p:cNvSpPr>
          <p:nvPr>
            <p:ph type="title"/>
          </p:nvPr>
        </p:nvSpPr>
        <p:spPr>
          <a:xfrm>
            <a:off x="457200" y="115888"/>
            <a:ext cx="8229600" cy="1152525"/>
          </a:xfrm>
          <a:solidFill>
            <a:schemeClr val="tx1"/>
          </a:solidFill>
        </p:spPr>
        <p:txBody>
          <a:bodyPr/>
          <a:lstStyle/>
          <a:p>
            <a:r>
              <a:rPr lang="fa-IR" sz="6000" dirty="0" smtClean="0">
                <a:solidFill>
                  <a:srgbClr val="FF0000"/>
                </a:solidFill>
                <a:cs typeface="2  Titr" pitchFamily="2" charset="-78"/>
              </a:rPr>
              <a:t>مرحله ی اول: </a:t>
            </a:r>
            <a:r>
              <a:rPr lang="fa-IR" sz="6000" dirty="0" smtClean="0">
                <a:solidFill>
                  <a:srgbClr val="FF0000"/>
                </a:solidFill>
                <a:cs typeface="2  Titr" pitchFamily="2" charset="-78"/>
              </a:rPr>
              <a:t>تحليل هدف ها</a:t>
            </a:r>
            <a:endParaRPr lang="fa-IR" sz="6000" dirty="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1" presetClass="entr" presetSubtype="1"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Effect transition="in" filter="wheel(1)">
                                      <p:cBhvr>
                                        <p:cTn id="25" dur="2000"/>
                                        <p:tgtEl>
                                          <p:spTgt spid="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Effect transition="in" filter="wheel(1)">
                                      <p:cBhvr>
                                        <p:cTn id="30" dur="2000"/>
                                        <p:tgtEl>
                                          <p:spTgt spid="2">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nodeType="click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Effect transition="in" filter="wheel(1)">
                                      <p:cBhvr>
                                        <p:cTn id="35"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1500174"/>
            <a:ext cx="7408862" cy="4625989"/>
          </a:xfrm>
        </p:spPr>
        <p:txBody>
          <a:bodyPr/>
          <a:lstStyle/>
          <a:p>
            <a:r>
              <a:rPr lang="fa-IR" sz="3600" b="1" dirty="0" smtClean="0">
                <a:solidFill>
                  <a:schemeClr val="tx1"/>
                </a:solidFill>
              </a:rPr>
              <a:t>چگونه بايد فعاليت هاي آموزشي دانش آموزان را سازماندهي کرد تا هدفهاي آموزشي تعيين شده، تحقق يابند؟ </a:t>
            </a:r>
          </a:p>
          <a:p>
            <a:r>
              <a:rPr lang="fa-IR" sz="3600" b="1" dirty="0" smtClean="0">
                <a:solidFill>
                  <a:schemeClr val="tx1"/>
                </a:solidFill>
              </a:rPr>
              <a:t>رويدادها و تجاربي که سريعتر و بهتر دانش آموزان را به هدفهاي آموزشي مي رسانند، کدامند</a:t>
            </a:r>
            <a:r>
              <a:rPr lang="fa-IR" sz="3600" b="1" dirty="0" smtClean="0">
                <a:solidFill>
                  <a:schemeClr val="tx1"/>
                </a:solidFill>
              </a:rPr>
              <a:t>؟</a:t>
            </a:r>
          </a:p>
          <a:p>
            <a:r>
              <a:rPr lang="fa-IR" sz="3600" b="1" dirty="0" smtClean="0">
                <a:solidFill>
                  <a:schemeClr val="tx1"/>
                </a:solidFill>
              </a:rPr>
              <a:t>سلسه مراتب اهداف/ تعیین گرو های یاددهی یادگیری... </a:t>
            </a:r>
            <a:endParaRPr lang="fa-IR" sz="3600" b="1" dirty="0">
              <a:solidFill>
                <a:schemeClr val="tx1"/>
              </a:solidFill>
            </a:endParaRPr>
          </a:p>
        </p:txBody>
      </p:sp>
      <p:sp>
        <p:nvSpPr>
          <p:cNvPr id="3" name="Title 2"/>
          <p:cNvSpPr>
            <a:spLocks noGrp="1"/>
          </p:cNvSpPr>
          <p:nvPr>
            <p:ph type="title"/>
          </p:nvPr>
        </p:nvSpPr>
        <p:spPr>
          <a:xfrm>
            <a:off x="457200" y="338139"/>
            <a:ext cx="8229600" cy="733408"/>
          </a:xfrm>
        </p:spPr>
        <p:txBody>
          <a:bodyPr/>
          <a:lstStyle/>
          <a:p>
            <a:r>
              <a:rPr lang="fa-IR" dirty="0" smtClean="0"/>
              <a:t>مرحله دوم: تحلیل موقعیت </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2071678"/>
            <a:ext cx="7408862" cy="4054485"/>
          </a:xfrm>
        </p:spPr>
        <p:txBody>
          <a:bodyPr/>
          <a:lstStyle/>
          <a:p>
            <a:r>
              <a:rPr lang="fa-IR" sz="4400" dirty="0" smtClean="0">
                <a:solidFill>
                  <a:srgbClr val="FF0000"/>
                </a:solidFill>
              </a:rPr>
              <a:t>انتخاب محتوا- سازماندهی محتوا</a:t>
            </a:r>
          </a:p>
          <a:p>
            <a:r>
              <a:rPr lang="fa-IR" sz="4400" dirty="0" smtClean="0">
                <a:solidFill>
                  <a:srgbClr val="FF0000"/>
                </a:solidFill>
              </a:rPr>
              <a:t> انتخاب روش تدریس مناسب</a:t>
            </a:r>
          </a:p>
          <a:p>
            <a:r>
              <a:rPr lang="fa-IR" sz="4400" dirty="0" smtClean="0">
                <a:solidFill>
                  <a:srgbClr val="FF0000"/>
                </a:solidFill>
              </a:rPr>
              <a:t>تحليل و انتخاب وسايل آموزشي</a:t>
            </a:r>
          </a:p>
        </p:txBody>
      </p:sp>
      <p:sp>
        <p:nvSpPr>
          <p:cNvPr id="3" name="Title 2"/>
          <p:cNvSpPr>
            <a:spLocks noGrp="1"/>
          </p:cNvSpPr>
          <p:nvPr>
            <p:ph type="title"/>
          </p:nvPr>
        </p:nvSpPr>
        <p:spPr>
          <a:xfrm>
            <a:off x="457200" y="338139"/>
            <a:ext cx="8229600" cy="947722"/>
          </a:xfrm>
        </p:spPr>
        <p:txBody>
          <a:bodyPr/>
          <a:lstStyle/>
          <a:p>
            <a:r>
              <a:rPr lang="fa-IR" dirty="0" smtClean="0"/>
              <a:t>مرحله سوم: تحلیل محتوا مواد رسانه</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1285860"/>
            <a:ext cx="7408862" cy="4840303"/>
          </a:xfrm>
        </p:spPr>
        <p:txBody>
          <a:bodyPr/>
          <a:lstStyle/>
          <a:p>
            <a:endParaRPr lang="fa-IR" sz="2800" b="1" dirty="0" smtClean="0"/>
          </a:p>
          <a:p>
            <a:r>
              <a:rPr lang="fa-IR" sz="2800" b="1" dirty="0" smtClean="0"/>
              <a:t>معيارها </a:t>
            </a:r>
            <a:r>
              <a:rPr lang="fa-IR" sz="2800" b="1" dirty="0" smtClean="0"/>
              <a:t>و امکاناتي را که به وسيله ي </a:t>
            </a:r>
            <a:r>
              <a:rPr lang="fa-IR" sz="2800" b="1" dirty="0" smtClean="0"/>
              <a:t>معلم در </a:t>
            </a:r>
            <a:r>
              <a:rPr lang="fa-IR" sz="2800" b="1" dirty="0" smtClean="0"/>
              <a:t>فرآيند ارزشيابي و نمره دادن به کار گرفته مي </a:t>
            </a:r>
            <a:r>
              <a:rPr lang="fa-IR" sz="2800" b="1" dirty="0" smtClean="0"/>
              <a:t>شود باید مشخص باشد.</a:t>
            </a:r>
          </a:p>
          <a:p>
            <a:r>
              <a:rPr lang="fa-IR" sz="2800" b="1" dirty="0" smtClean="0"/>
              <a:t>معيارها بايد در اولين فرصت مناسب به طور واضح و </a:t>
            </a:r>
            <a:r>
              <a:rPr lang="fa-IR" sz="2800" b="1" dirty="0" smtClean="0"/>
              <a:t>روشن در </a:t>
            </a:r>
            <a:r>
              <a:rPr lang="fa-IR" sz="2800" b="1" dirty="0" smtClean="0"/>
              <a:t>اختيار دانش آموزان گذاشته شود. تاريخ ارزشيابي نيز از ابتداي آموزش بايد مشخص گردد تا به دانش آموزان امکان </a:t>
            </a:r>
            <a:r>
              <a:rPr lang="fa-IR" sz="2800" b="1" dirty="0" smtClean="0"/>
              <a:t>داده شود </a:t>
            </a:r>
            <a:r>
              <a:rPr lang="fa-IR" sz="2800" b="1" dirty="0" smtClean="0"/>
              <a:t>که خود را براي ارزشيابي آماده کنند.</a:t>
            </a:r>
            <a:endParaRPr lang="fa-IR" sz="2800" b="1" dirty="0"/>
          </a:p>
        </p:txBody>
      </p:sp>
      <p:sp>
        <p:nvSpPr>
          <p:cNvPr id="3" name="Title 2"/>
          <p:cNvSpPr>
            <a:spLocks noGrp="1"/>
          </p:cNvSpPr>
          <p:nvPr>
            <p:ph type="title"/>
          </p:nvPr>
        </p:nvSpPr>
        <p:spPr>
          <a:xfrm>
            <a:off x="457200" y="338139"/>
            <a:ext cx="8229600" cy="590532"/>
          </a:xfrm>
        </p:spPr>
        <p:txBody>
          <a:bodyPr/>
          <a:lstStyle/>
          <a:p>
            <a:r>
              <a:rPr lang="fa-IR" dirty="0" smtClean="0"/>
              <a:t>مرحله چهارم: نظام ارزشیابی</a:t>
            </a: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7950" y="1412875"/>
            <a:ext cx="8856663" cy="5329238"/>
          </a:xfrm>
        </p:spPr>
        <p:txBody>
          <a:bodyPr/>
          <a:lstStyle/>
          <a:p>
            <a:pPr marL="0" indent="0" algn="just">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این ارزیابی در دو شکل </a:t>
            </a:r>
            <a:r>
              <a:rPr lang="fa-IR" sz="4400" b="1" dirty="0" smtClean="0">
                <a:solidFill>
                  <a:srgbClr val="FF0000"/>
                </a:solidFill>
                <a:effectLst>
                  <a:outerShdw blurRad="38100" dist="38100" dir="2700000" algn="tl">
                    <a:srgbClr val="000000">
                      <a:alpha val="43137"/>
                    </a:srgbClr>
                  </a:outerShdw>
                </a:effectLst>
                <a:cs typeface="2  Lotus" pitchFamily="2" charset="-78"/>
              </a:rPr>
              <a:t>فرایند</a:t>
            </a:r>
            <a:r>
              <a:rPr lang="fa-IR" sz="4400" b="1" dirty="0" smtClean="0">
                <a:solidFill>
                  <a:schemeClr val="tx1"/>
                </a:solidFill>
                <a:effectLst>
                  <a:outerShdw blurRad="38100" dist="38100" dir="2700000" algn="tl">
                    <a:srgbClr val="000000">
                      <a:alpha val="43137"/>
                    </a:srgbClr>
                  </a:outerShdw>
                </a:effectLst>
                <a:cs typeface="2  Lotus" pitchFamily="2" charset="-78"/>
              </a:rPr>
              <a:t> و </a:t>
            </a:r>
            <a:r>
              <a:rPr lang="fa-IR" sz="4400" b="1" dirty="0" smtClean="0">
                <a:solidFill>
                  <a:srgbClr val="FFC000"/>
                </a:solidFill>
                <a:effectLst>
                  <a:outerShdw blurRad="38100" dist="38100" dir="2700000" algn="tl">
                    <a:srgbClr val="000000">
                      <a:alpha val="43137"/>
                    </a:srgbClr>
                  </a:outerShdw>
                </a:effectLst>
                <a:cs typeface="2  Lotus" pitchFamily="2" charset="-78"/>
              </a:rPr>
              <a:t>فرآورده </a:t>
            </a:r>
            <a:r>
              <a:rPr lang="fa-IR" sz="4400" b="1" dirty="0" smtClean="0">
                <a:effectLst>
                  <a:outerShdw blurRad="38100" dist="38100" dir="2700000" algn="tl">
                    <a:srgbClr val="000000">
                      <a:alpha val="43137"/>
                    </a:srgbClr>
                  </a:outerShdw>
                </a:effectLst>
                <a:cs typeface="2  Lotus" pitchFamily="2" charset="-78"/>
              </a:rPr>
              <a:t>انجام می شود. </a:t>
            </a:r>
          </a:p>
          <a:p>
            <a:pPr marL="0" indent="0" algn="just">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این ارزشیابی باید دانش آموز محور باشد و به اشکال مختلف خود ارزیابی، ارزیابی همسالان و ارزیابی معلمان انجام شود.</a:t>
            </a:r>
          </a:p>
          <a:p>
            <a:pPr marL="0" indent="0" algn="just">
              <a:buFont typeface="Symbol" pitchFamily="18" charset="2"/>
              <a:buNone/>
              <a:defRPr/>
            </a:pPr>
            <a:r>
              <a:rPr lang="fa-IR" sz="4400" b="1" dirty="0" smtClean="0">
                <a:effectLst>
                  <a:outerShdw blurRad="38100" dist="38100" dir="2700000" algn="tl">
                    <a:srgbClr val="000000">
                      <a:alpha val="43137"/>
                    </a:srgbClr>
                  </a:outerShdw>
                </a:effectLst>
                <a:cs typeface="2  Lotus" pitchFamily="2" charset="-78"/>
              </a:rPr>
              <a:t>معمولا" اندازه گیری به دو صورت  </a:t>
            </a:r>
            <a:r>
              <a:rPr lang="fa-IR" sz="4400" b="1" dirty="0" smtClean="0">
                <a:solidFill>
                  <a:srgbClr val="FFC000"/>
                </a:solidFill>
                <a:effectLst>
                  <a:outerShdw blurRad="38100" dist="38100" dir="2700000" algn="tl">
                    <a:srgbClr val="000000">
                      <a:alpha val="43137"/>
                    </a:srgbClr>
                  </a:outerShdw>
                </a:effectLst>
                <a:cs typeface="2  Lotus" pitchFamily="2" charset="-78"/>
              </a:rPr>
              <a:t>مبتنی بر وب</a:t>
            </a:r>
            <a:r>
              <a:rPr lang="fa-IR" sz="4400" b="1" dirty="0" smtClean="0">
                <a:effectLst>
                  <a:outerShdw blurRad="38100" dist="38100" dir="2700000" algn="tl">
                    <a:srgbClr val="000000">
                      <a:alpha val="43137"/>
                    </a:srgbClr>
                  </a:outerShdw>
                </a:effectLst>
                <a:cs typeface="2  Lotus" pitchFamily="2" charset="-78"/>
              </a:rPr>
              <a:t> و  </a:t>
            </a:r>
            <a:r>
              <a:rPr lang="fa-IR" sz="4400" b="1" dirty="0" smtClean="0">
                <a:solidFill>
                  <a:srgbClr val="00B050"/>
                </a:solidFill>
                <a:effectLst>
                  <a:outerShdw blurRad="38100" dist="38100" dir="2700000" algn="tl">
                    <a:srgbClr val="000000">
                      <a:alpha val="43137"/>
                    </a:srgbClr>
                  </a:outerShdw>
                </a:effectLst>
                <a:cs typeface="2  Lotus" pitchFamily="2" charset="-78"/>
              </a:rPr>
              <a:t>سنتی</a:t>
            </a:r>
            <a:r>
              <a:rPr lang="fa-IR" sz="4400" b="1" dirty="0" smtClean="0">
                <a:effectLst>
                  <a:outerShdw blurRad="38100" dist="38100" dir="2700000" algn="tl">
                    <a:srgbClr val="000000">
                      <a:alpha val="43137"/>
                    </a:srgbClr>
                  </a:outerShdw>
                </a:effectLst>
                <a:cs typeface="2  Lotus" pitchFamily="2" charset="-78"/>
              </a:rPr>
              <a:t> انجام می شود.</a:t>
            </a:r>
          </a:p>
          <a:p>
            <a:pPr marL="0" indent="0" algn="just">
              <a:buFont typeface="Symbol" pitchFamily="18" charset="2"/>
              <a:buNone/>
              <a:defRPr/>
            </a:pPr>
            <a:endParaRPr lang="fa-IR" sz="4400" b="1" dirty="0" smtClean="0">
              <a:effectLst>
                <a:outerShdw blurRad="38100" dist="38100" dir="2700000" algn="tl">
                  <a:srgbClr val="000000">
                    <a:alpha val="43137"/>
                  </a:srgbClr>
                </a:outerShdw>
              </a:effectLst>
              <a:cs typeface="2  Lotus" pitchFamily="2" charset="-78"/>
            </a:endParaRPr>
          </a:p>
          <a:p>
            <a:pPr marL="0" indent="0">
              <a:buFont typeface="Symbol" pitchFamily="18" charset="2"/>
              <a:buNone/>
              <a:defRPr/>
            </a:pPr>
            <a:endParaRPr lang="fa-IR" dirty="0"/>
          </a:p>
        </p:txBody>
      </p:sp>
      <p:sp>
        <p:nvSpPr>
          <p:cNvPr id="3" name="Title 2"/>
          <p:cNvSpPr>
            <a:spLocks noGrp="1"/>
          </p:cNvSpPr>
          <p:nvPr>
            <p:ph type="title"/>
          </p:nvPr>
        </p:nvSpPr>
        <p:spPr>
          <a:xfrm>
            <a:off x="457200" y="115888"/>
            <a:ext cx="8229600" cy="1081087"/>
          </a:xfrm>
          <a:solidFill>
            <a:schemeClr val="tx1"/>
          </a:solidFill>
        </p:spPr>
        <p:txBody>
          <a:bodyPr/>
          <a:lstStyle/>
          <a:p>
            <a:r>
              <a:rPr lang="fa-IR" sz="6600" smtClean="0">
                <a:solidFill>
                  <a:srgbClr val="FF0000"/>
                </a:solidFill>
                <a:cs typeface="2  Titr" pitchFamily="2" charset="-78"/>
              </a:rPr>
              <a:t/>
            </a:r>
            <a:br>
              <a:rPr lang="fa-IR" sz="6600" smtClean="0">
                <a:solidFill>
                  <a:srgbClr val="FF0000"/>
                </a:solidFill>
                <a:cs typeface="2  Titr" pitchFamily="2" charset="-78"/>
              </a:rPr>
            </a:br>
            <a:r>
              <a:rPr lang="fa-IR" sz="6600" smtClean="0">
                <a:solidFill>
                  <a:srgbClr val="FF0000"/>
                </a:solidFill>
                <a:cs typeface="2  Titr" pitchFamily="2" charset="-78"/>
              </a:rPr>
              <a:t>ارزیابی دانش آموزان </a:t>
            </a:r>
            <a:br>
              <a:rPr lang="fa-IR" sz="6600" smtClean="0">
                <a:solidFill>
                  <a:srgbClr val="FF0000"/>
                </a:solidFill>
                <a:cs typeface="2  Titr" pitchFamily="2" charset="-78"/>
              </a:rPr>
            </a:br>
            <a:endParaRPr lang="fa-IR" sz="660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fade">
                                      <p:cBhvr>
                                        <p:cTn id="20" dur="500"/>
                                        <p:tgtEl>
                                          <p:spTgt spid="2">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750" y="1844675"/>
            <a:ext cx="8064500" cy="4537075"/>
          </a:xfrm>
        </p:spPr>
        <p:txBody>
          <a:bodyPr/>
          <a:lstStyle/>
          <a:p>
            <a:pPr marL="0" indent="0" algn="ctr">
              <a:buFont typeface="Symbol" pitchFamily="18" charset="2"/>
              <a:buNone/>
              <a:defRPr/>
            </a:pPr>
            <a:r>
              <a:rPr lang="fa-IR" sz="9600" b="1" dirty="0" smtClean="0">
                <a:effectLst>
                  <a:outerShdw blurRad="38100" dist="38100" dir="2700000" algn="tl">
                    <a:srgbClr val="000000">
                      <a:alpha val="43137"/>
                    </a:srgbClr>
                  </a:outerShdw>
                </a:effectLst>
                <a:cs typeface="2  Lotus" pitchFamily="2" charset="-78"/>
              </a:rPr>
              <a:t>منظور از ارزیابی مبتنی بر وب چیست؟</a:t>
            </a:r>
            <a:endParaRPr lang="en-US" sz="9600" b="1" dirty="0">
              <a:effectLst>
                <a:outerShdw blurRad="38100" dist="38100" dir="2700000" algn="tl">
                  <a:srgbClr val="000000">
                    <a:alpha val="43137"/>
                  </a:srgbClr>
                </a:outerShdw>
              </a:effectLst>
              <a:cs typeface="2  Lotus" pitchFamily="2" charset="-78"/>
            </a:endParaRPr>
          </a:p>
        </p:txBody>
      </p:sp>
      <p:sp>
        <p:nvSpPr>
          <p:cNvPr id="3" name="Title 2"/>
          <p:cNvSpPr>
            <a:spLocks noGrp="1"/>
          </p:cNvSpPr>
          <p:nvPr>
            <p:ph type="title"/>
          </p:nvPr>
        </p:nvSpPr>
        <p:spPr>
          <a:solidFill>
            <a:schemeClr val="tx1"/>
          </a:solidFill>
        </p:spPr>
        <p:txBody>
          <a:bodyPr/>
          <a:lstStyle/>
          <a:p>
            <a:r>
              <a:rPr lang="fa-IR" sz="6600" smtClean="0">
                <a:solidFill>
                  <a:srgbClr val="FF0000"/>
                </a:solidFill>
                <a:cs typeface="2  Titr" pitchFamily="2" charset="-78"/>
              </a:rPr>
              <a:t>سوال</a:t>
            </a:r>
            <a:endParaRPr lang="en-US"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850" y="549275"/>
            <a:ext cx="8496300" cy="5864225"/>
          </a:xfrm>
        </p:spPr>
        <p:txBody>
          <a:bodyPr/>
          <a:lstStyle/>
          <a:p>
            <a:pPr marL="0" indent="0" algn="just">
              <a:buFont typeface="Symbol" pitchFamily="18" charset="2"/>
              <a:buNone/>
              <a:defRPr/>
            </a:pPr>
            <a:r>
              <a:rPr lang="fa-IR" sz="6000" b="1" dirty="0" smtClean="0">
                <a:solidFill>
                  <a:srgbClr val="FF0000"/>
                </a:solidFill>
                <a:effectLst>
                  <a:outerShdw blurRad="38100" dist="38100" dir="2700000" algn="tl">
                    <a:srgbClr val="000000">
                      <a:alpha val="43137"/>
                    </a:srgbClr>
                  </a:outerShdw>
                </a:effectLst>
                <a:cs typeface="2  Lotus" pitchFamily="2" charset="-78"/>
              </a:rPr>
              <a:t>ارزیابی مبتنی بر وب </a:t>
            </a:r>
            <a:r>
              <a:rPr lang="fa-IR" sz="6000" b="1" dirty="0" smtClean="0">
                <a:effectLst>
                  <a:outerShdw blurRad="38100" dist="38100" dir="2700000" algn="tl">
                    <a:srgbClr val="000000">
                      <a:alpha val="43137"/>
                    </a:srgbClr>
                  </a:outerShdw>
                </a:effectLst>
                <a:cs typeface="2  Lotus" pitchFamily="2" charset="-78"/>
              </a:rPr>
              <a:t>شامل امتحان مبتنی بر فناوری، تهیه برنامه های چند رسانه ای، ارائه مطالب همراه با پاورپوینت، وبلاگ نویسی، پورت فولیوی دیجیتالی و ساختن نقشه ی مفهومی است.</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333375"/>
            <a:ext cx="8569325" cy="6264275"/>
          </a:xfrm>
        </p:spPr>
        <p:txBody>
          <a:bodyPr/>
          <a:lstStyle/>
          <a:p>
            <a:pPr marL="0" indent="0" algn="just">
              <a:buFont typeface="Symbol" pitchFamily="18" charset="2"/>
              <a:buNone/>
              <a:defRPr/>
            </a:pPr>
            <a:r>
              <a:rPr lang="fa-IR" sz="4800" b="1" dirty="0">
                <a:solidFill>
                  <a:srgbClr val="C00000"/>
                </a:solidFill>
                <a:effectLst>
                  <a:outerShdw blurRad="38100" dist="38100" dir="2700000" algn="tl">
                    <a:srgbClr val="000000">
                      <a:alpha val="43137"/>
                    </a:srgbClr>
                  </a:outerShdw>
                </a:effectLst>
                <a:cs typeface="2  Lotus" pitchFamily="2" charset="-78"/>
              </a:rPr>
              <a:t>ارزیابی سنتی </a:t>
            </a:r>
            <a:r>
              <a:rPr lang="fa-IR" sz="4800" b="1" dirty="0">
                <a:effectLst>
                  <a:outerShdw blurRad="38100" dist="38100" dir="2700000" algn="tl">
                    <a:srgbClr val="000000">
                      <a:alpha val="43137"/>
                    </a:srgbClr>
                  </a:outerShdw>
                </a:effectLst>
                <a:cs typeface="2  Lotus" pitchFamily="2" charset="-78"/>
              </a:rPr>
              <a:t>امتحانات مبتنی بر کاغذ و قلم، نوشتن مقاله ی انتقادی در ژورنال ها یا پاسخگویی به سوالات کوتاه در مقاله را شامل می شود.</a:t>
            </a:r>
          </a:p>
          <a:p>
            <a:pPr marL="0" indent="0" algn="just">
              <a:buFont typeface="Symbol" pitchFamily="18" charset="2"/>
              <a:buNone/>
              <a:defRPr/>
            </a:pPr>
            <a:r>
              <a:rPr lang="fa-IR" sz="4800" b="1" dirty="0">
                <a:effectLst>
                  <a:outerShdw blurRad="38100" dist="38100" dir="2700000" algn="tl">
                    <a:srgbClr val="000000">
                      <a:alpha val="43137"/>
                    </a:srgbClr>
                  </a:outerShdw>
                </a:effectLst>
                <a:cs typeface="2  Lotus" pitchFamily="2" charset="-78"/>
              </a:rPr>
              <a:t>برای ارزشیابی دانش آموزان در فرایند یادگیری می توان از نرم افزار </a:t>
            </a:r>
            <a:r>
              <a:rPr lang="en-US" sz="4800" b="1" dirty="0">
                <a:solidFill>
                  <a:srgbClr val="FFC000"/>
                </a:solidFill>
                <a:effectLst>
                  <a:outerShdw blurRad="38100" dist="38100" dir="2700000" algn="tl">
                    <a:srgbClr val="000000">
                      <a:alpha val="43137"/>
                    </a:srgbClr>
                  </a:outerShdw>
                </a:effectLst>
                <a:cs typeface="2  Lotus" pitchFamily="2" charset="-78"/>
              </a:rPr>
              <a:t>quiz creator </a:t>
            </a:r>
            <a:r>
              <a:rPr lang="fa-IR" sz="4800" b="1" dirty="0" smtClean="0">
                <a:solidFill>
                  <a:srgbClr val="FFC000"/>
                </a:solidFill>
                <a:effectLst>
                  <a:outerShdw blurRad="38100" dist="38100" dir="2700000" algn="tl">
                    <a:srgbClr val="000000">
                      <a:alpha val="43137"/>
                    </a:srgbClr>
                  </a:outerShdw>
                </a:effectLst>
                <a:cs typeface="2  Lotus" pitchFamily="2" charset="-78"/>
              </a:rPr>
              <a:t> </a:t>
            </a:r>
            <a:r>
              <a:rPr lang="fa-IR" sz="4800" b="1" dirty="0">
                <a:effectLst>
                  <a:outerShdw blurRad="38100" dist="38100" dir="2700000" algn="tl">
                    <a:srgbClr val="000000">
                      <a:alpha val="43137"/>
                    </a:srgbClr>
                  </a:outerShdw>
                </a:effectLst>
                <a:cs typeface="2  Lotus" pitchFamily="2" charset="-78"/>
              </a:rPr>
              <a:t>که برای طراحی سوالات آزمون تهیه شده می توان استفاده کرد.</a:t>
            </a:r>
          </a:p>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p:cNvGraphicFramePr>
            <a:graphicFrameLocks noGrp="1"/>
          </p:cNvGraphicFramePr>
          <p:nvPr>
            <p:ph idx="1"/>
          </p:nvPr>
        </p:nvGraphicFramePr>
        <p:xfrm>
          <a:off x="100013" y="0"/>
          <a:ext cx="9043987" cy="6643711"/>
        </p:xfrm>
        <a:graphic>
          <a:graphicData uri="http://schemas.openxmlformats.org/drawingml/2006/table">
            <a:tbl>
              <a:tblPr rtl="1" firstRow="1" bandRow="1">
                <a:tableStyleId>{5C22544A-7EE6-4342-B048-85BDC9FD1C3A}</a:tableStyleId>
              </a:tblPr>
              <a:tblGrid>
                <a:gridCol w="1180216"/>
                <a:gridCol w="3254703"/>
                <a:gridCol w="4609068"/>
              </a:tblGrid>
              <a:tr h="666082">
                <a:tc>
                  <a:txBody>
                    <a:bodyPr/>
                    <a:lstStyle/>
                    <a:p>
                      <a:pPr algn="ctr" rtl="1"/>
                      <a:r>
                        <a:rPr lang="fa-IR" sz="1800" dirty="0" smtClean="0">
                          <a:solidFill>
                            <a:srgbClr val="FF0000"/>
                          </a:solidFill>
                          <a:cs typeface="2  Titr" pitchFamily="2" charset="-78"/>
                        </a:rPr>
                        <a:t>مراحل الگو</a:t>
                      </a:r>
                    </a:p>
                    <a:p>
                      <a:pPr algn="ctr" rtl="1"/>
                      <a:endParaRPr lang="fa-IR" sz="1800" dirty="0">
                        <a:solidFill>
                          <a:srgbClr val="FF0000"/>
                        </a:solidFill>
                        <a:cs typeface="2  Titr" pitchFamily="2" charset="-78"/>
                      </a:endParaRPr>
                    </a:p>
                  </a:txBody>
                  <a:tcPr marT="45724" marB="45724" anchor="ctr"/>
                </a:tc>
                <a:tc>
                  <a:txBody>
                    <a:bodyPr/>
                    <a:lstStyle/>
                    <a:p>
                      <a:pPr algn="ctr" rtl="1"/>
                      <a:r>
                        <a:rPr lang="fa-IR" sz="1800" dirty="0" smtClean="0">
                          <a:solidFill>
                            <a:srgbClr val="FF0000"/>
                          </a:solidFill>
                          <a:cs typeface="2  Titr" pitchFamily="2" charset="-78"/>
                        </a:rPr>
                        <a:t>فعالیت های طراحی آموزشی</a:t>
                      </a:r>
                      <a:endParaRPr lang="fa-IR" sz="1800" dirty="0">
                        <a:solidFill>
                          <a:srgbClr val="FF0000"/>
                        </a:solidFill>
                        <a:cs typeface="2  Titr" pitchFamily="2" charset="-78"/>
                      </a:endParaRPr>
                    </a:p>
                  </a:txBody>
                  <a:tcPr marT="45724" marB="45724" anchor="ctr"/>
                </a:tc>
                <a:tc>
                  <a:txBody>
                    <a:bodyPr/>
                    <a:lstStyle/>
                    <a:p>
                      <a:pPr algn="ctr" rtl="1"/>
                      <a:r>
                        <a:rPr lang="fa-IR" sz="1800" dirty="0" smtClean="0">
                          <a:solidFill>
                            <a:srgbClr val="FF0000"/>
                          </a:solidFill>
                          <a:cs typeface="2  Titr" pitchFamily="2" charset="-78"/>
                        </a:rPr>
                        <a:t>فعالیت های ارزشیابی</a:t>
                      </a:r>
                      <a:endParaRPr lang="fa-IR" sz="1800" dirty="0">
                        <a:solidFill>
                          <a:srgbClr val="FF0000"/>
                        </a:solidFill>
                        <a:cs typeface="2  Titr" pitchFamily="2" charset="-78"/>
                      </a:endParaRPr>
                    </a:p>
                  </a:txBody>
                  <a:tcPr marT="45724" marB="45724" anchor="ctr"/>
                </a:tc>
              </a:tr>
              <a:tr h="682125">
                <a:tc>
                  <a:txBody>
                    <a:bodyPr/>
                    <a:lstStyle/>
                    <a:p>
                      <a:pPr algn="ctr" rtl="1"/>
                      <a:r>
                        <a:rPr lang="fa-IR" sz="1600" dirty="0" smtClean="0">
                          <a:cs typeface="2  Titr" pitchFamily="2" charset="-78"/>
                        </a:rPr>
                        <a:t>تعيين اهداف</a:t>
                      </a:r>
                    </a:p>
                    <a:p>
                      <a:pPr algn="ctr" rtl="1"/>
                      <a:r>
                        <a:rPr lang="fa-IR" sz="1600" dirty="0" smtClean="0">
                          <a:cs typeface="2  Titr" pitchFamily="2" charset="-78"/>
                        </a:rPr>
                        <a:t>يادگيري</a:t>
                      </a:r>
                      <a:endParaRPr lang="fa-IR" sz="1600" dirty="0">
                        <a:cs typeface="2  Titr" pitchFamily="2" charset="-78"/>
                      </a:endParaRPr>
                    </a:p>
                  </a:txBody>
                  <a:tcPr marT="45724" marB="45724" anchor="ct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تعيين بروندادهاي (اهداف) قابل مشاهده و عيني</a:t>
                      </a:r>
                      <a:endParaRPr lang="fa-IR" sz="1600" b="1" dirty="0">
                        <a:effectLst>
                          <a:outerShdw blurRad="38100" dist="38100" dir="2700000" algn="tl">
                            <a:srgbClr val="000000">
                              <a:alpha val="43137"/>
                            </a:srgbClr>
                          </a:outerShdw>
                        </a:effectLst>
                        <a:cs typeface="2  Lotus" pitchFamily="2" charset="-78"/>
                      </a:endParaRPr>
                    </a:p>
                  </a:txBody>
                  <a:tcPr marT="45724" marB="45724" anchor="ct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هدف هاي نوشته شده، برون دادهاي قابل مشاهده اي را توصيف مي كنند؟</a:t>
                      </a:r>
                      <a:endParaRPr lang="fa-IR" sz="1800" b="1" dirty="0">
                        <a:effectLst>
                          <a:outerShdw blurRad="38100" dist="38100" dir="2700000" algn="tl">
                            <a:srgbClr val="000000">
                              <a:alpha val="43137"/>
                            </a:srgbClr>
                          </a:outerShdw>
                        </a:effectLst>
                        <a:cs typeface="2  Lotus" pitchFamily="2" charset="-78"/>
                      </a:endParaRPr>
                    </a:p>
                  </a:txBody>
                  <a:tcPr marT="45724" marB="45724"/>
                </a:tc>
              </a:tr>
              <a:tr h="951472">
                <a:tc>
                  <a:txBody>
                    <a:bodyPr/>
                    <a:lstStyle/>
                    <a:p>
                      <a:pPr algn="ctr" rtl="1"/>
                      <a:r>
                        <a:rPr lang="fa-IR" sz="1600" dirty="0" smtClean="0">
                          <a:cs typeface="2  Titr" pitchFamily="2" charset="-78"/>
                        </a:rPr>
                        <a:t>تحليل</a:t>
                      </a:r>
                    </a:p>
                    <a:p>
                      <a:pPr algn="ctr" rtl="1"/>
                      <a:r>
                        <a:rPr lang="fa-IR" sz="1600" dirty="0" smtClean="0">
                          <a:cs typeface="2  Titr" pitchFamily="2" charset="-78"/>
                        </a:rPr>
                        <a:t>يادگيرنده و</a:t>
                      </a:r>
                    </a:p>
                    <a:p>
                      <a:pPr algn="ctr" rtl="1"/>
                      <a:r>
                        <a:rPr lang="fa-IR" sz="1600" dirty="0" smtClean="0">
                          <a:cs typeface="2  Titr" pitchFamily="2" charset="-78"/>
                        </a:rPr>
                        <a:t>محيط</a:t>
                      </a:r>
                      <a:endParaRPr lang="fa-IR" sz="1600" dirty="0">
                        <a:cs typeface="2  Titr" pitchFamily="2" charset="-78"/>
                      </a:endParaRPr>
                    </a:p>
                  </a:txBody>
                  <a:tcPr marT="45724" marB="45724" anchor="ct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تحليل نيازهاي يادگيرنده و محيط</a:t>
                      </a:r>
                      <a:endParaRPr lang="fa-IR" sz="1600" b="1" dirty="0">
                        <a:effectLst>
                          <a:outerShdw blurRad="38100" dist="38100" dir="2700000" algn="tl">
                            <a:srgbClr val="000000">
                              <a:alpha val="43137"/>
                            </a:srgbClr>
                          </a:outerShdw>
                        </a:effectLst>
                        <a:cs typeface="2  Lotus" pitchFamily="2" charset="-78"/>
                      </a:endParaRPr>
                    </a:p>
                  </a:txBody>
                  <a:tcPr marT="45724" marB="45724" anchor="ct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تحليل ها به طور كامل يادگيرنده و محيط را توصيف مي كنند؟ آيا موارد ديگري در محيط وجود دارد كه بايد</a:t>
                      </a:r>
                    </a:p>
                    <a:p>
                      <a:pPr algn="just" rtl="1"/>
                      <a:r>
                        <a:rPr lang="fa-IR" sz="1800" b="1" dirty="0" smtClean="0">
                          <a:effectLst>
                            <a:outerShdw blurRad="38100" dist="38100" dir="2700000" algn="tl">
                              <a:srgbClr val="000000">
                                <a:alpha val="43137"/>
                              </a:srgbClr>
                            </a:outerShdw>
                          </a:effectLst>
                          <a:cs typeface="2  Lotus" pitchFamily="2" charset="-78"/>
                        </a:rPr>
                        <a:t>مطرح شوند؟</a:t>
                      </a:r>
                      <a:endParaRPr lang="fa-IR" sz="1800" b="1" dirty="0">
                        <a:effectLst>
                          <a:outerShdw blurRad="38100" dist="38100" dir="2700000" algn="tl">
                            <a:srgbClr val="000000">
                              <a:alpha val="43137"/>
                            </a:srgbClr>
                          </a:outerShdw>
                        </a:effectLst>
                        <a:cs typeface="2  Lotus" pitchFamily="2" charset="-78"/>
                      </a:endParaRPr>
                    </a:p>
                  </a:txBody>
                  <a:tcPr marT="45724" marB="45724"/>
                </a:tc>
              </a:tr>
              <a:tr h="770376">
                <a:tc>
                  <a:txBody>
                    <a:bodyPr/>
                    <a:lstStyle/>
                    <a:p>
                      <a:pPr algn="ctr" rtl="1"/>
                      <a:r>
                        <a:rPr lang="fa-IR" sz="1600" dirty="0" smtClean="0">
                          <a:cs typeface="2  Titr" pitchFamily="2" charset="-78"/>
                        </a:rPr>
                        <a:t>تهيه راهبرد</a:t>
                      </a:r>
                    </a:p>
                    <a:p>
                      <a:pPr algn="ctr" rtl="1"/>
                      <a:r>
                        <a:rPr lang="fa-IR" sz="1600" dirty="0" smtClean="0">
                          <a:cs typeface="2  Titr" pitchFamily="2" charset="-78"/>
                        </a:rPr>
                        <a:t>آموزشي</a:t>
                      </a:r>
                      <a:endParaRPr lang="fa-IR" sz="1600" dirty="0">
                        <a:cs typeface="2  Titr" pitchFamily="2" charset="-78"/>
                      </a:endParaRPr>
                    </a:p>
                  </a:txBody>
                  <a:tcPr marT="45724" marB="45724" anchor="ct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تعيين اين كه يادگيري چگونه اتفاق مي افتد؟</a:t>
                      </a:r>
                    </a:p>
                    <a:p>
                      <a:pPr algn="ctr" rtl="1"/>
                      <a:r>
                        <a:rPr lang="fa-IR" sz="1600" b="1" dirty="0" smtClean="0">
                          <a:effectLst>
                            <a:outerShdw blurRad="38100" dist="38100" dir="2700000" algn="tl">
                              <a:srgbClr val="000000">
                                <a:alpha val="43137"/>
                              </a:srgbClr>
                            </a:outerShdw>
                          </a:effectLst>
                          <a:cs typeface="2  Lotus" pitchFamily="2" charset="-78"/>
                        </a:rPr>
                        <a:t>تعيين ميزان تعامل مورد نياز</a:t>
                      </a:r>
                      <a:endParaRPr lang="fa-IR" sz="1600" b="1" dirty="0">
                        <a:effectLst>
                          <a:outerShdw blurRad="38100" dist="38100" dir="2700000" algn="tl">
                            <a:srgbClr val="000000">
                              <a:alpha val="43137"/>
                            </a:srgbClr>
                          </a:outerShdw>
                        </a:effectLst>
                        <a:cs typeface="2  Lotus" pitchFamily="2" charset="-78"/>
                      </a:endParaRPr>
                    </a:p>
                  </a:txBody>
                  <a:tcPr marT="45724" marB="45724" anchor="ct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رويكرد مناسبي براي اين يادگيرندگان و اين اهداف انتخاب شده است؟</a:t>
                      </a:r>
                      <a:endParaRPr lang="fa-IR" sz="1800" b="1" dirty="0">
                        <a:effectLst>
                          <a:outerShdw blurRad="38100" dist="38100" dir="2700000" algn="tl">
                            <a:srgbClr val="000000">
                              <a:alpha val="43137"/>
                            </a:srgbClr>
                          </a:outerShdw>
                        </a:effectLst>
                        <a:cs typeface="2  Lotus" pitchFamily="2" charset="-78"/>
                      </a:endParaRPr>
                    </a:p>
                  </a:txBody>
                  <a:tcPr marT="45724" marB="45724"/>
                </a:tc>
              </a:tr>
              <a:tr h="856391">
                <a:tc>
                  <a:txBody>
                    <a:bodyPr/>
                    <a:lstStyle/>
                    <a:p>
                      <a:pPr algn="ctr" rtl="1"/>
                      <a:r>
                        <a:rPr lang="fa-IR" sz="1600" dirty="0" smtClean="0">
                          <a:cs typeface="2  Titr" pitchFamily="2" charset="-78"/>
                        </a:rPr>
                        <a:t>انتخاب روش</a:t>
                      </a:r>
                    </a:p>
                    <a:p>
                      <a:pPr algn="ctr" rtl="1"/>
                      <a:r>
                        <a:rPr lang="fa-IR" sz="1600" dirty="0" smtClean="0">
                          <a:cs typeface="2  Titr" pitchFamily="2" charset="-78"/>
                        </a:rPr>
                        <a:t>و ابزار آموزشي</a:t>
                      </a:r>
                      <a:endParaRPr lang="fa-IR" sz="1600" dirty="0">
                        <a:cs typeface="2  Titr" pitchFamily="2" charset="-78"/>
                      </a:endParaRPr>
                    </a:p>
                  </a:txBody>
                  <a:tcPr marT="45724" marB="45724" anchor="ct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تعيين روش ارائة مؤثر (كلاسي، از طريق وب)</a:t>
                      </a:r>
                    </a:p>
                    <a:p>
                      <a:pPr algn="ctr" rtl="1"/>
                      <a:r>
                        <a:rPr lang="fa-IR" sz="1600" b="1" dirty="0" smtClean="0">
                          <a:effectLst>
                            <a:outerShdw blurRad="38100" dist="38100" dir="2700000" algn="tl">
                              <a:srgbClr val="000000">
                                <a:alpha val="43137"/>
                              </a:srgbClr>
                            </a:outerShdw>
                          </a:effectLst>
                          <a:cs typeface="2  Lotus" pitchFamily="2" charset="-78"/>
                        </a:rPr>
                        <a:t>تعيين ابزارهاي طراحي مؤثر (استفاده از نرم افزارهاي فلش، آفيس)</a:t>
                      </a:r>
                      <a:endParaRPr lang="fa-IR" sz="1600" b="1" dirty="0">
                        <a:effectLst>
                          <a:outerShdw blurRad="38100" dist="38100" dir="2700000" algn="tl">
                            <a:srgbClr val="000000">
                              <a:alpha val="43137"/>
                            </a:srgbClr>
                          </a:outerShdw>
                        </a:effectLst>
                        <a:cs typeface="2  Lotus" pitchFamily="2" charset="-78"/>
                      </a:endParaRPr>
                    </a:p>
                  </a:txBody>
                  <a:tcPr marT="45724" marB="45724" anchor="ct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روش ارائه توصيه شده به لحاظ آموزشي معتبر و مؤثر است؟</a:t>
                      </a:r>
                      <a:endParaRPr lang="fa-IR" sz="1800" b="1" dirty="0">
                        <a:effectLst>
                          <a:outerShdw blurRad="38100" dist="38100" dir="2700000" algn="tl">
                            <a:srgbClr val="000000">
                              <a:alpha val="43137"/>
                            </a:srgbClr>
                          </a:outerShdw>
                        </a:effectLst>
                        <a:cs typeface="2  Lotus" pitchFamily="2" charset="-78"/>
                      </a:endParaRPr>
                    </a:p>
                  </a:txBody>
                  <a:tcPr marT="45724" marB="45724"/>
                </a:tc>
              </a:tr>
              <a:tr h="1110049">
                <a:tc>
                  <a:txBody>
                    <a:bodyPr/>
                    <a:lstStyle/>
                    <a:p>
                      <a:pPr algn="ctr" rtl="1"/>
                      <a:r>
                        <a:rPr lang="fa-IR" sz="1600" dirty="0" smtClean="0">
                          <a:cs typeface="2  Titr" pitchFamily="2" charset="-78"/>
                        </a:rPr>
                        <a:t>طراحي و</a:t>
                      </a:r>
                    </a:p>
                    <a:p>
                      <a:pPr algn="ctr" rtl="1"/>
                      <a:r>
                        <a:rPr lang="fa-IR" sz="1600" dirty="0" smtClean="0">
                          <a:cs typeface="2  Titr" pitchFamily="2" charset="-78"/>
                        </a:rPr>
                        <a:t>تهيه محيط</a:t>
                      </a:r>
                    </a:p>
                    <a:p>
                      <a:pPr algn="ctr" rtl="1"/>
                      <a:r>
                        <a:rPr lang="fa-IR" sz="1600" dirty="0" smtClean="0">
                          <a:cs typeface="2  Titr" pitchFamily="2" charset="-78"/>
                        </a:rPr>
                        <a:t>يادگيري</a:t>
                      </a:r>
                      <a:endParaRPr lang="fa-IR" sz="1600" dirty="0">
                        <a:cs typeface="2  Titr" pitchFamily="2" charset="-78"/>
                      </a:endParaRPr>
                    </a:p>
                  </a:txBody>
                  <a:tcPr marT="45724" marB="45724" anchor="ctr">
                    <a:solidFill>
                      <a:schemeClr val="accent1"/>
                    </a:solidFill>
                  </a:tcP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استفاده از ابزارهاي مربوط</a:t>
                      </a:r>
                    </a:p>
                    <a:p>
                      <a:pPr algn="ctr" rtl="1"/>
                      <a:r>
                        <a:rPr lang="fa-IR" sz="1600" b="1" dirty="0" smtClean="0">
                          <a:effectLst>
                            <a:outerShdw blurRad="38100" dist="38100" dir="2700000" algn="tl">
                              <a:srgbClr val="000000">
                                <a:alpha val="43137"/>
                              </a:srgbClr>
                            </a:outerShdw>
                          </a:effectLst>
                          <a:cs typeface="2  Lotus" pitchFamily="2" charset="-78"/>
                        </a:rPr>
                        <a:t>سازماندهي دوره (طراحي گرافيكي، استفاده از استوري برد، برنامه هاي</a:t>
                      </a:r>
                    </a:p>
                    <a:p>
                      <a:pPr algn="ctr" rtl="1"/>
                      <a:r>
                        <a:rPr lang="fa-IR" sz="1600" b="1" dirty="0" smtClean="0">
                          <a:effectLst>
                            <a:outerShdw blurRad="38100" dist="38100" dir="2700000" algn="tl">
                              <a:srgbClr val="000000">
                                <a:alpha val="43137"/>
                              </a:srgbClr>
                            </a:outerShdw>
                          </a:effectLst>
                          <a:cs typeface="2  Lotus" pitchFamily="2" charset="-78"/>
                        </a:rPr>
                        <a:t>چندرسانه اي)</a:t>
                      </a:r>
                      <a:endParaRPr lang="fa-IR" sz="1600" b="1" dirty="0">
                        <a:effectLst>
                          <a:outerShdw blurRad="38100" dist="38100" dir="2700000" algn="tl">
                            <a:srgbClr val="000000">
                              <a:alpha val="43137"/>
                            </a:srgbClr>
                          </a:outerShdw>
                        </a:effectLst>
                        <a:cs typeface="2  Lotus" pitchFamily="2" charset="-78"/>
                      </a:endParaRPr>
                    </a:p>
                  </a:txBody>
                  <a:tcPr marT="45724" marB="45724" anchor="ctr">
                    <a:solidFill>
                      <a:schemeClr val="accent1"/>
                    </a:solidFill>
                  </a:tcP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استوري برد تهيه شده، متناسب با اهداف يادگيري است؟</a:t>
                      </a:r>
                    </a:p>
                    <a:p>
                      <a:pPr algn="just" rtl="1"/>
                      <a:r>
                        <a:rPr lang="fa-IR" sz="1800" b="1" dirty="0" smtClean="0">
                          <a:effectLst>
                            <a:outerShdw blurRad="38100" dist="38100" dir="2700000" algn="tl">
                              <a:srgbClr val="000000">
                                <a:alpha val="43137"/>
                              </a:srgbClr>
                            </a:outerShdw>
                          </a:effectLst>
                          <a:cs typeface="2  Lotus" pitchFamily="2" charset="-78"/>
                        </a:rPr>
                        <a:t>آيا محتوا متناسب با اهداف تهيه شده است؟ آيا تصاوير مناسبي انتخاب شده است؟ آيا برنامه ريزي تعامل ها به طور صحيح صورت گرفته است؟</a:t>
                      </a:r>
                      <a:endParaRPr lang="fa-IR" sz="1800" b="1" dirty="0">
                        <a:effectLst>
                          <a:outerShdw blurRad="38100" dist="38100" dir="2700000" algn="tl">
                            <a:srgbClr val="000000">
                              <a:alpha val="43137"/>
                            </a:srgbClr>
                          </a:outerShdw>
                        </a:effectLst>
                        <a:cs typeface="2  Lotus" pitchFamily="2" charset="-78"/>
                      </a:endParaRPr>
                    </a:p>
                  </a:txBody>
                  <a:tcPr marT="45724" marB="45724">
                    <a:solidFill>
                      <a:schemeClr val="accent1"/>
                    </a:solidFill>
                  </a:tcPr>
                </a:tc>
              </a:tr>
              <a:tr h="756455">
                <a:tc>
                  <a:txBody>
                    <a:bodyPr/>
                    <a:lstStyle/>
                    <a:p>
                      <a:pPr algn="ctr" rtl="1"/>
                      <a:r>
                        <a:rPr lang="fa-IR" sz="1600" dirty="0" smtClean="0">
                          <a:cs typeface="2  Titr" pitchFamily="2" charset="-78"/>
                        </a:rPr>
                        <a:t>تهيه طرح</a:t>
                      </a:r>
                    </a:p>
                    <a:p>
                      <a:pPr algn="ctr" rtl="1"/>
                      <a:r>
                        <a:rPr lang="fa-IR" sz="1600" dirty="0" smtClean="0">
                          <a:cs typeface="2  Titr" pitchFamily="2" charset="-78"/>
                        </a:rPr>
                        <a:t>ارزيابي</a:t>
                      </a:r>
                      <a:endParaRPr lang="fa-IR" sz="1600" dirty="0">
                        <a:cs typeface="2  Titr" pitchFamily="2" charset="-78"/>
                      </a:endParaRPr>
                    </a:p>
                  </a:txBody>
                  <a:tcPr marT="45724" marB="45724" anchor="ctr">
                    <a:solidFill>
                      <a:schemeClr val="accent1"/>
                    </a:solidFill>
                  </a:tcP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تهيه ارزيابي تكويني و پاياني</a:t>
                      </a:r>
                    </a:p>
                    <a:p>
                      <a:pPr algn="ctr" rtl="1"/>
                      <a:r>
                        <a:rPr lang="fa-IR" sz="1600" b="1" dirty="0" smtClean="0">
                          <a:effectLst>
                            <a:outerShdw blurRad="38100" dist="38100" dir="2700000" algn="tl">
                              <a:srgbClr val="000000">
                                <a:alpha val="43137"/>
                              </a:srgbClr>
                            </a:outerShdw>
                          </a:effectLst>
                          <a:cs typeface="2  Lotus" pitchFamily="2" charset="-78"/>
                        </a:rPr>
                        <a:t>متناسب با اهداف</a:t>
                      </a:r>
                      <a:endParaRPr lang="fa-IR" sz="1600" b="1" dirty="0">
                        <a:effectLst>
                          <a:outerShdw blurRad="38100" dist="38100" dir="2700000" algn="tl">
                            <a:srgbClr val="000000">
                              <a:alpha val="43137"/>
                            </a:srgbClr>
                          </a:outerShdw>
                        </a:effectLst>
                        <a:cs typeface="2  Lotus" pitchFamily="2" charset="-78"/>
                      </a:endParaRPr>
                    </a:p>
                  </a:txBody>
                  <a:tcPr marT="45724" marB="45724" anchor="ctr">
                    <a:solidFill>
                      <a:schemeClr val="accent1"/>
                    </a:solidFill>
                  </a:tcP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ارزشيابي ها متناسب با اهداف انجام مي گيرد؟ آيا ارزشيابي هاي اين آموزش به طور صحيح صورت گرفته است؟</a:t>
                      </a:r>
                      <a:endParaRPr lang="fa-IR" sz="1800" b="1" dirty="0">
                        <a:effectLst>
                          <a:outerShdw blurRad="38100" dist="38100" dir="2700000" algn="tl">
                            <a:srgbClr val="000000">
                              <a:alpha val="43137"/>
                            </a:srgbClr>
                          </a:outerShdw>
                        </a:effectLst>
                        <a:cs typeface="2  Lotus" pitchFamily="2" charset="-78"/>
                      </a:endParaRPr>
                    </a:p>
                  </a:txBody>
                  <a:tcPr marT="45724" marB="45724">
                    <a:solidFill>
                      <a:schemeClr val="accent1"/>
                    </a:solidFill>
                  </a:tcPr>
                </a:tc>
              </a:tr>
              <a:tr h="850761">
                <a:tc>
                  <a:txBody>
                    <a:bodyPr/>
                    <a:lstStyle/>
                    <a:p>
                      <a:pPr algn="ctr" rtl="1"/>
                      <a:r>
                        <a:rPr lang="fa-IR" sz="1600" dirty="0" smtClean="0">
                          <a:cs typeface="2  Titr" pitchFamily="2" charset="-78"/>
                        </a:rPr>
                        <a:t>اجرا</a:t>
                      </a:r>
                      <a:endParaRPr lang="fa-IR" sz="1600" dirty="0">
                        <a:cs typeface="2  Titr" pitchFamily="2" charset="-78"/>
                      </a:endParaRPr>
                    </a:p>
                  </a:txBody>
                  <a:tcPr marT="45724" marB="45724" anchor="ctr">
                    <a:solidFill>
                      <a:schemeClr val="accent1"/>
                    </a:solidFill>
                  </a:tcPr>
                </a:tc>
                <a:tc>
                  <a:txBody>
                    <a:bodyPr/>
                    <a:lstStyle/>
                    <a:p>
                      <a:pPr algn="ctr" rtl="1"/>
                      <a:r>
                        <a:rPr lang="fa-IR" sz="1600" b="1" dirty="0" smtClean="0">
                          <a:effectLst>
                            <a:outerShdw blurRad="38100" dist="38100" dir="2700000" algn="tl">
                              <a:srgbClr val="000000">
                                <a:alpha val="43137"/>
                              </a:srgbClr>
                            </a:outerShdw>
                          </a:effectLst>
                          <a:cs typeface="2  Lotus" pitchFamily="2" charset="-78"/>
                        </a:rPr>
                        <a:t>ارائه و اجراي طرح</a:t>
                      </a:r>
                      <a:endParaRPr lang="fa-IR" sz="1600" b="1" dirty="0">
                        <a:effectLst>
                          <a:outerShdw blurRad="38100" dist="38100" dir="2700000" algn="tl">
                            <a:srgbClr val="000000">
                              <a:alpha val="43137"/>
                            </a:srgbClr>
                          </a:outerShdw>
                        </a:effectLst>
                        <a:cs typeface="2  Lotus" pitchFamily="2" charset="-78"/>
                      </a:endParaRPr>
                    </a:p>
                  </a:txBody>
                  <a:tcPr marT="45724" marB="45724" anchor="ctr">
                    <a:solidFill>
                      <a:schemeClr val="accent1"/>
                    </a:solidFill>
                  </a:tcPr>
                </a:tc>
                <a:tc>
                  <a:txBody>
                    <a:bodyPr/>
                    <a:lstStyle/>
                    <a:p>
                      <a:pPr algn="just" rtl="1"/>
                      <a:r>
                        <a:rPr lang="fa-IR" sz="1800" b="1" dirty="0" smtClean="0">
                          <a:effectLst>
                            <a:outerShdw blurRad="38100" dist="38100" dir="2700000" algn="tl">
                              <a:srgbClr val="000000">
                                <a:alpha val="43137"/>
                              </a:srgbClr>
                            </a:outerShdw>
                          </a:effectLst>
                          <a:cs typeface="2  Lotus" pitchFamily="2" charset="-78"/>
                        </a:rPr>
                        <a:t>آيا طرح دائماً پيشرفت و عكس العمل يادگيرنده را بررسي مي كند؟ انعطاف لازم در برنامه وجود دارد؟</a:t>
                      </a:r>
                      <a:endParaRPr lang="fa-IR" sz="1800" b="1" dirty="0">
                        <a:effectLst>
                          <a:outerShdw blurRad="38100" dist="38100" dir="2700000" algn="tl">
                            <a:srgbClr val="000000">
                              <a:alpha val="43137"/>
                            </a:srgbClr>
                          </a:outerShdw>
                        </a:effectLst>
                        <a:cs typeface="2  Lotus" pitchFamily="2" charset="-78"/>
                      </a:endParaRPr>
                    </a:p>
                  </a:txBody>
                  <a:tcPr marT="45724" marB="45724">
                    <a:solidFill>
                      <a:schemeClr val="accent1"/>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428604"/>
            <a:ext cx="7408862" cy="5697559"/>
          </a:xfrm>
        </p:spPr>
        <p:txBody>
          <a:bodyPr/>
          <a:lstStyle/>
          <a:p>
            <a:r>
              <a:rPr lang="fa-IR" sz="5400" b="1" dirty="0" smtClean="0">
                <a:solidFill>
                  <a:srgbClr val="FF0000"/>
                </a:solidFill>
                <a:effectLst>
                  <a:outerShdw blurRad="38100" dist="38100" dir="2700000" algn="tl">
                    <a:srgbClr val="000000">
                      <a:alpha val="43137"/>
                    </a:srgbClr>
                  </a:outerShdw>
                </a:effectLst>
                <a:cs typeface="2  Lotus" pitchFamily="2" charset="-78"/>
              </a:rPr>
              <a:t>کار طراح نقشه کشی برای آینده </a:t>
            </a:r>
            <a:r>
              <a:rPr lang="fa-IR" sz="5400" b="1" dirty="0" smtClean="0">
                <a:effectLst>
                  <a:outerShdw blurRad="38100" dist="38100" dir="2700000" algn="tl">
                    <a:srgbClr val="000000">
                      <a:alpha val="43137"/>
                    </a:srgbClr>
                  </a:outerShdw>
                </a:effectLst>
                <a:cs typeface="2  Lotus" pitchFamily="2" charset="-78"/>
              </a:rPr>
              <a:t>است و این طراحی در هر زمینه ای که انجام شود نامی خاص به خود میگیرد که در اینجا بحث از طراحی آموزشی است که طراح به نقشه کشی و فراهم آوردن برنامه ای برای آموزش دست میزند که طراحی آموزشی نامیده میشود.</a:t>
            </a:r>
            <a:endParaRPr lang="fa-IR" sz="5400" b="1" dirty="0">
              <a:effectLst>
                <a:outerShdw blurRad="38100" dist="38100" dir="2700000" algn="tl">
                  <a:srgbClr val="000000">
                    <a:alpha val="43137"/>
                  </a:srgbClr>
                </a:outerShdw>
              </a:effectLst>
              <a:cs typeface="2  Lotus"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1357298"/>
            <a:ext cx="7408862" cy="4768865"/>
          </a:xfrm>
        </p:spPr>
        <p:txBody>
          <a:bodyPr/>
          <a:lstStyle/>
          <a:p>
            <a:r>
              <a:rPr lang="fa-IR" sz="2800" b="1" dirty="0" smtClean="0">
                <a:solidFill>
                  <a:srgbClr val="FF0000"/>
                </a:solidFill>
              </a:rPr>
              <a:t>مفهوم نیاز</a:t>
            </a:r>
            <a:r>
              <a:rPr lang="fa-IR" sz="2800" b="1" dirty="0" smtClean="0">
                <a:solidFill>
                  <a:schemeClr val="tx1"/>
                </a:solidFill>
              </a:rPr>
              <a:t>:آنچه كه بین وضع موجود و وضع مطلوب قرار دارد  آنچه كه ترجیحات، </a:t>
            </a:r>
            <a:r>
              <a:rPr lang="fa-IR" sz="2800" b="1" dirty="0" smtClean="0">
                <a:solidFill>
                  <a:schemeClr val="tx1"/>
                </a:solidFill>
              </a:rPr>
              <a:t>علايق </a:t>
            </a:r>
            <a:r>
              <a:rPr lang="fa-IR" sz="2800" b="1" dirty="0" smtClean="0">
                <a:solidFill>
                  <a:schemeClr val="tx1"/>
                </a:solidFill>
              </a:rPr>
              <a:t>و انتظارات افراد را شكل مي دهد  و آنچه بر عملكردهای مطلوب اثر منفي دارد يا تركیبي از اينها همگي نشانگر نیاز هستند</a:t>
            </a:r>
            <a:r>
              <a:rPr lang="fa-IR" sz="2800" b="1" dirty="0" smtClean="0">
                <a:solidFill>
                  <a:schemeClr val="tx1"/>
                </a:solidFill>
              </a:rPr>
              <a:t>.</a:t>
            </a:r>
          </a:p>
          <a:p>
            <a:r>
              <a:rPr lang="fa-IR" sz="2800" b="1" dirty="0" smtClean="0">
                <a:solidFill>
                  <a:schemeClr val="tx1"/>
                </a:solidFill>
              </a:rPr>
              <a:t>نیاز سنجی آموزشی: </a:t>
            </a:r>
            <a:r>
              <a:rPr lang="fa-IR" sz="3200" b="1" dirty="0" smtClean="0"/>
              <a:t>نيازسنجی آموزشی عبارت است از؛ فرآيند جمع آوری اطالعات درباره آن دسته از نيازهای آشکار يا پنهان سازمان که از طريق آموزش قابل رفع است.</a:t>
            </a:r>
            <a:endParaRPr lang="fa-IR" sz="2800" b="1" dirty="0">
              <a:solidFill>
                <a:schemeClr val="tx1"/>
              </a:solidFill>
            </a:endParaRPr>
          </a:p>
        </p:txBody>
      </p:sp>
      <p:sp>
        <p:nvSpPr>
          <p:cNvPr id="3" name="Title 2"/>
          <p:cNvSpPr>
            <a:spLocks noGrp="1"/>
          </p:cNvSpPr>
          <p:nvPr>
            <p:ph type="title"/>
          </p:nvPr>
        </p:nvSpPr>
        <p:spPr>
          <a:xfrm>
            <a:off x="457200" y="338138"/>
            <a:ext cx="8229600" cy="1019159"/>
          </a:xfrm>
        </p:spPr>
        <p:txBody>
          <a:bodyPr/>
          <a:lstStyle/>
          <a:p>
            <a:r>
              <a:rPr lang="fa-IR" dirty="0" smtClean="0"/>
              <a:t>نیاز سنجی آموزشی(شناسایی مشکل)</a:t>
            </a:r>
            <a:br>
              <a:rPr lang="fa-IR" dirty="0" smtClean="0"/>
            </a:br>
            <a:r>
              <a:rPr lang="fa-IR" dirty="0" smtClean="0"/>
              <a:t>0</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214282" y="285728"/>
            <a:ext cx="8643997" cy="5840435"/>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214282" y="214290"/>
            <a:ext cx="8715436" cy="5911873"/>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00213"/>
            <a:ext cx="8229600" cy="4897437"/>
          </a:xfrm>
        </p:spPr>
        <p:txBody>
          <a:bodyPr rtlCol="1">
            <a:normAutofit/>
          </a:bodyPr>
          <a:lstStyle/>
          <a:p>
            <a:pPr marL="0" indent="0" algn="just" eaLnBrk="1" fontAlgn="auto" hangingPunct="1">
              <a:spcAft>
                <a:spcPts val="0"/>
              </a:spcAft>
              <a:buFont typeface="Symbol" pitchFamily="18" charset="2"/>
              <a:buNone/>
              <a:defRPr/>
            </a:pPr>
            <a:r>
              <a:rPr lang="fa-IR" sz="3600" b="1" dirty="0" smtClean="0">
                <a:effectLst>
                  <a:outerShdw blurRad="38100" dist="38100" dir="2700000" algn="tl">
                    <a:srgbClr val="000000">
                      <a:alpha val="43137"/>
                    </a:srgbClr>
                  </a:outerShdw>
                </a:effectLst>
                <a:cs typeface="2  Lotus" pitchFamily="2" charset="-78"/>
              </a:rPr>
              <a:t>هر يك از معلمان ، در طراحي آموزشي خود با چهار نوع ارزش يابي </a:t>
            </a:r>
            <a:r>
              <a:rPr lang="fa-IR" sz="3600" b="1" dirty="0">
                <a:solidFill>
                  <a:srgbClr val="FF0000"/>
                </a:solidFill>
                <a:effectLst>
                  <a:outerShdw blurRad="38100" dist="38100" dir="2700000" algn="tl">
                    <a:srgbClr val="000000">
                      <a:alpha val="43137"/>
                    </a:srgbClr>
                  </a:outerShdw>
                </a:effectLst>
                <a:cs typeface="2  Lotus" pitchFamily="2" charset="-78"/>
              </a:rPr>
              <a:t>از نظر زمان و هدف اجرای آن در آموزش </a:t>
            </a:r>
            <a:r>
              <a:rPr lang="fa-IR" sz="3600" b="1" dirty="0" smtClean="0">
                <a:effectLst>
                  <a:outerShdw blurRad="38100" dist="38100" dir="2700000" algn="tl">
                    <a:srgbClr val="000000">
                      <a:alpha val="43137"/>
                    </a:srgbClr>
                  </a:outerShdw>
                </a:effectLst>
                <a:cs typeface="2  Lotus" pitchFamily="2" charset="-78"/>
              </a:rPr>
              <a:t>به شرح زير سر و كار دارند:</a:t>
            </a:r>
            <a:endParaRPr lang="en-US" sz="36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3600" b="1" dirty="0" smtClean="0">
                <a:solidFill>
                  <a:srgbClr val="FF0000"/>
                </a:solidFill>
                <a:effectLst>
                  <a:outerShdw blurRad="38100" dist="38100" dir="2700000" algn="tl">
                    <a:srgbClr val="000000">
                      <a:alpha val="43137"/>
                    </a:srgbClr>
                  </a:outerShdw>
                </a:effectLst>
                <a:cs typeface="2  Titr" pitchFamily="2" charset="-78"/>
              </a:rPr>
              <a:t>1) ارزش يابي آغازین</a:t>
            </a:r>
            <a:endParaRPr lang="en-US" sz="3600" b="1" dirty="0" smtClean="0">
              <a:solidFill>
                <a:srgbClr val="FF0000"/>
              </a:solidFill>
              <a:effectLst>
                <a:outerShdw blurRad="38100" dist="38100" dir="2700000" algn="tl">
                  <a:srgbClr val="000000">
                    <a:alpha val="43137"/>
                  </a:srgbClr>
                </a:outerShdw>
              </a:effectLst>
              <a:cs typeface="2  Titr" pitchFamily="2" charset="-78"/>
            </a:endParaRPr>
          </a:p>
          <a:p>
            <a:pPr marL="0" indent="0" algn="just" eaLnBrk="1" fontAlgn="auto" hangingPunct="1">
              <a:spcAft>
                <a:spcPts val="0"/>
              </a:spcAft>
              <a:buFont typeface="Symbol" pitchFamily="18" charset="2"/>
              <a:buNone/>
              <a:defRPr/>
            </a:pPr>
            <a:r>
              <a:rPr lang="fa-IR" sz="4400" b="1" i="1" dirty="0" smtClean="0">
                <a:effectLst>
                  <a:outerShdw blurRad="38100" dist="38100" dir="2700000" algn="tl">
                    <a:srgbClr val="000000">
                      <a:alpha val="43137"/>
                    </a:srgbClr>
                  </a:outerShdw>
                </a:effectLst>
                <a:cs typeface="2  Lotus" pitchFamily="2" charset="-78"/>
              </a:rPr>
              <a:t> </a:t>
            </a:r>
            <a:r>
              <a:rPr lang="fa-IR" sz="4400" b="1" dirty="0" smtClean="0">
                <a:effectLst>
                  <a:outerShdw blurRad="38100" dist="38100" dir="2700000" algn="tl">
                    <a:srgbClr val="000000">
                      <a:alpha val="43137"/>
                    </a:srgbClr>
                  </a:outerShdw>
                </a:effectLst>
                <a:cs typeface="2  Lotus" pitchFamily="2" charset="-78"/>
              </a:rPr>
              <a:t>نخستين سنجش معلم كه پيش از انجام فعاليت هاي آموزشي او به اجرا در مي آيد </a:t>
            </a:r>
            <a:r>
              <a:rPr lang="fa-IR" sz="4400" b="1" i="1" dirty="0" smtClean="0">
                <a:solidFill>
                  <a:srgbClr val="00B050"/>
                </a:solidFill>
                <a:effectLst>
                  <a:outerShdw blurRad="38100" dist="38100" dir="2700000" algn="tl">
                    <a:srgbClr val="000000">
                      <a:alpha val="43137"/>
                    </a:srgbClr>
                  </a:outerShdw>
                </a:effectLst>
                <a:cs typeface="2  Lotus" pitchFamily="2" charset="-78"/>
              </a:rPr>
              <a:t>سنجش آغازين </a:t>
            </a:r>
            <a:r>
              <a:rPr lang="fa-IR" sz="4400" b="1" dirty="0" smtClean="0">
                <a:effectLst>
                  <a:outerShdw blurRad="38100" dist="38100" dir="2700000" algn="tl">
                    <a:srgbClr val="000000">
                      <a:alpha val="43137"/>
                    </a:srgbClr>
                  </a:outerShdw>
                </a:effectLst>
                <a:cs typeface="2  Lotus" pitchFamily="2" charset="-78"/>
              </a:rPr>
              <a:t>ناميده مي شود. </a:t>
            </a:r>
            <a:r>
              <a:rPr lang="fa-IR" sz="4000" b="1" dirty="0" smtClean="0">
                <a:effectLst>
                  <a:outerShdw blurRad="38100" dist="38100" dir="2700000" algn="tl">
                    <a:srgbClr val="000000">
                      <a:alpha val="43137"/>
                    </a:srgbClr>
                  </a:outerShdw>
                </a:effectLst>
                <a:cs typeface="2  Lotus" pitchFamily="2" charset="-78"/>
              </a:rPr>
              <a:t> </a:t>
            </a:r>
            <a:endParaRPr lang="en-US" sz="4400" b="1" dirty="0" smtClean="0">
              <a:effectLst>
                <a:outerShdw blurRad="38100" dist="38100" dir="2700000" algn="tl">
                  <a:srgbClr val="000000">
                    <a:alpha val="43137"/>
                  </a:srgbClr>
                </a:outerShdw>
              </a:effectLst>
              <a:cs typeface="2  Lotus" pitchFamily="2" charset="-78"/>
            </a:endParaRPr>
          </a:p>
        </p:txBody>
      </p:sp>
      <p:sp>
        <p:nvSpPr>
          <p:cNvPr id="2" name="Title 1"/>
          <p:cNvSpPr>
            <a:spLocks noGrp="1"/>
          </p:cNvSpPr>
          <p:nvPr>
            <p:ph type="title"/>
          </p:nvPr>
        </p:nvSpPr>
        <p:spPr>
          <a:xfrm>
            <a:off x="457200" y="274638"/>
            <a:ext cx="8229600" cy="1209675"/>
          </a:xfrm>
          <a:solidFill>
            <a:schemeClr val="tx1">
              <a:lumMod val="85000"/>
            </a:schemeClr>
          </a:solidFill>
        </p:spPr>
        <p:txBody>
          <a:bodyPr rtlCol="1">
            <a:noAutofit/>
          </a:bodyPr>
          <a:lstStyle/>
          <a:p>
            <a:pPr eaLnBrk="1" fontAlgn="auto" hangingPunct="1">
              <a:spcAft>
                <a:spcPts val="0"/>
              </a:spcAft>
              <a:defRPr/>
            </a:pPr>
            <a:r>
              <a:rPr lang="fa-IR" sz="6000" dirty="0" smtClean="0">
                <a:solidFill>
                  <a:srgbClr val="FF0000"/>
                </a:solidFill>
                <a:cs typeface="2  Titr" pitchFamily="2" charset="-78"/>
              </a:rPr>
              <a:t/>
            </a:r>
            <a:br>
              <a:rPr lang="fa-IR" sz="6000" dirty="0" smtClean="0">
                <a:solidFill>
                  <a:srgbClr val="FF0000"/>
                </a:solidFill>
                <a:cs typeface="2  Titr" pitchFamily="2" charset="-78"/>
              </a:rPr>
            </a:br>
            <a:r>
              <a:rPr lang="fa-IR" sz="6000" dirty="0" smtClean="0">
                <a:solidFill>
                  <a:srgbClr val="FF0000"/>
                </a:solidFill>
                <a:cs typeface="2  Titr" pitchFamily="2" charset="-78"/>
              </a:rPr>
              <a:t>ارزش يابي</a:t>
            </a:r>
            <a:r>
              <a:rPr lang="en-US" sz="6000" dirty="0" smtClean="0">
                <a:solidFill>
                  <a:srgbClr val="FF0000"/>
                </a:solidFill>
                <a:cs typeface="2  Titr" pitchFamily="2" charset="-78"/>
              </a:rPr>
              <a:t/>
            </a:r>
            <a:br>
              <a:rPr lang="en-US" sz="6000" dirty="0" smtClean="0">
                <a:solidFill>
                  <a:srgbClr val="FF0000"/>
                </a:solidFill>
                <a:cs typeface="2  Titr" pitchFamily="2" charset="-78"/>
              </a:rPr>
            </a:br>
            <a:endParaRPr lang="fa-IR" sz="60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0" y="357188"/>
            <a:ext cx="8643938" cy="6286500"/>
          </a:xfrm>
        </p:spPr>
        <p:txBody>
          <a:bodyPr rtlCol="1">
            <a:noAutofit/>
          </a:bodyPr>
          <a:lstStyle/>
          <a:p>
            <a:pPr marL="0" indent="0" algn="just" eaLnBrk="1" fontAlgn="auto" hangingPunct="1">
              <a:spcAft>
                <a:spcPts val="0"/>
              </a:spcAft>
              <a:buFont typeface="Symbol" pitchFamily="18" charset="2"/>
              <a:buNone/>
              <a:defRPr/>
            </a:pPr>
            <a:r>
              <a:rPr lang="fa-IR" sz="4400" b="1" dirty="0" smtClean="0">
                <a:solidFill>
                  <a:srgbClr val="FFC000"/>
                </a:solidFill>
                <a:effectLst>
                  <a:outerShdw blurRad="38100" dist="38100" dir="2700000" algn="tl">
                    <a:srgbClr val="000000">
                      <a:alpha val="43137"/>
                    </a:srgbClr>
                  </a:outerShdw>
                </a:effectLst>
                <a:cs typeface="2  Lotus" pitchFamily="2" charset="-78"/>
              </a:rPr>
              <a:t>اين نوع سنجش به </a:t>
            </a:r>
            <a:r>
              <a:rPr lang="fa-IR" sz="4400" b="1" i="1" dirty="0" smtClean="0">
                <a:effectLst>
                  <a:outerShdw blurRad="38100" dist="38100" dir="2700000" algn="tl">
                    <a:srgbClr val="000000">
                      <a:alpha val="43137"/>
                    </a:srgbClr>
                  </a:outerShdw>
                </a:effectLst>
                <a:cs typeface="2  Lotus" pitchFamily="2" charset="-78"/>
              </a:rPr>
              <a:t>دو منظور </a:t>
            </a:r>
            <a:r>
              <a:rPr lang="fa-IR" sz="4400" b="1" dirty="0" smtClean="0">
                <a:solidFill>
                  <a:srgbClr val="FFC000"/>
                </a:solidFill>
                <a:effectLst>
                  <a:outerShdw blurRad="38100" dist="38100" dir="2700000" algn="tl">
                    <a:srgbClr val="000000">
                      <a:alpha val="43137"/>
                    </a:srgbClr>
                  </a:outerShdw>
                </a:effectLst>
                <a:cs typeface="2  Lotus" pitchFamily="2" charset="-78"/>
              </a:rPr>
              <a:t>يعني براي پاسخ دادن به دو پرسش زير مورد استفاده قرار مي گيرد:</a:t>
            </a:r>
            <a:endParaRPr lang="en-US" sz="4400" b="1" dirty="0" smtClean="0">
              <a:solidFill>
                <a:srgbClr val="FFC000"/>
              </a:solidFill>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4400" b="1" i="1" dirty="0" smtClean="0">
                <a:solidFill>
                  <a:srgbClr val="FFFF00"/>
                </a:solidFill>
                <a:effectLst>
                  <a:outerShdw blurRad="38100" dist="38100" dir="2700000" algn="tl">
                    <a:srgbClr val="000000">
                      <a:alpha val="43137"/>
                    </a:srgbClr>
                  </a:outerShdw>
                </a:effectLst>
                <a:cs typeface="2  Lotus" pitchFamily="2" charset="-78"/>
              </a:rPr>
              <a:t>الف)</a:t>
            </a:r>
            <a:r>
              <a:rPr lang="fa-IR" sz="4400" b="1" dirty="0" smtClean="0">
                <a:effectLst>
                  <a:outerShdw blurRad="38100" dist="38100" dir="2700000" algn="tl">
                    <a:srgbClr val="000000">
                      <a:alpha val="43137"/>
                    </a:srgbClr>
                  </a:outerShdw>
                </a:effectLst>
                <a:cs typeface="2  Lotus" pitchFamily="2" charset="-78"/>
              </a:rPr>
              <a:t>آیا دانش آموزان بر دانش و مهارت هایی که لازمه ی درس جدید است تسلط کافی دارند؟</a:t>
            </a:r>
            <a:endParaRPr lang="en-US" sz="44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Aft>
                <a:spcPts val="0"/>
              </a:spcAft>
              <a:buFont typeface="Symbol" pitchFamily="18" charset="2"/>
              <a:buNone/>
              <a:defRPr/>
            </a:pPr>
            <a:r>
              <a:rPr lang="fa-IR" sz="4400" b="1" i="1" dirty="0" smtClean="0">
                <a:solidFill>
                  <a:srgbClr val="FFFF00"/>
                </a:solidFill>
                <a:effectLst>
                  <a:outerShdw blurRad="38100" dist="38100" dir="2700000" algn="tl">
                    <a:srgbClr val="000000">
                      <a:alpha val="43137"/>
                    </a:srgbClr>
                  </a:outerShdw>
                </a:effectLst>
                <a:cs typeface="2  Lotus" pitchFamily="2" charset="-78"/>
              </a:rPr>
              <a:t>ب) </a:t>
            </a:r>
            <a:r>
              <a:rPr lang="fa-IR" sz="4400" b="1" dirty="0" smtClean="0">
                <a:effectLst>
                  <a:outerShdw blurRad="38100" dist="38100" dir="2700000" algn="tl">
                    <a:srgbClr val="000000">
                      <a:alpha val="43137"/>
                    </a:srgbClr>
                  </a:outerShdw>
                </a:effectLst>
                <a:cs typeface="2  Lotus" pitchFamily="2" charset="-78"/>
              </a:rPr>
              <a:t>دانش آموزان چه مقدار از اهداف و محتوای درس جدید را قبلا</a:t>
            </a:r>
            <a:r>
              <a:rPr lang="en-US" sz="4400" b="1" dirty="0" smtClean="0">
                <a:effectLst>
                  <a:outerShdw blurRad="38100" dist="38100" dir="2700000" algn="tl">
                    <a:srgbClr val="000000">
                      <a:alpha val="43137"/>
                    </a:srgbClr>
                  </a:outerShdw>
                </a:effectLst>
                <a:cs typeface="2  Lotus" pitchFamily="2" charset="-78"/>
              </a:rPr>
              <a:t> </a:t>
            </a:r>
            <a:r>
              <a:rPr lang="fa-IR" sz="4400" b="1" dirty="0" smtClean="0">
                <a:effectLst>
                  <a:outerShdw blurRad="38100" dist="38100" dir="2700000" algn="tl">
                    <a:srgbClr val="000000">
                      <a:alpha val="43137"/>
                    </a:srgbClr>
                  </a:outerShdw>
                </a:effectLst>
                <a:cs typeface="2  Lotus" pitchFamily="2" charset="-78"/>
              </a:rPr>
              <a:t>ً فرا گرفته اند؟</a:t>
            </a:r>
            <a:endParaRPr lang="en-US" sz="4400" b="1" dirty="0" smtClean="0">
              <a:effectLst>
                <a:outerShdw blurRad="38100" dist="38100" dir="2700000" algn="tl">
                  <a:srgbClr val="000000">
                    <a:alpha val="43137"/>
                  </a:srgbClr>
                </a:outerShdw>
              </a:effectLst>
              <a:cs typeface="2  Lotus" pitchFamily="2" charset="-78"/>
            </a:endParaRPr>
          </a:p>
          <a:p>
            <a:pPr marL="0" indent="0" eaLnBrk="1" fontAlgn="auto" hangingPunct="1">
              <a:spcAft>
                <a:spcPts val="0"/>
              </a:spcAft>
              <a:buFont typeface="Symbol" pitchFamily="18" charset="2"/>
              <a:buNone/>
              <a:defRPr/>
            </a:pPr>
            <a:endParaRPr lang="fa-IR" sz="44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heel(1)">
                                      <p:cBhvr>
                                        <p:cTn id="25" dur="2000"/>
                                        <p:tgtEl>
                                          <p:spTgt spid="3">
                                            <p:txEl>
                                              <p:pRg st="1" end="1"/>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484313"/>
            <a:ext cx="8569325" cy="5159375"/>
          </a:xfrm>
        </p:spPr>
        <p:txBody>
          <a:bodyPr rtlCol="0">
            <a:normAutofit/>
          </a:bodyPr>
          <a:lstStyle/>
          <a:p>
            <a:pPr marL="0" indent="0" algn="just" eaLnBrk="1" fontAlgn="auto" hangingPunct="1">
              <a:spcAft>
                <a:spcPts val="0"/>
              </a:spcAft>
              <a:buFont typeface="Symbol" pitchFamily="18" charset="2"/>
              <a:buNone/>
              <a:defRPr/>
            </a:pPr>
            <a:r>
              <a:rPr lang="fa-IR" sz="4000" b="1" dirty="0" smtClean="0">
                <a:effectLst>
                  <a:outerShdw blurRad="38100" dist="38100" dir="2700000" algn="tl">
                    <a:srgbClr val="000000">
                      <a:alpha val="43137"/>
                    </a:srgbClr>
                  </a:outerShdw>
                </a:effectLst>
                <a:cs typeface="2  Lotus" pitchFamily="2" charset="-78"/>
              </a:rPr>
              <a:t>نوع ديگري از سنجش يادگيري كه در ضمن آموزش و همراه با فعاليت يادگيري دانش آموزان انجام مي گيرد </a:t>
            </a:r>
            <a:r>
              <a:rPr lang="fa-IR" sz="4000" b="1" i="1" dirty="0" smtClean="0">
                <a:solidFill>
                  <a:srgbClr val="FF0000"/>
                </a:solidFill>
                <a:effectLst>
                  <a:outerShdw blurRad="38100" dist="38100" dir="2700000" algn="tl">
                    <a:srgbClr val="000000">
                      <a:alpha val="43137"/>
                    </a:srgbClr>
                  </a:outerShdw>
                </a:effectLst>
                <a:cs typeface="2  Lotus" pitchFamily="2" charset="-78"/>
              </a:rPr>
              <a:t>سنجش مرحله ای </a:t>
            </a:r>
            <a:r>
              <a:rPr lang="fa-IR" sz="4000" b="1" dirty="0" smtClean="0">
                <a:solidFill>
                  <a:schemeClr val="tx2">
                    <a:lumMod val="75000"/>
                  </a:schemeClr>
                </a:solidFill>
                <a:effectLst>
                  <a:outerShdw blurRad="38100" dist="38100" dir="2700000" algn="tl">
                    <a:srgbClr val="000000">
                      <a:alpha val="43137"/>
                    </a:srgbClr>
                  </a:outerShdw>
                </a:effectLst>
                <a:cs typeface="2  Lotus" pitchFamily="2" charset="-78"/>
              </a:rPr>
              <a:t>يا</a:t>
            </a:r>
            <a:r>
              <a:rPr lang="fa-IR" sz="4000" b="1" dirty="0" smtClean="0">
                <a:solidFill>
                  <a:srgbClr val="FF0000"/>
                </a:solidFill>
                <a:effectLst>
                  <a:outerShdw blurRad="38100" dist="38100" dir="2700000" algn="tl">
                    <a:srgbClr val="000000">
                      <a:alpha val="43137"/>
                    </a:srgbClr>
                  </a:outerShdw>
                </a:effectLst>
                <a:cs typeface="2  Lotus" pitchFamily="2" charset="-78"/>
              </a:rPr>
              <a:t> </a:t>
            </a:r>
            <a:r>
              <a:rPr lang="fa-IR" sz="4000" b="1" dirty="0">
                <a:solidFill>
                  <a:srgbClr val="FF0000"/>
                </a:solidFill>
                <a:effectLst>
                  <a:outerShdw blurRad="38100" dist="38100" dir="2700000" algn="tl">
                    <a:srgbClr val="000000">
                      <a:alpha val="43137"/>
                    </a:srgbClr>
                  </a:outerShdw>
                </a:effectLst>
                <a:cs typeface="2  Lotus" pitchFamily="2" charset="-78"/>
              </a:rPr>
              <a:t>تکوینی </a:t>
            </a:r>
            <a:r>
              <a:rPr lang="fa-IR" sz="4000" b="1" dirty="0">
                <a:solidFill>
                  <a:schemeClr val="tx2">
                    <a:lumMod val="75000"/>
                  </a:schemeClr>
                </a:solidFill>
                <a:effectLst>
                  <a:outerShdw blurRad="38100" dist="38100" dir="2700000" algn="tl">
                    <a:srgbClr val="000000">
                      <a:alpha val="43137"/>
                    </a:srgbClr>
                  </a:outerShdw>
                </a:effectLst>
                <a:cs typeface="2  Lotus" pitchFamily="2" charset="-78"/>
              </a:rPr>
              <a:t>یا</a:t>
            </a:r>
            <a:r>
              <a:rPr lang="fa-IR" sz="4000" b="1" dirty="0">
                <a:solidFill>
                  <a:srgbClr val="FF0000"/>
                </a:solidFill>
                <a:effectLst>
                  <a:outerShdw blurRad="38100" dist="38100" dir="2700000" algn="tl">
                    <a:srgbClr val="000000">
                      <a:alpha val="43137"/>
                    </a:srgbClr>
                  </a:outerShdw>
                </a:effectLst>
                <a:cs typeface="2  Lotus" pitchFamily="2" charset="-78"/>
              </a:rPr>
              <a:t> ارزش يابي در </a:t>
            </a:r>
            <a:r>
              <a:rPr lang="fa-IR" sz="4000" b="1" dirty="0" smtClean="0">
                <a:solidFill>
                  <a:srgbClr val="FF0000"/>
                </a:solidFill>
                <a:effectLst>
                  <a:outerShdw blurRad="38100" dist="38100" dir="2700000" algn="tl">
                    <a:srgbClr val="000000">
                      <a:alpha val="43137"/>
                    </a:srgbClr>
                  </a:outerShdw>
                </a:effectLst>
                <a:cs typeface="2  Lotus" pitchFamily="2" charset="-78"/>
              </a:rPr>
              <a:t>طول تدريس</a:t>
            </a:r>
            <a:r>
              <a:rPr lang="fa-IR" sz="4000" b="1" i="1" dirty="0" smtClean="0">
                <a:solidFill>
                  <a:srgbClr val="FF0000"/>
                </a:solidFill>
                <a:effectLst>
                  <a:outerShdw blurRad="38100" dist="38100" dir="2700000" algn="tl">
                    <a:srgbClr val="000000">
                      <a:alpha val="43137"/>
                    </a:srgbClr>
                  </a:outerShdw>
                </a:effectLst>
                <a:cs typeface="2  Lotus" pitchFamily="2" charset="-78"/>
              </a:rPr>
              <a:t> </a:t>
            </a:r>
            <a:r>
              <a:rPr lang="fa-IR" sz="4000" b="1" dirty="0" smtClean="0">
                <a:effectLst>
                  <a:outerShdw blurRad="38100" dist="38100" dir="2700000" algn="tl">
                    <a:srgbClr val="000000">
                      <a:alpha val="43137"/>
                    </a:srgbClr>
                  </a:outerShdw>
                </a:effectLst>
                <a:cs typeface="2  Lotus" pitchFamily="2" charset="-78"/>
              </a:rPr>
              <a:t>است. </a:t>
            </a:r>
          </a:p>
          <a:p>
            <a:pPr marL="0" indent="0" algn="just" eaLnBrk="1" fontAlgn="auto" hangingPunct="1">
              <a:spcAft>
                <a:spcPts val="0"/>
              </a:spcAft>
              <a:buFont typeface="Symbol" pitchFamily="18" charset="2"/>
              <a:buNone/>
              <a:defRPr/>
            </a:pPr>
            <a:r>
              <a:rPr lang="fa-IR" sz="4000" b="1" i="1" dirty="0" smtClean="0">
                <a:solidFill>
                  <a:srgbClr val="FFFF00"/>
                </a:solidFill>
                <a:effectLst>
                  <a:outerShdw blurRad="38100" dist="38100" dir="2700000" algn="tl">
                    <a:srgbClr val="000000">
                      <a:alpha val="43137"/>
                    </a:srgbClr>
                  </a:outerShdw>
                </a:effectLst>
                <a:cs typeface="2  Lotus" pitchFamily="2" charset="-78"/>
              </a:rPr>
              <a:t>هدف از اين ارزش يابي:</a:t>
            </a:r>
          </a:p>
          <a:p>
            <a:pPr marL="0" indent="0" algn="just" eaLnBrk="1" fontAlgn="auto" hangingPunct="1">
              <a:spcAft>
                <a:spcPts val="0"/>
              </a:spcAft>
              <a:buFont typeface="Symbol" pitchFamily="18" charset="2"/>
              <a:buNone/>
              <a:defRPr/>
            </a:pPr>
            <a:r>
              <a:rPr lang="fa-IR" sz="4000" b="1" dirty="0" smtClean="0">
                <a:effectLst>
                  <a:outerShdw blurRad="38100" dist="38100" dir="2700000" algn="tl">
                    <a:srgbClr val="000000">
                      <a:alpha val="43137"/>
                    </a:srgbClr>
                  </a:outerShdw>
                </a:effectLst>
                <a:cs typeface="2  Lotus" pitchFamily="2" charset="-78"/>
              </a:rPr>
              <a:t> ويرايش آموزش است آن گونه كه تا حد امكان آن را براي بيش ترين تعداد دانش آموزان كارا سازند. در واقع این ارزش یابی معلم را در تعیین گام بعدی یاری می دهد .</a:t>
            </a:r>
          </a:p>
          <a:p>
            <a:pPr marL="274320" indent="-274320" algn="just" eaLnBrk="1" fontAlgn="auto" hangingPunct="1">
              <a:spcAft>
                <a:spcPts val="0"/>
              </a:spcAft>
              <a:defRPr/>
            </a:pPr>
            <a:endParaRPr lang="fa-IR" sz="2000" dirty="0" smtClean="0">
              <a:cs typeface="2  Lotus" pitchFamily="2" charset="-78"/>
            </a:endParaRPr>
          </a:p>
        </p:txBody>
      </p:sp>
      <p:sp>
        <p:nvSpPr>
          <p:cNvPr id="2" name="Title 1"/>
          <p:cNvSpPr>
            <a:spLocks noGrp="1"/>
          </p:cNvSpPr>
          <p:nvPr>
            <p:ph type="title"/>
          </p:nvPr>
        </p:nvSpPr>
        <p:spPr>
          <a:xfrm>
            <a:off x="250825" y="115888"/>
            <a:ext cx="8642350" cy="1081087"/>
          </a:xfrm>
          <a:solidFill>
            <a:schemeClr val="tx1">
              <a:lumMod val="85000"/>
            </a:schemeClr>
          </a:solidFill>
        </p:spPr>
        <p:txBody>
          <a:bodyPr rtlCol="1">
            <a:noAutofit/>
          </a:bodyPr>
          <a:lstStyle/>
          <a:p>
            <a:pPr eaLnBrk="1" fontAlgn="auto" hangingPunct="1">
              <a:spcAft>
                <a:spcPts val="0"/>
              </a:spcAft>
              <a:defRPr/>
            </a:pPr>
            <a:r>
              <a:rPr lang="fa-IR" sz="4000" dirty="0" smtClean="0">
                <a:solidFill>
                  <a:srgbClr val="FF0000"/>
                </a:solidFill>
                <a:cs typeface="2  Titr" pitchFamily="2" charset="-78"/>
              </a:rPr>
              <a:t>2) ارزش يابي مرحله اي</a:t>
            </a:r>
            <a:endParaRPr lang="fa-IR" sz="40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628775"/>
            <a:ext cx="8642350" cy="5086350"/>
          </a:xfrm>
        </p:spPr>
        <p:txBody>
          <a:bodyPr rtlCol="1">
            <a:noAutofit/>
          </a:bodyPr>
          <a:lstStyle/>
          <a:p>
            <a:pPr marL="0" indent="0" algn="just" eaLnBrk="1" fontAlgn="auto" hangingPunct="1">
              <a:spcAft>
                <a:spcPts val="0"/>
              </a:spcAft>
              <a:buFont typeface="Symbol" pitchFamily="18" charset="2"/>
              <a:buNone/>
              <a:defRPr/>
            </a:pPr>
            <a:r>
              <a:rPr lang="fa-IR" sz="5400" b="1" dirty="0" smtClean="0">
                <a:effectLst>
                  <a:outerShdw blurRad="38100" dist="38100" dir="2700000" algn="tl">
                    <a:srgbClr val="000000">
                      <a:alpha val="43137"/>
                    </a:srgbClr>
                  </a:outerShdw>
                </a:effectLst>
                <a:cs typeface="2  Lotus" pitchFamily="2" charset="-78"/>
              </a:rPr>
              <a:t>نوع ديگر سنجش كه آن نيز در جريان آموزش انجام مي گيرد </a:t>
            </a:r>
            <a:r>
              <a:rPr lang="fa-IR" sz="5400" b="1" dirty="0" smtClean="0">
                <a:solidFill>
                  <a:srgbClr val="FF0000"/>
                </a:solidFill>
                <a:effectLst>
                  <a:outerShdw blurRad="38100" dist="38100" dir="2700000" algn="tl">
                    <a:srgbClr val="000000">
                      <a:alpha val="43137"/>
                    </a:srgbClr>
                  </a:outerShdw>
                </a:effectLst>
                <a:cs typeface="2  Lotus" pitchFamily="2" charset="-78"/>
              </a:rPr>
              <a:t>سنجش تشخيصي </a:t>
            </a:r>
            <a:r>
              <a:rPr lang="fa-IR" sz="5400" b="1" dirty="0" smtClean="0">
                <a:effectLst>
                  <a:outerShdw blurRad="38100" dist="38100" dir="2700000" algn="tl">
                    <a:srgbClr val="000000">
                      <a:alpha val="43137"/>
                    </a:srgbClr>
                  </a:outerShdw>
                </a:effectLst>
                <a:cs typeface="2  Lotus" pitchFamily="2" charset="-78"/>
              </a:rPr>
              <a:t>نام دارد. </a:t>
            </a:r>
            <a:r>
              <a:rPr lang="fa-IR" sz="5400" b="1" i="1" dirty="0" smtClean="0">
                <a:solidFill>
                  <a:srgbClr val="FFC000"/>
                </a:solidFill>
                <a:effectLst>
                  <a:outerShdw blurRad="38100" dist="38100" dir="2700000" algn="tl">
                    <a:srgbClr val="000000">
                      <a:alpha val="43137"/>
                    </a:srgbClr>
                  </a:outerShdw>
                </a:effectLst>
                <a:cs typeface="2  Lotus" pitchFamily="2" charset="-78"/>
              </a:rPr>
              <a:t>علت اين نام گذاري</a:t>
            </a:r>
            <a:r>
              <a:rPr lang="fa-IR" sz="5400" b="1" i="1" dirty="0" smtClean="0">
                <a:solidFill>
                  <a:srgbClr val="FF0000"/>
                </a:solidFill>
                <a:effectLst>
                  <a:outerShdw blurRad="38100" dist="38100" dir="2700000" algn="tl">
                    <a:srgbClr val="000000">
                      <a:alpha val="43137"/>
                    </a:srgbClr>
                  </a:outerShdw>
                </a:effectLst>
                <a:cs typeface="2  Lotus" pitchFamily="2" charset="-78"/>
              </a:rPr>
              <a:t> </a:t>
            </a:r>
            <a:r>
              <a:rPr lang="fa-IR" sz="5400" b="1" dirty="0" smtClean="0">
                <a:effectLst>
                  <a:outerShdw blurRad="38100" dist="38100" dir="2700000" algn="tl">
                    <a:srgbClr val="000000">
                      <a:alpha val="43137"/>
                    </a:srgbClr>
                  </a:outerShdw>
                </a:effectLst>
                <a:cs typeface="2  Lotus" pitchFamily="2" charset="-78"/>
              </a:rPr>
              <a:t>اين است كه اين سنجش با هدف تشخيص مشكلات يادگيري دانش آموزان به كار مي رود. </a:t>
            </a:r>
          </a:p>
          <a:p>
            <a:pPr marL="274320" indent="-274320" algn="just" eaLnBrk="1" fontAlgn="auto" hangingPunct="1">
              <a:spcAft>
                <a:spcPts val="0"/>
              </a:spcAft>
              <a:defRPr/>
            </a:pPr>
            <a:endParaRPr lang="fa-IR" sz="5400" b="1" dirty="0" smtClean="0">
              <a:effectLst>
                <a:outerShdw blurRad="38100" dist="38100" dir="2700000" algn="tl">
                  <a:srgbClr val="000000">
                    <a:alpha val="43137"/>
                  </a:srgbClr>
                </a:outerShdw>
              </a:effectLst>
              <a:cs typeface="2  Lotus" pitchFamily="2" charset="-78"/>
            </a:endParaRPr>
          </a:p>
        </p:txBody>
      </p:sp>
      <p:sp>
        <p:nvSpPr>
          <p:cNvPr id="2" name="Title 1"/>
          <p:cNvSpPr>
            <a:spLocks noGrp="1"/>
          </p:cNvSpPr>
          <p:nvPr>
            <p:ph type="title"/>
          </p:nvPr>
        </p:nvSpPr>
        <p:spPr>
          <a:xfrm>
            <a:off x="457200" y="274638"/>
            <a:ext cx="8229600" cy="1282700"/>
          </a:xfrm>
          <a:solidFill>
            <a:schemeClr val="tx1">
              <a:lumMod val="85000"/>
            </a:schemeClr>
          </a:solidFill>
        </p:spPr>
        <p:txBody>
          <a:bodyPr rtlCol="1">
            <a:normAutofit/>
          </a:bodyPr>
          <a:lstStyle/>
          <a:p>
            <a:pPr eaLnBrk="1" fontAlgn="auto" hangingPunct="1">
              <a:spcAft>
                <a:spcPts val="0"/>
              </a:spcAft>
              <a:defRPr/>
            </a:pPr>
            <a:r>
              <a:rPr lang="fa-IR" sz="7200" dirty="0" smtClean="0">
                <a:solidFill>
                  <a:srgbClr val="FF0000"/>
                </a:solidFill>
                <a:cs typeface="2  Titr" pitchFamily="2" charset="-78"/>
              </a:rPr>
              <a:t>3</a:t>
            </a:r>
            <a:r>
              <a:rPr lang="fa-IR" sz="6000" dirty="0" smtClean="0">
                <a:solidFill>
                  <a:srgbClr val="FF0000"/>
                </a:solidFill>
                <a:cs typeface="2  Titr" pitchFamily="2" charset="-78"/>
              </a:rPr>
              <a:t>) ارزش یابی تشخیصی</a:t>
            </a:r>
            <a:endParaRPr lang="fa-IR" sz="88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260350"/>
            <a:ext cx="8713788" cy="6337300"/>
          </a:xfrm>
        </p:spPr>
        <p:txBody>
          <a:bodyPr/>
          <a:lstStyle/>
          <a:p>
            <a:pPr marL="0" indent="0" algn="just">
              <a:buFont typeface="Symbol" pitchFamily="18" charset="2"/>
              <a:buNone/>
              <a:defRPr/>
            </a:pPr>
            <a:r>
              <a:rPr lang="fa-IR" sz="6000" b="1" dirty="0" smtClean="0">
                <a:effectLst>
                  <a:outerShdw blurRad="38100" dist="38100" dir="2700000" algn="tl">
                    <a:srgbClr val="000000">
                      <a:alpha val="43137"/>
                    </a:srgbClr>
                  </a:outerShdw>
                </a:effectLst>
                <a:cs typeface="2  Lotus" pitchFamily="2" charset="-78"/>
              </a:rPr>
              <a:t>سنجش تشخيصي زماني مورد استفاده قرار مي گيرد كه معلّم با </a:t>
            </a:r>
            <a:r>
              <a:rPr lang="fa-IR" sz="6000" b="1" i="1" dirty="0" smtClean="0">
                <a:solidFill>
                  <a:srgbClr val="FF0000"/>
                </a:solidFill>
                <a:effectLst>
                  <a:outerShdw blurRad="38100" dist="38100" dir="2700000" algn="tl">
                    <a:srgbClr val="000000">
                      <a:alpha val="43137"/>
                    </a:srgbClr>
                  </a:outerShdw>
                </a:effectLst>
                <a:cs typeface="2  Lotus" pitchFamily="2" charset="-78"/>
              </a:rPr>
              <a:t>مشكلات مبرم و مكرري </a:t>
            </a:r>
            <a:r>
              <a:rPr lang="fa-IR" sz="6000" b="1" dirty="0" smtClean="0">
                <a:effectLst>
                  <a:outerShdw blurRad="38100" dist="38100" dir="2700000" algn="tl">
                    <a:srgbClr val="000000">
                      <a:alpha val="43137"/>
                    </a:srgbClr>
                  </a:outerShdw>
                </a:effectLst>
                <a:cs typeface="2  Lotus" pitchFamily="2" charset="-78"/>
              </a:rPr>
              <a:t>در يك يا چند دانش آموز رو به رو مي شود كه با روش هاي اصلاحي معمول سنجش تكويني قابل رفع شدن نيستند. </a:t>
            </a:r>
            <a:endParaRPr lang="fa-IR" sz="6000" dirty="0"/>
          </a:p>
        </p:txBody>
      </p:sp>
    </p:spTree>
  </p:cSld>
  <p:clrMapOvr>
    <a:masterClrMapping/>
  </p:clrMapOvr>
  <p:transition spd="slow">
    <p:circl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557338"/>
            <a:ext cx="8715375" cy="5157787"/>
          </a:xfrm>
        </p:spPr>
        <p:txBody>
          <a:bodyPr rtlCol="1">
            <a:normAutofit/>
          </a:bodyPr>
          <a:lstStyle/>
          <a:p>
            <a:pPr marL="0" indent="0" algn="just" eaLnBrk="1" fontAlgn="auto" hangingPunct="1">
              <a:spcAft>
                <a:spcPts val="0"/>
              </a:spcAft>
              <a:buFont typeface="Symbol" pitchFamily="18" charset="2"/>
              <a:buNone/>
              <a:defRPr/>
            </a:pPr>
            <a:r>
              <a:rPr lang="fa-IR" sz="4000" b="1" dirty="0" smtClean="0">
                <a:effectLst>
                  <a:outerShdw blurRad="38100" dist="38100" dir="2700000" algn="tl">
                    <a:srgbClr val="000000">
                      <a:alpha val="43137"/>
                    </a:srgbClr>
                  </a:outerShdw>
                </a:effectLst>
                <a:cs typeface="2  Lotus" pitchFamily="2" charset="-78"/>
              </a:rPr>
              <a:t>در </a:t>
            </a:r>
            <a:r>
              <a:rPr lang="fa-IR" sz="4000" b="1" i="1" dirty="0" smtClean="0">
                <a:solidFill>
                  <a:srgbClr val="FF0000"/>
                </a:solidFill>
                <a:effectLst>
                  <a:outerShdw blurRad="38100" dist="38100" dir="2700000" algn="tl">
                    <a:srgbClr val="000000">
                      <a:alpha val="43137"/>
                    </a:srgbClr>
                  </a:outerShdw>
                </a:effectLst>
                <a:cs typeface="2  Lotus" pitchFamily="2" charset="-78"/>
              </a:rPr>
              <a:t>سنجش تراكمي </a:t>
            </a:r>
            <a:r>
              <a:rPr lang="fa-IR" sz="4000" b="1" dirty="0" smtClean="0">
                <a:effectLst>
                  <a:outerShdw blurRad="38100" dist="38100" dir="2700000" algn="tl">
                    <a:srgbClr val="000000">
                      <a:alpha val="43137"/>
                    </a:srgbClr>
                  </a:outerShdw>
                </a:effectLst>
                <a:cs typeface="2  Lotus" pitchFamily="2" charset="-78"/>
              </a:rPr>
              <a:t>تمامي آموخته هاي دانش آموزان در طول يك ترم يا دوره ي آموزشي تعيين مي شوند. </a:t>
            </a:r>
            <a:r>
              <a:rPr lang="fa-IR" sz="4000" b="1" dirty="0" smtClean="0">
                <a:solidFill>
                  <a:srgbClr val="FFC000"/>
                </a:solidFill>
                <a:effectLst>
                  <a:outerShdw blurRad="38100" dist="38100" dir="2700000" algn="tl">
                    <a:srgbClr val="000000">
                      <a:alpha val="43137"/>
                    </a:srgbClr>
                  </a:outerShdw>
                </a:effectLst>
                <a:cs typeface="2  Lotus" pitchFamily="2" charset="-78"/>
              </a:rPr>
              <a:t>به منظور </a:t>
            </a:r>
            <a:r>
              <a:rPr lang="fa-IR" sz="4000" b="1" dirty="0" smtClean="0">
                <a:effectLst>
                  <a:outerShdw blurRad="38100" dist="38100" dir="2700000" algn="tl">
                    <a:srgbClr val="000000">
                      <a:alpha val="43137"/>
                    </a:srgbClr>
                  </a:outerShdw>
                </a:effectLst>
                <a:cs typeface="2  Lotus" pitchFamily="2" charset="-78"/>
              </a:rPr>
              <a:t>نمره دادن، صدور گواهی نامه و یا قضاوت درباره ی اثر بخشی کار معلم و برنامه ی درسی و یا مقایسه ی برنامه های مختلف با یک دیگر اين آزمون به اجرا در مي آيد. اين نوع ارزش يابي معمولاً در پايان دوره ي آموزشي به اجرا در مي آيد به همين سبب به آن </a:t>
            </a:r>
            <a:r>
              <a:rPr lang="fa-IR" sz="4000" b="1" dirty="0" smtClean="0">
                <a:solidFill>
                  <a:srgbClr val="FFC000"/>
                </a:solidFill>
                <a:effectLst>
                  <a:outerShdw blurRad="38100" dist="38100" dir="2700000" algn="tl">
                    <a:srgbClr val="000000">
                      <a:alpha val="43137"/>
                    </a:srgbClr>
                  </a:outerShdw>
                </a:effectLst>
                <a:cs typeface="2  Lotus" pitchFamily="2" charset="-78"/>
              </a:rPr>
              <a:t>ارزش يابي پاياني </a:t>
            </a:r>
            <a:r>
              <a:rPr lang="fa-IR" sz="4000" b="1" dirty="0" smtClean="0">
                <a:effectLst>
                  <a:outerShdw blurRad="38100" dist="38100" dir="2700000" algn="tl">
                    <a:srgbClr val="000000">
                      <a:alpha val="43137"/>
                    </a:srgbClr>
                  </a:outerShdw>
                </a:effectLst>
                <a:cs typeface="2  Lotus" pitchFamily="2" charset="-78"/>
              </a:rPr>
              <a:t>نيز مي گويند</a:t>
            </a:r>
            <a:r>
              <a:rPr lang="fa-IR" b="1" dirty="0" smtClean="0">
                <a:effectLst>
                  <a:outerShdw blurRad="38100" dist="38100" dir="2700000" algn="tl">
                    <a:srgbClr val="000000">
                      <a:alpha val="43137"/>
                    </a:srgbClr>
                  </a:outerShdw>
                </a:effectLst>
                <a:cs typeface="2  Lotus" pitchFamily="2" charset="-78"/>
              </a:rPr>
              <a:t>.</a:t>
            </a:r>
          </a:p>
          <a:p>
            <a:pPr marL="274320" indent="-274320" algn="just" eaLnBrk="1" fontAlgn="auto" hangingPunct="1">
              <a:spcAft>
                <a:spcPts val="0"/>
              </a:spcAft>
              <a:defRPr/>
            </a:pPr>
            <a:endParaRPr lang="en-US" b="1" dirty="0" smtClean="0">
              <a:effectLst>
                <a:outerShdw blurRad="38100" dist="38100" dir="2700000" algn="tl">
                  <a:srgbClr val="000000">
                    <a:alpha val="43137"/>
                  </a:srgbClr>
                </a:outerShdw>
              </a:effectLst>
              <a:cs typeface="2  Lotus" pitchFamily="2" charset="-78"/>
            </a:endParaRPr>
          </a:p>
          <a:p>
            <a:pPr marL="274320" indent="-274320" algn="just" eaLnBrk="1" fontAlgn="auto" hangingPunct="1">
              <a:spcAft>
                <a:spcPts val="0"/>
              </a:spcAft>
              <a:defRPr/>
            </a:pPr>
            <a:endParaRPr lang="fa-IR" b="1" dirty="0" smtClean="0">
              <a:cs typeface="2  Lotus" pitchFamily="2" charset="-78"/>
            </a:endParaRPr>
          </a:p>
        </p:txBody>
      </p:sp>
      <p:sp>
        <p:nvSpPr>
          <p:cNvPr id="2" name="Title 1"/>
          <p:cNvSpPr>
            <a:spLocks noGrp="1"/>
          </p:cNvSpPr>
          <p:nvPr>
            <p:ph type="title"/>
          </p:nvPr>
        </p:nvSpPr>
        <p:spPr>
          <a:xfrm>
            <a:off x="457200" y="274638"/>
            <a:ext cx="8229600" cy="1138237"/>
          </a:xfrm>
          <a:solidFill>
            <a:schemeClr val="tx1">
              <a:lumMod val="85000"/>
            </a:schemeClr>
          </a:solidFill>
        </p:spPr>
        <p:txBody>
          <a:bodyPr rtlCol="1">
            <a:noAutofit/>
          </a:bodyPr>
          <a:lstStyle/>
          <a:p>
            <a:pPr eaLnBrk="1" fontAlgn="auto" hangingPunct="1">
              <a:spcAft>
                <a:spcPts val="0"/>
              </a:spcAft>
              <a:defRPr/>
            </a:pPr>
            <a:r>
              <a:rPr lang="fa-IR" sz="6600" dirty="0" smtClean="0">
                <a:solidFill>
                  <a:srgbClr val="FF0000"/>
                </a:solidFill>
                <a:cs typeface="2  Titr" pitchFamily="2" charset="-78"/>
              </a:rPr>
              <a:t/>
            </a:r>
            <a:br>
              <a:rPr lang="fa-IR" sz="6600" dirty="0" smtClean="0">
                <a:solidFill>
                  <a:srgbClr val="FF0000"/>
                </a:solidFill>
                <a:cs typeface="2  Titr" pitchFamily="2" charset="-78"/>
              </a:rPr>
            </a:br>
            <a:r>
              <a:rPr lang="fa-IR" sz="6000" dirty="0" smtClean="0">
                <a:solidFill>
                  <a:srgbClr val="FF0000"/>
                </a:solidFill>
                <a:cs typeface="2  Titr" pitchFamily="2" charset="-78"/>
              </a:rPr>
              <a:t>4) </a:t>
            </a:r>
            <a:r>
              <a:rPr lang="fa-IR" sz="6600" dirty="0" smtClean="0">
                <a:solidFill>
                  <a:srgbClr val="FF0000"/>
                </a:solidFill>
                <a:cs typeface="2  Titr" pitchFamily="2" charset="-78"/>
              </a:rPr>
              <a:t>سنجش تراکمی</a:t>
            </a:r>
            <a:r>
              <a:rPr lang="en-US" sz="6600" dirty="0" smtClean="0">
                <a:solidFill>
                  <a:srgbClr val="FF0000"/>
                </a:solidFill>
                <a:cs typeface="2  Titr" pitchFamily="2" charset="-78"/>
              </a:rPr>
              <a:t/>
            </a:r>
            <a:br>
              <a:rPr lang="en-US" sz="6600" dirty="0" smtClean="0">
                <a:solidFill>
                  <a:srgbClr val="FF0000"/>
                </a:solidFill>
                <a:cs typeface="2  Titr" pitchFamily="2" charset="-78"/>
              </a:rPr>
            </a:br>
            <a:endParaRPr lang="fa-IR" sz="66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333375"/>
            <a:ext cx="8713788" cy="6191250"/>
          </a:xfrm>
        </p:spPr>
        <p:txBody>
          <a:bodyPr/>
          <a:lstStyle/>
          <a:p>
            <a:pPr marL="0" indent="0" algn="just">
              <a:buFont typeface="Symbol" pitchFamily="18" charset="2"/>
              <a:buNone/>
              <a:defRPr/>
            </a:pPr>
            <a:r>
              <a:rPr lang="ar-SA" sz="6000" b="1" dirty="0" smtClean="0">
                <a:effectLst>
                  <a:outerShdw blurRad="38100" dist="38100" dir="2700000" algn="tl">
                    <a:srgbClr val="000000">
                      <a:alpha val="43137"/>
                    </a:srgbClr>
                  </a:outerShdw>
                </a:effectLst>
                <a:latin typeface="BMitra"/>
                <a:ea typeface="Times New Roman"/>
                <a:cs typeface="2  Lotus" pitchFamily="2" charset="-78"/>
              </a:rPr>
              <a:t>در اين نوع ارزش يابي، از دو نوع آزمون </a:t>
            </a:r>
            <a:r>
              <a:rPr lang="fa-IR" sz="6000" b="1" dirty="0" smtClean="0">
                <a:effectLst>
                  <a:outerShdw blurRad="38100" dist="38100" dir="2700000" algn="tl">
                    <a:srgbClr val="000000">
                      <a:alpha val="43137"/>
                    </a:srgbClr>
                  </a:outerShdw>
                </a:effectLst>
                <a:latin typeface="BMitra"/>
                <a:ea typeface="Times New Roman"/>
                <a:cs typeface="2  Lotus" pitchFamily="2" charset="-78"/>
              </a:rPr>
              <a:t>(</a:t>
            </a:r>
            <a:r>
              <a:rPr lang="ar-SA" sz="6000" b="1" dirty="0" smtClean="0">
                <a:solidFill>
                  <a:srgbClr val="FF0000"/>
                </a:solidFill>
                <a:effectLst>
                  <a:outerShdw blurRad="38100" dist="38100" dir="2700000" algn="tl">
                    <a:srgbClr val="000000">
                      <a:alpha val="43137"/>
                    </a:srgbClr>
                  </a:outerShdw>
                </a:effectLst>
                <a:latin typeface="BMitra"/>
                <a:ea typeface="Times New Roman"/>
                <a:cs typeface="2  Lotus" pitchFamily="2" charset="-78"/>
              </a:rPr>
              <a:t>ملاك مرج</a:t>
            </a:r>
            <a:r>
              <a:rPr lang="fa-IR" sz="6000" b="1" dirty="0" smtClean="0">
                <a:solidFill>
                  <a:srgbClr val="FF0000"/>
                </a:solidFill>
                <a:effectLst>
                  <a:outerShdw blurRad="38100" dist="38100" dir="2700000" algn="tl">
                    <a:srgbClr val="000000">
                      <a:alpha val="43137"/>
                    </a:srgbClr>
                  </a:outerShdw>
                </a:effectLst>
                <a:latin typeface="BMitra"/>
                <a:ea typeface="Times New Roman"/>
                <a:cs typeface="2  Lotus" pitchFamily="2" charset="-78"/>
              </a:rPr>
              <a:t>ع</a:t>
            </a:r>
            <a:r>
              <a:rPr lang="fa-IR" sz="6000" b="1" dirty="0" smtClean="0">
                <a:effectLst>
                  <a:outerShdw blurRad="38100" dist="38100" dir="2700000" algn="tl">
                    <a:srgbClr val="000000">
                      <a:alpha val="43137"/>
                    </a:srgbClr>
                  </a:outerShdw>
                </a:effectLst>
                <a:latin typeface="BMitra"/>
                <a:ea typeface="Times New Roman"/>
                <a:cs typeface="2  Lotus" pitchFamily="2" charset="-78"/>
              </a:rPr>
              <a:t>) </a:t>
            </a:r>
            <a:r>
              <a:rPr lang="ar-SA" sz="6000" b="1" dirty="0" smtClean="0">
                <a:effectLst>
                  <a:outerShdw blurRad="38100" dist="38100" dir="2700000" algn="tl">
                    <a:srgbClr val="000000">
                      <a:alpha val="43137"/>
                    </a:srgbClr>
                  </a:outerShdw>
                </a:effectLst>
                <a:latin typeface="BMitra"/>
                <a:ea typeface="Times New Roman"/>
                <a:cs typeface="2  Lotus" pitchFamily="2" charset="-78"/>
              </a:rPr>
              <a:t>با هدف تعيين مقدار كلي يادگيري فراگيران</a:t>
            </a:r>
            <a:r>
              <a:rPr lang="en-US" sz="6000" b="1" dirty="0" smtClean="0">
                <a:effectLst>
                  <a:outerShdw blurRad="38100" dist="38100" dir="2700000" algn="tl">
                    <a:srgbClr val="000000">
                      <a:alpha val="43137"/>
                    </a:srgbClr>
                  </a:outerShdw>
                </a:effectLst>
                <a:latin typeface="BMitra"/>
                <a:ea typeface="Times New Roman"/>
                <a:cs typeface="2  Lotus" pitchFamily="2" charset="-78"/>
              </a:rPr>
              <a:t> </a:t>
            </a:r>
            <a:r>
              <a:rPr lang="fa-IR" sz="6000" b="1" dirty="0" smtClean="0">
                <a:effectLst>
                  <a:outerShdw blurRad="38100" dist="38100" dir="2700000" algn="tl">
                    <a:srgbClr val="000000">
                      <a:alpha val="43137"/>
                    </a:srgbClr>
                  </a:outerShdw>
                </a:effectLst>
                <a:latin typeface="BMitra"/>
                <a:ea typeface="Times New Roman"/>
                <a:cs typeface="2  Lotus" pitchFamily="2" charset="-78"/>
              </a:rPr>
              <a:t>و (</a:t>
            </a:r>
            <a:r>
              <a:rPr lang="fa-IR" sz="6000" b="1" dirty="0" smtClean="0">
                <a:solidFill>
                  <a:srgbClr val="FF0000"/>
                </a:solidFill>
                <a:effectLst>
                  <a:outerShdw blurRad="38100" dist="38100" dir="2700000" algn="tl">
                    <a:srgbClr val="000000">
                      <a:alpha val="43137"/>
                    </a:srgbClr>
                  </a:outerShdw>
                </a:effectLst>
                <a:latin typeface="BMitra"/>
                <a:ea typeface="Times New Roman"/>
                <a:cs typeface="2  Lotus" pitchFamily="2" charset="-78"/>
              </a:rPr>
              <a:t>آ</a:t>
            </a:r>
            <a:r>
              <a:rPr lang="ar-SA" sz="6000" b="1" dirty="0" smtClean="0">
                <a:solidFill>
                  <a:srgbClr val="FF0000"/>
                </a:solidFill>
                <a:effectLst>
                  <a:outerShdw blurRad="38100" dist="38100" dir="2700000" algn="tl">
                    <a:srgbClr val="000000">
                      <a:alpha val="43137"/>
                    </a:srgbClr>
                  </a:outerShdw>
                </a:effectLst>
                <a:latin typeface="BMitra"/>
                <a:ea typeface="Times New Roman"/>
                <a:cs typeface="2  Lotus" pitchFamily="2" charset="-78"/>
              </a:rPr>
              <a:t>زمون هاي هنجاري</a:t>
            </a:r>
            <a:r>
              <a:rPr lang="en-US" sz="6000" b="1" dirty="0" smtClean="0">
                <a:effectLst>
                  <a:outerShdw blurRad="38100" dist="38100" dir="2700000" algn="tl">
                    <a:srgbClr val="000000">
                      <a:alpha val="43137"/>
                    </a:srgbClr>
                  </a:outerShdw>
                </a:effectLst>
                <a:latin typeface="BMitra"/>
                <a:ea typeface="Times New Roman"/>
                <a:cs typeface="2  Lotus" pitchFamily="2" charset="-78"/>
              </a:rPr>
              <a:t> </a:t>
            </a:r>
            <a:r>
              <a:rPr lang="en-US" sz="5400" b="1" dirty="0" smtClean="0">
                <a:effectLst>
                  <a:outerShdw blurRad="38100" dist="38100" dir="2700000" algn="tl">
                    <a:srgbClr val="000000">
                      <a:alpha val="43137"/>
                    </a:srgbClr>
                  </a:outerShdw>
                </a:effectLst>
                <a:latin typeface="BMitra"/>
                <a:ea typeface="Times New Roman"/>
                <a:cs typeface="2  Lotus" pitchFamily="2" charset="-78"/>
              </a:rPr>
              <a:t>(</a:t>
            </a:r>
            <a:r>
              <a:rPr lang="ar-SA" sz="6000" b="1" dirty="0" smtClean="0">
                <a:effectLst>
                  <a:outerShdw blurRad="38100" dist="38100" dir="2700000" algn="tl">
                    <a:srgbClr val="000000">
                      <a:alpha val="43137"/>
                    </a:srgbClr>
                  </a:outerShdw>
                </a:effectLst>
                <a:latin typeface="BMitra"/>
                <a:ea typeface="Times New Roman"/>
                <a:cs typeface="2  Lotus" pitchFamily="2" charset="-78"/>
              </a:rPr>
              <a:t>با هدف مقايسه عملكرد افراد با يكديگر</a:t>
            </a:r>
            <a:r>
              <a:rPr lang="en-US" sz="6000" b="1" dirty="0" smtClean="0">
                <a:effectLst>
                  <a:outerShdw blurRad="38100" dist="38100" dir="2700000" algn="tl">
                    <a:srgbClr val="000000">
                      <a:alpha val="43137"/>
                    </a:srgbClr>
                  </a:outerShdw>
                </a:effectLst>
                <a:latin typeface="BMitra"/>
                <a:ea typeface="Times New Roman"/>
                <a:cs typeface="2  Lotus" pitchFamily="2" charset="-78"/>
              </a:rPr>
              <a:t> </a:t>
            </a:r>
            <a:r>
              <a:rPr lang="fa-IR" sz="6000" b="1" dirty="0" smtClean="0">
                <a:effectLst>
                  <a:outerShdw blurRad="38100" dist="38100" dir="2700000" algn="tl">
                    <a:srgbClr val="000000">
                      <a:alpha val="43137"/>
                    </a:srgbClr>
                  </a:outerShdw>
                </a:effectLst>
                <a:latin typeface="BMitra"/>
                <a:ea typeface="Times New Roman"/>
                <a:cs typeface="2  Lotus" pitchFamily="2" charset="-78"/>
              </a:rPr>
              <a:t>ا</a:t>
            </a:r>
            <a:r>
              <a:rPr lang="ar-SA" sz="6000" b="1" dirty="0" smtClean="0">
                <a:effectLst>
                  <a:outerShdw blurRad="38100" dist="38100" dir="2700000" algn="tl">
                    <a:srgbClr val="000000">
                      <a:alpha val="43137"/>
                    </a:srgbClr>
                  </a:outerShdw>
                </a:effectLst>
                <a:latin typeface="BMitra"/>
                <a:ea typeface="Times New Roman"/>
                <a:cs typeface="2  Lotus" pitchFamily="2" charset="-78"/>
              </a:rPr>
              <a:t>ستفاده مي شود</a:t>
            </a:r>
            <a:r>
              <a:rPr lang="en-US" sz="6000" b="1" dirty="0" smtClean="0">
                <a:effectLst>
                  <a:outerShdw blurRad="38100" dist="38100" dir="2700000" algn="tl">
                    <a:srgbClr val="000000">
                      <a:alpha val="43137"/>
                    </a:srgbClr>
                  </a:outerShdw>
                </a:effectLst>
                <a:latin typeface="BMitra"/>
                <a:ea typeface="Times New Roman"/>
                <a:cs typeface="2  Lotus" pitchFamily="2" charset="-78"/>
              </a:rPr>
              <a:t>.</a:t>
            </a:r>
            <a:endParaRPr lang="en-US" sz="6000" b="1" dirty="0" smtClean="0">
              <a:effectLst>
                <a:outerShdw blurRad="38100" dist="38100" dir="2700000" algn="tl">
                  <a:srgbClr val="000000">
                    <a:alpha val="43137"/>
                  </a:srgbClr>
                </a:outerShdw>
              </a:effectLst>
              <a:latin typeface="Times New Roman"/>
              <a:ea typeface="Times New Roman"/>
              <a:cs typeface="2  Lotus" pitchFamily="2" charset="-78"/>
            </a:endParaRPr>
          </a:p>
          <a:p>
            <a:pPr>
              <a:defRPr/>
            </a:pPr>
            <a:endParaRPr lang="en-US" dirty="0"/>
          </a:p>
        </p:txBody>
      </p:sp>
    </p:spTree>
  </p:cSld>
  <p:clrMapOvr>
    <a:masterClrMapping/>
  </p:clrMapOvr>
  <p:transition spd="slow">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388" y="188913"/>
            <a:ext cx="8713787" cy="6526212"/>
          </a:xfrm>
        </p:spPr>
        <p:txBody>
          <a:bodyPr rtlCol="1">
            <a:noAutofit/>
          </a:bodyPr>
          <a:lstStyle/>
          <a:p>
            <a:pPr marL="0" indent="0" algn="just" eaLnBrk="1" fontAlgn="auto" hangingPunct="1">
              <a:spcBef>
                <a:spcPts val="0"/>
              </a:spcBef>
              <a:spcAft>
                <a:spcPts val="0"/>
              </a:spcAft>
              <a:buFont typeface="Symbol" pitchFamily="18" charset="2"/>
              <a:buNone/>
              <a:defRPr/>
            </a:pPr>
            <a:r>
              <a:rPr lang="fa-IR" sz="5400" b="1" dirty="0" smtClean="0">
                <a:effectLst>
                  <a:outerShdw blurRad="38100" dist="38100" dir="2700000" algn="tl">
                    <a:srgbClr val="000000">
                      <a:alpha val="43137"/>
                    </a:srgbClr>
                  </a:outerShdw>
                </a:effectLst>
                <a:cs typeface="2  Lotus" pitchFamily="2" charset="-78"/>
              </a:rPr>
              <a:t>امروزه طراحی آموزشی به عنوان یک رشته ی مهم در تکنولوژی آموزشی مطرح است. </a:t>
            </a:r>
            <a:endParaRPr lang="en-US" sz="5400" b="1" dirty="0" smtClean="0">
              <a:effectLst>
                <a:outerShdw blurRad="38100" dist="38100" dir="2700000" algn="tl">
                  <a:srgbClr val="000000">
                    <a:alpha val="43137"/>
                  </a:srgbClr>
                </a:outerShdw>
              </a:effectLst>
              <a:cs typeface="2  Lotus" pitchFamily="2" charset="-78"/>
            </a:endParaRPr>
          </a:p>
          <a:p>
            <a:pPr marL="0" indent="0" algn="just" eaLnBrk="1" fontAlgn="auto" hangingPunct="1">
              <a:spcBef>
                <a:spcPts val="0"/>
              </a:spcBef>
              <a:spcAft>
                <a:spcPts val="0"/>
              </a:spcAft>
              <a:buFont typeface="Symbol" pitchFamily="18" charset="2"/>
              <a:buNone/>
              <a:defRPr/>
            </a:pPr>
            <a:r>
              <a:rPr lang="fa-IR" sz="5400" b="1" dirty="0" smtClean="0">
                <a:solidFill>
                  <a:srgbClr val="FF0000"/>
                </a:solidFill>
                <a:effectLst>
                  <a:outerShdw blurRad="38100" dist="38100" dir="2700000" algn="tl">
                    <a:srgbClr val="000000">
                      <a:alpha val="43137"/>
                    </a:srgbClr>
                  </a:outerShdw>
                </a:effectLst>
                <a:cs typeface="2  Lotus" pitchFamily="2" charset="-78"/>
              </a:rPr>
              <a:t>تکنولوژی آموزشی </a:t>
            </a:r>
            <a:r>
              <a:rPr lang="fa-IR" sz="5400" b="1" dirty="0" smtClean="0">
                <a:effectLst>
                  <a:outerShdw blurRad="38100" dist="38100" dir="2700000" algn="tl">
                    <a:srgbClr val="000000">
                      <a:alpha val="43137"/>
                    </a:srgbClr>
                  </a:outerShdw>
                </a:effectLst>
                <a:cs typeface="2  Lotus" pitchFamily="2" charset="-78"/>
              </a:rPr>
              <a:t>با بکارگیری پایه های نظری روان شناسی یادگیری و روان شناسی تربیتی، از روش های موجود در حوزه طراحی آموزشی استفاده می کند. </a:t>
            </a:r>
          </a:p>
          <a:p>
            <a:pPr marL="0" indent="0" fontAlgn="auto">
              <a:spcBef>
                <a:spcPts val="0"/>
              </a:spcBef>
              <a:spcAft>
                <a:spcPts val="0"/>
              </a:spcAft>
              <a:buNone/>
              <a:defRPr/>
            </a:pPr>
            <a:r>
              <a:rPr lang="fa-IR" sz="4400" i="1" dirty="0" smtClean="0"/>
              <a:t>در واقع ارتباط تکنولوژی آموزشی و طراحی آموزشی یک ارتباط </a:t>
            </a:r>
            <a:r>
              <a:rPr lang="fa-IR" sz="4400" i="1" dirty="0" smtClean="0">
                <a:solidFill>
                  <a:srgbClr val="FF0000"/>
                </a:solidFill>
              </a:rPr>
              <a:t>کل و جزء </a:t>
            </a:r>
            <a:r>
              <a:rPr lang="fa-IR" sz="4400" i="1" dirty="0" smtClean="0"/>
              <a:t>است .</a:t>
            </a:r>
            <a:endParaRPr lang="en-US" sz="4400" dirty="0" smtClean="0">
              <a:cs typeface="2  Lotus" pitchFamily="2" charset="-78"/>
            </a:endParaRPr>
          </a:p>
          <a:p>
            <a:pPr marL="274320" indent="-274320" algn="just" eaLnBrk="1" fontAlgn="auto" hangingPunct="1">
              <a:spcBef>
                <a:spcPts val="0"/>
              </a:spcBef>
              <a:spcAft>
                <a:spcPts val="0"/>
              </a:spcAft>
              <a:defRPr/>
            </a:pPr>
            <a:endParaRPr lang="fa-IR" sz="2800" dirty="0" smtClean="0">
              <a:cs typeface="2  Lotus"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388" y="1628775"/>
            <a:ext cx="8785225" cy="4943475"/>
          </a:xfrm>
        </p:spPr>
        <p:txBody>
          <a:bodyPr rtlCol="1">
            <a:normAutofit/>
          </a:bodyPr>
          <a:lstStyle/>
          <a:p>
            <a:pPr marL="274320" indent="-274320" algn="just" eaLnBrk="1" fontAlgn="auto" hangingPunct="1">
              <a:spcBef>
                <a:spcPts val="0"/>
              </a:spcBef>
              <a:spcAft>
                <a:spcPts val="0"/>
              </a:spcAft>
              <a:defRPr/>
            </a:pPr>
            <a:r>
              <a:rPr lang="fa-IR" sz="4400" b="1" dirty="0" smtClean="0">
                <a:solidFill>
                  <a:srgbClr val="FFC000"/>
                </a:solidFill>
                <a:effectLst>
                  <a:outerShdw blurRad="38100" dist="38100" dir="2700000" algn="tl">
                    <a:srgbClr val="000000">
                      <a:alpha val="43137"/>
                    </a:srgbClr>
                  </a:outerShdw>
                </a:effectLst>
                <a:cs typeface="2  Lotus" pitchFamily="2" charset="-78"/>
              </a:rPr>
              <a:t>1. </a:t>
            </a:r>
            <a:r>
              <a:rPr lang="fa-IR" sz="4400" b="1" dirty="0" smtClean="0">
                <a:solidFill>
                  <a:schemeClr val="tx1"/>
                </a:solidFill>
                <a:effectLst>
                  <a:outerShdw blurRad="38100" dist="38100" dir="2700000" algn="tl">
                    <a:srgbClr val="000000">
                      <a:alpha val="43137"/>
                    </a:srgbClr>
                  </a:outerShdw>
                </a:effectLst>
                <a:cs typeface="2  Lotus" pitchFamily="2" charset="-78"/>
              </a:rPr>
              <a:t>معلم در پایان درس </a:t>
            </a:r>
            <a:r>
              <a:rPr lang="fa-IR" sz="4400" b="1" dirty="0" smtClean="0">
                <a:solidFill>
                  <a:srgbClr val="FF0000"/>
                </a:solidFill>
                <a:effectLst>
                  <a:outerShdw blurRad="38100" dist="38100" dir="2700000" algn="tl">
                    <a:srgbClr val="000000">
                      <a:alpha val="43137"/>
                    </a:srgbClr>
                  </a:outerShdw>
                </a:effectLst>
                <a:cs typeface="2  Lotus" pitchFamily="2" charset="-78"/>
              </a:rPr>
              <a:t>«اتم» </a:t>
            </a:r>
            <a:r>
              <a:rPr lang="fa-IR" sz="4400" b="1" dirty="0" smtClean="0">
                <a:solidFill>
                  <a:schemeClr val="tx1"/>
                </a:solidFill>
                <a:effectLst>
                  <a:outerShdw blurRad="38100" dist="38100" dir="2700000" algn="tl">
                    <a:srgbClr val="000000">
                      <a:alpha val="43137"/>
                    </a:srgbClr>
                  </a:outerShdw>
                </a:effectLst>
                <a:cs typeface="2  Lotus" pitchFamily="2" charset="-78"/>
              </a:rPr>
              <a:t>به  دانش آموزان می گوید: «امروز وقتی راجع به درس فکر کردید، تصور کنید که شما کاشف ذره کوچک تر از اتم خواهید بود. این ذره را بکشید، نامی برای آن انتخاب کنید و کنار آن بنویسید و در  چند جمله به ویژگی های آن اشاره کنید.</a:t>
            </a:r>
            <a:endParaRPr lang="fa-IR" sz="4400" b="1" dirty="0">
              <a:solidFill>
                <a:schemeClr val="tx1"/>
              </a:solidFill>
              <a:effectLst>
                <a:outerShdw blurRad="38100" dist="38100" dir="2700000" algn="tl">
                  <a:srgbClr val="000000">
                    <a:alpha val="43137"/>
                  </a:srgbClr>
                </a:outerShdw>
              </a:effectLst>
              <a:cs typeface="2  Lotus" pitchFamily="2" charset="-78"/>
            </a:endParaRPr>
          </a:p>
          <a:p>
            <a:pPr marL="274320" indent="-274320" eaLnBrk="1" fontAlgn="auto" hangingPunct="1">
              <a:spcBef>
                <a:spcPts val="0"/>
              </a:spcBef>
              <a:spcAft>
                <a:spcPts val="0"/>
              </a:spcAft>
              <a:defRPr/>
            </a:pPr>
            <a:endParaRPr lang="fa-IR" dirty="0" smtClean="0">
              <a:solidFill>
                <a:schemeClr val="tx1"/>
              </a:solidFill>
            </a:endParaRPr>
          </a:p>
        </p:txBody>
      </p:sp>
      <p:sp>
        <p:nvSpPr>
          <p:cNvPr id="2" name="Title 1"/>
          <p:cNvSpPr>
            <a:spLocks noGrp="1"/>
          </p:cNvSpPr>
          <p:nvPr>
            <p:ph type="title"/>
          </p:nvPr>
        </p:nvSpPr>
        <p:spPr>
          <a:xfrm>
            <a:off x="457200" y="338138"/>
            <a:ext cx="8229600" cy="1074737"/>
          </a:xfrm>
          <a:solidFill>
            <a:schemeClr val="tx1"/>
          </a:solidFill>
        </p:spPr>
        <p:txBody>
          <a:bodyPr rtlCol="1">
            <a:normAutofit fontScale="90000"/>
          </a:bodyPr>
          <a:lstStyle/>
          <a:p>
            <a:pPr eaLnBrk="1" fontAlgn="auto" hangingPunct="1">
              <a:spcAft>
                <a:spcPts val="0"/>
              </a:spcAft>
              <a:defRPr/>
            </a:pPr>
            <a:r>
              <a:rPr lang="fa-IR" b="1" dirty="0" smtClean="0">
                <a:solidFill>
                  <a:srgbClr val="FF0000"/>
                </a:solidFill>
                <a:effectLst>
                  <a:outerShdw blurRad="38100" dist="38100" dir="2700000" algn="tl">
                    <a:srgbClr val="000000">
                      <a:alpha val="43137"/>
                    </a:srgbClr>
                  </a:outerShdw>
                </a:effectLst>
                <a:cs typeface="2  Titr" pitchFamily="2" charset="-78"/>
              </a:rPr>
              <a:t/>
            </a:r>
            <a:br>
              <a:rPr lang="fa-IR" b="1" dirty="0" smtClean="0">
                <a:solidFill>
                  <a:srgbClr val="FF0000"/>
                </a:solidFill>
                <a:effectLst>
                  <a:outerShdw blurRad="38100" dist="38100" dir="2700000" algn="tl">
                    <a:srgbClr val="000000">
                      <a:alpha val="43137"/>
                    </a:srgbClr>
                  </a:outerShdw>
                </a:effectLst>
                <a:cs typeface="2  Titr" pitchFamily="2" charset="-78"/>
              </a:rPr>
            </a:br>
            <a:r>
              <a:rPr lang="fa-IR" b="1" dirty="0" smtClean="0">
                <a:solidFill>
                  <a:srgbClr val="FF0000"/>
                </a:solidFill>
                <a:effectLst>
                  <a:outerShdw blurRad="38100" dist="38100" dir="2700000" algn="tl">
                    <a:srgbClr val="000000">
                      <a:alpha val="43137"/>
                    </a:srgbClr>
                  </a:outerShdw>
                </a:effectLst>
                <a:cs typeface="2  Titr" pitchFamily="2" charset="-78"/>
              </a:rPr>
              <a:t>نمونه ای از تكليف پژوهشي</a:t>
            </a:r>
            <a:br>
              <a:rPr lang="fa-IR" b="1" dirty="0" smtClean="0">
                <a:solidFill>
                  <a:srgbClr val="FF0000"/>
                </a:solidFill>
                <a:effectLst>
                  <a:outerShdw blurRad="38100" dist="38100" dir="2700000" algn="tl">
                    <a:srgbClr val="000000">
                      <a:alpha val="43137"/>
                    </a:srgbClr>
                  </a:outerShdw>
                </a:effectLst>
                <a:cs typeface="2  Titr" pitchFamily="2" charset="-78"/>
              </a:rPr>
            </a:b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850" y="1268413"/>
            <a:ext cx="8496300" cy="5400675"/>
          </a:xfrm>
        </p:spPr>
        <p:txBody>
          <a:bodyPr rtlCol="1">
            <a:noAutofit/>
          </a:bodyPr>
          <a:lstStyle/>
          <a:p>
            <a:pPr marL="0" indent="0" algn="just" eaLnBrk="1" fontAlgn="auto" hangingPunct="1">
              <a:lnSpc>
                <a:spcPct val="110000"/>
              </a:lnSpc>
              <a:spcAft>
                <a:spcPts val="0"/>
              </a:spcAft>
              <a:buFont typeface="Symbol" pitchFamily="18" charset="2"/>
              <a:buNone/>
              <a:defRPr/>
            </a:pPr>
            <a:r>
              <a:rPr lang="fa-IR" sz="4000" b="1" dirty="0" smtClean="0">
                <a:effectLst>
                  <a:outerShdw blurRad="38100" dist="38100" dir="2700000" algn="tl">
                    <a:srgbClr val="000000">
                      <a:alpha val="43137"/>
                    </a:srgbClr>
                  </a:outerShdw>
                </a:effectLst>
                <a:cs typeface="2  Lotus" pitchFamily="2" charset="-78"/>
              </a:rPr>
              <a:t>مانند پرنده باش كه روي شاخه ي سست و ضعيف مي نشيند و آواز مي خواند و احساس مي كند شاخه مي لرزد، امّا به آواز خواندن خود ادامه مي دهد. چون مطمئن است كه بال و پر دارد.</a:t>
            </a:r>
          </a:p>
          <a:p>
            <a:pPr marL="0" indent="0" algn="just" eaLnBrk="1" fontAlgn="auto" hangingPunct="1">
              <a:lnSpc>
                <a:spcPct val="110000"/>
              </a:lnSpc>
              <a:spcAft>
                <a:spcPts val="0"/>
              </a:spcAft>
              <a:buFont typeface="Symbol" pitchFamily="18" charset="2"/>
              <a:buNone/>
              <a:defRPr/>
            </a:pPr>
            <a:r>
              <a:rPr lang="fa-IR" sz="4000" b="1" dirty="0" smtClean="0">
                <a:effectLst>
                  <a:outerShdw blurRad="38100" dist="38100" dir="2700000" algn="tl">
                    <a:srgbClr val="000000">
                      <a:alpha val="43137"/>
                    </a:srgbClr>
                  </a:outerShdw>
                </a:effectLst>
                <a:cs typeface="2  Lotus" pitchFamily="2" charset="-78"/>
              </a:rPr>
              <a:t>معلم براي دوري از لغزش ها و داشتن اعتماد به نفس ، بال و پري مي خواهد. يعني ذهني پر از گفتني هاي شيرين كه با </a:t>
            </a:r>
            <a:r>
              <a:rPr lang="fa-IR" sz="4000" b="1" dirty="0" smtClean="0">
                <a:solidFill>
                  <a:srgbClr val="FF0000"/>
                </a:solidFill>
                <a:effectLst>
                  <a:outerShdw blurRad="38100" dist="38100" dir="2700000" algn="tl">
                    <a:srgbClr val="000000">
                      <a:alpha val="43137"/>
                    </a:srgbClr>
                  </a:outerShdw>
                </a:effectLst>
                <a:cs typeface="2  Lotus" pitchFamily="2" charset="-78"/>
              </a:rPr>
              <a:t>مطالعه </a:t>
            </a:r>
            <a:r>
              <a:rPr lang="fa-IR" sz="4000" b="1" dirty="0" smtClean="0">
                <a:effectLst>
                  <a:outerShdw blurRad="38100" dist="38100" dir="2700000" algn="tl">
                    <a:srgbClr val="000000">
                      <a:alpha val="43137"/>
                    </a:srgbClr>
                  </a:outerShdw>
                </a:effectLst>
                <a:cs typeface="2  Lotus" pitchFamily="2" charset="-78"/>
              </a:rPr>
              <a:t>و ي</a:t>
            </a:r>
            <a:r>
              <a:rPr lang="fa-IR" sz="4000" b="1" dirty="0" smtClean="0">
                <a:solidFill>
                  <a:srgbClr val="FF0000"/>
                </a:solidFill>
                <a:effectLst>
                  <a:outerShdw blurRad="38100" dist="38100" dir="2700000" algn="tl">
                    <a:srgbClr val="000000">
                      <a:alpha val="43137"/>
                    </a:srgbClr>
                  </a:outerShdw>
                </a:effectLst>
                <a:cs typeface="2  Lotus" pitchFamily="2" charset="-78"/>
              </a:rPr>
              <a:t>ادگيري </a:t>
            </a:r>
            <a:r>
              <a:rPr lang="fa-IR" sz="4000" b="1" dirty="0" smtClean="0">
                <a:effectLst>
                  <a:outerShdw blurRad="38100" dist="38100" dir="2700000" algn="tl">
                    <a:srgbClr val="000000">
                      <a:alpha val="43137"/>
                    </a:srgbClr>
                  </a:outerShdw>
                </a:effectLst>
                <a:cs typeface="2  Lotus" pitchFamily="2" charset="-78"/>
              </a:rPr>
              <a:t>ممكن مي شود.</a:t>
            </a:r>
            <a:endParaRPr lang="fa-IR" sz="4000" b="1" dirty="0">
              <a:effectLst>
                <a:outerShdw blurRad="38100" dist="38100" dir="2700000" algn="tl">
                  <a:srgbClr val="000000">
                    <a:alpha val="43137"/>
                  </a:srgbClr>
                </a:outerShdw>
              </a:effectLst>
              <a:cs typeface="2  Lotus" pitchFamily="2" charset="-78"/>
            </a:endParaRPr>
          </a:p>
        </p:txBody>
      </p:sp>
      <p:sp>
        <p:nvSpPr>
          <p:cNvPr id="2" name="Title 1"/>
          <p:cNvSpPr>
            <a:spLocks noGrp="1"/>
          </p:cNvSpPr>
          <p:nvPr>
            <p:ph type="title"/>
          </p:nvPr>
        </p:nvSpPr>
        <p:spPr>
          <a:xfrm>
            <a:off x="457200" y="115888"/>
            <a:ext cx="8229600" cy="1081087"/>
          </a:xfrm>
          <a:solidFill>
            <a:schemeClr val="tx1">
              <a:lumMod val="85000"/>
            </a:schemeClr>
          </a:solidFill>
        </p:spPr>
        <p:txBody>
          <a:bodyPr rtlCol="1">
            <a:noAutofit/>
          </a:bodyPr>
          <a:lstStyle/>
          <a:p>
            <a:pPr eaLnBrk="1" fontAlgn="auto" hangingPunct="1">
              <a:spcAft>
                <a:spcPts val="0"/>
              </a:spcAft>
              <a:defRPr/>
            </a:pPr>
            <a:r>
              <a:rPr lang="fa-IR" sz="5400" dirty="0" smtClean="0">
                <a:solidFill>
                  <a:srgbClr val="FF0000"/>
                </a:solidFill>
                <a:cs typeface="2  Titr" pitchFamily="2" charset="-78"/>
              </a:rPr>
              <a:t>سخن ويكتور هوگو</a:t>
            </a:r>
            <a:endParaRPr lang="fa-IR" sz="5400" dirty="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538" y="642918"/>
            <a:ext cx="7408862" cy="5483245"/>
          </a:xfrm>
        </p:spPr>
        <p:txBody>
          <a:bodyPr/>
          <a:lstStyle/>
          <a:p>
            <a:pPr algn="just">
              <a:buNone/>
            </a:pPr>
            <a:r>
              <a:rPr lang="fa-IR" sz="2800" b="1" dirty="0" smtClean="0">
                <a:solidFill>
                  <a:srgbClr val="FF0000"/>
                </a:solidFill>
              </a:rPr>
              <a:t>تکنولوژي آموزشي </a:t>
            </a:r>
            <a:r>
              <a:rPr lang="fa-IR" sz="2800" b="1" dirty="0" smtClean="0"/>
              <a:t>در سطح کلان، تمام </a:t>
            </a:r>
            <a:r>
              <a:rPr lang="fa-IR" sz="2800" b="1" dirty="0" smtClean="0">
                <a:solidFill>
                  <a:srgbClr val="FF0000"/>
                </a:solidFill>
              </a:rPr>
              <a:t>فعاليت هاي آموزشي </a:t>
            </a:r>
            <a:r>
              <a:rPr lang="fa-IR" sz="2800" b="1" dirty="0" smtClean="0"/>
              <a:t>اعم از برنامه ريزي هاي آموزشي و درسي، تحليل محتوا، توليد مواد آموزشي، رسانه ها و ابزارها،  و مديريت آموزشي را در بر مي گيرد و در طراحي، اجرا، و اصلاح مجدد برنامه هاي درسي و تجارب آموزشي، نقش مهمي را ايفا مي کند. به عبارت ديگر، تکنولوژي آموزشي، روشي اصولي و منطقي براي حل مشکلات آموزشي و برنامه ريزي درسي است که با نگرش نظام مند همراه است و به طراحي سيستم هاي آموزشي دراز مدت و جامع که کل نظام آموزشي جامعه را در بر مي گيرد، مربوط مي شود. اين، همان ايفاي نقش حل مسئله توسط تکنولوژي آموزشي است.</a:t>
            </a:r>
            <a:endParaRPr lang="fa-I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825" y="260350"/>
            <a:ext cx="8642350" cy="6337300"/>
          </a:xfrm>
        </p:spPr>
        <p:txBody>
          <a:bodyPr/>
          <a:lstStyle/>
          <a:p>
            <a:pPr marL="0" indent="0" algn="just" eaLnBrk="1" fontAlgn="auto" hangingPunct="1">
              <a:spcBef>
                <a:spcPts val="0"/>
              </a:spcBef>
              <a:spcAft>
                <a:spcPts val="0"/>
              </a:spcAft>
              <a:buFont typeface="Symbol" pitchFamily="18" charset="2"/>
              <a:buNone/>
              <a:defRPr/>
            </a:pPr>
            <a:r>
              <a:rPr lang="fa-IR" sz="6600" b="1" dirty="0" smtClean="0">
                <a:effectLst>
                  <a:outerShdw blurRad="38100" dist="38100" dir="2700000" algn="tl">
                    <a:srgbClr val="000000">
                      <a:alpha val="43137"/>
                    </a:srgbClr>
                  </a:outerShdw>
                </a:effectLst>
                <a:cs typeface="2  Lotus" pitchFamily="2" charset="-78"/>
              </a:rPr>
              <a:t>نتیجه</a:t>
            </a:r>
            <a:r>
              <a:rPr lang="en-US" sz="6600" b="1" dirty="0" smtClean="0">
                <a:effectLst>
                  <a:outerShdw blurRad="38100" dist="38100" dir="2700000" algn="tl">
                    <a:srgbClr val="000000">
                      <a:alpha val="43137"/>
                    </a:srgbClr>
                  </a:outerShdw>
                </a:effectLst>
                <a:cs typeface="2  Lotus" pitchFamily="2" charset="-78"/>
              </a:rPr>
              <a:t> </a:t>
            </a:r>
            <a:r>
              <a:rPr lang="fa-IR" sz="6600" b="1" dirty="0" smtClean="0">
                <a:effectLst>
                  <a:outerShdw blurRad="38100" dist="38100" dir="2700000" algn="tl">
                    <a:srgbClr val="000000">
                      <a:alpha val="43137"/>
                    </a:srgbClr>
                  </a:outerShdw>
                </a:effectLst>
                <a:cs typeface="2  Lotus" pitchFamily="2" charset="-78"/>
              </a:rPr>
              <a:t>ی این تعامل ایجاد یک </a:t>
            </a:r>
            <a:r>
              <a:rPr lang="fa-IR" sz="6600" b="1" i="1" dirty="0" smtClean="0">
                <a:solidFill>
                  <a:srgbClr val="C00000"/>
                </a:solidFill>
                <a:effectLst>
                  <a:outerShdw blurRad="38100" dist="38100" dir="2700000" algn="tl">
                    <a:srgbClr val="000000">
                      <a:alpha val="43137"/>
                    </a:srgbClr>
                  </a:outerShdw>
                </a:effectLst>
                <a:cs typeface="2  Lotus" pitchFamily="2" charset="-78"/>
              </a:rPr>
              <a:t>برنامه ی طراحی  آموزشی </a:t>
            </a:r>
            <a:r>
              <a:rPr lang="fa-IR" sz="6600" b="1" dirty="0" smtClean="0">
                <a:effectLst>
                  <a:outerShdw blurRad="38100" dist="38100" dir="2700000" algn="tl">
                    <a:srgbClr val="000000">
                      <a:alpha val="43137"/>
                    </a:srgbClr>
                  </a:outerShdw>
                </a:effectLst>
                <a:cs typeface="2  Lotus" pitchFamily="2" charset="-78"/>
              </a:rPr>
              <a:t>است که می توان در آن </a:t>
            </a:r>
            <a:r>
              <a:rPr lang="fa-IR" sz="6600" b="1" dirty="0" smtClean="0">
                <a:solidFill>
                  <a:srgbClr val="FFC000"/>
                </a:solidFill>
                <a:effectLst>
                  <a:outerShdw blurRad="38100" dist="38100" dir="2700000" algn="tl">
                    <a:srgbClr val="000000">
                      <a:alpha val="43137"/>
                    </a:srgbClr>
                  </a:outerShdw>
                </a:effectLst>
                <a:cs typeface="2  Lotus" pitchFamily="2" charset="-78"/>
              </a:rPr>
              <a:t>نظریه های یادگیری </a:t>
            </a:r>
            <a:r>
              <a:rPr lang="fa-IR" sz="6600" b="1" dirty="0" smtClean="0">
                <a:effectLst>
                  <a:outerShdw blurRad="38100" dist="38100" dir="2700000" algn="tl">
                    <a:srgbClr val="000000">
                      <a:alpha val="43137"/>
                    </a:srgbClr>
                  </a:outerShdw>
                </a:effectLst>
                <a:cs typeface="2  Lotus" pitchFamily="2" charset="-78"/>
              </a:rPr>
              <a:t>و </a:t>
            </a:r>
            <a:r>
              <a:rPr lang="fa-IR" sz="6600" b="1" dirty="0" smtClean="0">
                <a:solidFill>
                  <a:srgbClr val="FF0000"/>
                </a:solidFill>
                <a:effectLst>
                  <a:outerShdw blurRad="38100" dist="38100" dir="2700000" algn="tl">
                    <a:srgbClr val="000000">
                      <a:alpha val="43137"/>
                    </a:srgbClr>
                  </a:outerShdw>
                </a:effectLst>
                <a:cs typeface="2  Lotus" pitchFamily="2" charset="-78"/>
              </a:rPr>
              <a:t>نظریه های آموزشی  </a:t>
            </a:r>
            <a:r>
              <a:rPr lang="fa-IR" sz="6600" b="1" dirty="0" smtClean="0">
                <a:effectLst>
                  <a:outerShdw blurRad="38100" dist="38100" dir="2700000" algn="tl">
                    <a:srgbClr val="000000">
                      <a:alpha val="43137"/>
                    </a:srgbClr>
                  </a:outerShdw>
                </a:effectLst>
                <a:cs typeface="2  Lotus" pitchFamily="2" charset="-78"/>
              </a:rPr>
              <a:t>را به کار بست و کارائی و   اثر بخشی هریک را آزمود. </a:t>
            </a:r>
          </a:p>
          <a:p>
            <a:pPr marL="274320" indent="-274320" algn="just" eaLnBrk="1" fontAlgn="auto" hangingPunct="1">
              <a:spcBef>
                <a:spcPts val="0"/>
              </a:spcBef>
              <a:spcAft>
                <a:spcPts val="0"/>
              </a:spcAft>
              <a:defRPr/>
            </a:pPr>
            <a:endParaRPr lang="fa-IR" sz="6600" b="1" dirty="0">
              <a:effectLst>
                <a:outerShdw blurRad="38100" dist="38100" dir="2700000" algn="tl">
                  <a:srgbClr val="000000">
                    <a:alpha val="43137"/>
                  </a:srgbClr>
                </a:outerShdw>
              </a:effectLst>
              <a:cs typeface="2  Lotus" pitchFamily="2" charset="-78"/>
            </a:endParaRPr>
          </a:p>
        </p:txBody>
      </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5413" y="1482725"/>
            <a:ext cx="8880475" cy="5259388"/>
          </a:xfrm>
        </p:spPr>
        <p:txBody>
          <a:bodyPr/>
          <a:lstStyle/>
          <a:p>
            <a:pPr marL="0" indent="0" algn="just">
              <a:spcBef>
                <a:spcPts val="0"/>
              </a:spcBef>
              <a:buFont typeface="Symbol" pitchFamily="18" charset="2"/>
              <a:buNone/>
              <a:defRPr/>
            </a:pPr>
            <a:r>
              <a:rPr lang="fa-IR" sz="4800" b="1" dirty="0" smtClean="0">
                <a:effectLst>
                  <a:outerShdw blurRad="38100" dist="38100" dir="2700000" algn="tl">
                    <a:srgbClr val="000000">
                      <a:alpha val="43137"/>
                    </a:srgbClr>
                  </a:outerShdw>
                </a:effectLst>
                <a:cs typeface="2  Lotus" pitchFamily="2" charset="-78"/>
              </a:rPr>
              <a:t>نظریه ی یادگیری </a:t>
            </a:r>
            <a:r>
              <a:rPr lang="fa-IR" sz="4800" b="1" dirty="0" smtClean="0">
                <a:solidFill>
                  <a:srgbClr val="FFC000"/>
                </a:solidFill>
                <a:effectLst>
                  <a:outerShdw blurRad="38100" dist="38100" dir="2700000" algn="tl">
                    <a:srgbClr val="000000">
                      <a:alpha val="43137"/>
                    </a:srgbClr>
                  </a:outerShdw>
                </a:effectLst>
                <a:cs typeface="2  Lotus" pitchFamily="2" charset="-78"/>
              </a:rPr>
              <a:t>توصیفی</a:t>
            </a:r>
            <a:r>
              <a:rPr lang="fa-IR" sz="4800" b="1" dirty="0" smtClean="0">
                <a:effectLst>
                  <a:outerShdw blurRad="38100" dist="38100" dir="2700000" algn="tl">
                    <a:srgbClr val="000000">
                      <a:alpha val="43137"/>
                    </a:srgbClr>
                  </a:outerShdw>
                </a:effectLst>
                <a:cs typeface="2  Lotus" pitchFamily="2" charset="-78"/>
              </a:rPr>
              <a:t> است و به منظور دستیابی به نوع خاصی از نتایج. نظریه ی یادگیری بیان کننده ی </a:t>
            </a:r>
            <a:r>
              <a:rPr lang="fa-IR" sz="4800" b="1" dirty="0" smtClean="0">
                <a:solidFill>
                  <a:srgbClr val="FF0000"/>
                </a:solidFill>
                <a:effectLst>
                  <a:outerShdw blurRad="38100" dist="38100" dir="2700000" algn="tl">
                    <a:srgbClr val="000000">
                      <a:alpha val="43137"/>
                    </a:srgbClr>
                  </a:outerShdw>
                </a:effectLst>
                <a:cs typeface="2  Lotus" pitchFamily="2" charset="-78"/>
              </a:rPr>
              <a:t>نحوه</a:t>
            </a:r>
            <a:r>
              <a:rPr lang="en-US" sz="4800" b="1" dirty="0" smtClean="0">
                <a:solidFill>
                  <a:srgbClr val="FF0000"/>
                </a:solidFill>
                <a:effectLst>
                  <a:outerShdw blurRad="38100" dist="38100" dir="2700000" algn="tl">
                    <a:srgbClr val="000000">
                      <a:alpha val="43137"/>
                    </a:srgbClr>
                  </a:outerShdw>
                </a:effectLst>
                <a:cs typeface="2  Lotus" pitchFamily="2" charset="-78"/>
              </a:rPr>
              <a:t> </a:t>
            </a:r>
            <a:r>
              <a:rPr lang="fa-IR" sz="4800" b="1" dirty="0" smtClean="0">
                <a:solidFill>
                  <a:srgbClr val="FF0000"/>
                </a:solidFill>
                <a:effectLst>
                  <a:outerShdw blurRad="38100" dist="38100" dir="2700000" algn="tl">
                    <a:srgbClr val="000000">
                      <a:alpha val="43137"/>
                    </a:srgbClr>
                  </a:outerShdw>
                </a:effectLst>
                <a:cs typeface="2  Lotus" pitchFamily="2" charset="-78"/>
              </a:rPr>
              <a:t>ی ایجاد یادگیری</a:t>
            </a:r>
            <a:r>
              <a:rPr lang="fa-IR" sz="4800" b="1" dirty="0" smtClean="0">
                <a:effectLst>
                  <a:outerShdw blurRad="38100" dist="38100" dir="2700000" algn="tl">
                    <a:srgbClr val="000000">
                      <a:alpha val="43137"/>
                    </a:srgbClr>
                  </a:outerShdw>
                </a:effectLst>
                <a:cs typeface="2  Lotus" pitchFamily="2" charset="-78"/>
              </a:rPr>
              <a:t> است. به عبارت دیگر این که </a:t>
            </a:r>
            <a:r>
              <a:rPr lang="fa-IR" sz="4800" b="1" dirty="0" smtClean="0">
                <a:solidFill>
                  <a:srgbClr val="7030A0"/>
                </a:solidFill>
                <a:effectLst>
                  <a:outerShdw blurRad="38100" dist="38100" dir="2700000" algn="tl">
                    <a:srgbClr val="000000">
                      <a:alpha val="43137"/>
                    </a:srgbClr>
                  </a:outerShdw>
                </a:effectLst>
                <a:cs typeface="2  Lotus" pitchFamily="2" charset="-78"/>
              </a:rPr>
              <a:t>شما چگونه یاد می گیرید؟ </a:t>
            </a:r>
            <a:r>
              <a:rPr lang="fa-IR" sz="4800" b="1" dirty="0" smtClean="0">
                <a:effectLst>
                  <a:outerShdw blurRad="38100" dist="38100" dir="2700000" algn="tl">
                    <a:srgbClr val="000000">
                      <a:alpha val="43137"/>
                    </a:srgbClr>
                  </a:outerShdw>
                </a:effectLst>
                <a:cs typeface="2  Lotus" pitchFamily="2" charset="-78"/>
              </a:rPr>
              <a:t>مانند نظریه ی یادگیری رفتارگرا اسکینر، شناخت گرایانی چون ژان پیاژه و جروم برونر</a:t>
            </a:r>
            <a:endParaRPr lang="en-US" sz="4800" b="1" dirty="0">
              <a:effectLst>
                <a:outerShdw blurRad="38100" dist="38100" dir="2700000" algn="tl">
                  <a:srgbClr val="000000">
                    <a:alpha val="43137"/>
                  </a:srgbClr>
                </a:outerShdw>
              </a:effectLst>
              <a:cs typeface="2  Lotus" pitchFamily="2" charset="-78"/>
            </a:endParaRPr>
          </a:p>
        </p:txBody>
      </p:sp>
      <p:sp>
        <p:nvSpPr>
          <p:cNvPr id="3" name="Title 2"/>
          <p:cNvSpPr>
            <a:spLocks noGrp="1"/>
          </p:cNvSpPr>
          <p:nvPr>
            <p:ph type="title"/>
          </p:nvPr>
        </p:nvSpPr>
        <p:spPr>
          <a:xfrm>
            <a:off x="250825" y="260350"/>
            <a:ext cx="8642350" cy="1081088"/>
          </a:xfrm>
          <a:solidFill>
            <a:schemeClr val="tx1"/>
          </a:solidFill>
        </p:spPr>
        <p:txBody>
          <a:bodyPr/>
          <a:lstStyle/>
          <a:p>
            <a:r>
              <a:rPr lang="fa-IR" sz="6000" smtClean="0">
                <a:solidFill>
                  <a:srgbClr val="FF0000"/>
                </a:solidFill>
                <a:cs typeface="2  Titr" pitchFamily="2" charset="-78"/>
              </a:rPr>
              <a:t>نظریه ی یادگیری </a:t>
            </a:r>
            <a:endParaRPr lang="en-US" sz="600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333375"/>
            <a:ext cx="8640762" cy="6264275"/>
          </a:xfrm>
        </p:spPr>
        <p:txBody>
          <a:bodyPr/>
          <a:lstStyle/>
          <a:p>
            <a:pPr marL="0" indent="0" algn="just">
              <a:buFont typeface="Symbol" pitchFamily="18" charset="2"/>
              <a:buNone/>
              <a:defRPr/>
            </a:pPr>
            <a:r>
              <a:rPr lang="fa-IR" sz="4800" b="1" dirty="0" smtClean="0">
                <a:effectLst>
                  <a:outerShdw blurRad="38100" dist="38100" dir="2700000" algn="tl">
                    <a:srgbClr val="000000">
                      <a:alpha val="43137"/>
                    </a:srgbClr>
                  </a:outerShdw>
                </a:effectLst>
                <a:cs typeface="2  Lotus" pitchFamily="2" charset="-78"/>
              </a:rPr>
              <a:t>نظریه های یادگیری، </a:t>
            </a:r>
            <a:r>
              <a:rPr lang="fa-IR" sz="4800" b="1" dirty="0" smtClean="0">
                <a:solidFill>
                  <a:srgbClr val="FF0000"/>
                </a:solidFill>
                <a:effectLst>
                  <a:outerShdw blurRad="38100" dist="38100" dir="2700000" algn="tl">
                    <a:srgbClr val="000000">
                      <a:alpha val="43137"/>
                    </a:srgbClr>
                  </a:outerShdw>
                </a:effectLst>
                <a:cs typeface="2  Lotus" pitchFamily="2" charset="-78"/>
              </a:rPr>
              <a:t>فرایند یادگیری </a:t>
            </a:r>
            <a:r>
              <a:rPr lang="fa-IR" sz="4800" b="1" dirty="0" smtClean="0">
                <a:effectLst>
                  <a:outerShdw blurRad="38100" dist="38100" dir="2700000" algn="tl">
                    <a:srgbClr val="000000">
                      <a:alpha val="43137"/>
                    </a:srgbClr>
                  </a:outerShdw>
                </a:effectLst>
                <a:cs typeface="2  Lotus" pitchFamily="2" charset="-78"/>
              </a:rPr>
              <a:t>را تبیین می کنند. برای مثال طبق </a:t>
            </a:r>
            <a:r>
              <a:rPr lang="fa-IR" sz="4800" b="1" dirty="0" smtClean="0">
                <a:solidFill>
                  <a:srgbClr val="FFC000"/>
                </a:solidFill>
                <a:effectLst>
                  <a:outerShdw blurRad="38100" dist="38100" dir="2700000" algn="tl">
                    <a:srgbClr val="000000">
                      <a:alpha val="43137"/>
                    </a:srgbClr>
                  </a:outerShdw>
                </a:effectLst>
                <a:cs typeface="2  Lotus" pitchFamily="2" charset="-78"/>
              </a:rPr>
              <a:t>قانون اثر ثرندایک،</a:t>
            </a:r>
            <a:r>
              <a:rPr lang="fa-IR" sz="4800" b="1" dirty="0" smtClean="0">
                <a:effectLst>
                  <a:outerShdw blurRad="38100" dist="38100" dir="2700000" algn="tl">
                    <a:srgbClr val="000000">
                      <a:alpha val="43137"/>
                    </a:srgbClr>
                  </a:outerShdw>
                </a:effectLst>
                <a:cs typeface="2  Lotus" pitchFamily="2" charset="-78"/>
              </a:rPr>
              <a:t> پاسخ هایی که موقعیت های خوشایندی را در پی داشته باشند، تکرار</a:t>
            </a:r>
            <a:r>
              <a:rPr lang="en-US" sz="4800" b="1" dirty="0" smtClean="0">
                <a:effectLst>
                  <a:outerShdw blurRad="38100" dist="38100" dir="2700000" algn="tl">
                    <a:srgbClr val="000000">
                      <a:alpha val="43137"/>
                    </a:srgbClr>
                  </a:outerShdw>
                </a:effectLst>
                <a:cs typeface="2  Lotus" pitchFamily="2" charset="-78"/>
              </a:rPr>
              <a:t> </a:t>
            </a:r>
            <a:r>
              <a:rPr lang="fa-IR" sz="4800" b="1" dirty="0" smtClean="0">
                <a:effectLst>
                  <a:outerShdw blurRad="38100" dist="38100" dir="2700000" algn="tl">
                    <a:srgbClr val="000000">
                      <a:alpha val="43137"/>
                    </a:srgbClr>
                  </a:outerShdw>
                </a:effectLst>
                <a:cs typeface="2  Lotus" pitchFamily="2" charset="-78"/>
              </a:rPr>
              <a:t> می شوند در غیر این صورت خیر. با استفاده از این قانون می توانیم واکنش یک موش یا یک دانشجو را در برابر تقویت کننده های مثبت و</a:t>
            </a:r>
            <a:r>
              <a:rPr lang="en-US" sz="4800" b="1" dirty="0" smtClean="0">
                <a:effectLst>
                  <a:outerShdw blurRad="38100" dist="38100" dir="2700000" algn="tl">
                    <a:srgbClr val="000000">
                      <a:alpha val="43137"/>
                    </a:srgbClr>
                  </a:outerShdw>
                </a:effectLst>
                <a:cs typeface="2  Lotus" pitchFamily="2" charset="-78"/>
              </a:rPr>
              <a:t> </a:t>
            </a:r>
            <a:r>
              <a:rPr lang="fa-IR" sz="4800" b="1" dirty="0" smtClean="0">
                <a:effectLst>
                  <a:outerShdw blurRad="38100" dist="38100" dir="2700000" algn="tl">
                    <a:srgbClr val="000000">
                      <a:alpha val="43137"/>
                    </a:srgbClr>
                  </a:outerShdw>
                </a:effectLst>
                <a:cs typeface="2  Lotus" pitchFamily="2" charset="-78"/>
              </a:rPr>
              <a:t>منفی تبیین کنیم.</a:t>
            </a:r>
            <a:endParaRPr lang="en-US" sz="4800" b="1" dirty="0">
              <a:effectLst>
                <a:outerShdw blurRad="38100" dist="38100" dir="2700000" algn="tl">
                  <a:srgbClr val="000000">
                    <a:alpha val="43137"/>
                  </a:srgbClr>
                </a:outerShdw>
              </a:effectLst>
              <a:cs typeface="2  Lotus" pitchFamily="2" charset="-78"/>
            </a:endParaRPr>
          </a:p>
        </p:txBody>
      </p:sp>
    </p:spTree>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1557338"/>
            <a:ext cx="8640762" cy="5073650"/>
          </a:xfrm>
        </p:spPr>
        <p:txBody>
          <a:bodyPr/>
          <a:lstStyle/>
          <a:p>
            <a:pPr marL="0" indent="0" algn="just">
              <a:buFont typeface="Symbol" pitchFamily="18" charset="2"/>
              <a:buNone/>
              <a:defRPr/>
            </a:pPr>
            <a:r>
              <a:rPr lang="fa-IR" sz="4800" b="1" dirty="0" smtClean="0">
                <a:effectLst>
                  <a:outerShdw blurRad="38100" dist="38100" dir="2700000" algn="tl">
                    <a:srgbClr val="000000">
                      <a:alpha val="43137"/>
                    </a:srgbClr>
                  </a:outerShdw>
                </a:effectLst>
                <a:cs typeface="2  Lotus" pitchFamily="2" charset="-78"/>
              </a:rPr>
              <a:t>نظریه های آموزشی </a:t>
            </a:r>
            <a:r>
              <a:rPr lang="fa-IR" sz="4800" b="1" dirty="0" smtClean="0">
                <a:solidFill>
                  <a:srgbClr val="FFC000"/>
                </a:solidFill>
                <a:effectLst>
                  <a:outerShdw blurRad="38100" dist="38100" dir="2700000" algn="tl">
                    <a:srgbClr val="000000">
                      <a:alpha val="43137"/>
                    </a:srgbClr>
                  </a:outerShdw>
                </a:effectLst>
                <a:cs typeface="2  Lotus" pitchFamily="2" charset="-78"/>
              </a:rPr>
              <a:t>تجویزی</a:t>
            </a:r>
            <a:r>
              <a:rPr lang="fa-IR" sz="4800" b="1" dirty="0" smtClean="0">
                <a:solidFill>
                  <a:schemeClr val="tx1"/>
                </a:solidFill>
                <a:effectLst>
                  <a:outerShdw blurRad="38100" dist="38100" dir="2700000" algn="tl">
                    <a:srgbClr val="000000">
                      <a:alpha val="43137"/>
                    </a:srgbClr>
                  </a:outerShdw>
                </a:effectLst>
                <a:cs typeface="2  Lotus" pitchFamily="2" charset="-78"/>
              </a:rPr>
              <a:t> و </a:t>
            </a:r>
            <a:r>
              <a:rPr lang="fa-IR" sz="4800" b="1" dirty="0" smtClean="0">
                <a:solidFill>
                  <a:srgbClr val="FFC000"/>
                </a:solidFill>
                <a:effectLst>
                  <a:outerShdw blurRad="38100" dist="38100" dir="2700000" algn="tl">
                    <a:srgbClr val="000000">
                      <a:alpha val="43137"/>
                    </a:srgbClr>
                  </a:outerShdw>
                </a:effectLst>
                <a:cs typeface="2  Lotus" pitchFamily="2" charset="-78"/>
              </a:rPr>
              <a:t>مبتنی بر موقعیتند</a:t>
            </a:r>
            <a:r>
              <a:rPr lang="fa-IR" sz="4800" b="1" dirty="0" smtClean="0">
                <a:effectLst>
                  <a:outerShdw blurRad="38100" dist="38100" dir="2700000" algn="tl">
                    <a:srgbClr val="000000">
                      <a:alpha val="43137"/>
                    </a:srgbClr>
                  </a:outerShdw>
                </a:effectLst>
                <a:cs typeface="2  Lotus" pitchFamily="2" charset="-78"/>
              </a:rPr>
              <a:t>. تاکید بر این است که هدف های یادگیری مواد آموزشی، طراحی شوند. به عبارت دیگر این که، </a:t>
            </a:r>
            <a:r>
              <a:rPr lang="fa-IR" sz="4800" b="1" dirty="0" smtClean="0">
                <a:solidFill>
                  <a:srgbClr val="FF0000"/>
                </a:solidFill>
                <a:effectLst>
                  <a:outerShdw blurRad="38100" dist="38100" dir="2700000" algn="tl">
                    <a:srgbClr val="000000">
                      <a:alpha val="43137"/>
                    </a:srgbClr>
                  </a:outerShdw>
                </a:effectLst>
                <a:cs typeface="2  Lotus" pitchFamily="2" charset="-78"/>
              </a:rPr>
              <a:t>چگونه ایجاد یادگیری مطلوب را تضمین کنید؟ </a:t>
            </a:r>
            <a:r>
              <a:rPr lang="fa-IR" sz="4800" b="1" dirty="0" smtClean="0">
                <a:effectLst>
                  <a:outerShdw blurRad="38100" dist="38100" dir="2700000" algn="tl">
                    <a:srgbClr val="000000">
                      <a:alpha val="43137"/>
                    </a:srgbClr>
                  </a:outerShdw>
                </a:effectLst>
                <a:cs typeface="2  Lotus" pitchFamily="2" charset="-78"/>
              </a:rPr>
              <a:t>مد نظر نظریه ی آموزشی است.</a:t>
            </a:r>
            <a:endParaRPr lang="en-US" sz="4800" b="1" dirty="0">
              <a:effectLst>
                <a:outerShdw blurRad="38100" dist="38100" dir="2700000" algn="tl">
                  <a:srgbClr val="000000">
                    <a:alpha val="43137"/>
                  </a:srgbClr>
                </a:outerShdw>
              </a:effectLst>
              <a:cs typeface="2  Lotus" pitchFamily="2" charset="-78"/>
            </a:endParaRPr>
          </a:p>
        </p:txBody>
      </p:sp>
      <p:sp>
        <p:nvSpPr>
          <p:cNvPr id="3" name="Title 2"/>
          <p:cNvSpPr>
            <a:spLocks noGrp="1"/>
          </p:cNvSpPr>
          <p:nvPr>
            <p:ph type="title"/>
          </p:nvPr>
        </p:nvSpPr>
        <p:spPr>
          <a:xfrm>
            <a:off x="457200" y="260350"/>
            <a:ext cx="8229600" cy="1081088"/>
          </a:xfrm>
          <a:solidFill>
            <a:schemeClr val="tx1"/>
          </a:solidFill>
        </p:spPr>
        <p:txBody>
          <a:bodyPr/>
          <a:lstStyle/>
          <a:p>
            <a:r>
              <a:rPr lang="fa-IR" sz="6000" smtClean="0">
                <a:solidFill>
                  <a:srgbClr val="FF0000"/>
                </a:solidFill>
                <a:cs typeface="2  Titr" pitchFamily="2" charset="-78"/>
              </a:rPr>
              <a:t>نظریه ی آموزشی</a:t>
            </a:r>
            <a:endParaRPr lang="en-US" sz="6000" smtClean="0">
              <a:solidFill>
                <a:srgbClr val="FF0000"/>
              </a:solidFill>
              <a:cs typeface="2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طراحی آموزشی">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طراحی آموزشی</Template>
  <TotalTime>528</TotalTime>
  <Words>2074</Words>
  <Application>Microsoft Office PowerPoint</Application>
  <PresentationFormat>On-screen Show (4:3)</PresentationFormat>
  <Paragraphs>132</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طراحی آموزشی</vt:lpstr>
      <vt:lpstr>بسمه تعالي   طراحي آموزشي</vt:lpstr>
      <vt:lpstr>تعریف طراحي آموزشي</vt:lpstr>
      <vt:lpstr>Slide 3</vt:lpstr>
      <vt:lpstr>Slide 4</vt:lpstr>
      <vt:lpstr>Slide 5</vt:lpstr>
      <vt:lpstr>Slide 6</vt:lpstr>
      <vt:lpstr>نظریه ی یادگیری </vt:lpstr>
      <vt:lpstr>Slide 8</vt:lpstr>
      <vt:lpstr>نظریه ی آموزشی</vt:lpstr>
      <vt:lpstr>Slide 10</vt:lpstr>
      <vt:lpstr>عناصر کلیدی فرایند طراحی آموزشی</vt:lpstr>
      <vt:lpstr>Slide 12</vt:lpstr>
      <vt:lpstr>Slide 13</vt:lpstr>
      <vt:lpstr>استدلال های اساسی در مورد فرایند طراحی آموزشی</vt:lpstr>
      <vt:lpstr>Slide 15</vt:lpstr>
      <vt:lpstr>Slide 16</vt:lpstr>
      <vt:lpstr>Slide 17</vt:lpstr>
      <vt:lpstr>الگوهاي طراحي آموزشي</vt:lpstr>
      <vt:lpstr>الگوی چهار مرحله ای </vt:lpstr>
      <vt:lpstr>Slide 20</vt:lpstr>
      <vt:lpstr>مرحله ی اول: تحليل هدف ها</vt:lpstr>
      <vt:lpstr>مرحله دوم: تحلیل موقعیت </vt:lpstr>
      <vt:lpstr>مرحله سوم: تحلیل محتوا مواد رسانه</vt:lpstr>
      <vt:lpstr>مرحله چهارم: نظام ارزشیابی</vt:lpstr>
      <vt:lpstr> ارزیابی دانش آموزان  </vt:lpstr>
      <vt:lpstr>سوال</vt:lpstr>
      <vt:lpstr>Slide 27</vt:lpstr>
      <vt:lpstr>Slide 28</vt:lpstr>
      <vt:lpstr>Slide 29</vt:lpstr>
      <vt:lpstr>نیاز سنجی آموزشی(شناسایی مشکل) 0</vt:lpstr>
      <vt:lpstr>Slide 31</vt:lpstr>
      <vt:lpstr>Slide 32</vt:lpstr>
      <vt:lpstr> ارزش يابي </vt:lpstr>
      <vt:lpstr>Slide 34</vt:lpstr>
      <vt:lpstr>2) ارزش يابي مرحله اي</vt:lpstr>
      <vt:lpstr>3) ارزش یابی تشخیصی</vt:lpstr>
      <vt:lpstr>Slide 37</vt:lpstr>
      <vt:lpstr> 4) سنجش تراکمی </vt:lpstr>
      <vt:lpstr>Slide 39</vt:lpstr>
      <vt:lpstr> نمونه ای از تكليف پژوهشي </vt:lpstr>
      <vt:lpstr>سخن ويكتور هوگو</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باسمه تعالي   كارگاه طراحي آموزشي</dc:title>
  <dc:creator>ebrahimi</dc:creator>
  <cp:lastModifiedBy>ebrahimi</cp:lastModifiedBy>
  <cp:revision>31</cp:revision>
  <dcterms:created xsi:type="dcterms:W3CDTF">2020-04-19T03:19:19Z</dcterms:created>
  <dcterms:modified xsi:type="dcterms:W3CDTF">2020-04-20T15:38:04Z</dcterms:modified>
</cp:coreProperties>
</file>