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314" r:id="rId3"/>
    <p:sldId id="295" r:id="rId4"/>
    <p:sldId id="296" r:id="rId5"/>
    <p:sldId id="303" r:id="rId6"/>
    <p:sldId id="304" r:id="rId7"/>
    <p:sldId id="311" r:id="rId8"/>
    <p:sldId id="31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Relationship Id="rId5" Type="http://schemas.openxmlformats.org/officeDocument/2006/relationships/image" Target="../media/image1.emf"/><Relationship Id="rId4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57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3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93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2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7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54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9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16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3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4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AC05E-6271-4818-85D6-754DB8C248D9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CB54C-9E25-4B79-8CF5-62A2B621D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5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emf"/><Relationship Id="rId4" Type="http://schemas.openxmlformats.org/officeDocument/2006/relationships/image" Target="../media/image8.e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463615" y="1017916"/>
            <a:ext cx="9144000" cy="2587925"/>
          </a:xfrm>
        </p:spPr>
        <p:txBody>
          <a:bodyPr>
            <a:normAutofit/>
          </a:bodyPr>
          <a:lstStyle/>
          <a:p>
            <a:pPr rtl="1"/>
            <a:r>
              <a:rPr lang="fa-IR" dirty="0" smtClean="0">
                <a:cs typeface="B Nazanin" panose="00000400000000000000" pitchFamily="2" charset="-78"/>
              </a:rPr>
              <a:t>به نام خدا</a:t>
            </a:r>
            <a:br>
              <a:rPr lang="fa-IR" dirty="0" smtClean="0">
                <a:cs typeface="B Nazanin" panose="00000400000000000000" pitchFamily="2" charset="-78"/>
              </a:rPr>
            </a:br>
            <a:r>
              <a:rPr lang="fa-IR" dirty="0" smtClean="0">
                <a:cs typeface="B Nazanin" panose="00000400000000000000" pitchFamily="2" charset="-78"/>
              </a:rPr>
              <a:t>دانشگاه فرهنگیان </a:t>
            </a:r>
            <a:br>
              <a:rPr lang="fa-IR" dirty="0" smtClean="0">
                <a:cs typeface="B Nazanin" panose="00000400000000000000" pitchFamily="2" charset="-78"/>
              </a:rPr>
            </a:br>
            <a:r>
              <a:rPr lang="fa-IR" dirty="0" smtClean="0">
                <a:cs typeface="B Nazanin" panose="00000400000000000000" pitchFamily="2" charset="-78"/>
              </a:rPr>
              <a:t>پردیس علامه امینی تبریز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/>
          <a:p>
            <a:pPr rtl="1"/>
            <a:r>
              <a:rPr lang="fa-IR" dirty="0">
                <a:cs typeface="B Nazanin" panose="00000400000000000000" pitchFamily="2" charset="-78"/>
              </a:rPr>
              <a:t>تدریس درس شیمی عمومی 2</a:t>
            </a:r>
          </a:p>
          <a:p>
            <a:pPr rtl="1"/>
            <a:r>
              <a:rPr lang="fa-IR" dirty="0">
                <a:cs typeface="B Nazanin" panose="00000400000000000000" pitchFamily="2" charset="-78"/>
              </a:rPr>
              <a:t>مبحث اسیدها و </a:t>
            </a:r>
            <a:r>
              <a:rPr lang="fa-IR" dirty="0" smtClean="0">
                <a:cs typeface="B Nazanin" panose="00000400000000000000" pitchFamily="2" charset="-78"/>
              </a:rPr>
              <a:t>بازها</a:t>
            </a:r>
            <a:r>
              <a:rPr lang="en-GB" dirty="0" smtClean="0">
                <a:cs typeface="B Nazanin" panose="00000400000000000000" pitchFamily="2" charset="-78"/>
              </a:rPr>
              <a:t> </a:t>
            </a:r>
            <a:r>
              <a:rPr lang="fa-IR" dirty="0" smtClean="0">
                <a:cs typeface="B Nazanin" panose="00000400000000000000" pitchFamily="2" charset="-78"/>
              </a:rPr>
              <a:t>3</a:t>
            </a:r>
            <a:endParaRPr lang="fa-IR" dirty="0">
              <a:cs typeface="B Nazanin" panose="00000400000000000000" pitchFamily="2" charset="-78"/>
            </a:endParaRPr>
          </a:p>
          <a:p>
            <a:pPr rtl="1"/>
            <a:r>
              <a:rPr lang="fa-IR" dirty="0">
                <a:cs typeface="B Nazanin" panose="00000400000000000000" pitchFamily="2" charset="-78"/>
              </a:rPr>
              <a:t>تهیه و تنظیم: دکتر صمد حسینی صدر</a:t>
            </a:r>
          </a:p>
          <a:p>
            <a:pPr rtl="1"/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5847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1441" y="1577711"/>
            <a:ext cx="8182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dirty="0" smtClean="0">
                <a:cs typeface="B Nazanin" panose="00000400000000000000" pitchFamily="2" charset="-78"/>
              </a:rPr>
              <a:t>مثال: اگر0/01 مول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fa-IR" sz="2000" dirty="0" smtClean="0">
                <a:cs typeface="B Nazanin" panose="00000400000000000000" pitchFamily="2" charset="-78"/>
              </a:rPr>
              <a:t> را به آب اضافه کنیم و حجم آن را به یک لیتر می‌رسانیم </a:t>
            </a:r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چقدر می‌شود. </a:t>
            </a:r>
            <a:endParaRPr lang="en-US" sz="20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92409"/>
              </p:ext>
            </p:extLst>
          </p:nvPr>
        </p:nvGraphicFramePr>
        <p:xfrm>
          <a:off x="3025914" y="3460496"/>
          <a:ext cx="5400136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567"/>
                <a:gridCol w="1331343"/>
                <a:gridCol w="1247955"/>
                <a:gridCol w="1656271"/>
              </a:tblGrid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HCl</a:t>
                      </a:r>
                      <a:endParaRPr lang="en-US" sz="1600" b="0" baseline="-25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600" b="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</a:t>
                      </a:r>
                      <a:r>
                        <a:rPr lang="en-US" sz="1600" b="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 b="0" baseline="30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غلظت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0" baseline="300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7-</a:t>
                      </a:r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10(ناشی از آب)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قبل</a:t>
                      </a:r>
                      <a:r>
                        <a:rPr lang="fa-IR" sz="1600" b="0" baseline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از افزایش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B Nazanin" panose="00000400000000000000" pitchFamily="2" charset="-78"/>
                        </a:rPr>
                        <a:t>0/01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0" baseline="300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7-</a:t>
                      </a:r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10</a:t>
                      </a:r>
                      <a:r>
                        <a:rPr lang="fa-IR" sz="1600" b="0" baseline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B Nazanin" panose="00000400000000000000" pitchFamily="2" charset="-78"/>
                        </a:rPr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بعد از افزایش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B Nazanin" panose="00000400000000000000" pitchFamily="2" charset="-78"/>
                        </a:rPr>
                        <a:t>0/01=</a:t>
                      </a:r>
                      <a:r>
                        <a:rPr lang="fa-IR" sz="1600" b="0" baseline="300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7-</a:t>
                      </a:r>
                      <a:r>
                        <a:rPr lang="fa-IR" sz="14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10</a:t>
                      </a:r>
                      <a:r>
                        <a:rPr lang="fa-IR" sz="1400" b="0" baseline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400" b="0" baseline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+ 0/01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B Nazanin" panose="00000400000000000000" pitchFamily="2" charset="-78"/>
                        </a:rPr>
                        <a:t>0/01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بعد از انحلال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3935121" y="5412659"/>
            <a:ext cx="352155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2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2=</a:t>
            </a:r>
            <a:r>
              <a:rPr lang="fa-IR" sz="2200" baseline="300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2-</a:t>
            </a:r>
            <a:r>
              <a:rPr lang="fa-IR" sz="22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10 </a:t>
            </a:r>
            <a:r>
              <a:rPr lang="en-GB" sz="2200" i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GB" sz="2200" i="1" dirty="0">
                <a:latin typeface="Times New Roman" panose="02020603050405020304" pitchFamily="18" charset="0"/>
                <a:cs typeface="B Nazanin" panose="00000400000000000000" pitchFamily="2" charset="-78"/>
              </a:rPr>
              <a:t>-</a:t>
            </a:r>
            <a:r>
              <a:rPr lang="en-GB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 </a:t>
            </a:r>
            <a:r>
              <a:rPr lang="en-GB" sz="22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[H</a:t>
            </a:r>
            <a:r>
              <a:rPr lang="en-GB" sz="2200" baseline="-250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3</a:t>
            </a:r>
            <a:r>
              <a:rPr lang="en-GB" sz="22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O</a:t>
            </a:r>
            <a:r>
              <a:rPr lang="en-GB" sz="2200" baseline="300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+</a:t>
            </a:r>
            <a:r>
              <a:rPr lang="en-GB" sz="22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]= </a:t>
            </a:r>
            <a:r>
              <a:rPr lang="en-GB" sz="2200" i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-</a:t>
            </a:r>
            <a:r>
              <a:rPr lang="en-GB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</a:t>
            </a:r>
            <a:r>
              <a:rPr lang="fa-I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654167"/>
              </p:ext>
            </p:extLst>
          </p:nvPr>
        </p:nvGraphicFramePr>
        <p:xfrm>
          <a:off x="3520948" y="2359237"/>
          <a:ext cx="5220716" cy="5209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CS ChemDraw Drawing" r:id="rId3" imgW="2258676" imgH="225664" progId="ChemDraw.Document.6.0">
                  <p:embed/>
                </p:oleObj>
              </mc:Choice>
              <mc:Fallback>
                <p:oleObj name="CS ChemDraw Drawing" r:id="rId3" imgW="2258676" imgH="22566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20948" y="2359237"/>
                        <a:ext cx="5220716" cy="5209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057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79169" y="309627"/>
            <a:ext cx="11522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بافرها</a:t>
            </a:r>
            <a:endParaRPr lang="en-US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114210"/>
              </p:ext>
            </p:extLst>
          </p:nvPr>
        </p:nvGraphicFramePr>
        <p:xfrm>
          <a:off x="1789260" y="1059890"/>
          <a:ext cx="5791786" cy="493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0" name="CS ChemDraw Drawing" r:id="rId3" imgW="2903274" imgH="246888" progId="ChemDraw.Document.6.0">
                  <p:embed/>
                </p:oleObj>
              </mc:Choice>
              <mc:Fallback>
                <p:oleObj name="CS ChemDraw Drawing" r:id="rId3" imgW="2903274" imgH="24688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89260" y="1059890"/>
                        <a:ext cx="5791786" cy="4939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291438"/>
              </p:ext>
            </p:extLst>
          </p:nvPr>
        </p:nvGraphicFramePr>
        <p:xfrm>
          <a:off x="2480963" y="2312554"/>
          <a:ext cx="2538917" cy="1094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1" name="CS ChemDraw Drawing" r:id="rId5" imgW="1138589" imgH="490744" progId="ChemDraw.Document.6.0">
                  <p:embed/>
                </p:oleObj>
              </mc:Choice>
              <mc:Fallback>
                <p:oleObj name="CS ChemDraw Drawing" r:id="rId5" imgW="1138589" imgH="49074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80963" y="2312554"/>
                        <a:ext cx="2538917" cy="10941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353334"/>
              </p:ext>
            </p:extLst>
          </p:nvPr>
        </p:nvGraphicFramePr>
        <p:xfrm>
          <a:off x="5244167" y="2708695"/>
          <a:ext cx="649984" cy="40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2" name="CS ChemDraw Drawing" r:id="rId7" imgW="339511" imgH="208772" progId="ChemDraw.Document.6.0">
                  <p:embed/>
                </p:oleObj>
              </mc:Choice>
              <mc:Fallback>
                <p:oleObj name="CS ChemDraw Drawing" r:id="rId7" imgW="339511" imgH="20877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44167" y="2708695"/>
                        <a:ext cx="649984" cy="400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647671"/>
              </p:ext>
            </p:extLst>
          </p:nvPr>
        </p:nvGraphicFramePr>
        <p:xfrm>
          <a:off x="6006294" y="2391571"/>
          <a:ext cx="2924458" cy="946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3" name="CS ChemDraw Drawing" r:id="rId9" imgW="1403658" imgH="453927" progId="ChemDraw.Document.6.0">
                  <p:embed/>
                </p:oleObj>
              </mc:Choice>
              <mc:Fallback>
                <p:oleObj name="CS ChemDraw Drawing" r:id="rId9" imgW="1403658" imgH="45392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006294" y="2391571"/>
                        <a:ext cx="2924458" cy="9461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631498"/>
              </p:ext>
            </p:extLst>
          </p:nvPr>
        </p:nvGraphicFramePr>
        <p:xfrm>
          <a:off x="1609605" y="4209913"/>
          <a:ext cx="3451817" cy="1034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4" name="CS ChemDraw Drawing" r:id="rId11" imgW="1413985" imgH="423608" progId="ChemDraw.Document.6.0">
                  <p:embed/>
                </p:oleObj>
              </mc:Choice>
              <mc:Fallback>
                <p:oleObj name="CS ChemDraw Drawing" r:id="rId11" imgW="1413985" imgH="42360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09605" y="4209913"/>
                        <a:ext cx="3451817" cy="10343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7796715" y="4244416"/>
            <a:ext cx="2391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غلظت گونه‌ی بازی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7855027" y="4760907"/>
            <a:ext cx="24794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غلظت گونه‌ی اسیدی</a:t>
            </a:r>
            <a:endParaRPr lang="en-US" sz="2800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528265"/>
              </p:ext>
            </p:extLst>
          </p:nvPr>
        </p:nvGraphicFramePr>
        <p:xfrm>
          <a:off x="5052796" y="4495314"/>
          <a:ext cx="5313742" cy="527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5" name="CS ChemDraw Drawing" r:id="rId13" imgW="2223390" imgH="220900" progId="ChemDraw.Document.6.0">
                  <p:embed/>
                </p:oleObj>
              </mc:Choice>
              <mc:Fallback>
                <p:oleObj name="CS ChemDraw Drawing" r:id="rId13" imgW="2223390" imgH="2209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52796" y="4495314"/>
                        <a:ext cx="5313742" cy="5272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1920246" y="5358383"/>
            <a:ext cx="25389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dirty="0" smtClean="0">
                <a:cs typeface="B Nazanin" panose="00000400000000000000" pitchFamily="2" charset="-78"/>
              </a:rPr>
              <a:t>معادله‌ی هندرسون- هسل باخ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1915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1049" y="309627"/>
            <a:ext cx="102703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dirty="0" smtClean="0">
                <a:cs typeface="B Nazanin" panose="00000400000000000000" pitchFamily="2" charset="-78"/>
              </a:rPr>
              <a:t>مثال: الف)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محلول بافر حاوی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a-IR" sz="2000" dirty="0" smtClean="0">
                <a:cs typeface="B Nazanin" panose="00000400000000000000" pitchFamily="2" charset="-78"/>
              </a:rPr>
              <a:t> 0/52 سدیم استات و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a-IR" sz="2000" dirty="0" smtClean="0">
                <a:cs typeface="+mj-cs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0/48 اسید استیک را محاسبه کنید. ب) اگر به این محلول 0/1 مول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fa-IR" sz="2000" dirty="0" smtClean="0">
                <a:cs typeface="B Nazanin" panose="00000400000000000000" pitchFamily="2" charset="-78"/>
              </a:rPr>
              <a:t> اضافه شود</a:t>
            </a:r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چقدر می‌شود. ج) اگر همین مقدار اسید به یک لیتر آب خالص اضافه شود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 smtClean="0">
                <a:cs typeface="B Nazanin" panose="00000400000000000000" pitchFamily="2" charset="-78"/>
              </a:rPr>
              <a:t> چقدر است؟(4/74=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pK</a:t>
            </a:r>
            <a:r>
              <a:rPr lang="en-GB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a-IR" sz="2000" dirty="0" smtClean="0">
                <a:cs typeface="B Nazanin" panose="00000400000000000000" pitchFamily="2" charset="-78"/>
              </a:rPr>
              <a:t>)  </a:t>
            </a:r>
            <a:endParaRPr lang="en-US" sz="20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229097"/>
              </p:ext>
            </p:extLst>
          </p:nvPr>
        </p:nvGraphicFramePr>
        <p:xfrm>
          <a:off x="1579560" y="1185893"/>
          <a:ext cx="3519341" cy="780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67" name="CS ChemDraw Drawing" r:id="rId3" imgW="1932073" imgH="428372" progId="ChemDraw.Document.6.0">
                  <p:embed/>
                </p:oleObj>
              </mc:Choice>
              <mc:Fallback>
                <p:oleObj name="CS ChemDraw Drawing" r:id="rId3" imgW="1932073" imgH="42837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79560" y="1185893"/>
                        <a:ext cx="3519341" cy="7807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035922"/>
              </p:ext>
            </p:extLst>
          </p:nvPr>
        </p:nvGraphicFramePr>
        <p:xfrm>
          <a:off x="5116481" y="1185893"/>
          <a:ext cx="2755253" cy="910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68" name="CS ChemDraw Drawing" r:id="rId5" imgW="1441525" imgH="475584" progId="ChemDraw.Document.6.0">
                  <p:embed/>
                </p:oleObj>
              </mc:Choice>
              <mc:Fallback>
                <p:oleObj name="CS ChemDraw Drawing" r:id="rId5" imgW="1441525" imgH="47558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16481" y="1185893"/>
                        <a:ext cx="2755253" cy="9103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0214175" y="1395484"/>
            <a:ext cx="5790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>
                <a:cs typeface="B Nazanin" panose="00000400000000000000" pitchFamily="2" charset="-78"/>
              </a:rPr>
              <a:t>الف)</a:t>
            </a:r>
            <a:r>
              <a:rPr lang="fa-IR" dirty="0">
                <a:cs typeface="B Nazanin" panose="00000400000000000000" pitchFamily="2" charset="-78"/>
              </a:rPr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307150" y="2096219"/>
            <a:ext cx="4860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000" dirty="0">
                <a:cs typeface="B Nazanin" panose="00000400000000000000" pitchFamily="2" charset="-78"/>
              </a:rPr>
              <a:t>ب</a:t>
            </a:r>
            <a:r>
              <a:rPr lang="fa-IR" sz="2000" dirty="0" smtClean="0">
                <a:cs typeface="B Nazanin" panose="00000400000000000000" pitchFamily="2" charset="-78"/>
              </a:rPr>
              <a:t>)</a:t>
            </a:r>
            <a:r>
              <a:rPr lang="fa-IR" dirty="0" smtClean="0">
                <a:cs typeface="B Nazanin" panose="00000400000000000000" pitchFamily="2" charset="-78"/>
              </a:rPr>
              <a:t> 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474345"/>
              </p:ext>
            </p:extLst>
          </p:nvPr>
        </p:nvGraphicFramePr>
        <p:xfrm>
          <a:off x="2847020" y="2258212"/>
          <a:ext cx="4503762" cy="528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69" name="CS ChemDraw Drawing" r:id="rId7" imgW="2869710" imgH="336547" progId="ChemDraw.Document.6.0">
                  <p:embed/>
                </p:oleObj>
              </mc:Choice>
              <mc:Fallback>
                <p:oleObj name="CS ChemDraw Drawing" r:id="rId7" imgW="2869710" imgH="33654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47020" y="2258212"/>
                        <a:ext cx="4503762" cy="528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385540"/>
              </p:ext>
            </p:extLst>
          </p:nvPr>
        </p:nvGraphicFramePr>
        <p:xfrm>
          <a:off x="1526875" y="2876776"/>
          <a:ext cx="5400136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567"/>
                <a:gridCol w="1331343"/>
                <a:gridCol w="1247955"/>
                <a:gridCol w="1656271"/>
              </a:tblGrid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HCl</a:t>
                      </a:r>
                      <a:endParaRPr lang="en-US" sz="1600" b="0" baseline="-25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COOH</a:t>
                      </a:r>
                      <a:endParaRPr lang="en-US" sz="1600" b="0" baseline="-25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</a:t>
                      </a:r>
                      <a:r>
                        <a:rPr lang="en-US" sz="1600" b="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 b="0" baseline="30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غلظت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0/48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0/52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قبل</a:t>
                      </a:r>
                      <a:r>
                        <a:rPr lang="fa-IR" sz="1600" b="0" baseline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از افزایش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B Nazanin" panose="00000400000000000000" pitchFamily="2" charset="-78"/>
                        </a:rPr>
                        <a:t>0/1=</a:t>
                      </a:r>
                      <a:r>
                        <a:rPr lang="fa-IR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B Nazanin" panose="00000400000000000000" pitchFamily="2" charset="-78"/>
                        </a:rPr>
                        <a:t>-x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+x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GB" sz="11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بعد از افزایش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0/1+0/48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0/1-0/52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بعد از اتمام واکنش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014132"/>
              </p:ext>
            </p:extLst>
          </p:nvPr>
        </p:nvGraphicFramePr>
        <p:xfrm>
          <a:off x="7283652" y="3133177"/>
          <a:ext cx="2930523" cy="90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70" name="CS ChemDraw Drawing" r:id="rId9" imgW="1540925" imgH="475584" progId="ChemDraw.Document.6.0">
                  <p:embed/>
                </p:oleObj>
              </mc:Choice>
              <mc:Fallback>
                <p:oleObj name="CS ChemDraw Drawing" r:id="rId9" imgW="1540925" imgH="47558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283652" y="3133177"/>
                        <a:ext cx="2930523" cy="905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829803"/>
              </p:ext>
            </p:extLst>
          </p:nvPr>
        </p:nvGraphicFramePr>
        <p:xfrm>
          <a:off x="1542170" y="5168527"/>
          <a:ext cx="5400136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567"/>
                <a:gridCol w="1331343"/>
                <a:gridCol w="1247955"/>
                <a:gridCol w="1656271"/>
              </a:tblGrid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HCl</a:t>
                      </a:r>
                      <a:endParaRPr lang="en-US" sz="1600" b="0" baseline="-25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600" b="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</a:t>
                      </a:r>
                      <a:r>
                        <a:rPr lang="en-US" sz="1600" b="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 b="0" baseline="30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غلظت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0" baseline="300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7-</a:t>
                      </a:r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10(ناشی از آب)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قبل</a:t>
                      </a:r>
                      <a:r>
                        <a:rPr lang="fa-IR" sz="1600" b="0" baseline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از افزایش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B Nazanin" panose="00000400000000000000" pitchFamily="2" charset="-78"/>
                        </a:rPr>
                        <a:t>0/1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0" baseline="300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7-</a:t>
                      </a:r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10</a:t>
                      </a:r>
                      <a:r>
                        <a:rPr lang="fa-IR" sz="1600" b="0" baseline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B Nazanin" panose="00000400000000000000" pitchFamily="2" charset="-78"/>
                        </a:rPr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بعد از افزایش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B Nazanin" panose="00000400000000000000" pitchFamily="2" charset="-78"/>
                        </a:rPr>
                        <a:t>0/1=</a:t>
                      </a:r>
                      <a:r>
                        <a:rPr lang="fa-IR" sz="1600" b="0" baseline="3000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7-</a:t>
                      </a:r>
                      <a:r>
                        <a:rPr lang="fa-IR" sz="14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10</a:t>
                      </a:r>
                      <a:r>
                        <a:rPr lang="fa-IR" sz="1400" b="0" baseline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+ 0/1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B Nazanin" panose="00000400000000000000" pitchFamily="2" charset="-78"/>
                        </a:rPr>
                        <a:t>0/1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dirty="0" smtClean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بعد از انحلال</a:t>
                      </a:r>
                      <a:endParaRPr lang="en-US" sz="1600" b="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7178653" y="5559308"/>
            <a:ext cx="352155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2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1=</a:t>
            </a:r>
            <a:r>
              <a:rPr lang="fa-IR" sz="2200" baseline="300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1-</a:t>
            </a:r>
            <a:r>
              <a:rPr lang="fa-IR" sz="22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10 </a:t>
            </a:r>
            <a:r>
              <a:rPr lang="en-GB" sz="2200" i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GB" sz="2200" i="1" dirty="0">
                <a:latin typeface="Times New Roman" panose="02020603050405020304" pitchFamily="18" charset="0"/>
                <a:cs typeface="B Nazanin" panose="00000400000000000000" pitchFamily="2" charset="-78"/>
              </a:rPr>
              <a:t>-</a:t>
            </a:r>
            <a:r>
              <a:rPr lang="en-GB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 </a:t>
            </a:r>
            <a:r>
              <a:rPr lang="en-GB" sz="22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[H</a:t>
            </a:r>
            <a:r>
              <a:rPr lang="en-GB" sz="2200" baseline="-250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3</a:t>
            </a:r>
            <a:r>
              <a:rPr lang="en-GB" sz="22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O</a:t>
            </a:r>
            <a:r>
              <a:rPr lang="en-GB" sz="2200" baseline="300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+</a:t>
            </a:r>
            <a:r>
              <a:rPr lang="en-GB" sz="2200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]= </a:t>
            </a:r>
            <a:r>
              <a:rPr lang="en-GB" sz="2200" i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-</a:t>
            </a:r>
            <a:r>
              <a:rPr lang="en-GB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</a:t>
            </a:r>
            <a:r>
              <a:rPr lang="fa-I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765300" y="4339574"/>
            <a:ext cx="8934904" cy="520971"/>
            <a:chOff x="1765300" y="4339574"/>
            <a:chExt cx="8934904" cy="520971"/>
          </a:xfrm>
        </p:grpSpPr>
        <p:sp>
          <p:nvSpPr>
            <p:cNvPr id="10" name="Rectangle 9"/>
            <p:cNvSpPr/>
            <p:nvPr/>
          </p:nvSpPr>
          <p:spPr>
            <a:xfrm>
              <a:off x="10254248" y="4339574"/>
              <a:ext cx="44595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a-IR" sz="2000" dirty="0" smtClean="0">
                  <a:cs typeface="B Nazanin" panose="00000400000000000000" pitchFamily="2" charset="-78"/>
                </a:rPr>
                <a:t>ج)</a:t>
              </a:r>
              <a:r>
                <a:rPr lang="fa-IR" dirty="0" smtClean="0">
                  <a:cs typeface="B Nazanin" panose="00000400000000000000" pitchFamily="2" charset="-78"/>
                </a:rPr>
                <a:t> </a:t>
              </a:r>
              <a:endParaRPr lang="en-US" dirty="0"/>
            </a:p>
          </p:txBody>
        </p:sp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7428503"/>
                </p:ext>
              </p:extLst>
            </p:nvPr>
          </p:nvGraphicFramePr>
          <p:xfrm>
            <a:off x="1765300" y="4454546"/>
            <a:ext cx="4068572" cy="4059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871" name="CS ChemDraw Drawing" r:id="rId11" imgW="2258676" imgH="225664" progId="ChemDraw.Document.6.0">
                    <p:embed/>
                  </p:oleObj>
                </mc:Choice>
                <mc:Fallback>
                  <p:oleObj name="CS ChemDraw Drawing" r:id="rId11" imgW="2258676" imgH="225664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765300" y="4454546"/>
                          <a:ext cx="4068572" cy="40599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23242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4673" y="275894"/>
            <a:ext cx="114817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sz="2000" dirty="0" smtClean="0">
                <a:cs typeface="B Nazanin" panose="00000400000000000000" pitchFamily="2" charset="-78"/>
              </a:rPr>
              <a:t>تمرین: </a:t>
            </a:r>
            <a:r>
              <a:rPr lang="fa-IR" sz="2000" dirty="0">
                <a:cs typeface="B Nazanin" panose="00000400000000000000" pitchFamily="2" charset="-78"/>
              </a:rPr>
              <a:t>الف)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2000" dirty="0">
                <a:cs typeface="B Nazanin" panose="00000400000000000000" pitchFamily="2" charset="-78"/>
              </a:rPr>
              <a:t>محلول بافر حاوی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a-IR" sz="2000" dirty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0/5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HF</a:t>
            </a:r>
            <a:r>
              <a:rPr lang="fa-I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و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a-IR" sz="2000" dirty="0"/>
              <a:t> </a:t>
            </a:r>
            <a:r>
              <a:rPr lang="fa-IR" sz="2000" dirty="0">
                <a:cs typeface="B Nazanin" panose="00000400000000000000" pitchFamily="2" charset="-78"/>
              </a:rPr>
              <a:t>0/48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GB" sz="2000" b="1" baseline="4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a-IR" sz="2000" b="1" baseline="4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را </a:t>
            </a:r>
            <a:r>
              <a:rPr lang="fa-IR" sz="2000" dirty="0">
                <a:cs typeface="B Nazanin" panose="00000400000000000000" pitchFamily="2" charset="-78"/>
              </a:rPr>
              <a:t>محاسبه کنید. ب) اگر به این محلول </a:t>
            </a:r>
            <a:r>
              <a:rPr lang="fa-IR" sz="2000" dirty="0" smtClean="0">
                <a:cs typeface="B Nazanin" panose="00000400000000000000" pitchFamily="2" charset="-78"/>
              </a:rPr>
              <a:t>4 گرم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fa-IR" sz="2000" dirty="0" smtClean="0">
                <a:cs typeface="B Nazanin" panose="00000400000000000000" pitchFamily="2" charset="-78"/>
              </a:rPr>
              <a:t> </a:t>
            </a:r>
            <a:r>
              <a:rPr lang="fa-IR" sz="2000" dirty="0">
                <a:cs typeface="B Nazanin" panose="00000400000000000000" pitchFamily="2" charset="-78"/>
              </a:rPr>
              <a:t>اضافه </a:t>
            </a:r>
            <a:r>
              <a:rPr lang="fa-IR" sz="2000" dirty="0" smtClean="0">
                <a:cs typeface="B Nazanin" panose="00000400000000000000" pitchFamily="2" charset="-78"/>
              </a:rPr>
              <a:t>شود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 </a:t>
            </a:r>
            <a:r>
              <a:rPr lang="fa-I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چقدر </a:t>
            </a:r>
            <a:r>
              <a:rPr lang="fa-IR" sz="2000" dirty="0">
                <a:cs typeface="B Nazanin" panose="00000400000000000000" pitchFamily="2" charset="-78"/>
              </a:rPr>
              <a:t>می‌شود. ج) اگر همین </a:t>
            </a:r>
            <a:r>
              <a:rPr lang="fa-IR" sz="2000" dirty="0" smtClean="0">
                <a:cs typeface="B Nazanin" panose="00000400000000000000" pitchFamily="2" charset="-78"/>
              </a:rPr>
              <a:t>مقداربازبه </a:t>
            </a:r>
            <a:r>
              <a:rPr lang="fa-IR" sz="2000" dirty="0">
                <a:cs typeface="B Nazanin" panose="00000400000000000000" pitchFamily="2" charset="-78"/>
              </a:rPr>
              <a:t>یک لیتر آب خالص اضافه شود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000" dirty="0">
                <a:cs typeface="B Nazanin" panose="00000400000000000000" pitchFamily="2" charset="-78"/>
              </a:rPr>
              <a:t> چقدر است</a:t>
            </a:r>
            <a:r>
              <a:rPr lang="fa-IR" sz="2000" dirty="0" smtClean="0">
                <a:cs typeface="B Nazanin" panose="00000400000000000000" pitchFamily="2" charset="-78"/>
              </a:rPr>
              <a:t>؟ هر سه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</a:t>
            </a:r>
            <a:r>
              <a:rPr lang="fa-IR" sz="2000" dirty="0" smtClean="0">
                <a:cs typeface="B Nazanin" panose="00000400000000000000" pitchFamily="2" charset="-78"/>
              </a:rPr>
              <a:t> را  با هم مقایسه کنید. (برای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HF</a:t>
            </a:r>
            <a:r>
              <a:rPr lang="fa-IR" sz="2000" dirty="0" smtClean="0">
                <a:cs typeface="B Nazanin" panose="00000400000000000000" pitchFamily="2" charset="-78"/>
              </a:rPr>
              <a:t> </a:t>
            </a:r>
            <a:r>
              <a:rPr lang="fa-IR" sz="2000" baseline="34000" dirty="0" smtClean="0">
                <a:cs typeface="B Nazanin" panose="00000400000000000000" pitchFamily="2" charset="-78"/>
              </a:rPr>
              <a:t>4-</a:t>
            </a:r>
            <a:r>
              <a:rPr lang="fa-IR" sz="2000" dirty="0" smtClean="0">
                <a:cs typeface="B Nazanin" panose="00000400000000000000" pitchFamily="2" charset="-78"/>
              </a:rPr>
              <a:t>10 </a:t>
            </a:r>
            <a:r>
              <a:rPr lang="fa-IR" sz="2000" dirty="0" smtClean="0">
                <a:cs typeface="B Nazanin" panose="00000400000000000000" pitchFamily="2" charset="-78"/>
                <a:sym typeface="Symbol" panose="05050102010706020507" pitchFamily="18" charset="2"/>
              </a:rPr>
              <a:t> 6/8</a:t>
            </a:r>
            <a:r>
              <a:rPr lang="fa-IR" sz="2000" dirty="0" smtClean="0">
                <a:cs typeface="B Nazanin" panose="00000400000000000000" pitchFamily="2" charset="-78"/>
              </a:rPr>
              <a:t>=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GB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a-IR" sz="2000" dirty="0">
                <a:cs typeface="B Nazanin" panose="00000400000000000000" pitchFamily="2" charset="-78"/>
              </a:rPr>
              <a:t>) 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191774" y="1689853"/>
            <a:ext cx="76430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ظرفیت بافر: </a:t>
            </a:r>
            <a:r>
              <a:rPr lang="fa-IR" sz="2400" dirty="0" smtClean="0">
                <a:cs typeface="B Nazanin" panose="00000400000000000000" pitchFamily="2" charset="-78"/>
              </a:rPr>
              <a:t>مقدار مقاومت یک بافر در مقابل تغییر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fa-IR" sz="2400" dirty="0" smtClean="0">
                <a:cs typeface="B Nazanin" panose="00000400000000000000" pitchFamily="2" charset="-78"/>
              </a:rPr>
              <a:t> را ظرفیت بافر گویند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968815" y="3520177"/>
            <a:ext cx="56071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400" dirty="0" smtClean="0">
                <a:cs typeface="B Nazanin" panose="00000400000000000000" pitchFamily="2" charset="-78"/>
              </a:rPr>
              <a:t>1-غلظت اجزاء بافر(غلظت نمک و غلظت اسید یا باز همراه) </a:t>
            </a:r>
          </a:p>
          <a:p>
            <a:pPr algn="r" rtl="1"/>
            <a:r>
              <a:rPr lang="fa-IR" sz="2400" dirty="0" smtClean="0">
                <a:cs typeface="B Nazanin" panose="00000400000000000000" pitchFamily="2" charset="-78"/>
              </a:rPr>
              <a:t>2- غلظت نسبی آنها </a:t>
            </a:r>
          </a:p>
          <a:p>
            <a:pPr algn="r" rtl="1"/>
            <a:r>
              <a:rPr lang="fa-IR" sz="2400" dirty="0">
                <a:cs typeface="B Nazanin" panose="00000400000000000000" pitchFamily="2" charset="-78"/>
              </a:rPr>
              <a:t> </a:t>
            </a:r>
            <a:r>
              <a:rPr lang="fa-IR" sz="2400" dirty="0" smtClean="0">
                <a:cs typeface="B Nazanin" panose="00000400000000000000" pitchFamily="2" charset="-78"/>
              </a:rPr>
              <a:t>                              بستگی دارد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9152626" y="2794102"/>
            <a:ext cx="16821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400" dirty="0">
                <a:cs typeface="B Nazanin" panose="00000400000000000000" pitchFamily="2" charset="-78"/>
              </a:rPr>
              <a:t>ظرفیت </a:t>
            </a:r>
            <a:r>
              <a:rPr lang="fa-IR" sz="2400" dirty="0" smtClean="0">
                <a:cs typeface="B Nazanin" panose="00000400000000000000" pitchFamily="2" charset="-78"/>
              </a:rPr>
              <a:t>بافر به: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281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76581" y="309627"/>
            <a:ext cx="24548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تیتراسیون اسید-باز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672860" y="1462690"/>
            <a:ext cx="97498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400" dirty="0" smtClean="0">
                <a:cs typeface="B Nazanin" panose="00000400000000000000" pitchFamily="2" charset="-78"/>
              </a:rPr>
              <a:t>شناساگرهای اسید-باز : </a:t>
            </a:r>
          </a:p>
        </p:txBody>
      </p:sp>
      <p:sp>
        <p:nvSpPr>
          <p:cNvPr id="4" name="Rectangle 3"/>
          <p:cNvSpPr/>
          <p:nvPr/>
        </p:nvSpPr>
        <p:spPr>
          <a:xfrm>
            <a:off x="1291087" y="1955132"/>
            <a:ext cx="81692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dirty="0">
                <a:cs typeface="B Nazanin" panose="00000400000000000000" pitchFamily="2" charset="-78"/>
              </a:rPr>
              <a:t>ترکیباتی هستند با خاصیت اسیدی خیلی ضعیف که رنگ حالت اسیدی و بازی آنها با هم متفاوت است 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799381" y="2786130"/>
            <a:ext cx="97498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400" dirty="0" smtClean="0">
                <a:cs typeface="B Nazanin" panose="00000400000000000000" pitchFamily="2" charset="-78"/>
              </a:rPr>
              <a:t>منحنی های تیتراسیون: 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6113" y="3394444"/>
            <a:ext cx="64841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dirty="0" smtClean="0">
                <a:cs typeface="B Nazanin" panose="00000400000000000000" pitchFamily="2" charset="-78"/>
              </a:rPr>
              <a:t>رسم تغییرات یک محلول در مقابل حجم تیترکننده‌ی اضافه شده است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9979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888" y="1218113"/>
            <a:ext cx="9784080" cy="442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12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15584" y="2697480"/>
            <a:ext cx="19167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6600" b="1" dirty="0" smtClean="0">
                <a:cs typeface="B Nazanin" panose="00000400000000000000" pitchFamily="2" charset="-78"/>
              </a:rPr>
              <a:t>پایان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07648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2746</TotalTime>
  <Words>368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B Nazanin</vt:lpstr>
      <vt:lpstr>Calibri</vt:lpstr>
      <vt:lpstr>Calibri Light</vt:lpstr>
      <vt:lpstr>Symbol</vt:lpstr>
      <vt:lpstr>Times New Roman</vt:lpstr>
      <vt:lpstr>Office Theme</vt:lpstr>
      <vt:lpstr>CS ChemDraw Drawing</vt:lpstr>
      <vt:lpstr>به نام خدا دانشگاه فرهنگیان  پردیس علامه امینی تبریز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Samad</dc:creator>
  <cp:lastModifiedBy>Samad</cp:lastModifiedBy>
  <cp:revision>552</cp:revision>
  <dcterms:created xsi:type="dcterms:W3CDTF">2020-04-07T19:23:15Z</dcterms:created>
  <dcterms:modified xsi:type="dcterms:W3CDTF">2020-04-23T09:58:41Z</dcterms:modified>
</cp:coreProperties>
</file>